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51"/>
  </p:notesMasterIdLst>
  <p:sldIdLst>
    <p:sldId id="495" r:id="rId2"/>
    <p:sldId id="530" r:id="rId3"/>
    <p:sldId id="529" r:id="rId4"/>
    <p:sldId id="505" r:id="rId5"/>
    <p:sldId id="485" r:id="rId6"/>
    <p:sldId id="514" r:id="rId7"/>
    <p:sldId id="498" r:id="rId8"/>
    <p:sldId id="499" r:id="rId9"/>
    <p:sldId id="501" r:id="rId10"/>
    <p:sldId id="486" r:id="rId11"/>
    <p:sldId id="487" r:id="rId12"/>
    <p:sldId id="489" r:id="rId13"/>
    <p:sldId id="479" r:id="rId14"/>
    <p:sldId id="482" r:id="rId15"/>
    <p:sldId id="483" r:id="rId16"/>
    <p:sldId id="531" r:id="rId17"/>
    <p:sldId id="515" r:id="rId18"/>
    <p:sldId id="503" r:id="rId19"/>
    <p:sldId id="506" r:id="rId20"/>
    <p:sldId id="508" r:id="rId21"/>
    <p:sldId id="513" r:id="rId22"/>
    <p:sldId id="522" r:id="rId23"/>
    <p:sldId id="511" r:id="rId24"/>
    <p:sldId id="520" r:id="rId25"/>
    <p:sldId id="490" r:id="rId26"/>
    <p:sldId id="491" r:id="rId27"/>
    <p:sldId id="492" r:id="rId28"/>
    <p:sldId id="493" r:id="rId29"/>
    <p:sldId id="523" r:id="rId30"/>
    <p:sldId id="494" r:id="rId31"/>
    <p:sldId id="536" r:id="rId32"/>
    <p:sldId id="507" r:id="rId33"/>
    <p:sldId id="524" r:id="rId34"/>
    <p:sldId id="497" r:id="rId35"/>
    <p:sldId id="496" r:id="rId36"/>
    <p:sldId id="532" r:id="rId37"/>
    <p:sldId id="537" r:id="rId38"/>
    <p:sldId id="516" r:id="rId39"/>
    <p:sldId id="517" r:id="rId40"/>
    <p:sldId id="518" r:id="rId41"/>
    <p:sldId id="519" r:id="rId42"/>
    <p:sldId id="527" r:id="rId43"/>
    <p:sldId id="533" r:id="rId44"/>
    <p:sldId id="504" r:id="rId45"/>
    <p:sldId id="528" r:id="rId46"/>
    <p:sldId id="526" r:id="rId47"/>
    <p:sldId id="534" r:id="rId48"/>
    <p:sldId id="535" r:id="rId49"/>
    <p:sldId id="502" r:id="rId50"/>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3300"/>
    <a:srgbClr val="FF99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798" autoAdjust="0"/>
    <p:restoredTop sz="99078" autoAdjust="0"/>
  </p:normalViewPr>
  <p:slideViewPr>
    <p:cSldViewPr>
      <p:cViewPr>
        <p:scale>
          <a:sx n="90" d="100"/>
          <a:sy n="90" d="100"/>
        </p:scale>
        <p:origin x="-324"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42" y="-102"/>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BB387633-1ADC-483C-B155-E31B9E126DA0}" type="datetimeFigureOut">
              <a:rPr lang="fr-FR" smtClean="0"/>
              <a:pPr/>
              <a:t>14/10/2014</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43D6C990-71B8-4D14-9EBB-C03617A79736}" type="slidenum">
              <a:rPr lang="fr-FR" smtClean="0"/>
              <a:pPr/>
              <a:t>‹N°›</a:t>
            </a:fld>
            <a:endParaRPr lang="fr-FR"/>
          </a:p>
        </p:txBody>
      </p:sp>
    </p:spTree>
    <p:extLst>
      <p:ext uri="{BB962C8B-B14F-4D97-AF65-F5344CB8AC3E}">
        <p14:creationId xmlns="" xmlns:p14="http://schemas.microsoft.com/office/powerpoint/2010/main" val="145716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pPr>
              <a:defRPr/>
            </a:pPr>
            <a:endParaRPr lang="fr-FR"/>
          </a:p>
        </p:txBody>
      </p:sp>
      <p:sp>
        <p:nvSpPr>
          <p:cNvPr id="17" name="Espace réservé du pied de page 16"/>
          <p:cNvSpPr>
            <a:spLocks noGrp="1"/>
          </p:cNvSpPr>
          <p:nvPr>
            <p:ph type="ftr" sz="quarter" idx="11"/>
          </p:nvPr>
        </p:nvSpPr>
        <p:spPr/>
        <p:txBody>
          <a:bodyPr/>
          <a:lstStyle/>
          <a:p>
            <a:pPr>
              <a:defRPr/>
            </a:pPr>
            <a:endParaRPr lang="fr-FR"/>
          </a:p>
        </p:txBody>
      </p:sp>
      <p:sp>
        <p:nvSpPr>
          <p:cNvPr id="29" name="Espace réservé du numéro de diapositive 28"/>
          <p:cNvSpPr>
            <a:spLocks noGrp="1"/>
          </p:cNvSpPr>
          <p:nvPr>
            <p:ph type="sldNum" sz="quarter" idx="12"/>
          </p:nvPr>
        </p:nvSpPr>
        <p:spPr/>
        <p:txBody>
          <a:bodyPr/>
          <a:lstStyle/>
          <a:p>
            <a:pPr>
              <a:defRPr/>
            </a:pPr>
            <a:fld id="{5C6A9428-57FA-40B7-A866-56202A522EE2}" type="slidenum">
              <a:rPr lang="fr-FR" smtClean="0"/>
              <a:pPr>
                <a:defRPr/>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26340E35-54D5-45D4-909F-53F892C5F1C0}"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259D3917-7471-4398-AEF4-30A683FF3C63}" type="slidenum">
              <a:rPr lang="fr-FR" smtClean="0"/>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3787C6C8-9C1E-43D5-B6BD-92F8C09E6BD3}"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pPr>
              <a:defRPr/>
            </a:pPr>
            <a:fld id="{A621F405-7007-4DA5-B9B4-2C15172D4BAF}" type="slidenum">
              <a:rPr lang="fr-FR" smtClean="0"/>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DBF086D9-CE44-49BB-895F-9E33D4D4D77C}" type="slidenum">
              <a:rPr lang="fr-FR" smtClean="0"/>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BDDEBFC0-3EA6-4C40-97D6-4EB6188CA686}" type="slidenum">
              <a:rPr lang="fr-FR" smtClean="0"/>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0DB3BB5A-B0CD-4267-9BE3-0FD1DF20D55C}"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05E0BD78-B2BD-4077-A9F9-99B1058C8417}"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9427ADF8-ACEC-402D-B76F-42782CEFCEED}" type="slidenum">
              <a:rPr lang="fr-FR" smtClean="0"/>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B3BCB221-75C4-49BA-A15B-246282EA0C40}" type="slidenum">
              <a:rPr lang="fr-FR" smtClean="0"/>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CF04A42F-AFC9-46B7-AD18-7651E0D507A8}" type="slidenum">
              <a:rPr lang="fr-FR" smtClean="0"/>
              <a:pPr>
                <a:defRPr/>
              </a:pPr>
              <a:t>‹N°›</a:t>
            </a:fld>
            <a:endParaRPr lang="fr-FR"/>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jpeg"/><Relationship Id="rId4" Type="http://schemas.openxmlformats.org/officeDocument/2006/relationships/image" Target="../media/image77.jpeg"/></Relationships>
</file>

<file path=ppt/slides/_rels/slide3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3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anoramio.com/photo_explorer" TargetMode="External"/><Relationship Id="rId2" Type="http://schemas.openxmlformats.org/officeDocument/2006/relationships/image" Target="../media/image88.jpeg"/><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3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 Id="rId4" Type="http://schemas.openxmlformats.org/officeDocument/2006/relationships/image" Target="../media/image92.jpeg"/></Relationships>
</file>

<file path=ppt/slides/_rels/slide3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7.xml"/><Relationship Id="rId4" Type="http://schemas.openxmlformats.org/officeDocument/2006/relationships/image" Target="../media/image9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 Id="rId4" Type="http://schemas.openxmlformats.org/officeDocument/2006/relationships/image" Target="../media/image98.jpeg"/></Relationships>
</file>

<file path=ppt/slides/_rels/slide4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7.xml"/><Relationship Id="rId5" Type="http://schemas.openxmlformats.org/officeDocument/2006/relationships/image" Target="../media/image106.jpeg"/><Relationship Id="rId4" Type="http://schemas.openxmlformats.org/officeDocument/2006/relationships/image" Target="../media/image105.jpeg"/></Relationships>
</file>

<file path=ppt/slides/_rels/slide46.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hyperlink" Target="http://www.croisierejaune.com/video/25_lodge.html" TargetMode="External"/><Relationship Id="rId1" Type="http://schemas.openxmlformats.org/officeDocument/2006/relationships/slideLayout" Target="../slideLayouts/slideLayout7.xml"/><Relationship Id="rId4" Type="http://schemas.openxmlformats.org/officeDocument/2006/relationships/image" Target="../media/image108.jpeg"/></Relationships>
</file>

<file path=ppt/slides/_rels/slide4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www.croisierejaune.com/video/10_dej_diner_berbere.html"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1116013" y="542925"/>
            <a:ext cx="7208837" cy="1157288"/>
          </a:xfrm>
          <a:prstGeom prst="rect">
            <a:avLst/>
          </a:prstGeom>
          <a:noFill/>
          <a:ln w="9525">
            <a:noFill/>
            <a:miter lim="800000"/>
            <a:headEnd/>
            <a:tailEnd/>
          </a:ln>
        </p:spPr>
        <p:txBody>
          <a:bodyPr lIns="80175" tIns="40087" rIns="80175" bIns="40087">
            <a:spAutoFit/>
          </a:bodyPr>
          <a:lstStyle/>
          <a:p>
            <a:pPr algn="ctr" defTabSz="801688">
              <a:spcBef>
                <a:spcPct val="50000"/>
              </a:spcBef>
            </a:pPr>
            <a:r>
              <a:rPr lang="fr-FR" altLang="fr-FR" sz="2800" b="1" i="1" dirty="0" smtClean="0">
                <a:latin typeface="Book Antiqua" pitchFamily="18" charset="0"/>
              </a:rPr>
              <a:t>Avril 2015</a:t>
            </a:r>
            <a:endParaRPr lang="fr-FR" altLang="fr-FR" sz="2800" b="1" i="1" dirty="0">
              <a:latin typeface="Book Antiqua" pitchFamily="18" charset="0"/>
            </a:endParaRPr>
          </a:p>
          <a:p>
            <a:pPr algn="ctr" defTabSz="801688">
              <a:spcBef>
                <a:spcPct val="50000"/>
              </a:spcBef>
            </a:pPr>
            <a:r>
              <a:rPr lang="fr-FR" altLang="fr-FR" sz="2800" b="1" i="1" dirty="0" smtClean="0">
                <a:latin typeface="Book Antiqua" pitchFamily="18" charset="0"/>
              </a:rPr>
              <a:t>Votre séjour dans le </a:t>
            </a:r>
            <a:r>
              <a:rPr lang="fr-FR" altLang="fr-FR" sz="2800" b="1" i="1" dirty="0">
                <a:latin typeface="Book Antiqua" pitchFamily="18" charset="0"/>
              </a:rPr>
              <a:t>Grand Erg Oriental</a:t>
            </a:r>
          </a:p>
        </p:txBody>
      </p:sp>
      <p:pic>
        <p:nvPicPr>
          <p:cNvPr id="2052" name="Picture 5" descr="\\Servboul1\images cj\16 PHOTOTHEQUE\01 - REGIONS . PAYSAGES\01. GRAND ERG ORIENTAL\Désert &amp; Dunes\P1010225.JPG"/>
          <p:cNvPicPr>
            <a:picLocks noChangeAspect="1" noChangeArrowheads="1"/>
          </p:cNvPicPr>
          <p:nvPr/>
        </p:nvPicPr>
        <p:blipFill>
          <a:blip r:embed="rId2" cstate="email"/>
          <a:srcRect/>
          <a:stretch>
            <a:fillRect/>
          </a:stretch>
        </p:blipFill>
        <p:spPr bwMode="auto">
          <a:xfrm>
            <a:off x="0" y="2924175"/>
            <a:ext cx="9144000" cy="344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9874" y="3933056"/>
            <a:ext cx="8817133" cy="2471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49559" y="836712"/>
            <a:ext cx="8712968" cy="25398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1426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971600" y="980728"/>
            <a:ext cx="6791738" cy="50938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6985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78172" y="620688"/>
            <a:ext cx="8498198" cy="26224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7885" y="3789040"/>
            <a:ext cx="8938772" cy="2260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4879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899592" y="115888"/>
            <a:ext cx="6984181" cy="576808"/>
          </a:xfrm>
          <a:prstGeom prst="rect">
            <a:avLst/>
          </a:prstGeom>
          <a:noFill/>
          <a:ln w="9525">
            <a:noFill/>
            <a:miter lim="800000"/>
            <a:headEnd/>
            <a:tailEnd/>
          </a:ln>
        </p:spPr>
        <p:txBody>
          <a:bodyPr/>
          <a:lstStyle/>
          <a:p>
            <a:pPr marL="342900" indent="-342900" algn="ctr">
              <a:spcBef>
                <a:spcPct val="20000"/>
              </a:spcBef>
            </a:pPr>
            <a:r>
              <a:rPr lang="fr-FR" sz="4000" i="1" dirty="0" smtClean="0">
                <a:latin typeface="Pristina" pitchFamily="66" charset="0"/>
              </a:rPr>
              <a:t>Nuit </a:t>
            </a:r>
            <a:r>
              <a:rPr lang="fr-FR" sz="4000" i="1" dirty="0">
                <a:latin typeface="Pristina" pitchFamily="66" charset="0"/>
              </a:rPr>
              <a:t>sous tentes </a:t>
            </a:r>
            <a:r>
              <a:rPr lang="fr-FR" sz="4000" i="1" dirty="0" smtClean="0">
                <a:latin typeface="Pristina" pitchFamily="66" charset="0"/>
              </a:rPr>
              <a:t>berbère VIP</a:t>
            </a:r>
            <a:endParaRPr lang="fr-FR" sz="4000" i="1" dirty="0">
              <a:latin typeface="Pristina" pitchFamily="66" charset="0"/>
            </a:endParaRPr>
          </a:p>
          <a:p>
            <a:pPr marL="342900" indent="-342900" algn="ctr">
              <a:spcBef>
                <a:spcPct val="20000"/>
              </a:spcBef>
            </a:pPr>
            <a:endParaRPr lang="fr-FR" sz="3000" i="1" dirty="0">
              <a:solidFill>
                <a:srgbClr val="663300"/>
              </a:solidFill>
              <a:latin typeface="Maiandra GD" pitchFamily="34" charset="0"/>
            </a:endParaRPr>
          </a:p>
        </p:txBody>
      </p:sp>
      <p:pic>
        <p:nvPicPr>
          <p:cNvPr id="77833" name="Picture 9" descr="berbère x2 lits"/>
          <p:cNvPicPr>
            <a:picLocks noChangeAspect="1" noChangeArrowheads="1"/>
          </p:cNvPicPr>
          <p:nvPr/>
        </p:nvPicPr>
        <p:blipFill>
          <a:blip r:embed="rId2" cstate="email"/>
          <a:srcRect/>
          <a:stretch>
            <a:fillRect/>
          </a:stretch>
        </p:blipFill>
        <p:spPr bwMode="auto">
          <a:xfrm>
            <a:off x="5049713" y="981075"/>
            <a:ext cx="3914775" cy="5189538"/>
          </a:xfrm>
          <a:prstGeom prst="rect">
            <a:avLst/>
          </a:prstGeom>
          <a:noFill/>
        </p:spPr>
      </p:pic>
      <p:pic>
        <p:nvPicPr>
          <p:cNvPr id="6" name="Picture 5" descr="IMG_9149"/>
          <p:cNvPicPr>
            <a:picLocks noChangeAspect="1" noChangeArrowheads="1"/>
          </p:cNvPicPr>
          <p:nvPr/>
        </p:nvPicPr>
        <p:blipFill>
          <a:blip r:embed="rId3" cstate="email"/>
          <a:srcRect/>
          <a:stretch>
            <a:fillRect/>
          </a:stretch>
        </p:blipFill>
        <p:spPr bwMode="auto">
          <a:xfrm>
            <a:off x="180282" y="1052736"/>
            <a:ext cx="4751758" cy="3168352"/>
          </a:xfrm>
          <a:prstGeom prst="rect">
            <a:avLst/>
          </a:prstGeom>
          <a:noFill/>
          <a:ln w="50800" algn="ctr">
            <a:solidFill>
              <a:schemeClr val="bg1"/>
            </a:solidFill>
            <a:miter lim="800000"/>
            <a:headEnd/>
            <a:tailEnd/>
          </a:ln>
        </p:spPr>
      </p:pic>
      <p:pic>
        <p:nvPicPr>
          <p:cNvPr id="7" name="Picture 8"/>
          <p:cNvPicPr>
            <a:picLocks noChangeAspect="1" noChangeArrowheads="1"/>
          </p:cNvPicPr>
          <p:nvPr/>
        </p:nvPicPr>
        <p:blipFill>
          <a:blip r:embed="rId4" cstate="email"/>
          <a:srcRect/>
          <a:stretch>
            <a:fillRect/>
          </a:stretch>
        </p:blipFill>
        <p:spPr bwMode="auto">
          <a:xfrm>
            <a:off x="155077" y="4509120"/>
            <a:ext cx="2472707" cy="1656185"/>
          </a:xfrm>
          <a:prstGeom prst="rect">
            <a:avLst/>
          </a:prstGeom>
          <a:noFill/>
          <a:ln w="50800">
            <a:solidFill>
              <a:schemeClr val="bg1"/>
            </a:solidFill>
            <a:miter lim="800000"/>
            <a:headEnd/>
            <a:tailEnd/>
          </a:ln>
        </p:spPr>
      </p:pic>
      <p:pic>
        <p:nvPicPr>
          <p:cNvPr id="8" name="Picture 6"/>
          <p:cNvPicPr>
            <a:picLocks noChangeAspect="1" noChangeArrowheads="1"/>
          </p:cNvPicPr>
          <p:nvPr/>
        </p:nvPicPr>
        <p:blipFill>
          <a:blip r:embed="rId5" cstate="email"/>
          <a:srcRect/>
          <a:stretch>
            <a:fillRect/>
          </a:stretch>
        </p:blipFill>
        <p:spPr bwMode="auto">
          <a:xfrm>
            <a:off x="2555776" y="4509120"/>
            <a:ext cx="2472594" cy="1656184"/>
          </a:xfrm>
          <a:prstGeom prst="rect">
            <a:avLst/>
          </a:prstGeom>
          <a:noFill/>
          <a:ln w="50800">
            <a:solidFill>
              <a:schemeClr val="bg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berbère2"/>
          <p:cNvPicPr>
            <a:picLocks noChangeAspect="1" noChangeArrowheads="1"/>
          </p:cNvPicPr>
          <p:nvPr/>
        </p:nvPicPr>
        <p:blipFill>
          <a:blip r:embed="rId2" cstate="email"/>
          <a:srcRect/>
          <a:stretch>
            <a:fillRect/>
          </a:stretch>
        </p:blipFill>
        <p:spPr bwMode="auto">
          <a:xfrm>
            <a:off x="395536" y="3789040"/>
            <a:ext cx="3744913" cy="2808287"/>
          </a:xfrm>
          <a:prstGeom prst="rect">
            <a:avLst/>
          </a:prstGeom>
          <a:noFill/>
        </p:spPr>
      </p:pic>
      <p:pic>
        <p:nvPicPr>
          <p:cNvPr id="4109" name="Picture 13" descr="BER"/>
          <p:cNvPicPr>
            <a:picLocks noChangeAspect="1" noChangeArrowheads="1"/>
          </p:cNvPicPr>
          <p:nvPr/>
        </p:nvPicPr>
        <p:blipFill>
          <a:blip r:embed="rId3" cstate="email"/>
          <a:srcRect/>
          <a:stretch>
            <a:fillRect/>
          </a:stretch>
        </p:blipFill>
        <p:spPr bwMode="auto">
          <a:xfrm>
            <a:off x="0" y="980728"/>
            <a:ext cx="4824412" cy="2713038"/>
          </a:xfrm>
          <a:prstGeom prst="rect">
            <a:avLst/>
          </a:prstGeom>
          <a:noFill/>
        </p:spPr>
      </p:pic>
      <p:pic>
        <p:nvPicPr>
          <p:cNvPr id="4110" name="Picture 14" descr="berbère"/>
          <p:cNvPicPr>
            <a:picLocks noChangeAspect="1" noChangeArrowheads="1"/>
          </p:cNvPicPr>
          <p:nvPr/>
        </p:nvPicPr>
        <p:blipFill>
          <a:blip r:embed="rId4" cstate="email"/>
          <a:srcRect/>
          <a:stretch>
            <a:fillRect/>
          </a:stretch>
        </p:blipFill>
        <p:spPr bwMode="auto">
          <a:xfrm>
            <a:off x="4860032" y="3861048"/>
            <a:ext cx="3671887" cy="2754312"/>
          </a:xfrm>
          <a:prstGeom prst="rect">
            <a:avLst/>
          </a:prstGeom>
          <a:noFill/>
        </p:spPr>
      </p:pic>
      <p:sp>
        <p:nvSpPr>
          <p:cNvPr id="7" name="Rectangle 4"/>
          <p:cNvSpPr>
            <a:spLocks noChangeArrowheads="1"/>
          </p:cNvSpPr>
          <p:nvPr/>
        </p:nvSpPr>
        <p:spPr bwMode="auto">
          <a:xfrm>
            <a:off x="1043608" y="187896"/>
            <a:ext cx="6984181" cy="576808"/>
          </a:xfrm>
          <a:prstGeom prst="rect">
            <a:avLst/>
          </a:prstGeom>
          <a:noFill/>
          <a:ln w="9525">
            <a:noFill/>
            <a:miter lim="800000"/>
            <a:headEnd/>
            <a:tailEnd/>
          </a:ln>
        </p:spPr>
        <p:txBody>
          <a:bodyPr/>
          <a:lstStyle/>
          <a:p>
            <a:pPr marL="342900" indent="-342900" algn="ctr">
              <a:spcBef>
                <a:spcPct val="20000"/>
              </a:spcBef>
            </a:pPr>
            <a:r>
              <a:rPr lang="fr-FR" sz="4000" i="1" dirty="0" smtClean="0">
                <a:latin typeface="Pristina" pitchFamily="66" charset="0"/>
              </a:rPr>
              <a:t>Nuit </a:t>
            </a:r>
            <a:r>
              <a:rPr lang="fr-FR" sz="4000" i="1" dirty="0">
                <a:latin typeface="Pristina" pitchFamily="66" charset="0"/>
              </a:rPr>
              <a:t>sous tentes berbère</a:t>
            </a:r>
          </a:p>
          <a:p>
            <a:pPr marL="342900" indent="-342900" algn="ctr">
              <a:spcBef>
                <a:spcPct val="20000"/>
              </a:spcBef>
            </a:pPr>
            <a:endParaRPr lang="fr-FR" sz="3000" i="1" dirty="0">
              <a:solidFill>
                <a:srgbClr val="663300"/>
              </a:solidFill>
              <a:latin typeface="Maiandra GD" pitchFamily="34" charset="0"/>
            </a:endParaRPr>
          </a:p>
        </p:txBody>
      </p:sp>
      <p:pic>
        <p:nvPicPr>
          <p:cNvPr id="8" name="Picture 9" descr="BER2"/>
          <p:cNvPicPr>
            <a:picLocks noChangeAspect="1" noChangeArrowheads="1"/>
          </p:cNvPicPr>
          <p:nvPr/>
        </p:nvPicPr>
        <p:blipFill>
          <a:blip r:embed="rId5" cstate="email"/>
          <a:srcRect/>
          <a:stretch>
            <a:fillRect/>
          </a:stretch>
        </p:blipFill>
        <p:spPr bwMode="auto">
          <a:xfrm>
            <a:off x="5220072" y="1052736"/>
            <a:ext cx="3565525" cy="26733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8" name="Picture 10" descr="IMG_0955"/>
          <p:cNvPicPr>
            <a:picLocks noChangeAspect="1" noChangeArrowheads="1"/>
          </p:cNvPicPr>
          <p:nvPr/>
        </p:nvPicPr>
        <p:blipFill>
          <a:blip r:embed="rId2" cstate="email"/>
          <a:srcRect/>
          <a:stretch>
            <a:fillRect/>
          </a:stretch>
        </p:blipFill>
        <p:spPr bwMode="auto">
          <a:xfrm>
            <a:off x="2483768" y="836712"/>
            <a:ext cx="4321175" cy="2879725"/>
          </a:xfrm>
          <a:prstGeom prst="rect">
            <a:avLst/>
          </a:prstGeom>
          <a:noFill/>
        </p:spPr>
      </p:pic>
      <p:pic>
        <p:nvPicPr>
          <p:cNvPr id="22536" name="Picture 8" descr="BER"/>
          <p:cNvPicPr>
            <a:picLocks noChangeAspect="1" noChangeArrowheads="1"/>
          </p:cNvPicPr>
          <p:nvPr/>
        </p:nvPicPr>
        <p:blipFill>
          <a:blip r:embed="rId3" cstate="email"/>
          <a:srcRect/>
          <a:stretch>
            <a:fillRect/>
          </a:stretch>
        </p:blipFill>
        <p:spPr bwMode="auto">
          <a:xfrm>
            <a:off x="0" y="3884612"/>
            <a:ext cx="4608512" cy="2973388"/>
          </a:xfrm>
          <a:prstGeom prst="rect">
            <a:avLst/>
          </a:prstGeom>
          <a:noFill/>
        </p:spPr>
      </p:pic>
      <p:pic>
        <p:nvPicPr>
          <p:cNvPr id="22537" name="Picture 9" descr="berbère3"/>
          <p:cNvPicPr>
            <a:picLocks noChangeAspect="1" noChangeArrowheads="1"/>
          </p:cNvPicPr>
          <p:nvPr/>
        </p:nvPicPr>
        <p:blipFill>
          <a:blip r:embed="rId4" cstate="email"/>
          <a:srcRect/>
          <a:stretch>
            <a:fillRect/>
          </a:stretch>
        </p:blipFill>
        <p:spPr bwMode="auto">
          <a:xfrm>
            <a:off x="4860032" y="3938587"/>
            <a:ext cx="3889375" cy="2919413"/>
          </a:xfrm>
          <a:prstGeom prst="rect">
            <a:avLst/>
          </a:prstGeom>
          <a:noFill/>
        </p:spPr>
      </p:pic>
      <p:sp>
        <p:nvSpPr>
          <p:cNvPr id="7" name="Rectangle 4"/>
          <p:cNvSpPr>
            <a:spLocks noChangeArrowheads="1"/>
          </p:cNvSpPr>
          <p:nvPr/>
        </p:nvSpPr>
        <p:spPr bwMode="auto">
          <a:xfrm>
            <a:off x="827584" y="116632"/>
            <a:ext cx="7488832" cy="576808"/>
          </a:xfrm>
          <a:prstGeom prst="rect">
            <a:avLst/>
          </a:prstGeom>
          <a:noFill/>
          <a:ln w="9525">
            <a:noFill/>
            <a:miter lim="800000"/>
            <a:headEnd/>
            <a:tailEnd/>
          </a:ln>
        </p:spPr>
        <p:txBody>
          <a:bodyPr/>
          <a:lstStyle/>
          <a:p>
            <a:pPr marL="342900" indent="-342900" algn="ctr">
              <a:spcBef>
                <a:spcPct val="20000"/>
              </a:spcBef>
            </a:pPr>
            <a:r>
              <a:rPr lang="fr-FR" sz="4000" i="1" dirty="0" smtClean="0">
                <a:latin typeface="Pristina" pitchFamily="66" charset="0"/>
              </a:rPr>
              <a:t>Nuit </a:t>
            </a:r>
            <a:r>
              <a:rPr lang="fr-FR" sz="4000" i="1" dirty="0">
                <a:latin typeface="Pristina" pitchFamily="66" charset="0"/>
              </a:rPr>
              <a:t>sous tentes berbère</a:t>
            </a:r>
          </a:p>
          <a:p>
            <a:pPr marL="342900" indent="-342900" algn="ctr">
              <a:spcBef>
                <a:spcPct val="20000"/>
              </a:spcBef>
            </a:pPr>
            <a:endParaRPr lang="fr-FR" sz="3000" i="1" dirty="0">
              <a:solidFill>
                <a:srgbClr val="663300"/>
              </a:solidFill>
              <a:latin typeface="Maiandra GD"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467544" y="2492896"/>
            <a:ext cx="8229600" cy="1143000"/>
          </a:xfrm>
        </p:spPr>
        <p:txBody>
          <a:bodyPr/>
          <a:lstStyle/>
          <a:p>
            <a:r>
              <a:rPr lang="fr-FR" dirty="0" smtClean="0">
                <a:solidFill>
                  <a:schemeClr val="tx1"/>
                </a:solidFill>
              </a:rPr>
              <a:t>Jour 2</a:t>
            </a:r>
          </a:p>
        </p:txBody>
      </p:sp>
      <p:pic>
        <p:nvPicPr>
          <p:cNvPr id="26629" name="Image 3" descr="LOGO CJ ENTIER2 BLC.eps"/>
          <p:cNvPicPr>
            <a:picLocks noChangeAspect="1"/>
          </p:cNvPicPr>
          <p:nvPr/>
        </p:nvPicPr>
        <p:blipFill>
          <a:blip r:embed="rId2"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979613" y="196850"/>
            <a:ext cx="6872287" cy="647700"/>
          </a:xfrm>
          <a:prstGeom prst="rect">
            <a:avLst/>
          </a:prstGeom>
          <a:noFill/>
          <a:ln w="9525">
            <a:noFill/>
            <a:miter lim="800000"/>
            <a:headEnd/>
            <a:tailEnd/>
          </a:ln>
        </p:spPr>
        <p:txBody>
          <a:bodyPr anchor="ctr"/>
          <a:lstStyle/>
          <a:p>
            <a:pPr algn="ctr"/>
            <a:r>
              <a:rPr lang="fr-FR" sz="2800" dirty="0">
                <a:latin typeface="Maiandra GD" pitchFamily="34" charset="0"/>
              </a:rPr>
              <a:t>Petit déjeuner </a:t>
            </a:r>
            <a:r>
              <a:rPr lang="fr-FR" sz="2800" dirty="0" smtClean="0">
                <a:latin typeface="Maiandra GD" pitchFamily="34" charset="0"/>
              </a:rPr>
              <a:t>servis sur plateaux</a:t>
            </a:r>
            <a:endParaRPr lang="fr-FR" sz="2800" dirty="0">
              <a:latin typeface="Maiandra GD" pitchFamily="34" charset="0"/>
            </a:endParaRPr>
          </a:p>
        </p:txBody>
      </p:sp>
      <p:pic>
        <p:nvPicPr>
          <p:cNvPr id="27651" name="Picture 4" descr="6815MX"/>
          <p:cNvPicPr>
            <a:picLocks noChangeAspect="1" noChangeArrowheads="1"/>
          </p:cNvPicPr>
          <p:nvPr/>
        </p:nvPicPr>
        <p:blipFill>
          <a:blip r:embed="rId2" cstate="email"/>
          <a:srcRect/>
          <a:stretch>
            <a:fillRect/>
          </a:stretch>
        </p:blipFill>
        <p:spPr bwMode="auto">
          <a:xfrm>
            <a:off x="196850" y="1412875"/>
            <a:ext cx="4392613" cy="2930525"/>
          </a:xfrm>
          <a:prstGeom prst="rect">
            <a:avLst/>
          </a:prstGeom>
          <a:noFill/>
          <a:ln w="9525">
            <a:noFill/>
            <a:miter lim="800000"/>
            <a:headEnd/>
            <a:tailEnd/>
          </a:ln>
        </p:spPr>
      </p:pic>
      <p:pic>
        <p:nvPicPr>
          <p:cNvPr id="27652" name="Picture 5" descr="7522MX"/>
          <p:cNvPicPr>
            <a:picLocks noChangeAspect="1" noChangeArrowheads="1"/>
          </p:cNvPicPr>
          <p:nvPr/>
        </p:nvPicPr>
        <p:blipFill>
          <a:blip r:embed="rId3" cstate="email"/>
          <a:srcRect/>
          <a:stretch>
            <a:fillRect/>
          </a:stretch>
        </p:blipFill>
        <p:spPr bwMode="auto">
          <a:xfrm>
            <a:off x="4572000" y="1412875"/>
            <a:ext cx="4330700" cy="2930525"/>
          </a:xfrm>
          <a:prstGeom prst="rect">
            <a:avLst/>
          </a:prstGeom>
          <a:noFill/>
          <a:ln w="9525">
            <a:noFill/>
            <a:miter lim="800000"/>
            <a:headEnd/>
            <a:tailEnd/>
          </a:ln>
        </p:spPr>
      </p:pic>
      <p:pic>
        <p:nvPicPr>
          <p:cNvPr id="27653" name="Picture 6" descr="6754MX"/>
          <p:cNvPicPr>
            <a:picLocks noChangeAspect="1" noChangeArrowheads="1"/>
          </p:cNvPicPr>
          <p:nvPr/>
        </p:nvPicPr>
        <p:blipFill>
          <a:blip r:embed="rId4" cstate="email"/>
          <a:srcRect/>
          <a:stretch>
            <a:fillRect/>
          </a:stretch>
        </p:blipFill>
        <p:spPr bwMode="auto">
          <a:xfrm>
            <a:off x="3059113" y="4508500"/>
            <a:ext cx="2782887" cy="1857375"/>
          </a:xfrm>
          <a:prstGeom prst="rect">
            <a:avLst/>
          </a:prstGeom>
          <a:noFill/>
          <a:ln w="9525">
            <a:noFill/>
            <a:miter lim="800000"/>
            <a:headEnd/>
            <a:tailEnd/>
          </a:ln>
        </p:spPr>
      </p:pic>
      <p:pic>
        <p:nvPicPr>
          <p:cNvPr id="27654" name="Image 3" descr="LOGO CJ ENTIER2 BLC.eps"/>
          <p:cNvPicPr>
            <a:picLocks noChangeAspect="1"/>
          </p:cNvPicPr>
          <p:nvPr/>
        </p:nvPicPr>
        <p:blipFill>
          <a:blip r:embed="rId5"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468313" y="404813"/>
            <a:ext cx="8229600" cy="719931"/>
          </a:xfrm>
          <a:prstGeom prst="rect">
            <a:avLst/>
          </a:prstGeom>
          <a:noFill/>
          <a:ln w="9525">
            <a:noFill/>
            <a:miter lim="800000"/>
            <a:headEnd/>
            <a:tailEnd/>
          </a:ln>
          <a:effectLst/>
        </p:spPr>
        <p:txBody>
          <a:bodyPr anchor="ctr"/>
          <a:lstStyle/>
          <a:p>
            <a:pPr algn="ctr" eaLnBrk="0" hangingPunct="0"/>
            <a:r>
              <a:rPr lang="fr-FR" sz="2800" dirty="0" smtClean="0">
                <a:latin typeface="+mn-lt"/>
              </a:rPr>
              <a:t>Conférence sur le désert sur le site de Star </a:t>
            </a:r>
            <a:r>
              <a:rPr lang="fr-FR" sz="2800" dirty="0" err="1" smtClean="0">
                <a:latin typeface="+mn-lt"/>
              </a:rPr>
              <a:t>Wars</a:t>
            </a:r>
            <a:endParaRPr lang="fr-FR" sz="2800" dirty="0">
              <a:latin typeface="+mn-lt"/>
            </a:endParaRPr>
          </a:p>
        </p:txBody>
      </p:sp>
      <p:pic>
        <p:nvPicPr>
          <p:cNvPr id="1026" name="Picture 2"/>
          <p:cNvPicPr>
            <a:picLocks noChangeAspect="1" noChangeArrowheads="1"/>
          </p:cNvPicPr>
          <p:nvPr/>
        </p:nvPicPr>
        <p:blipFill>
          <a:blip r:embed="rId2" cstate="email"/>
          <a:srcRect/>
          <a:stretch>
            <a:fillRect/>
          </a:stretch>
        </p:blipFill>
        <p:spPr bwMode="auto">
          <a:xfrm>
            <a:off x="467544" y="1124744"/>
            <a:ext cx="8064896" cy="5406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3797300" y="639763"/>
            <a:ext cx="4622800" cy="830262"/>
          </a:xfrm>
          <a:prstGeom prst="rect">
            <a:avLst/>
          </a:prstGeom>
          <a:noFill/>
          <a:ln w="9525" algn="ctr">
            <a:noFill/>
            <a:miter lim="800000"/>
            <a:headEnd/>
            <a:tailEnd/>
          </a:ln>
        </p:spPr>
        <p:txBody>
          <a:bodyPr>
            <a:spAutoFit/>
          </a:bodyPr>
          <a:lstStyle/>
          <a:p>
            <a:pPr algn="ctr">
              <a:spcBef>
                <a:spcPct val="50000"/>
              </a:spcBef>
            </a:pPr>
            <a:r>
              <a:rPr lang="fr-FR" altLang="fr-FR" sz="2400" dirty="0" smtClean="0">
                <a:latin typeface="Maiandra GD" pitchFamily="34" charset="0"/>
              </a:rPr>
              <a:t>Conférence sur le désert dans les décors </a:t>
            </a:r>
            <a:r>
              <a:rPr lang="fr-FR" altLang="fr-FR" sz="2400" dirty="0">
                <a:latin typeface="Maiandra GD" pitchFamily="34" charset="0"/>
              </a:rPr>
              <a:t>de Star </a:t>
            </a:r>
            <a:r>
              <a:rPr lang="fr-FR" altLang="fr-FR" sz="2400" dirty="0" err="1">
                <a:latin typeface="Maiandra GD" pitchFamily="34" charset="0"/>
              </a:rPr>
              <a:t>Wars</a:t>
            </a:r>
            <a:endParaRPr lang="fr-FR" altLang="fr-FR" sz="2400" dirty="0">
              <a:latin typeface="Maiandra GD" pitchFamily="34" charset="0"/>
            </a:endParaRPr>
          </a:p>
        </p:txBody>
      </p:sp>
      <p:pic>
        <p:nvPicPr>
          <p:cNvPr id="32772" name="Picture 14" descr="d%C3%A9cors-du-film-star-wars-(la-guerre-des-%C3%A9toiles)-en-plein-d%C3%A9sert-700-5833"/>
          <p:cNvPicPr>
            <a:picLocks noChangeAspect="1" noChangeArrowheads="1"/>
          </p:cNvPicPr>
          <p:nvPr/>
        </p:nvPicPr>
        <p:blipFill>
          <a:blip r:embed="rId2" cstate="email"/>
          <a:srcRect/>
          <a:stretch>
            <a:fillRect/>
          </a:stretch>
        </p:blipFill>
        <p:spPr bwMode="auto">
          <a:xfrm>
            <a:off x="107504" y="95076"/>
            <a:ext cx="3168650" cy="2109788"/>
          </a:xfrm>
          <a:prstGeom prst="rect">
            <a:avLst/>
          </a:prstGeom>
          <a:noFill/>
          <a:ln w="9525">
            <a:noFill/>
            <a:miter lim="800000"/>
            <a:headEnd/>
            <a:tailEnd/>
          </a:ln>
        </p:spPr>
      </p:pic>
      <p:pic>
        <p:nvPicPr>
          <p:cNvPr id="2050" name="Picture 2"/>
          <p:cNvPicPr>
            <a:picLocks noChangeAspect="1" noChangeArrowheads="1"/>
          </p:cNvPicPr>
          <p:nvPr/>
        </p:nvPicPr>
        <p:blipFill>
          <a:blip r:embed="rId3" cstate="email"/>
          <a:srcRect/>
          <a:stretch>
            <a:fillRect/>
          </a:stretch>
        </p:blipFill>
        <p:spPr bwMode="auto">
          <a:xfrm>
            <a:off x="3347864" y="2780928"/>
            <a:ext cx="5666302" cy="379819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email"/>
          <a:srcRect/>
          <a:stretch>
            <a:fillRect/>
          </a:stretch>
        </p:blipFill>
        <p:spPr bwMode="auto">
          <a:xfrm>
            <a:off x="179512" y="2348880"/>
            <a:ext cx="2891741" cy="4303987"/>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467544" y="2492896"/>
            <a:ext cx="8229600" cy="1143000"/>
          </a:xfrm>
        </p:spPr>
        <p:txBody>
          <a:bodyPr/>
          <a:lstStyle/>
          <a:p>
            <a:r>
              <a:rPr lang="fr-FR" dirty="0" smtClean="0">
                <a:solidFill>
                  <a:schemeClr val="tx1"/>
                </a:solidFill>
              </a:rPr>
              <a:t>Jour 1</a:t>
            </a:r>
          </a:p>
        </p:txBody>
      </p:sp>
      <p:sp>
        <p:nvSpPr>
          <p:cNvPr id="26628" name="Espace réservé du numéro de diapositive 3"/>
          <p:cNvSpPr>
            <a:spLocks noGrp="1"/>
          </p:cNvSpPr>
          <p:nvPr>
            <p:ph type="sldNum" sz="quarter" idx="12"/>
          </p:nvPr>
        </p:nvSpPr>
        <p:spPr bwMode="auto">
          <a:noFill/>
          <a:ln>
            <a:miter lim="800000"/>
            <a:headEnd/>
            <a:tailEnd/>
          </a:ln>
        </p:spPr>
        <p:txBody>
          <a:bodyPr/>
          <a:lstStyle/>
          <a:p>
            <a:fld id="{018820E5-40B6-4D7F-A0D7-09850250BF70}" type="slidenum">
              <a:rPr lang="fr-FR" smtClean="0">
                <a:ea typeface="ＭＳ Ｐゴシック" charset="-128"/>
              </a:rPr>
              <a:pPr/>
              <a:t>2</a:t>
            </a:fld>
            <a:endParaRPr lang="fr-FR" smtClean="0">
              <a:ea typeface="ＭＳ Ｐゴシック" charset="-128"/>
            </a:endParaRPr>
          </a:p>
        </p:txBody>
      </p:sp>
      <p:pic>
        <p:nvPicPr>
          <p:cNvPr id="26629" name="Image 3" descr="LOGO CJ ENTIER2 BLC.eps"/>
          <p:cNvPicPr>
            <a:picLocks noChangeAspect="1"/>
          </p:cNvPicPr>
          <p:nvPr/>
        </p:nvPicPr>
        <p:blipFill>
          <a:blip r:embed="rId2"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IMG_0211"/>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87338" y="3861048"/>
            <a:ext cx="3996630" cy="2814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1" name="Rectangle 12"/>
          <p:cNvSpPr>
            <a:spLocks noChangeArrowheads="1"/>
          </p:cNvSpPr>
          <p:nvPr/>
        </p:nvSpPr>
        <p:spPr bwMode="auto">
          <a:xfrm>
            <a:off x="2411760" y="188640"/>
            <a:ext cx="4168775"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400" dirty="0" smtClean="0">
                <a:latin typeface="Maiandra GD" pitchFamily="34" charset="0"/>
              </a:rPr>
              <a:t>Activités Sahariennes</a:t>
            </a:r>
            <a:endParaRPr lang="fr-FR" altLang="fr-FR" sz="2400" dirty="0">
              <a:latin typeface="Maiandra GD" pitchFamily="34" charset="0"/>
            </a:endParaRPr>
          </a:p>
        </p:txBody>
      </p:sp>
      <p:pic>
        <p:nvPicPr>
          <p:cNvPr id="29702" name="Image 3" descr="LOGO CJ ENTIER2 BLC.eps"/>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 y="0"/>
            <a:ext cx="899592" cy="877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9" descr="IMG_3933BR"/>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15771" y="954723"/>
            <a:ext cx="4140205" cy="2762309"/>
          </a:xfrm>
          <a:prstGeom prst="rect">
            <a:avLst/>
          </a:prstGeom>
          <a:noFill/>
          <a:ln w="9525">
            <a:noFill/>
            <a:miter lim="800000"/>
            <a:headEnd/>
            <a:tailEnd/>
          </a:ln>
        </p:spPr>
      </p:pic>
      <p:pic>
        <p:nvPicPr>
          <p:cNvPr id="8" name="Picture 10" descr="IMG_3956BR"/>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555213" y="922784"/>
            <a:ext cx="4265259" cy="2794248"/>
          </a:xfrm>
          <a:prstGeom prst="rect">
            <a:avLst/>
          </a:prstGeom>
          <a:noFill/>
          <a:ln w="9525">
            <a:noFill/>
            <a:miter lim="800000"/>
            <a:headEnd/>
            <a:tailEnd/>
          </a:ln>
        </p:spPr>
      </p:pic>
      <p:pic>
        <p:nvPicPr>
          <p:cNvPr id="9" name="Picture 4" descr="http://ts3.mm.bing.net/th?id=I.4826899717358382&amp;pid=1.9"/>
          <p:cNvPicPr>
            <a:picLocks noChangeAspect="1" noChangeArrowheads="1"/>
          </p:cNvPicPr>
          <p:nvPr/>
        </p:nvPicPr>
        <p:blipFill>
          <a:blip r:embed="rId6" cstate="email"/>
          <a:srcRect/>
          <a:stretch>
            <a:fillRect/>
          </a:stretch>
        </p:blipFill>
        <p:spPr bwMode="auto">
          <a:xfrm>
            <a:off x="4572000" y="3861048"/>
            <a:ext cx="4176464" cy="2784310"/>
          </a:xfrm>
          <a:prstGeom prst="rect">
            <a:avLst/>
          </a:prstGeom>
          <a:noFill/>
        </p:spPr>
      </p:pic>
    </p:spTree>
    <p:extLst>
      <p:ext uri="{BB962C8B-B14F-4D97-AF65-F5344CB8AC3E}">
        <p14:creationId xmlns="" xmlns:p14="http://schemas.microsoft.com/office/powerpoint/2010/main" val="2194417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12"/>
          <p:cNvSpPr>
            <a:spLocks noChangeArrowheads="1"/>
          </p:cNvSpPr>
          <p:nvPr/>
        </p:nvSpPr>
        <p:spPr bwMode="auto">
          <a:xfrm>
            <a:off x="2411760" y="188640"/>
            <a:ext cx="4168775"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400" dirty="0" smtClean="0">
                <a:latin typeface="Maiandra GD" pitchFamily="34" charset="0"/>
              </a:rPr>
              <a:t>Activités Sahariennes</a:t>
            </a:r>
            <a:endParaRPr lang="fr-FR" altLang="fr-FR" sz="2400" dirty="0">
              <a:latin typeface="Maiandra GD" pitchFamily="34" charset="0"/>
            </a:endParaRPr>
          </a:p>
        </p:txBody>
      </p:sp>
      <p:pic>
        <p:nvPicPr>
          <p:cNvPr id="29702" name="Image 3" descr="LOGO CJ ENTIER2 BLC.eps"/>
          <p:cNvPicPr>
            <a:picLocks noChangeAspect="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 y="0"/>
            <a:ext cx="899592" cy="877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IMG_3365"/>
          <p:cNvPicPr>
            <a:picLocks noChangeAspect="1" noChangeArrowheads="1"/>
          </p:cNvPicPr>
          <p:nvPr/>
        </p:nvPicPr>
        <p:blipFill>
          <a:blip r:embed="rId3" cstate="email"/>
          <a:srcRect/>
          <a:stretch>
            <a:fillRect/>
          </a:stretch>
        </p:blipFill>
        <p:spPr bwMode="auto">
          <a:xfrm>
            <a:off x="35496" y="3692235"/>
            <a:ext cx="4464496" cy="2977125"/>
          </a:xfrm>
          <a:prstGeom prst="rect">
            <a:avLst/>
          </a:prstGeom>
          <a:noFill/>
          <a:ln w="9525">
            <a:noFill/>
            <a:miter lim="800000"/>
            <a:headEnd/>
            <a:tailEnd/>
          </a:ln>
        </p:spPr>
      </p:pic>
      <p:pic>
        <p:nvPicPr>
          <p:cNvPr id="10" name="Picture 4" descr="\\Servboul1\Images CJ\16 PHOTOTHEQUE\03 - PRODUITS CJ\01. ACTIVITES &amp; PRODUITS\Ane\IMG_3564.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572000" y="3688481"/>
            <a:ext cx="4470484" cy="2980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 descr="\\Servboul1\images cj\Nouvelle Photothèque\Opérations\Siemens\2006_03_31\DSCN0190.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2555776" y="764704"/>
            <a:ext cx="4535633" cy="280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94417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a:xfrm>
            <a:off x="250825" y="260350"/>
            <a:ext cx="8569325" cy="360363"/>
          </a:xfrm>
        </p:spPr>
        <p:txBody>
          <a:bodyPr>
            <a:normAutofit fontScale="90000"/>
          </a:bodyPr>
          <a:lstStyle/>
          <a:p>
            <a:r>
              <a:rPr lang="fr-FR" sz="2200" smtClean="0">
                <a:solidFill>
                  <a:schemeClr val="tx1"/>
                </a:solidFill>
                <a:latin typeface="Book Antiqua" pitchFamily="18" charset="0"/>
              </a:rPr>
              <a:t>Déjeuner Création sur le campement dans les dunes de Lareguett</a:t>
            </a:r>
          </a:p>
        </p:txBody>
      </p:sp>
      <p:pic>
        <p:nvPicPr>
          <p:cNvPr id="15364" name="Picture 2" descr="\\192.168.1.5\cj\9 COMMERCIAL ET COMMUNICATION\COMMUNICATION\POWER POINT\PRODUITS\VISUEL BUFFETS\DSC_0526.JPG"/>
          <p:cNvPicPr>
            <a:picLocks noChangeAspect="1" noChangeArrowheads="1"/>
          </p:cNvPicPr>
          <p:nvPr/>
        </p:nvPicPr>
        <p:blipFill>
          <a:blip r:embed="rId2" cstate="email"/>
          <a:srcRect/>
          <a:stretch>
            <a:fillRect/>
          </a:stretch>
        </p:blipFill>
        <p:spPr bwMode="auto">
          <a:xfrm>
            <a:off x="614363" y="981075"/>
            <a:ext cx="3741737" cy="5589588"/>
          </a:xfrm>
          <a:prstGeom prst="rect">
            <a:avLst/>
          </a:prstGeom>
          <a:noFill/>
          <a:ln w="9525">
            <a:noFill/>
            <a:miter lim="800000"/>
            <a:headEnd/>
            <a:tailEnd/>
          </a:ln>
        </p:spPr>
      </p:pic>
      <p:pic>
        <p:nvPicPr>
          <p:cNvPr id="15365" name="Picture 3" descr="\\192.168.1.5\cj\9 COMMERCIAL ET COMMUNICATION\COMMUNICATION\POWER POINT\PRODUITS\VISUEL BUFFETS\DSC_0516.JPG"/>
          <p:cNvPicPr>
            <a:picLocks noChangeAspect="1" noChangeArrowheads="1"/>
          </p:cNvPicPr>
          <p:nvPr/>
        </p:nvPicPr>
        <p:blipFill>
          <a:blip r:embed="rId3" cstate="email"/>
          <a:srcRect/>
          <a:stretch>
            <a:fillRect/>
          </a:stretch>
        </p:blipFill>
        <p:spPr bwMode="auto">
          <a:xfrm>
            <a:off x="4716463" y="981075"/>
            <a:ext cx="3719512" cy="5557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a:spLocks noChangeArrowheads="1"/>
          </p:cNvSpPr>
          <p:nvPr/>
        </p:nvSpPr>
        <p:spPr bwMode="auto">
          <a:xfrm>
            <a:off x="539552" y="188640"/>
            <a:ext cx="7776864"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80000"/>
              </a:lnSpc>
              <a:spcBef>
                <a:spcPct val="20000"/>
              </a:spcBef>
            </a:pPr>
            <a:r>
              <a:rPr lang="fr-FR" altLang="fr-FR" sz="2400" dirty="0" smtClean="0">
                <a:latin typeface="Maiandra GD" pitchFamily="34" charset="0"/>
              </a:rPr>
              <a:t>Départ en quad en direction de Tozeur.</a:t>
            </a:r>
          </a:p>
          <a:p>
            <a:pPr algn="ctr" eaLnBrk="1" hangingPunct="1">
              <a:lnSpc>
                <a:spcPct val="80000"/>
              </a:lnSpc>
              <a:spcBef>
                <a:spcPct val="20000"/>
              </a:spcBef>
            </a:pPr>
            <a:r>
              <a:rPr lang="fr-FR" altLang="fr-FR" sz="2400" dirty="0" smtClean="0">
                <a:latin typeface="Maiandra GD" pitchFamily="34" charset="0"/>
              </a:rPr>
              <a:t>Arrêt à </a:t>
            </a:r>
            <a:r>
              <a:rPr lang="fr-FR" altLang="fr-FR" sz="2400" dirty="0" err="1" smtClean="0">
                <a:latin typeface="Maiandra GD" pitchFamily="34" charset="0"/>
              </a:rPr>
              <a:t>Nefta</a:t>
            </a:r>
            <a:r>
              <a:rPr lang="fr-FR" altLang="fr-FR" sz="2400" dirty="0" smtClean="0">
                <a:latin typeface="Maiandra GD" pitchFamily="34" charset="0"/>
              </a:rPr>
              <a:t> et dégustation d’un thé à la menthe.</a:t>
            </a:r>
            <a:endParaRPr lang="fr-FR" altLang="fr-FR" sz="2400" dirty="0">
              <a:latin typeface="Maiandra GD" pitchFamily="34" charset="0"/>
            </a:endParaRPr>
          </a:p>
        </p:txBody>
      </p:sp>
      <p:pic>
        <p:nvPicPr>
          <p:cNvPr id="8" name="Picture 2" descr="http://irresistiblemarrakech.com/wp-content/uploads/2012/03/Marrakech-Th%C3%A9-%C3%A0-la-menthe.jpg"/>
          <p:cNvPicPr>
            <a:picLocks noChangeAspect="1" noChangeArrowheads="1"/>
          </p:cNvPicPr>
          <p:nvPr/>
        </p:nvPicPr>
        <p:blipFill>
          <a:blip r:embed="rId2" cstate="email"/>
          <a:srcRect/>
          <a:stretch>
            <a:fillRect/>
          </a:stretch>
        </p:blipFill>
        <p:spPr bwMode="auto">
          <a:xfrm>
            <a:off x="4818508" y="1412776"/>
            <a:ext cx="4217988" cy="2808288"/>
          </a:xfrm>
          <a:prstGeom prst="rect">
            <a:avLst/>
          </a:prstGeom>
          <a:noFill/>
          <a:ln w="9525">
            <a:noFill/>
            <a:miter lim="800000"/>
            <a:headEnd/>
            <a:tailEnd/>
          </a:ln>
        </p:spPr>
      </p:pic>
      <p:pic>
        <p:nvPicPr>
          <p:cNvPr id="6" name="Picture 2" descr="https://encrypted-tbn1.gstatic.com/images?q=tbn:ANd9GcRUt0xI9muHDRgs_H6i9Ap1XBaXeCJXuHs_00ZyyD9O6Pd8q73IPA"/>
          <p:cNvPicPr>
            <a:picLocks noChangeAspect="1" noChangeArrowheads="1"/>
          </p:cNvPicPr>
          <p:nvPr/>
        </p:nvPicPr>
        <p:blipFill>
          <a:blip r:embed="rId3" cstate="email"/>
          <a:srcRect/>
          <a:stretch>
            <a:fillRect/>
          </a:stretch>
        </p:blipFill>
        <p:spPr bwMode="auto">
          <a:xfrm>
            <a:off x="63822" y="1484784"/>
            <a:ext cx="4580186" cy="2564904"/>
          </a:xfrm>
          <a:prstGeom prst="rect">
            <a:avLst/>
          </a:prstGeom>
          <a:noFill/>
        </p:spPr>
      </p:pic>
      <p:pic>
        <p:nvPicPr>
          <p:cNvPr id="9" name="Picture 2" descr="http://www.defidesert.com/ban/images/brugges2006/1.jpg"/>
          <p:cNvPicPr>
            <a:picLocks noChangeAspect="1" noChangeArrowheads="1"/>
          </p:cNvPicPr>
          <p:nvPr/>
        </p:nvPicPr>
        <p:blipFill>
          <a:blip r:embed="rId4" cstate="email"/>
          <a:srcRect/>
          <a:stretch>
            <a:fillRect/>
          </a:stretch>
        </p:blipFill>
        <p:spPr bwMode="auto">
          <a:xfrm>
            <a:off x="-7481" y="4509120"/>
            <a:ext cx="9151481" cy="234888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www.authentique-tunisie.com/photos/voyages/Ph168Produit170.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3"/>
          <p:cNvSpPr>
            <a:spLocks noChangeArrowheads="1"/>
          </p:cNvSpPr>
          <p:nvPr/>
        </p:nvSpPr>
        <p:spPr bwMode="auto">
          <a:xfrm>
            <a:off x="6084168" y="0"/>
            <a:ext cx="3059832" cy="6858000"/>
          </a:xfrm>
          <a:prstGeom prst="rect">
            <a:avLst/>
          </a:prstGeom>
          <a:solidFill>
            <a:srgbClr val="AA7554">
              <a:alpha val="70195"/>
            </a:srgbClr>
          </a:solidFill>
          <a:ln w="0">
            <a:solidFill>
              <a:schemeClr val="bg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fr-FR" altLang="fr-FR" dirty="0"/>
          </a:p>
        </p:txBody>
      </p:sp>
      <p:pic>
        <p:nvPicPr>
          <p:cNvPr id="6" name="Image 3" descr="LOGO CJ ENTIER2 BLC.eps"/>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228184" y="602015"/>
            <a:ext cx="2599971" cy="253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ZoneTexte 3"/>
          <p:cNvSpPr txBox="1"/>
          <p:nvPr/>
        </p:nvSpPr>
        <p:spPr>
          <a:xfrm>
            <a:off x="6228184" y="4149080"/>
            <a:ext cx="2808312" cy="461665"/>
          </a:xfrm>
          <a:prstGeom prst="rect">
            <a:avLst/>
          </a:prstGeom>
          <a:noFill/>
        </p:spPr>
        <p:txBody>
          <a:bodyPr wrap="square" rtlCol="0">
            <a:spAutoFit/>
          </a:bodyPr>
          <a:lstStyle/>
          <a:p>
            <a:pPr algn="ctr"/>
            <a:r>
              <a:rPr lang="fr-FR" sz="2400" b="1" dirty="0" smtClean="0">
                <a:latin typeface="Cambria Math" panose="02040503050406030204" pitchFamily="18" charset="0"/>
                <a:ea typeface="Cambria Math" panose="02040503050406030204" pitchFamily="18" charset="0"/>
              </a:rPr>
              <a:t>Hôtel Ksar Rouge</a:t>
            </a:r>
            <a:endParaRPr lang="fr-FR" sz="2400" b="1" dirty="0">
              <a:latin typeface="Cambria Math" panose="02040503050406030204" pitchFamily="18" charset="0"/>
              <a:ea typeface="Cambria Math" panose="02040503050406030204" pitchFamily="18" charset="0"/>
            </a:endParaRPr>
          </a:p>
        </p:txBody>
      </p:sp>
    </p:spTree>
    <p:extLst>
      <p:ext uri="{BB962C8B-B14F-4D97-AF65-F5344CB8AC3E}">
        <p14:creationId xmlns="" xmlns:p14="http://schemas.microsoft.com/office/powerpoint/2010/main" val="159020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ChangeArrowheads="1"/>
          </p:cNvSpPr>
          <p:nvPr/>
        </p:nvSpPr>
        <p:spPr bwMode="auto">
          <a:xfrm>
            <a:off x="611188" y="1341438"/>
            <a:ext cx="3743325" cy="4800600"/>
          </a:xfrm>
          <a:prstGeom prst="rect">
            <a:avLst/>
          </a:prstGeom>
          <a:noFill/>
          <a:ln w="9525">
            <a:noFill/>
            <a:miter lim="800000"/>
            <a:headEnd/>
            <a:tailEnd/>
          </a:ln>
        </p:spPr>
        <p:txBody>
          <a:bodyPr lIns="91431" tIns="45715" rIns="91431" bIns="45715">
            <a:spAutoFit/>
          </a:bodyPr>
          <a:lstStyle/>
          <a:p>
            <a:r>
              <a:rPr lang="fr-FR" altLang="fr-FR" b="1" u="sng" dirty="0">
                <a:latin typeface="Book Antiqua" pitchFamily="18" charset="0"/>
              </a:rPr>
              <a:t>Arrivé à votre Hôtel Ksar Rouge 4*</a:t>
            </a:r>
          </a:p>
          <a:p>
            <a:endParaRPr lang="fr-FR" altLang="fr-FR" b="1" u="sng" dirty="0">
              <a:latin typeface="Book Antiqua" pitchFamily="18" charset="0"/>
            </a:endParaRPr>
          </a:p>
          <a:p>
            <a:r>
              <a:rPr lang="fr-FR" altLang="fr-FR" b="1" dirty="0">
                <a:latin typeface="Book Antiqua" pitchFamily="18" charset="0"/>
              </a:rPr>
              <a:t>L'hôtel Ksar Rouge est situé en hauteur dans la zone hôtelière dominant l'oasis de Tozeur, à 3 km du centre ville et à 10 minutes de l'aéroport.</a:t>
            </a:r>
          </a:p>
          <a:p>
            <a:r>
              <a:rPr lang="fr-FR" altLang="fr-FR" b="1" dirty="0">
                <a:latin typeface="Book Antiqua" pitchFamily="18" charset="0"/>
              </a:rPr>
              <a:t>Aux portes du Sahara tunisien, près d'une luxuriante palmeraie, l'</a:t>
            </a:r>
            <a:r>
              <a:rPr lang="fr-FR" altLang="fr-FR" b="1" dirty="0" err="1">
                <a:latin typeface="Book Antiqua" pitchFamily="18" charset="0"/>
              </a:rPr>
              <a:t>Eldorador</a:t>
            </a:r>
            <a:r>
              <a:rPr lang="fr-FR" altLang="fr-FR" b="1" dirty="0">
                <a:latin typeface="Book Antiqua" pitchFamily="18" charset="0"/>
              </a:rPr>
              <a:t> Ksar Rouge est un hôtel de charme, surplombant le grand lac salé Chott El </a:t>
            </a:r>
            <a:r>
              <a:rPr lang="fr-FR" altLang="fr-FR" b="1" dirty="0" err="1">
                <a:latin typeface="Book Antiqua" pitchFamily="18" charset="0"/>
              </a:rPr>
              <a:t>Jerid</a:t>
            </a:r>
            <a:r>
              <a:rPr lang="fr-FR" altLang="fr-FR" b="1" dirty="0">
                <a:latin typeface="Book Antiqua" pitchFamily="18" charset="0"/>
              </a:rPr>
              <a:t>. </a:t>
            </a:r>
          </a:p>
          <a:p>
            <a:r>
              <a:rPr lang="fr-FR" altLang="fr-FR" b="1" dirty="0">
                <a:latin typeface="Book Antiqua" pitchFamily="18" charset="0"/>
              </a:rPr>
              <a:t>Son architecture allie tradition locale, confort moderne et décoration raffinée dans un style andalous. </a:t>
            </a:r>
          </a:p>
        </p:txBody>
      </p:sp>
      <p:pic>
        <p:nvPicPr>
          <p:cNvPr id="2052" name="Picture 8" descr="4742MX"/>
          <p:cNvPicPr>
            <a:picLocks noChangeAspect="1" noChangeArrowheads="1"/>
          </p:cNvPicPr>
          <p:nvPr/>
        </p:nvPicPr>
        <p:blipFill>
          <a:blip r:embed="rId2" cstate="email"/>
          <a:srcRect/>
          <a:stretch>
            <a:fillRect/>
          </a:stretch>
        </p:blipFill>
        <p:spPr bwMode="auto">
          <a:xfrm>
            <a:off x="4427538" y="620713"/>
            <a:ext cx="4160837" cy="2770187"/>
          </a:xfrm>
          <a:prstGeom prst="rect">
            <a:avLst/>
          </a:prstGeom>
          <a:noFill/>
          <a:ln w="9525">
            <a:noFill/>
            <a:miter lim="800000"/>
            <a:headEnd/>
            <a:tailEnd/>
          </a:ln>
        </p:spPr>
      </p:pic>
      <p:pic>
        <p:nvPicPr>
          <p:cNvPr id="2053" name="Picture 7" descr="ksar_g"/>
          <p:cNvPicPr>
            <a:picLocks noChangeAspect="1" noChangeArrowheads="1"/>
          </p:cNvPicPr>
          <p:nvPr/>
        </p:nvPicPr>
        <p:blipFill>
          <a:blip r:embed="rId3" cstate="email"/>
          <a:srcRect/>
          <a:stretch>
            <a:fillRect/>
          </a:stretch>
        </p:blipFill>
        <p:spPr bwMode="auto">
          <a:xfrm>
            <a:off x="4643438" y="3716338"/>
            <a:ext cx="4137025" cy="2762250"/>
          </a:xfrm>
          <a:prstGeom prst="rect">
            <a:avLst/>
          </a:prstGeom>
          <a:noFill/>
          <a:ln w="9525">
            <a:noFill/>
            <a:miter lim="800000"/>
            <a:headEnd/>
            <a:tailEnd/>
          </a:ln>
        </p:spPr>
      </p:pic>
      <p:pic>
        <p:nvPicPr>
          <p:cNvPr id="2054" name="Image 3" descr="LOGO CJ ENTIER2 BLC.eps"/>
          <p:cNvPicPr>
            <a:picLocks noChangeAspect="1"/>
          </p:cNvPicPr>
          <p:nvPr/>
        </p:nvPicPr>
        <p:blipFill>
          <a:blip r:embed="rId4" cstate="email"/>
          <a:srcRect/>
          <a:stretch>
            <a:fillRect/>
          </a:stretch>
        </p:blipFill>
        <p:spPr bwMode="auto">
          <a:xfrm>
            <a:off x="0" y="0"/>
            <a:ext cx="1258888"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479425" y="4149725"/>
            <a:ext cx="7994650" cy="2676525"/>
          </a:xfrm>
          <a:prstGeom prst="rect">
            <a:avLst/>
          </a:prstGeom>
          <a:noFill/>
          <a:ln w="9525" algn="ctr">
            <a:noFill/>
            <a:miter lim="800000"/>
            <a:headEnd/>
            <a:tailEnd/>
          </a:ln>
          <a:effectLst/>
        </p:spPr>
        <p:txBody>
          <a:bodyPr>
            <a:spAutoFit/>
          </a:bodyPr>
          <a:lstStyle/>
          <a:p>
            <a:r>
              <a:rPr lang="fr-FR" altLang="fr-FR" sz="1600" dirty="0">
                <a:latin typeface="Maiandra GD" pitchFamily="34" charset="0"/>
              </a:rPr>
              <a:t>L'hôtel met à votre disposition 2 piscines dont 1 couverte extérieure avec une petite cascade. L'hôtel vous propose une programme d'activités variées : initiation collective au tir à l'arc et au tennis, gymnastique terrestre et aquatique, jogging, water polo, </a:t>
            </a:r>
            <a:r>
              <a:rPr lang="fr-FR" altLang="fr-FR" sz="1600" dirty="0" err="1">
                <a:latin typeface="Maiandra GD" pitchFamily="34" charset="0"/>
              </a:rPr>
              <a:t>ping</a:t>
            </a:r>
            <a:r>
              <a:rPr lang="fr-FR" altLang="fr-FR" sz="1600" dirty="0">
                <a:latin typeface="Maiandra GD" pitchFamily="34" charset="0"/>
              </a:rPr>
              <a:t> </a:t>
            </a:r>
            <a:r>
              <a:rPr lang="fr-FR" altLang="fr-FR" sz="1600" dirty="0" err="1">
                <a:latin typeface="Maiandra GD" pitchFamily="34" charset="0"/>
              </a:rPr>
              <a:t>pong</a:t>
            </a:r>
            <a:r>
              <a:rPr lang="fr-FR" altLang="fr-FR" sz="1600" dirty="0">
                <a:latin typeface="Maiandra GD" pitchFamily="34" charset="0"/>
              </a:rPr>
              <a:t>, fléchettes, tournois de pétanque, jeux de société… Des soirées sont également proposées : soirée cabaret, tiercé de la chanson, folklore…</a:t>
            </a:r>
          </a:p>
          <a:p>
            <a:endParaRPr lang="fr-FR" altLang="fr-FR" sz="1600" dirty="0">
              <a:latin typeface="Maiandra GD" pitchFamily="34" charset="0"/>
            </a:endParaRPr>
          </a:p>
          <a:p>
            <a:r>
              <a:rPr lang="fr-FR" altLang="fr-FR" sz="1600" dirty="0">
                <a:latin typeface="Maiandra GD" pitchFamily="34" charset="0"/>
              </a:rPr>
              <a:t>A environ 500 mètres, vous aurez la possibilité de faire de l'équitation.</a:t>
            </a:r>
          </a:p>
          <a:p>
            <a:r>
              <a:rPr lang="fr-FR" altLang="fr-FR" sz="1600" dirty="0">
                <a:latin typeface="Maiandra GD" pitchFamily="34" charset="0"/>
              </a:rPr>
              <a:t>Vous pourrez profiter de la salle de fitness, sauna et hammam pour vos instants de repos et de bien-être.</a:t>
            </a:r>
          </a:p>
          <a:p>
            <a:pPr>
              <a:spcBef>
                <a:spcPct val="50000"/>
              </a:spcBef>
            </a:pPr>
            <a:endParaRPr lang="fr-FR" altLang="fr-FR" sz="1600" dirty="0">
              <a:latin typeface="Maiandra GD" pitchFamily="34" charset="0"/>
            </a:endParaRPr>
          </a:p>
        </p:txBody>
      </p:sp>
      <p:pic>
        <p:nvPicPr>
          <p:cNvPr id="3075" name="Picture 7" descr="ksar_g"/>
          <p:cNvPicPr>
            <a:picLocks noChangeAspect="1" noChangeArrowheads="1"/>
          </p:cNvPicPr>
          <p:nvPr/>
        </p:nvPicPr>
        <p:blipFill>
          <a:blip r:embed="rId2" cstate="email"/>
          <a:srcRect/>
          <a:stretch>
            <a:fillRect/>
          </a:stretch>
        </p:blipFill>
        <p:spPr bwMode="auto">
          <a:xfrm>
            <a:off x="611188" y="1096963"/>
            <a:ext cx="3816350" cy="2547937"/>
          </a:xfrm>
          <a:prstGeom prst="rect">
            <a:avLst/>
          </a:prstGeom>
          <a:noFill/>
          <a:ln w="9525">
            <a:noFill/>
            <a:miter lim="800000"/>
            <a:headEnd/>
            <a:tailEnd/>
          </a:ln>
        </p:spPr>
      </p:pic>
      <p:pic>
        <p:nvPicPr>
          <p:cNvPr id="3076" name="Picture 7" descr="ksar1_g"/>
          <p:cNvPicPr>
            <a:picLocks noChangeAspect="1" noChangeArrowheads="1"/>
          </p:cNvPicPr>
          <p:nvPr/>
        </p:nvPicPr>
        <p:blipFill>
          <a:blip r:embed="rId3" cstate="email"/>
          <a:srcRect/>
          <a:stretch>
            <a:fillRect/>
          </a:stretch>
        </p:blipFill>
        <p:spPr bwMode="auto">
          <a:xfrm>
            <a:off x="4859338" y="1101725"/>
            <a:ext cx="3673475" cy="2540000"/>
          </a:xfrm>
          <a:prstGeom prst="rect">
            <a:avLst/>
          </a:prstGeom>
          <a:noFill/>
          <a:ln w="9525">
            <a:noFill/>
            <a:miter lim="800000"/>
            <a:headEnd/>
            <a:tailEnd/>
          </a:ln>
        </p:spPr>
      </p:pic>
      <p:sp>
        <p:nvSpPr>
          <p:cNvPr id="3077" name="Rectangle 12"/>
          <p:cNvSpPr>
            <a:spLocks noGrp="1" noChangeArrowheads="1"/>
          </p:cNvSpPr>
          <p:nvPr>
            <p:ph type="title"/>
          </p:nvPr>
        </p:nvSpPr>
        <p:spPr>
          <a:xfrm>
            <a:off x="468313" y="346075"/>
            <a:ext cx="8229600" cy="561975"/>
          </a:xfrm>
          <a:noFill/>
        </p:spPr>
        <p:txBody>
          <a:bodyPr lIns="91440" tIns="45720" rIns="91440" bIns="45720">
            <a:normAutofit fontScale="90000"/>
          </a:bodyPr>
          <a:lstStyle/>
          <a:p>
            <a:pPr marL="342900" indent="-342900">
              <a:lnSpc>
                <a:spcPct val="80000"/>
              </a:lnSpc>
              <a:spcBef>
                <a:spcPct val="20000"/>
              </a:spcBef>
            </a:pPr>
            <a:r>
              <a:rPr lang="fr-FR" altLang="fr-FR" sz="2600" smtClean="0">
                <a:solidFill>
                  <a:schemeClr val="bg1"/>
                </a:solidFill>
                <a:latin typeface="Book Antiqua" pitchFamily="18" charset="0"/>
              </a:rPr>
              <a:t>L’hôtel Ksar Rouge 4*</a:t>
            </a:r>
            <a:br>
              <a:rPr lang="fr-FR" altLang="fr-FR" sz="2600" smtClean="0">
                <a:solidFill>
                  <a:schemeClr val="bg1"/>
                </a:solidFill>
                <a:latin typeface="Book Antiqua" pitchFamily="18" charset="0"/>
              </a:rPr>
            </a:br>
            <a:endParaRPr lang="fr-FR" altLang="fr-FR" sz="2600" smtClean="0">
              <a:solidFill>
                <a:schemeClr val="bg1"/>
              </a:solidFill>
              <a:latin typeface="Book Antiqua" pitchFamily="18" charset="0"/>
            </a:endParaRPr>
          </a:p>
        </p:txBody>
      </p:sp>
      <p:pic>
        <p:nvPicPr>
          <p:cNvPr id="3078" name="Image 3" descr="LOGO CJ ENTIER2 BLC.eps"/>
          <p:cNvPicPr>
            <a:picLocks noChangeAspect="1"/>
          </p:cNvPicPr>
          <p:nvPr/>
        </p:nvPicPr>
        <p:blipFill>
          <a:blip r:embed="rId4" cstate="email"/>
          <a:srcRect/>
          <a:stretch>
            <a:fillRect/>
          </a:stretch>
        </p:blipFill>
        <p:spPr bwMode="auto">
          <a:xfrm>
            <a:off x="7954963" y="5661025"/>
            <a:ext cx="1154112" cy="1125538"/>
          </a:xfrm>
          <a:prstGeom prst="rect">
            <a:avLst/>
          </a:prstGeom>
          <a:noFill/>
          <a:ln w="9525">
            <a:noFill/>
            <a:miter lim="800000"/>
            <a:headEnd/>
            <a:tailEnd/>
          </a:ln>
        </p:spPr>
      </p:pic>
      <p:pic>
        <p:nvPicPr>
          <p:cNvPr id="3079" name="Image 3" descr="LOGO CJ ENTIER2 BLC.eps"/>
          <p:cNvPicPr>
            <a:picLocks noChangeAspect="1"/>
          </p:cNvPicPr>
          <p:nvPr/>
        </p:nvPicPr>
        <p:blipFill>
          <a:blip r:embed="rId5" cstate="email"/>
          <a:srcRect/>
          <a:stretch>
            <a:fillRect/>
          </a:stretch>
        </p:blipFill>
        <p:spPr bwMode="auto">
          <a:xfrm>
            <a:off x="0" y="0"/>
            <a:ext cx="900113" cy="877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5" descr="tunisie_tozeur_hotel_ksar_rouge_salon"/>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ltLang="fr-FR"/>
          </a:p>
        </p:txBody>
      </p:sp>
      <p:pic>
        <p:nvPicPr>
          <p:cNvPr id="4099" name="Picture 9" descr="Hotel Eldorador Ksar Rouge 4 **** / Tozeur / Tunisie"/>
          <p:cNvPicPr>
            <a:picLocks noChangeAspect="1" noChangeArrowheads="1"/>
          </p:cNvPicPr>
          <p:nvPr/>
        </p:nvPicPr>
        <p:blipFill>
          <a:blip r:embed="rId2" cstate="email"/>
          <a:srcRect/>
          <a:stretch>
            <a:fillRect/>
          </a:stretch>
        </p:blipFill>
        <p:spPr bwMode="auto">
          <a:xfrm>
            <a:off x="755650" y="260350"/>
            <a:ext cx="3024188" cy="3024188"/>
          </a:xfrm>
          <a:prstGeom prst="rect">
            <a:avLst/>
          </a:prstGeom>
          <a:noFill/>
          <a:ln w="9525">
            <a:noFill/>
            <a:miter lim="800000"/>
            <a:headEnd/>
            <a:tailEnd/>
          </a:ln>
        </p:spPr>
      </p:pic>
      <p:pic>
        <p:nvPicPr>
          <p:cNvPr id="4100" name="Picture 11" descr="Hotel Eldorador Ksar Rouge 4 **** / Tozeur / Tunisie"/>
          <p:cNvPicPr>
            <a:picLocks noChangeAspect="1" noChangeArrowheads="1"/>
          </p:cNvPicPr>
          <p:nvPr/>
        </p:nvPicPr>
        <p:blipFill>
          <a:blip r:embed="rId3" cstate="email"/>
          <a:srcRect/>
          <a:stretch>
            <a:fillRect/>
          </a:stretch>
        </p:blipFill>
        <p:spPr bwMode="auto">
          <a:xfrm>
            <a:off x="755650" y="3500438"/>
            <a:ext cx="3024188" cy="3068637"/>
          </a:xfrm>
          <a:prstGeom prst="rect">
            <a:avLst/>
          </a:prstGeom>
          <a:noFill/>
          <a:ln w="9525">
            <a:noFill/>
            <a:miter lim="800000"/>
            <a:headEnd/>
            <a:tailEnd/>
          </a:ln>
        </p:spPr>
      </p:pic>
      <p:pic>
        <p:nvPicPr>
          <p:cNvPr id="4101" name="Picture 13" descr="154022_0906080622001352635_STD"/>
          <p:cNvPicPr>
            <a:picLocks noChangeAspect="1" noChangeArrowheads="1"/>
          </p:cNvPicPr>
          <p:nvPr/>
        </p:nvPicPr>
        <p:blipFill>
          <a:blip r:embed="rId4" cstate="email"/>
          <a:srcRect/>
          <a:stretch>
            <a:fillRect/>
          </a:stretch>
        </p:blipFill>
        <p:spPr bwMode="auto">
          <a:xfrm>
            <a:off x="4813300" y="333375"/>
            <a:ext cx="3646488" cy="2746375"/>
          </a:xfrm>
          <a:prstGeom prst="rect">
            <a:avLst/>
          </a:prstGeom>
          <a:noFill/>
          <a:ln w="9525">
            <a:noFill/>
            <a:miter lim="800000"/>
            <a:headEnd/>
            <a:tailEnd/>
          </a:ln>
        </p:spPr>
      </p:pic>
      <p:sp>
        <p:nvSpPr>
          <p:cNvPr id="4102" name="Text Box 16"/>
          <p:cNvSpPr txBox="1">
            <a:spLocks noChangeArrowheads="1"/>
          </p:cNvSpPr>
          <p:nvPr/>
        </p:nvSpPr>
        <p:spPr bwMode="auto">
          <a:xfrm>
            <a:off x="4786313" y="4221163"/>
            <a:ext cx="3746500" cy="2308225"/>
          </a:xfrm>
          <a:prstGeom prst="rect">
            <a:avLst/>
          </a:prstGeom>
          <a:noFill/>
          <a:ln w="9525" algn="ctr">
            <a:noFill/>
            <a:miter lim="800000"/>
            <a:headEnd/>
            <a:tailEnd/>
          </a:ln>
          <a:effectLst/>
        </p:spPr>
        <p:txBody>
          <a:bodyPr>
            <a:spAutoFit/>
          </a:bodyPr>
          <a:lstStyle/>
          <a:p>
            <a:r>
              <a:rPr lang="fr-FR" altLang="fr-FR" sz="1600" dirty="0">
                <a:latin typeface="Maiandra GD" pitchFamily="34" charset="0"/>
              </a:rPr>
              <a:t>L'hôtel dispose de 135 chambres climatisées réparties sur 3 niveaux autour d'un grand patio. Toutes les chambres sont équipées de chauffage, de téléphone et de télévision par satellite,  d'une salle de bains avec sèche cheveux, toilettes indépendants, ainsi qu'un minibar et peuvent avoir soit une vue palmeraie soit piscine.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descr="Ph168Produit170"/>
          <p:cNvPicPr>
            <a:picLocks noChangeAspect="1" noChangeArrowheads="1"/>
          </p:cNvPicPr>
          <p:nvPr/>
        </p:nvPicPr>
        <p:blipFill>
          <a:blip r:embed="rId2" cstate="email"/>
          <a:srcRect/>
          <a:stretch>
            <a:fillRect/>
          </a:stretch>
        </p:blipFill>
        <p:spPr bwMode="auto">
          <a:xfrm>
            <a:off x="1619250" y="3789363"/>
            <a:ext cx="6121400" cy="2862262"/>
          </a:xfrm>
          <a:prstGeom prst="rect">
            <a:avLst/>
          </a:prstGeom>
          <a:noFill/>
          <a:ln w="9525">
            <a:noFill/>
            <a:miter lim="800000"/>
            <a:headEnd/>
            <a:tailEnd/>
          </a:ln>
        </p:spPr>
      </p:pic>
      <p:pic>
        <p:nvPicPr>
          <p:cNvPr id="5123" name="Picture 14" descr="Hotel Eldorador Ksar Rouge 4 **** / Tozeur / Tunisie"/>
          <p:cNvPicPr>
            <a:picLocks noChangeAspect="1" noChangeArrowheads="1"/>
          </p:cNvPicPr>
          <p:nvPr/>
        </p:nvPicPr>
        <p:blipFill>
          <a:blip r:embed="rId3" cstate="email"/>
          <a:srcRect/>
          <a:stretch>
            <a:fillRect/>
          </a:stretch>
        </p:blipFill>
        <p:spPr bwMode="auto">
          <a:xfrm>
            <a:off x="468313" y="404813"/>
            <a:ext cx="3024187" cy="2914650"/>
          </a:xfrm>
          <a:prstGeom prst="rect">
            <a:avLst/>
          </a:prstGeom>
          <a:noFill/>
          <a:ln w="9525">
            <a:noFill/>
            <a:miter lim="800000"/>
            <a:headEnd/>
            <a:tailEnd/>
          </a:ln>
        </p:spPr>
      </p:pic>
      <p:sp>
        <p:nvSpPr>
          <p:cNvPr id="5124" name="Text Box 16"/>
          <p:cNvSpPr txBox="1">
            <a:spLocks noChangeArrowheads="1"/>
          </p:cNvSpPr>
          <p:nvPr/>
        </p:nvSpPr>
        <p:spPr bwMode="auto">
          <a:xfrm>
            <a:off x="4284663" y="588963"/>
            <a:ext cx="4032250" cy="2584450"/>
          </a:xfrm>
          <a:prstGeom prst="rect">
            <a:avLst/>
          </a:prstGeom>
          <a:noFill/>
          <a:ln w="9525" algn="ctr">
            <a:noFill/>
            <a:miter lim="800000"/>
            <a:headEnd/>
            <a:tailEnd/>
          </a:ln>
          <a:effectLst/>
        </p:spPr>
        <p:txBody>
          <a:bodyPr>
            <a:spAutoFit/>
          </a:bodyPr>
          <a:lstStyle/>
          <a:p>
            <a:r>
              <a:rPr lang="fr-FR" altLang="fr-FR" sz="1600" dirty="0">
                <a:latin typeface="Maiandra GD" pitchFamily="34" charset="0"/>
              </a:rPr>
              <a:t>Le Ksar Rouge met à votre disposition  un restaurant principal proposant des repas sous forme de buffet ou servis à table. De plus, vous pourrez profiter du snack donnant sur la piscine et vous proposant des spécialités tunisiennes.</a:t>
            </a:r>
          </a:p>
          <a:p>
            <a:r>
              <a:rPr lang="fr-FR" altLang="fr-FR" sz="1600" dirty="0">
                <a:latin typeface="Maiandra GD" pitchFamily="34" charset="0"/>
              </a:rPr>
              <a:t>L'hôtel met à votre service un bar et un café maure pour tous vos moments de détente.</a:t>
            </a:r>
          </a:p>
          <a:p>
            <a:pPr>
              <a:spcBef>
                <a:spcPct val="50000"/>
              </a:spcBef>
            </a:pPr>
            <a:endParaRPr lang="fr-FR" altLang="fr-FR" sz="1200" dirty="0">
              <a:latin typeface="Book Antiqua" pitchFamily="18" charset="0"/>
            </a:endParaRPr>
          </a:p>
        </p:txBody>
      </p:sp>
      <p:pic>
        <p:nvPicPr>
          <p:cNvPr id="5125" name="Image 3" descr="LOGO CJ ENTIER2 BLC.eps"/>
          <p:cNvPicPr>
            <a:picLocks noChangeAspect="1"/>
          </p:cNvPicPr>
          <p:nvPr/>
        </p:nvPicPr>
        <p:blipFill>
          <a:blip r:embed="rId4" cstate="email"/>
          <a:srcRect/>
          <a:stretch>
            <a:fillRect/>
          </a:stretch>
        </p:blipFill>
        <p:spPr bwMode="auto">
          <a:xfrm>
            <a:off x="60325" y="5445125"/>
            <a:ext cx="1293813" cy="126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5FCX4240"/>
          <p:cNvPicPr>
            <a:picLocks noChangeAspect="1" noChangeArrowheads="1"/>
          </p:cNvPicPr>
          <p:nvPr/>
        </p:nvPicPr>
        <p:blipFill>
          <a:blip r:embed="rId2" cstate="email"/>
          <a:srcRect/>
          <a:stretch>
            <a:fillRect/>
          </a:stretch>
        </p:blipFill>
        <p:spPr bwMode="auto">
          <a:xfrm>
            <a:off x="179388" y="3789363"/>
            <a:ext cx="4284662" cy="2849562"/>
          </a:xfrm>
          <a:prstGeom prst="rect">
            <a:avLst/>
          </a:prstGeom>
          <a:noFill/>
          <a:ln w="9525">
            <a:noFill/>
            <a:miter lim="800000"/>
            <a:headEnd/>
            <a:tailEnd/>
          </a:ln>
        </p:spPr>
      </p:pic>
      <p:pic>
        <p:nvPicPr>
          <p:cNvPr id="20483" name="Picture 5" descr="5FCX4308"/>
          <p:cNvPicPr>
            <a:picLocks noChangeAspect="1" noChangeArrowheads="1"/>
          </p:cNvPicPr>
          <p:nvPr/>
        </p:nvPicPr>
        <p:blipFill>
          <a:blip r:embed="rId3" cstate="email"/>
          <a:srcRect/>
          <a:stretch>
            <a:fillRect/>
          </a:stretch>
        </p:blipFill>
        <p:spPr bwMode="auto">
          <a:xfrm>
            <a:off x="4572000" y="3789363"/>
            <a:ext cx="4402138" cy="2927350"/>
          </a:xfrm>
          <a:prstGeom prst="rect">
            <a:avLst/>
          </a:prstGeom>
          <a:noFill/>
          <a:ln w="9525">
            <a:noFill/>
            <a:miter lim="800000"/>
            <a:headEnd/>
            <a:tailEnd/>
          </a:ln>
        </p:spPr>
      </p:pic>
      <p:sp>
        <p:nvSpPr>
          <p:cNvPr id="20485" name="Rectangle 2"/>
          <p:cNvSpPr>
            <a:spLocks noChangeArrowheads="1"/>
          </p:cNvSpPr>
          <p:nvPr/>
        </p:nvSpPr>
        <p:spPr bwMode="auto">
          <a:xfrm>
            <a:off x="-731838" y="1700213"/>
            <a:ext cx="5303838" cy="509587"/>
          </a:xfrm>
          <a:prstGeom prst="rect">
            <a:avLst/>
          </a:prstGeom>
          <a:noFill/>
          <a:ln w="9525">
            <a:noFill/>
            <a:miter lim="800000"/>
            <a:headEnd/>
            <a:tailEnd/>
          </a:ln>
        </p:spPr>
        <p:txBody>
          <a:bodyPr anchor="ctr"/>
          <a:lstStyle/>
          <a:p>
            <a:pPr algn="ctr"/>
            <a:r>
              <a:rPr lang="fr-FR" sz="3000" dirty="0">
                <a:latin typeface="Book Antiqua" pitchFamily="18" charset="0"/>
              </a:rPr>
              <a:t>Hôtel Ksar Rouge</a:t>
            </a:r>
          </a:p>
        </p:txBody>
      </p:sp>
      <p:pic>
        <p:nvPicPr>
          <p:cNvPr id="20486" name="Picture 2"/>
          <p:cNvPicPr>
            <a:picLocks noChangeAspect="1" noChangeArrowheads="1"/>
          </p:cNvPicPr>
          <p:nvPr/>
        </p:nvPicPr>
        <p:blipFill>
          <a:blip r:embed="rId4" cstate="email"/>
          <a:srcRect/>
          <a:stretch>
            <a:fillRect/>
          </a:stretch>
        </p:blipFill>
        <p:spPr bwMode="auto">
          <a:xfrm>
            <a:off x="3895725" y="188913"/>
            <a:ext cx="5051425" cy="345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250825" y="188913"/>
            <a:ext cx="5400675" cy="6553200"/>
          </a:xfrm>
          <a:prstGeom prst="rect">
            <a:avLst/>
          </a:prstGeom>
          <a:solidFill>
            <a:srgbClr val="AC0808">
              <a:alpha val="18039"/>
            </a:srgbClr>
          </a:solidFill>
          <a:ln w="9525" algn="ctr">
            <a:solidFill>
              <a:schemeClr val="tx1"/>
            </a:solidFill>
            <a:miter lim="800000"/>
            <a:headEnd/>
            <a:tailEnd/>
          </a:ln>
          <a:effectLst/>
        </p:spPr>
        <p:txBody>
          <a:bodyPr wrap="none" anchor="ctr"/>
          <a:lstStyle/>
          <a:p>
            <a:endParaRPr lang="fr-FR"/>
          </a:p>
        </p:txBody>
      </p:sp>
      <p:pic>
        <p:nvPicPr>
          <p:cNvPr id="2051" name="Picture 2" descr="\\Servboul1\images cj\Nouvelle Photothèque\Opérations\Orca Accessoires\DSC08209.JPG"/>
          <p:cNvPicPr>
            <a:picLocks noChangeAspect="1" noChangeArrowheads="1"/>
          </p:cNvPicPr>
          <p:nvPr/>
        </p:nvPicPr>
        <p:blipFill>
          <a:blip r:embed="rId2" cstate="email"/>
          <a:srcRect/>
          <a:stretch>
            <a:fillRect/>
          </a:stretch>
        </p:blipFill>
        <p:spPr bwMode="auto">
          <a:xfrm>
            <a:off x="395288" y="333375"/>
            <a:ext cx="5119687" cy="2879725"/>
          </a:xfrm>
          <a:prstGeom prst="rect">
            <a:avLst/>
          </a:prstGeom>
          <a:noFill/>
          <a:ln w="9525">
            <a:noFill/>
            <a:miter lim="800000"/>
            <a:headEnd/>
            <a:tailEnd/>
          </a:ln>
        </p:spPr>
      </p:pic>
      <p:pic>
        <p:nvPicPr>
          <p:cNvPr id="2052" name="Picture 3" descr="\\Servboul1\images cj\Nouvelle Photothèque\Opérations\Orca Accessoires\DSC08212.JPG"/>
          <p:cNvPicPr>
            <a:picLocks noChangeAspect="1" noChangeArrowheads="1"/>
          </p:cNvPicPr>
          <p:nvPr/>
        </p:nvPicPr>
        <p:blipFill>
          <a:blip r:embed="rId3" cstate="email"/>
          <a:srcRect/>
          <a:stretch>
            <a:fillRect/>
          </a:stretch>
        </p:blipFill>
        <p:spPr bwMode="auto">
          <a:xfrm>
            <a:off x="398463" y="3419475"/>
            <a:ext cx="5116512" cy="3178175"/>
          </a:xfrm>
          <a:prstGeom prst="rect">
            <a:avLst/>
          </a:prstGeom>
          <a:noFill/>
          <a:ln w="9525">
            <a:noFill/>
            <a:miter lim="800000"/>
            <a:headEnd/>
            <a:tailEnd/>
          </a:ln>
        </p:spPr>
      </p:pic>
      <p:sp>
        <p:nvSpPr>
          <p:cNvPr id="2053" name="Rectangle 6"/>
          <p:cNvSpPr>
            <a:spLocks noChangeArrowheads="1"/>
          </p:cNvSpPr>
          <p:nvPr/>
        </p:nvSpPr>
        <p:spPr bwMode="auto">
          <a:xfrm>
            <a:off x="5795963" y="1557338"/>
            <a:ext cx="3024187" cy="3743325"/>
          </a:xfrm>
          <a:prstGeom prst="rect">
            <a:avLst/>
          </a:prstGeom>
          <a:solidFill>
            <a:srgbClr val="AC0808">
              <a:alpha val="18039"/>
            </a:srgbClr>
          </a:solidFill>
          <a:ln w="9525" algn="ctr">
            <a:solidFill>
              <a:schemeClr val="tx1"/>
            </a:solidFill>
            <a:miter lim="800000"/>
            <a:headEnd/>
            <a:tailEnd/>
          </a:ln>
          <a:effectLst/>
        </p:spPr>
        <p:txBody>
          <a:bodyPr wrap="none" anchor="ctr"/>
          <a:lstStyle/>
          <a:p>
            <a:endParaRPr lang="fr-FR"/>
          </a:p>
        </p:txBody>
      </p:sp>
      <p:sp>
        <p:nvSpPr>
          <p:cNvPr id="2054" name="ZoneTexte 6"/>
          <p:cNvSpPr txBox="1">
            <a:spLocks noChangeArrowheads="1"/>
          </p:cNvSpPr>
          <p:nvPr/>
        </p:nvSpPr>
        <p:spPr bwMode="auto">
          <a:xfrm>
            <a:off x="6011863" y="1773238"/>
            <a:ext cx="2592387" cy="1938992"/>
          </a:xfrm>
          <a:prstGeom prst="rect">
            <a:avLst/>
          </a:prstGeom>
          <a:noFill/>
          <a:ln w="9525">
            <a:noFill/>
            <a:miter lim="800000"/>
            <a:headEnd/>
            <a:tailEnd/>
          </a:ln>
        </p:spPr>
        <p:txBody>
          <a:bodyPr>
            <a:spAutoFit/>
          </a:bodyPr>
          <a:lstStyle/>
          <a:p>
            <a:r>
              <a:rPr lang="fr-FR" sz="2400" dirty="0" smtClean="0">
                <a:latin typeface="Book Antiqua" pitchFamily="18" charset="0"/>
              </a:rPr>
              <a:t>Cocktail </a:t>
            </a:r>
            <a:r>
              <a:rPr lang="fr-FR" sz="2400" dirty="0" err="1" smtClean="0">
                <a:latin typeface="Book Antiqua" pitchFamily="18" charset="0"/>
              </a:rPr>
              <a:t>Déjeunatoire</a:t>
            </a:r>
            <a:r>
              <a:rPr lang="fr-FR" sz="2400" dirty="0" smtClean="0">
                <a:latin typeface="Book Antiqua" pitchFamily="18" charset="0"/>
              </a:rPr>
              <a:t> chez l’habitant</a:t>
            </a:r>
            <a:endParaRPr lang="fr-FR" sz="2400" dirty="0">
              <a:latin typeface="Book Antiqua" pitchFamily="18" charset="0"/>
            </a:endParaRPr>
          </a:p>
          <a:p>
            <a:r>
              <a:rPr lang="fr-FR" sz="2400" dirty="0">
                <a:latin typeface="Book Antiqua" pitchFamily="18" charset="0"/>
              </a:rPr>
              <a:t>au café culturel </a:t>
            </a:r>
          </a:p>
          <a:p>
            <a:r>
              <a:rPr lang="fr-FR" sz="2400" dirty="0">
                <a:latin typeface="Book Antiqua" pitchFamily="18" charset="0"/>
              </a:rPr>
              <a:t>Dar </a:t>
            </a:r>
            <a:r>
              <a:rPr lang="fr-FR" sz="2400" dirty="0" err="1">
                <a:latin typeface="Book Antiqua" pitchFamily="18" charset="0"/>
              </a:rPr>
              <a:t>Mondher</a:t>
            </a:r>
            <a:endParaRPr lang="fr-FR" dirty="0">
              <a:latin typeface="Book Antiqua" pitchFamily="18" charset="0"/>
            </a:endParaRPr>
          </a:p>
        </p:txBody>
      </p:sp>
      <p:pic>
        <p:nvPicPr>
          <p:cNvPr id="2055" name="Image 3" descr="LOGO CJ ENTIER2 BLC.eps"/>
          <p:cNvPicPr>
            <a:picLocks noChangeAspect="1"/>
          </p:cNvPicPr>
          <p:nvPr/>
        </p:nvPicPr>
        <p:blipFill>
          <a:blip r:embed="rId4" cstate="email"/>
          <a:srcRect/>
          <a:stretch>
            <a:fillRect/>
          </a:stretch>
        </p:blipFill>
        <p:spPr bwMode="auto">
          <a:xfrm>
            <a:off x="6804025" y="4021273"/>
            <a:ext cx="936327" cy="10126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4" descr="salle1"/>
          <p:cNvPicPr>
            <a:picLocks noChangeAspect="1" noChangeArrowheads="1"/>
          </p:cNvPicPr>
          <p:nvPr/>
        </p:nvPicPr>
        <p:blipFill>
          <a:blip r:embed="rId2" cstate="email"/>
          <a:srcRect/>
          <a:stretch>
            <a:fillRect/>
          </a:stretch>
        </p:blipFill>
        <p:spPr bwMode="auto">
          <a:xfrm>
            <a:off x="754063" y="2708275"/>
            <a:ext cx="7705725" cy="3519488"/>
          </a:xfrm>
          <a:prstGeom prst="rect">
            <a:avLst/>
          </a:prstGeom>
          <a:noFill/>
          <a:ln w="9525">
            <a:noFill/>
            <a:miter lim="800000"/>
            <a:headEnd/>
            <a:tailEnd/>
          </a:ln>
        </p:spPr>
      </p:pic>
      <p:sp>
        <p:nvSpPr>
          <p:cNvPr id="6147" name="AutoShape 12" descr="salle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fr-FR" altLang="fr-FR"/>
          </a:p>
        </p:txBody>
      </p:sp>
      <p:pic>
        <p:nvPicPr>
          <p:cNvPr id="6148" name="Image 3" descr="LOGO CJ ENTIER2 BLC.eps"/>
          <p:cNvPicPr>
            <a:picLocks noChangeAspect="1"/>
          </p:cNvPicPr>
          <p:nvPr/>
        </p:nvPicPr>
        <p:blipFill>
          <a:blip r:embed="rId3" cstate="email"/>
          <a:srcRect/>
          <a:stretch>
            <a:fillRect/>
          </a:stretch>
        </p:blipFill>
        <p:spPr bwMode="auto">
          <a:xfrm>
            <a:off x="0" y="0"/>
            <a:ext cx="1227138" cy="1196975"/>
          </a:xfrm>
          <a:prstGeom prst="rect">
            <a:avLst/>
          </a:prstGeom>
          <a:noFill/>
          <a:ln w="9525">
            <a:noFill/>
            <a:miter lim="800000"/>
            <a:headEnd/>
            <a:tailEnd/>
          </a:ln>
        </p:spPr>
      </p:pic>
      <p:sp>
        <p:nvSpPr>
          <p:cNvPr id="6149" name="Text Box 15"/>
          <p:cNvSpPr txBox="1">
            <a:spLocks noChangeArrowheads="1"/>
          </p:cNvSpPr>
          <p:nvPr/>
        </p:nvSpPr>
        <p:spPr bwMode="auto">
          <a:xfrm>
            <a:off x="1187450" y="388938"/>
            <a:ext cx="7642225" cy="1600200"/>
          </a:xfrm>
          <a:prstGeom prst="rect">
            <a:avLst/>
          </a:prstGeom>
          <a:noFill/>
          <a:ln w="9525" algn="ctr">
            <a:noFill/>
            <a:miter lim="800000"/>
            <a:headEnd/>
            <a:tailEnd/>
          </a:ln>
          <a:effectLst/>
        </p:spPr>
        <p:txBody>
          <a:bodyPr>
            <a:spAutoFit/>
          </a:bodyPr>
          <a:lstStyle/>
          <a:p>
            <a:r>
              <a:rPr lang="fr-FR" altLang="fr-FR" sz="1600" dirty="0">
                <a:latin typeface="Maiandra GD" pitchFamily="34" charset="0"/>
              </a:rPr>
              <a:t>Sont à votre disposition pour vos réunions : </a:t>
            </a:r>
          </a:p>
          <a:p>
            <a:endParaRPr lang="fr-FR" altLang="fr-FR" sz="1600" dirty="0">
              <a:latin typeface="Maiandra GD" pitchFamily="34" charset="0"/>
            </a:endParaRPr>
          </a:p>
          <a:p>
            <a:r>
              <a:rPr lang="fr-FR" altLang="fr-FR" sz="1600" dirty="0">
                <a:latin typeface="Maiandra GD" pitchFamily="34" charset="0"/>
              </a:rPr>
              <a:t>Une salle de réunion plénière de deux cent places, des salles de sous-commissions sont à la disposition des conférenciers</a:t>
            </a:r>
          </a:p>
          <a:p>
            <a:r>
              <a:rPr lang="fr-FR" altLang="fr-FR" sz="1600" dirty="0">
                <a:latin typeface="Maiandra GD" pitchFamily="34" charset="0"/>
              </a:rPr>
              <a:t>Lors des réunions, l'hôtel se propose de servir plusieurs sortes de pauses café .</a:t>
            </a:r>
          </a:p>
          <a:p>
            <a:pPr>
              <a:spcBef>
                <a:spcPct val="50000"/>
              </a:spcBef>
            </a:pPr>
            <a:endParaRPr lang="fr-FR" altLang="fr-FR" sz="1200" dirty="0">
              <a:latin typeface="Book Antiqu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2051050" y="368300"/>
            <a:ext cx="5688013" cy="973138"/>
          </a:xfrm>
          <a:prstGeom prst="rect">
            <a:avLst/>
          </a:prstGeom>
          <a:solidFill>
            <a:srgbClr val="3366FF">
              <a:alpha val="7843"/>
            </a:srgbClr>
          </a:solidFill>
          <a:ln w="0">
            <a:solidFill>
              <a:schemeClr val="bg1"/>
            </a:solidFill>
            <a:miter lim="800000"/>
            <a:headEnd/>
            <a:tailEnd/>
          </a:ln>
        </p:spPr>
        <p:txBody>
          <a:bodyPr wrap="none" anchor="ctr"/>
          <a:lstStyle/>
          <a:p>
            <a:pPr algn="ctr"/>
            <a:r>
              <a:rPr lang="fr-FR" altLang="fr-FR" sz="2400" dirty="0">
                <a:latin typeface="Book Antiqua" pitchFamily="18" charset="0"/>
              </a:rPr>
              <a:t>Transfert en calèche </a:t>
            </a:r>
            <a:r>
              <a:rPr lang="fr-FR" altLang="fr-FR" sz="2400" dirty="0" smtClean="0">
                <a:latin typeface="Book Antiqua" pitchFamily="18" charset="0"/>
              </a:rPr>
              <a:t>direction de la palmeraie</a:t>
            </a:r>
            <a:endParaRPr lang="fr-FR" altLang="fr-FR" sz="2400" dirty="0">
              <a:latin typeface="Book Antiqua" pitchFamily="18" charset="0"/>
            </a:endParaRPr>
          </a:p>
        </p:txBody>
      </p:sp>
      <p:pic>
        <p:nvPicPr>
          <p:cNvPr id="3075" name="Image 3" descr="LOGO CJ ENTIER2 BLC.eps"/>
          <p:cNvPicPr>
            <a:picLocks noChangeAspect="1"/>
          </p:cNvPicPr>
          <p:nvPr/>
        </p:nvPicPr>
        <p:blipFill>
          <a:blip r:embed="rId2" cstate="email"/>
          <a:srcRect/>
          <a:stretch>
            <a:fillRect/>
          </a:stretch>
        </p:blipFill>
        <p:spPr bwMode="auto">
          <a:xfrm>
            <a:off x="0" y="0"/>
            <a:ext cx="1781175" cy="1736725"/>
          </a:xfrm>
          <a:prstGeom prst="rect">
            <a:avLst/>
          </a:prstGeom>
          <a:noFill/>
          <a:ln w="9525">
            <a:noFill/>
            <a:miter lim="800000"/>
            <a:headEnd/>
            <a:tailEnd/>
          </a:ln>
        </p:spPr>
      </p:pic>
      <p:pic>
        <p:nvPicPr>
          <p:cNvPr id="4" name="Picture 7" descr="4372MX"/>
          <p:cNvPicPr>
            <a:picLocks noChangeAspect="1" noChangeArrowheads="1"/>
          </p:cNvPicPr>
          <p:nvPr/>
        </p:nvPicPr>
        <p:blipFill>
          <a:blip r:embed="rId3" cstate="email">
            <a:extLst/>
          </a:blip>
          <a:stretch>
            <a:fillRect/>
          </a:stretch>
        </p:blipFill>
        <p:spPr bwMode="auto">
          <a:xfrm>
            <a:off x="755576" y="4005064"/>
            <a:ext cx="3467100" cy="2600325"/>
          </a:xfrm>
          <a:prstGeom prst="rect">
            <a:avLst/>
          </a:prstGeom>
          <a:noFill/>
          <a:ln>
            <a:noFill/>
          </a:ln>
          <a:extLst/>
        </p:spPr>
      </p:pic>
      <p:pic>
        <p:nvPicPr>
          <p:cNvPr id="45059" name="Picture 3" descr="\\Servboul1\images cj\16 PHOTOTHEQUE\03 - PRODUITS CJ\01. ACTIVITES &amp; PRODUITS\Calèche\Photo 080.jpg"/>
          <p:cNvPicPr>
            <a:picLocks noChangeAspect="1" noChangeArrowheads="1"/>
          </p:cNvPicPr>
          <p:nvPr/>
        </p:nvPicPr>
        <p:blipFill>
          <a:blip r:embed="rId4" cstate="email">
            <a:extLst/>
          </a:blip>
          <a:stretch>
            <a:fillRect/>
          </a:stretch>
        </p:blipFill>
        <p:spPr bwMode="auto">
          <a:xfrm>
            <a:off x="4661855" y="4005064"/>
            <a:ext cx="3657600" cy="2562225"/>
          </a:xfrm>
          <a:prstGeom prst="rect">
            <a:avLst/>
          </a:prstGeom>
          <a:noFill/>
          <a:ln>
            <a:noFill/>
          </a:ln>
          <a:extLst/>
        </p:spPr>
      </p:pic>
      <p:pic>
        <p:nvPicPr>
          <p:cNvPr id="45058" name="Picture 2" descr="\\Servboul1\images cj\16 PHOTOTHEQUE\03 - PRODUITS CJ\01. ACTIVITES &amp; PRODUITS\Calèche\DSC08205.JPG"/>
          <p:cNvPicPr>
            <a:picLocks noChangeAspect="1" noChangeArrowheads="1"/>
          </p:cNvPicPr>
          <p:nvPr/>
        </p:nvPicPr>
        <p:blipFill>
          <a:blip r:embed="rId5" cstate="email">
            <a:extLst/>
          </a:blip>
          <a:stretch>
            <a:fillRect/>
          </a:stretch>
        </p:blipFill>
        <p:spPr bwMode="auto">
          <a:xfrm>
            <a:off x="2406469" y="1196752"/>
            <a:ext cx="4610100" cy="2590800"/>
          </a:xfrm>
          <a:prstGeom prst="rect">
            <a:avLst/>
          </a:prstGeom>
          <a:noFill/>
          <a:ln>
            <a:noFill/>
          </a:ln>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ElFaouarII (2)"/>
          <p:cNvPicPr>
            <a:picLocks noChangeAspect="1" noChangeArrowheads="1"/>
          </p:cNvPicPr>
          <p:nvPr/>
        </p:nvPicPr>
        <p:blipFill>
          <a:blip r:embed="rId2" cstate="email"/>
          <a:srcRect/>
          <a:stretch>
            <a:fillRect/>
          </a:stretch>
        </p:blipFill>
        <p:spPr bwMode="auto">
          <a:xfrm>
            <a:off x="107950" y="1700213"/>
            <a:ext cx="4465638" cy="3351212"/>
          </a:xfrm>
          <a:prstGeom prst="rect">
            <a:avLst/>
          </a:prstGeom>
          <a:noFill/>
          <a:ln w="9525">
            <a:noFill/>
            <a:miter lim="800000"/>
            <a:headEnd/>
            <a:tailEnd/>
          </a:ln>
        </p:spPr>
      </p:pic>
      <p:pic>
        <p:nvPicPr>
          <p:cNvPr id="2051" name="Picture 10" descr="IMG_5822"/>
          <p:cNvPicPr>
            <a:picLocks noChangeAspect="1" noChangeArrowheads="1"/>
          </p:cNvPicPr>
          <p:nvPr/>
        </p:nvPicPr>
        <p:blipFill>
          <a:blip r:embed="rId3" cstate="email"/>
          <a:srcRect/>
          <a:stretch>
            <a:fillRect/>
          </a:stretch>
        </p:blipFill>
        <p:spPr bwMode="auto">
          <a:xfrm>
            <a:off x="4643438" y="1700213"/>
            <a:ext cx="4427537" cy="3321050"/>
          </a:xfrm>
          <a:prstGeom prst="rect">
            <a:avLst/>
          </a:prstGeom>
          <a:noFill/>
          <a:ln w="9525">
            <a:noFill/>
            <a:miter lim="800000"/>
            <a:headEnd/>
            <a:tailEnd/>
          </a:ln>
        </p:spPr>
      </p:pic>
      <p:sp>
        <p:nvSpPr>
          <p:cNvPr id="2052" name="Rectangle 12"/>
          <p:cNvSpPr>
            <a:spLocks noChangeArrowheads="1"/>
          </p:cNvSpPr>
          <p:nvPr/>
        </p:nvSpPr>
        <p:spPr bwMode="auto">
          <a:xfrm>
            <a:off x="323850" y="476250"/>
            <a:ext cx="8281988" cy="1295400"/>
          </a:xfrm>
          <a:prstGeom prst="rect">
            <a:avLst/>
          </a:prstGeom>
          <a:noFill/>
          <a:ln w="9525">
            <a:noFill/>
            <a:miter lim="800000"/>
            <a:headEnd/>
            <a:tailEnd/>
          </a:ln>
        </p:spPr>
        <p:txBody>
          <a:bodyPr/>
          <a:lstStyle/>
          <a:p>
            <a:pPr marL="342900" indent="-342900" algn="ctr">
              <a:lnSpc>
                <a:spcPct val="80000"/>
              </a:lnSpc>
              <a:spcBef>
                <a:spcPct val="20000"/>
              </a:spcBef>
            </a:pPr>
            <a:r>
              <a:rPr lang="fr-FR" altLang="fr-FR" sz="2600" dirty="0" smtClean="0">
                <a:latin typeface="Maiandra GD" pitchFamily="34" charset="0"/>
              </a:rPr>
              <a:t>Conférence sur la </a:t>
            </a:r>
            <a:r>
              <a:rPr lang="fr-FR" altLang="fr-FR" sz="2600" dirty="0" err="1" smtClean="0">
                <a:latin typeface="Maiandra GD" pitchFamily="34" charset="0"/>
              </a:rPr>
              <a:t>Phoeniciculture</a:t>
            </a:r>
            <a:r>
              <a:rPr lang="fr-FR" altLang="fr-FR" sz="2600" dirty="0" smtClean="0">
                <a:latin typeface="Maiandra GD" pitchFamily="34" charset="0"/>
              </a:rPr>
              <a:t> dans une palmeraie de Tozeur</a:t>
            </a:r>
            <a:endParaRPr lang="fr-FR" altLang="fr-FR" sz="2600" dirty="0">
              <a:latin typeface="Maiandra GD" pitchFamily="34" charset="0"/>
            </a:endParaRPr>
          </a:p>
          <a:p>
            <a:pPr marL="342900" indent="-342900" algn="ctr">
              <a:lnSpc>
                <a:spcPct val="80000"/>
              </a:lnSpc>
              <a:spcBef>
                <a:spcPct val="20000"/>
              </a:spcBef>
            </a:pPr>
            <a:endParaRPr lang="fr-FR" altLang="fr-FR" i="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Image 3" descr="LOGO CJ ENTIER2 BLC.eps"/>
          <p:cNvPicPr>
            <a:picLocks noChangeAspect="1"/>
          </p:cNvPicPr>
          <p:nvPr/>
        </p:nvPicPr>
        <p:blipFill>
          <a:blip r:embed="rId2" cstate="email"/>
          <a:srcRect/>
          <a:stretch>
            <a:fillRect/>
          </a:stretch>
        </p:blipFill>
        <p:spPr bwMode="auto">
          <a:xfrm>
            <a:off x="7524750" y="188913"/>
            <a:ext cx="766763" cy="793750"/>
          </a:xfrm>
          <a:prstGeom prst="rect">
            <a:avLst/>
          </a:prstGeom>
          <a:noFill/>
          <a:ln w="9525">
            <a:noFill/>
            <a:miter lim="800000"/>
            <a:headEnd/>
            <a:tailEnd/>
          </a:ln>
        </p:spPr>
      </p:pic>
      <p:sp>
        <p:nvSpPr>
          <p:cNvPr id="26628" name="Text Box 4"/>
          <p:cNvSpPr txBox="1">
            <a:spLocks noChangeArrowheads="1"/>
          </p:cNvSpPr>
          <p:nvPr/>
        </p:nvSpPr>
        <p:spPr bwMode="auto">
          <a:xfrm>
            <a:off x="755650" y="115888"/>
            <a:ext cx="6480175" cy="914400"/>
          </a:xfrm>
          <a:prstGeom prst="rect">
            <a:avLst/>
          </a:prstGeom>
          <a:noFill/>
          <a:ln w="9525">
            <a:noFill/>
            <a:miter lim="800000"/>
            <a:headEnd/>
            <a:tailEnd/>
          </a:ln>
        </p:spPr>
        <p:txBody>
          <a:bodyPr>
            <a:spAutoFit/>
          </a:bodyPr>
          <a:lstStyle/>
          <a:p>
            <a:pPr algn="ctr" eaLnBrk="1" hangingPunct="1"/>
            <a:r>
              <a:rPr lang="fr-FR" sz="3200" b="1" u="sng" dirty="0">
                <a:latin typeface="Book Antiqua" pitchFamily="18" charset="0"/>
              </a:rPr>
              <a:t>Mise en lumière Soirée Palmeraie</a:t>
            </a:r>
          </a:p>
          <a:p>
            <a:pPr algn="ctr" eaLnBrk="1" hangingPunct="1"/>
            <a:r>
              <a:rPr lang="fr-FR" sz="2200" b="1" dirty="0">
                <a:latin typeface="Book Antiqua" pitchFamily="18" charset="0"/>
              </a:rPr>
              <a:t>Chemin lumineux</a:t>
            </a:r>
          </a:p>
        </p:txBody>
      </p:sp>
      <p:pic>
        <p:nvPicPr>
          <p:cNvPr id="26629" name="Picture 8" descr="IMG_7136"/>
          <p:cNvPicPr>
            <a:picLocks noChangeAspect="1" noChangeArrowheads="1"/>
          </p:cNvPicPr>
          <p:nvPr/>
        </p:nvPicPr>
        <p:blipFill>
          <a:blip r:embed="rId3" cstate="email"/>
          <a:srcRect/>
          <a:stretch>
            <a:fillRect/>
          </a:stretch>
        </p:blipFill>
        <p:spPr bwMode="auto">
          <a:xfrm>
            <a:off x="107950" y="1460500"/>
            <a:ext cx="4249738" cy="2833688"/>
          </a:xfrm>
          <a:prstGeom prst="rect">
            <a:avLst/>
          </a:prstGeom>
          <a:noFill/>
          <a:ln w="76200">
            <a:solidFill>
              <a:srgbClr val="B08E6C"/>
            </a:solidFill>
            <a:miter lim="800000"/>
            <a:headEnd/>
            <a:tailEnd/>
          </a:ln>
        </p:spPr>
      </p:pic>
      <p:pic>
        <p:nvPicPr>
          <p:cNvPr id="26630" name="Picture 9" descr="IMG_7129"/>
          <p:cNvPicPr>
            <a:picLocks noChangeAspect="1" noChangeArrowheads="1"/>
          </p:cNvPicPr>
          <p:nvPr/>
        </p:nvPicPr>
        <p:blipFill>
          <a:blip r:embed="rId4" cstate="email"/>
          <a:srcRect/>
          <a:stretch>
            <a:fillRect/>
          </a:stretch>
        </p:blipFill>
        <p:spPr bwMode="auto">
          <a:xfrm>
            <a:off x="4572000" y="3308350"/>
            <a:ext cx="4392613" cy="2928938"/>
          </a:xfrm>
          <a:prstGeom prst="rect">
            <a:avLst/>
          </a:prstGeom>
          <a:noFill/>
          <a:ln w="76200">
            <a:solidFill>
              <a:srgbClr val="B08E6C"/>
            </a:solid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2771775" y="115888"/>
            <a:ext cx="4643438" cy="836612"/>
          </a:xfrm>
          <a:prstGeom prst="rect">
            <a:avLst/>
          </a:prstGeom>
          <a:noFill/>
          <a:ln w="9525">
            <a:noFill/>
            <a:miter lim="800000"/>
            <a:headEnd/>
            <a:tailEnd/>
          </a:ln>
        </p:spPr>
        <p:txBody>
          <a:bodyPr/>
          <a:lstStyle/>
          <a:p>
            <a:pPr marL="342900" indent="-342900" algn="ctr">
              <a:lnSpc>
                <a:spcPct val="80000"/>
              </a:lnSpc>
              <a:spcBef>
                <a:spcPct val="20000"/>
              </a:spcBef>
            </a:pPr>
            <a:r>
              <a:rPr lang="fr-FR" altLang="fr-FR" sz="2600" dirty="0" smtClean="0">
                <a:latin typeface="Book Antiqua" pitchFamily="18" charset="0"/>
                <a:ea typeface="ＭＳ Ｐゴシック"/>
                <a:cs typeface="ＭＳ Ｐゴシック"/>
              </a:rPr>
              <a:t>Dîner </a:t>
            </a:r>
            <a:r>
              <a:rPr lang="fr-FR" altLang="fr-FR" sz="2600" dirty="0">
                <a:latin typeface="Book Antiqua" pitchFamily="18" charset="0"/>
                <a:ea typeface="ＭＳ Ｐゴシック"/>
                <a:cs typeface="ＭＳ Ｐゴシック"/>
              </a:rPr>
              <a:t>dans la palmeraie </a:t>
            </a:r>
          </a:p>
          <a:p>
            <a:pPr marL="342900" indent="-342900" algn="ctr">
              <a:lnSpc>
                <a:spcPct val="80000"/>
              </a:lnSpc>
              <a:spcBef>
                <a:spcPct val="20000"/>
              </a:spcBef>
            </a:pPr>
            <a:r>
              <a:rPr lang="fr-FR" altLang="fr-FR" sz="2600" dirty="0">
                <a:latin typeface="Book Antiqua" pitchFamily="18" charset="0"/>
                <a:ea typeface="ＭＳ Ｐゴシック"/>
                <a:cs typeface="ＭＳ Ｐゴシック"/>
              </a:rPr>
              <a:t>de </a:t>
            </a:r>
            <a:r>
              <a:rPr lang="fr-FR" altLang="fr-FR" sz="2600" dirty="0" smtClean="0">
                <a:latin typeface="Book Antiqua" pitchFamily="18" charset="0"/>
                <a:ea typeface="ＭＳ Ｐゴシック"/>
                <a:cs typeface="ＭＳ Ｐゴシック"/>
              </a:rPr>
              <a:t>Tozeur </a:t>
            </a:r>
            <a:endParaRPr lang="fr-FR" altLang="fr-FR" sz="2600" dirty="0">
              <a:latin typeface="Book Antiqua" pitchFamily="18" charset="0"/>
              <a:ea typeface="ＭＳ Ｐゴシック"/>
              <a:cs typeface="ＭＳ Ｐゴシック"/>
            </a:endParaRPr>
          </a:p>
        </p:txBody>
      </p:sp>
      <p:pic>
        <p:nvPicPr>
          <p:cNvPr id="1026" name="Picture 2" descr="\\Servboul1\images cj\Nouvelle Photothèque\Opérations\Reperage Bosch-Mars11\DSC_0618.JPG"/>
          <p:cNvPicPr>
            <a:picLocks noChangeAspect="1" noChangeArrowheads="1"/>
          </p:cNvPicPr>
          <p:nvPr/>
        </p:nvPicPr>
        <p:blipFill>
          <a:blip r:embed="rId2" cstate="email"/>
          <a:srcRect/>
          <a:stretch>
            <a:fillRect/>
          </a:stretch>
        </p:blipFill>
        <p:spPr bwMode="auto">
          <a:xfrm>
            <a:off x="323528" y="908720"/>
            <a:ext cx="8480902" cy="567789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ChangeArrowheads="1"/>
          </p:cNvSpPr>
          <p:nvPr/>
        </p:nvSpPr>
        <p:spPr bwMode="auto">
          <a:xfrm>
            <a:off x="2771775" y="115888"/>
            <a:ext cx="4643438" cy="836612"/>
          </a:xfrm>
          <a:prstGeom prst="rect">
            <a:avLst/>
          </a:prstGeom>
          <a:noFill/>
          <a:ln w="9525">
            <a:noFill/>
            <a:miter lim="800000"/>
            <a:headEnd/>
            <a:tailEnd/>
          </a:ln>
        </p:spPr>
        <p:txBody>
          <a:bodyPr/>
          <a:lstStyle/>
          <a:p>
            <a:pPr marL="342900" indent="-342900" algn="ctr">
              <a:lnSpc>
                <a:spcPct val="80000"/>
              </a:lnSpc>
              <a:spcBef>
                <a:spcPct val="20000"/>
              </a:spcBef>
            </a:pPr>
            <a:r>
              <a:rPr lang="fr-FR" altLang="fr-FR" sz="2600" dirty="0">
                <a:latin typeface="Book Antiqua" pitchFamily="18" charset="0"/>
                <a:ea typeface="ＭＳ Ｐゴシック"/>
                <a:cs typeface="ＭＳ Ｐゴシック"/>
              </a:rPr>
              <a:t>Déjeuner dans la palmeraie </a:t>
            </a:r>
          </a:p>
          <a:p>
            <a:pPr marL="342900" indent="-342900" algn="ctr">
              <a:lnSpc>
                <a:spcPct val="80000"/>
              </a:lnSpc>
              <a:spcBef>
                <a:spcPct val="20000"/>
              </a:spcBef>
            </a:pPr>
            <a:r>
              <a:rPr lang="fr-FR" altLang="fr-FR" sz="2600" dirty="0">
                <a:latin typeface="Book Antiqua" pitchFamily="18" charset="0"/>
                <a:ea typeface="ＭＳ Ｐゴシック"/>
                <a:cs typeface="ＭＳ Ｐゴシック"/>
              </a:rPr>
              <a:t>de </a:t>
            </a:r>
            <a:r>
              <a:rPr lang="fr-FR" altLang="fr-FR" sz="2600" dirty="0" smtClean="0">
                <a:latin typeface="Book Antiqua" pitchFamily="18" charset="0"/>
                <a:ea typeface="ＭＳ Ｐゴシック"/>
                <a:cs typeface="ＭＳ Ｐゴシック"/>
              </a:rPr>
              <a:t>Tozeur</a:t>
            </a:r>
            <a:endParaRPr lang="fr-FR" altLang="fr-FR" sz="2600" dirty="0">
              <a:latin typeface="Book Antiqua" pitchFamily="18" charset="0"/>
              <a:ea typeface="ＭＳ Ｐゴシック"/>
              <a:cs typeface="ＭＳ Ｐゴシック"/>
            </a:endParaRPr>
          </a:p>
        </p:txBody>
      </p:sp>
      <p:pic>
        <p:nvPicPr>
          <p:cNvPr id="3077" name="Picture 11" descr="_MG_9430"/>
          <p:cNvPicPr>
            <a:picLocks noChangeAspect="1" noChangeArrowheads="1"/>
          </p:cNvPicPr>
          <p:nvPr/>
        </p:nvPicPr>
        <p:blipFill>
          <a:blip r:embed="rId2" cstate="email"/>
          <a:srcRect/>
          <a:stretch>
            <a:fillRect/>
          </a:stretch>
        </p:blipFill>
        <p:spPr bwMode="auto">
          <a:xfrm>
            <a:off x="190500" y="955675"/>
            <a:ext cx="4310063" cy="2873375"/>
          </a:xfrm>
          <a:prstGeom prst="rect">
            <a:avLst/>
          </a:prstGeom>
          <a:noFill/>
          <a:ln w="9525">
            <a:noFill/>
            <a:miter lim="800000"/>
            <a:headEnd/>
            <a:tailEnd/>
          </a:ln>
        </p:spPr>
      </p:pic>
      <p:pic>
        <p:nvPicPr>
          <p:cNvPr id="2050" name="Picture 2" descr="\\Servboul1\images cj\Nouvelle Photothèque\Opérations\Reperage Bosch-Mars11\DSC_0614.JPG"/>
          <p:cNvPicPr>
            <a:picLocks noChangeAspect="1" noChangeArrowheads="1"/>
          </p:cNvPicPr>
          <p:nvPr/>
        </p:nvPicPr>
        <p:blipFill>
          <a:blip r:embed="rId3" cstate="email"/>
          <a:srcRect/>
          <a:stretch>
            <a:fillRect/>
          </a:stretch>
        </p:blipFill>
        <p:spPr bwMode="auto">
          <a:xfrm>
            <a:off x="4860032" y="882495"/>
            <a:ext cx="3970259" cy="5930881"/>
          </a:xfrm>
          <a:prstGeom prst="rect">
            <a:avLst/>
          </a:prstGeom>
          <a:noFill/>
        </p:spPr>
      </p:pic>
      <p:pic>
        <p:nvPicPr>
          <p:cNvPr id="2051" name="Picture 3" descr="\\Servboul1\images cj\Nouvelle Photothèque\Opérations\Reperage Bosch-Mars11\DSC_0610.JPG"/>
          <p:cNvPicPr>
            <a:picLocks noChangeAspect="1" noChangeArrowheads="1"/>
          </p:cNvPicPr>
          <p:nvPr/>
        </p:nvPicPr>
        <p:blipFill>
          <a:blip r:embed="rId4" cstate="email"/>
          <a:srcRect/>
          <a:stretch>
            <a:fillRect/>
          </a:stretch>
        </p:blipFill>
        <p:spPr bwMode="auto">
          <a:xfrm>
            <a:off x="179512" y="3789040"/>
            <a:ext cx="4325040" cy="289557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467544" y="2492896"/>
            <a:ext cx="8229600" cy="1143000"/>
          </a:xfrm>
        </p:spPr>
        <p:txBody>
          <a:bodyPr/>
          <a:lstStyle/>
          <a:p>
            <a:r>
              <a:rPr lang="fr-FR" dirty="0" smtClean="0">
                <a:solidFill>
                  <a:schemeClr val="tx1"/>
                </a:solidFill>
              </a:rPr>
              <a:t>Jour 3</a:t>
            </a:r>
          </a:p>
        </p:txBody>
      </p:sp>
      <p:pic>
        <p:nvPicPr>
          <p:cNvPr id="26629" name="Image 3" descr="LOGO CJ ENTIER2 BLC.eps"/>
          <p:cNvPicPr>
            <a:picLocks noChangeAspect="1"/>
          </p:cNvPicPr>
          <p:nvPr/>
        </p:nvPicPr>
        <p:blipFill>
          <a:blip r:embed="rId2"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827584" y="116632"/>
            <a:ext cx="7918450" cy="1143000"/>
          </a:xfrm>
          <a:prstGeom prst="rect">
            <a:avLst/>
          </a:prstGeom>
          <a:noFill/>
          <a:ln w="9525">
            <a:noFill/>
            <a:miter lim="800000"/>
            <a:headEnd/>
            <a:tailEnd/>
          </a:ln>
        </p:spPr>
        <p:txBody>
          <a:bodyPr anchor="ctr"/>
          <a:lstStyle/>
          <a:p>
            <a:pPr algn="ctr"/>
            <a:r>
              <a:rPr lang="fr-FR" sz="2400" b="1" dirty="0" smtClean="0">
                <a:latin typeface="Maiandra GD" pitchFamily="34" charset="0"/>
              </a:rPr>
              <a:t>Découverte des Oasis de montagnes en 4x4 </a:t>
            </a:r>
            <a:endParaRPr lang="fr-FR" sz="2400" dirty="0">
              <a:latin typeface="Maiandra GD" pitchFamily="34" charset="0"/>
            </a:endParaRPr>
          </a:p>
        </p:txBody>
      </p:sp>
      <p:pic>
        <p:nvPicPr>
          <p:cNvPr id="3074" name="Picture 2" descr="\\Servboul1\images cj\Nouvelle Photothèque\Grand erg Oriental\Oasis de montagne\TOZ oasis montagne6.jpg"/>
          <p:cNvPicPr>
            <a:picLocks noChangeAspect="1" noChangeArrowheads="1"/>
          </p:cNvPicPr>
          <p:nvPr/>
        </p:nvPicPr>
        <p:blipFill>
          <a:blip r:embed="rId2" cstate="email"/>
          <a:srcRect/>
          <a:stretch>
            <a:fillRect/>
          </a:stretch>
        </p:blipFill>
        <p:spPr bwMode="auto">
          <a:xfrm>
            <a:off x="5292080" y="1052736"/>
            <a:ext cx="3600400" cy="5502574"/>
          </a:xfrm>
          <a:prstGeom prst="rect">
            <a:avLst/>
          </a:prstGeom>
          <a:noFill/>
        </p:spPr>
      </p:pic>
      <p:pic>
        <p:nvPicPr>
          <p:cNvPr id="3076" name="Picture 4" descr="PISTE ROMMEL (RAID 205 4X4 ) OCT 2010">
            <a:hlinkClick r:id="rId3"/>
          </p:cNvPr>
          <p:cNvPicPr>
            <a:picLocks noChangeAspect="1" noChangeArrowheads="1"/>
          </p:cNvPicPr>
          <p:nvPr/>
        </p:nvPicPr>
        <p:blipFill>
          <a:blip r:embed="rId4" cstate="email"/>
          <a:srcRect/>
          <a:stretch>
            <a:fillRect/>
          </a:stretch>
        </p:blipFill>
        <p:spPr bwMode="auto">
          <a:xfrm>
            <a:off x="179512" y="1988840"/>
            <a:ext cx="4848539" cy="363640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oasis"/>
          <p:cNvPicPr>
            <a:picLocks noChangeAspect="1" noChangeArrowheads="1"/>
          </p:cNvPicPr>
          <p:nvPr/>
        </p:nvPicPr>
        <p:blipFill>
          <a:blip r:embed="rId2" cstate="email"/>
          <a:srcRect/>
          <a:stretch>
            <a:fillRect/>
          </a:stretch>
        </p:blipFill>
        <p:spPr bwMode="auto">
          <a:xfrm>
            <a:off x="4500563" y="3644900"/>
            <a:ext cx="3959225" cy="2967038"/>
          </a:xfrm>
          <a:prstGeom prst="rect">
            <a:avLst/>
          </a:prstGeom>
          <a:noFill/>
          <a:ln w="9525">
            <a:noFill/>
            <a:miter lim="800000"/>
            <a:headEnd/>
            <a:tailEnd/>
          </a:ln>
        </p:spPr>
      </p:pic>
      <p:pic>
        <p:nvPicPr>
          <p:cNvPr id="48131" name="Picture 6" descr="oasis2"/>
          <p:cNvPicPr>
            <a:picLocks noChangeAspect="1" noChangeArrowheads="1"/>
          </p:cNvPicPr>
          <p:nvPr/>
        </p:nvPicPr>
        <p:blipFill>
          <a:blip r:embed="rId3" cstate="email"/>
          <a:srcRect/>
          <a:stretch>
            <a:fillRect/>
          </a:stretch>
        </p:blipFill>
        <p:spPr bwMode="auto">
          <a:xfrm>
            <a:off x="539750" y="1196975"/>
            <a:ext cx="3603625" cy="5543550"/>
          </a:xfrm>
          <a:prstGeom prst="rect">
            <a:avLst/>
          </a:prstGeom>
          <a:noFill/>
          <a:ln w="9525">
            <a:noFill/>
            <a:miter lim="800000"/>
            <a:headEnd/>
            <a:tailEnd/>
          </a:ln>
        </p:spPr>
      </p:pic>
      <p:pic>
        <p:nvPicPr>
          <p:cNvPr id="48132" name="Picture 7" descr="DPSCamera_0078"/>
          <p:cNvPicPr>
            <a:picLocks noChangeAspect="1" noChangeArrowheads="1"/>
          </p:cNvPicPr>
          <p:nvPr/>
        </p:nvPicPr>
        <p:blipFill>
          <a:blip r:embed="rId4" cstate="email"/>
          <a:srcRect/>
          <a:stretch>
            <a:fillRect/>
          </a:stretch>
        </p:blipFill>
        <p:spPr bwMode="auto">
          <a:xfrm>
            <a:off x="4573588" y="942975"/>
            <a:ext cx="3887787" cy="2590800"/>
          </a:xfrm>
          <a:prstGeom prst="rect">
            <a:avLst/>
          </a:prstGeom>
          <a:noFill/>
          <a:ln w="9525">
            <a:noFill/>
            <a:miter lim="800000"/>
            <a:headEnd/>
            <a:tailEnd/>
          </a:ln>
        </p:spPr>
      </p:pic>
      <p:sp>
        <p:nvSpPr>
          <p:cNvPr id="48133" name="Rectangle 2"/>
          <p:cNvSpPr>
            <a:spLocks noChangeArrowheads="1"/>
          </p:cNvSpPr>
          <p:nvPr/>
        </p:nvSpPr>
        <p:spPr bwMode="auto">
          <a:xfrm>
            <a:off x="1225550" y="-168275"/>
            <a:ext cx="7918450" cy="1143000"/>
          </a:xfrm>
          <a:prstGeom prst="rect">
            <a:avLst/>
          </a:prstGeom>
          <a:noFill/>
          <a:ln w="9525">
            <a:noFill/>
            <a:miter lim="800000"/>
            <a:headEnd/>
            <a:tailEnd/>
          </a:ln>
        </p:spPr>
        <p:txBody>
          <a:bodyPr anchor="ctr"/>
          <a:lstStyle/>
          <a:p>
            <a:pPr algn="ctr"/>
            <a:r>
              <a:rPr lang="fr-FR" sz="2400" b="1" dirty="0">
                <a:latin typeface="Maiandra GD" pitchFamily="34" charset="0"/>
              </a:rPr>
              <a:t>Oasis des montagnes</a:t>
            </a:r>
            <a:endParaRPr lang="fr-FR" sz="2400" dirty="0">
              <a:latin typeface="Maiandra GD"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P1010214"/>
          <p:cNvPicPr>
            <a:picLocks noChangeAspect="1" noChangeArrowheads="1"/>
          </p:cNvPicPr>
          <p:nvPr/>
        </p:nvPicPr>
        <p:blipFill>
          <a:blip r:embed="rId2" cstate="email"/>
          <a:srcRect/>
          <a:stretch>
            <a:fillRect/>
          </a:stretch>
        </p:blipFill>
        <p:spPr bwMode="auto">
          <a:xfrm>
            <a:off x="323850" y="1125538"/>
            <a:ext cx="4105275" cy="5470525"/>
          </a:xfrm>
          <a:prstGeom prst="rect">
            <a:avLst/>
          </a:prstGeom>
          <a:noFill/>
          <a:ln w="9525">
            <a:noFill/>
            <a:miter lim="800000"/>
            <a:headEnd/>
            <a:tailEnd/>
          </a:ln>
        </p:spPr>
      </p:pic>
      <p:pic>
        <p:nvPicPr>
          <p:cNvPr id="49155" name="Picture 6" descr="P1010212"/>
          <p:cNvPicPr>
            <a:picLocks noChangeAspect="1" noChangeArrowheads="1"/>
          </p:cNvPicPr>
          <p:nvPr/>
        </p:nvPicPr>
        <p:blipFill>
          <a:blip r:embed="rId3" cstate="email"/>
          <a:srcRect/>
          <a:stretch>
            <a:fillRect/>
          </a:stretch>
        </p:blipFill>
        <p:spPr bwMode="auto">
          <a:xfrm>
            <a:off x="4716463" y="1125538"/>
            <a:ext cx="3600450" cy="2646362"/>
          </a:xfrm>
          <a:prstGeom prst="rect">
            <a:avLst/>
          </a:prstGeom>
          <a:noFill/>
          <a:ln w="9525">
            <a:noFill/>
            <a:miter lim="800000"/>
            <a:headEnd/>
            <a:tailEnd/>
          </a:ln>
        </p:spPr>
      </p:pic>
      <p:pic>
        <p:nvPicPr>
          <p:cNvPr id="49156" name="Picture 7" descr="P1010208"/>
          <p:cNvPicPr>
            <a:picLocks noChangeAspect="1" noChangeArrowheads="1"/>
          </p:cNvPicPr>
          <p:nvPr/>
        </p:nvPicPr>
        <p:blipFill>
          <a:blip r:embed="rId4" cstate="email"/>
          <a:srcRect/>
          <a:stretch>
            <a:fillRect/>
          </a:stretch>
        </p:blipFill>
        <p:spPr bwMode="auto">
          <a:xfrm>
            <a:off x="4716463" y="3933825"/>
            <a:ext cx="3600450" cy="2700338"/>
          </a:xfrm>
          <a:prstGeom prst="rect">
            <a:avLst/>
          </a:prstGeom>
          <a:noFill/>
          <a:ln w="9525">
            <a:noFill/>
            <a:miter lim="800000"/>
            <a:headEnd/>
            <a:tailEnd/>
          </a:ln>
        </p:spPr>
      </p:pic>
      <p:sp>
        <p:nvSpPr>
          <p:cNvPr id="49157" name="Rectangle 2"/>
          <p:cNvSpPr>
            <a:spLocks noChangeArrowheads="1"/>
          </p:cNvSpPr>
          <p:nvPr/>
        </p:nvSpPr>
        <p:spPr bwMode="auto">
          <a:xfrm>
            <a:off x="1225550" y="-168275"/>
            <a:ext cx="7918450" cy="1143000"/>
          </a:xfrm>
          <a:prstGeom prst="rect">
            <a:avLst/>
          </a:prstGeom>
          <a:noFill/>
          <a:ln w="9525">
            <a:noFill/>
            <a:miter lim="800000"/>
            <a:headEnd/>
            <a:tailEnd/>
          </a:ln>
        </p:spPr>
        <p:txBody>
          <a:bodyPr anchor="ctr"/>
          <a:lstStyle/>
          <a:p>
            <a:pPr algn="ctr"/>
            <a:r>
              <a:rPr lang="fr-FR" sz="2400" b="1">
                <a:latin typeface="Maiandra GD" pitchFamily="34" charset="0"/>
              </a:rPr>
              <a:t>Oasis des montagnes</a:t>
            </a:r>
            <a:endParaRPr lang="fr-FR" sz="2400">
              <a:latin typeface="Maiandra G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251520" y="836712"/>
            <a:ext cx="4320480" cy="685800"/>
          </a:xfrm>
          <a:prstGeom prst="rect">
            <a:avLst/>
          </a:prstGeom>
          <a:noFill/>
          <a:ln w="9525">
            <a:noFill/>
            <a:miter lim="800000"/>
            <a:headEnd/>
            <a:tailEnd/>
          </a:ln>
        </p:spPr>
        <p:txBody>
          <a:bodyPr/>
          <a:lstStyle/>
          <a:p>
            <a:pPr marL="342900" indent="-342900" algn="ctr">
              <a:spcBef>
                <a:spcPct val="20000"/>
              </a:spcBef>
            </a:pPr>
            <a:r>
              <a:rPr lang="fr-FR" altLang="fr-FR" sz="2000" b="1" dirty="0">
                <a:latin typeface="Pristina" pitchFamily="66" charset="0"/>
              </a:rPr>
              <a:t>A </a:t>
            </a:r>
            <a:r>
              <a:rPr lang="fr-FR" altLang="fr-FR" sz="2000" b="1" dirty="0" smtClean="0">
                <a:latin typeface="Pristina" pitchFamily="66" charset="0"/>
              </a:rPr>
              <a:t>près le déjeuner départ en 4x4 </a:t>
            </a:r>
            <a:r>
              <a:rPr lang="fr-FR" altLang="fr-FR" sz="2000" b="1" dirty="0">
                <a:latin typeface="Pristina" pitchFamily="66" charset="0"/>
              </a:rPr>
              <a:t>vous attend </a:t>
            </a:r>
            <a:r>
              <a:rPr lang="fr-FR" altLang="fr-FR" sz="2000" b="1" dirty="0" smtClean="0">
                <a:latin typeface="Pristina" pitchFamily="66" charset="0"/>
              </a:rPr>
              <a:t>pour</a:t>
            </a:r>
          </a:p>
          <a:p>
            <a:pPr marL="342900" indent="-342900" algn="ctr">
              <a:spcBef>
                <a:spcPct val="20000"/>
              </a:spcBef>
            </a:pPr>
            <a:r>
              <a:rPr lang="fr-FR" altLang="fr-FR" sz="2000" b="1" dirty="0" smtClean="0">
                <a:latin typeface="Pristina" pitchFamily="66" charset="0"/>
              </a:rPr>
              <a:t>un  </a:t>
            </a:r>
            <a:r>
              <a:rPr lang="fr-FR" altLang="fr-FR" sz="2000" b="1" dirty="0">
                <a:latin typeface="Pristina" pitchFamily="66" charset="0"/>
              </a:rPr>
              <a:t>transfert en direction  de votre </a:t>
            </a:r>
            <a:r>
              <a:rPr lang="fr-FR" altLang="fr-FR" sz="2000" b="1" dirty="0" smtClean="0">
                <a:latin typeface="Pristina" pitchFamily="66" charset="0"/>
              </a:rPr>
              <a:t>campement</a:t>
            </a:r>
          </a:p>
          <a:p>
            <a:pPr marL="342900" indent="-342900" algn="ctr">
              <a:spcBef>
                <a:spcPct val="20000"/>
              </a:spcBef>
            </a:pPr>
            <a:r>
              <a:rPr lang="fr-FR" altLang="fr-FR" sz="2000" b="1" dirty="0" smtClean="0">
                <a:latin typeface="Pristina" pitchFamily="66" charset="0"/>
              </a:rPr>
              <a:t>éphémère</a:t>
            </a:r>
            <a:endParaRPr lang="fr-FR" altLang="fr-FR" sz="2000" b="1" dirty="0">
              <a:latin typeface="Pristina" pitchFamily="66" charset="0"/>
            </a:endParaRPr>
          </a:p>
        </p:txBody>
      </p:sp>
      <p:pic>
        <p:nvPicPr>
          <p:cNvPr id="17413" name="Image 9" descr="4x4_Toyota.jpg"/>
          <p:cNvPicPr>
            <a:picLocks noChangeAspect="1"/>
          </p:cNvPicPr>
          <p:nvPr/>
        </p:nvPicPr>
        <p:blipFill>
          <a:blip r:embed="rId2" cstate="email"/>
          <a:srcRect/>
          <a:stretch>
            <a:fillRect/>
          </a:stretch>
        </p:blipFill>
        <p:spPr bwMode="auto">
          <a:xfrm>
            <a:off x="0" y="2492896"/>
            <a:ext cx="4711700" cy="4141787"/>
          </a:xfrm>
          <a:prstGeom prst="rect">
            <a:avLst/>
          </a:prstGeom>
          <a:noFill/>
          <a:ln w="9525">
            <a:noFill/>
            <a:miter lim="800000"/>
            <a:headEnd/>
            <a:tailEnd/>
          </a:ln>
        </p:spPr>
      </p:pic>
      <p:pic>
        <p:nvPicPr>
          <p:cNvPr id="10" name="Picture 5" descr="IMG_2960BR"/>
          <p:cNvPicPr>
            <a:picLocks noChangeAspect="1" noChangeArrowheads="1"/>
          </p:cNvPicPr>
          <p:nvPr/>
        </p:nvPicPr>
        <p:blipFill>
          <a:blip r:embed="rId3" cstate="email"/>
          <a:srcRect/>
          <a:stretch>
            <a:fillRect/>
          </a:stretch>
        </p:blipFill>
        <p:spPr bwMode="auto">
          <a:xfrm>
            <a:off x="4826826" y="3861048"/>
            <a:ext cx="4317174" cy="2874268"/>
          </a:xfrm>
          <a:prstGeom prst="rect">
            <a:avLst/>
          </a:prstGeom>
          <a:noFill/>
          <a:ln w="9525">
            <a:noFill/>
            <a:miter lim="800000"/>
            <a:headEnd/>
            <a:tailEnd/>
          </a:ln>
        </p:spPr>
      </p:pic>
      <p:pic>
        <p:nvPicPr>
          <p:cNvPr id="11" name="Picture 2" descr="6616MX"/>
          <p:cNvPicPr>
            <a:picLocks noChangeAspect="1" noChangeArrowheads="1"/>
          </p:cNvPicPr>
          <p:nvPr/>
        </p:nvPicPr>
        <p:blipFill>
          <a:blip r:embed="rId4" cstate="email"/>
          <a:srcRect/>
          <a:stretch>
            <a:fillRect/>
          </a:stretch>
        </p:blipFill>
        <p:spPr bwMode="auto">
          <a:xfrm>
            <a:off x="4788024" y="908872"/>
            <a:ext cx="4355976" cy="2905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9" descr="IMG_4097"/>
          <p:cNvPicPr>
            <a:picLocks noChangeAspect="1" noChangeArrowheads="1"/>
          </p:cNvPicPr>
          <p:nvPr/>
        </p:nvPicPr>
        <p:blipFill>
          <a:blip r:embed="rId2" cstate="email"/>
          <a:srcRect/>
          <a:stretch>
            <a:fillRect/>
          </a:stretch>
        </p:blipFill>
        <p:spPr bwMode="auto">
          <a:xfrm>
            <a:off x="4356100" y="333375"/>
            <a:ext cx="4175125" cy="2784475"/>
          </a:xfrm>
          <a:prstGeom prst="rect">
            <a:avLst/>
          </a:prstGeom>
          <a:noFill/>
          <a:ln w="9525">
            <a:noFill/>
            <a:miter lim="800000"/>
            <a:headEnd/>
            <a:tailEnd/>
          </a:ln>
        </p:spPr>
      </p:pic>
      <p:pic>
        <p:nvPicPr>
          <p:cNvPr id="50179" name="Picture 8" descr="IMG_4042"/>
          <p:cNvPicPr>
            <a:picLocks noChangeAspect="1" noChangeArrowheads="1"/>
          </p:cNvPicPr>
          <p:nvPr/>
        </p:nvPicPr>
        <p:blipFill>
          <a:blip r:embed="rId3" cstate="email"/>
          <a:srcRect/>
          <a:stretch>
            <a:fillRect/>
          </a:stretch>
        </p:blipFill>
        <p:spPr bwMode="auto">
          <a:xfrm>
            <a:off x="179388" y="3644900"/>
            <a:ext cx="3960812" cy="2638425"/>
          </a:xfrm>
          <a:prstGeom prst="rect">
            <a:avLst/>
          </a:prstGeom>
          <a:noFill/>
          <a:ln w="9525">
            <a:noFill/>
            <a:miter lim="800000"/>
            <a:headEnd/>
            <a:tailEnd/>
          </a:ln>
        </p:spPr>
      </p:pic>
      <p:pic>
        <p:nvPicPr>
          <p:cNvPr id="50180" name="Picture 4" descr="http://www.voyagemotion.com/lib/readMedia.php?media_id=6310"/>
          <p:cNvPicPr>
            <a:picLocks noChangeAspect="1" noChangeArrowheads="1"/>
          </p:cNvPicPr>
          <p:nvPr/>
        </p:nvPicPr>
        <p:blipFill>
          <a:blip r:embed="rId4" cstate="email"/>
          <a:srcRect/>
          <a:stretch>
            <a:fillRect/>
          </a:stretch>
        </p:blipFill>
        <p:spPr bwMode="auto">
          <a:xfrm>
            <a:off x="4643438" y="3429000"/>
            <a:ext cx="3697287" cy="2771775"/>
          </a:xfrm>
          <a:prstGeom prst="rect">
            <a:avLst/>
          </a:prstGeom>
          <a:noFill/>
          <a:ln w="9525">
            <a:noFill/>
            <a:miter lim="800000"/>
            <a:headEnd/>
            <a:tailEnd/>
          </a:ln>
        </p:spPr>
      </p:pic>
      <p:sp>
        <p:nvSpPr>
          <p:cNvPr id="50181" name="Rectangle 2"/>
          <p:cNvSpPr>
            <a:spLocks noChangeArrowheads="1"/>
          </p:cNvSpPr>
          <p:nvPr/>
        </p:nvSpPr>
        <p:spPr bwMode="auto">
          <a:xfrm>
            <a:off x="736600" y="974725"/>
            <a:ext cx="2914650" cy="1143000"/>
          </a:xfrm>
          <a:prstGeom prst="rect">
            <a:avLst/>
          </a:prstGeom>
          <a:noFill/>
          <a:ln w="9525">
            <a:noFill/>
            <a:miter lim="800000"/>
            <a:headEnd/>
            <a:tailEnd/>
          </a:ln>
        </p:spPr>
        <p:txBody>
          <a:bodyPr anchor="ctr"/>
          <a:lstStyle/>
          <a:p>
            <a:pPr algn="ctr"/>
            <a:r>
              <a:rPr lang="fr-FR" sz="2400" b="1" dirty="0">
                <a:latin typeface="Maiandra GD" pitchFamily="34" charset="0"/>
              </a:rPr>
              <a:t>Oasis des </a:t>
            </a:r>
            <a:r>
              <a:rPr lang="fr-FR" sz="2400" b="1" dirty="0" smtClean="0">
                <a:latin typeface="Maiandra GD" pitchFamily="34" charset="0"/>
              </a:rPr>
              <a:t>montagnes</a:t>
            </a:r>
          </a:p>
          <a:p>
            <a:pPr algn="ctr"/>
            <a:r>
              <a:rPr lang="fr-FR" sz="2400" b="1" dirty="0" smtClean="0">
                <a:latin typeface="Maiandra GD" pitchFamily="34" charset="0"/>
              </a:rPr>
              <a:t>Trek avec un guide</a:t>
            </a:r>
            <a:endParaRPr lang="fr-FR" sz="2400" dirty="0">
              <a:latin typeface="Maiandra GD"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age 4" descr="DPSCamera_0257.JPG"/>
          <p:cNvPicPr>
            <a:picLocks noChangeAspect="1"/>
          </p:cNvPicPr>
          <p:nvPr/>
        </p:nvPicPr>
        <p:blipFill>
          <a:blip r:embed="rId2" cstate="email"/>
          <a:srcRect/>
          <a:stretch>
            <a:fillRect/>
          </a:stretch>
        </p:blipFill>
        <p:spPr bwMode="auto">
          <a:xfrm>
            <a:off x="755576" y="1124744"/>
            <a:ext cx="7880970" cy="5253980"/>
          </a:xfrm>
          <a:prstGeom prst="rect">
            <a:avLst/>
          </a:prstGeom>
          <a:noFill/>
          <a:ln w="9525">
            <a:noFill/>
            <a:miter lim="800000"/>
            <a:headEnd/>
            <a:tailEnd/>
          </a:ln>
        </p:spPr>
      </p:pic>
      <p:sp>
        <p:nvSpPr>
          <p:cNvPr id="57347" name="Rectangle 2"/>
          <p:cNvSpPr>
            <a:spLocks noChangeArrowheads="1"/>
          </p:cNvSpPr>
          <p:nvPr/>
        </p:nvSpPr>
        <p:spPr bwMode="auto">
          <a:xfrm>
            <a:off x="1403648" y="188640"/>
            <a:ext cx="6937375" cy="800100"/>
          </a:xfrm>
          <a:prstGeom prst="rect">
            <a:avLst/>
          </a:prstGeom>
          <a:noFill/>
          <a:ln w="9525">
            <a:noFill/>
            <a:miter lim="800000"/>
            <a:headEnd/>
            <a:tailEnd/>
          </a:ln>
        </p:spPr>
        <p:txBody>
          <a:bodyPr/>
          <a:lstStyle/>
          <a:p>
            <a:pPr marL="342900" indent="-342900" algn="ctr">
              <a:spcBef>
                <a:spcPct val="20000"/>
              </a:spcBef>
            </a:pPr>
            <a:r>
              <a:rPr lang="fr-FR" altLang="fr-FR" sz="2000" dirty="0">
                <a:solidFill>
                  <a:schemeClr val="bg1"/>
                </a:solidFill>
                <a:latin typeface="Pristina" pitchFamily="66" charset="0"/>
              </a:rPr>
              <a:t> </a:t>
            </a:r>
            <a:r>
              <a:rPr lang="fr-FR" altLang="fr-FR" sz="2800" dirty="0">
                <a:latin typeface="Maiandra GD" pitchFamily="34" charset="0"/>
              </a:rPr>
              <a:t>Arrêt déjeuner dans les gorges</a:t>
            </a:r>
            <a:endParaRPr lang="fr-FR" altLang="fr-FR" sz="2400" dirty="0">
              <a:latin typeface="Maiandra GD" pitchFamily="34" charset="0"/>
            </a:endParaRPr>
          </a:p>
          <a:p>
            <a:pPr marL="342900" indent="-342900" algn="ctr">
              <a:spcBef>
                <a:spcPct val="20000"/>
              </a:spcBef>
            </a:pPr>
            <a:endParaRPr lang="fr-FR" altLang="fr-FR"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rvboul1\images cj\16 PHOTOTHEQUE\03 - PRODUITS CJ\03. DEJ &amp; DINER &amp; COCKTAIL\déjeuner gorge\IMG_0636.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79512" y="548680"/>
            <a:ext cx="8532948" cy="5688632"/>
          </a:xfrm>
          <a:prstGeom prst="rect">
            <a:avLst/>
          </a:prstGeom>
          <a:ln w="9525">
            <a:solidFill>
              <a:srgbClr val="000000"/>
            </a:solidFill>
            <a:miter lim="800000"/>
            <a:headEnd/>
            <a:tailEnd/>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46334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467544" y="2492896"/>
            <a:ext cx="8229600" cy="1143000"/>
          </a:xfrm>
        </p:spPr>
        <p:txBody>
          <a:bodyPr/>
          <a:lstStyle/>
          <a:p>
            <a:r>
              <a:rPr lang="fr-FR" dirty="0" smtClean="0">
                <a:solidFill>
                  <a:schemeClr val="tx1"/>
                </a:solidFill>
              </a:rPr>
              <a:t>Prestations optionnelles</a:t>
            </a:r>
          </a:p>
        </p:txBody>
      </p:sp>
      <p:pic>
        <p:nvPicPr>
          <p:cNvPr id="26629" name="Image 3" descr="LOGO CJ ENTIER2 BLC.eps"/>
          <p:cNvPicPr>
            <a:picLocks noChangeAspect="1"/>
          </p:cNvPicPr>
          <p:nvPr/>
        </p:nvPicPr>
        <p:blipFill>
          <a:blip r:embed="rId2"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323850" y="1052513"/>
            <a:ext cx="8405813" cy="4006850"/>
          </a:xfrm>
          <a:prstGeom prst="rect">
            <a:avLst/>
          </a:prstGeom>
          <a:noFill/>
          <a:ln w="9525">
            <a:noFill/>
            <a:miter lim="800000"/>
            <a:headEnd/>
            <a:tailEnd/>
          </a:ln>
        </p:spPr>
        <p:txBody>
          <a:bodyPr/>
          <a:lstStyle/>
          <a:p>
            <a:pPr algn="ctr" defTabSz="914400">
              <a:lnSpc>
                <a:spcPct val="40000"/>
              </a:lnSpc>
              <a:spcBef>
                <a:spcPct val="20000"/>
              </a:spcBef>
              <a:buFont typeface="Arial" pitchFamily="34" charset="0"/>
              <a:buNone/>
            </a:pPr>
            <a:endParaRPr lang="fr-FR" sz="1000" b="1" u="sng">
              <a:latin typeface="Book Antiqua" pitchFamily="18" charset="0"/>
            </a:endParaRPr>
          </a:p>
          <a:p>
            <a:pPr algn="ctr" defTabSz="914400" eaLnBrk="0" hangingPunct="0">
              <a:spcBef>
                <a:spcPct val="20000"/>
              </a:spcBef>
              <a:buFont typeface="Arial" pitchFamily="34" charset="0"/>
              <a:buNone/>
            </a:pPr>
            <a:r>
              <a:rPr lang="fr-FR" sz="1800">
                <a:latin typeface="Book Antiqua" pitchFamily="18" charset="0"/>
              </a:rPr>
              <a:t>Ces avions très sportif et léger permettent d'être à la fois très proche du sable, de la mer et à la fois être très haut dans le ciel pour contempler le bleu ciel, et le jaune des dunes…</a:t>
            </a:r>
          </a:p>
          <a:p>
            <a:pPr algn="ctr" defTabSz="914400" eaLnBrk="0" hangingPunct="0">
              <a:spcBef>
                <a:spcPct val="20000"/>
              </a:spcBef>
              <a:buFont typeface="Arial" pitchFamily="34" charset="0"/>
              <a:buNone/>
            </a:pPr>
            <a:endParaRPr lang="fr-FR" sz="1800">
              <a:latin typeface="Book Antiqua" pitchFamily="18" charset="0"/>
            </a:endParaRPr>
          </a:p>
          <a:p>
            <a:pPr algn="ctr" defTabSz="914400" eaLnBrk="0" hangingPunct="0">
              <a:spcBef>
                <a:spcPct val="20000"/>
              </a:spcBef>
              <a:buFont typeface="Arial" pitchFamily="34" charset="0"/>
              <a:buNone/>
            </a:pPr>
            <a:r>
              <a:rPr lang="fr-FR" sz="1800">
                <a:latin typeface="Book Antiqua" pitchFamily="18" charset="0"/>
              </a:rPr>
              <a:t>Vous pourrez traverser les nuages et avoir la tête dans les nuages.</a:t>
            </a:r>
          </a:p>
          <a:p>
            <a:pPr algn="ctr" defTabSz="914400" eaLnBrk="0" hangingPunct="0">
              <a:spcBef>
                <a:spcPct val="20000"/>
              </a:spcBef>
              <a:buFont typeface="Arial" pitchFamily="34" charset="0"/>
              <a:buNone/>
            </a:pPr>
            <a:r>
              <a:rPr lang="fr-FR" sz="1800">
                <a:latin typeface="Book Antiqua" pitchFamily="18" charset="0"/>
              </a:rPr>
              <a:t>Pour ensuite couper le moteur pour profiter du silence du ciel durant une longue et relaxante descente pour rejoindre la piste.</a:t>
            </a:r>
          </a:p>
          <a:p>
            <a:pPr algn="ctr" defTabSz="914400" eaLnBrk="0" hangingPunct="0">
              <a:spcBef>
                <a:spcPct val="20000"/>
              </a:spcBef>
              <a:buFont typeface="Arial" pitchFamily="34" charset="0"/>
              <a:buNone/>
            </a:pPr>
            <a:endParaRPr lang="fr-FR" sz="1800">
              <a:latin typeface="Book Antiqua" pitchFamily="18" charset="0"/>
            </a:endParaRPr>
          </a:p>
          <a:p>
            <a:pPr algn="ctr" defTabSz="914400">
              <a:lnSpc>
                <a:spcPct val="85000"/>
              </a:lnSpc>
              <a:spcBef>
                <a:spcPct val="20000"/>
              </a:spcBef>
              <a:buFont typeface="Arial" pitchFamily="34" charset="0"/>
              <a:buNone/>
            </a:pPr>
            <a:endParaRPr lang="fr-FR" sz="800" b="1">
              <a:latin typeface="Book Antiqua" pitchFamily="18" charset="0"/>
            </a:endParaRPr>
          </a:p>
          <a:p>
            <a:pPr algn="ctr" defTabSz="914400" eaLnBrk="0" hangingPunct="0">
              <a:spcBef>
                <a:spcPct val="20000"/>
              </a:spcBef>
              <a:buFont typeface="Arial" pitchFamily="34" charset="0"/>
              <a:buNone/>
            </a:pPr>
            <a:r>
              <a:rPr lang="fr-FR" sz="1400">
                <a:latin typeface="Book Antiqua" pitchFamily="18" charset="0"/>
              </a:rPr>
              <a:t> </a:t>
            </a:r>
          </a:p>
        </p:txBody>
      </p:sp>
      <p:pic>
        <p:nvPicPr>
          <p:cNvPr id="2051" name="Picture 8" descr="\\192.168.1.5\cj\16 PHOTOTHEQUE\CJ Photothèque\Activités\ULM\DSC_0599.jpg"/>
          <p:cNvPicPr>
            <a:picLocks noChangeAspect="1" noChangeArrowheads="1"/>
          </p:cNvPicPr>
          <p:nvPr/>
        </p:nvPicPr>
        <p:blipFill>
          <a:blip r:embed="rId2" cstate="email"/>
          <a:srcRect/>
          <a:stretch>
            <a:fillRect/>
          </a:stretch>
        </p:blipFill>
        <p:spPr bwMode="auto">
          <a:xfrm>
            <a:off x="395288" y="3571875"/>
            <a:ext cx="4176712" cy="2795588"/>
          </a:xfrm>
          <a:prstGeom prst="rect">
            <a:avLst/>
          </a:prstGeom>
          <a:noFill/>
          <a:ln w="9525">
            <a:noFill/>
            <a:miter lim="800000"/>
            <a:headEnd/>
            <a:tailEnd/>
          </a:ln>
        </p:spPr>
      </p:pic>
      <p:pic>
        <p:nvPicPr>
          <p:cNvPr id="2052" name="Picture 9" descr="\\192.168.1.5\cj\16 PHOTOTHEQUE\CJ Photothèque\Activités\ULM\DSC_0678.jpg"/>
          <p:cNvPicPr>
            <a:picLocks noChangeAspect="1" noChangeArrowheads="1"/>
          </p:cNvPicPr>
          <p:nvPr/>
        </p:nvPicPr>
        <p:blipFill>
          <a:blip r:embed="rId3" cstate="email"/>
          <a:srcRect/>
          <a:stretch>
            <a:fillRect/>
          </a:stretch>
        </p:blipFill>
        <p:spPr bwMode="auto">
          <a:xfrm>
            <a:off x="4681538" y="3571875"/>
            <a:ext cx="4067175" cy="2795588"/>
          </a:xfrm>
          <a:prstGeom prst="rect">
            <a:avLst/>
          </a:prstGeom>
          <a:noFill/>
          <a:ln w="9525">
            <a:noFill/>
            <a:miter lim="800000"/>
            <a:headEnd/>
            <a:tailEnd/>
          </a:ln>
        </p:spPr>
      </p:pic>
      <p:sp>
        <p:nvSpPr>
          <p:cNvPr id="2053" name="ZoneTexte 1"/>
          <p:cNvSpPr txBox="1">
            <a:spLocks noChangeArrowheads="1"/>
          </p:cNvSpPr>
          <p:nvPr/>
        </p:nvSpPr>
        <p:spPr bwMode="auto">
          <a:xfrm>
            <a:off x="467544" y="332656"/>
            <a:ext cx="8063731" cy="584775"/>
          </a:xfrm>
          <a:prstGeom prst="rect">
            <a:avLst/>
          </a:prstGeom>
          <a:noFill/>
          <a:ln w="9525">
            <a:noFill/>
            <a:miter lim="800000"/>
            <a:headEnd/>
            <a:tailEnd/>
          </a:ln>
        </p:spPr>
        <p:txBody>
          <a:bodyPr wrap="square">
            <a:spAutoFit/>
          </a:bodyPr>
          <a:lstStyle/>
          <a:p>
            <a:pPr algn="ctr"/>
            <a:r>
              <a:rPr lang="fr-FR" sz="3200" dirty="0" smtClean="0">
                <a:latin typeface="Book Antiqua" pitchFamily="18" charset="0"/>
              </a:rPr>
              <a:t>Option Initiation </a:t>
            </a:r>
            <a:r>
              <a:rPr lang="fr-FR" sz="3200" dirty="0">
                <a:latin typeface="Book Antiqua" pitchFamily="18" charset="0"/>
              </a:rPr>
              <a:t>à l’ULM en plein désert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DSC_0146"/>
          <p:cNvPicPr>
            <a:picLocks noChangeAspect="1" noChangeArrowheads="1"/>
          </p:cNvPicPr>
          <p:nvPr/>
        </p:nvPicPr>
        <p:blipFill>
          <a:blip r:embed="rId2" cstate="email"/>
          <a:srcRect/>
          <a:stretch>
            <a:fillRect/>
          </a:stretch>
        </p:blipFill>
        <p:spPr bwMode="auto">
          <a:xfrm>
            <a:off x="179388" y="777875"/>
            <a:ext cx="4176712" cy="2795588"/>
          </a:xfrm>
          <a:prstGeom prst="rect">
            <a:avLst/>
          </a:prstGeom>
          <a:noFill/>
          <a:ln w="9525">
            <a:noFill/>
            <a:miter lim="800000"/>
            <a:headEnd/>
            <a:tailEnd/>
          </a:ln>
        </p:spPr>
      </p:pic>
      <p:pic>
        <p:nvPicPr>
          <p:cNvPr id="24579" name="Picture 11" descr="DSC_0154"/>
          <p:cNvPicPr>
            <a:picLocks noChangeAspect="1" noChangeArrowheads="1"/>
          </p:cNvPicPr>
          <p:nvPr/>
        </p:nvPicPr>
        <p:blipFill>
          <a:blip r:embed="rId3" cstate="email"/>
          <a:srcRect/>
          <a:stretch>
            <a:fillRect/>
          </a:stretch>
        </p:blipFill>
        <p:spPr bwMode="auto">
          <a:xfrm>
            <a:off x="4572000" y="777875"/>
            <a:ext cx="4176713" cy="2795588"/>
          </a:xfrm>
          <a:prstGeom prst="rect">
            <a:avLst/>
          </a:prstGeom>
          <a:noFill/>
          <a:ln w="9525">
            <a:noFill/>
            <a:miter lim="800000"/>
            <a:headEnd/>
            <a:tailEnd/>
          </a:ln>
        </p:spPr>
      </p:pic>
      <p:pic>
        <p:nvPicPr>
          <p:cNvPr id="24580" name="Picture 4" descr="IMG_3866BR"/>
          <p:cNvPicPr>
            <a:picLocks noChangeAspect="1" noChangeArrowheads="1"/>
          </p:cNvPicPr>
          <p:nvPr/>
        </p:nvPicPr>
        <p:blipFill>
          <a:blip r:embed="rId4" cstate="email"/>
          <a:srcRect/>
          <a:stretch>
            <a:fillRect/>
          </a:stretch>
        </p:blipFill>
        <p:spPr bwMode="auto">
          <a:xfrm>
            <a:off x="107950" y="3716338"/>
            <a:ext cx="4284663" cy="2863850"/>
          </a:xfrm>
          <a:prstGeom prst="rect">
            <a:avLst/>
          </a:prstGeom>
          <a:noFill/>
          <a:ln w="9525">
            <a:noFill/>
            <a:miter lim="800000"/>
            <a:headEnd/>
            <a:tailEnd/>
          </a:ln>
        </p:spPr>
      </p:pic>
      <p:sp>
        <p:nvSpPr>
          <p:cNvPr id="24581" name="Rectangle 2"/>
          <p:cNvSpPr>
            <a:spLocks noChangeArrowheads="1"/>
          </p:cNvSpPr>
          <p:nvPr/>
        </p:nvSpPr>
        <p:spPr bwMode="auto">
          <a:xfrm>
            <a:off x="2409825" y="214313"/>
            <a:ext cx="3762375" cy="439737"/>
          </a:xfrm>
          <a:prstGeom prst="rect">
            <a:avLst/>
          </a:prstGeom>
          <a:noFill/>
          <a:ln w="9525">
            <a:noFill/>
            <a:miter lim="800000"/>
            <a:headEnd/>
            <a:tailEnd/>
          </a:ln>
        </p:spPr>
        <p:txBody>
          <a:bodyPr/>
          <a:lstStyle/>
          <a:p>
            <a:pPr eaLnBrk="0" hangingPunct="0"/>
            <a:r>
              <a:rPr lang="fr-FR" altLang="fr-FR" sz="2000">
                <a:latin typeface="Maiandra GD" pitchFamily="34" charset="0"/>
              </a:rPr>
              <a:t>Lodge Out Of Africa base 2</a:t>
            </a:r>
          </a:p>
        </p:txBody>
      </p:sp>
      <p:pic>
        <p:nvPicPr>
          <p:cNvPr id="24582" name="Picture 10"/>
          <p:cNvPicPr>
            <a:picLocks noChangeAspect="1" noChangeArrowheads="1"/>
          </p:cNvPicPr>
          <p:nvPr/>
        </p:nvPicPr>
        <p:blipFill>
          <a:blip r:embed="rId5" cstate="email"/>
          <a:srcRect/>
          <a:stretch>
            <a:fillRect/>
          </a:stretch>
        </p:blipFill>
        <p:spPr bwMode="auto">
          <a:xfrm>
            <a:off x="4756150" y="3716338"/>
            <a:ext cx="4276725" cy="286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971550" y="115888"/>
            <a:ext cx="6840538" cy="792162"/>
          </a:xfrm>
          <a:prstGeom prst="rect">
            <a:avLst/>
          </a:prstGeom>
          <a:noFill/>
          <a:ln w="9525">
            <a:noFill/>
            <a:miter lim="800000"/>
            <a:headEnd/>
            <a:tailEnd/>
          </a:ln>
        </p:spPr>
        <p:txBody>
          <a:bodyPr/>
          <a:lstStyle/>
          <a:p>
            <a:pPr marL="342900" indent="-342900">
              <a:spcBef>
                <a:spcPct val="20000"/>
              </a:spcBef>
            </a:pPr>
            <a:r>
              <a:rPr lang="fr-FR" sz="3400" i="1" dirty="0">
                <a:latin typeface="Pristina" pitchFamily="66" charset="0"/>
              </a:rPr>
              <a:t> </a:t>
            </a:r>
            <a:r>
              <a:rPr lang="fr-FR" sz="3000" dirty="0">
                <a:latin typeface="Book Antiqua" pitchFamily="18" charset="0"/>
              </a:rPr>
              <a:t>Nuit sous Lodge Out of </a:t>
            </a:r>
            <a:r>
              <a:rPr lang="fr-FR" sz="3000" dirty="0" err="1">
                <a:latin typeface="Book Antiqua" pitchFamily="18" charset="0"/>
              </a:rPr>
              <a:t>Africa</a:t>
            </a:r>
            <a:r>
              <a:rPr lang="fr-FR" sz="3000" dirty="0">
                <a:latin typeface="Book Antiqua" pitchFamily="18" charset="0"/>
              </a:rPr>
              <a:t> (base 2)</a:t>
            </a:r>
          </a:p>
        </p:txBody>
      </p:sp>
      <p:sp>
        <p:nvSpPr>
          <p:cNvPr id="32772" name="Rectangle 5"/>
          <p:cNvSpPr>
            <a:spLocks noChangeArrowheads="1"/>
          </p:cNvSpPr>
          <p:nvPr/>
        </p:nvSpPr>
        <p:spPr bwMode="auto">
          <a:xfrm>
            <a:off x="2700338" y="549275"/>
            <a:ext cx="6840537" cy="792163"/>
          </a:xfrm>
          <a:prstGeom prst="rect">
            <a:avLst/>
          </a:prstGeom>
          <a:noFill/>
          <a:ln w="9525">
            <a:noFill/>
            <a:miter lim="800000"/>
            <a:headEnd/>
            <a:tailEnd/>
          </a:ln>
        </p:spPr>
        <p:txBody>
          <a:bodyPr/>
          <a:lstStyle/>
          <a:p>
            <a:pPr marL="342900" indent="-342900">
              <a:spcBef>
                <a:spcPct val="20000"/>
              </a:spcBef>
            </a:pPr>
            <a:r>
              <a:rPr lang="fr-FR" i="1">
                <a:hlinkClick r:id="rId2"/>
              </a:rPr>
              <a:t>http://www.croisierejaune.com/video/25_lodge.html</a:t>
            </a:r>
            <a:endParaRPr lang="fr-FR" i="1"/>
          </a:p>
        </p:txBody>
      </p:sp>
      <p:pic>
        <p:nvPicPr>
          <p:cNvPr id="32774" name="Picture 7" descr="6804MX"/>
          <p:cNvPicPr>
            <a:picLocks noChangeAspect="1" noChangeArrowheads="1"/>
          </p:cNvPicPr>
          <p:nvPr/>
        </p:nvPicPr>
        <p:blipFill>
          <a:blip r:embed="rId3" cstate="email"/>
          <a:srcRect/>
          <a:stretch>
            <a:fillRect/>
          </a:stretch>
        </p:blipFill>
        <p:spPr bwMode="auto">
          <a:xfrm>
            <a:off x="539552" y="2060848"/>
            <a:ext cx="4032250" cy="2687638"/>
          </a:xfrm>
          <a:prstGeom prst="rect">
            <a:avLst/>
          </a:prstGeom>
          <a:noFill/>
          <a:ln w="9525">
            <a:noFill/>
            <a:miter lim="800000"/>
            <a:headEnd/>
            <a:tailEnd/>
          </a:ln>
        </p:spPr>
      </p:pic>
      <p:pic>
        <p:nvPicPr>
          <p:cNvPr id="7" name="Picture 7" descr="TENTE LODGE base2"/>
          <p:cNvPicPr>
            <a:picLocks noChangeAspect="1" noChangeArrowheads="1"/>
          </p:cNvPicPr>
          <p:nvPr/>
        </p:nvPicPr>
        <p:blipFill>
          <a:blip r:embed="rId4" cstate="email"/>
          <a:srcRect/>
          <a:stretch>
            <a:fillRect/>
          </a:stretch>
        </p:blipFill>
        <p:spPr bwMode="auto">
          <a:xfrm>
            <a:off x="4716463" y="1035050"/>
            <a:ext cx="4117975" cy="582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5191125" y="531813"/>
            <a:ext cx="3619500" cy="5800725"/>
          </a:xfrm>
          <a:prstGeom prst="rect">
            <a:avLst/>
          </a:prstGeom>
          <a:noFill/>
          <a:ln w="9525">
            <a:noFill/>
            <a:miter lim="800000"/>
            <a:headEnd/>
            <a:tailEnd/>
          </a:ln>
        </p:spPr>
        <p:txBody>
          <a:bodyPr anchor="ctr"/>
          <a:lstStyle/>
          <a:p>
            <a:pPr algn="ctr"/>
            <a:r>
              <a:rPr lang="fr-FR" b="1">
                <a:latin typeface="Maiandra GD" pitchFamily="34" charset="0"/>
              </a:rPr>
              <a:t>Montage de 10 tentes SPA éphémère dans le désert</a:t>
            </a:r>
          </a:p>
          <a:p>
            <a:pPr algn="ctr"/>
            <a:endParaRPr lang="fr-FR" b="1" i="1">
              <a:latin typeface="Pristina" pitchFamily="66" charset="0"/>
            </a:endParaRPr>
          </a:p>
          <a:p>
            <a:pPr>
              <a:lnSpc>
                <a:spcPct val="80000"/>
              </a:lnSpc>
              <a:buFont typeface="Arial" pitchFamily="34" charset="0"/>
              <a:buNone/>
            </a:pPr>
            <a:r>
              <a:rPr lang="fr-FR" sz="1600">
                <a:latin typeface="Maiandra GD" pitchFamily="34" charset="0"/>
              </a:rPr>
              <a:t>Vous découvrirez au beau milieu du désert de Lareguett un Spa, reprenant la mise en place des Bains Berbères. Il vous ferons voyager au cœur de la tradition des soins du Hammam et de nos massages d'ici et d'ailleurs.</a:t>
            </a:r>
          </a:p>
          <a:p>
            <a:pPr>
              <a:lnSpc>
                <a:spcPct val="80000"/>
              </a:lnSpc>
              <a:buFont typeface="Arial" pitchFamily="34" charset="0"/>
              <a:buNone/>
            </a:pPr>
            <a:endParaRPr lang="fr-FR" sz="1600">
              <a:latin typeface="Maiandra GD" pitchFamily="34" charset="0"/>
            </a:endParaRPr>
          </a:p>
          <a:p>
            <a:pPr>
              <a:lnSpc>
                <a:spcPct val="80000"/>
              </a:lnSpc>
              <a:buFont typeface="Arial" pitchFamily="34" charset="0"/>
              <a:buNone/>
            </a:pPr>
            <a:r>
              <a:rPr lang="fr-FR" sz="1600">
                <a:latin typeface="Maiandra GD" pitchFamily="34" charset="0"/>
              </a:rPr>
              <a:t>Les soins exclusivement manuels sont réalisés avec des produits naturels d'inspiration locale et ethnique : eaux florales de romarin, lavande, fleur d'oranger et de rose, masques au romarin, au thym et aux pétales de rose, essences de citron, baumes au néroli, au géranium, à la rose, Barrouk, huiles au calendula miel et vanille, huile d'Argan, huile aux pétales de rose, boues au Rassoul et Tfal…</a:t>
            </a:r>
          </a:p>
          <a:p>
            <a:pPr>
              <a:lnSpc>
                <a:spcPct val="80000"/>
              </a:lnSpc>
              <a:buFont typeface="Arial" pitchFamily="34" charset="0"/>
              <a:buNone/>
            </a:pPr>
            <a:endParaRPr lang="fr-FR" sz="1600">
              <a:latin typeface="Maiandra GD" pitchFamily="34" charset="0"/>
            </a:endParaRPr>
          </a:p>
          <a:p>
            <a:pPr>
              <a:lnSpc>
                <a:spcPct val="80000"/>
              </a:lnSpc>
              <a:buFont typeface="Arial" pitchFamily="34" charset="0"/>
              <a:buNone/>
            </a:pPr>
            <a:r>
              <a:rPr lang="fr-FR" sz="1600">
                <a:latin typeface="Maiandra GD" pitchFamily="34" charset="0"/>
              </a:rPr>
              <a:t>Les rituels et l'éveil des sens, la chaleur humaine, la vue sublime sur l’infini du désert, les mains magiques, l'harmonie des teintes et les parfums délicats façonnent l'Univers très particulier des soins Touareg.</a:t>
            </a:r>
          </a:p>
          <a:p>
            <a:pPr>
              <a:lnSpc>
                <a:spcPct val="80000"/>
              </a:lnSpc>
              <a:buFont typeface="Arial" pitchFamily="34" charset="0"/>
              <a:buNone/>
            </a:pPr>
            <a:endParaRPr lang="fr-FR" sz="1600">
              <a:latin typeface="Maiandra GD" pitchFamily="34" charset="0"/>
            </a:endParaRPr>
          </a:p>
          <a:p>
            <a:pPr>
              <a:lnSpc>
                <a:spcPct val="80000"/>
              </a:lnSpc>
              <a:buFont typeface="Arial" pitchFamily="34" charset="0"/>
              <a:buNone/>
            </a:pPr>
            <a:r>
              <a:rPr lang="fr-FR" sz="1600">
                <a:latin typeface="Maiandra GD" pitchFamily="34" charset="0"/>
              </a:rPr>
              <a:t>Le silence et la paix qu'inspire ce lieu unique et majestueux nous emportent au-delà des rêves</a:t>
            </a:r>
            <a:endParaRPr lang="fr-FR" sz="1600" i="1">
              <a:latin typeface="Maiandra GD" pitchFamily="34" charset="0"/>
            </a:endParaRPr>
          </a:p>
        </p:txBody>
      </p:sp>
      <p:pic>
        <p:nvPicPr>
          <p:cNvPr id="34819" name="Picture 5" descr="spa_massage_masthead"/>
          <p:cNvPicPr>
            <a:picLocks noChangeAspect="1" noChangeArrowheads="1"/>
          </p:cNvPicPr>
          <p:nvPr/>
        </p:nvPicPr>
        <p:blipFill>
          <a:blip r:embed="rId2" cstate="email"/>
          <a:srcRect/>
          <a:stretch>
            <a:fillRect/>
          </a:stretch>
        </p:blipFill>
        <p:spPr bwMode="auto">
          <a:xfrm>
            <a:off x="896938" y="228600"/>
            <a:ext cx="3240087" cy="3203575"/>
          </a:xfrm>
          <a:prstGeom prst="rect">
            <a:avLst/>
          </a:prstGeom>
          <a:noFill/>
          <a:ln w="9525">
            <a:noFill/>
            <a:miter lim="800000"/>
            <a:headEnd/>
            <a:tailEnd/>
          </a:ln>
        </p:spPr>
      </p:pic>
      <p:pic>
        <p:nvPicPr>
          <p:cNvPr id="34820" name="Picture 2" descr="\\Servboul1\imagescj\16 PHOTOTHEQUE\03 - PRODUITS CJ\01. ACTIVITES &amp; PRODUITS\TENTES SPA\DSC_0070.JPG"/>
          <p:cNvPicPr>
            <a:picLocks noChangeAspect="1" noChangeArrowheads="1"/>
          </p:cNvPicPr>
          <p:nvPr/>
        </p:nvPicPr>
        <p:blipFill>
          <a:blip r:embed="rId3" cstate="email"/>
          <a:srcRect/>
          <a:stretch>
            <a:fillRect/>
          </a:stretch>
        </p:blipFill>
        <p:spPr bwMode="auto">
          <a:xfrm>
            <a:off x="223838" y="3479800"/>
            <a:ext cx="4795837" cy="320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250825" y="342900"/>
            <a:ext cx="8713788" cy="1152525"/>
          </a:xfrm>
          <a:prstGeom prst="rect">
            <a:avLst/>
          </a:prstGeom>
          <a:noFill/>
          <a:ln w="9525">
            <a:noFill/>
            <a:miter lim="800000"/>
            <a:headEnd/>
            <a:tailEnd/>
          </a:ln>
        </p:spPr>
        <p:txBody>
          <a:bodyPr/>
          <a:lstStyle/>
          <a:p>
            <a:pPr marL="342900" indent="-342900" algn="ctr">
              <a:spcBef>
                <a:spcPct val="20000"/>
              </a:spcBef>
            </a:pPr>
            <a:r>
              <a:rPr lang="fr-FR" sz="3000">
                <a:latin typeface="Candara" pitchFamily="34" charset="0"/>
              </a:rPr>
              <a:t>Lancement de montgolfières à la fin du dîner</a:t>
            </a:r>
            <a:endParaRPr lang="fr-FR" sz="3000" i="1">
              <a:latin typeface="Candara" pitchFamily="34" charset="0"/>
            </a:endParaRPr>
          </a:p>
        </p:txBody>
      </p:sp>
      <p:pic>
        <p:nvPicPr>
          <p:cNvPr id="46083" name="Picture 2" descr="http://www.logeekdesign.fr/images_site/images_complementaires/lanterne_in.jpg"/>
          <p:cNvPicPr>
            <a:picLocks noChangeAspect="1" noChangeArrowheads="1"/>
          </p:cNvPicPr>
          <p:nvPr/>
        </p:nvPicPr>
        <p:blipFill>
          <a:blip r:embed="rId2" cstate="email"/>
          <a:srcRect/>
          <a:stretch>
            <a:fillRect/>
          </a:stretch>
        </p:blipFill>
        <p:spPr bwMode="auto">
          <a:xfrm>
            <a:off x="250825" y="2817813"/>
            <a:ext cx="4473575" cy="2952750"/>
          </a:xfrm>
          <a:prstGeom prst="rect">
            <a:avLst/>
          </a:prstGeom>
          <a:noFill/>
          <a:ln w="9525">
            <a:noFill/>
            <a:miter lim="800000"/>
            <a:headEnd/>
            <a:tailEnd/>
          </a:ln>
        </p:spPr>
      </p:pic>
      <p:pic>
        <p:nvPicPr>
          <p:cNvPr id="46084" name="Picture 4" descr="http://www.cadeau-genial.com/wp-content/images/produits/lanterne-volante2.jpg"/>
          <p:cNvPicPr>
            <a:picLocks noChangeAspect="1" noChangeArrowheads="1"/>
          </p:cNvPicPr>
          <p:nvPr/>
        </p:nvPicPr>
        <p:blipFill>
          <a:blip r:embed="rId3" cstate="email"/>
          <a:srcRect/>
          <a:stretch>
            <a:fillRect/>
          </a:stretch>
        </p:blipFill>
        <p:spPr bwMode="auto">
          <a:xfrm>
            <a:off x="5389563" y="2817813"/>
            <a:ext cx="2809875" cy="2809875"/>
          </a:xfrm>
          <a:prstGeom prst="rect">
            <a:avLst/>
          </a:prstGeom>
          <a:noFill/>
          <a:ln w="9525">
            <a:noFill/>
            <a:miter lim="800000"/>
            <a:headEnd/>
            <a:tailEnd/>
          </a:ln>
        </p:spPr>
      </p:pic>
      <p:pic>
        <p:nvPicPr>
          <p:cNvPr id="46085" name="Image 3" descr="LOGO CJ ENTIER2 BLC.eps"/>
          <p:cNvPicPr>
            <a:picLocks noChangeAspect="1"/>
          </p:cNvPicPr>
          <p:nvPr/>
        </p:nvPicPr>
        <p:blipFill>
          <a:blip r:embed="rId4"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sp>
        <p:nvSpPr>
          <p:cNvPr id="14339" name="ZoneTexte 8"/>
          <p:cNvSpPr txBox="1">
            <a:spLocks noChangeArrowheads="1"/>
          </p:cNvSpPr>
          <p:nvPr/>
        </p:nvSpPr>
        <p:spPr bwMode="auto">
          <a:xfrm>
            <a:off x="4859338" y="2389188"/>
            <a:ext cx="3522662" cy="2246312"/>
          </a:xfrm>
          <a:prstGeom prst="rect">
            <a:avLst/>
          </a:prstGeom>
          <a:noFill/>
          <a:ln w="9525">
            <a:noFill/>
            <a:miter lim="800000"/>
            <a:headEnd/>
            <a:tailEnd/>
          </a:ln>
        </p:spPr>
        <p:txBody>
          <a:bodyPr>
            <a:spAutoFit/>
          </a:bodyPr>
          <a:lstStyle/>
          <a:p>
            <a:pPr algn="ctr">
              <a:spcBef>
                <a:spcPct val="50000"/>
              </a:spcBef>
            </a:pPr>
            <a:r>
              <a:rPr lang="fr-FR" altLang="fr-FR" sz="1600" b="1" dirty="0">
                <a:latin typeface="Maiandra GD" pitchFamily="34" charset="0"/>
                <a:ea typeface="ＭＳ Ｐゴシック"/>
                <a:cs typeface="ＭＳ Ｐゴシック"/>
              </a:rPr>
              <a:t>Laura est à votre disposition pour toute information complémentaire au</a:t>
            </a:r>
          </a:p>
          <a:p>
            <a:pPr algn="ctr">
              <a:spcBef>
                <a:spcPct val="50000"/>
              </a:spcBef>
            </a:pPr>
            <a:r>
              <a:rPr lang="fr-FR" altLang="fr-FR" sz="1600" dirty="0">
                <a:latin typeface="Maiandra GD" pitchFamily="34" charset="0"/>
                <a:ea typeface="ＭＳ Ｐゴシック"/>
                <a:cs typeface="ＭＳ Ｐゴシック"/>
              </a:rPr>
              <a:t>01 49 650 </a:t>
            </a:r>
            <a:r>
              <a:rPr lang="fr-FR" altLang="fr-FR" sz="1600" dirty="0" err="1">
                <a:latin typeface="Maiandra GD" pitchFamily="34" charset="0"/>
                <a:ea typeface="ＭＳ Ｐゴシック"/>
                <a:cs typeface="ＭＳ Ｐゴシック"/>
              </a:rPr>
              <a:t>650</a:t>
            </a:r>
            <a:endParaRPr lang="fr-FR" altLang="fr-FR" sz="1600" dirty="0">
              <a:latin typeface="Maiandra GD" pitchFamily="34" charset="0"/>
              <a:ea typeface="ＭＳ Ｐゴシック"/>
              <a:cs typeface="ＭＳ Ｐゴシック"/>
            </a:endParaRPr>
          </a:p>
          <a:p>
            <a:pPr algn="ctr">
              <a:spcBef>
                <a:spcPct val="50000"/>
              </a:spcBef>
            </a:pPr>
            <a:r>
              <a:rPr lang="fr-FR" altLang="fr-FR" sz="1600" dirty="0">
                <a:latin typeface="Maiandra GD" pitchFamily="34" charset="0"/>
                <a:ea typeface="ＭＳ Ｐゴシック"/>
                <a:cs typeface="ＭＳ Ｐゴシック"/>
              </a:rPr>
              <a:t>Laura@croisierejaune.com</a:t>
            </a:r>
          </a:p>
          <a:p>
            <a:pPr algn="ctr">
              <a:spcBef>
                <a:spcPct val="50000"/>
              </a:spcBef>
            </a:pPr>
            <a:r>
              <a:rPr lang="fr-FR" altLang="fr-FR" sz="1600" dirty="0">
                <a:latin typeface="Maiandra GD" pitchFamily="34" charset="0"/>
                <a:ea typeface="ＭＳ Ｐゴシック"/>
                <a:cs typeface="ＭＳ Ｐゴシック"/>
              </a:rPr>
              <a:t>www.croisierejaune.com</a:t>
            </a:r>
          </a:p>
          <a:p>
            <a:pPr algn="ctr"/>
            <a:endParaRPr lang="fr-FR" altLang="fr-FR" sz="2000" dirty="0">
              <a:latin typeface="Pristina" pitchFamily="66" charset="0"/>
              <a:ea typeface="ＭＳ Ｐゴシック"/>
              <a:cs typeface="ＭＳ Ｐゴシック"/>
            </a:endParaRPr>
          </a:p>
        </p:txBody>
      </p:sp>
      <p:sp>
        <p:nvSpPr>
          <p:cNvPr id="14340"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pPr>
            <a:r>
              <a:rPr lang="fr-FR" altLang="fr-FR" sz="1400" b="1">
                <a:solidFill>
                  <a:srgbClr val="FFFFFF"/>
                </a:solidFill>
                <a:latin typeface="Pristina" pitchFamily="66" charset="0"/>
              </a:rPr>
              <a:t>La Tunisie Nouvelle</a:t>
            </a:r>
          </a:p>
        </p:txBody>
      </p:sp>
      <p:pic>
        <p:nvPicPr>
          <p:cNvPr id="14341" name="Picture 11"/>
          <p:cNvPicPr>
            <a:picLocks noChangeAspect="1" noChangeArrowheads="1"/>
          </p:cNvPicPr>
          <p:nvPr/>
        </p:nvPicPr>
        <p:blipFill>
          <a:blip r:embed="rId3" cstate="email"/>
          <a:srcRect/>
          <a:stretch>
            <a:fillRect/>
          </a:stretch>
        </p:blipFill>
        <p:spPr bwMode="auto">
          <a:xfrm>
            <a:off x="501650" y="1362075"/>
            <a:ext cx="3165475" cy="4300538"/>
          </a:xfrm>
          <a:prstGeom prst="rect">
            <a:avLst/>
          </a:prstGeom>
          <a:noFill/>
          <a:ln w="9525">
            <a:noFill/>
            <a:miter lim="800000"/>
            <a:headEnd/>
            <a:tailEnd/>
          </a:ln>
        </p:spPr>
      </p:pic>
      <p:sp>
        <p:nvSpPr>
          <p:cNvPr id="14342" name="ZoneTexte 1"/>
          <p:cNvSpPr txBox="1">
            <a:spLocks noChangeArrowheads="1"/>
          </p:cNvSpPr>
          <p:nvPr/>
        </p:nvSpPr>
        <p:spPr bwMode="auto">
          <a:xfrm>
            <a:off x="4284663" y="606425"/>
            <a:ext cx="4319587" cy="708025"/>
          </a:xfrm>
          <a:prstGeom prst="rect">
            <a:avLst/>
          </a:prstGeom>
          <a:noFill/>
          <a:ln w="9525">
            <a:noFill/>
            <a:miter lim="800000"/>
            <a:headEnd/>
            <a:tailEnd/>
          </a:ln>
        </p:spPr>
        <p:txBody>
          <a:bodyPr>
            <a:spAutoFit/>
          </a:bodyPr>
          <a:lstStyle/>
          <a:p>
            <a:pPr algn="ctr"/>
            <a:r>
              <a:rPr lang="fr-FR" altLang="fr-FR" sz="2000" i="1">
                <a:solidFill>
                  <a:schemeClr val="bg1"/>
                </a:solidFill>
                <a:latin typeface="Maiandra GD" pitchFamily="34" charset="0"/>
              </a:rPr>
              <a:t>Prestation éphémère montée spécialement pour votre évènement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P1060118"/>
          <p:cNvPicPr>
            <a:picLocks noChangeAspect="1" noChangeArrowheads="1"/>
          </p:cNvPicPr>
          <p:nvPr/>
        </p:nvPicPr>
        <p:blipFill>
          <a:blip r:embed="rId2" cstate="email"/>
          <a:srcRect/>
          <a:stretch>
            <a:fillRect/>
          </a:stretch>
        </p:blipFill>
        <p:spPr bwMode="auto">
          <a:xfrm>
            <a:off x="693738" y="1060450"/>
            <a:ext cx="7777162" cy="5200650"/>
          </a:xfrm>
          <a:prstGeom prst="rect">
            <a:avLst/>
          </a:prstGeom>
          <a:noFill/>
          <a:ln w="9525">
            <a:noFill/>
            <a:miter lim="800000"/>
            <a:headEnd/>
            <a:tailEnd/>
          </a:ln>
        </p:spPr>
      </p:pic>
      <p:sp>
        <p:nvSpPr>
          <p:cNvPr id="4" name="Rectangle 2"/>
          <p:cNvSpPr>
            <a:spLocks noChangeArrowheads="1"/>
          </p:cNvSpPr>
          <p:nvPr/>
        </p:nvSpPr>
        <p:spPr bwMode="auto">
          <a:xfrm>
            <a:off x="899592" y="404664"/>
            <a:ext cx="7344816" cy="439737"/>
          </a:xfrm>
          <a:prstGeom prst="rect">
            <a:avLst/>
          </a:prstGeom>
          <a:noFill/>
          <a:ln w="9525">
            <a:noFill/>
            <a:miter lim="800000"/>
            <a:headEnd/>
            <a:tailEnd/>
          </a:ln>
        </p:spPr>
        <p:txBody>
          <a:bodyPr/>
          <a:lstStyle/>
          <a:p>
            <a:pPr marL="342900" indent="-342900" algn="ctr">
              <a:lnSpc>
                <a:spcPct val="80000"/>
              </a:lnSpc>
              <a:spcBef>
                <a:spcPct val="20000"/>
              </a:spcBef>
            </a:pPr>
            <a:r>
              <a:rPr lang="fr-FR" sz="3000" dirty="0" smtClean="0">
                <a:latin typeface="Pristina" pitchFamily="66" charset="0"/>
              </a:rPr>
              <a:t>Campement berbère au milieu du désert</a:t>
            </a:r>
            <a:endParaRPr lang="fr-FR" sz="3000" dirty="0">
              <a:latin typeface="Pristina" pitchFamily="66" charset="0"/>
            </a:endParaRPr>
          </a:p>
        </p:txBody>
      </p:sp>
    </p:spTree>
    <p:extLst>
      <p:ext uri="{BB962C8B-B14F-4D97-AF65-F5344CB8AC3E}">
        <p14:creationId xmlns="" xmlns:p14="http://schemas.microsoft.com/office/powerpoint/2010/main" val="2451233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90600" y="2438400"/>
            <a:ext cx="4562475" cy="512763"/>
          </a:xfrm>
          <a:prstGeom prst="rect">
            <a:avLst/>
          </a:prstGeom>
          <a:noFill/>
          <a:ln w="9525">
            <a:noFill/>
            <a:miter lim="800000"/>
            <a:headEnd/>
            <a:tailEnd/>
          </a:ln>
        </p:spPr>
        <p:txBody>
          <a:bodyPr>
            <a:spAutoFit/>
          </a:bodyPr>
          <a:lstStyle/>
          <a:p>
            <a:pPr>
              <a:spcBef>
                <a:spcPct val="50000"/>
              </a:spcBef>
            </a:pPr>
            <a:r>
              <a:rPr lang="fr-FR" sz="1100">
                <a:solidFill>
                  <a:srgbClr val="996633"/>
                </a:solidFill>
                <a:cs typeface="Arial" pitchFamily="34" charset="0"/>
              </a:rPr>
              <a:t> </a:t>
            </a:r>
            <a:endParaRPr lang="fr-FR" sz="1200">
              <a:solidFill>
                <a:srgbClr val="000000"/>
              </a:solidFill>
              <a:latin typeface="Arial Unicode MS" pitchFamily="34" charset="-128"/>
              <a:ea typeface="Arial Unicode MS" pitchFamily="34" charset="-128"/>
              <a:cs typeface="Arial Unicode MS" pitchFamily="34" charset="-128"/>
            </a:endParaRPr>
          </a:p>
          <a:p>
            <a:pPr>
              <a:spcBef>
                <a:spcPct val="50000"/>
              </a:spcBef>
            </a:pPr>
            <a:endParaRPr lang="fr-FR" sz="1100">
              <a:latin typeface="Times New Roman" pitchFamily="18" charset="0"/>
            </a:endParaRPr>
          </a:p>
        </p:txBody>
      </p:sp>
      <p:sp>
        <p:nvSpPr>
          <p:cNvPr id="14339" name="Rectangle 12"/>
          <p:cNvSpPr>
            <a:spLocks noChangeArrowheads="1"/>
          </p:cNvSpPr>
          <p:nvPr/>
        </p:nvSpPr>
        <p:spPr bwMode="auto">
          <a:xfrm>
            <a:off x="2019300" y="115888"/>
            <a:ext cx="6008688" cy="1873250"/>
          </a:xfrm>
          <a:prstGeom prst="rect">
            <a:avLst/>
          </a:prstGeom>
          <a:noFill/>
          <a:ln w="9525">
            <a:noFill/>
            <a:miter lim="800000"/>
            <a:headEnd/>
            <a:tailEnd/>
          </a:ln>
        </p:spPr>
        <p:txBody>
          <a:bodyPr/>
          <a:lstStyle/>
          <a:p>
            <a:pPr marL="342900" indent="-342900" algn="ctr">
              <a:lnSpc>
                <a:spcPct val="80000"/>
              </a:lnSpc>
              <a:spcBef>
                <a:spcPct val="20000"/>
              </a:spcBef>
            </a:pPr>
            <a:r>
              <a:rPr lang="fr-FR" sz="2400" dirty="0">
                <a:latin typeface="Maiandra GD" pitchFamily="34" charset="0"/>
              </a:rPr>
              <a:t>Soirée Conférence observation des étoiles </a:t>
            </a:r>
          </a:p>
          <a:p>
            <a:pPr marL="342900" indent="-342900" algn="ctr">
              <a:lnSpc>
                <a:spcPct val="80000"/>
              </a:lnSpc>
              <a:spcBef>
                <a:spcPct val="20000"/>
              </a:spcBef>
            </a:pPr>
            <a:r>
              <a:rPr lang="fr-FR" sz="2400" dirty="0">
                <a:latin typeface="Maiandra GD" pitchFamily="34" charset="0"/>
              </a:rPr>
              <a:t>avec </a:t>
            </a:r>
            <a:r>
              <a:rPr lang="fr-FR" sz="2400" dirty="0" smtClean="0">
                <a:latin typeface="Maiandra GD" pitchFamily="34" charset="0"/>
              </a:rPr>
              <a:t>un conférencier berbère</a:t>
            </a:r>
            <a:endParaRPr lang="fr-FR" sz="2400" dirty="0">
              <a:latin typeface="Maiandra GD" pitchFamily="34" charset="0"/>
            </a:endParaRPr>
          </a:p>
        </p:txBody>
      </p:sp>
      <p:pic>
        <p:nvPicPr>
          <p:cNvPr id="14340" name="Picture 5" descr="Tozeur (97) copie"/>
          <p:cNvPicPr>
            <a:picLocks noChangeAspect="1" noChangeArrowheads="1"/>
          </p:cNvPicPr>
          <p:nvPr/>
        </p:nvPicPr>
        <p:blipFill>
          <a:blip r:embed="rId2" cstate="email"/>
          <a:srcRect/>
          <a:stretch>
            <a:fillRect/>
          </a:stretch>
        </p:blipFill>
        <p:spPr bwMode="auto">
          <a:xfrm>
            <a:off x="4906963" y="3933825"/>
            <a:ext cx="3816350" cy="2546350"/>
          </a:xfrm>
          <a:prstGeom prst="rect">
            <a:avLst/>
          </a:prstGeom>
          <a:noFill/>
          <a:ln w="9525">
            <a:noFill/>
            <a:miter lim="800000"/>
            <a:headEnd/>
            <a:tailEnd/>
          </a:ln>
        </p:spPr>
      </p:pic>
      <p:pic>
        <p:nvPicPr>
          <p:cNvPr id="14341" name="Picture 6" descr="IMG_0462"/>
          <p:cNvPicPr>
            <a:picLocks noChangeAspect="1" noChangeArrowheads="1"/>
          </p:cNvPicPr>
          <p:nvPr/>
        </p:nvPicPr>
        <p:blipFill>
          <a:blip r:embed="rId3" cstate="email"/>
          <a:srcRect/>
          <a:stretch>
            <a:fillRect/>
          </a:stretch>
        </p:blipFill>
        <p:spPr bwMode="auto">
          <a:xfrm>
            <a:off x="468313" y="3898900"/>
            <a:ext cx="3887787" cy="2581275"/>
          </a:xfrm>
          <a:prstGeom prst="rect">
            <a:avLst/>
          </a:prstGeom>
          <a:noFill/>
          <a:ln w="9525">
            <a:noFill/>
            <a:miter lim="800000"/>
            <a:headEnd/>
            <a:tailEnd/>
          </a:ln>
        </p:spPr>
      </p:pic>
      <p:pic>
        <p:nvPicPr>
          <p:cNvPr id="14342" name="Picture 7" descr="Image 20"/>
          <p:cNvPicPr>
            <a:picLocks noChangeAspect="1" noChangeArrowheads="1"/>
          </p:cNvPicPr>
          <p:nvPr/>
        </p:nvPicPr>
        <p:blipFill>
          <a:blip r:embed="rId4" cstate="email"/>
          <a:srcRect/>
          <a:stretch>
            <a:fillRect/>
          </a:stretch>
        </p:blipFill>
        <p:spPr bwMode="auto">
          <a:xfrm>
            <a:off x="2268538" y="1109663"/>
            <a:ext cx="4537075" cy="2500312"/>
          </a:xfrm>
          <a:prstGeom prst="rect">
            <a:avLst/>
          </a:prstGeom>
          <a:noFill/>
          <a:ln w="9525">
            <a:noFill/>
            <a:miter lim="800000"/>
            <a:headEnd/>
            <a:tailEnd/>
          </a:ln>
        </p:spPr>
      </p:pic>
      <p:pic>
        <p:nvPicPr>
          <p:cNvPr id="14343" name="Image 3" descr="LOGO CJ ENTIER2 BLC.eps"/>
          <p:cNvPicPr>
            <a:picLocks noChangeAspect="1"/>
          </p:cNvPicPr>
          <p:nvPr/>
        </p:nvPicPr>
        <p:blipFill>
          <a:blip r:embed="rId5" cstate="email"/>
          <a:srcRect/>
          <a:stretch>
            <a:fillRect/>
          </a:stretch>
        </p:blipFill>
        <p:spPr bwMode="auto">
          <a:xfrm>
            <a:off x="0" y="0"/>
            <a:ext cx="1020763" cy="99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Servboul1\images cj\16 PHOTOTHEQUE\03 - PRODUITS CJ\03. DEJ &amp; DINER &amp; COCKTAIL\DINER TENTES BERBERES\IMG_3779.JPG"/>
          <p:cNvPicPr>
            <a:picLocks noChangeAspect="1" noChangeArrowheads="1"/>
          </p:cNvPicPr>
          <p:nvPr/>
        </p:nvPicPr>
        <p:blipFill>
          <a:blip r:embed="rId2" cstate="email"/>
          <a:srcRect/>
          <a:stretch>
            <a:fillRect/>
          </a:stretch>
        </p:blipFill>
        <p:spPr bwMode="auto">
          <a:xfrm>
            <a:off x="50800" y="685800"/>
            <a:ext cx="8974138" cy="5983288"/>
          </a:xfrm>
          <a:prstGeom prst="rect">
            <a:avLst/>
          </a:prstGeom>
          <a:noFill/>
          <a:ln w="9525">
            <a:noFill/>
            <a:miter lim="800000"/>
            <a:headEnd/>
            <a:tailEnd/>
          </a:ln>
        </p:spPr>
      </p:pic>
      <p:sp>
        <p:nvSpPr>
          <p:cNvPr id="6147" name="Rectangle 4"/>
          <p:cNvSpPr>
            <a:spLocks noChangeArrowheads="1"/>
          </p:cNvSpPr>
          <p:nvPr/>
        </p:nvSpPr>
        <p:spPr bwMode="auto">
          <a:xfrm>
            <a:off x="1789113" y="260350"/>
            <a:ext cx="5329237" cy="1728788"/>
          </a:xfrm>
          <a:prstGeom prst="rect">
            <a:avLst/>
          </a:prstGeom>
          <a:noFill/>
          <a:ln w="9525">
            <a:noFill/>
            <a:miter lim="800000"/>
            <a:headEnd/>
            <a:tailEnd/>
          </a:ln>
        </p:spPr>
        <p:txBody>
          <a:bodyPr/>
          <a:lstStyle/>
          <a:p>
            <a:pPr marL="342900" indent="-342900" algn="ctr">
              <a:spcBef>
                <a:spcPct val="20000"/>
              </a:spcBef>
            </a:pPr>
            <a:r>
              <a:rPr lang="fr-FR" altLang="fr-FR" sz="3000" dirty="0">
                <a:latin typeface="Book Antiqua" pitchFamily="18" charset="0"/>
              </a:rPr>
              <a:t>Dîner berbère mille et un feux</a:t>
            </a:r>
          </a:p>
          <a:p>
            <a:pPr marL="342900" indent="-342900" algn="ctr">
              <a:spcBef>
                <a:spcPct val="20000"/>
              </a:spcBef>
            </a:pPr>
            <a:r>
              <a:rPr lang="fr-FR" altLang="fr-FR" sz="2000" dirty="0">
                <a:latin typeface="Book Antiqua" pitchFamily="18" charset="0"/>
                <a:hlinkClick r:id="rId3"/>
              </a:rPr>
              <a:t>http://www.croisierejaune.com/video/10_dej_diner_berbere.html</a:t>
            </a:r>
            <a:endParaRPr lang="fr-FR" altLang="fr-FR" sz="2000" dirty="0">
              <a:latin typeface="Book Antiqua" pitchFamily="18" charset="0"/>
            </a:endParaRPr>
          </a:p>
          <a:p>
            <a:pPr marL="342900" indent="-342900" algn="ctr">
              <a:spcBef>
                <a:spcPct val="20000"/>
              </a:spcBef>
            </a:pPr>
            <a:endParaRPr lang="fr-FR" altLang="fr-FR" sz="3000" dirty="0">
              <a:latin typeface="Book Antiqu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763713" y="220663"/>
            <a:ext cx="5329237" cy="1728787"/>
          </a:xfrm>
          <a:prstGeom prst="rect">
            <a:avLst/>
          </a:prstGeom>
          <a:noFill/>
          <a:ln w="9525">
            <a:noFill/>
            <a:miter lim="800000"/>
            <a:headEnd/>
            <a:tailEnd/>
          </a:ln>
        </p:spPr>
        <p:txBody>
          <a:bodyPr/>
          <a:lstStyle/>
          <a:p>
            <a:pPr marL="342900" indent="-342900" algn="ctr">
              <a:spcBef>
                <a:spcPct val="20000"/>
              </a:spcBef>
            </a:pPr>
            <a:r>
              <a:rPr lang="fr-FR" altLang="fr-FR" sz="3000" dirty="0">
                <a:latin typeface="Book Antiqua" pitchFamily="18" charset="0"/>
              </a:rPr>
              <a:t>Dîner berbère mille et un feux  </a:t>
            </a:r>
          </a:p>
        </p:txBody>
      </p:sp>
      <p:pic>
        <p:nvPicPr>
          <p:cNvPr id="7172" name="Picture 3" descr="\\Servboul1\images cj\Nouvelle Photothèque\Prestation\Milles Bougies\DSCN0159.jpg"/>
          <p:cNvPicPr>
            <a:picLocks noChangeAspect="1" noChangeArrowheads="1"/>
          </p:cNvPicPr>
          <p:nvPr/>
        </p:nvPicPr>
        <p:blipFill>
          <a:blip r:embed="rId2" cstate="email"/>
          <a:srcRect/>
          <a:stretch>
            <a:fillRect/>
          </a:stretch>
        </p:blipFill>
        <p:spPr bwMode="auto">
          <a:xfrm>
            <a:off x="669925" y="787400"/>
            <a:ext cx="3600450" cy="2700338"/>
          </a:xfrm>
          <a:prstGeom prst="rect">
            <a:avLst/>
          </a:prstGeom>
          <a:noFill/>
          <a:ln w="9525">
            <a:noFill/>
            <a:miter lim="800000"/>
            <a:headEnd/>
            <a:tailEnd/>
          </a:ln>
        </p:spPr>
      </p:pic>
      <p:pic>
        <p:nvPicPr>
          <p:cNvPr id="7173" name="Picture 4" descr="\\Servboul1\images cj\Nouvelle Photothèque\Prestation\Feu de camp\Apodis Voyages _ Nov  cop 2.jpg"/>
          <p:cNvPicPr>
            <a:picLocks noChangeAspect="1" noChangeArrowheads="1"/>
          </p:cNvPicPr>
          <p:nvPr/>
        </p:nvPicPr>
        <p:blipFill>
          <a:blip r:embed="rId3" cstate="email"/>
          <a:srcRect/>
          <a:stretch>
            <a:fillRect/>
          </a:stretch>
        </p:blipFill>
        <p:spPr bwMode="auto">
          <a:xfrm>
            <a:off x="4697413" y="1319213"/>
            <a:ext cx="3921125" cy="5227637"/>
          </a:xfrm>
          <a:prstGeom prst="rect">
            <a:avLst/>
          </a:prstGeom>
          <a:noFill/>
          <a:ln w="9525">
            <a:noFill/>
            <a:miter lim="800000"/>
            <a:headEnd/>
            <a:tailEnd/>
          </a:ln>
        </p:spPr>
      </p:pic>
      <p:pic>
        <p:nvPicPr>
          <p:cNvPr id="7" name="Picture 7" descr="IMG_0384"/>
          <p:cNvPicPr>
            <a:picLocks noChangeAspect="1" noChangeArrowheads="1"/>
          </p:cNvPicPr>
          <p:nvPr/>
        </p:nvPicPr>
        <p:blipFill>
          <a:blip r:embed="rId4" cstate="email"/>
          <a:srcRect/>
          <a:stretch>
            <a:fillRect/>
          </a:stretch>
        </p:blipFill>
        <p:spPr bwMode="auto">
          <a:xfrm>
            <a:off x="134938" y="3860800"/>
            <a:ext cx="4303712" cy="2868613"/>
          </a:xfrm>
          <a:prstGeom prst="rect">
            <a:avLst/>
          </a:prstGeom>
          <a:noFill/>
          <a:ln w="12700">
            <a:solidFill>
              <a:schemeClr val="bg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763713" y="0"/>
            <a:ext cx="6121400" cy="1728788"/>
          </a:xfrm>
          <a:prstGeom prst="rect">
            <a:avLst/>
          </a:prstGeom>
          <a:noFill/>
          <a:ln w="9525">
            <a:noFill/>
            <a:miter lim="800000"/>
            <a:headEnd/>
            <a:tailEnd/>
          </a:ln>
        </p:spPr>
        <p:txBody>
          <a:bodyPr/>
          <a:lstStyle/>
          <a:p>
            <a:pPr marL="342900" indent="-342900" algn="ctr">
              <a:spcBef>
                <a:spcPct val="20000"/>
              </a:spcBef>
            </a:pPr>
            <a:r>
              <a:rPr lang="fr-FR" altLang="fr-FR" sz="3000" dirty="0">
                <a:latin typeface="Book Antiqua" pitchFamily="18" charset="0"/>
              </a:rPr>
              <a:t>Dîner berbère  mille et un feux</a:t>
            </a:r>
          </a:p>
          <a:p>
            <a:pPr marL="342900" indent="-342900" algn="ctr">
              <a:spcBef>
                <a:spcPct val="20000"/>
              </a:spcBef>
            </a:pPr>
            <a:r>
              <a:rPr lang="fr-FR" altLang="fr-FR" sz="3000" dirty="0">
                <a:latin typeface="Book Antiqua" pitchFamily="18" charset="0"/>
              </a:rPr>
              <a:t>Disposition des tables en U</a:t>
            </a:r>
          </a:p>
        </p:txBody>
      </p:sp>
      <p:pic>
        <p:nvPicPr>
          <p:cNvPr id="9219" name="Picture 2" descr="\\Servboul1\images cj\16 PHOTOTHEQUE\03 - PRODUITS CJ\03. DEJ &amp; DINER &amp; COCKTAIL\Diner berbère jardin de l'hôtel (Le Sultan)\IMG_4208.jpg"/>
          <p:cNvPicPr>
            <a:picLocks noChangeAspect="1" noChangeArrowheads="1"/>
          </p:cNvPicPr>
          <p:nvPr/>
        </p:nvPicPr>
        <p:blipFill>
          <a:blip r:embed="rId2" cstate="email"/>
          <a:srcRect/>
          <a:stretch>
            <a:fillRect/>
          </a:stretch>
        </p:blipFill>
        <p:spPr bwMode="auto">
          <a:xfrm>
            <a:off x="755650" y="1196975"/>
            <a:ext cx="7920038" cy="5284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1430</TotalTime>
  <Words>898</Words>
  <Application>Microsoft Office PowerPoint</Application>
  <PresentationFormat>Affichage à l'écran (4:3)</PresentationFormat>
  <Paragraphs>94</Paragraphs>
  <Slides>49</Slides>
  <Notes>0</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Apex</vt:lpstr>
      <vt:lpstr>Diapositive 1</vt:lpstr>
      <vt:lpstr>Jour 1</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Jour 2</vt:lpstr>
      <vt:lpstr>Diapositive 17</vt:lpstr>
      <vt:lpstr>Diapositive 18</vt:lpstr>
      <vt:lpstr>Diapositive 19</vt:lpstr>
      <vt:lpstr>Diapositive 20</vt:lpstr>
      <vt:lpstr>Diapositive 21</vt:lpstr>
      <vt:lpstr>Déjeuner Création sur le campement dans les dunes de Lareguett</vt:lpstr>
      <vt:lpstr>Diapositive 23</vt:lpstr>
      <vt:lpstr>Diapositive 24</vt:lpstr>
      <vt:lpstr>Diapositive 25</vt:lpstr>
      <vt:lpstr>L’hôtel Ksar Rouge 4* </vt:lpstr>
      <vt:lpstr>Diapositive 27</vt:lpstr>
      <vt:lpstr>Diapositive 28</vt:lpstr>
      <vt:lpstr>Diapositive 29</vt:lpstr>
      <vt:lpstr>Diapositive 30</vt:lpstr>
      <vt:lpstr>Diapositive 31</vt:lpstr>
      <vt:lpstr>Diapositive 32</vt:lpstr>
      <vt:lpstr>Diapositive 33</vt:lpstr>
      <vt:lpstr>Diapositive 34</vt:lpstr>
      <vt:lpstr>Diapositive 35</vt:lpstr>
      <vt:lpstr>Jour 3</vt:lpstr>
      <vt:lpstr>Diapositive 37</vt:lpstr>
      <vt:lpstr>Diapositive 38</vt:lpstr>
      <vt:lpstr>Diapositive 39</vt:lpstr>
      <vt:lpstr>Diapositive 40</vt:lpstr>
      <vt:lpstr>Diapositive 41</vt:lpstr>
      <vt:lpstr>Diapositive 42</vt:lpstr>
      <vt:lpstr>Prestations optionnelles</vt:lpstr>
      <vt:lpstr>Diapositive 44</vt:lpstr>
      <vt:lpstr>Diapositive 45</vt:lpstr>
      <vt:lpstr>Diapositive 46</vt:lpstr>
      <vt:lpstr>Diapositive 47</vt:lpstr>
      <vt:lpstr>Diapositive 48</vt:lpstr>
      <vt:lpstr>Diapositive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camille</dc:creator>
  <cp:lastModifiedBy>Votre nom d'utilisateur</cp:lastModifiedBy>
  <cp:revision>178</cp:revision>
  <dcterms:created xsi:type="dcterms:W3CDTF">2010-01-11T15:17:50Z</dcterms:created>
  <dcterms:modified xsi:type="dcterms:W3CDTF">2014-10-14T16:48:12Z</dcterms:modified>
</cp:coreProperties>
</file>