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D37ACE9-CD8D-45E7-8D38-6E27F72F756A}" type="datetimeFigureOut">
              <a:rPr lang="fr-FR" smtClean="0"/>
              <a:t>20/08/2014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03ABC8-3ACE-4AF1-B862-5F0CA58DD29A}" type="slidenum">
              <a:rPr lang="fr-FR" smtClean="0"/>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D37ACE9-CD8D-45E7-8D38-6E27F72F756A}" type="datetimeFigureOut">
              <a:rPr lang="fr-FR" smtClean="0"/>
              <a:t>20/08/2014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03ABC8-3ACE-4AF1-B862-5F0CA58DD29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D37ACE9-CD8D-45E7-8D38-6E27F72F756A}" type="datetimeFigureOut">
              <a:rPr lang="fr-FR" smtClean="0"/>
              <a:t>20/08/2014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03ABC8-3ACE-4AF1-B862-5F0CA58DD29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D37ACE9-CD8D-45E7-8D38-6E27F72F756A}" type="datetimeFigureOut">
              <a:rPr lang="fr-FR" smtClean="0"/>
              <a:t>20/08/2014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03ABC8-3ACE-4AF1-B862-5F0CA58DD29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FD37ACE9-CD8D-45E7-8D38-6E27F72F756A}" type="datetimeFigureOut">
              <a:rPr lang="fr-FR" smtClean="0"/>
              <a:t>20/08/2014</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E603ABC8-3ACE-4AF1-B862-5F0CA58DD29A}"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FD37ACE9-CD8D-45E7-8D38-6E27F72F756A}" type="datetimeFigureOut">
              <a:rPr lang="fr-FR" smtClean="0"/>
              <a:t>20/08/2014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03ABC8-3ACE-4AF1-B862-5F0CA58DD29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FD37ACE9-CD8D-45E7-8D38-6E27F72F756A}" type="datetimeFigureOut">
              <a:rPr lang="fr-FR" smtClean="0"/>
              <a:t>20/08/2014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603ABC8-3ACE-4AF1-B862-5F0CA58DD29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FD37ACE9-CD8D-45E7-8D38-6E27F72F756A}" type="datetimeFigureOut">
              <a:rPr lang="fr-FR" smtClean="0"/>
              <a:t>20/08/2014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603ABC8-3ACE-4AF1-B862-5F0CA58DD29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7ACE9-CD8D-45E7-8D38-6E27F72F756A}" type="datetimeFigureOut">
              <a:rPr lang="fr-FR" smtClean="0"/>
              <a:t>20/08/2014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603ABC8-3ACE-4AF1-B862-5F0CA58DD29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D37ACE9-CD8D-45E7-8D38-6E27F72F756A}" type="datetimeFigureOut">
              <a:rPr lang="fr-FR" smtClean="0"/>
              <a:t>20/08/2014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03ABC8-3ACE-4AF1-B862-5F0CA58DD29A}" type="slidenum">
              <a:rPr lang="fr-FR" smtClean="0"/>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FD37ACE9-CD8D-45E7-8D38-6E27F72F756A}" type="datetimeFigureOut">
              <a:rPr lang="fr-FR" smtClean="0"/>
              <a:t>20/08/2014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03ABC8-3ACE-4AF1-B862-5F0CA58DD29A}" type="slidenum">
              <a:rPr lang="fr-FR" smtClean="0"/>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D37ACE9-CD8D-45E7-8D38-6E27F72F756A}" type="datetimeFigureOut">
              <a:rPr lang="fr-FR" smtClean="0"/>
              <a:t>20/08/2014</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603ABC8-3ACE-4AF1-B862-5F0CA58DD29A}"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image" Target="../media/image35.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croisierejaune.com/" TargetMode="Externa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 y="2130425"/>
            <a:ext cx="4419600" cy="1226567"/>
          </a:xfrm>
        </p:spPr>
        <p:txBody>
          <a:bodyPr/>
          <a:lstStyle/>
          <a:p>
            <a:pPr algn="ctr"/>
            <a:r>
              <a:rPr lang="fr-FR" dirty="0" smtClean="0"/>
              <a:t>LORIENT GROUPE</a:t>
            </a:r>
            <a:endParaRPr lang="fr-FR" dirty="0"/>
          </a:p>
        </p:txBody>
      </p:sp>
      <p:sp>
        <p:nvSpPr>
          <p:cNvPr id="3" name="Sous-titre 2"/>
          <p:cNvSpPr>
            <a:spLocks noGrp="1"/>
          </p:cNvSpPr>
          <p:nvPr>
            <p:ph type="subTitle" idx="1"/>
          </p:nvPr>
        </p:nvSpPr>
        <p:spPr>
          <a:xfrm>
            <a:off x="228600" y="4437112"/>
            <a:ext cx="4419600" cy="363488"/>
          </a:xfrm>
        </p:spPr>
        <p:txBody>
          <a:bodyPr>
            <a:normAutofit fontScale="92500" lnSpcReduction="20000"/>
          </a:bodyPr>
          <a:lstStyle/>
          <a:p>
            <a:pPr algn="ctr"/>
            <a:r>
              <a:rPr lang="fr-FR" dirty="0" smtClean="0"/>
              <a:t>Croisière Jaune</a:t>
            </a:r>
            <a:endParaRPr lang="fr-FR" dirty="0"/>
          </a:p>
        </p:txBody>
      </p:sp>
    </p:spTree>
    <p:extLst>
      <p:ext uri="{BB962C8B-B14F-4D97-AF65-F5344CB8AC3E}">
        <p14:creationId xmlns:p14="http://schemas.microsoft.com/office/powerpoint/2010/main" val="4219799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996952"/>
            <a:ext cx="8229600" cy="850106"/>
          </a:xfrm>
        </p:spPr>
        <p:txBody>
          <a:bodyPr/>
          <a:lstStyle/>
          <a:p>
            <a:pPr algn="ctr"/>
            <a:r>
              <a:rPr lang="fr-FR" dirty="0" smtClean="0"/>
              <a:t>SOUSSE</a:t>
            </a:r>
            <a:endParaRPr lang="fr-FR" dirty="0"/>
          </a:p>
        </p:txBody>
      </p:sp>
    </p:spTree>
    <p:extLst>
      <p:ext uri="{BB962C8B-B14F-4D97-AF65-F5344CB8AC3E}">
        <p14:creationId xmlns:p14="http://schemas.microsoft.com/office/powerpoint/2010/main" val="180697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pPr algn="ctr"/>
            <a:r>
              <a:rPr lang="fr-FR" dirty="0" smtClean="0"/>
              <a:t>Hôtel </a:t>
            </a:r>
            <a:r>
              <a:rPr lang="fr-FR" dirty="0"/>
              <a:t>El </a:t>
            </a:r>
            <a:r>
              <a:rPr lang="fr-FR" dirty="0" err="1"/>
              <a:t>Mouradi</a:t>
            </a:r>
            <a:r>
              <a:rPr lang="fr-FR" dirty="0"/>
              <a:t> Club </a:t>
            </a:r>
            <a:r>
              <a:rPr lang="fr-FR" dirty="0" err="1" smtClean="0"/>
              <a:t>Selima</a:t>
            </a:r>
            <a:endParaRPr lang="fr-FR" dirty="0"/>
          </a:p>
        </p:txBody>
      </p:sp>
      <p:pic>
        <p:nvPicPr>
          <p:cNvPr id="8194" name="Picture 2" descr="http://www.melkmitravelagency.com/images/hotels/ElMouradiPalmMarin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6762" y="1268760"/>
            <a:ext cx="6984776" cy="503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9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836712"/>
            <a:ext cx="3543240" cy="448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251520" y="1052736"/>
            <a:ext cx="3610744" cy="4525963"/>
          </a:xfrm>
        </p:spPr>
        <p:txBody>
          <a:bodyPr>
            <a:normAutofit fontScale="70000" lnSpcReduction="20000"/>
          </a:bodyPr>
          <a:lstStyle/>
          <a:p>
            <a:r>
              <a:rPr lang="fr-FR" dirty="0"/>
              <a:t>e "El </a:t>
            </a:r>
            <a:r>
              <a:rPr lang="fr-FR" dirty="0" err="1"/>
              <a:t>Mouradi</a:t>
            </a:r>
            <a:r>
              <a:rPr lang="fr-FR" dirty="0"/>
              <a:t> Club </a:t>
            </a:r>
            <a:r>
              <a:rPr lang="fr-FR" dirty="0" err="1"/>
              <a:t>Selima</a:t>
            </a:r>
            <a:r>
              <a:rPr lang="fr-FR" dirty="0"/>
              <a:t>" est le club de référence de la station de Port El </a:t>
            </a:r>
            <a:r>
              <a:rPr lang="fr-FR" dirty="0" err="1"/>
              <a:t>Kantoui</a:t>
            </a:r>
            <a:r>
              <a:rPr lang="fr-FR" dirty="0"/>
              <a:t> grâce à ses multiples activités, équipements de loisirs et animations pour grands et petits. </a:t>
            </a:r>
            <a:br>
              <a:rPr lang="fr-FR" dirty="0"/>
            </a:br>
            <a:r>
              <a:rPr lang="fr-FR" dirty="0"/>
              <a:t/>
            </a:r>
            <a:br>
              <a:rPr lang="fr-FR" dirty="0"/>
            </a:br>
            <a:r>
              <a:rPr lang="fr-FR" dirty="0"/>
              <a:t>Implanté le long d’une plage de sable fin, au milieu d’un parc fleuri, il ravira autant les amateurs d’intimité, de calme et de bains de soleil que ceux qui rêvent de vacances actives et sportives. </a:t>
            </a:r>
            <a:br>
              <a:rPr lang="fr-FR" dirty="0"/>
            </a:br>
            <a:r>
              <a:rPr lang="fr-FR" dirty="0"/>
              <a:t/>
            </a:r>
            <a:br>
              <a:rPr lang="fr-FR" dirty="0"/>
            </a:br>
            <a:r>
              <a:rPr lang="fr-FR" dirty="0"/>
              <a:t>2 km de la marina, </a:t>
            </a:r>
            <a:br>
              <a:rPr lang="fr-FR" dirty="0"/>
            </a:br>
            <a:r>
              <a:rPr lang="fr-FR" dirty="0"/>
              <a:t>10 km de la ville de Sousse, </a:t>
            </a:r>
            <a:br>
              <a:rPr lang="fr-FR" dirty="0"/>
            </a:br>
            <a:r>
              <a:rPr lang="fr-FR" dirty="0"/>
              <a:t>35 km de l’aéroport Habib-Bourguiba de Monastir</a:t>
            </a:r>
            <a:r>
              <a:rPr lang="fr-FR" dirty="0" smtClean="0"/>
              <a:t>,</a:t>
            </a:r>
            <a:r>
              <a:rPr lang="fr-FR" dirty="0"/>
              <a:t/>
            </a:r>
            <a:br>
              <a:rPr lang="fr-FR" dirty="0"/>
            </a:br>
            <a:r>
              <a:rPr lang="fr-FR" dirty="0"/>
              <a:t>135 km de la capitale Tunis.</a:t>
            </a:r>
          </a:p>
        </p:txBody>
      </p:sp>
      <p:pic>
        <p:nvPicPr>
          <p:cNvPr id="9218" name="Picture 2" descr="http://www.elmouradi.com/cr27.fwk/images/hotels/Hotel-223-20140505-1213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43340" y="404664"/>
            <a:ext cx="4993010" cy="33227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elmouradi.com/cr27.fwk/images/hotels/Section-122-20050107-05023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5574" y="4077072"/>
            <a:ext cx="4970775" cy="221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0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elmouradi.com/cr27.fwk/images/hotels/Hotel-48-20140505-1215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5296516"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elmouradi.com/cr27.fwk/images/hotels/Hotel-48-20140505-1214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7944" y="3188974"/>
            <a:ext cx="4734322" cy="315621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115616" y="5229200"/>
            <a:ext cx="2232248" cy="369332"/>
          </a:xfrm>
          <a:prstGeom prst="rect">
            <a:avLst/>
          </a:prstGeom>
          <a:noFill/>
        </p:spPr>
        <p:txBody>
          <a:bodyPr wrap="square" rtlCol="0">
            <a:spAutoFit/>
          </a:bodyPr>
          <a:lstStyle/>
          <a:p>
            <a:r>
              <a:rPr lang="fr-FR" dirty="0" smtClean="0"/>
              <a:t>Hébergement</a:t>
            </a:r>
            <a:endParaRPr lang="fr-FR" dirty="0"/>
          </a:p>
        </p:txBody>
      </p:sp>
    </p:spTree>
    <p:extLst>
      <p:ext uri="{BB962C8B-B14F-4D97-AF65-F5344CB8AC3E}">
        <p14:creationId xmlns:p14="http://schemas.microsoft.com/office/powerpoint/2010/main" val="354354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6418" y="4293096"/>
            <a:ext cx="2633414" cy="1828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http://www.elmouradi.com/cr27.fwk/images/hotels/Hotel-49-20140505-02210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497270"/>
            <a:ext cx="4272930" cy="31477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elmouradi.com/cr27.fwk/images/hotels/Hotel-49-20140505-02201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476672"/>
            <a:ext cx="388843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elmouradi.com/cr27.fwk/images/hotels/Hotel-49-20140505-0221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717031"/>
            <a:ext cx="4272930" cy="278395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39552" y="4365104"/>
            <a:ext cx="2376264" cy="1477328"/>
          </a:xfrm>
          <a:prstGeom prst="rect">
            <a:avLst/>
          </a:prstGeom>
          <a:noFill/>
        </p:spPr>
        <p:txBody>
          <a:bodyPr wrap="square" rtlCol="0">
            <a:spAutoFit/>
          </a:bodyPr>
          <a:lstStyle/>
          <a:p>
            <a:r>
              <a:rPr lang="fr-FR" dirty="0" smtClean="0"/>
              <a:t>L’hôtel propose un restaurant buffet et un restaurant pizzeria ainsi que 4 bars, un café maure et un night-club</a:t>
            </a:r>
            <a:endParaRPr lang="fr-FR" dirty="0"/>
          </a:p>
        </p:txBody>
      </p:sp>
    </p:spTree>
    <p:extLst>
      <p:ext uri="{BB962C8B-B14F-4D97-AF65-F5344CB8AC3E}">
        <p14:creationId xmlns:p14="http://schemas.microsoft.com/office/powerpoint/2010/main" val="425144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Transfert et départ </a:t>
            </a:r>
            <a:endParaRPr lang="fr-FR" dirty="0"/>
          </a:p>
        </p:txBody>
      </p:sp>
      <p:pic>
        <p:nvPicPr>
          <p:cNvPr id="4" name="Picture 2" descr="http://www.tnetnoc.com/dealsImages/landingPages/destinationLandingPages/large/Tunisair-banner-660x200.1.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67544" y="2420888"/>
            <a:ext cx="8086336" cy="245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9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40968"/>
            <a:ext cx="8229600" cy="850106"/>
          </a:xfrm>
        </p:spPr>
        <p:txBody>
          <a:bodyPr/>
          <a:lstStyle/>
          <a:p>
            <a:pPr algn="ctr"/>
            <a:r>
              <a:rPr lang="fr-FR" dirty="0" smtClean="0"/>
              <a:t>Prestations Optionnelles</a:t>
            </a:r>
            <a:endParaRPr lang="fr-FR" dirty="0"/>
          </a:p>
        </p:txBody>
      </p:sp>
    </p:spTree>
    <p:extLst>
      <p:ext uri="{BB962C8B-B14F-4D97-AF65-F5344CB8AC3E}">
        <p14:creationId xmlns:p14="http://schemas.microsoft.com/office/powerpoint/2010/main" val="113689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lstStyle/>
          <a:p>
            <a:pPr algn="ctr"/>
            <a:r>
              <a:rPr lang="fr-FR" dirty="0" smtClean="0"/>
              <a:t>Déjeuner chez l’habitant à Hammamet</a:t>
            </a:r>
            <a:endParaRPr lang="fr-FR" dirty="0"/>
          </a:p>
        </p:txBody>
      </p:sp>
      <p:pic>
        <p:nvPicPr>
          <p:cNvPr id="12290" name="Picture 2" descr="\\192.168.1.5\cj\6 PRODUCTION\Programme Type CJ\1 journée\Depart Tunis ou Hammamet\Produit 4\Photos Produit 4\Déjeuner chez un habitant\Dejeuner habitant 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268760"/>
            <a:ext cx="4200128" cy="315009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192.168.1.5\cj\6 PRODUCTION\Programme Type CJ\1 journée\Depart Tunis ou Hammamet\Produit 4\Photos Produit 4\Déjeuner chez un habitant\Dejeuner habitant 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3140968"/>
            <a:ext cx="4392149" cy="329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5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5129" y="1798214"/>
            <a:ext cx="3543240" cy="448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14" name="Rectangle 26"/>
          <p:cNvSpPr>
            <a:spLocks noChangeArrowheads="1"/>
          </p:cNvSpPr>
          <p:nvPr/>
        </p:nvSpPr>
        <p:spPr bwMode="auto">
          <a:xfrm>
            <a:off x="7092950" y="2420938"/>
            <a:ext cx="2016125" cy="3168650"/>
          </a:xfrm>
          <a:prstGeom prst="rect">
            <a:avLst/>
          </a:prstGeom>
          <a:solidFill>
            <a:srgbClr val="993300">
              <a:alpha val="45882"/>
            </a:srgbClr>
          </a:solidFill>
          <a:ln w="0">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3315" name="Rectangle 25"/>
          <p:cNvSpPr>
            <a:spLocks noChangeArrowheads="1"/>
          </p:cNvSpPr>
          <p:nvPr/>
        </p:nvSpPr>
        <p:spPr bwMode="auto">
          <a:xfrm>
            <a:off x="3203575" y="2349500"/>
            <a:ext cx="3816350" cy="2592388"/>
          </a:xfrm>
          <a:prstGeom prst="rect">
            <a:avLst/>
          </a:prstGeom>
          <a:solidFill>
            <a:srgbClr val="993300">
              <a:alpha val="45882"/>
            </a:srgbClr>
          </a:solidFill>
          <a:ln w="0">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3316" name="Rectangle 4"/>
          <p:cNvSpPr>
            <a:spLocks noChangeArrowheads="1"/>
          </p:cNvSpPr>
          <p:nvPr/>
        </p:nvSpPr>
        <p:spPr bwMode="auto">
          <a:xfrm>
            <a:off x="5581650" y="44450"/>
            <a:ext cx="3527425" cy="2232025"/>
          </a:xfrm>
          <a:prstGeom prst="rect">
            <a:avLst/>
          </a:prstGeom>
          <a:solidFill>
            <a:schemeClr val="accent2">
              <a:alpha val="29019"/>
            </a:schemeClr>
          </a:solidFill>
          <a:ln w="0">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3317" name="Rectangle 5"/>
          <p:cNvSpPr>
            <a:spLocks noChangeArrowheads="1"/>
          </p:cNvSpPr>
          <p:nvPr/>
        </p:nvSpPr>
        <p:spPr bwMode="auto">
          <a:xfrm>
            <a:off x="3924300" y="5013325"/>
            <a:ext cx="2663825" cy="1800225"/>
          </a:xfrm>
          <a:prstGeom prst="rect">
            <a:avLst/>
          </a:prstGeom>
          <a:solidFill>
            <a:schemeClr val="accent2">
              <a:alpha val="29019"/>
            </a:schemeClr>
          </a:solidFill>
          <a:ln w="0">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13319" name="Image 3" descr="LOGO CJ ENTIER2 BLC.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225" y="0"/>
            <a:ext cx="8080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10"/>
          <p:cNvSpPr>
            <a:spLocks noChangeArrowheads="1"/>
          </p:cNvSpPr>
          <p:nvPr/>
        </p:nvSpPr>
        <p:spPr bwMode="auto">
          <a:xfrm>
            <a:off x="155129" y="1895068"/>
            <a:ext cx="3168650" cy="40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600" dirty="0">
                <a:latin typeface="+mn-lt"/>
              </a:rPr>
              <a:t>Croisière Jaune vous propose « Le Shéhérazade », un restaurant digne des mille et une nuits, dans un cadre somptueux aux couleurs chatoyantes et aux dessins uniques, typiques des soirées orientales. </a:t>
            </a:r>
          </a:p>
          <a:p>
            <a:pPr eaLnBrk="1" hangingPunct="1"/>
            <a:r>
              <a:rPr lang="fr-FR" altLang="fr-FR" sz="1600" dirty="0">
                <a:latin typeface="+mn-lt"/>
              </a:rPr>
              <a:t>Vous découvrirez dans ce lieu magique et enchanteur un spectacle unique…laissez-vous aller et Shéhérazade vous guidera au travers d'un monde féerique…la vie des Palais, scènes des 1001 nuits, danses des 7 voiles, danses orientales et folkloriques accompagnés de musique traditionnelle.</a:t>
            </a:r>
          </a:p>
        </p:txBody>
      </p:sp>
      <p:pic>
        <p:nvPicPr>
          <p:cNvPr id="13324" name="Picture 21" descr="P803754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5738" y="5084763"/>
            <a:ext cx="25209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1500" y="115888"/>
            <a:ext cx="33845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76600" y="2420938"/>
            <a:ext cx="3671888"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4" descr="IMG_099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62800" y="2492375"/>
            <a:ext cx="18732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0263" y="657562"/>
            <a:ext cx="4572000" cy="707886"/>
          </a:xfrm>
          <a:prstGeom prst="rect">
            <a:avLst/>
          </a:prstGeom>
        </p:spPr>
        <p:txBody>
          <a:bodyPr>
            <a:spAutoFit/>
          </a:bodyPr>
          <a:lstStyle/>
          <a:p>
            <a:pPr algn="ctr"/>
            <a:r>
              <a:rPr lang="fr-FR" altLang="fr-FR" sz="2000" dirty="0" smtClean="0">
                <a:latin typeface="+mn-lt"/>
              </a:rPr>
              <a:t>Dîner spectacle - au restaurant Shéhérazade à Hammamet.</a:t>
            </a:r>
            <a:endParaRPr lang="fr-FR" altLang="fr-FR" sz="2000" dirty="0">
              <a:latin typeface="+mn-lt"/>
            </a:endParaRPr>
          </a:p>
        </p:txBody>
      </p:sp>
    </p:spTree>
    <p:extLst>
      <p:ext uri="{BB962C8B-B14F-4D97-AF65-F5344CB8AC3E}">
        <p14:creationId xmlns:p14="http://schemas.microsoft.com/office/powerpoint/2010/main" val="3168543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http://imgll.trivago.com/uploadimages/65/34/6534249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123015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8" descr="http://imgll.trivago.com/uploadimages/65/34/6534249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975" y="124539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 descr="http://imgll.trivago.com/uploadimages/65/34/6534249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0375" y="126063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http://imgll.trivago.com/uploadimages/65/34/6534249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775" y="127587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5"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6"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4988" y="4149725"/>
            <a:ext cx="383222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6" descr="Brumes sur Carth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9938" y="4149725"/>
            <a:ext cx="3802062"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2"/>
          <p:cNvSpPr>
            <a:spLocks noChangeArrowheads="1"/>
          </p:cNvSpPr>
          <p:nvPr/>
        </p:nvSpPr>
        <p:spPr bwMode="auto">
          <a:xfrm>
            <a:off x="827088" y="115888"/>
            <a:ext cx="6981825" cy="952500"/>
          </a:xfrm>
          <a:prstGeom prst="rect">
            <a:avLst/>
          </a:prstGeom>
          <a:solidFill>
            <a:srgbClr val="3366FF">
              <a:alpha val="7843"/>
            </a:srgbClr>
          </a:solidFill>
          <a:ln w="0">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b="1" dirty="0">
                <a:latin typeface="+mn-lt"/>
              </a:rPr>
              <a:t>Après-midi</a:t>
            </a:r>
          </a:p>
          <a:p>
            <a:pPr algn="ctr"/>
            <a:r>
              <a:rPr lang="fr-FR" altLang="fr-FR" b="1" dirty="0">
                <a:latin typeface="+mn-lt"/>
              </a:rPr>
              <a:t>A la découverte de Carthage avec un professeur d’Histoire</a:t>
            </a:r>
          </a:p>
        </p:txBody>
      </p:sp>
      <p:sp>
        <p:nvSpPr>
          <p:cNvPr id="5131" name="Rectangle 7"/>
          <p:cNvSpPr>
            <a:spLocks noChangeArrowheads="1"/>
          </p:cNvSpPr>
          <p:nvPr/>
        </p:nvSpPr>
        <p:spPr bwMode="auto">
          <a:xfrm>
            <a:off x="155575" y="1557338"/>
            <a:ext cx="8778875" cy="2447925"/>
          </a:xfrm>
          <a:prstGeom prst="rect">
            <a:avLst/>
          </a:prstGeom>
          <a:solidFill>
            <a:srgbClr val="3366FF">
              <a:alpha val="7843"/>
            </a:srgbClr>
          </a:solidFill>
          <a:ln w="0">
            <a:solidFill>
              <a:schemeClr val="bg1"/>
            </a:solid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600" dirty="0">
                <a:latin typeface="+mn-lt"/>
              </a:rPr>
              <a:t>Carthage est située au Nord Est de la Tunisie et à quelques kilomètres de Tunis. Ville mondialement connue pour son histoire glorieuse couvrant 28 siècles de civilisations, elle à vu se succéder Berbères, Phéniciens, Romains, Vandales, Byzantins et Français. Dès le premier abord, vous serez séduit par le calme et la beauté de cette élégante banlieue de Tunis, aux vastes villas et aux rues tranquilles ombrées de bougainvillées, de palmiers et d'eucalyptus géants. C'est une petite ville moderne, héritière d'un nom célèbre et gardienne de  la plus prestigieuse cité antique du Maghreb, inscrite au patrimoine mondial de l'humanité depuis 1993. " Celui qui viendrait visiter Carthage chaque jour trouverait à chaque fois une nouvelle merveille qu'il n'aurait pas remarquée auparavant " El </a:t>
            </a:r>
            <a:r>
              <a:rPr lang="fr-FR" altLang="fr-FR" sz="1600" dirty="0" err="1">
                <a:latin typeface="+mn-lt"/>
              </a:rPr>
              <a:t>Bekri</a:t>
            </a:r>
            <a:r>
              <a:rPr lang="fr-FR" altLang="fr-FR" sz="1600" dirty="0">
                <a:latin typeface="+mn-lt"/>
              </a:rPr>
              <a:t>.</a:t>
            </a:r>
          </a:p>
          <a:p>
            <a:pPr eaLnBrk="1" hangingPunct="1"/>
            <a:endParaRPr lang="fr-FR" altLang="fr-FR" sz="1400" dirty="0">
              <a:solidFill>
                <a:srgbClr val="003366"/>
              </a:solidFill>
              <a:latin typeface="Book Antiqua" pitchFamily="18" charset="0"/>
            </a:endParaRPr>
          </a:p>
        </p:txBody>
      </p:sp>
      <p:pic>
        <p:nvPicPr>
          <p:cNvPr id="5132" name="Image 3" descr="LOGO CJ ENTIER2 BLC.eps"/>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288338" y="3175"/>
            <a:ext cx="8334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953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36912"/>
            <a:ext cx="8229600" cy="1143000"/>
          </a:xfrm>
        </p:spPr>
        <p:txBody>
          <a:bodyPr/>
          <a:lstStyle/>
          <a:p>
            <a:pPr algn="ctr"/>
            <a:r>
              <a:rPr lang="fr-FR" dirty="0" smtClean="0"/>
              <a:t>HAMMAMET</a:t>
            </a:r>
            <a:endParaRPr lang="fr-FR" dirty="0"/>
          </a:p>
        </p:txBody>
      </p:sp>
    </p:spTree>
    <p:extLst>
      <p:ext uri="{BB962C8B-B14F-4D97-AF65-F5344CB8AC3E}">
        <p14:creationId xmlns:p14="http://schemas.microsoft.com/office/powerpoint/2010/main" val="134278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6"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8" name="Object 2"/>
          <p:cNvGraphicFramePr>
            <a:graphicFrameLocks noChangeAspect="1"/>
          </p:cNvGraphicFramePr>
          <p:nvPr/>
        </p:nvGraphicFramePr>
        <p:xfrm>
          <a:off x="0" y="2420938"/>
          <a:ext cx="9166225" cy="3271837"/>
        </p:xfrm>
        <a:graphic>
          <a:graphicData uri="http://schemas.openxmlformats.org/presentationml/2006/ole">
            <mc:AlternateContent xmlns:mc="http://schemas.openxmlformats.org/markup-compatibility/2006">
              <mc:Choice xmlns:v="urn:schemas-microsoft-com:vml" Requires="v">
                <p:oleObj spid="_x0000_s13316" name="Acrobat Document" r:id="rId4" imgW="22679025" imgH="8096250" progId="AcroExch.Document.7">
                  <p:embed/>
                </p:oleObj>
              </mc:Choice>
              <mc:Fallback>
                <p:oleObj name="Acrobat Document" r:id="rId4" imgW="22679025" imgH="809625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20938"/>
                        <a:ext cx="9166225" cy="327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6"/>
          <p:cNvSpPr>
            <a:spLocks noChangeArrowheads="1"/>
          </p:cNvSpPr>
          <p:nvPr/>
        </p:nvSpPr>
        <p:spPr bwMode="auto">
          <a:xfrm>
            <a:off x="971550" y="333375"/>
            <a:ext cx="6981825" cy="950913"/>
          </a:xfrm>
          <a:prstGeom prst="rect">
            <a:avLst/>
          </a:prstGeom>
          <a:solidFill>
            <a:srgbClr val="3366FF">
              <a:alpha val="7843"/>
            </a:srgbClr>
          </a:solidFill>
          <a:ln w="0">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000" b="1" u="sng" dirty="0">
                <a:latin typeface="+mn-lt"/>
              </a:rPr>
              <a:t>Après-midi</a:t>
            </a:r>
          </a:p>
          <a:p>
            <a:pPr algn="ctr"/>
            <a:r>
              <a:rPr lang="fr-FR" altLang="fr-FR" sz="2000" b="1" u="sng" dirty="0">
                <a:latin typeface="+mn-lt"/>
              </a:rPr>
              <a:t>A la découverte de Carthage</a:t>
            </a:r>
          </a:p>
        </p:txBody>
      </p:sp>
      <p:sp>
        <p:nvSpPr>
          <p:cNvPr id="6150" name="ZoneTexte 1"/>
          <p:cNvSpPr txBox="1">
            <a:spLocks noChangeArrowheads="1"/>
          </p:cNvSpPr>
          <p:nvPr/>
        </p:nvSpPr>
        <p:spPr bwMode="auto">
          <a:xfrm>
            <a:off x="395288" y="1628775"/>
            <a:ext cx="7921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fr-FR" altLang="fr-FR" sz="1600" dirty="0">
                <a:latin typeface="+mn-lt"/>
              </a:rPr>
              <a:t>Ex de parchemin remis aux participants en plus d’un jeu de cartes </a:t>
            </a:r>
            <a:r>
              <a:rPr lang="fr-FR" altLang="fr-FR" sz="1600" dirty="0">
                <a:solidFill>
                  <a:srgbClr val="003366"/>
                </a:solidFill>
                <a:latin typeface="Book Antiqua" pitchFamily="18" charset="0"/>
              </a:rPr>
              <a:t>:</a:t>
            </a:r>
          </a:p>
        </p:txBody>
      </p:sp>
      <p:pic>
        <p:nvPicPr>
          <p:cNvPr id="6151" name="Image 3" descr="LOGO CJ ENTIER2 BLC.eps"/>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288338" y="3175"/>
            <a:ext cx="8334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373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09550" y="136525"/>
            <a:ext cx="5329238" cy="6553200"/>
          </a:xfrm>
          <a:prstGeom prst="rect">
            <a:avLst/>
          </a:prstGeom>
          <a:solidFill>
            <a:srgbClr val="3366FF">
              <a:alpha val="7843"/>
            </a:srgbClr>
          </a:solidFill>
          <a:ln w="9525">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9219" name="Rectangle 9"/>
          <p:cNvSpPr>
            <a:spLocks noChangeArrowheads="1"/>
          </p:cNvSpPr>
          <p:nvPr/>
        </p:nvSpPr>
        <p:spPr bwMode="auto">
          <a:xfrm>
            <a:off x="179388" y="260350"/>
            <a:ext cx="5256212" cy="6597650"/>
          </a:xfrm>
          <a:prstGeom prst="rect">
            <a:avLst/>
          </a:prstGeom>
          <a:noFill/>
          <a:ln w="9525">
            <a:noFill/>
            <a:miter lim="800000"/>
            <a:headEnd/>
            <a:tailEnd/>
          </a:ln>
        </p:spPr>
        <p:txBody>
          <a:bodyPr/>
          <a:lstStyle/>
          <a:p>
            <a:pPr marL="342900" indent="-342900" algn="ctr">
              <a:spcBef>
                <a:spcPct val="20000"/>
              </a:spcBef>
              <a:defRPr/>
            </a:pPr>
            <a:r>
              <a:rPr lang="fr-FR" sz="2400" dirty="0"/>
              <a:t>Après midi : A la découverte de Carthage</a:t>
            </a:r>
          </a:p>
          <a:p>
            <a:pPr marL="342900" indent="-342900" algn="ctr">
              <a:spcBef>
                <a:spcPct val="20000"/>
              </a:spcBef>
              <a:defRPr/>
            </a:pPr>
            <a:endParaRPr lang="fr-FR" sz="2000" dirty="0">
              <a:solidFill>
                <a:srgbClr val="003366"/>
              </a:solidFill>
              <a:latin typeface="Book Antiqua" pitchFamily="18" charset="0"/>
            </a:endParaRPr>
          </a:p>
          <a:p>
            <a:pPr marL="342900" indent="-342900" algn="ctr">
              <a:spcBef>
                <a:spcPct val="20000"/>
              </a:spcBef>
              <a:defRPr/>
            </a:pPr>
            <a:r>
              <a:rPr lang="fr-FR" sz="2400" b="1" u="sng" dirty="0"/>
              <a:t>Ex d’épreuves sur le site des Termes d’Antonin</a:t>
            </a:r>
          </a:p>
          <a:p>
            <a:pPr marL="342900" indent="-342900" algn="ctr">
              <a:spcBef>
                <a:spcPct val="20000"/>
              </a:spcBef>
              <a:defRPr/>
            </a:pPr>
            <a:endParaRPr lang="fr-FR" sz="2000" dirty="0">
              <a:solidFill>
                <a:srgbClr val="003366"/>
              </a:solidFill>
              <a:latin typeface="Book Antiqua" pitchFamily="18" charset="0"/>
            </a:endParaRPr>
          </a:p>
          <a:p>
            <a:pPr algn="ctr">
              <a:defRPr/>
            </a:pPr>
            <a:r>
              <a:rPr lang="fr-FR" sz="1600" dirty="0"/>
              <a:t>Le Parc des Thermes D'Antonin comprend des thermes à proprement dits ainsi qu'un parc  archéologique d'environ 4 ha qui jouxte le Palais Présidentiel.</a:t>
            </a:r>
          </a:p>
          <a:p>
            <a:pPr algn="ctr">
              <a:defRPr/>
            </a:pPr>
            <a:endParaRPr lang="fr-FR" sz="1600" dirty="0"/>
          </a:p>
          <a:p>
            <a:pPr algn="ctr">
              <a:defRPr/>
            </a:pPr>
            <a:r>
              <a:rPr lang="fr-FR" sz="1600" dirty="0"/>
              <a:t>Présentez la carte qui vous permettra d’entrer sur le site. En échange, il vous sera remis le plan général des thermes d’Antonin qu’il faudra compléter avec les noms de chaque pièce et chaque espace selon son utilité et son nom.</a:t>
            </a:r>
          </a:p>
          <a:p>
            <a:pPr algn="ctr">
              <a:defRPr/>
            </a:pPr>
            <a:endParaRPr lang="fr-FR" sz="1600" dirty="0"/>
          </a:p>
          <a:p>
            <a:pPr algn="ctr">
              <a:defRPr/>
            </a:pPr>
            <a:r>
              <a:rPr lang="fr-FR" sz="1600" dirty="0"/>
              <a:t>Ecoutez donc bien le Professeur qui vous expliquera comment les pièces étaient construites autrefois, la manière dont les espaces étaient réparties </a:t>
            </a:r>
            <a:r>
              <a:rPr lang="fr-FR" sz="1600" dirty="0" err="1"/>
              <a:t>etc</a:t>
            </a:r>
            <a:r>
              <a:rPr lang="fr-FR" sz="1600" dirty="0"/>
              <a:t>… </a:t>
            </a:r>
          </a:p>
          <a:p>
            <a:pPr algn="ctr">
              <a:defRPr/>
            </a:pPr>
            <a:r>
              <a:rPr lang="fr-FR" sz="1600" dirty="0"/>
              <a:t>Vous aurez 16mn pour nommer les pièces sur votre plan! N’oubliez pas de le remettre à notre organisateur avec le nom de votre équipe inscrit dessus qui évaluera vos connaissances !</a:t>
            </a:r>
          </a:p>
          <a:p>
            <a:pPr marL="342900" indent="-342900" algn="ctr">
              <a:spcBef>
                <a:spcPct val="20000"/>
              </a:spcBef>
              <a:defRPr/>
            </a:pPr>
            <a:endParaRPr lang="fr-FR" sz="1600" dirty="0"/>
          </a:p>
          <a:p>
            <a:pPr marL="342900" indent="-342900">
              <a:spcBef>
                <a:spcPct val="20000"/>
              </a:spcBef>
              <a:buFontTx/>
              <a:buChar char="•"/>
              <a:defRPr/>
            </a:pPr>
            <a:endParaRPr lang="fr-FR" sz="2800" b="1" dirty="0">
              <a:solidFill>
                <a:srgbClr val="663300"/>
              </a:solidFill>
              <a:latin typeface="Comic Sans MS" pitchFamily="66" charset="0"/>
            </a:endParaRPr>
          </a:p>
        </p:txBody>
      </p:sp>
      <p:pic>
        <p:nvPicPr>
          <p:cNvPr id="7172" name="Picture 6" descr="http://imgll.trivago.com/uploadimages/65/34/6534249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5963" y="79375"/>
            <a:ext cx="304323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5"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http://fredy2.unblog.fr/files/2008/08/carthage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5963" y="22225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descr="http://www.ac-nice.fr/lettres/eganaude/img/therme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5963" y="4581525"/>
            <a:ext cx="309721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743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140200" y="187325"/>
            <a:ext cx="4968875" cy="6410325"/>
          </a:xfrm>
          <a:prstGeom prst="rect">
            <a:avLst/>
          </a:prstGeom>
          <a:solidFill>
            <a:srgbClr val="3366FF">
              <a:alpha val="7843"/>
            </a:srgbClr>
          </a:solidFill>
          <a:ln w="9525">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8195" name="Picture 4" descr="http://www.tunisientunisie.com/wp-content/uploads/2011/04/tophet.close2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188" y="236538"/>
            <a:ext cx="287972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9"/>
          <p:cNvSpPr>
            <a:spLocks noChangeArrowheads="1"/>
          </p:cNvSpPr>
          <p:nvPr/>
        </p:nvSpPr>
        <p:spPr bwMode="auto">
          <a:xfrm>
            <a:off x="4140200" y="260350"/>
            <a:ext cx="4895850" cy="6553200"/>
          </a:xfrm>
          <a:prstGeom prst="rect">
            <a:avLst/>
          </a:prstGeom>
          <a:noFill/>
          <a:ln w="9525">
            <a:noFill/>
            <a:miter lim="800000"/>
            <a:headEnd/>
            <a:tailEnd/>
          </a:ln>
        </p:spPr>
        <p:txBody>
          <a:bodyPr/>
          <a:lstStyle/>
          <a:p>
            <a:pPr marL="342900" indent="-342900" algn="ctr">
              <a:spcBef>
                <a:spcPct val="20000"/>
              </a:spcBef>
              <a:defRPr/>
            </a:pPr>
            <a:r>
              <a:rPr lang="fr-FR" sz="1400" dirty="0"/>
              <a:t>Après midi: A la découverte de Carthage</a:t>
            </a:r>
          </a:p>
          <a:p>
            <a:pPr marL="342900" indent="-342900" algn="ctr">
              <a:spcBef>
                <a:spcPct val="20000"/>
              </a:spcBef>
              <a:defRPr/>
            </a:pPr>
            <a:r>
              <a:rPr lang="fr-FR" b="1" u="sng" dirty="0"/>
              <a:t>Ex d’épreuves sur le site du </a:t>
            </a:r>
            <a:r>
              <a:rPr lang="fr-FR" b="1" u="sng" dirty="0" err="1"/>
              <a:t>Tophet</a:t>
            </a:r>
            <a:endParaRPr lang="fr-FR" b="1" u="sng" dirty="0"/>
          </a:p>
          <a:p>
            <a:pPr marL="342900" indent="-342900" algn="ctr">
              <a:spcBef>
                <a:spcPct val="20000"/>
              </a:spcBef>
              <a:defRPr/>
            </a:pPr>
            <a:endParaRPr lang="fr-FR" sz="1600" dirty="0">
              <a:solidFill>
                <a:srgbClr val="003366"/>
              </a:solidFill>
              <a:latin typeface="Book Antiqua" pitchFamily="18" charset="0"/>
            </a:endParaRPr>
          </a:p>
          <a:p>
            <a:pPr algn="ctr">
              <a:defRPr/>
            </a:pPr>
            <a:r>
              <a:rPr lang="fr-FR" sz="1400" dirty="0"/>
              <a:t>Pour y accéder trouvez donc la bonne carte et présentez là à la personne de notre organisation Croisière Jaune à l’entrée ! Attention vous êtes en compétition avec les 2 autres équipes qui se trouvent dans le même bus et si vous n’avez pas été l’équipe la plus rapide à sortir votre carte et que vous présentez la même que l’équipe devant vous, il vous faudra en trouver une autre ! Gardez bien cette carte avec vous !</a:t>
            </a:r>
          </a:p>
          <a:p>
            <a:pPr algn="ctr">
              <a:defRPr/>
            </a:pPr>
            <a:r>
              <a:rPr lang="fr-FR" sz="1400" dirty="0"/>
              <a:t>Une fois sur le site, votre Professeur en Histoire de l’Art  vous racontera l’histoire du </a:t>
            </a:r>
            <a:r>
              <a:rPr lang="fr-FR" sz="1400" dirty="0" err="1"/>
              <a:t>Tophet</a:t>
            </a:r>
            <a:r>
              <a:rPr lang="fr-FR" sz="1400" dirty="0"/>
              <a:t>. </a:t>
            </a:r>
          </a:p>
          <a:p>
            <a:pPr algn="ctr">
              <a:defRPr/>
            </a:pPr>
            <a:r>
              <a:rPr lang="fr-FR" sz="1400" dirty="0"/>
              <a:t>Soyez attentif il vous donnera des informations pour mener à bien votre mission ! </a:t>
            </a:r>
          </a:p>
          <a:p>
            <a:pPr algn="ctr">
              <a:defRPr/>
            </a:pPr>
            <a:r>
              <a:rPr lang="fr-FR" sz="1400" dirty="0"/>
              <a:t>La personne de Croisière Jaune vous remettra alors les pièces d’un puzzle correspondant à la carte qui vous a permis d’entrer.  Vous devez trouver la stèle qui correspond à votre image et reconstituer le puzzle. Pour cela vous avez 12 mn ! Attention vous êtes chronométré !</a:t>
            </a:r>
          </a:p>
          <a:p>
            <a:pPr algn="ctr">
              <a:defRPr/>
            </a:pPr>
            <a:r>
              <a:rPr lang="fr-FR" sz="1400" dirty="0"/>
              <a:t> </a:t>
            </a:r>
          </a:p>
          <a:p>
            <a:pPr algn="ctr">
              <a:defRPr/>
            </a:pPr>
            <a:r>
              <a:rPr lang="fr-FR" sz="1400" dirty="0"/>
              <a:t>Une fois votre mission réalisée avec succès, vous devez trouver l’organisateur Croisière Jaune qui vérifiera la création de votre stèle.</a:t>
            </a:r>
          </a:p>
          <a:p>
            <a:pPr marL="342900" indent="-342900" algn="ctr">
              <a:spcBef>
                <a:spcPct val="20000"/>
              </a:spcBef>
              <a:defRPr/>
            </a:pPr>
            <a:endParaRPr lang="fr-FR" sz="2000" dirty="0">
              <a:latin typeface="Book Antiqua" pitchFamily="18" charset="0"/>
            </a:endParaRPr>
          </a:p>
          <a:p>
            <a:pPr marL="342900" indent="-342900">
              <a:spcBef>
                <a:spcPct val="20000"/>
              </a:spcBef>
              <a:buFontTx/>
              <a:buChar char="•"/>
              <a:defRPr/>
            </a:pPr>
            <a:endParaRPr lang="fr-FR" sz="2800" b="1" dirty="0">
              <a:solidFill>
                <a:srgbClr val="663300"/>
              </a:solidFill>
              <a:latin typeface="Comic Sans MS" pitchFamily="66" charset="0"/>
            </a:endParaRPr>
          </a:p>
        </p:txBody>
      </p:sp>
      <p:pic>
        <p:nvPicPr>
          <p:cNvPr id="8197" name="Picture 15"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6"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descr="http://upload.wikimedia.org/wikipedia/commons/5/51/Tunisise_Carthage_Tophet_Salambo_0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925" y="4078288"/>
            <a:ext cx="40116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364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107950" y="188913"/>
            <a:ext cx="2016125" cy="1511300"/>
          </a:xfrm>
          <a:prstGeom prst="rect">
            <a:avLst/>
          </a:prstGeom>
          <a:solidFill>
            <a:srgbClr val="3366FF">
              <a:alpha val="7843"/>
            </a:srgbClr>
          </a:solidFill>
          <a:ln w="9525">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solidFill>
                <a:srgbClr val="003366"/>
              </a:solidFill>
              <a:latin typeface="Book Antiqua" pitchFamily="18" charset="0"/>
            </a:endParaRPr>
          </a:p>
        </p:txBody>
      </p:sp>
      <p:pic>
        <p:nvPicPr>
          <p:cNvPr id="9219" name="Picture 15" descr="http://www.patrimoinedetunisie.com.tn/medias/00.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6" descr="http://www.patrimoinedetunisie.com.tn/medias/00.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
          <p:cNvSpPr>
            <a:spLocks noChangeArrowheads="1"/>
          </p:cNvSpPr>
          <p:nvPr/>
        </p:nvSpPr>
        <p:spPr bwMode="auto">
          <a:xfrm>
            <a:off x="2124075" y="260350"/>
            <a:ext cx="46799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altLang="fr-FR" sz="1200" dirty="0">
                <a:latin typeface="+mn-lt"/>
              </a:rPr>
              <a:t>Selon un ingénieux dispositif, ils étaient la clef de la suprématie des Carthaginois en Méditerranée Occidentale. Ils comprennent un port marchand dévolu au commerce, ainsi qu'un port militaire. </a:t>
            </a:r>
          </a:p>
          <a:p>
            <a:pPr algn="just" eaLnBrk="1" hangingPunct="1"/>
            <a:r>
              <a:rPr lang="fr-FR" altLang="fr-FR" sz="1200" dirty="0">
                <a:latin typeface="+mn-lt"/>
              </a:rPr>
              <a:t>Ces photos vous donneront une idée des Ports Puniques à cette époque :</a:t>
            </a:r>
          </a:p>
          <a:p>
            <a:pPr algn="just" eaLnBrk="1" hangingPunct="1"/>
            <a:r>
              <a:rPr lang="fr-FR" altLang="fr-FR" sz="1200" dirty="0">
                <a:latin typeface="+mn-lt"/>
              </a:rPr>
              <a:t>De " grosses flaques " d'eau stagnante entourées de villas cossues face à la mer sont creusées à l'intérieur des terres.</a:t>
            </a:r>
          </a:p>
          <a:p>
            <a:pPr algn="just" eaLnBrk="1" hangingPunct="1"/>
            <a:r>
              <a:rPr lang="fr-FR" altLang="fr-FR" sz="1200" dirty="0">
                <a:latin typeface="+mn-lt"/>
              </a:rPr>
              <a:t>A nouveau, pour y accéder vous devez présenter la bonne carte parmi le jeu qui vous a été remis ! </a:t>
            </a:r>
          </a:p>
          <a:p>
            <a:pPr algn="just" eaLnBrk="1" hangingPunct="1"/>
            <a:r>
              <a:rPr lang="fr-FR" altLang="fr-FR" sz="1200" dirty="0">
                <a:latin typeface="+mn-lt"/>
              </a:rPr>
              <a:t>Votre Professeur en Histoire de l’Art,  vous parlera de la puissance et la complexité de ces ports, leur commerce maritime et leur construction particulière leur permettant de cacher les bateaux stationnés dans le port afin de repousser les ennemis.</a:t>
            </a:r>
          </a:p>
          <a:p>
            <a:pPr algn="just" eaLnBrk="1" hangingPunct="1"/>
            <a:r>
              <a:rPr lang="fr-FR" altLang="fr-FR" sz="1200" dirty="0">
                <a:latin typeface="+mn-lt"/>
              </a:rPr>
              <a:t>Soyez attentif il vous donnera des informations pour mener à bien votre mission ! </a:t>
            </a:r>
          </a:p>
          <a:p>
            <a:pPr algn="just" eaLnBrk="1" hangingPunct="1"/>
            <a:r>
              <a:rPr lang="fr-FR" altLang="fr-FR" sz="1200" dirty="0">
                <a:latin typeface="+mn-lt"/>
              </a:rPr>
              <a:t>La personne de notre organisation vous remettra alors 3 objets qu’il vous faudra repositionner là où ils étaient au temps des Phéniciens. Pour cela vous avez 9 mn ! Attention vous êtes chronométré !</a:t>
            </a:r>
          </a:p>
          <a:p>
            <a:pPr algn="just" eaLnBrk="1" hangingPunct="1"/>
            <a:r>
              <a:rPr lang="fr-FR" altLang="fr-FR" sz="1200" dirty="0">
                <a:latin typeface="+mn-lt"/>
              </a:rPr>
              <a:t>Une fois votre mission réalisée, vous devez trouver l’organisateur Croisière Jaune qui vérifiera si vous avez réussi avec succès.</a:t>
            </a:r>
          </a:p>
        </p:txBody>
      </p:sp>
      <p:pic>
        <p:nvPicPr>
          <p:cNvPr id="9222" name="Picture 2" descr="http://blog.sejour-tunisie-hotels.com/wp-content/uploads/2012/10/carthage-ports-puniqu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00338" y="4292600"/>
            <a:ext cx="3743325"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9"/>
          <p:cNvSpPr>
            <a:spLocks noChangeArrowheads="1"/>
          </p:cNvSpPr>
          <p:nvPr/>
        </p:nvSpPr>
        <p:spPr bwMode="auto">
          <a:xfrm>
            <a:off x="0" y="188913"/>
            <a:ext cx="21240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fr-FR" altLang="fr-FR" sz="2000" dirty="0">
                <a:latin typeface="Book Antiqua" pitchFamily="18" charset="0"/>
              </a:rPr>
              <a:t>A la découverte de Carthage</a:t>
            </a:r>
          </a:p>
          <a:p>
            <a:pPr algn="ctr" eaLnBrk="1" hangingPunct="1">
              <a:spcBef>
                <a:spcPct val="20000"/>
              </a:spcBef>
            </a:pPr>
            <a:r>
              <a:rPr lang="fr-FR" altLang="fr-FR" sz="1600" b="1" dirty="0">
                <a:latin typeface="Book Antiqua" pitchFamily="18" charset="0"/>
              </a:rPr>
              <a:t>Ex d’épreuves sur le site des Ports Puniques</a:t>
            </a:r>
            <a:endParaRPr lang="fr-FR" altLang="fr-FR" sz="1600" dirty="0">
              <a:latin typeface="Book Antiqua" pitchFamily="18" charset="0"/>
            </a:endParaRPr>
          </a:p>
          <a:p>
            <a:pPr eaLnBrk="1" hangingPunct="1">
              <a:spcBef>
                <a:spcPct val="20000"/>
              </a:spcBef>
              <a:buFontTx/>
              <a:buChar char="•"/>
            </a:pPr>
            <a:endParaRPr lang="fr-FR" altLang="fr-FR" sz="1600" b="1" dirty="0">
              <a:solidFill>
                <a:srgbClr val="663300"/>
              </a:solidFill>
              <a:latin typeface="Comic Sans MS" pitchFamily="66" charset="0"/>
            </a:endParaRPr>
          </a:p>
        </p:txBody>
      </p:sp>
      <p:pic>
        <p:nvPicPr>
          <p:cNvPr id="9224" name="Picture 1" descr="\\Servboul1\imagescj\Nouvelle Photothèque\Opérations\ALTERDOMUS-OP\AD CSO\IMG_138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388" y="1844675"/>
            <a:ext cx="1955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 descr="\\Servboul1\imagescj\Nouvelle Photothèque\Opérations\ALTERDOMUS-OP\AD CSO\IMG_1387.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48488" y="2060575"/>
            <a:ext cx="20161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4" descr="http://www.planete-tp.com/local/cache-vignettes/L480xH300/aero1_cle293685-246-71b3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48488" y="260350"/>
            <a:ext cx="1981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219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8" descr="http://imgll.trivago.com/uploadimages/52/30/5230200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30775" y="1162050"/>
            <a:ext cx="38893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6" descr="http://imgll.trivago.com/uploadimages/65/34/6534249_l.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75" y="123015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descr="http://imgll.trivago.com/uploadimages/65/34/6534249_l.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5" y="124539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descr="http://imgll.trivago.com/uploadimages/65/34/6534249_l.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5" y="126063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2" descr="http://imgll.trivago.com/uploadimages/65/34/6534249_l.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2775" y="127587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5" descr="http://www.patrimoinedetunisie.com.tn/medias/00.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6" descr="http://www.patrimoinedetunisie.com.tn/medias/00.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199707" y="404664"/>
            <a:ext cx="4237038"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500" dirty="0"/>
              <a:t> </a:t>
            </a:r>
            <a:r>
              <a:rPr lang="fr-FR" altLang="fr-FR" sz="1400" dirty="0">
                <a:latin typeface="+mn-lt"/>
              </a:rPr>
              <a:t>Vous voilà donc sur le site du Théâtre Romain, un édifice de dimensions imposantes dont la capacité d’accueil est supérieure à 10.000 spectateurs. L’érection de ce théâtre niché dans la partie inférieure de la colline de l’Odéon remonte au IIe siècle apr. J.-C.</a:t>
            </a:r>
          </a:p>
          <a:p>
            <a:pPr algn="ctr" eaLnBrk="1" hangingPunct="1"/>
            <a:r>
              <a:rPr lang="fr-FR" altLang="fr-FR" sz="1400" dirty="0">
                <a:latin typeface="+mn-lt"/>
              </a:rPr>
              <a:t>Outre les représentations théâtrales, cet espace accueillait diverses manifestations littéraires et le célèbre Apulée y déclama maintes œuvres.</a:t>
            </a:r>
          </a:p>
          <a:p>
            <a:pPr algn="ctr" eaLnBrk="1" hangingPunct="1"/>
            <a:r>
              <a:rPr lang="fr-FR" altLang="fr-FR" sz="1400" dirty="0">
                <a:latin typeface="+mn-lt"/>
              </a:rPr>
              <a:t>Détruit au cours du Ve siècle par les vandales, il a été exhumé à la fin du XIXe siècle, partiellement restauré et réutilisé pour la présentation de pièces de théâtre ou de galas musicaux.</a:t>
            </a:r>
          </a:p>
          <a:p>
            <a:pPr algn="ctr" eaLnBrk="1" hangingPunct="1"/>
            <a:r>
              <a:rPr lang="fr-FR" altLang="fr-FR" sz="1400" dirty="0">
                <a:latin typeface="+mn-lt"/>
              </a:rPr>
              <a:t>A nouveau, pour y accéder trouvez donc la bonne carte et présentez là à la personne de notre organisation Croisière Jaune à l’entrée ! </a:t>
            </a:r>
          </a:p>
          <a:p>
            <a:pPr algn="ctr" eaLnBrk="1" hangingPunct="1"/>
            <a:r>
              <a:rPr lang="fr-FR" altLang="fr-FR" sz="1400" dirty="0">
                <a:latin typeface="+mn-lt"/>
              </a:rPr>
              <a:t>Une fois sur le site, prenez place dans les gradins ; votre Professeur vous parlera de l’histoire de ce théâtre romain et de ce qu’on y jouait.</a:t>
            </a:r>
          </a:p>
          <a:p>
            <a:pPr algn="ctr" eaLnBrk="1" hangingPunct="1"/>
            <a:r>
              <a:rPr lang="fr-FR" altLang="fr-FR" sz="1400" dirty="0">
                <a:latin typeface="+mn-lt"/>
              </a:rPr>
              <a:t>Vous devrez alors désigner 2 personnes de votre équipe pour jouer une scène à l’aide de 2 masques qui vous seront remis. Le reste de l’équipe devra trouver en 4mn la pièce qui vous a été demandé de jouer par la personne de l’organisation Croisière Jaune.</a:t>
            </a:r>
          </a:p>
          <a:p>
            <a:pPr algn="ctr" eaLnBrk="1" hangingPunct="1"/>
            <a:r>
              <a:rPr lang="fr-FR" altLang="fr-FR" sz="1400" dirty="0">
                <a:latin typeface="+mn-lt"/>
              </a:rPr>
              <a:t>Vous aurez en plus le plaisir d’assister aux jeux des 2 autres équipes présentes ! </a:t>
            </a:r>
          </a:p>
          <a:p>
            <a:pPr algn="ctr" eaLnBrk="1" hangingPunct="1"/>
            <a:r>
              <a:rPr lang="fr-FR" altLang="fr-FR" sz="1400" dirty="0">
                <a:latin typeface="+mn-lt"/>
              </a:rPr>
              <a:t>Attention la concurrence est bien réelle !</a:t>
            </a:r>
            <a:r>
              <a:rPr lang="fr-FR" altLang="fr-FR" sz="1500" dirty="0">
                <a:solidFill>
                  <a:schemeClr val="bg1"/>
                </a:solidFill>
                <a:latin typeface="Book Antiqua" pitchFamily="18" charset="0"/>
              </a:rPr>
              <a:t> </a:t>
            </a:r>
          </a:p>
        </p:txBody>
      </p:sp>
      <p:pic>
        <p:nvPicPr>
          <p:cNvPr id="10250" name="Picture 2" descr="\\Servboul1\imagescj\Nouvelle Photothèque\Opérations\ALTERDOMUS-OP\AD CSO\IMG_141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78638" y="4076700"/>
            <a:ext cx="20859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 descr="\\Servboul1\imagescj\Nouvelle Photothèque\Opérations\ALTERDOMUS-OP\AD CSO\IMG_141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19638" y="4076700"/>
            <a:ext cx="20843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Rectangle 9"/>
          <p:cNvSpPr>
            <a:spLocks noChangeArrowheads="1"/>
          </p:cNvSpPr>
          <p:nvPr/>
        </p:nvSpPr>
        <p:spPr bwMode="auto">
          <a:xfrm>
            <a:off x="4464050" y="188913"/>
            <a:ext cx="4645025" cy="792162"/>
          </a:xfrm>
          <a:prstGeom prst="rect">
            <a:avLst/>
          </a:prstGeom>
          <a:solidFill>
            <a:srgbClr val="3366FF">
              <a:alpha val="7843"/>
            </a:srgbClr>
          </a:solidFill>
          <a:ln w="9525">
            <a:solidFill>
              <a:schemeClr val="bg1"/>
            </a:solidFill>
            <a:miter lim="800000"/>
            <a:headEnd/>
            <a:tailEnd/>
          </a:ln>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fr-FR" altLang="fr-FR" sz="2000" dirty="0">
                <a:latin typeface="Book Antiqua" pitchFamily="18" charset="0"/>
              </a:rPr>
              <a:t>A la découverte de Carthage</a:t>
            </a:r>
          </a:p>
          <a:p>
            <a:pPr algn="ctr" eaLnBrk="1" hangingPunct="1">
              <a:spcBef>
                <a:spcPct val="20000"/>
              </a:spcBef>
            </a:pPr>
            <a:r>
              <a:rPr lang="fr-FR" altLang="fr-FR" sz="1600" b="1" dirty="0">
                <a:latin typeface="Book Antiqua" pitchFamily="18" charset="0"/>
              </a:rPr>
              <a:t>Ex d’épreuves sur le site du Théâtre de Carthage</a:t>
            </a:r>
            <a:endParaRPr lang="fr-FR" altLang="fr-FR" sz="1600" dirty="0">
              <a:latin typeface="Book Antiqua" pitchFamily="18" charset="0"/>
            </a:endParaRPr>
          </a:p>
          <a:p>
            <a:pPr eaLnBrk="1" hangingPunct="1">
              <a:spcBef>
                <a:spcPct val="20000"/>
              </a:spcBef>
              <a:buFontTx/>
              <a:buChar char="•"/>
            </a:pPr>
            <a:endParaRPr lang="fr-FR" altLang="fr-FR" sz="1600" b="1" dirty="0">
              <a:solidFill>
                <a:srgbClr val="663300"/>
              </a:solidFill>
              <a:latin typeface="Comic Sans MS" pitchFamily="66" charset="0"/>
            </a:endParaRPr>
          </a:p>
        </p:txBody>
      </p:sp>
    </p:spTree>
    <p:extLst>
      <p:ext uri="{BB962C8B-B14F-4D97-AF65-F5344CB8AC3E}">
        <p14:creationId xmlns:p14="http://schemas.microsoft.com/office/powerpoint/2010/main" val="2657831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143309" y="115888"/>
            <a:ext cx="5761037" cy="6553200"/>
          </a:xfrm>
          <a:prstGeom prst="rect">
            <a:avLst/>
          </a:prstGeom>
          <a:solidFill>
            <a:srgbClr val="3366FF">
              <a:alpha val="7843"/>
            </a:srgbClr>
          </a:solidFill>
          <a:ln w="9525">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7" name="Rectangle 9"/>
          <p:cNvSpPr>
            <a:spLocks noChangeArrowheads="1"/>
          </p:cNvSpPr>
          <p:nvPr/>
        </p:nvSpPr>
        <p:spPr bwMode="auto">
          <a:xfrm>
            <a:off x="179388" y="188913"/>
            <a:ext cx="56880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fr-FR" altLang="fr-FR" sz="2000" dirty="0">
                <a:latin typeface="Book Antiqua" pitchFamily="18" charset="0"/>
              </a:rPr>
              <a:t>A la découverte de Carthage</a:t>
            </a:r>
          </a:p>
          <a:p>
            <a:pPr algn="ctr" eaLnBrk="1" hangingPunct="1">
              <a:spcBef>
                <a:spcPct val="20000"/>
              </a:spcBef>
            </a:pPr>
            <a:r>
              <a:rPr lang="fr-FR" altLang="fr-FR" sz="2000" b="1" dirty="0">
                <a:latin typeface="Book Antiqua" pitchFamily="18" charset="0"/>
              </a:rPr>
              <a:t>Ex d’épreuves sur le site de l’Esplanade de Carthage - </a:t>
            </a:r>
            <a:r>
              <a:rPr lang="fr-FR" altLang="fr-FR" sz="2000" dirty="0">
                <a:latin typeface="Book Antiqua" pitchFamily="18" charset="0"/>
              </a:rPr>
              <a:t>Le mythe de la Reine Didon</a:t>
            </a:r>
          </a:p>
          <a:p>
            <a:pPr eaLnBrk="1" hangingPunct="1">
              <a:spcBef>
                <a:spcPct val="20000"/>
              </a:spcBef>
              <a:buFontTx/>
              <a:buChar char="•"/>
            </a:pPr>
            <a:endParaRPr lang="fr-FR" altLang="fr-FR" sz="2000" b="1" dirty="0">
              <a:solidFill>
                <a:schemeClr val="bg1"/>
              </a:solidFill>
              <a:latin typeface="Comic Sans MS" pitchFamily="66" charset="0"/>
            </a:endParaRPr>
          </a:p>
        </p:txBody>
      </p:sp>
      <p:pic>
        <p:nvPicPr>
          <p:cNvPr id="11268" name="Picture 6" descr="http://imgll.trivago.com/uploadimages/65/34/6534249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123015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http://imgll.trivago.com/uploadimages/65/34/6534249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975" y="124539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http://imgll.trivago.com/uploadimages/65/34/6534249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0375" y="126063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http://imgll.trivago.com/uploadimages/65/34/6534249_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775" y="1275873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5"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6" descr="http://www.patrimoinedetunisie.com.tn/medias/0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2427288"/>
            <a:ext cx="1714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4"/>
          <p:cNvSpPr>
            <a:spLocks noChangeArrowheads="1"/>
          </p:cNvSpPr>
          <p:nvPr/>
        </p:nvSpPr>
        <p:spPr bwMode="auto">
          <a:xfrm>
            <a:off x="179512" y="1412776"/>
            <a:ext cx="5688632" cy="5016758"/>
          </a:xfrm>
          <a:prstGeom prst="rect">
            <a:avLst/>
          </a:prstGeom>
          <a:noFill/>
          <a:ln w="9525">
            <a:noFill/>
            <a:miter lim="800000"/>
            <a:headEnd/>
            <a:tailEnd/>
          </a:ln>
        </p:spPr>
        <p:txBody>
          <a:bodyPr>
            <a:spAutoFit/>
          </a:bodyPr>
          <a:lstStyle/>
          <a:p>
            <a:pPr algn="ctr">
              <a:defRPr/>
            </a:pPr>
            <a:r>
              <a:rPr lang="fr-FR" sz="1400" dirty="0"/>
              <a:t>D'après la légende, ce serait la reine Didon ou </a:t>
            </a:r>
            <a:r>
              <a:rPr lang="fr-FR" sz="1400" dirty="0" err="1"/>
              <a:t>Élyssa</a:t>
            </a:r>
            <a:r>
              <a:rPr lang="fr-FR" sz="1400" dirty="0"/>
              <a:t>, sœur du roi de Tyr, Pygmalion, qui fonda la cité. La reine aurait demandé au souverain voisin, Hiarbas, un roi berbère, l'autorisation de fonder un royaume sur ses terres. Celui-ci lui offrit alors un terrain aussi grand qu'une peau de vache. La reine plus maligne fait couper une peau de vache en lanières très fines et trace les contours de Carthage. En référence à cette fondatrice mythique, les Carthaginois sont parfois surnommés les « enfants de Didon » dans la littérature.</a:t>
            </a:r>
          </a:p>
          <a:p>
            <a:pPr algn="ctr">
              <a:defRPr/>
            </a:pPr>
            <a:r>
              <a:rPr lang="fr-FR" sz="1400" dirty="0"/>
              <a:t>Pour rentrer sur ce site il vous faudra donc présentez la carte en accord avec l’Histoire !</a:t>
            </a:r>
          </a:p>
          <a:p>
            <a:pPr algn="ctr">
              <a:defRPr/>
            </a:pPr>
            <a:r>
              <a:rPr lang="fr-FR" sz="1400" dirty="0"/>
              <a:t>Votre Professeur vous parlera donc de la création de Carthage et de la reine Didon.</a:t>
            </a:r>
          </a:p>
          <a:p>
            <a:pPr algn="ctr">
              <a:defRPr/>
            </a:pPr>
            <a:r>
              <a:rPr lang="fr-FR" sz="1400" dirty="0"/>
              <a:t>La personne de l’organisation Croisière Jaune vous remettra une peau de vache avec une paire de ciseaux d’époque. Vous avez alors 19 mn pour découper cette peau et construire Carthage ! Attention vous êtes chronométré !</a:t>
            </a:r>
          </a:p>
          <a:p>
            <a:pPr algn="ctr">
              <a:defRPr/>
            </a:pPr>
            <a:r>
              <a:rPr lang="fr-FR" sz="1400" dirty="0"/>
              <a:t>L’équipe qui aura fait la plus longue lanière de vache sera désignée gagnante !</a:t>
            </a:r>
          </a:p>
          <a:p>
            <a:pPr algn="ctr">
              <a:defRPr/>
            </a:pPr>
            <a:r>
              <a:rPr lang="fr-FR" sz="1400" dirty="0"/>
              <a:t>Une fois votre mission terminée remettez votre « frontière de Carthage en peau de vache » à notre organisateur afin qu’il la mesure.</a:t>
            </a:r>
          </a:p>
          <a:p>
            <a:pPr>
              <a:defRPr/>
            </a:pPr>
            <a:r>
              <a:rPr lang="fr-FR" sz="1400" dirty="0">
                <a:solidFill>
                  <a:schemeClr val="bg1"/>
                </a:solidFill>
              </a:rPr>
              <a:t> </a:t>
            </a:r>
          </a:p>
          <a:p>
            <a:pPr>
              <a:defRPr/>
            </a:pPr>
            <a:r>
              <a:rPr lang="fr-FR" sz="1300" dirty="0"/>
              <a:t/>
            </a:r>
            <a:br>
              <a:rPr lang="fr-FR" sz="1300" dirty="0"/>
            </a:br>
            <a:endParaRPr lang="fr-FR" sz="1300" dirty="0"/>
          </a:p>
        </p:txBody>
      </p:sp>
      <p:pic>
        <p:nvPicPr>
          <p:cNvPr id="11275" name="Picture 2" descr="https://upload.wikimedia.org/wikipedia/commons/thumb/2/2c/Sacchi,_Andrea_-_The_Death_of_Dido_-_17th_c.jpg/220px-Sacchi,_Andrea_-_The_Death_of_Dido_-_17th_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72225" y="404813"/>
            <a:ext cx="23764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 descr="\\Servboul1\imagescj\Nouvelle Photothèque\Opérations\ALTERDOMUS-OP\AD CSO\IMG_140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56325" y="2852738"/>
            <a:ext cx="2754313"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258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0" y="1700213"/>
            <a:ext cx="5724525" cy="4032250"/>
          </a:xfrm>
          <a:prstGeom prst="rect">
            <a:avLst/>
          </a:prstGeom>
          <a:solidFill>
            <a:srgbClr val="FF0000">
              <a:alpha val="29019"/>
            </a:srgbClr>
          </a:solidFill>
          <a:ln w="0">
            <a:solidFill>
              <a:schemeClr val="bg1"/>
            </a:solidFill>
            <a:miter lim="800000"/>
            <a:headEnd/>
            <a:tailEnd/>
          </a:ln>
        </p:spPr>
        <p:txBody>
          <a:bodyPr wrap="none" anchor="ctr"/>
          <a:lstStyle/>
          <a:p>
            <a:endParaRPr lang="fr-FR" altLang="fr-FR">
              <a:latin typeface="Arial" pitchFamily="34" charset="0"/>
            </a:endParaRPr>
          </a:p>
        </p:txBody>
      </p:sp>
      <p:sp>
        <p:nvSpPr>
          <p:cNvPr id="33796" name="ZoneTexte 8"/>
          <p:cNvSpPr txBox="1">
            <a:spLocks noChangeArrowheads="1"/>
          </p:cNvSpPr>
          <p:nvPr/>
        </p:nvSpPr>
        <p:spPr bwMode="auto">
          <a:xfrm>
            <a:off x="5656262" y="3356992"/>
            <a:ext cx="352266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fr-FR" altLang="fr-FR" sz="1600" b="1" dirty="0">
                <a:latin typeface="Book Antiqua" pitchFamily="18" charset="0"/>
              </a:rPr>
              <a:t>Laura  </a:t>
            </a:r>
            <a:r>
              <a:rPr lang="fr-FR" altLang="fr-FR" sz="1600" b="1" dirty="0" smtClean="0">
                <a:latin typeface="Book Antiqua" pitchFamily="18" charset="0"/>
              </a:rPr>
              <a:t>et Mohamed sont  à </a:t>
            </a:r>
            <a:r>
              <a:rPr lang="fr-FR" altLang="fr-FR" sz="1600" b="1" dirty="0">
                <a:latin typeface="Book Antiqua" pitchFamily="18" charset="0"/>
              </a:rPr>
              <a:t>votre disposition pour toute information complémentaire au</a:t>
            </a:r>
          </a:p>
          <a:p>
            <a:pPr algn="ctr" eaLnBrk="1" hangingPunct="1">
              <a:spcBef>
                <a:spcPct val="50000"/>
              </a:spcBef>
              <a:buFontTx/>
              <a:buNone/>
            </a:pPr>
            <a:r>
              <a:rPr lang="fr-FR" altLang="fr-FR" sz="1600" dirty="0">
                <a:latin typeface="Book Antiqua" pitchFamily="18" charset="0"/>
              </a:rPr>
              <a:t>01 49 </a:t>
            </a:r>
            <a:r>
              <a:rPr lang="fr-FR" altLang="fr-FR" sz="1600" dirty="0" smtClean="0">
                <a:latin typeface="Book Antiqua" pitchFamily="18" charset="0"/>
              </a:rPr>
              <a:t>650 650</a:t>
            </a:r>
            <a:endParaRPr lang="fr-FR" altLang="fr-FR" sz="1600" dirty="0">
              <a:latin typeface="Book Antiqua" pitchFamily="18" charset="0"/>
            </a:endParaRPr>
          </a:p>
          <a:p>
            <a:pPr algn="ctr" eaLnBrk="1" hangingPunct="1">
              <a:spcBef>
                <a:spcPct val="50000"/>
              </a:spcBef>
              <a:buFontTx/>
              <a:buNone/>
            </a:pPr>
            <a:r>
              <a:rPr lang="fr-FR" altLang="fr-FR" sz="1600" dirty="0" smtClean="0">
                <a:latin typeface="Book Antiqua" pitchFamily="18" charset="0"/>
              </a:rPr>
              <a:t>laura@croisierejaune.com</a:t>
            </a:r>
          </a:p>
          <a:p>
            <a:pPr algn="ctr" eaLnBrk="1" hangingPunct="1">
              <a:spcBef>
                <a:spcPct val="50000"/>
              </a:spcBef>
              <a:buFontTx/>
              <a:buNone/>
            </a:pPr>
            <a:r>
              <a:rPr lang="fr-FR" altLang="fr-FR" sz="1600" dirty="0" smtClean="0">
                <a:latin typeface="Book Antiqua" pitchFamily="18" charset="0"/>
              </a:rPr>
              <a:t>mohamed@croisierejaune.com</a:t>
            </a:r>
            <a:endParaRPr lang="fr-FR" altLang="fr-FR" sz="1600" dirty="0">
              <a:latin typeface="Book Antiqua" pitchFamily="18" charset="0"/>
            </a:endParaRPr>
          </a:p>
          <a:p>
            <a:pPr algn="ctr" eaLnBrk="1" hangingPunct="1">
              <a:spcBef>
                <a:spcPct val="50000"/>
              </a:spcBef>
              <a:buFontTx/>
              <a:buNone/>
            </a:pPr>
            <a:r>
              <a:rPr lang="fr-FR" altLang="fr-FR" sz="1600" dirty="0">
                <a:solidFill>
                  <a:srgbClr val="663300"/>
                </a:solidFill>
                <a:latin typeface="Maiandra GD" pitchFamily="34" charset="0"/>
                <a:hlinkClick r:id="rId2"/>
              </a:rPr>
              <a:t>www.croisierejaune.com</a:t>
            </a:r>
            <a:endParaRPr lang="fr-FR" altLang="fr-FR" sz="1600" dirty="0">
              <a:solidFill>
                <a:srgbClr val="663300"/>
              </a:solidFill>
              <a:latin typeface="Maiandra GD" pitchFamily="34" charset="0"/>
            </a:endParaRPr>
          </a:p>
          <a:p>
            <a:pPr algn="ctr" eaLnBrk="1" hangingPunct="1">
              <a:spcBef>
                <a:spcPct val="50000"/>
              </a:spcBef>
              <a:buFontTx/>
              <a:buNone/>
            </a:pPr>
            <a:endParaRPr lang="fr-FR" altLang="fr-FR" sz="1600" dirty="0">
              <a:solidFill>
                <a:srgbClr val="663300"/>
              </a:solidFill>
              <a:latin typeface="Maiandra GD" pitchFamily="34" charset="0"/>
            </a:endParaRPr>
          </a:p>
          <a:p>
            <a:pPr algn="ctr" eaLnBrk="1" hangingPunct="1">
              <a:spcBef>
                <a:spcPct val="0"/>
              </a:spcBef>
              <a:buFontTx/>
              <a:buNone/>
            </a:pPr>
            <a:endParaRPr lang="fr-FR" altLang="fr-FR" sz="2000" dirty="0">
              <a:solidFill>
                <a:srgbClr val="663300"/>
              </a:solidFill>
              <a:latin typeface="Pristina" pitchFamily="66" charset="0"/>
            </a:endParaRPr>
          </a:p>
        </p:txBody>
      </p:sp>
      <p:pic>
        <p:nvPicPr>
          <p:cNvPr id="33797" name="Image 9" descr="IMG_242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262" y="1862138"/>
            <a:ext cx="5588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Sous-titre 2"/>
          <p:cNvSpPr>
            <a:spLocks/>
          </p:cNvSpPr>
          <p:nvPr/>
        </p:nvSpPr>
        <p:spPr bwMode="auto">
          <a:xfrm>
            <a:off x="366713" y="6263482"/>
            <a:ext cx="16176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fr-FR" altLang="fr-FR" sz="1400" b="1">
                <a:solidFill>
                  <a:srgbClr val="FFFFFF"/>
                </a:solidFill>
                <a:latin typeface="Pristina" pitchFamily="66" charset="0"/>
              </a:rPr>
              <a:t>La Tunisie Nouvelle</a:t>
            </a:r>
          </a:p>
        </p:txBody>
      </p:sp>
      <p:sp>
        <p:nvSpPr>
          <p:cNvPr id="33799" name="Rectangle 7"/>
          <p:cNvSpPr>
            <a:spLocks noChangeArrowheads="1"/>
          </p:cNvSpPr>
          <p:nvPr/>
        </p:nvSpPr>
        <p:spPr bwMode="auto">
          <a:xfrm>
            <a:off x="6156325" y="188913"/>
            <a:ext cx="2735263" cy="2592387"/>
          </a:xfrm>
          <a:prstGeom prst="rect">
            <a:avLst/>
          </a:prstGeom>
          <a:solidFill>
            <a:srgbClr val="FF0000">
              <a:alpha val="29019"/>
            </a:srgbClr>
          </a:solidFill>
          <a:ln w="0">
            <a:solidFill>
              <a:schemeClr val="bg1"/>
            </a:solidFill>
            <a:miter lim="800000"/>
            <a:headEnd/>
            <a:tailEnd/>
          </a:ln>
        </p:spPr>
        <p:txBody>
          <a:bodyPr wrap="none" anchor="ctr"/>
          <a:lstStyle/>
          <a:p>
            <a:endParaRPr lang="fr-FR" altLang="fr-FR">
              <a:latin typeface="Arial" pitchFamily="34" charset="0"/>
            </a:endParaRPr>
          </a:p>
        </p:txBody>
      </p:sp>
      <p:pic>
        <p:nvPicPr>
          <p:cNvPr id="33800" name="Image 3" descr="LOGO CJ ENTIER2 BLC.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4588" y="188913"/>
            <a:ext cx="25082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29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pPr algn="ctr"/>
            <a:r>
              <a:rPr lang="fr-FR" dirty="0" smtClean="0"/>
              <a:t>Hôtel Club Président </a:t>
            </a:r>
            <a:endParaRPr lang="fr-FR" dirty="0"/>
          </a:p>
        </p:txBody>
      </p:sp>
      <p:pic>
        <p:nvPicPr>
          <p:cNvPr id="1030" name="Picture 6" descr="http://media-cdn.tripadvisor.com/media/photo-s/01/af/e4/f8/hotel-club-preside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1412776"/>
            <a:ext cx="7025972" cy="443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23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692696"/>
            <a:ext cx="3672408" cy="4824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323528" y="836712"/>
            <a:ext cx="3682752" cy="5361459"/>
          </a:xfrm>
        </p:spPr>
        <p:txBody>
          <a:bodyPr>
            <a:normAutofit fontScale="47500" lnSpcReduction="20000"/>
          </a:bodyPr>
          <a:lstStyle/>
          <a:p>
            <a:r>
              <a:rPr lang="fr-FR" sz="2900" dirty="0"/>
              <a:t>L’hôtel club président vous offre un confort moderne dans un cadre rénové; il comporte 366 chambres réparties de la manière suivante :</a:t>
            </a:r>
          </a:p>
          <a:p>
            <a:r>
              <a:rPr lang="fr-FR" sz="2900" dirty="0"/>
              <a:t>- 215 chambres dans le bâtiment principal sur 5 étages (avec ascenseurs)</a:t>
            </a:r>
          </a:p>
          <a:p>
            <a:r>
              <a:rPr lang="fr-FR" sz="2900" dirty="0"/>
              <a:t>- 151 bungalows implantés dans les jardins verdoyants  riches et colorés</a:t>
            </a:r>
          </a:p>
          <a:p>
            <a:r>
              <a:rPr lang="fr-FR" sz="2900" dirty="0"/>
              <a:t>Vous y séjournez en formule tout compris, pension-complète, demi-pension ou en logement et petit déjeuner, vos repas seront servis  en buffet.</a:t>
            </a:r>
          </a:p>
          <a:p>
            <a:r>
              <a:rPr lang="fr-FR" sz="2900" dirty="0"/>
              <a:t>En plus de cela l’hôtel propose un restaurant à la carte*, un salon-bar, un Beach bar, un café maure, une discothèque, ainsi qu’un parc aquatique (ouvert de juin à septembre)*.</a:t>
            </a:r>
          </a:p>
          <a:p>
            <a:r>
              <a:rPr lang="fr-FR" sz="2900" dirty="0"/>
              <a:t>L’hôtel dispose de sa propre plage aménagée (parasols, transats et matelas etc.) en face de l’hôtel et de deux piscines en plein air avec deux bassins pour enfants, une grande terrasse ainsi qu’un solarium équipé de parasols et chaises longues.</a:t>
            </a:r>
          </a:p>
          <a:p>
            <a:r>
              <a:rPr lang="fr-FR" sz="2900" dirty="0"/>
              <a:t>Il dispose également de 2 courts de tennis, pingpong, basketball, terrain de mini foot, espace pétanque, mini golf, Beach volley.</a:t>
            </a:r>
          </a:p>
          <a:p>
            <a:pPr marL="0" indent="0">
              <a:buNone/>
            </a:pPr>
            <a:r>
              <a:rPr lang="fr-FR" dirty="0"/>
              <a:t/>
            </a:r>
            <a:br>
              <a:rPr lang="fr-FR" dirty="0"/>
            </a:br>
            <a:endParaRPr lang="fr-FR" dirty="0"/>
          </a:p>
          <a:p>
            <a:endParaRPr lang="fr-FR" dirty="0"/>
          </a:p>
        </p:txBody>
      </p:sp>
      <p:pic>
        <p:nvPicPr>
          <p:cNvPr id="2058" name="Picture 10" descr="http://www.nessimavoyages.com/images/hotels/club_president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7944" y="692696"/>
            <a:ext cx="4908376" cy="250332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cdn.travelplanet.pl/2341/ALFA/tunezja/hammamet/hammamet/club-president-village_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944" y="3501008"/>
            <a:ext cx="490837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80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foto.e-zajezdy.cz/8/83348_9-hotel-club-preside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260648"/>
            <a:ext cx="7967796" cy="320643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agiclub.com/magiclub/visuals/tunisie_hammamet_hotel_le_president_hotel_resto.jpg"/>
          <p:cNvPicPr>
            <a:picLocks noChangeAspect="1" noChangeArrowheads="1"/>
          </p:cNvPicPr>
          <p:nvPr/>
        </p:nvPicPr>
        <p:blipFill rotWithShape="1">
          <a:blip r:embed="rId3">
            <a:extLst>
              <a:ext uri="{28A0092B-C50C-407E-A947-70E740481C1C}">
                <a14:useLocalDpi xmlns:a14="http://schemas.microsoft.com/office/drawing/2010/main"/>
              </a:ext>
            </a:extLst>
          </a:blip>
          <a:srcRect l="4508" t="7289" r="4802" b="6939"/>
          <a:stretch/>
        </p:blipFill>
        <p:spPr bwMode="auto">
          <a:xfrm>
            <a:off x="4686300" y="3851910"/>
            <a:ext cx="3749040" cy="24345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hotels.cdn-venere.com/hotels/5000000/4360000/4355800/4355743/4355743_20_b.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568" y="3808422"/>
            <a:ext cx="3333750" cy="245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0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pPr algn="ctr"/>
            <a:r>
              <a:rPr lang="fr-FR" dirty="0" smtClean="0"/>
              <a:t>Hôtel Sol Azur Beach Hammamet</a:t>
            </a:r>
            <a:endParaRPr lang="fr-FR" dirty="0"/>
          </a:p>
        </p:txBody>
      </p:sp>
      <p:pic>
        <p:nvPicPr>
          <p:cNvPr id="4100" name="Picture 4" descr="http://www.viacorsa-camping.fr/catalog/pic/hmm.sol.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628800"/>
            <a:ext cx="805393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680" y="1537340"/>
            <a:ext cx="3543240"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313264" y="1700808"/>
            <a:ext cx="3394720" cy="4032448"/>
          </a:xfrm>
        </p:spPr>
        <p:txBody>
          <a:bodyPr>
            <a:normAutofit lnSpcReduction="10000"/>
          </a:bodyPr>
          <a:lstStyle/>
          <a:p>
            <a:r>
              <a:rPr lang="fr-FR" sz="2000" dirty="0"/>
              <a:t>All Inclusive, fleuron du complexe Azur, directement en bord de mer, dans un parc verdoyant et fleuri où il fait bon </a:t>
            </a:r>
            <a:r>
              <a:rPr lang="fr-FR" sz="2000" dirty="0" err="1"/>
              <a:t>vivre,l'hôtel</a:t>
            </a:r>
            <a:r>
              <a:rPr lang="fr-FR" sz="2000" dirty="0"/>
              <a:t> Sol Azur Beach Congrès vous offre d’excellentes prestations. </a:t>
            </a:r>
            <a:br>
              <a:rPr lang="fr-FR" sz="2000" dirty="0"/>
            </a:br>
            <a:r>
              <a:rPr lang="fr-FR" sz="2000" dirty="0"/>
              <a:t>Appréciez sa cuisine succulente dans son magnifique restaurant panoramique, son grill le Sunshine et son Snack plage. </a:t>
            </a:r>
            <a:br>
              <a:rPr lang="fr-FR" sz="2000" dirty="0"/>
            </a:br>
            <a:endParaRPr lang="fr-FR" sz="2000" dirty="0"/>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0833" t="18916" r="22222" b="31209"/>
          <a:stretch/>
        </p:blipFill>
        <p:spPr bwMode="auto">
          <a:xfrm>
            <a:off x="4067944" y="249953"/>
            <a:ext cx="4806280" cy="289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1154" t="18681" r="21902" b="32051"/>
          <a:stretch/>
        </p:blipFill>
        <p:spPr bwMode="auto">
          <a:xfrm>
            <a:off x="4067945" y="3481556"/>
            <a:ext cx="4806280" cy="300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91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774" t="18803" r="18269" b="33333"/>
          <a:stretch/>
        </p:blipFill>
        <p:spPr bwMode="auto">
          <a:xfrm>
            <a:off x="899592" y="404663"/>
            <a:ext cx="7056784" cy="290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727" t="32888" r="28569" b="30627"/>
          <a:stretch/>
        </p:blipFill>
        <p:spPr bwMode="auto">
          <a:xfrm>
            <a:off x="467544" y="3861047"/>
            <a:ext cx="5472608" cy="232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660232" y="4869160"/>
            <a:ext cx="2016224" cy="461665"/>
          </a:xfrm>
          <a:prstGeom prst="rect">
            <a:avLst/>
          </a:prstGeom>
          <a:noFill/>
        </p:spPr>
        <p:txBody>
          <a:bodyPr wrap="square" rtlCol="0">
            <a:spAutoFit/>
          </a:bodyPr>
          <a:lstStyle/>
          <a:p>
            <a:r>
              <a:rPr lang="fr-FR" sz="2400" dirty="0" smtClean="0"/>
              <a:t>Restauration</a:t>
            </a:r>
            <a:endParaRPr lang="fr-FR" sz="2400" dirty="0"/>
          </a:p>
        </p:txBody>
      </p:sp>
    </p:spTree>
    <p:extLst>
      <p:ext uri="{BB962C8B-B14F-4D97-AF65-F5344CB8AC3E}">
        <p14:creationId xmlns:p14="http://schemas.microsoft.com/office/powerpoint/2010/main" val="173719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680" y="442045"/>
            <a:ext cx="3543240" cy="2539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73842" y="442045"/>
            <a:ext cx="3168352" cy="2308324"/>
          </a:xfrm>
          <a:prstGeom prst="rect">
            <a:avLst/>
          </a:prstGeom>
        </p:spPr>
        <p:txBody>
          <a:bodyPr wrap="square">
            <a:spAutoFit/>
          </a:bodyPr>
          <a:lstStyle/>
          <a:p>
            <a:r>
              <a:rPr lang="fr-FR" dirty="0"/>
              <a:t>LOISIRS ET DETENTE</a:t>
            </a:r>
          </a:p>
          <a:p>
            <a:r>
              <a:rPr lang="fr-FR" dirty="0"/>
              <a:t>Trois  piscines en plein air, toboggans aquatiques et pataugeoire pour les enfants, 2 courts de tennis, équitation, vélo, jogging, randonnées, sports nautiques. 3 parcours de golf et 2 </a:t>
            </a:r>
            <a:r>
              <a:rPr lang="fr-FR" dirty="0" err="1"/>
              <a:t>practises</a:t>
            </a:r>
            <a:r>
              <a:rPr lang="fr-FR" dirty="0"/>
              <a:t> 9 trous à proximité. </a:t>
            </a:r>
          </a:p>
        </p:txBody>
      </p:sp>
      <p:pic>
        <p:nvPicPr>
          <p:cNvPr id="7172" name="Picture 4" descr="http://p1.storage.canalblog.com/16/24/634397/4199519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7944" y="437511"/>
            <a:ext cx="4762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blog.constancehotels.com/wp-content/uploads/2013/01/IMG_69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296" y="3861048"/>
            <a:ext cx="3912369" cy="260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9885"/>
      </p:ext>
    </p:extLst>
  </p:cSld>
  <p:clrMapOvr>
    <a:masterClrMapping/>
  </p:clrMapOvr>
</p:sld>
</file>

<file path=ppt/theme/theme1.xml><?xml version="1.0" encoding="utf-8"?>
<a:theme xmlns:a="http://schemas.openxmlformats.org/drawingml/2006/main" name="Mailles">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50</TotalTime>
  <Words>906</Words>
  <Application>Microsoft Office PowerPoint</Application>
  <PresentationFormat>Affichage à l'écran (4:3)</PresentationFormat>
  <Paragraphs>89</Paragraphs>
  <Slides>26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Mailles</vt:lpstr>
      <vt:lpstr>Adobe Acrobat Document</vt:lpstr>
      <vt:lpstr>LORIENT GROUPE</vt:lpstr>
      <vt:lpstr>HAMMAMET</vt:lpstr>
      <vt:lpstr>Hôtel Club Président </vt:lpstr>
      <vt:lpstr>Présentation PowerPoint</vt:lpstr>
      <vt:lpstr>Présentation PowerPoint</vt:lpstr>
      <vt:lpstr>Hôtel Sol Azur Beach Hammamet</vt:lpstr>
      <vt:lpstr>Présentation PowerPoint</vt:lpstr>
      <vt:lpstr>Présentation PowerPoint</vt:lpstr>
      <vt:lpstr>Présentation PowerPoint</vt:lpstr>
      <vt:lpstr>SOUSSE</vt:lpstr>
      <vt:lpstr>Hôtel El Mouradi Club Selima</vt:lpstr>
      <vt:lpstr>Présentation PowerPoint</vt:lpstr>
      <vt:lpstr>Présentation PowerPoint</vt:lpstr>
      <vt:lpstr>Présentation PowerPoint</vt:lpstr>
      <vt:lpstr>Transfert et départ </vt:lpstr>
      <vt:lpstr>Prestations Optionnelles</vt:lpstr>
      <vt:lpstr>Déjeuner chez l’habitant à Hammamet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LORIENT GROUPE</dc:title>
  <dc:creator>Maxime DUMARTHERAY</dc:creator>
  <cp:lastModifiedBy>Maxime DUMARTHERAY</cp:lastModifiedBy>
  <cp:revision>10</cp:revision>
  <dcterms:created xsi:type="dcterms:W3CDTF">2014-08-20T14:32:25Z</dcterms:created>
  <dcterms:modified xsi:type="dcterms:W3CDTF">2014-08-20T15:22:53Z</dcterms:modified>
</cp:coreProperties>
</file>