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258" r:id="rId3"/>
    <p:sldId id="260" r:id="rId4"/>
    <p:sldId id="261" r:id="rId5"/>
    <p:sldId id="310" r:id="rId6"/>
    <p:sldId id="311" r:id="rId7"/>
    <p:sldId id="312" r:id="rId8"/>
    <p:sldId id="313" r:id="rId9"/>
    <p:sldId id="314" r:id="rId10"/>
    <p:sldId id="269" r:id="rId11"/>
    <p:sldId id="270" r:id="rId12"/>
    <p:sldId id="297" r:id="rId13"/>
    <p:sldId id="271" r:id="rId14"/>
    <p:sldId id="304" r:id="rId15"/>
    <p:sldId id="273" r:id="rId16"/>
    <p:sldId id="277"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72" r:id="rId31"/>
    <p:sldId id="289" r:id="rId32"/>
    <p:sldId id="290" r:id="rId33"/>
    <p:sldId id="291" r:id="rId34"/>
    <p:sldId id="292" r:id="rId35"/>
    <p:sldId id="295" r:id="rId36"/>
    <p:sldId id="293" r:id="rId37"/>
    <p:sldId id="294" r:id="rId38"/>
    <p:sldId id="301" r:id="rId39"/>
    <p:sldId id="302" r:id="rId40"/>
    <p:sldId id="288" r:id="rId41"/>
    <p:sldId id="296" r:id="rId42"/>
    <p:sldId id="307" r:id="rId43"/>
    <p:sldId id="298" r:id="rId44"/>
    <p:sldId id="305" r:id="rId45"/>
    <p:sldId id="306" r:id="rId46"/>
    <p:sldId id="299" r:id="rId47"/>
    <p:sldId id="300" r:id="rId48"/>
    <p:sldId id="308" r:id="rId49"/>
    <p:sldId id="309" r:id="rId50"/>
    <p:sldId id="303"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020" y="-5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2110E-70F5-40AB-89C9-E7F069F94BC7}" type="datetimeFigureOut">
              <a:rPr lang="fr-FR" smtClean="0"/>
              <a:t>19/08/2014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47C9E-7CCE-4E08-9362-480FDC806962}" type="slidenum">
              <a:rPr lang="fr-FR" smtClean="0"/>
              <a:t>‹N°›</a:t>
            </a:fld>
            <a:endParaRPr lang="fr-FR"/>
          </a:p>
        </p:txBody>
      </p:sp>
    </p:spTree>
    <p:extLst>
      <p:ext uri="{BB962C8B-B14F-4D97-AF65-F5344CB8AC3E}">
        <p14:creationId xmlns:p14="http://schemas.microsoft.com/office/powerpoint/2010/main" val="151087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685817" indent="-263776">
              <a:defRPr>
                <a:solidFill>
                  <a:schemeClr val="tx1"/>
                </a:solidFill>
                <a:latin typeface="Arial" pitchFamily="34" charset="0"/>
              </a:defRPr>
            </a:lvl2pPr>
            <a:lvl3pPr marL="1055103" indent="-211021">
              <a:defRPr>
                <a:solidFill>
                  <a:schemeClr val="tx1"/>
                </a:solidFill>
                <a:latin typeface="Arial" pitchFamily="34" charset="0"/>
              </a:defRPr>
            </a:lvl3pPr>
            <a:lvl4pPr marL="1477145" indent="-211021">
              <a:defRPr>
                <a:solidFill>
                  <a:schemeClr val="tx1"/>
                </a:solidFill>
                <a:latin typeface="Arial" pitchFamily="34" charset="0"/>
              </a:defRPr>
            </a:lvl4pPr>
            <a:lvl5pPr marL="1899186" indent="-211021">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fld id="{BFC90B65-A658-4A4B-BF79-F4D34D652E60}" type="slidenum">
              <a:rPr lang="fr-FR" altLang="fr-FR" smtClean="0">
                <a:solidFill>
                  <a:srgbClr val="000000"/>
                </a:solidFill>
              </a:rPr>
              <a:pPr/>
              <a:t>24</a:t>
            </a:fld>
            <a:endParaRPr lang="fr-FR" altLang="fr-FR" smtClean="0">
              <a:solidFill>
                <a:srgbClr val="000000"/>
              </a:solidFill>
            </a:endParaRPr>
          </a:p>
        </p:txBody>
      </p:sp>
      <p:sp>
        <p:nvSpPr>
          <p:cNvPr id="33795"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1988EFC-24E6-47D4-8A31-99F873342373}" type="slidenum">
              <a:rPr lang="en-US" altLang="fr-FR" sz="1200">
                <a:solidFill>
                  <a:srgbClr val="000000"/>
                </a:solidFill>
                <a:latin typeface="Brush Script MT" pitchFamily="66" charset="0"/>
                <a:ea typeface="ＭＳ Ｐゴシック"/>
                <a:cs typeface="ＭＳ Ｐゴシック"/>
              </a:rPr>
              <a:pPr algn="r" eaLnBrk="1" hangingPunct="1"/>
              <a:t>24</a:t>
            </a:fld>
            <a:endParaRPr lang="en-US" altLang="fr-FR" sz="1200">
              <a:solidFill>
                <a:srgbClr val="000000"/>
              </a:solidFill>
              <a:latin typeface="Brush Script MT" pitchFamily="66" charset="0"/>
              <a:ea typeface="ＭＳ Ｐゴシック"/>
              <a:cs typeface="ＭＳ Ｐゴシック"/>
            </a:endParaRP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bwMode="auto">
          <a:xfrm>
            <a:off x="913991" y="4342939"/>
            <a:ext cx="5030018" cy="411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685817" indent="-263776">
              <a:defRPr>
                <a:solidFill>
                  <a:schemeClr val="tx1"/>
                </a:solidFill>
                <a:latin typeface="Arial" pitchFamily="34" charset="0"/>
              </a:defRPr>
            </a:lvl2pPr>
            <a:lvl3pPr marL="1055103" indent="-211021">
              <a:defRPr>
                <a:solidFill>
                  <a:schemeClr val="tx1"/>
                </a:solidFill>
                <a:latin typeface="Arial" pitchFamily="34" charset="0"/>
              </a:defRPr>
            </a:lvl3pPr>
            <a:lvl4pPr marL="1477145" indent="-211021">
              <a:defRPr>
                <a:solidFill>
                  <a:schemeClr val="tx1"/>
                </a:solidFill>
                <a:latin typeface="Arial" pitchFamily="34" charset="0"/>
              </a:defRPr>
            </a:lvl4pPr>
            <a:lvl5pPr marL="1899186" indent="-211021">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fld id="{0D10E9F5-8D69-4DDD-BB9E-E0C22DC371C4}" type="slidenum">
              <a:rPr lang="fr-FR" altLang="fr-FR" smtClean="0">
                <a:solidFill>
                  <a:srgbClr val="000000"/>
                </a:solidFill>
              </a:rPr>
              <a:pPr/>
              <a:t>28</a:t>
            </a:fld>
            <a:endParaRPr lang="fr-FR" altLang="fr-FR" smtClean="0">
              <a:solidFill>
                <a:srgbClr val="000000"/>
              </a:solidFill>
            </a:endParaRPr>
          </a:p>
        </p:txBody>
      </p:sp>
      <p:sp>
        <p:nvSpPr>
          <p:cNvPr id="34819"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E322336-AE27-430F-B6F2-E9E2A6C629F7}" type="slidenum">
              <a:rPr lang="en-US" altLang="fr-FR" sz="1200">
                <a:solidFill>
                  <a:srgbClr val="000000"/>
                </a:solidFill>
                <a:latin typeface="Brush Script MT" pitchFamily="66" charset="0"/>
                <a:ea typeface="ＭＳ Ｐゴシック"/>
                <a:cs typeface="ＭＳ Ｐゴシック"/>
              </a:rPr>
              <a:pPr algn="r" eaLnBrk="1" hangingPunct="1"/>
              <a:t>28</a:t>
            </a:fld>
            <a:endParaRPr lang="en-US" altLang="fr-FR" sz="1200">
              <a:solidFill>
                <a:srgbClr val="000000"/>
              </a:solidFill>
              <a:latin typeface="Brush Script MT" pitchFamily="66" charset="0"/>
              <a:ea typeface="ＭＳ Ｐゴシック"/>
              <a:cs typeface="ＭＳ Ｐゴシック"/>
            </a:endParaRPr>
          </a:p>
        </p:txBody>
      </p:sp>
      <p:sp>
        <p:nvSpPr>
          <p:cNvPr id="34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3"/>
          <p:cNvSpPr>
            <a:spLocks noGrp="1" noChangeArrowheads="1"/>
          </p:cNvSpPr>
          <p:nvPr>
            <p:ph type="body" idx="1"/>
          </p:nvPr>
        </p:nvSpPr>
        <p:spPr bwMode="auto">
          <a:xfrm>
            <a:off x="913991" y="4342939"/>
            <a:ext cx="5030018" cy="411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685817" indent="-263776">
              <a:defRPr>
                <a:solidFill>
                  <a:schemeClr val="tx1"/>
                </a:solidFill>
                <a:latin typeface="Arial" pitchFamily="34" charset="0"/>
              </a:defRPr>
            </a:lvl2pPr>
            <a:lvl3pPr marL="1055103" indent="-211021">
              <a:defRPr>
                <a:solidFill>
                  <a:schemeClr val="tx1"/>
                </a:solidFill>
                <a:latin typeface="Arial" pitchFamily="34" charset="0"/>
              </a:defRPr>
            </a:lvl3pPr>
            <a:lvl4pPr marL="1477145" indent="-211021">
              <a:defRPr>
                <a:solidFill>
                  <a:schemeClr val="tx1"/>
                </a:solidFill>
                <a:latin typeface="Arial" pitchFamily="34" charset="0"/>
              </a:defRPr>
            </a:lvl4pPr>
            <a:lvl5pPr marL="1899186" indent="-211021">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fld id="{517082D3-4251-4200-BA02-062D49B23253}" type="slidenum">
              <a:rPr lang="fr-FR" altLang="fr-FR" smtClean="0">
                <a:solidFill>
                  <a:srgbClr val="000000"/>
                </a:solidFill>
              </a:rPr>
              <a:pPr/>
              <a:t>29</a:t>
            </a:fld>
            <a:endParaRPr lang="fr-FR" altLang="fr-FR" smtClean="0">
              <a:solidFill>
                <a:srgbClr val="000000"/>
              </a:solidFill>
            </a:endParaRPr>
          </a:p>
        </p:txBody>
      </p:sp>
      <p:sp>
        <p:nvSpPr>
          <p:cNvPr id="35843" name="Rectangle 7"/>
          <p:cNvSpPr txBox="1">
            <a:spLocks noGrp="1" noChangeArrowheads="1"/>
          </p:cNvSpPr>
          <p:nvPr/>
        </p:nvSpPr>
        <p:spPr bwMode="auto">
          <a:xfrm>
            <a:off x="3885996" y="8687297"/>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4DA0858-84F3-4892-88DB-A0CAFC932884}" type="slidenum">
              <a:rPr lang="en-US" altLang="fr-FR" sz="1200">
                <a:solidFill>
                  <a:srgbClr val="000000"/>
                </a:solidFill>
                <a:latin typeface="Brush Script MT" pitchFamily="66" charset="0"/>
                <a:ea typeface="ＭＳ Ｐゴシック"/>
                <a:cs typeface="ＭＳ Ｐゴシック"/>
              </a:rPr>
              <a:pPr algn="r" eaLnBrk="1" hangingPunct="1"/>
              <a:t>29</a:t>
            </a:fld>
            <a:endParaRPr lang="en-US" altLang="fr-FR" sz="1200">
              <a:solidFill>
                <a:srgbClr val="000000"/>
              </a:solidFill>
              <a:latin typeface="Brush Script MT" pitchFamily="66" charset="0"/>
              <a:ea typeface="ＭＳ Ｐゴシック"/>
              <a:cs typeface="ＭＳ Ｐゴシック"/>
            </a:endParaRPr>
          </a:p>
        </p:txBody>
      </p:sp>
      <p:sp>
        <p:nvSpPr>
          <p:cNvPr id="358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xfrm>
            <a:off x="913991" y="4342939"/>
            <a:ext cx="5030018" cy="411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115C4C61-7134-43B7-95C5-F984B54FFAF7}" type="datetimeFigureOut">
              <a:rPr lang="fr-FR" smtClean="0"/>
              <a:t>19/08/2014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0153F8C1-D9AE-45EE-ADCE-EAFD731A066A}"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5C4C61-7134-43B7-95C5-F984B54FFAF7}" type="datetimeFigureOut">
              <a:rPr lang="fr-FR" smtClean="0"/>
              <a:t>19/08/2014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5C4C61-7134-43B7-95C5-F984B54FFAF7}" type="datetimeFigureOut">
              <a:rPr lang="fr-FR" smtClean="0"/>
              <a:t>19/08/2014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5C4C61-7134-43B7-95C5-F984B54FFAF7}" type="datetimeFigureOut">
              <a:rPr lang="fr-FR" smtClean="0"/>
              <a:t>19/08/2014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115C4C61-7134-43B7-95C5-F984B54FFAF7}" type="datetimeFigureOut">
              <a:rPr lang="fr-FR" smtClean="0"/>
              <a:t>19/08/2014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153F8C1-D9AE-45EE-ADCE-EAFD731A066A}"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5C4C61-7134-43B7-95C5-F984B54FFAF7}" type="datetimeFigureOut">
              <a:rPr lang="fr-FR" smtClean="0"/>
              <a:t>19/08/2014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5C4C61-7134-43B7-95C5-F984B54FFAF7}" type="datetimeFigureOut">
              <a:rPr lang="fr-FR" smtClean="0"/>
              <a:t>19/08/2014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115C4C61-7134-43B7-95C5-F984B54FFAF7}" type="datetimeFigureOut">
              <a:rPr lang="fr-FR" smtClean="0"/>
              <a:t>19/08/2014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5C4C61-7134-43B7-95C5-F984B54FFAF7}" type="datetimeFigureOut">
              <a:rPr lang="fr-FR" smtClean="0"/>
              <a:t>19/08/2014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5C4C61-7134-43B7-95C5-F984B54FFAF7}" type="datetimeFigureOut">
              <a:rPr lang="fr-FR" smtClean="0"/>
              <a:t>19/08/2014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115C4C61-7134-43B7-95C5-F984B54FFAF7}" type="datetimeFigureOut">
              <a:rPr lang="fr-FR" smtClean="0"/>
              <a:t>19/08/2014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53F8C1-D9AE-45EE-ADCE-EAFD731A066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5C4C61-7134-43B7-95C5-F984B54FFAF7}" type="datetimeFigureOut">
              <a:rPr lang="fr-FR" smtClean="0"/>
              <a:t>19/08/2014</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153F8C1-D9AE-45EE-ADCE-EAFD731A066A}"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66.jpeg"/><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3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4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4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1.jpeg"/></Relationships>
</file>

<file path=ppt/slides/_rels/slide4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105.jpeg"/><Relationship Id="rId4" Type="http://schemas.openxmlformats.org/officeDocument/2006/relationships/image" Target="../media/image104.jpeg"/></Relationships>
</file>

<file path=ppt/slides/_rels/slide49.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image" Target="../media/image88.png"/><Relationship Id="rId2" Type="http://schemas.openxmlformats.org/officeDocument/2006/relationships/image" Target="../media/image106.jpeg"/><Relationship Id="rId1" Type="http://schemas.openxmlformats.org/officeDocument/2006/relationships/slideLayout" Target="../slideLayouts/slideLayout7.xml"/><Relationship Id="rId6" Type="http://schemas.openxmlformats.org/officeDocument/2006/relationships/hyperlink" Target="http://www.croisierejaune.com/video/32_Ephemere_Sahara_Lounge.html" TargetMode="External"/><Relationship Id="rId5" Type="http://schemas.openxmlformats.org/officeDocument/2006/relationships/image" Target="../media/image109.jpeg"/><Relationship Id="rId4" Type="http://schemas.openxmlformats.org/officeDocument/2006/relationships/image" Target="../media/image10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ous-titre 2"/>
          <p:cNvSpPr>
            <a:spLocks noGrp="1"/>
          </p:cNvSpPr>
          <p:nvPr>
            <p:ph type="subTitle" idx="1"/>
          </p:nvPr>
        </p:nvSpPr>
        <p:spPr>
          <a:xfrm>
            <a:off x="831850" y="5308600"/>
            <a:ext cx="4124325" cy="568325"/>
          </a:xfrm>
        </p:spPr>
        <p:txBody>
          <a:bodyPr/>
          <a:lstStyle/>
          <a:p>
            <a:pPr algn="l" eaLnBrk="1" hangingPunct="1">
              <a:lnSpc>
                <a:spcPct val="80000"/>
              </a:lnSpc>
            </a:pPr>
            <a:r>
              <a:rPr lang="fr-FR" altLang="fr-FR" sz="3400" b="1" smtClean="0">
                <a:solidFill>
                  <a:srgbClr val="FFFFFF"/>
                </a:solidFill>
                <a:latin typeface="Pristina" pitchFamily="66" charset="0"/>
                <a:ea typeface="ＭＳ Ｐゴシック" pitchFamily="34" charset="-128"/>
              </a:rPr>
              <a:t>Tous unis pour vous accueillir</a:t>
            </a:r>
          </a:p>
        </p:txBody>
      </p:sp>
      <p:pic>
        <p:nvPicPr>
          <p:cNvPr id="2051" name="Image 3" descr="LOGO CJ ENTIER2 BLC.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323850"/>
            <a:ext cx="42703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3" descr="IMG_947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1800" y="2328863"/>
            <a:ext cx="32385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media-cdn.tripadvisor.com/media/photo-s/03/a3/2f/1a/djerba-islan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1800" y="4581128"/>
            <a:ext cx="3238500" cy="2103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SC_048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6999" y="150337"/>
            <a:ext cx="3308102" cy="21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9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6632"/>
            <a:ext cx="8496944" cy="369332"/>
          </a:xfrm>
          <a:prstGeom prst="rect">
            <a:avLst/>
          </a:prstGeom>
        </p:spPr>
        <p:txBody>
          <a:bodyPr wrap="square">
            <a:spAutoFit/>
          </a:bodyPr>
          <a:lstStyle/>
          <a:p>
            <a:pPr marL="137160" indent="0" algn="ctr">
              <a:spcBef>
                <a:spcPct val="0"/>
              </a:spcBef>
              <a:buNone/>
            </a:pPr>
            <a:r>
              <a:rPr lang="fr-FR" altLang="fr-FR" b="1" dirty="0" smtClean="0">
                <a:ln w="6350">
                  <a:noFill/>
                </a:ln>
                <a:effectLst>
                  <a:outerShdw blurRad="114300" dist="101600" dir="2700000" algn="tl" rotWithShape="0">
                    <a:srgbClr val="000000">
                      <a:alpha val="40000"/>
                    </a:srgbClr>
                  </a:outerShdw>
                </a:effectLst>
                <a:latin typeface="Maiandra GD" pitchFamily="34" charset="0"/>
              </a:rPr>
              <a:t>Dîner Gala dans le Musée du Djerba EXPLORER</a:t>
            </a:r>
          </a:p>
        </p:txBody>
      </p:sp>
      <p:pic>
        <p:nvPicPr>
          <p:cNvPr id="2050" name="Picture 2" descr="\\Servboul1\images cj\Nouvelle Photothèque\Opérations\SIEMENS 2010\P101097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920" y="865171"/>
            <a:ext cx="3901282" cy="576064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Servboul1\images cj\Nouvelle Photothèque\Opérations\SIEMENS 2010\P10109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893070"/>
            <a:ext cx="3955030" cy="296597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Servboul1\images cj\Nouvelle Photothèque\Opérations\SIEMENS 2010\P10109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5312" y="4036729"/>
            <a:ext cx="3984389" cy="256062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97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08920"/>
            <a:ext cx="8229600" cy="1143000"/>
          </a:xfrm>
        </p:spPr>
        <p:txBody>
          <a:bodyPr/>
          <a:lstStyle/>
          <a:p>
            <a:r>
              <a:rPr lang="fr-FR" dirty="0" smtClean="0"/>
              <a:t>Jour 2</a:t>
            </a:r>
            <a:endParaRPr lang="fr-FR" dirty="0"/>
          </a:p>
        </p:txBody>
      </p:sp>
    </p:spTree>
    <p:extLst>
      <p:ext uri="{BB962C8B-B14F-4D97-AF65-F5344CB8AC3E}">
        <p14:creationId xmlns:p14="http://schemas.microsoft.com/office/powerpoint/2010/main" val="690787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4x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2894508"/>
            <a:ext cx="367188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6616M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4088" y="4293095"/>
            <a:ext cx="273526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128514" y="271096"/>
            <a:ext cx="85979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defRPr/>
            </a:pPr>
            <a:endParaRPr lang="fr-FR" sz="2000" b="1" dirty="0">
              <a:ln w="6350">
                <a:noFill/>
              </a:ln>
              <a:effectLst>
                <a:outerShdw blurRad="114300" dist="101600" dir="2700000" algn="tl" rotWithShape="0">
                  <a:srgbClr val="000000">
                    <a:alpha val="40000"/>
                  </a:srgbClr>
                </a:outerShdw>
              </a:effectLst>
              <a:latin typeface="Maiandra GD" pitchFamily="34" charset="0"/>
            </a:endParaRPr>
          </a:p>
          <a:p>
            <a:pPr algn="ctr" eaLnBrk="0" hangingPunct="0">
              <a:defRPr/>
            </a:pPr>
            <a:r>
              <a:rPr lang="fr-FR" sz="2400" b="1" dirty="0">
                <a:ln w="6350">
                  <a:noFill/>
                </a:ln>
                <a:effectLst>
                  <a:outerShdw blurRad="114300" dist="101600" dir="2700000" algn="tl" rotWithShape="0">
                    <a:srgbClr val="000000">
                      <a:alpha val="40000"/>
                    </a:srgbClr>
                  </a:outerShdw>
                </a:effectLst>
                <a:latin typeface="Maiandra GD" pitchFamily="34" charset="0"/>
              </a:rPr>
              <a:t>Mise à disposition de 4x4 à la journée</a:t>
            </a:r>
          </a:p>
        </p:txBody>
      </p:sp>
    </p:spTree>
    <p:extLst>
      <p:ext uri="{BB962C8B-B14F-4D97-AF65-F5344CB8AC3E}">
        <p14:creationId xmlns:p14="http://schemas.microsoft.com/office/powerpoint/2010/main" val="3256680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708650" y="3790950"/>
            <a:ext cx="2308225" cy="306705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p>
        </p:txBody>
      </p:sp>
      <p:sp>
        <p:nvSpPr>
          <p:cNvPr id="16" name="Rectangle 15"/>
          <p:cNvSpPr/>
          <p:nvPr/>
        </p:nvSpPr>
        <p:spPr>
          <a:xfrm>
            <a:off x="4779963" y="787400"/>
            <a:ext cx="4078287" cy="279717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p>
        </p:txBody>
      </p:sp>
      <p:sp>
        <p:nvSpPr>
          <p:cNvPr id="15" name="Rectangle 14"/>
          <p:cNvSpPr/>
          <p:nvPr/>
        </p:nvSpPr>
        <p:spPr>
          <a:xfrm>
            <a:off x="790575" y="3390900"/>
            <a:ext cx="3624263" cy="34671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p>
        </p:txBody>
      </p:sp>
      <p:sp>
        <p:nvSpPr>
          <p:cNvPr id="14" name="Rectangle 13"/>
          <p:cNvSpPr/>
          <p:nvPr/>
        </p:nvSpPr>
        <p:spPr>
          <a:xfrm>
            <a:off x="147638" y="1128713"/>
            <a:ext cx="4267200" cy="21336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6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713" y="2185988"/>
            <a:ext cx="3914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713" y="1262063"/>
            <a:ext cx="3914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IMG_31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05375" y="915988"/>
            <a:ext cx="38084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9" descr="2662M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3450" y="3579813"/>
            <a:ext cx="334803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descr="720MX"/>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48350" y="3981450"/>
            <a:ext cx="20256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95536" y="116632"/>
            <a:ext cx="8496944" cy="369332"/>
          </a:xfrm>
          <a:prstGeom prst="rect">
            <a:avLst/>
          </a:prstGeom>
        </p:spPr>
        <p:txBody>
          <a:bodyPr wrap="square">
            <a:spAutoFit/>
          </a:bodyPr>
          <a:lstStyle/>
          <a:p>
            <a:pPr marL="137160" indent="0" algn="ctr">
              <a:spcBef>
                <a:spcPct val="0"/>
              </a:spcBef>
              <a:buNone/>
            </a:pPr>
            <a:r>
              <a:rPr lang="fr-FR" altLang="fr-FR" b="1" dirty="0" smtClean="0">
                <a:ln w="6350">
                  <a:noFill/>
                </a:ln>
                <a:effectLst>
                  <a:outerShdw blurRad="114300" dist="101600" dir="2700000" algn="tl" rotWithShape="0">
                    <a:srgbClr val="000000">
                      <a:alpha val="40000"/>
                    </a:srgbClr>
                  </a:outerShdw>
                </a:effectLst>
                <a:latin typeface="Maiandra GD" pitchFamily="34" charset="0"/>
              </a:rPr>
              <a:t>Déjeuner dans un Menzel </a:t>
            </a:r>
            <a:r>
              <a:rPr lang="fr-FR" altLang="fr-FR" b="1" dirty="0" err="1" smtClean="0">
                <a:ln w="6350">
                  <a:noFill/>
                </a:ln>
                <a:effectLst>
                  <a:outerShdw blurRad="114300" dist="101600" dir="2700000" algn="tl" rotWithShape="0">
                    <a:srgbClr val="000000">
                      <a:alpha val="40000"/>
                    </a:srgbClr>
                  </a:outerShdw>
                </a:effectLst>
                <a:latin typeface="Maiandra GD" pitchFamily="34" charset="0"/>
              </a:rPr>
              <a:t>Djerbien</a:t>
            </a:r>
            <a:r>
              <a:rPr lang="fr-FR" altLang="fr-FR" b="1" dirty="0" smtClean="0">
                <a:ln w="6350">
                  <a:noFill/>
                </a:ln>
                <a:effectLst>
                  <a:outerShdw blurRad="114300" dist="101600" dir="2700000" algn="tl" rotWithShape="0">
                    <a:srgbClr val="000000">
                      <a:alpha val="40000"/>
                    </a:srgbClr>
                  </a:outerShdw>
                </a:effectLst>
                <a:latin typeface="Maiandra GD" pitchFamily="34" charset="0"/>
              </a:rPr>
              <a:t>  privatisé pour votre groupe</a:t>
            </a:r>
          </a:p>
        </p:txBody>
      </p:sp>
    </p:spTree>
    <p:extLst>
      <p:ext uri="{BB962C8B-B14F-4D97-AF65-F5344CB8AC3E}">
        <p14:creationId xmlns:p14="http://schemas.microsoft.com/office/powerpoint/2010/main" val="1325088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orx2.my.tripper-tips.com/photo/le-bac-pour-quitter-lile-de-djerba-700-57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916832"/>
            <a:ext cx="6467475" cy="43053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77800" y="333375"/>
            <a:ext cx="9145588" cy="863600"/>
          </a:xfrm>
          <a:prstGeom prst="rect">
            <a:avLst/>
          </a:prstGeom>
          <a:noFill/>
          <a:ln w="9525">
            <a:noFill/>
            <a:miter lim="800000"/>
            <a:headEnd/>
            <a:tailEnd/>
          </a:ln>
        </p:spPr>
        <p:txBody>
          <a:bodyPr anchor="ctr"/>
          <a:lstStyle/>
          <a:p>
            <a:pPr algn="ctr"/>
            <a:r>
              <a:rPr lang="fr-FR" altLang="fr-FR" sz="2400" b="1" dirty="0">
                <a:ln w="6350">
                  <a:noFill/>
                </a:ln>
                <a:effectLst>
                  <a:outerShdw blurRad="114300" dist="101600" dir="2700000" algn="tl" rotWithShape="0">
                    <a:srgbClr val="000000">
                      <a:alpha val="40000"/>
                    </a:srgbClr>
                  </a:outerShdw>
                </a:effectLst>
                <a:latin typeface="Maiandra GD" pitchFamily="34" charset="0"/>
              </a:rPr>
              <a:t>Bac de Djerba</a:t>
            </a:r>
          </a:p>
        </p:txBody>
      </p:sp>
      <p:pic>
        <p:nvPicPr>
          <p:cNvPr id="5" name="Image 3" descr="LOGO CJ ENTIER2 BL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409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Image 11" descr="IMG_898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08"/>
            <a:ext cx="9144000" cy="686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ChangeArrowheads="1"/>
          </p:cNvSpPr>
          <p:nvPr/>
        </p:nvSpPr>
        <p:spPr bwMode="auto">
          <a:xfrm>
            <a:off x="323528" y="260648"/>
            <a:ext cx="82089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400" dirty="0" smtClean="0">
                <a:latin typeface="Pristina" pitchFamily="66" charset="0"/>
              </a:rPr>
              <a:t>Reprise et Arrivé au Campement </a:t>
            </a:r>
            <a:r>
              <a:rPr lang="fr-FR" altLang="fr-FR" sz="2400" dirty="0">
                <a:latin typeface="Pristina" pitchFamily="66" charset="0"/>
              </a:rPr>
              <a:t>éphémère monté spécialement pour vous dans le Grand Erg </a:t>
            </a:r>
            <a:r>
              <a:rPr lang="fr-FR" altLang="fr-FR" sz="2400" dirty="0" smtClean="0">
                <a:latin typeface="Pristina" pitchFamily="66" charset="0"/>
              </a:rPr>
              <a:t>Oriental à Ksar </a:t>
            </a:r>
            <a:r>
              <a:rPr lang="fr-FR" altLang="fr-FR" sz="2400" dirty="0" err="1" smtClean="0">
                <a:latin typeface="Pristina" pitchFamily="66" charset="0"/>
              </a:rPr>
              <a:t>Ghéliane</a:t>
            </a:r>
            <a:r>
              <a:rPr lang="fr-FR" altLang="fr-FR" sz="2400" dirty="0" smtClean="0">
                <a:latin typeface="Pristina" pitchFamily="66" charset="0"/>
              </a:rPr>
              <a:t> et Cocktail de bienvenue</a:t>
            </a:r>
            <a:endParaRPr lang="fr-FR" altLang="fr-FR" sz="2400" dirty="0">
              <a:latin typeface="Pristina" pitchFamily="66" charset="0"/>
            </a:endParaRPr>
          </a:p>
        </p:txBody>
      </p:sp>
      <p:pic>
        <p:nvPicPr>
          <p:cNvPr id="7" name="Image 3" descr="LOGO CJ ENTIER2 BL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1311854"/>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6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f/fb/Troupe_folklorique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5656" y="1954963"/>
            <a:ext cx="6134100" cy="4086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774256" y="442795"/>
            <a:ext cx="7848872" cy="1512168"/>
          </a:xfrm>
          <a:prstGeom prst="rect">
            <a:avLst/>
          </a:prstGeom>
          <a:noFill/>
          <a:ln w="9525">
            <a:noFill/>
            <a:miter lim="800000"/>
            <a:headEnd/>
            <a:tailEnd/>
          </a:ln>
        </p:spPr>
        <p:txBody>
          <a:bodyPr/>
          <a:lstStyle/>
          <a:p>
            <a:pPr indent="-342900" algn="ctr">
              <a:lnSpc>
                <a:spcPct val="80000"/>
              </a:lnSpc>
              <a:spcBef>
                <a:spcPct val="20000"/>
              </a:spcBef>
            </a:pPr>
            <a:r>
              <a:rPr lang="fr-FR" altLang="fr-FR" sz="2400" dirty="0" smtClean="0">
                <a:latin typeface="Maiandra GD" pitchFamily="34" charset="0"/>
              </a:rPr>
              <a:t>Accueil et animation des participants par une troupe folklorique Maalouf</a:t>
            </a:r>
            <a:endParaRPr lang="fr-FR" altLang="fr-FR" sz="2400" dirty="0">
              <a:latin typeface="Maiandra GD" pitchFamily="34" charset="0"/>
            </a:endParaRPr>
          </a:p>
        </p:txBody>
      </p:sp>
      <p:pic>
        <p:nvPicPr>
          <p:cNvPr id="7" name="Image 3" descr="LOGO CJ ENTIER2 BL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w="9525">
            <a:noFill/>
            <a:miter lim="800000"/>
            <a:headEnd/>
            <a:tailEnd/>
          </a:ln>
        </p:spPr>
      </p:pic>
    </p:spTree>
    <p:extLst>
      <p:ext uri="{BB962C8B-B14F-4D97-AF65-F5344CB8AC3E}">
        <p14:creationId xmlns:p14="http://schemas.microsoft.com/office/powerpoint/2010/main" val="1908875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80170" y="332803"/>
            <a:ext cx="69929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fr-FR" altLang="fr-FR" sz="2400" dirty="0" smtClean="0">
                <a:latin typeface="Maiandra GD" pitchFamily="34" charset="0"/>
              </a:rPr>
              <a:t>Service d’un cocktail à base de boukha</a:t>
            </a:r>
            <a:endParaRPr lang="fr-FR" altLang="fr-FR" sz="1400" dirty="0">
              <a:latin typeface="Maiandra GD" pitchFamily="34" charset="0"/>
            </a:endParaRPr>
          </a:p>
          <a:p>
            <a:pPr eaLnBrk="1" hangingPunct="1">
              <a:spcBef>
                <a:spcPct val="20000"/>
              </a:spcBef>
            </a:pPr>
            <a:endParaRPr lang="fr-FR" altLang="fr-FR" sz="1400" dirty="0">
              <a:latin typeface="Maiandra GD" pitchFamily="34" charset="0"/>
            </a:endParaRPr>
          </a:p>
          <a:p>
            <a:pPr eaLnBrk="1" hangingPunct="1">
              <a:spcBef>
                <a:spcPct val="20000"/>
              </a:spcBef>
            </a:pPr>
            <a:endParaRPr lang="fr-FR" altLang="fr-FR" sz="1400" dirty="0">
              <a:latin typeface="Maiandra GD" pitchFamily="34" charset="0"/>
            </a:endParaRPr>
          </a:p>
        </p:txBody>
      </p:sp>
      <p:pic>
        <p:nvPicPr>
          <p:cNvPr id="4" name="Image 3" descr="LOGO CJ ENTIER2 BLC.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riad-taj-omayma.com/IMG_9383.jpg?v=1gx2mk509x3zih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1628800"/>
            <a:ext cx="645795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99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3528" y="1052736"/>
            <a:ext cx="3738562" cy="2676525"/>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400" dirty="0">
                <a:latin typeface="Maiandra GD" pitchFamily="34" charset="0"/>
              </a:rPr>
              <a:t>Mise en place d’un dîner sous tentes berbères </a:t>
            </a:r>
            <a:r>
              <a:rPr lang="fr-FR" altLang="fr-FR" sz="2400" i="1" dirty="0">
                <a:hlinkClick r:id="rId2"/>
              </a:rPr>
              <a:t>http://www.croisierejaune.com/video/10_dej_diner_berbere.html</a:t>
            </a:r>
            <a:endParaRPr lang="fr-FR" altLang="fr-FR" sz="2400" i="1" dirty="0"/>
          </a:p>
          <a:p>
            <a:pPr marL="342900" indent="-342900" algn="ctr">
              <a:lnSpc>
                <a:spcPct val="80000"/>
              </a:lnSpc>
              <a:spcBef>
                <a:spcPct val="20000"/>
              </a:spcBef>
            </a:pPr>
            <a:endParaRPr lang="fr-FR" altLang="fr-FR" sz="2400" dirty="0">
              <a:latin typeface="Maiandra GD" pitchFamily="34" charset="0"/>
            </a:endParaRPr>
          </a:p>
        </p:txBody>
      </p:sp>
      <p:pic>
        <p:nvPicPr>
          <p:cNvPr id="3075" name="Picture 4" descr="IMG_37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0900" y="625475"/>
            <a:ext cx="4321175" cy="2881313"/>
          </a:xfrm>
          <a:prstGeom prst="rect">
            <a:avLst/>
          </a:prstGeom>
          <a:noFill/>
          <a:ln w="9525">
            <a:noFill/>
            <a:miter lim="800000"/>
            <a:headEnd/>
            <a:tailEnd/>
          </a:ln>
        </p:spPr>
      </p:pic>
      <p:pic>
        <p:nvPicPr>
          <p:cNvPr id="3076" name="Picture 7" descr="Diner berbè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463" y="3506788"/>
            <a:ext cx="4381500" cy="2933700"/>
          </a:xfrm>
          <a:prstGeom prst="rect">
            <a:avLst/>
          </a:prstGeom>
          <a:noFill/>
          <a:ln w="9525">
            <a:noFill/>
            <a:miter lim="800000"/>
            <a:headEnd/>
            <a:tailEnd/>
          </a:ln>
        </p:spPr>
      </p:pic>
      <p:pic>
        <p:nvPicPr>
          <p:cNvPr id="3077" name="Picture 5" descr="IMG_42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60900" y="3735388"/>
            <a:ext cx="4357688" cy="2905125"/>
          </a:xfrm>
          <a:prstGeom prst="rect">
            <a:avLst/>
          </a:prstGeom>
          <a:noFill/>
          <a:ln w="9525">
            <a:noFill/>
            <a:miter lim="800000"/>
            <a:headEnd/>
            <a:tailEnd/>
          </a:ln>
        </p:spPr>
      </p:pic>
      <p:pic>
        <p:nvPicPr>
          <p:cNvPr id="3078" name="Image 3" descr="LOGO CJ ENTIER2 BLC.eps"/>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w="9525">
            <a:noFill/>
            <a:miter lim="800000"/>
            <a:headEnd/>
            <a:tailEnd/>
          </a:ln>
        </p:spPr>
      </p:pic>
    </p:spTree>
    <p:extLst>
      <p:ext uri="{BB962C8B-B14F-4D97-AF65-F5344CB8AC3E}">
        <p14:creationId xmlns:p14="http://schemas.microsoft.com/office/powerpoint/2010/main" val="2132487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Servboul1\images cj\16 PHOTOTHEQUE\03 - PRODUITS CJ\01. ACTIVITES &amp; PRODUITS\Héné\IMG_33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908050"/>
            <a:ext cx="431323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Servboul1\images cj\16 PHOTOTHEQUE\03 - PRODUITS CJ\01. ACTIVITES &amp; PRODUITS\Pain dans le sable\527085_279045458840114_827768441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038" y="2133600"/>
            <a:ext cx="45259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IMG_038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4938" y="3860800"/>
            <a:ext cx="4303712" cy="28686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116013" y="260350"/>
            <a:ext cx="777646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pPr>
            <a:r>
              <a:rPr lang="fr-FR" altLang="fr-FR" sz="2400" dirty="0">
                <a:latin typeface="Maiandra GD" pitchFamily="34" charset="0"/>
              </a:rPr>
              <a:t>Fabrication du pain et faisant du </a:t>
            </a:r>
            <a:r>
              <a:rPr lang="fr-FR" altLang="fr-FR" sz="2400" dirty="0" smtClean="0">
                <a:latin typeface="Maiandra GD" pitchFamily="34" charset="0"/>
              </a:rPr>
              <a:t>henné pendant votre dîner</a:t>
            </a:r>
            <a:endParaRPr lang="fr-FR" altLang="fr-FR" sz="2400" dirty="0">
              <a:latin typeface="Maiandra GD" pitchFamily="34" charset="0"/>
            </a:endParaRPr>
          </a:p>
          <a:p>
            <a:pPr eaLnBrk="1" hangingPunct="1">
              <a:spcBef>
                <a:spcPct val="20000"/>
              </a:spcBef>
            </a:pPr>
            <a:endParaRPr lang="fr-FR" altLang="fr-FR" sz="3400" i="1" dirty="0">
              <a:latin typeface="Pristina" pitchFamily="66" charset="0"/>
            </a:endParaRPr>
          </a:p>
        </p:txBody>
      </p:sp>
      <p:pic>
        <p:nvPicPr>
          <p:cNvPr id="8" name="Image 3" descr="LOGO CJ ENTIER2 BLC.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w="9525">
            <a:noFill/>
            <a:miter lim="800000"/>
            <a:headEnd/>
            <a:tailEnd/>
          </a:ln>
        </p:spPr>
      </p:pic>
    </p:spTree>
    <p:extLst>
      <p:ext uri="{BB962C8B-B14F-4D97-AF65-F5344CB8AC3E}">
        <p14:creationId xmlns:p14="http://schemas.microsoft.com/office/powerpoint/2010/main" val="795732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08920"/>
            <a:ext cx="8229600" cy="1143000"/>
          </a:xfrm>
        </p:spPr>
        <p:txBody>
          <a:bodyPr/>
          <a:lstStyle/>
          <a:p>
            <a:r>
              <a:rPr lang="fr-FR" dirty="0" smtClean="0"/>
              <a:t>Jour 1</a:t>
            </a:r>
            <a:endParaRPr lang="fr-FR" dirty="0"/>
          </a:p>
        </p:txBody>
      </p:sp>
    </p:spTree>
    <p:extLst>
      <p:ext uri="{BB962C8B-B14F-4D97-AF65-F5344CB8AC3E}">
        <p14:creationId xmlns:p14="http://schemas.microsoft.com/office/powerpoint/2010/main" val="1348421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ervboul1\imagescj\16 PHOTOTHEQUE\03 - PRODUITS CJ\02. CAMPEMENT\CAMPEMENT - Lodge Ambassadeur\IMG_8924_2 - copi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50" y="620713"/>
            <a:ext cx="6072188"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Servboul1\imagescj\Nouvelle Photothèque\Lodge Ambassadeur\IMG_901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6863" y="4427538"/>
            <a:ext cx="35988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962174" y="5013176"/>
            <a:ext cx="4185890" cy="1164357"/>
          </a:xfrm>
          <a:prstGeom prst="rect">
            <a:avLst/>
          </a:prstGeom>
          <a:noFill/>
          <a:ln w="9525">
            <a:noFill/>
            <a:miter lim="800000"/>
            <a:headEnd/>
            <a:tailEnd/>
          </a:ln>
        </p:spPr>
        <p:txBody>
          <a:bodyPr/>
          <a:lstStyle/>
          <a:p>
            <a:pPr indent="-342900" algn="ctr">
              <a:lnSpc>
                <a:spcPct val="80000"/>
              </a:lnSpc>
              <a:spcBef>
                <a:spcPct val="20000"/>
              </a:spcBef>
            </a:pPr>
            <a:r>
              <a:rPr lang="fr-FR" altLang="fr-FR" sz="3200" b="1" dirty="0" smtClean="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Nuit sous tente Lodge Ambassadeur </a:t>
            </a:r>
            <a:r>
              <a:rPr lang="fr-FR" altLang="fr-FR" sz="2400" b="1" dirty="0" smtClean="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(Base </a:t>
            </a:r>
            <a:r>
              <a:rPr lang="fr-FR" altLang="fr-FR" sz="2400" b="1" dirty="0" err="1" smtClean="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Twin</a:t>
            </a:r>
            <a:r>
              <a:rPr lang="fr-FR" altLang="fr-FR" sz="2400" b="1" dirty="0" smtClean="0">
                <a:ln w="6350">
                  <a:noFill/>
                </a:ln>
                <a:effectLst>
                  <a:outerShdw blurRad="114300" dist="101600" dir="2700000" algn="tl" rotWithShape="0">
                    <a:srgbClr val="000000">
                      <a:alpha val="40000"/>
                    </a:srgbClr>
                  </a:outerShdw>
                </a:effectLst>
                <a:latin typeface="Pristina" pitchFamily="66" charset="0"/>
                <a:ea typeface="ＭＳ Ｐゴシック" pitchFamily="34" charset="-128"/>
              </a:rPr>
              <a:t>)</a:t>
            </a:r>
            <a:endParaRPr lang="fr-FR" altLang="fr-FR" sz="2400" b="1" dirty="0">
              <a:ln w="6350">
                <a:noFill/>
              </a:ln>
              <a:effectLst>
                <a:outerShdw blurRad="114300" dist="101600" dir="2700000" algn="tl" rotWithShape="0">
                  <a:srgbClr val="000000">
                    <a:alpha val="40000"/>
                  </a:srgbClr>
                </a:outerShdw>
              </a:effectLst>
              <a:latin typeface="Pristina" pitchFamily="66" charset="0"/>
              <a:ea typeface="ＭＳ Ｐゴシック" pitchFamily="34" charset="-128"/>
            </a:endParaRPr>
          </a:p>
        </p:txBody>
      </p:sp>
      <p:pic>
        <p:nvPicPr>
          <p:cNvPr id="6" name="Image 3" descr="LOGO CJ ENTIER2 BLC.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75" y="5517232"/>
            <a:ext cx="1020763" cy="995363"/>
          </a:xfrm>
          <a:prstGeom prst="rect">
            <a:avLst/>
          </a:prstGeom>
          <a:noFill/>
          <a:ln w="9525">
            <a:noFill/>
            <a:miter lim="800000"/>
            <a:headEnd/>
            <a:tailEnd/>
          </a:ln>
        </p:spPr>
      </p:pic>
    </p:spTree>
    <p:extLst>
      <p:ext uri="{BB962C8B-B14F-4D97-AF65-F5344CB8AC3E}">
        <p14:creationId xmlns:p14="http://schemas.microsoft.com/office/powerpoint/2010/main" val="1627275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DSC_014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777875"/>
            <a:ext cx="4176712"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descr="DSC_01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777875"/>
            <a:ext cx="417671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IMG_3866B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950" y="3716338"/>
            <a:ext cx="428466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3" descr="Eve NiM"/>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40288" y="3860800"/>
            <a:ext cx="1676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4" descr="Kahen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04025" y="3860800"/>
            <a:ext cx="16827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84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Nouvelle image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0"/>
            <a:ext cx="4500562" cy="3068638"/>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5" descr="Nouvelle imag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72000" cy="3048000"/>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6" descr="Nouvelle image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716338"/>
            <a:ext cx="4572000" cy="3141662"/>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12" descr="Nouvelle image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3716338"/>
            <a:ext cx="4500562" cy="3141662"/>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4191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Nouvelle image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906838"/>
            <a:ext cx="4500563" cy="2951162"/>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6" descr="Nouvelle imag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0"/>
            <a:ext cx="4572000" cy="2951163"/>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7" descr="Nouvelle image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4500563" cy="2951163"/>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8" descr="Nouvelle image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883025"/>
            <a:ext cx="4572000" cy="2974975"/>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9409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457200" y="-26988"/>
            <a:ext cx="8229600" cy="706438"/>
          </a:xfrm>
        </p:spPr>
        <p:txBody>
          <a:bodyPr>
            <a:normAutofit fontScale="90000"/>
          </a:bodyPr>
          <a:lstStyle/>
          <a:p>
            <a:pPr eaLnBrk="1" hangingPunct="1"/>
            <a:r>
              <a:rPr lang="fr-FR" altLang="fr-FR" sz="3600" dirty="0" smtClean="0">
                <a:solidFill>
                  <a:srgbClr val="663300"/>
                </a:solidFill>
                <a:latin typeface="Maiandra GD" pitchFamily="34" charset="0"/>
              </a:rPr>
              <a:t/>
            </a:r>
            <a:br>
              <a:rPr lang="fr-FR" altLang="fr-FR" sz="3600" dirty="0" smtClean="0">
                <a:solidFill>
                  <a:srgbClr val="663300"/>
                </a:solidFill>
                <a:latin typeface="Maiandra GD" pitchFamily="34" charset="0"/>
              </a:rPr>
            </a:br>
            <a:r>
              <a:rPr lang="fr-FR" altLang="fr-FR" sz="3600" dirty="0" smtClean="0">
                <a:solidFill>
                  <a:srgbClr val="663300"/>
                </a:solidFill>
                <a:latin typeface="Maiandra GD" pitchFamily="34" charset="0"/>
              </a:rPr>
              <a:t> </a:t>
            </a:r>
            <a:r>
              <a:rPr lang="fr-FR" altLang="fr-FR" sz="3600" dirty="0">
                <a:solidFill>
                  <a:schemeClr val="tx1"/>
                </a:solidFill>
                <a:latin typeface="Pristina" pitchFamily="66" charset="0"/>
                <a:ea typeface="ＭＳ Ｐゴシック" pitchFamily="34" charset="-128"/>
                <a:cs typeface="+mn-cs"/>
              </a:rPr>
              <a:t>Un espace chambre à coucher</a:t>
            </a:r>
          </a:p>
        </p:txBody>
      </p:sp>
      <p:pic>
        <p:nvPicPr>
          <p:cNvPr id="2048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9175" y="6353175"/>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G_9019 copyr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350" y="1052513"/>
            <a:ext cx="6913563" cy="5186362"/>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Image 3" descr="LOGO CJ ENTIER2 BLC.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w="9525">
            <a:noFill/>
            <a:miter lim="800000"/>
            <a:headEnd/>
            <a:tailEnd/>
          </a:ln>
        </p:spPr>
      </p:pic>
    </p:spTree>
    <p:extLst>
      <p:ext uri="{BB962C8B-B14F-4D97-AF65-F5344CB8AC3E}">
        <p14:creationId xmlns:p14="http://schemas.microsoft.com/office/powerpoint/2010/main" val="1604084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2627313" y="333375"/>
            <a:ext cx="68405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endParaRPr lang="fr-FR" altLang="fr-FR" sz="3000" i="1">
              <a:solidFill>
                <a:srgbClr val="663300"/>
              </a:solidFill>
              <a:latin typeface="Maiandra GD" pitchFamily="34" charset="0"/>
            </a:endParaRPr>
          </a:p>
          <a:p>
            <a:pPr>
              <a:spcBef>
                <a:spcPct val="20000"/>
              </a:spcBef>
            </a:pPr>
            <a:endParaRPr lang="fr-FR" altLang="fr-FR" sz="3000" i="1">
              <a:solidFill>
                <a:srgbClr val="663300"/>
              </a:solidFill>
              <a:latin typeface="Maiandra GD" pitchFamily="34" charset="0"/>
            </a:endParaRPr>
          </a:p>
        </p:txBody>
      </p:sp>
      <p:pic>
        <p:nvPicPr>
          <p:cNvPr id="21508" name="Picture 4" descr="IMG_948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650" y="1052513"/>
            <a:ext cx="73977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2"/>
          <p:cNvSpPr>
            <a:spLocks noChangeArrowheads="1"/>
          </p:cNvSpPr>
          <p:nvPr/>
        </p:nvSpPr>
        <p:spPr bwMode="auto">
          <a:xfrm>
            <a:off x="34925" y="71438"/>
            <a:ext cx="19446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endParaRPr lang="fr-FR" altLang="fr-FR" sz="3000" i="1">
              <a:solidFill>
                <a:srgbClr val="663300"/>
              </a:solidFill>
              <a:latin typeface="Maiandra GD" pitchFamily="34" charset="0"/>
            </a:endParaRPr>
          </a:p>
        </p:txBody>
      </p:sp>
      <p:pic>
        <p:nvPicPr>
          <p:cNvPr id="6" name="Image 3" descr="LOGO CJ ENTIER2 BL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w="9525">
            <a:noFill/>
            <a:miter lim="800000"/>
            <a:headEnd/>
            <a:tailEnd/>
          </a:ln>
        </p:spPr>
      </p:pic>
    </p:spTree>
    <p:extLst>
      <p:ext uri="{BB962C8B-B14F-4D97-AF65-F5344CB8AC3E}">
        <p14:creationId xmlns:p14="http://schemas.microsoft.com/office/powerpoint/2010/main" val="339544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250825" y="1196975"/>
            <a:ext cx="5915025" cy="3960813"/>
          </a:xfrm>
          <a:noFill/>
          <a:ln w="50800" cap="flat" algn="ctr">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1500" y="3860800"/>
            <a:ext cx="3313113" cy="2217738"/>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itre 1"/>
          <p:cNvSpPr>
            <a:spLocks/>
          </p:cNvSpPr>
          <p:nvPr/>
        </p:nvSpPr>
        <p:spPr bwMode="auto">
          <a:xfrm>
            <a:off x="468313"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fr-FR" altLang="fr-FR" sz="4400" b="1">
              <a:solidFill>
                <a:srgbClr val="000000"/>
              </a:solidFill>
            </a:endParaRPr>
          </a:p>
        </p:txBody>
      </p:sp>
    </p:spTree>
    <p:extLst>
      <p:ext uri="{BB962C8B-B14F-4D97-AF65-F5344CB8AC3E}">
        <p14:creationId xmlns:p14="http://schemas.microsoft.com/office/powerpoint/2010/main" val="630767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IMG_8924_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213" y="981075"/>
            <a:ext cx="795655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446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3573463"/>
            <a:ext cx="3816350" cy="255587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188" y="3573463"/>
            <a:ext cx="3816350" cy="255587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27313" y="981075"/>
            <a:ext cx="3627437" cy="2427288"/>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9175" y="6353175"/>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61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9"/>
          <p:cNvSpPr>
            <a:spLocks noGrp="1"/>
          </p:cNvSpPr>
          <p:nvPr>
            <p:ph type="body" idx="4294967295"/>
          </p:nvPr>
        </p:nvSpPr>
        <p:spPr>
          <a:xfrm flipH="1">
            <a:off x="8902700" y="6021388"/>
            <a:ext cx="69850" cy="104775"/>
          </a:xfrm>
        </p:spPr>
        <p:txBody>
          <a:bodyPr>
            <a:normAutofit fontScale="25000" lnSpcReduction="20000"/>
          </a:bodyPr>
          <a:lstStyle/>
          <a:p>
            <a:pPr eaLnBrk="1" hangingPunct="1">
              <a:lnSpc>
                <a:spcPct val="80000"/>
              </a:lnSpc>
            </a:pPr>
            <a:endParaRPr lang="en-US" altLang="fr-FR" sz="800" smtClean="0"/>
          </a:p>
        </p:txBody>
      </p:sp>
      <p:pic>
        <p:nvPicPr>
          <p:cNvPr id="2560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9175" y="6353175"/>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IMG_914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1275" y="1557338"/>
            <a:ext cx="4897438" cy="3265487"/>
          </a:xfrm>
          <a:prstGeom prst="rect">
            <a:avLst/>
          </a:prstGeom>
          <a:noFill/>
          <a:ln w="508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8313" y="1387475"/>
            <a:ext cx="3024187" cy="2025650"/>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83300" y="4941888"/>
            <a:ext cx="2374900" cy="1590675"/>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93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130968" y="562437"/>
            <a:ext cx="88820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000" dirty="0">
                <a:latin typeface="Maiandra GD" pitchFamily="34" charset="0"/>
                <a:ea typeface="+mn-ea"/>
              </a:rPr>
              <a:t>Accueil </a:t>
            </a:r>
            <a:r>
              <a:rPr lang="fr-FR" altLang="fr-FR" sz="2000" dirty="0" smtClean="0">
                <a:latin typeface="Maiandra GD" pitchFamily="34" charset="0"/>
                <a:ea typeface="+mn-ea"/>
              </a:rPr>
              <a:t>des participants  </a:t>
            </a:r>
            <a:r>
              <a:rPr lang="fr-FR" altLang="fr-FR" sz="2000" dirty="0">
                <a:latin typeface="Maiandra GD" pitchFamily="34" charset="0"/>
                <a:ea typeface="+mn-ea"/>
              </a:rPr>
              <a:t>à l’aéroport de </a:t>
            </a:r>
            <a:r>
              <a:rPr lang="fr-FR" altLang="fr-FR" sz="2000" dirty="0" smtClean="0">
                <a:latin typeface="Maiandra GD" pitchFamily="34" charset="0"/>
                <a:ea typeface="+mn-ea"/>
              </a:rPr>
              <a:t>Djerba</a:t>
            </a:r>
            <a:endParaRPr lang="fr-FR" altLang="fr-FR" sz="2000" dirty="0">
              <a:latin typeface="Maiandra GD" pitchFamily="34" charset="0"/>
              <a:ea typeface="+mn-ea"/>
            </a:endParaRPr>
          </a:p>
        </p:txBody>
      </p:sp>
      <p:pic>
        <p:nvPicPr>
          <p:cNvPr id="4102" name="Picture 8" descr="DSC_0013-l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968" y="1772816"/>
            <a:ext cx="494508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3" descr="LOGO CJ ENTIER2 BL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4x4_Toyota.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76056" y="1795120"/>
            <a:ext cx="3930650" cy="415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623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3724"/>
          <a:stretch/>
        </p:blipFill>
        <p:spPr bwMode="auto">
          <a:xfrm>
            <a:off x="1835696" y="165397"/>
            <a:ext cx="5492052" cy="640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362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08920"/>
            <a:ext cx="8229600" cy="1143000"/>
          </a:xfrm>
        </p:spPr>
        <p:txBody>
          <a:bodyPr/>
          <a:lstStyle/>
          <a:p>
            <a:r>
              <a:rPr lang="fr-FR" dirty="0" smtClean="0"/>
              <a:t>Jour 3</a:t>
            </a:r>
            <a:endParaRPr lang="fr-FR" dirty="0"/>
          </a:p>
        </p:txBody>
      </p:sp>
    </p:spTree>
    <p:extLst>
      <p:ext uri="{BB962C8B-B14F-4D97-AF65-F5344CB8AC3E}">
        <p14:creationId xmlns:p14="http://schemas.microsoft.com/office/powerpoint/2010/main" val="3924664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Image 3" descr="LOGO CJ ENTIER2 BLC.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933353" y="105758"/>
            <a:ext cx="796782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ctr" eaLnBrk="1" hangingPunct="1">
              <a:lnSpc>
                <a:spcPct val="80000"/>
              </a:lnSpc>
              <a:spcBef>
                <a:spcPct val="20000"/>
              </a:spcBef>
            </a:pPr>
            <a:r>
              <a:rPr lang="fr-FR" altLang="fr-FR" sz="2400" dirty="0">
                <a:latin typeface="Maiandra GD" pitchFamily="34" charset="0"/>
              </a:rPr>
              <a:t>Petit déjeuner servi sur un plateau sur le campement</a:t>
            </a:r>
          </a:p>
        </p:txBody>
      </p:sp>
      <p:pic>
        <p:nvPicPr>
          <p:cNvPr id="5122" name="Picture 2" descr="\\Servboul1\images cj\16 PHOTOTHEQUE\03 - PRODUITS CJ\02. CAMPEMENT\CAMPEMENT - Petit déjeuner\PAC_30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412776"/>
            <a:ext cx="4185163" cy="29512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ervboul1\images cj\16 PHOTOTHEQUE\03 - PRODUITS CJ\02. CAMPEMENT\CAMPEMENT - Petit déjeuner\IMG_34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3429000"/>
            <a:ext cx="4346414" cy="289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10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471612" y="1125538"/>
            <a:ext cx="8229600" cy="1143001"/>
          </a:xfrm>
        </p:spPr>
        <p:txBody>
          <a:bodyPr>
            <a:normAutofit/>
          </a:bodyPr>
          <a:lstStyle/>
          <a:p>
            <a:r>
              <a:rPr lang="fr-FR" altLang="fr-FR" sz="2400" dirty="0">
                <a:solidFill>
                  <a:schemeClr val="tx1"/>
                </a:solidFill>
                <a:latin typeface="Maiandra GD" pitchFamily="34" charset="0"/>
                <a:ea typeface="+mn-ea"/>
                <a:cs typeface="+mn-cs"/>
              </a:rPr>
              <a:t>Baptême en ULM</a:t>
            </a:r>
          </a:p>
        </p:txBody>
      </p:sp>
      <p:pic>
        <p:nvPicPr>
          <p:cNvPr id="56325" name="Picture 18" descr="P10301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2960688"/>
            <a:ext cx="46085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9" descr="P10300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463" y="1125538"/>
            <a:ext cx="40830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008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044624" y="0"/>
            <a:ext cx="8229600" cy="1143000"/>
          </a:xfrm>
        </p:spPr>
        <p:txBody>
          <a:bodyPr>
            <a:normAutofit/>
          </a:bodyPr>
          <a:lstStyle/>
          <a:p>
            <a:r>
              <a:rPr lang="fr-FR" altLang="fr-FR" sz="2400" dirty="0">
                <a:solidFill>
                  <a:schemeClr val="tx1"/>
                </a:solidFill>
                <a:latin typeface="Maiandra GD" pitchFamily="34" charset="0"/>
                <a:ea typeface="+mn-ea"/>
                <a:cs typeface="+mn-cs"/>
              </a:rPr>
              <a:t>SPA éphémère dans les dunes…</a:t>
            </a:r>
          </a:p>
        </p:txBody>
      </p:sp>
      <p:pic>
        <p:nvPicPr>
          <p:cNvPr id="57349" name="Picture 5" descr="DSC_008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2997200"/>
            <a:ext cx="5113338" cy="3422650"/>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IMG_267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1275" y="1125538"/>
            <a:ext cx="4859338" cy="32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168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1547813" y="260350"/>
            <a:ext cx="7812087" cy="1873250"/>
          </a:xfrm>
          <a:prstGeom prst="rect">
            <a:avLst/>
          </a:prstGeom>
          <a:noFill/>
          <a:ln w="9525">
            <a:noFill/>
            <a:miter lim="800000"/>
            <a:headEnd/>
            <a:tailEnd/>
          </a:ln>
        </p:spPr>
        <p:txBody>
          <a:bodyPr/>
          <a:lstStyle/>
          <a:p>
            <a:pPr marL="342900" indent="-342900" algn="ctr">
              <a:lnSpc>
                <a:spcPct val="80000"/>
              </a:lnSpc>
              <a:spcBef>
                <a:spcPct val="20000"/>
              </a:spcBef>
            </a:pPr>
            <a:r>
              <a:rPr lang="fr-FR" sz="2400" b="1" dirty="0">
                <a:ln w="6350">
                  <a:noFill/>
                </a:ln>
                <a:effectLst>
                  <a:outerShdw blurRad="114300" dist="101600" dir="2700000" algn="tl" rotWithShape="0">
                    <a:srgbClr val="000000">
                      <a:alpha val="40000"/>
                    </a:srgbClr>
                  </a:outerShdw>
                </a:effectLst>
                <a:latin typeface="Maiandra GD" pitchFamily="34" charset="0"/>
              </a:rPr>
              <a:t>Spa dans le désert </a:t>
            </a:r>
          </a:p>
        </p:txBody>
      </p:sp>
      <p:pic>
        <p:nvPicPr>
          <p:cNvPr id="17410" name="Picture 2" descr="\\192.168.1.5\cj\6 PRODUCTION\PRODUITS OUTSIDE\SPA\DSC_00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227855"/>
            <a:ext cx="3487416" cy="5209597"/>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192.168.1.5\cj\6 PRODUCTION\PRODUITS OUTSIDE\SPA\DSC_00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3832651"/>
            <a:ext cx="3660574" cy="245072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3" descr="LOGO CJ ENTIER2 BLC.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192.168.1.5\cj\6 PRODUCTION\PRODUITS OUTSIDE\SPA\DSC_007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1222375"/>
            <a:ext cx="3660574" cy="244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38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973138" y="981075"/>
            <a:ext cx="8229601" cy="1143000"/>
          </a:xfrm>
        </p:spPr>
        <p:txBody>
          <a:bodyPr>
            <a:normAutofit/>
          </a:bodyPr>
          <a:lstStyle/>
          <a:p>
            <a:r>
              <a:rPr lang="fr-FR" altLang="fr-FR" sz="2400" dirty="0">
                <a:solidFill>
                  <a:schemeClr val="tx1"/>
                </a:solidFill>
                <a:latin typeface="Maiandra GD" pitchFamily="34" charset="0"/>
                <a:ea typeface="+mn-ea"/>
                <a:cs typeface="+mn-cs"/>
              </a:rPr>
              <a:t>Ballade en quad  dans les dunes</a:t>
            </a:r>
          </a:p>
        </p:txBody>
      </p:sp>
      <p:pic>
        <p:nvPicPr>
          <p:cNvPr id="58373" name="Picture 9" descr="IMG_6598B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3875088"/>
            <a:ext cx="41719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descr="IMG_3607B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2500" y="2781300"/>
            <a:ext cx="41719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qau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0888" y="908050"/>
            <a:ext cx="33131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752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39552" y="116632"/>
            <a:ext cx="8229600" cy="647923"/>
          </a:xfrm>
        </p:spPr>
        <p:txBody>
          <a:bodyPr>
            <a:normAutofit/>
          </a:bodyPr>
          <a:lstStyle/>
          <a:p>
            <a:r>
              <a:rPr lang="fr-FR" altLang="fr-FR" sz="2400" dirty="0">
                <a:solidFill>
                  <a:schemeClr val="tx1"/>
                </a:solidFill>
                <a:latin typeface="Maiandra GD" pitchFamily="34" charset="0"/>
                <a:ea typeface="+mn-ea"/>
                <a:cs typeface="+mn-cs"/>
              </a:rPr>
              <a:t>Calligraphie et Fabrication de pain dans le sable</a:t>
            </a:r>
          </a:p>
        </p:txBody>
      </p:sp>
      <p:pic>
        <p:nvPicPr>
          <p:cNvPr id="59397" name="Picture 5" descr="IMG_07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722" y="764704"/>
            <a:ext cx="3341688" cy="5013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398" name="Picture 6" descr="P106027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9838" y="764704"/>
            <a:ext cx="5192712" cy="3471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IMG_3301B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6410" y="4077072"/>
            <a:ext cx="3994150" cy="2660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56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descr="http://altalodge.com/UserFiles/Image/Packages/DesertYog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5247" y="940614"/>
            <a:ext cx="3975955" cy="276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www.mhamidtours.com/sites/default/files/Mhamid%20tours%20com.jpg"/>
          <p:cNvPicPr>
            <a:picLocks noChangeAspect="1" noChangeArrowheads="1"/>
          </p:cNvPicPr>
          <p:nvPr/>
        </p:nvPicPr>
        <p:blipFill>
          <a:blip r:embed="rId3" cstate="email">
            <a:extLst>
              <a:ext uri="{28A0092B-C50C-407E-A947-70E740481C1C}">
                <a14:useLocalDpi xmlns:a14="http://schemas.microsoft.com/office/drawing/2010/main"/>
              </a:ext>
            </a:extLst>
          </a:blip>
          <a:srcRect t="22118"/>
          <a:stretch>
            <a:fillRect/>
          </a:stretch>
        </p:blipFill>
        <p:spPr bwMode="auto">
          <a:xfrm>
            <a:off x="467543" y="4437112"/>
            <a:ext cx="31480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2"/>
          <p:cNvSpPr>
            <a:spLocks noChangeArrowheads="1"/>
          </p:cNvSpPr>
          <p:nvPr/>
        </p:nvSpPr>
        <p:spPr bwMode="auto">
          <a:xfrm>
            <a:off x="5072979" y="385763"/>
            <a:ext cx="22018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defRPr/>
            </a:pPr>
            <a:r>
              <a:rPr lang="fr-FR" altLang="fr-FR" sz="2000" dirty="0">
                <a:latin typeface="Maiandra GD" pitchFamily="34" charset="0"/>
                <a:ea typeface="+mn-ea"/>
              </a:rPr>
              <a:t>Initiation au Yoga</a:t>
            </a:r>
          </a:p>
        </p:txBody>
      </p:sp>
      <p:sp>
        <p:nvSpPr>
          <p:cNvPr id="34825" name="Rectangle 2"/>
          <p:cNvSpPr>
            <a:spLocks noChangeArrowheads="1"/>
          </p:cNvSpPr>
          <p:nvPr/>
        </p:nvSpPr>
        <p:spPr bwMode="auto">
          <a:xfrm>
            <a:off x="501200" y="3710529"/>
            <a:ext cx="2935794"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a:latin typeface="Maiandra GD" pitchFamily="34" charset="0"/>
              </a:rPr>
              <a:t>Initiation au </a:t>
            </a:r>
            <a:r>
              <a:rPr lang="fr-FR" altLang="fr-FR" sz="2000" dirty="0" err="1">
                <a:latin typeface="Maiandra GD" pitchFamily="34" charset="0"/>
              </a:rPr>
              <a:t>Taï</a:t>
            </a:r>
            <a:r>
              <a:rPr lang="fr-FR" altLang="fr-FR" sz="2000" dirty="0">
                <a:latin typeface="Maiandra GD" pitchFamily="34" charset="0"/>
              </a:rPr>
              <a:t> </a:t>
            </a:r>
            <a:r>
              <a:rPr lang="fr-FR" altLang="fr-FR" sz="2000" dirty="0" err="1">
                <a:latin typeface="Maiandra GD" pitchFamily="34" charset="0"/>
              </a:rPr>
              <a:t>Shi</a:t>
            </a:r>
            <a:endParaRPr lang="fr-FR" altLang="fr-FR" sz="2000" dirty="0">
              <a:latin typeface="Maiandra GD" pitchFamily="34" charset="0"/>
            </a:endParaRPr>
          </a:p>
        </p:txBody>
      </p:sp>
      <p:pic>
        <p:nvPicPr>
          <p:cNvPr id="10" name="Image 3" descr="LOGO CJ ENTIER2 BLC.eps"/>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560" y="797978"/>
            <a:ext cx="2016224" cy="196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113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130968" y="562437"/>
            <a:ext cx="88820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000" dirty="0" smtClean="0">
                <a:latin typeface="Maiandra GD" pitchFamily="34" charset="0"/>
                <a:ea typeface="+mn-ea"/>
              </a:rPr>
              <a:t>Mise à disposition de 4x4 en direction de l’Aéroport</a:t>
            </a:r>
            <a:endParaRPr lang="fr-FR" altLang="fr-FR" sz="2000" dirty="0">
              <a:latin typeface="Maiandra GD" pitchFamily="34" charset="0"/>
              <a:ea typeface="+mn-ea"/>
            </a:endParaRPr>
          </a:p>
        </p:txBody>
      </p:sp>
      <p:pic>
        <p:nvPicPr>
          <p:cNvPr id="8" name="Image 3" descr="LOGO CJ ENTIER2 BLC.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4x4_Toyota.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39752" y="1916832"/>
            <a:ext cx="4218682" cy="44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dn.tripadvisor.com/media/photo-s/05/f2/b1/97/les-canisses-resto-pl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780928"/>
            <a:ext cx="4680520" cy="3506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12"/>
          <p:cNvSpPr>
            <a:spLocks noChangeArrowheads="1"/>
          </p:cNvSpPr>
          <p:nvPr/>
        </p:nvSpPr>
        <p:spPr bwMode="auto">
          <a:xfrm>
            <a:off x="97854" y="314455"/>
            <a:ext cx="88820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000" dirty="0" smtClean="0">
                <a:latin typeface="Maiandra GD" pitchFamily="34" charset="0"/>
                <a:ea typeface="+mn-ea"/>
              </a:rPr>
              <a:t>Pendant le trajet, dégustation de cocktails et remise des clés </a:t>
            </a:r>
            <a:endParaRPr lang="fr-FR" altLang="fr-FR" sz="2000" dirty="0">
              <a:latin typeface="Maiandra GD" pitchFamily="34" charset="0"/>
              <a:ea typeface="+mn-ea"/>
            </a:endParaRPr>
          </a:p>
        </p:txBody>
      </p:sp>
      <p:pic>
        <p:nvPicPr>
          <p:cNvPr id="1028" name="Picture 4" descr="http://djerba.net.free.fr/images/plag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8129" y="962793"/>
            <a:ext cx="4277478" cy="32042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54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116632"/>
            <a:ext cx="8229600" cy="647923"/>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altLang="fr-FR" sz="2400" dirty="0" smtClean="0">
                <a:solidFill>
                  <a:schemeClr val="tx1"/>
                </a:solidFill>
                <a:latin typeface="Maiandra GD" pitchFamily="34" charset="0"/>
                <a:ea typeface="+mn-ea"/>
                <a:cs typeface="+mn-cs"/>
              </a:rPr>
              <a:t>Arrêt à Matmata et Déjeuner dans un Palais Troglodyte</a:t>
            </a:r>
            <a:endParaRPr lang="fr-FR" altLang="fr-FR" sz="2400" dirty="0">
              <a:solidFill>
                <a:schemeClr val="tx1"/>
              </a:solidFill>
              <a:latin typeface="Maiandra GD" pitchFamily="34" charset="0"/>
              <a:ea typeface="+mn-ea"/>
              <a:cs typeface="+mn-cs"/>
            </a:endParaRPr>
          </a:p>
        </p:txBody>
      </p:sp>
      <p:pic>
        <p:nvPicPr>
          <p:cNvPr id="4098" name="Picture 2" descr="http://www.ruedusejour.com/wp-content/uploads/2012/12/Photo021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014" y="1072857"/>
            <a:ext cx="3676650" cy="53854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g.over-blog.com/300x225/2/11/92/25/TUNISIE/P106072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5976" y="1072857"/>
            <a:ext cx="3618937" cy="27142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look-voyages.fr/mkt/Look/img/mktp/fichesdestis/tunisie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4413" y="4077072"/>
            <a:ext cx="3620499"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45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netnoc.com/dealsImages/landingPages/destinationLandingPages/large/Tunisair-banner-660x200.1.jpg"/>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r="25699"/>
          <a:stretch/>
        </p:blipFill>
        <p:spPr bwMode="auto">
          <a:xfrm>
            <a:off x="899592" y="2204864"/>
            <a:ext cx="7244114" cy="295446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66743" y="1122476"/>
            <a:ext cx="2728376" cy="461665"/>
          </a:xfrm>
          <a:prstGeom prst="rect">
            <a:avLst/>
          </a:prstGeom>
          <a:noFill/>
        </p:spPr>
        <p:txBody>
          <a:bodyPr wrap="none" rtlCol="0">
            <a:spAutoFit/>
          </a:bodyPr>
          <a:lstStyle/>
          <a:p>
            <a:pPr algn="ctr"/>
            <a:r>
              <a:rPr lang="fr-FR" sz="2400" b="1" dirty="0">
                <a:ln w="6350">
                  <a:noFill/>
                </a:ln>
                <a:effectLst>
                  <a:outerShdw blurRad="114300" dist="101600" dir="2700000" algn="tl" rotWithShape="0">
                    <a:srgbClr val="000000">
                      <a:alpha val="40000"/>
                    </a:srgbClr>
                  </a:outerShdw>
                </a:effectLst>
                <a:latin typeface="Maiandra GD" pitchFamily="34" charset="0"/>
              </a:rPr>
              <a:t>Transfert et départ </a:t>
            </a:r>
          </a:p>
        </p:txBody>
      </p:sp>
    </p:spTree>
    <p:extLst>
      <p:ext uri="{BB962C8B-B14F-4D97-AF65-F5344CB8AC3E}">
        <p14:creationId xmlns:p14="http://schemas.microsoft.com/office/powerpoint/2010/main" val="3329082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08920"/>
            <a:ext cx="8229600" cy="1143000"/>
          </a:xfrm>
        </p:spPr>
        <p:txBody>
          <a:bodyPr/>
          <a:lstStyle/>
          <a:p>
            <a:r>
              <a:rPr lang="fr-FR" dirty="0" smtClean="0"/>
              <a:t>Prestations Optionnelles</a:t>
            </a:r>
            <a:endParaRPr lang="fr-FR" dirty="0"/>
          </a:p>
        </p:txBody>
      </p:sp>
    </p:spTree>
    <p:extLst>
      <p:ext uri="{BB962C8B-B14F-4D97-AF65-F5344CB8AC3E}">
        <p14:creationId xmlns:p14="http://schemas.microsoft.com/office/powerpoint/2010/main" val="4158851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46971" y="487363"/>
            <a:ext cx="85328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Illumination en lettre de feu au nom de la société</a:t>
            </a:r>
          </a:p>
        </p:txBody>
      </p:sp>
      <p:pic>
        <p:nvPicPr>
          <p:cNvPr id="49155" name="Picture 2" descr="\\Servboul1\images cj\Nouvelle Photothèque\Prestation\Lettre de feu\Image 15.t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66788" y="1395413"/>
            <a:ext cx="72104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Image 3" descr="LOGO CJ ENTIER2 BL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718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90600" y="2438400"/>
            <a:ext cx="4562475" cy="512763"/>
          </a:xfrm>
          <a:prstGeom prst="rect">
            <a:avLst/>
          </a:prstGeom>
          <a:noFill/>
          <a:ln w="9525">
            <a:noFill/>
            <a:miter lim="800000"/>
            <a:headEnd/>
            <a:tailEnd/>
          </a:ln>
        </p:spPr>
        <p:txBody>
          <a:bodyPr>
            <a:spAutoFit/>
          </a:bodyPr>
          <a:lstStyle/>
          <a:p>
            <a:pPr algn="ctr" eaLnBrk="0" hangingPunct="0">
              <a:spcBef>
                <a:spcPct val="50000"/>
              </a:spcBef>
            </a:pPr>
            <a:r>
              <a:rPr lang="fr-FR" sz="1100">
                <a:solidFill>
                  <a:srgbClr val="996633"/>
                </a:solidFill>
                <a:cs typeface="Arial" pitchFamily="34" charset="0"/>
              </a:rPr>
              <a:t> </a:t>
            </a:r>
            <a:endParaRPr lang="fr-FR" sz="1200">
              <a:solidFill>
                <a:srgbClr val="000000"/>
              </a:solidFill>
              <a:latin typeface="Arial Unicode MS" pitchFamily="34" charset="-128"/>
              <a:ea typeface="Arial Unicode MS" pitchFamily="34" charset="-128"/>
              <a:cs typeface="Arial Unicode MS" pitchFamily="34" charset="-128"/>
            </a:endParaRPr>
          </a:p>
          <a:p>
            <a:pPr algn="ctr" eaLnBrk="0" hangingPunct="0">
              <a:spcBef>
                <a:spcPct val="50000"/>
              </a:spcBef>
            </a:pPr>
            <a:endParaRPr lang="fr-FR" sz="1100">
              <a:latin typeface="Times New Roman" pitchFamily="18" charset="0"/>
            </a:endParaRPr>
          </a:p>
        </p:txBody>
      </p:sp>
      <p:sp>
        <p:nvSpPr>
          <p:cNvPr id="91140" name="Rectangle 12"/>
          <p:cNvSpPr>
            <a:spLocks noChangeArrowheads="1"/>
          </p:cNvSpPr>
          <p:nvPr/>
        </p:nvSpPr>
        <p:spPr bwMode="auto">
          <a:xfrm>
            <a:off x="576336" y="260648"/>
            <a:ext cx="7812088" cy="576362"/>
          </a:xfrm>
          <a:prstGeom prst="rect">
            <a:avLst/>
          </a:prstGeom>
          <a:noFill/>
          <a:ln w="9525">
            <a:noFill/>
            <a:miter lim="800000"/>
            <a:headEnd/>
            <a:tailEnd/>
          </a:ln>
        </p:spPr>
        <p:txBody>
          <a:bodyPr/>
          <a:lstStyle/>
          <a:p>
            <a:pPr marL="342900" indent="-342900" algn="ctr">
              <a:lnSpc>
                <a:spcPct val="80000"/>
              </a:lnSpc>
              <a:spcBef>
                <a:spcPct val="20000"/>
              </a:spcBef>
            </a:pPr>
            <a:r>
              <a:rPr lang="fr-FR" sz="2400" b="1" dirty="0">
                <a:ln w="6350">
                  <a:noFill/>
                </a:ln>
                <a:effectLst>
                  <a:outerShdw blurRad="114300" dist="101600" dir="2700000" algn="tl" rotWithShape="0">
                    <a:srgbClr val="000000">
                      <a:alpha val="40000"/>
                    </a:srgbClr>
                  </a:outerShdw>
                </a:effectLst>
                <a:latin typeface="Maiandra GD" pitchFamily="34" charset="0"/>
              </a:rPr>
              <a:t>Conférence Pierre </a:t>
            </a:r>
            <a:r>
              <a:rPr lang="fr-FR" sz="2400" b="1" dirty="0" err="1">
                <a:ln w="6350">
                  <a:noFill/>
                </a:ln>
                <a:effectLst>
                  <a:outerShdw blurRad="114300" dist="101600" dir="2700000" algn="tl" rotWithShape="0">
                    <a:srgbClr val="000000">
                      <a:alpha val="40000"/>
                    </a:srgbClr>
                  </a:outerShdw>
                </a:effectLst>
                <a:latin typeface="Maiandra GD" pitchFamily="34" charset="0"/>
              </a:rPr>
              <a:t>Kohler</a:t>
            </a:r>
            <a:endParaRPr lang="fr-FR" sz="2400" b="1" dirty="0">
              <a:ln w="6350">
                <a:noFill/>
              </a:ln>
              <a:effectLst>
                <a:outerShdw blurRad="114300" dist="101600" dir="2700000" algn="tl" rotWithShape="0">
                  <a:srgbClr val="000000">
                    <a:alpha val="40000"/>
                  </a:srgbClr>
                </a:outerShdw>
              </a:effectLst>
              <a:latin typeface="Maiandra GD" pitchFamily="34" charset="0"/>
            </a:endParaRPr>
          </a:p>
        </p:txBody>
      </p:sp>
      <p:pic>
        <p:nvPicPr>
          <p:cNvPr id="91141" name="Picture 5" descr="Tozeur (97) copie"/>
          <p:cNvPicPr>
            <a:picLocks noChangeAspect="1" noChangeArrowheads="1"/>
          </p:cNvPicPr>
          <p:nvPr/>
        </p:nvPicPr>
        <p:blipFill>
          <a:blip r:embed="rId2" cstate="email"/>
          <a:srcRect/>
          <a:stretch>
            <a:fillRect/>
          </a:stretch>
        </p:blipFill>
        <p:spPr bwMode="auto">
          <a:xfrm>
            <a:off x="4787900" y="3619500"/>
            <a:ext cx="3816350" cy="2546350"/>
          </a:xfrm>
          <a:prstGeom prst="rect">
            <a:avLst/>
          </a:prstGeom>
          <a:ln>
            <a:noFill/>
          </a:ln>
          <a:effectLst>
            <a:softEdge rad="112500"/>
          </a:effectLst>
        </p:spPr>
      </p:pic>
      <p:pic>
        <p:nvPicPr>
          <p:cNvPr id="91142" name="Picture 6" descr="IMG_0462"/>
          <p:cNvPicPr>
            <a:picLocks noChangeAspect="1" noChangeArrowheads="1"/>
          </p:cNvPicPr>
          <p:nvPr/>
        </p:nvPicPr>
        <p:blipFill>
          <a:blip r:embed="rId3" cstate="email"/>
          <a:srcRect/>
          <a:stretch>
            <a:fillRect/>
          </a:stretch>
        </p:blipFill>
        <p:spPr bwMode="auto">
          <a:xfrm>
            <a:off x="468313" y="3584575"/>
            <a:ext cx="3887787" cy="2581275"/>
          </a:xfrm>
          <a:prstGeom prst="rect">
            <a:avLst/>
          </a:prstGeom>
          <a:ln>
            <a:noFill/>
          </a:ln>
          <a:effectLst>
            <a:softEdge rad="112500"/>
          </a:effectLst>
        </p:spPr>
      </p:pic>
      <p:pic>
        <p:nvPicPr>
          <p:cNvPr id="91143" name="Picture 7" descr="Image 20"/>
          <p:cNvPicPr>
            <a:picLocks noChangeAspect="1" noChangeArrowheads="1"/>
          </p:cNvPicPr>
          <p:nvPr/>
        </p:nvPicPr>
        <p:blipFill>
          <a:blip r:embed="rId4" cstate="email"/>
          <a:srcRect/>
          <a:stretch>
            <a:fillRect/>
          </a:stretch>
        </p:blipFill>
        <p:spPr bwMode="auto">
          <a:xfrm>
            <a:off x="2268538" y="908050"/>
            <a:ext cx="4537075" cy="2500313"/>
          </a:xfrm>
          <a:prstGeom prst="rect">
            <a:avLst/>
          </a:prstGeom>
          <a:ln>
            <a:noFill/>
          </a:ln>
          <a:effectLst>
            <a:softEdge rad="112500"/>
          </a:effectLst>
        </p:spPr>
      </p:pic>
      <p:sp>
        <p:nvSpPr>
          <p:cNvPr id="91144" name="Rectangle 12"/>
          <p:cNvSpPr>
            <a:spLocks noChangeArrowheads="1"/>
          </p:cNvSpPr>
          <p:nvPr/>
        </p:nvSpPr>
        <p:spPr bwMode="auto">
          <a:xfrm>
            <a:off x="2051720" y="6336704"/>
            <a:ext cx="4895850" cy="620688"/>
          </a:xfrm>
          <a:prstGeom prst="rect">
            <a:avLst/>
          </a:prstGeom>
          <a:noFill/>
          <a:ln w="9525">
            <a:noFill/>
            <a:miter lim="800000"/>
            <a:headEnd/>
            <a:tailEnd/>
          </a:ln>
        </p:spPr>
        <p:txBody>
          <a:bodyPr/>
          <a:lstStyle/>
          <a:p>
            <a:pPr marL="342900" indent="-342900" algn="ctr">
              <a:lnSpc>
                <a:spcPct val="80000"/>
              </a:lnSpc>
              <a:spcBef>
                <a:spcPct val="20000"/>
              </a:spcBef>
            </a:pPr>
            <a:r>
              <a:rPr lang="fr-FR" sz="2400" b="1" dirty="0">
                <a:ln w="6350">
                  <a:noFill/>
                </a:ln>
                <a:effectLst>
                  <a:outerShdw blurRad="114300" dist="101600" dir="2700000" algn="tl" rotWithShape="0">
                    <a:srgbClr val="000000">
                      <a:alpha val="40000"/>
                    </a:srgbClr>
                  </a:outerShdw>
                </a:effectLst>
                <a:latin typeface="Maiandra GD" pitchFamily="34" charset="0"/>
              </a:rPr>
              <a:t>Observation des étoiles</a:t>
            </a:r>
          </a:p>
        </p:txBody>
      </p:sp>
    </p:spTree>
    <p:extLst>
      <p:ext uri="{BB962C8B-B14F-4D97-AF65-F5344CB8AC3E}">
        <p14:creationId xmlns:p14="http://schemas.microsoft.com/office/powerpoint/2010/main" val="614768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90600" y="2438400"/>
            <a:ext cx="45624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fr-FR" altLang="fr-FR" sz="1100">
                <a:solidFill>
                  <a:srgbClr val="996633"/>
                </a:solidFill>
                <a:latin typeface="Arial" charset="0"/>
                <a:cs typeface="Arial" charset="0"/>
              </a:rPr>
              <a:t> </a:t>
            </a:r>
            <a:endParaRPr lang="fr-FR" altLang="fr-FR" sz="1200">
              <a:solidFill>
                <a:srgbClr val="000000"/>
              </a:solidFill>
              <a:latin typeface="Arial Unicode MS" pitchFamily="34" charset="-128"/>
              <a:ea typeface="Arial Unicode MS" pitchFamily="34" charset="-128"/>
              <a:cs typeface="Arial Unicode MS" pitchFamily="34" charset="-128"/>
            </a:endParaRPr>
          </a:p>
          <a:p>
            <a:pPr algn="ctr" eaLnBrk="1" hangingPunct="1">
              <a:spcBef>
                <a:spcPct val="50000"/>
              </a:spcBef>
              <a:buFontTx/>
              <a:buNone/>
            </a:pPr>
            <a:endParaRPr lang="fr-FR" altLang="fr-FR" sz="1100">
              <a:latin typeface="Times New Roman" pitchFamily="18" charset="0"/>
              <a:ea typeface="Arial Unicode MS" pitchFamily="34" charset="-128"/>
              <a:cs typeface="Arial Unicode MS" pitchFamily="34" charset="-128"/>
            </a:endParaRPr>
          </a:p>
        </p:txBody>
      </p:sp>
      <p:sp>
        <p:nvSpPr>
          <p:cNvPr id="36867" name="Rectangle 12"/>
          <p:cNvSpPr>
            <a:spLocks noChangeArrowheads="1"/>
          </p:cNvSpPr>
          <p:nvPr/>
        </p:nvSpPr>
        <p:spPr bwMode="auto">
          <a:xfrm>
            <a:off x="-612576" y="332656"/>
            <a:ext cx="78120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buFontTx/>
              <a:buNone/>
            </a:pP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Option Intervention Pierre </a:t>
            </a:r>
            <a:r>
              <a:rPr lang="fr-FR" altLang="fr-FR" sz="2400" b="1" dirty="0" err="1">
                <a:ln w="6350">
                  <a:noFill/>
                </a:ln>
                <a:effectLst>
                  <a:outerShdw blurRad="114300" dist="101600" dir="2700000" algn="tl" rotWithShape="0">
                    <a:srgbClr val="000000">
                      <a:alpha val="40000"/>
                    </a:srgbClr>
                  </a:outerShdw>
                </a:effectLst>
                <a:latin typeface="Maiandra GD" pitchFamily="34" charset="0"/>
                <a:ea typeface="+mn-ea"/>
              </a:rPr>
              <a:t>Kohler</a:t>
            </a:r>
            <a:endParaRPr lang="fr-FR" altLang="fr-FR" sz="2400" b="1" dirty="0">
              <a:ln w="6350">
                <a:noFill/>
              </a:ln>
              <a:effectLst>
                <a:outerShdw blurRad="114300" dist="101600" dir="2700000" algn="tl" rotWithShape="0">
                  <a:srgbClr val="000000">
                    <a:alpha val="40000"/>
                  </a:srgbClr>
                </a:outerShdw>
              </a:effectLst>
              <a:latin typeface="Maiandra GD" pitchFamily="34" charset="0"/>
              <a:ea typeface="+mn-ea"/>
            </a:endParaRPr>
          </a:p>
        </p:txBody>
      </p:sp>
      <p:sp>
        <p:nvSpPr>
          <p:cNvPr id="36868" name="Rectangle 12"/>
          <p:cNvSpPr>
            <a:spLocks noChangeArrowheads="1"/>
          </p:cNvSpPr>
          <p:nvPr/>
        </p:nvSpPr>
        <p:spPr bwMode="auto">
          <a:xfrm>
            <a:off x="2195513" y="6238875"/>
            <a:ext cx="4895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buNone/>
            </a:pP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Observation des étoiles</a:t>
            </a:r>
          </a:p>
        </p:txBody>
      </p:sp>
      <p:sp>
        <p:nvSpPr>
          <p:cNvPr id="36870" name="Text Box 1028"/>
          <p:cNvSpPr txBox="1">
            <a:spLocks noChangeArrowheads="1"/>
          </p:cNvSpPr>
          <p:nvPr/>
        </p:nvSpPr>
        <p:spPr bwMode="auto">
          <a:xfrm>
            <a:off x="3563938" y="976313"/>
            <a:ext cx="53641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FR" altLang="fr-FR" sz="1400" b="1">
                <a:latin typeface="Maiandra GD" pitchFamily="34" charset="0"/>
              </a:rPr>
              <a:t>Intervention de Pierre Kohler</a:t>
            </a:r>
            <a:r>
              <a:rPr lang="fr-FR" altLang="fr-FR" sz="1400">
                <a:latin typeface="Maiandra GD" pitchFamily="34" charset="0"/>
              </a:rPr>
              <a:t> </a:t>
            </a:r>
          </a:p>
          <a:p>
            <a:pPr algn="ctr" eaLnBrk="1" hangingPunct="1">
              <a:spcBef>
                <a:spcPct val="0"/>
              </a:spcBef>
              <a:buFontTx/>
              <a:buNone/>
            </a:pPr>
            <a:r>
              <a:rPr lang="fr-FR" altLang="fr-FR" sz="1400">
                <a:latin typeface="Maiandra GD" pitchFamily="34" charset="0"/>
              </a:rPr>
              <a:t>Astrophysicien mondialement connu qui vous initiera </a:t>
            </a:r>
          </a:p>
          <a:p>
            <a:pPr algn="ctr" eaLnBrk="1" hangingPunct="1">
              <a:spcBef>
                <a:spcPct val="0"/>
              </a:spcBef>
              <a:buFontTx/>
              <a:buNone/>
            </a:pPr>
            <a:r>
              <a:rPr lang="fr-FR" altLang="fr-FR" sz="1400">
                <a:latin typeface="Maiandra GD" pitchFamily="34" charset="0"/>
              </a:rPr>
              <a:t>à l’observation du ciel étoilé</a:t>
            </a:r>
          </a:p>
          <a:p>
            <a:pPr algn="ctr" eaLnBrk="1" hangingPunct="1">
              <a:spcBef>
                <a:spcPct val="0"/>
              </a:spcBef>
              <a:buFontTx/>
              <a:buNone/>
            </a:pPr>
            <a:endParaRPr lang="fr-FR" altLang="fr-FR" sz="1400">
              <a:latin typeface="Maiandra GD" pitchFamily="34" charset="0"/>
            </a:endParaRPr>
          </a:p>
          <a:p>
            <a:pPr algn="ctr" eaLnBrk="1" hangingPunct="1">
              <a:spcBef>
                <a:spcPct val="0"/>
              </a:spcBef>
              <a:buFontTx/>
              <a:buNone/>
            </a:pPr>
            <a:r>
              <a:rPr lang="fr-FR" altLang="fr-FR" sz="1400">
                <a:latin typeface="Maiandra GD" pitchFamily="34" charset="0"/>
              </a:rPr>
              <a:t>Après avoir jeté un coup d‘oeil aux taches qui parsèment souvent la surface du soleil, vous verrez s'allumer progressivement ces diamants cosmiques </a:t>
            </a:r>
          </a:p>
          <a:p>
            <a:pPr algn="ctr" eaLnBrk="1" hangingPunct="1">
              <a:spcBef>
                <a:spcPct val="0"/>
              </a:spcBef>
              <a:buFontTx/>
              <a:buNone/>
            </a:pPr>
            <a:r>
              <a:rPr lang="fr-FR" altLang="fr-FR" sz="1400">
                <a:latin typeface="Maiandra GD" pitchFamily="34" charset="0"/>
              </a:rPr>
              <a:t>scintillants que sont les étoiles.             </a:t>
            </a:r>
          </a:p>
          <a:p>
            <a:pPr algn="ctr" eaLnBrk="1" hangingPunct="1">
              <a:spcBef>
                <a:spcPct val="0"/>
              </a:spcBef>
              <a:buFontTx/>
              <a:buNone/>
            </a:pPr>
            <a:r>
              <a:rPr lang="fr-FR" altLang="fr-FR" sz="1400">
                <a:latin typeface="Maiandra GD" pitchFamily="34" charset="0"/>
              </a:rPr>
              <a:t>C'est dans la nuit totale que nous vous convierons à suivre le chemin illuminé par des torches vous guidant en haut des dunes où vous serez accueillis par le Scientifique Pierre Kohler. </a:t>
            </a:r>
          </a:p>
          <a:p>
            <a:pPr algn="ctr" eaLnBrk="1" hangingPunct="1">
              <a:spcBef>
                <a:spcPct val="0"/>
              </a:spcBef>
              <a:buFontTx/>
              <a:buNone/>
            </a:pPr>
            <a:endParaRPr lang="fr-FR" altLang="fr-FR" sz="1400">
              <a:latin typeface="Maiandra GD" pitchFamily="34" charset="0"/>
            </a:endParaRPr>
          </a:p>
          <a:p>
            <a:pPr algn="ctr" eaLnBrk="1" hangingPunct="1">
              <a:spcBef>
                <a:spcPct val="0"/>
              </a:spcBef>
              <a:buFontTx/>
              <a:buNone/>
            </a:pPr>
            <a:r>
              <a:rPr lang="fr-FR" altLang="fr-FR" sz="1400">
                <a:latin typeface="Maiandra GD" pitchFamily="34" charset="0"/>
              </a:rPr>
              <a:t>Vous prendrez place sur des chaises basses et c'est dans une obscurité totale ou presque, que Pierre Kohler vous invitera à plonger dans le ciel.            </a:t>
            </a:r>
          </a:p>
          <a:p>
            <a:pPr algn="ctr" eaLnBrk="1" hangingPunct="1">
              <a:spcBef>
                <a:spcPct val="0"/>
              </a:spcBef>
              <a:buFontTx/>
              <a:buNone/>
            </a:pPr>
            <a:r>
              <a:rPr lang="fr-FR" altLang="fr-FR" sz="1400">
                <a:latin typeface="Maiandra GD" pitchFamily="34" charset="0"/>
              </a:rPr>
              <a:t> Il vous fera découvrir alors, avec passion, les bases théoriques de l'astronomie « qu'est-ce qu'une étoile ? Un astéroïde ? » et…</a:t>
            </a:r>
          </a:p>
          <a:p>
            <a:pPr algn="ctr" eaLnBrk="1" hangingPunct="1">
              <a:spcBef>
                <a:spcPct val="0"/>
              </a:spcBef>
              <a:buFontTx/>
              <a:buNone/>
            </a:pPr>
            <a:r>
              <a:rPr lang="fr-FR" altLang="fr-FR" sz="1400">
                <a:latin typeface="Maiandra GD" pitchFamily="34" charset="0"/>
              </a:rPr>
              <a:t>Il vous proposera d'observer des constellations, des planètes, …</a:t>
            </a:r>
          </a:p>
          <a:p>
            <a:pPr algn="ctr" eaLnBrk="1" hangingPunct="1">
              <a:spcBef>
                <a:spcPct val="0"/>
              </a:spcBef>
              <a:buFontTx/>
              <a:buNone/>
            </a:pPr>
            <a:r>
              <a:rPr lang="fr-FR" altLang="fr-FR" sz="1400">
                <a:latin typeface="Maiandra GD" pitchFamily="34" charset="0"/>
              </a:rPr>
              <a:t>Et c'est ainsi que chacun de vous, dans le plus grand et profond silence se laissera transporter en apesanteur comme l'astronome </a:t>
            </a:r>
          </a:p>
          <a:p>
            <a:pPr algn="ctr" eaLnBrk="1" hangingPunct="1">
              <a:spcBef>
                <a:spcPct val="0"/>
              </a:spcBef>
              <a:buFontTx/>
              <a:buNone/>
            </a:pPr>
            <a:r>
              <a:rPr lang="fr-FR" altLang="fr-FR" sz="1400">
                <a:latin typeface="Maiandra GD" pitchFamily="34" charset="0"/>
              </a:rPr>
              <a:t>que vous serez ce soir là…             </a:t>
            </a:r>
          </a:p>
          <a:p>
            <a:pPr algn="ctr" eaLnBrk="1" hangingPunct="1">
              <a:spcBef>
                <a:spcPct val="0"/>
              </a:spcBef>
              <a:buFontTx/>
              <a:buNone/>
            </a:pPr>
            <a:r>
              <a:rPr lang="fr-FR" altLang="fr-FR" sz="1400">
                <a:latin typeface="Maiandra GD" pitchFamily="34" charset="0"/>
              </a:rPr>
              <a:t>Si, par chance, une étoile filante strie le ciel à ce moment là, vous n'aurez plus qu'à faire un vœu. Sans doute celui de revenir…</a:t>
            </a:r>
          </a:p>
          <a:p>
            <a:pPr algn="ctr" eaLnBrk="1" hangingPunct="1">
              <a:spcBef>
                <a:spcPct val="0"/>
              </a:spcBef>
              <a:buFontTx/>
              <a:buNone/>
            </a:pPr>
            <a:endParaRPr lang="fr-FR" altLang="fr-FR" sz="1400">
              <a:latin typeface="Maiandra GD" pitchFamily="34" charset="0"/>
            </a:endParaRPr>
          </a:p>
        </p:txBody>
      </p:sp>
      <p:pic>
        <p:nvPicPr>
          <p:cNvPr id="36871" name="Picture 8" descr="\\Servboul1\images cj\Nouvelle Photothèque\Opérations\ALTERDOMUS-OP\AD CSO\IMG_1469 modif.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0813" y="2327275"/>
            <a:ext cx="3413125" cy="2560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300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3" descr="LOGO CJ ENTIER2 BLC.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38" y="0"/>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Servboul1\images cj\Nouvelle Photothèque\Opérations\ALTERDOMUS-OP\IMG_80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5" y="995362"/>
            <a:ext cx="8293291" cy="552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909934" y="260350"/>
            <a:ext cx="795943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Soirée discothèque sous les étoiles</a:t>
            </a:r>
          </a:p>
        </p:txBody>
      </p:sp>
    </p:spTree>
    <p:extLst>
      <p:ext uri="{BB962C8B-B14F-4D97-AF65-F5344CB8AC3E}">
        <p14:creationId xmlns:p14="http://schemas.microsoft.com/office/powerpoint/2010/main" val="2746100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909934" y="260350"/>
            <a:ext cx="795943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Soirée discothèque sous les étoiles</a:t>
            </a:r>
          </a:p>
        </p:txBody>
      </p:sp>
      <p:pic>
        <p:nvPicPr>
          <p:cNvPr id="24579" name="Picture 2" descr="\\Servboul1\images cj\Nouvelle Photothèque\Opérations\ALTERDOMUS-OP\AD CSO\IMG_147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3803"/>
          <a:stretch/>
        </p:blipFill>
        <p:spPr bwMode="auto">
          <a:xfrm>
            <a:off x="755576" y="1007909"/>
            <a:ext cx="3754438" cy="270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Servboul1\images cj\Nouvelle Photothèque\Opérations\ALTERDOMUS-OP\AD CSO\IMG_149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60" b="9068"/>
          <a:stretch/>
        </p:blipFill>
        <p:spPr bwMode="auto">
          <a:xfrm>
            <a:off x="5098108" y="998375"/>
            <a:ext cx="4011613" cy="27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Servboul1\images cj\Nouvelle Photothèque\Opérations\ALTERDOMUS-OP\IMG_800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49" t="21633" r="349" b="14483"/>
          <a:stretch/>
        </p:blipFill>
        <p:spPr bwMode="auto">
          <a:xfrm>
            <a:off x="964915" y="3816425"/>
            <a:ext cx="6525518" cy="278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age 3" descr="LOGO CJ ENTIER2 BLC.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10207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47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ChangeArrowheads="1"/>
          </p:cNvSpPr>
          <p:nvPr/>
        </p:nvSpPr>
        <p:spPr bwMode="auto">
          <a:xfrm>
            <a:off x="2627313" y="115888"/>
            <a:ext cx="6265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20000"/>
              </a:spcBef>
            </a:pP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Espace Sahara </a:t>
            </a:r>
            <a:r>
              <a:rPr lang="fr-FR" altLang="fr-FR" sz="2400" b="1" dirty="0" err="1">
                <a:ln w="6350">
                  <a:noFill/>
                </a:ln>
                <a:effectLst>
                  <a:outerShdw blurRad="114300" dist="101600" dir="2700000" algn="tl" rotWithShape="0">
                    <a:srgbClr val="000000">
                      <a:alpha val="40000"/>
                    </a:srgbClr>
                  </a:outerShdw>
                </a:effectLst>
                <a:latin typeface="Maiandra GD" pitchFamily="34" charset="0"/>
                <a:ea typeface="+mn-ea"/>
              </a:rPr>
              <a:t>Lounge</a:t>
            </a: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 vue de </a:t>
            </a:r>
            <a:r>
              <a:rPr lang="fr-FR" altLang="fr-FR" sz="2400" b="1" dirty="0" smtClean="0">
                <a:ln w="6350">
                  <a:noFill/>
                </a:ln>
                <a:effectLst>
                  <a:outerShdw blurRad="114300" dist="101600" dir="2700000" algn="tl" rotWithShape="0">
                    <a:srgbClr val="000000">
                      <a:alpha val="40000"/>
                    </a:srgbClr>
                  </a:outerShdw>
                </a:effectLst>
                <a:latin typeface="Maiandra GD" pitchFamily="34" charset="0"/>
                <a:ea typeface="+mn-ea"/>
              </a:rPr>
              <a:t>jour</a:t>
            </a:r>
            <a:endParaRPr lang="fr-FR" altLang="fr-FR" sz="2400" b="1" dirty="0">
              <a:ln w="6350">
                <a:noFill/>
              </a:ln>
              <a:effectLst>
                <a:outerShdw blurRad="114300" dist="101600" dir="2700000" algn="tl" rotWithShape="0">
                  <a:srgbClr val="000000">
                    <a:alpha val="40000"/>
                  </a:srgbClr>
                </a:outerShdw>
              </a:effectLst>
              <a:latin typeface="Maiandra GD" pitchFamily="34" charset="0"/>
              <a:ea typeface="+mn-ea"/>
            </a:endParaRPr>
          </a:p>
        </p:txBody>
      </p:sp>
      <p:pic>
        <p:nvPicPr>
          <p:cNvPr id="33796" name="Picture 4" descr="IMG_958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35375" y="765175"/>
            <a:ext cx="492601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IMG_262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388" y="3832225"/>
            <a:ext cx="417671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IMG_262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16463" y="4149725"/>
            <a:ext cx="37433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IMG_263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3232095">
            <a:off x="647700" y="1231900"/>
            <a:ext cx="32400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3" descr="LOGO CJ ENTIER2 BLC.eps"/>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4131"/>
            <a:ext cx="12461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688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2916238" y="115888"/>
            <a:ext cx="5905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20000"/>
              </a:spcBef>
            </a:pP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Sahara </a:t>
            </a:r>
            <a:r>
              <a:rPr lang="fr-FR" altLang="fr-FR" sz="2400" b="1" dirty="0" err="1">
                <a:ln w="6350">
                  <a:noFill/>
                </a:ln>
                <a:effectLst>
                  <a:outerShdw blurRad="114300" dist="101600" dir="2700000" algn="tl" rotWithShape="0">
                    <a:srgbClr val="000000">
                      <a:alpha val="40000"/>
                    </a:srgbClr>
                  </a:outerShdw>
                </a:effectLst>
                <a:latin typeface="Maiandra GD" pitchFamily="34" charset="0"/>
                <a:ea typeface="+mn-ea"/>
              </a:rPr>
              <a:t>Lounge</a:t>
            </a:r>
            <a:r>
              <a:rPr lang="fr-FR" altLang="fr-FR" sz="2400" b="1" dirty="0">
                <a:ln w="6350">
                  <a:noFill/>
                </a:ln>
                <a:effectLst>
                  <a:outerShdw blurRad="114300" dist="101600" dir="2700000" algn="tl" rotWithShape="0">
                    <a:srgbClr val="000000">
                      <a:alpha val="40000"/>
                    </a:srgbClr>
                  </a:outerShdw>
                </a:effectLst>
                <a:latin typeface="Maiandra GD" pitchFamily="34" charset="0"/>
                <a:ea typeface="+mn-ea"/>
              </a:rPr>
              <a:t> vue de </a:t>
            </a:r>
            <a:r>
              <a:rPr lang="fr-FR" altLang="fr-FR" sz="2400" b="1" dirty="0" smtClean="0">
                <a:ln w="6350">
                  <a:noFill/>
                </a:ln>
                <a:effectLst>
                  <a:outerShdw blurRad="114300" dist="101600" dir="2700000" algn="tl" rotWithShape="0">
                    <a:srgbClr val="000000">
                      <a:alpha val="40000"/>
                    </a:srgbClr>
                  </a:outerShdw>
                </a:effectLst>
                <a:latin typeface="Maiandra GD" pitchFamily="34" charset="0"/>
                <a:ea typeface="+mn-ea"/>
              </a:rPr>
              <a:t>nuit</a:t>
            </a:r>
            <a:endParaRPr lang="fr-FR" altLang="fr-FR" sz="2400" b="1" dirty="0">
              <a:ln w="6350">
                <a:noFill/>
              </a:ln>
              <a:effectLst>
                <a:outerShdw blurRad="114300" dist="101600" dir="2700000" algn="tl" rotWithShape="0">
                  <a:srgbClr val="000000">
                    <a:alpha val="40000"/>
                  </a:srgbClr>
                </a:outerShdw>
              </a:effectLst>
              <a:latin typeface="Maiandra GD" pitchFamily="34" charset="0"/>
              <a:ea typeface="+mn-ea"/>
            </a:endParaRPr>
          </a:p>
        </p:txBody>
      </p:sp>
      <p:pic>
        <p:nvPicPr>
          <p:cNvPr id="34820" name="Picture 4" descr="IMG_259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11638" y="3675063"/>
            <a:ext cx="470852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IMG_248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850" y="1154113"/>
            <a:ext cx="40322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IMG_244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0825" y="3962400"/>
            <a:ext cx="38179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IMG_246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72000" y="1082675"/>
            <a:ext cx="3744913"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4"/>
          <p:cNvSpPr>
            <a:spLocks noChangeArrowheads="1"/>
          </p:cNvSpPr>
          <p:nvPr/>
        </p:nvSpPr>
        <p:spPr bwMode="auto">
          <a:xfrm>
            <a:off x="295326" y="650875"/>
            <a:ext cx="77057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20000"/>
              </a:spcBef>
            </a:pPr>
            <a:r>
              <a:rPr lang="fr-FR" altLang="fr-FR" i="1" dirty="0">
                <a:hlinkClick r:id="rId6"/>
              </a:rPr>
              <a:t>http://www.croisierejaune.com/video/32_Ephemere_Sahara_Lounge.html</a:t>
            </a:r>
            <a:endParaRPr lang="fr-FR" altLang="fr-FR" i="1" dirty="0"/>
          </a:p>
          <a:p>
            <a:pPr algn="ctr" eaLnBrk="1" hangingPunct="1">
              <a:spcBef>
                <a:spcPct val="20000"/>
              </a:spcBef>
            </a:pPr>
            <a:endParaRPr lang="fr-FR" altLang="fr-FR" i="1" dirty="0"/>
          </a:p>
        </p:txBody>
      </p:sp>
      <p:pic>
        <p:nvPicPr>
          <p:cNvPr id="9" name="Image 3" descr="LOGO CJ ENTIER2 BLC.ep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4131"/>
            <a:ext cx="12461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962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0" name="Picture 4" descr="Façad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4261" name="Rectangle 5"/>
          <p:cNvSpPr>
            <a:spLocks noChangeArrowheads="1"/>
          </p:cNvSpPr>
          <p:nvPr/>
        </p:nvSpPr>
        <p:spPr bwMode="auto">
          <a:xfrm>
            <a:off x="4500563" y="0"/>
            <a:ext cx="4643437" cy="6858000"/>
          </a:xfrm>
          <a:prstGeom prst="rect">
            <a:avLst/>
          </a:prstGeom>
          <a:solidFill>
            <a:srgbClr val="3729EB">
              <a:alpha val="28999"/>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24263" name="Image 3" descr="LOGO CJ ENTIER2 BL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5600" y="3716338"/>
            <a:ext cx="26463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4" name="Text Box 8"/>
          <p:cNvSpPr txBox="1">
            <a:spLocks noChangeArrowheads="1"/>
          </p:cNvSpPr>
          <p:nvPr/>
        </p:nvSpPr>
        <p:spPr bwMode="auto">
          <a:xfrm>
            <a:off x="4572000" y="188913"/>
            <a:ext cx="4464496" cy="229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175" tIns="40087" rIns="80175" bIns="40087">
            <a:spAutoFit/>
          </a:bodyPr>
          <a:lstStyle>
            <a:lvl1pPr defTabSz="801688">
              <a:defRPr>
                <a:solidFill>
                  <a:schemeClr val="tx1"/>
                </a:solidFill>
                <a:latin typeface="Arial" charset="0"/>
              </a:defRPr>
            </a:lvl1pPr>
            <a:lvl2pPr marL="401638" defTabSz="801688">
              <a:defRPr>
                <a:solidFill>
                  <a:schemeClr val="tx1"/>
                </a:solidFill>
                <a:latin typeface="Arial" charset="0"/>
              </a:defRPr>
            </a:lvl2pPr>
            <a:lvl3pPr marL="801688" defTabSz="801688">
              <a:defRPr>
                <a:solidFill>
                  <a:schemeClr val="tx1"/>
                </a:solidFill>
                <a:latin typeface="Arial" charset="0"/>
              </a:defRPr>
            </a:lvl3pPr>
            <a:lvl4pPr marL="1203325" defTabSz="801688">
              <a:defRPr>
                <a:solidFill>
                  <a:schemeClr val="tx1"/>
                </a:solidFill>
                <a:latin typeface="Arial" charset="0"/>
              </a:defRPr>
            </a:lvl4pPr>
            <a:lvl5pPr marL="1603375" defTabSz="801688">
              <a:defRPr>
                <a:solidFill>
                  <a:schemeClr val="tx1"/>
                </a:solidFill>
                <a:latin typeface="Arial" charset="0"/>
              </a:defRPr>
            </a:lvl5pPr>
            <a:lvl6pPr marL="2060575" defTabSz="801688" eaLnBrk="0" fontAlgn="base" hangingPunct="0">
              <a:spcBef>
                <a:spcPct val="0"/>
              </a:spcBef>
              <a:spcAft>
                <a:spcPct val="0"/>
              </a:spcAft>
              <a:defRPr>
                <a:solidFill>
                  <a:schemeClr val="tx1"/>
                </a:solidFill>
                <a:latin typeface="Arial" charset="0"/>
              </a:defRPr>
            </a:lvl6pPr>
            <a:lvl7pPr marL="2517775" defTabSz="801688" eaLnBrk="0" fontAlgn="base" hangingPunct="0">
              <a:spcBef>
                <a:spcPct val="0"/>
              </a:spcBef>
              <a:spcAft>
                <a:spcPct val="0"/>
              </a:spcAft>
              <a:defRPr>
                <a:solidFill>
                  <a:schemeClr val="tx1"/>
                </a:solidFill>
                <a:latin typeface="Arial" charset="0"/>
              </a:defRPr>
            </a:lvl7pPr>
            <a:lvl8pPr marL="2974975" defTabSz="801688" eaLnBrk="0" fontAlgn="base" hangingPunct="0">
              <a:spcBef>
                <a:spcPct val="0"/>
              </a:spcBef>
              <a:spcAft>
                <a:spcPct val="0"/>
              </a:spcAft>
              <a:defRPr>
                <a:solidFill>
                  <a:schemeClr val="tx1"/>
                </a:solidFill>
                <a:latin typeface="Arial" charset="0"/>
              </a:defRPr>
            </a:lvl8pPr>
            <a:lvl9pPr marL="3432175" defTabSz="801688"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altLang="fr-FR" sz="3200" b="1" i="1" dirty="0">
                <a:solidFill>
                  <a:schemeClr val="bg1"/>
                </a:solidFill>
                <a:latin typeface="Book Antiqua" pitchFamily="18" charset="0"/>
              </a:rPr>
              <a:t>Hôtel </a:t>
            </a:r>
          </a:p>
          <a:p>
            <a:pPr algn="ctr" eaLnBrk="1" hangingPunct="1">
              <a:spcBef>
                <a:spcPct val="50000"/>
              </a:spcBef>
            </a:pPr>
            <a:r>
              <a:rPr lang="fr-FR" altLang="fr-FR" sz="2800" dirty="0">
                <a:latin typeface="Maiandra GD" pitchFamily="34" charset="0"/>
              </a:rPr>
              <a:t>Radisson </a:t>
            </a:r>
            <a:r>
              <a:rPr lang="fr-FR" altLang="fr-FR" sz="2800" dirty="0" err="1">
                <a:latin typeface="Maiandra GD" pitchFamily="34" charset="0"/>
              </a:rPr>
              <a:t>Blu</a:t>
            </a:r>
            <a:r>
              <a:rPr lang="fr-FR" altLang="fr-FR" sz="2800" dirty="0">
                <a:latin typeface="Maiandra GD" pitchFamily="34" charset="0"/>
              </a:rPr>
              <a:t> </a:t>
            </a:r>
            <a:r>
              <a:rPr lang="fr-FR" altLang="fr-FR" sz="2800" dirty="0" err="1">
                <a:latin typeface="Maiandra GD" pitchFamily="34" charset="0"/>
              </a:rPr>
              <a:t>Resort</a:t>
            </a:r>
            <a:r>
              <a:rPr lang="fr-FR" altLang="fr-FR" sz="2800" dirty="0">
                <a:latin typeface="Maiandra GD" pitchFamily="34" charset="0"/>
              </a:rPr>
              <a:t> &amp; Thalasso </a:t>
            </a:r>
          </a:p>
          <a:p>
            <a:pPr algn="ctr" eaLnBrk="1" hangingPunct="1">
              <a:spcBef>
                <a:spcPct val="50000"/>
              </a:spcBef>
            </a:pPr>
            <a:r>
              <a:rPr lang="fr-FR" altLang="fr-FR" sz="2800" dirty="0">
                <a:latin typeface="Maiandra GD" pitchFamily="34" charset="0"/>
              </a:rPr>
              <a:t>DJERBA </a:t>
            </a:r>
          </a:p>
        </p:txBody>
      </p:sp>
    </p:spTree>
    <p:extLst>
      <p:ext uri="{BB962C8B-B14F-4D97-AF65-F5344CB8AC3E}">
        <p14:creationId xmlns:p14="http://schemas.microsoft.com/office/powerpoint/2010/main" val="1795189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oneTexte 8"/>
          <p:cNvSpPr txBox="1">
            <a:spLocks noChangeArrowheads="1"/>
          </p:cNvSpPr>
          <p:nvPr/>
        </p:nvSpPr>
        <p:spPr bwMode="auto">
          <a:xfrm>
            <a:off x="5754688" y="2771775"/>
            <a:ext cx="30654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b="1" dirty="0">
                <a:latin typeface="Pristina" pitchFamily="66" charset="0"/>
              </a:rPr>
              <a:t>Laura </a:t>
            </a:r>
            <a:r>
              <a:rPr lang="fr-FR" altLang="fr-FR" sz="2000" b="1" dirty="0" smtClean="0">
                <a:latin typeface="Pristina" pitchFamily="66" charset="0"/>
              </a:rPr>
              <a:t>et Mohamed  </a:t>
            </a:r>
            <a:r>
              <a:rPr lang="fr-FR" altLang="fr-FR" sz="2000" b="1" dirty="0">
                <a:latin typeface="Pristina" pitchFamily="66" charset="0"/>
              </a:rPr>
              <a:t>à votre disposition au</a:t>
            </a:r>
          </a:p>
          <a:p>
            <a:pPr algn="ctr" eaLnBrk="1" hangingPunct="1">
              <a:spcBef>
                <a:spcPct val="50000"/>
              </a:spcBef>
            </a:pPr>
            <a:r>
              <a:rPr lang="fr-FR" altLang="fr-FR" sz="2000" dirty="0">
                <a:latin typeface="Pristina" pitchFamily="66" charset="0"/>
              </a:rPr>
              <a:t>01 49 650 650</a:t>
            </a:r>
          </a:p>
          <a:p>
            <a:pPr algn="ctr" eaLnBrk="1" hangingPunct="1">
              <a:spcBef>
                <a:spcPct val="50000"/>
              </a:spcBef>
            </a:pPr>
            <a:r>
              <a:rPr lang="fr-FR" altLang="fr-FR" sz="2000" dirty="0" smtClean="0">
                <a:latin typeface="Pristina" pitchFamily="66" charset="0"/>
              </a:rPr>
              <a:t>Laura@croisierejaune.com</a:t>
            </a:r>
          </a:p>
          <a:p>
            <a:pPr algn="ctr" eaLnBrk="1" hangingPunct="1">
              <a:spcBef>
                <a:spcPct val="50000"/>
              </a:spcBef>
            </a:pPr>
            <a:r>
              <a:rPr lang="fr-FR" altLang="fr-FR" sz="2000" dirty="0" smtClean="0">
                <a:latin typeface="Pristina" pitchFamily="66" charset="0"/>
              </a:rPr>
              <a:t>Mohamed@croisierejaune.com</a:t>
            </a:r>
            <a:endParaRPr lang="fr-FR" altLang="fr-FR" sz="2000" dirty="0">
              <a:latin typeface="Pristina" pitchFamily="66" charset="0"/>
            </a:endParaRPr>
          </a:p>
          <a:p>
            <a:pPr algn="ctr" eaLnBrk="1" hangingPunct="1">
              <a:spcBef>
                <a:spcPct val="50000"/>
              </a:spcBef>
            </a:pPr>
            <a:r>
              <a:rPr lang="fr-FR" altLang="fr-FR" sz="2000" dirty="0">
                <a:latin typeface="Pristina" pitchFamily="66" charset="0"/>
              </a:rPr>
              <a:t>www.croisierejaune.com</a:t>
            </a:r>
          </a:p>
          <a:p>
            <a:pPr algn="ctr" eaLnBrk="1" hangingPunct="1"/>
            <a:endParaRPr lang="fr-FR" altLang="fr-FR" sz="2000" dirty="0">
              <a:latin typeface="Pristina" pitchFamily="66" charset="0"/>
            </a:endParaRPr>
          </a:p>
        </p:txBody>
      </p:sp>
      <p:pic>
        <p:nvPicPr>
          <p:cNvPr id="58371" name="Image 3" descr="LOGO CJ ENTIER2 BLC.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36842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79388" y="207963"/>
            <a:ext cx="9144000" cy="1143000"/>
          </a:xfrm>
          <a:prstGeom prst="rect">
            <a:avLst/>
          </a:prstGeom>
          <a:noFill/>
          <a:ln>
            <a:noFill/>
          </a:ln>
          <a:effectLst/>
          <a:extLst/>
        </p:spPr>
        <p:txBody>
          <a:bodyPr anchor="ct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indent="-342900" algn="ctr" eaLnBrk="0" hangingPunct="0">
              <a:spcBef>
                <a:spcPct val="20000"/>
              </a:spcBef>
              <a:defRPr/>
            </a:pPr>
            <a:r>
              <a:rPr lang="fr-FR" sz="2800" dirty="0">
                <a:latin typeface="Pristina" pitchFamily="66" charset="0"/>
                <a:ea typeface="ＭＳ Ｐゴシック" pitchFamily="34" charset="-128"/>
              </a:rPr>
              <a:t>Contact</a:t>
            </a:r>
          </a:p>
        </p:txBody>
      </p:sp>
      <p:pic>
        <p:nvPicPr>
          <p:cNvPr id="58373"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650" y="1658143"/>
            <a:ext cx="3165475"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809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5" name="Picture 5" descr="Main entra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950" y="3438525"/>
            <a:ext cx="4851400" cy="3375025"/>
          </a:xfrm>
          <a:prstGeom prst="rect">
            <a:avLst/>
          </a:prstGeom>
          <a:noFill/>
          <a:extLst>
            <a:ext uri="{909E8E84-426E-40DD-AFC4-6F175D3DCCD1}">
              <a14:hiddenFill xmlns:a14="http://schemas.microsoft.com/office/drawing/2010/main">
                <a:solidFill>
                  <a:srgbClr val="FFFFFF"/>
                </a:solidFill>
              </a14:hiddenFill>
            </a:ext>
          </a:extLst>
        </p:spPr>
      </p:pic>
      <p:pic>
        <p:nvPicPr>
          <p:cNvPr id="225286" name="Picture 6" descr="Outdoor Po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104775"/>
            <a:ext cx="4824413" cy="3181350"/>
          </a:xfrm>
          <a:prstGeom prst="rect">
            <a:avLst/>
          </a:prstGeom>
          <a:noFill/>
          <a:extLst>
            <a:ext uri="{909E8E84-426E-40DD-AFC4-6F175D3DCCD1}">
              <a14:hiddenFill xmlns:a14="http://schemas.microsoft.com/office/drawing/2010/main">
                <a:solidFill>
                  <a:srgbClr val="FFFFFF"/>
                </a:solidFill>
              </a14:hiddenFill>
            </a:ext>
          </a:extLst>
        </p:spPr>
      </p:pic>
      <p:sp>
        <p:nvSpPr>
          <p:cNvPr id="225287" name="Rectangle 7"/>
          <p:cNvSpPr>
            <a:spLocks noChangeArrowheads="1"/>
          </p:cNvSpPr>
          <p:nvPr/>
        </p:nvSpPr>
        <p:spPr bwMode="auto">
          <a:xfrm>
            <a:off x="5148263" y="1484313"/>
            <a:ext cx="3887787" cy="3816350"/>
          </a:xfrm>
          <a:prstGeom prst="rect">
            <a:avLst/>
          </a:prstGeom>
          <a:solidFill>
            <a:srgbClr val="3729EB">
              <a:alpha val="28999"/>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288" name="Rectangle 8"/>
          <p:cNvSpPr>
            <a:spLocks noChangeArrowheads="1"/>
          </p:cNvSpPr>
          <p:nvPr/>
        </p:nvSpPr>
        <p:spPr bwMode="auto">
          <a:xfrm>
            <a:off x="5134652" y="2246313"/>
            <a:ext cx="38877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pPr algn="ctr"/>
            <a:r>
              <a:rPr lang="fr-FR" altLang="fr-FR" b="1" dirty="0">
                <a:latin typeface="Book Antiqua" pitchFamily="18" charset="0"/>
              </a:rPr>
              <a:t>Situé sur une des plus belles plages de Djerba, ce Palais issu des 1001 nuits bénéficie d’un emplacement privilégié entre palmiers et verdure, et n’est seulement qu’à 10 minutes de la capitale </a:t>
            </a:r>
            <a:r>
              <a:rPr lang="fr-FR" altLang="fr-FR" b="1" dirty="0" err="1">
                <a:latin typeface="Book Antiqua" pitchFamily="18" charset="0"/>
              </a:rPr>
              <a:t>Houmt</a:t>
            </a:r>
            <a:r>
              <a:rPr lang="fr-FR" altLang="fr-FR" b="1" dirty="0">
                <a:latin typeface="Book Antiqua" pitchFamily="18" charset="0"/>
              </a:rPr>
              <a:t> Souk. </a:t>
            </a:r>
          </a:p>
          <a:p>
            <a:pPr algn="ctr"/>
            <a:endParaRPr lang="fr-FR" altLang="fr-FR" b="1" dirty="0">
              <a:latin typeface="Book Antiqua" pitchFamily="18" charset="0"/>
            </a:endParaRPr>
          </a:p>
          <a:p>
            <a:pPr algn="ctr"/>
            <a:endParaRPr lang="fr-FR" altLang="fr-FR" b="1" dirty="0">
              <a:latin typeface="Book Antiqua" pitchFamily="18" charset="0"/>
            </a:endParaRPr>
          </a:p>
          <a:p>
            <a:pPr algn="ctr"/>
            <a:endParaRPr lang="fr-FR" altLang="fr-FR" b="1" dirty="0">
              <a:latin typeface="Book Antiqua" pitchFamily="18" charset="0"/>
            </a:endParaRPr>
          </a:p>
        </p:txBody>
      </p:sp>
    </p:spTree>
    <p:extLst>
      <p:ext uri="{BB962C8B-B14F-4D97-AF65-F5344CB8AC3E}">
        <p14:creationId xmlns:p14="http://schemas.microsoft.com/office/powerpoint/2010/main" val="300298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Piscine Thalasso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463" y="188913"/>
            <a:ext cx="4278312" cy="6475412"/>
          </a:xfrm>
          <a:prstGeom prst="rect">
            <a:avLst/>
          </a:prstGeom>
          <a:noFill/>
          <a:extLst>
            <a:ext uri="{909E8E84-426E-40DD-AFC4-6F175D3DCCD1}">
              <a14:hiddenFill xmlns:a14="http://schemas.microsoft.com/office/drawing/2010/main">
                <a:solidFill>
                  <a:srgbClr val="FFFFFF"/>
                </a:solidFill>
              </a14:hiddenFill>
            </a:ext>
          </a:extLst>
        </p:spPr>
      </p:pic>
      <p:pic>
        <p:nvPicPr>
          <p:cNvPr id="227333" name="Picture 5" descr="Pools Ar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188913"/>
            <a:ext cx="4289425" cy="647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7" name="Rectangle 5"/>
          <p:cNvSpPr>
            <a:spLocks noChangeArrowheads="1"/>
          </p:cNvSpPr>
          <p:nvPr/>
        </p:nvSpPr>
        <p:spPr bwMode="auto">
          <a:xfrm>
            <a:off x="2700337" y="705891"/>
            <a:ext cx="3887787" cy="5400675"/>
          </a:xfrm>
          <a:prstGeom prst="rect">
            <a:avLst/>
          </a:prstGeom>
          <a:solidFill>
            <a:srgbClr val="3729EB">
              <a:alpha val="28999"/>
            </a:srgbClr>
          </a:solidFill>
          <a:ln w="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8356" name="Rectangle 4"/>
          <p:cNvSpPr>
            <a:spLocks noChangeArrowheads="1"/>
          </p:cNvSpPr>
          <p:nvPr/>
        </p:nvSpPr>
        <p:spPr bwMode="auto">
          <a:xfrm>
            <a:off x="2682680" y="1012825"/>
            <a:ext cx="3887787"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pPr algn="ctr"/>
            <a:r>
              <a:rPr lang="fr-FR" altLang="fr-FR" b="1" dirty="0">
                <a:latin typeface="Book Antiqua" pitchFamily="18" charset="0"/>
              </a:rPr>
              <a:t>Le centre Athénée Thalasso, d’une superficie de 3000m², est entièrement dédié à la relaxation et au bien être des clients. Il dispose d’un hammam avec 2 salles de gommage, de 60 cabines de soins, de baignoires d’</a:t>
            </a:r>
            <a:r>
              <a:rPr lang="fr-FR" altLang="fr-FR" b="1" dirty="0" err="1">
                <a:latin typeface="Book Antiqua" pitchFamily="18" charset="0"/>
              </a:rPr>
              <a:t>ydro</a:t>
            </a:r>
            <a:r>
              <a:rPr lang="fr-FR" altLang="fr-FR" b="1" dirty="0">
                <a:latin typeface="Book Antiqua" pitchFamily="18" charset="0"/>
              </a:rPr>
              <a:t> massage et des douches à affusion, d’une piscine d’eau de mer intérieure – extérieure de 30 mètres offrant une vue sur la mer et la palmeraie. Ce centre est prêt à vous accueillir et à vous offrir des oins et des traitements de qualité grâce aux produits des marques </a:t>
            </a:r>
            <a:r>
              <a:rPr lang="fr-FR" altLang="fr-FR" b="1" dirty="0" err="1">
                <a:latin typeface="Book Antiqua" pitchFamily="18" charset="0"/>
              </a:rPr>
              <a:t>Thalgo</a:t>
            </a:r>
            <a:r>
              <a:rPr lang="fr-FR" altLang="fr-FR" b="1" dirty="0">
                <a:latin typeface="Book Antiqua" pitchFamily="18" charset="0"/>
              </a:rPr>
              <a:t> et la Prairie et à un équipement dernier cri. </a:t>
            </a:r>
          </a:p>
          <a:p>
            <a:pPr algn="ctr"/>
            <a:endParaRPr lang="fr-FR" altLang="fr-FR" b="1" dirty="0">
              <a:latin typeface="Book Antiqua" pitchFamily="18" charset="0"/>
            </a:endParaRPr>
          </a:p>
          <a:p>
            <a:pPr algn="ctr"/>
            <a:endParaRPr lang="fr-FR" altLang="fr-FR" b="1" dirty="0">
              <a:latin typeface="Book Antiqua" pitchFamily="18" charset="0"/>
            </a:endParaRPr>
          </a:p>
          <a:p>
            <a:pPr algn="ctr"/>
            <a:endParaRPr lang="fr-FR" altLang="fr-FR" b="1" dirty="0">
              <a:latin typeface="Book Antiqua" pitchFamily="18" charset="0"/>
            </a:endParaRPr>
          </a:p>
        </p:txBody>
      </p:sp>
      <p:pic>
        <p:nvPicPr>
          <p:cNvPr id="228358" name="Picture 6" descr="Suns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1355725"/>
            <a:ext cx="2292350" cy="3441700"/>
          </a:xfrm>
          <a:prstGeom prst="rect">
            <a:avLst/>
          </a:prstGeom>
          <a:noFill/>
          <a:extLst>
            <a:ext uri="{909E8E84-426E-40DD-AFC4-6F175D3DCCD1}">
              <a14:hiddenFill xmlns:a14="http://schemas.microsoft.com/office/drawing/2010/main">
                <a:solidFill>
                  <a:srgbClr val="FFFFFF"/>
                </a:solidFill>
              </a14:hiddenFill>
            </a:ext>
          </a:extLst>
        </p:spPr>
      </p:pic>
      <p:pic>
        <p:nvPicPr>
          <p:cNvPr id="228359" name="Picture 7" descr="Piscine Thalasso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125" y="1343025"/>
            <a:ext cx="2378075"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9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0" name="Picture 4" descr="Red room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44450"/>
            <a:ext cx="4284663" cy="3384550"/>
          </a:xfrm>
          <a:prstGeom prst="rect">
            <a:avLst/>
          </a:prstGeom>
          <a:noFill/>
          <a:extLst>
            <a:ext uri="{909E8E84-426E-40DD-AFC4-6F175D3DCCD1}">
              <a14:hiddenFill xmlns:a14="http://schemas.microsoft.com/office/drawing/2010/main">
                <a:solidFill>
                  <a:srgbClr val="FFFFFF"/>
                </a:solidFill>
              </a14:hiddenFill>
            </a:ext>
          </a:extLst>
        </p:spPr>
      </p:pic>
      <p:pic>
        <p:nvPicPr>
          <p:cNvPr id="229381" name="Picture 5" descr="Red room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3500438"/>
            <a:ext cx="4319588" cy="3262312"/>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Green room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92650" y="68263"/>
            <a:ext cx="4343400" cy="667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115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158</TotalTime>
  <Words>527</Words>
  <Application>Microsoft Office PowerPoint</Application>
  <PresentationFormat>Affichage à l'écran (4:3)</PresentationFormat>
  <Paragraphs>75</Paragraphs>
  <Slides>50</Slides>
  <Notes>3</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Apex</vt:lpstr>
      <vt:lpstr>Présentation PowerPoint</vt:lpstr>
      <vt:lpstr>Jour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Jour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Un espace chambre à coucher</vt:lpstr>
      <vt:lpstr>Présentation PowerPoint</vt:lpstr>
      <vt:lpstr>Présentation PowerPoint</vt:lpstr>
      <vt:lpstr>Présentation PowerPoint</vt:lpstr>
      <vt:lpstr>Présentation PowerPoint</vt:lpstr>
      <vt:lpstr>Présentation PowerPoint</vt:lpstr>
      <vt:lpstr>Présentation PowerPoint</vt:lpstr>
      <vt:lpstr>Jour 3</vt:lpstr>
      <vt:lpstr>Présentation PowerPoint</vt:lpstr>
      <vt:lpstr>Baptême en ULM</vt:lpstr>
      <vt:lpstr>SPA éphémère dans les dunes…</vt:lpstr>
      <vt:lpstr>Présentation PowerPoint</vt:lpstr>
      <vt:lpstr>Ballade en quad  dans les dunes</vt:lpstr>
      <vt:lpstr>Calligraphie et Fabrication de pain dans le sable</vt:lpstr>
      <vt:lpstr>Présentation PowerPoint</vt:lpstr>
      <vt:lpstr>Présentation PowerPoint</vt:lpstr>
      <vt:lpstr>Présentation PowerPoint</vt:lpstr>
      <vt:lpstr>Présentation PowerPoint</vt:lpstr>
      <vt:lpstr>Prestations Optionnelles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DUMARTHERAY</dc:creator>
  <cp:lastModifiedBy>Maxime DUMARTHERAY</cp:lastModifiedBy>
  <cp:revision>24</cp:revision>
  <dcterms:created xsi:type="dcterms:W3CDTF">2014-08-19T09:50:29Z</dcterms:created>
  <dcterms:modified xsi:type="dcterms:W3CDTF">2014-08-19T13:28:28Z</dcterms:modified>
</cp:coreProperties>
</file>