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300"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5" r:id="rId20"/>
    <p:sldId id="287" r:id="rId21"/>
    <p:sldId id="301" r:id="rId22"/>
    <p:sldId id="276" r:id="rId23"/>
    <p:sldId id="279" r:id="rId24"/>
    <p:sldId id="280" r:id="rId25"/>
    <p:sldId id="281" r:id="rId26"/>
    <p:sldId id="277" r:id="rId27"/>
    <p:sldId id="282" r:id="rId28"/>
    <p:sldId id="283" r:id="rId29"/>
    <p:sldId id="284" r:id="rId30"/>
    <p:sldId id="285" r:id="rId31"/>
    <p:sldId id="286" r:id="rId32"/>
    <p:sldId id="278" r:id="rId33"/>
    <p:sldId id="303" r:id="rId34"/>
    <p:sldId id="302" r:id="rId35"/>
    <p:sldId id="288" r:id="rId36"/>
    <p:sldId id="298" r:id="rId37"/>
    <p:sldId id="299" r:id="rId38"/>
    <p:sldId id="297" r:id="rId39"/>
    <p:sldId id="289" r:id="rId40"/>
    <p:sldId id="291" r:id="rId41"/>
    <p:sldId id="304" r:id="rId42"/>
    <p:sldId id="292" r:id="rId43"/>
    <p:sldId id="290" r:id="rId44"/>
    <p:sldId id="293" r:id="rId45"/>
    <p:sldId id="296" r:id="rId46"/>
    <p:sldId id="305" r:id="rId47"/>
    <p:sldId id="294" r:id="rId48"/>
    <p:sldId id="295"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954BEDAD-3709-432F-8583-5EA2F57E76C0}" type="datetimeFigureOut">
              <a:rPr lang="fr-FR" smtClean="0"/>
              <a:t>13/08/2014</a:t>
            </a:fld>
            <a:endParaRPr lang="fr-FR"/>
          </a:p>
        </p:txBody>
      </p:sp>
      <p:sp>
        <p:nvSpPr>
          <p:cNvPr id="8" name="Slide Number Placeholder 7"/>
          <p:cNvSpPr>
            <a:spLocks noGrp="1"/>
          </p:cNvSpPr>
          <p:nvPr>
            <p:ph type="sldNum" sz="quarter" idx="11"/>
          </p:nvPr>
        </p:nvSpPr>
        <p:spPr/>
        <p:txBody>
          <a:bodyPr/>
          <a:lstStyle/>
          <a:p>
            <a:fld id="{26DE00DE-9027-45CE-BA53-7E81719B53FE}"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54BEDAD-3709-432F-8583-5EA2F57E76C0}" type="datetimeFigureOut">
              <a:rPr lang="fr-FR" smtClean="0"/>
              <a:t>13/08/2014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54BEDAD-3709-432F-8583-5EA2F57E76C0}" type="datetimeFigureOut">
              <a:rPr lang="fr-FR" smtClean="0"/>
              <a:t>13/08/2014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54BEDAD-3709-432F-8583-5EA2F57E76C0}" type="datetimeFigureOut">
              <a:rPr lang="fr-FR" smtClean="0"/>
              <a:t>13/08/2014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smtClean="0"/>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54BEDAD-3709-432F-8583-5EA2F57E76C0}" type="datetimeFigureOut">
              <a:rPr lang="fr-FR" smtClean="0"/>
              <a:t>13/08/2014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4BEDAD-3709-432F-8583-5EA2F57E76C0}" type="datetimeFigureOut">
              <a:rPr lang="fr-FR" smtClean="0"/>
              <a:t>13/08/2014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DE00DE-9027-45CE-BA53-7E81719B53FE}" type="slidenum">
              <a:rPr lang="fr-FR" smtClean="0"/>
              <a:t>‹N°›</a:t>
            </a:fld>
            <a:endParaRPr lang="fr-FR"/>
          </a:p>
        </p:txBody>
      </p:sp>
      <p:sp>
        <p:nvSpPr>
          <p:cNvPr id="9" name="Title 8"/>
          <p:cNvSpPr>
            <a:spLocks noGrp="1"/>
          </p:cNvSpPr>
          <p:nvPr>
            <p:ph type="title"/>
          </p:nvPr>
        </p:nvSpPr>
        <p:spPr>
          <a:xfrm>
            <a:off x="914400" y="1544715"/>
            <a:ext cx="7315200" cy="1154097"/>
          </a:xfrm>
        </p:spPr>
        <p:txBody>
          <a:bodyPr/>
          <a:lstStyle/>
          <a:p>
            <a:r>
              <a:rPr lang="fr-FR" smtClean="0"/>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954BEDAD-3709-432F-8583-5EA2F57E76C0}" type="datetimeFigureOut">
              <a:rPr lang="fr-FR" smtClean="0"/>
              <a:t>13/08/2014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6DE00DE-9027-45CE-BA53-7E81719B53FE}" type="slidenum">
              <a:rPr lang="fr-FR" smtClean="0"/>
              <a:t>‹N°›</a:t>
            </a:fld>
            <a:endParaRPr lang="fr-FR"/>
          </a:p>
        </p:txBody>
      </p:sp>
      <p:sp>
        <p:nvSpPr>
          <p:cNvPr id="10" name="Title 9"/>
          <p:cNvSpPr>
            <a:spLocks noGrp="1"/>
          </p:cNvSpPr>
          <p:nvPr>
            <p:ph type="title"/>
          </p:nvPr>
        </p:nvSpPr>
        <p:spPr>
          <a:xfrm>
            <a:off x="914400" y="1544715"/>
            <a:ext cx="7315200" cy="1154097"/>
          </a:xfrm>
        </p:spPr>
        <p:txBody>
          <a:bodyPr/>
          <a:lstStyle/>
          <a:p>
            <a:r>
              <a:rPr lang="fr-FR" smtClean="0"/>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954BEDAD-3709-432F-8583-5EA2F57E76C0}" type="datetimeFigureOut">
              <a:rPr lang="fr-FR" smtClean="0"/>
              <a:t>13/08/2014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BEDAD-3709-432F-8583-5EA2F57E76C0}" type="datetimeFigureOut">
              <a:rPr lang="fr-FR" smtClean="0"/>
              <a:t>13/08/2014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fr-FR" smtClean="0"/>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4BEDAD-3709-432F-8583-5EA2F57E76C0}" type="datetimeFigureOut">
              <a:rPr lang="fr-FR" smtClean="0"/>
              <a:t>13/08/2014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4BEDAD-3709-432F-8583-5EA2F57E76C0}" type="datetimeFigureOut">
              <a:rPr lang="fr-FR" smtClean="0"/>
              <a:t>13/08/2014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DE00DE-9027-45CE-BA53-7E81719B53F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54BEDAD-3709-432F-8583-5EA2F57E76C0}" type="datetimeFigureOut">
              <a:rPr lang="fr-FR" smtClean="0"/>
              <a:t>13/08/2014</a:t>
            </a:fld>
            <a:endParaRPr lang="fr-F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6DE00DE-9027-45CE-BA53-7E81719B53FE}" type="slidenum">
              <a:rPr lang="fr-FR" smtClean="0"/>
              <a:t>‹N°›</a:t>
            </a:fld>
            <a:endParaRPr lang="fr-F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45.xml.rels><?xml version="1.0" encoding="UTF-8" standalone="yes"?>
<Relationships xmlns="http://schemas.openxmlformats.org/package/2006/relationships"><Relationship Id="rId3" Type="http://schemas.openxmlformats.org/officeDocument/2006/relationships/image" Target="cid:image002.png@01CFA045.D8EFB750" TargetMode="External"/><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http://www.croisierejaune.com/" TargetMode="Externa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553" y="6370990"/>
            <a:ext cx="9036496" cy="496560"/>
          </a:xfrm>
        </p:spPr>
        <p:txBody>
          <a:bodyPr>
            <a:normAutofit/>
          </a:bodyPr>
          <a:lstStyle/>
          <a:p>
            <a:pPr algn="ctr"/>
            <a:r>
              <a:rPr lang="fr-FR"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Tozeur 2015</a:t>
            </a:r>
            <a:endParaRPr lang="fr-FR"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8194" name="Picture 2" descr="http://www.aranya.fr/contacts/Aranyacontacts_04.jpg"/>
          <p:cNvPicPr>
            <a:picLocks noChangeAspect="1" noChangeArrowheads="1"/>
          </p:cNvPicPr>
          <p:nvPr/>
        </p:nvPicPr>
        <p:blipFill>
          <a:blip r:embed="rId2" cstate="email">
            <a:duotone>
              <a:prstClr val="black"/>
              <a:srgbClr val="C00000">
                <a:tint val="45000"/>
                <a:satMod val="400000"/>
              </a:srgbClr>
            </a:duotone>
            <a:extLst>
              <a:ext uri="{BEBA8EAE-BF5A-486C-A8C5-ECC9F3942E4B}">
                <a14:imgProps xmlns:a14="http://schemas.microsoft.com/office/drawing/2010/main">
                  <a14:imgLayer r:embed="rId3">
                    <a14:imgEffect>
                      <a14:backgroundRemoval t="5495" b="89011" l="1071" r="98214">
                        <a14:foregroundMark x1="22143" y1="45055" x2="22143" y2="45055"/>
                        <a14:foregroundMark x1="50000" y1="47253" x2="50000" y2="47253"/>
                        <a14:foregroundMark x1="58929" y1="37363" x2="58929" y2="37363"/>
                        <a14:foregroundMark x1="56071" y1="34066" x2="56071" y2="34066"/>
                        <a14:foregroundMark x1="47500" y1="79121" x2="47500" y2="79121"/>
                        <a14:foregroundMark x1="7857" y1="39560" x2="7857" y2="39560"/>
                        <a14:foregroundMark x1="13929" y1="49451" x2="13929" y2="49451"/>
                        <a14:foregroundMark x1="10714" y1="58242" x2="10714" y2="58242"/>
                        <a14:foregroundMark x1="17500" y1="14286" x2="17500" y2="14286"/>
                        <a14:foregroundMark x1="61786" y1="54945" x2="61786" y2="54945"/>
                        <a14:foregroundMark x1="69643" y1="53846" x2="69643" y2="53846"/>
                        <a14:foregroundMark x1="66786" y1="59341" x2="66786" y2="59341"/>
                        <a14:foregroundMark x1="78571" y1="53846" x2="78571" y2="53846"/>
                        <a14:foregroundMark x1="74286" y1="58242" x2="74286" y2="58242"/>
                        <a14:foregroundMark x1="92857" y1="49451" x2="92857" y2="49451"/>
                        <a14:foregroundMark x1="13929" y1="30769" x2="13929" y2="30769"/>
                        <a14:foregroundMark x1="16786" y1="60440" x2="16786" y2="60440"/>
                        <a14:foregroundMark x1="3929" y1="52747" x2="3929" y2="52747"/>
                        <a14:foregroundMark x1="26786" y1="36264" x2="26786" y2="36264"/>
                        <a14:foregroundMark x1="45357" y1="58242" x2="45357" y2="58242"/>
                        <a14:foregroundMark x1="75714" y1="54945" x2="75714" y2="54945"/>
                        <a14:foregroundMark x1="59286" y1="60440" x2="59286" y2="60440"/>
                        <a14:foregroundMark x1="56786" y1="30769" x2="56786" y2="30769"/>
                        <a14:foregroundMark x1="95000" y1="42857" x2="95000" y2="42857"/>
                        <a14:foregroundMark x1="89643" y1="60440" x2="89643" y2="60440"/>
                        <a14:foregroundMark x1="87143" y1="30769" x2="87143" y2="30769"/>
                        <a14:foregroundMark x1="94643" y1="45055" x2="94643" y2="45055"/>
                        <a14:foregroundMark x1="96071" y1="40659" x2="96071" y2="40659"/>
                      </a14:backgroundRemoval>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3203848" y="1945085"/>
            <a:ext cx="2561695" cy="79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16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5"/>
          <p:cNvSpPr>
            <a:spLocks noChangeArrowheads="1"/>
          </p:cNvSpPr>
          <p:nvPr/>
        </p:nvSpPr>
        <p:spPr bwMode="auto">
          <a:xfrm>
            <a:off x="323850" y="333375"/>
            <a:ext cx="8569325" cy="3095625"/>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sp>
        <p:nvSpPr>
          <p:cNvPr id="5123" name="Rectangle 8"/>
          <p:cNvSpPr>
            <a:spLocks noChangeArrowheads="1"/>
          </p:cNvSpPr>
          <p:nvPr/>
        </p:nvSpPr>
        <p:spPr bwMode="auto">
          <a:xfrm>
            <a:off x="1476375" y="3644900"/>
            <a:ext cx="6408738" cy="3095625"/>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pic>
        <p:nvPicPr>
          <p:cNvPr id="5124" name="Picture 12" descr="Ph168Produit17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0" y="3789363"/>
            <a:ext cx="6121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descr="Hotel Eldorador Ksar Rouge 4 **** / Tozeur / Tunisie"/>
          <p:cNvPicPr>
            <a:picLocks noChangeAspect="1" noChangeArrowheads="1"/>
          </p:cNvPicPr>
          <p:nvPr/>
        </p:nvPicPr>
        <p:blipFill>
          <a:blip r:embed="rId3">
            <a:extLst>
              <a:ext uri="{28A0092B-C50C-407E-A947-70E740481C1C}">
                <a14:useLocalDpi xmlns:a14="http://schemas.microsoft.com/office/drawing/2010/main"/>
              </a:ext>
            </a:extLst>
          </a:blip>
          <a:srcRect l="4938" t="6572" r="4466" b="6137"/>
          <a:stretch>
            <a:fillRect/>
          </a:stretch>
        </p:blipFill>
        <p:spPr bwMode="auto">
          <a:xfrm>
            <a:off x="468313" y="404813"/>
            <a:ext cx="30241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6"/>
          <p:cNvSpPr txBox="1">
            <a:spLocks noChangeArrowheads="1"/>
          </p:cNvSpPr>
          <p:nvPr/>
        </p:nvSpPr>
        <p:spPr bwMode="auto">
          <a:xfrm>
            <a:off x="4284663" y="1125538"/>
            <a:ext cx="403225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fr-FR" altLang="fr-FR" sz="1200">
                <a:latin typeface="Book Antiqua" pitchFamily="18" charset="0"/>
              </a:rPr>
              <a:t>Le Ksar Rouge met à votre disposition  un restaurant principal proposant des repas sous forme de buffet ou servis à table. De plus, vous pourrez profiter du snack donnant sur la piscine et vous proposant des spécialités tunisiennes.</a:t>
            </a:r>
          </a:p>
          <a:p>
            <a:r>
              <a:rPr lang="fr-FR" altLang="fr-FR" sz="1200">
                <a:latin typeface="Book Antiqua" pitchFamily="18" charset="0"/>
              </a:rPr>
              <a:t>L'hôtel met à votre service un bar et un café maure pour tous vos moments de détente.</a:t>
            </a:r>
          </a:p>
          <a:p>
            <a:pPr>
              <a:spcBef>
                <a:spcPct val="50000"/>
              </a:spcBef>
            </a:pPr>
            <a:endParaRPr lang="fr-FR" altLang="fr-FR" sz="1200">
              <a:latin typeface="Book Antiqua" pitchFamily="18" charset="0"/>
            </a:endParaRPr>
          </a:p>
        </p:txBody>
      </p:sp>
      <p:pic>
        <p:nvPicPr>
          <p:cNvPr id="5127" name="Image 3" descr="LOGO CJ ENTIER2 BLC.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25" y="5445125"/>
            <a:ext cx="12938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429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0" y="2419350"/>
            <a:ext cx="9144000" cy="4105275"/>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pic>
        <p:nvPicPr>
          <p:cNvPr id="6147" name="Picture 14" descr="sall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063" y="2708275"/>
            <a:ext cx="770572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12" descr="salle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sp>
        <p:nvSpPr>
          <p:cNvPr id="6149" name="Text Box 15"/>
          <p:cNvSpPr txBox="1">
            <a:spLocks noChangeArrowheads="1"/>
          </p:cNvSpPr>
          <p:nvPr/>
        </p:nvSpPr>
        <p:spPr bwMode="auto">
          <a:xfrm>
            <a:off x="0" y="333375"/>
            <a:ext cx="882015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fr-FR" altLang="fr-FR" sz="1200">
                <a:latin typeface="Book Antiqua" pitchFamily="18" charset="0"/>
              </a:rPr>
              <a:t>Sont à votre disposition pour vos réunions : </a:t>
            </a:r>
          </a:p>
          <a:p>
            <a:endParaRPr lang="fr-FR" altLang="fr-FR" sz="1200">
              <a:latin typeface="Book Antiqua" pitchFamily="18" charset="0"/>
            </a:endParaRPr>
          </a:p>
          <a:p>
            <a:r>
              <a:rPr lang="fr-FR" altLang="fr-FR" sz="1200">
                <a:latin typeface="Book Antiqua" pitchFamily="18" charset="0"/>
              </a:rPr>
              <a:t>Une salle de réunion plénière de deux cent places, des salles de sous-commissions sont à la disposition des conférenciers</a:t>
            </a:r>
          </a:p>
          <a:p>
            <a:r>
              <a:rPr lang="fr-FR" altLang="fr-FR" sz="1200">
                <a:latin typeface="Book Antiqua" pitchFamily="18" charset="0"/>
              </a:rPr>
              <a:t>Une salle de 40 places, à proximité de la réception</a:t>
            </a:r>
          </a:p>
          <a:p>
            <a:r>
              <a:rPr lang="fr-FR" altLang="fr-FR" sz="1200">
                <a:latin typeface="Book Antiqua" pitchFamily="18" charset="0"/>
              </a:rPr>
              <a:t>Deux salles de 20 places, à proximité de la piscine.</a:t>
            </a:r>
          </a:p>
          <a:p>
            <a:r>
              <a:rPr lang="fr-FR" altLang="fr-FR" sz="1200">
                <a:latin typeface="Book Antiqua" pitchFamily="18" charset="0"/>
              </a:rPr>
              <a:t>Huit salles de 8 places, constituées par des appartements réaménagés.</a:t>
            </a:r>
          </a:p>
          <a:p>
            <a:r>
              <a:rPr lang="fr-FR" altLang="fr-FR" sz="1200">
                <a:latin typeface="Book Antiqua" pitchFamily="18" charset="0"/>
              </a:rPr>
              <a:t>Lors des réunions, l'hôtel se propose de servir plusieurs sortes de pauses café .</a:t>
            </a:r>
          </a:p>
          <a:p>
            <a:pPr>
              <a:spcBef>
                <a:spcPct val="50000"/>
              </a:spcBef>
            </a:pPr>
            <a:endParaRPr lang="fr-FR" altLang="fr-FR" sz="1200">
              <a:latin typeface="Book Antiqua" pitchFamily="18" charset="0"/>
            </a:endParaRPr>
          </a:p>
        </p:txBody>
      </p:sp>
    </p:spTree>
    <p:extLst>
      <p:ext uri="{BB962C8B-B14F-4D97-AF65-F5344CB8AC3E}">
        <p14:creationId xmlns:p14="http://schemas.microsoft.com/office/powerpoint/2010/main" val="216991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060848"/>
            <a:ext cx="7315200" cy="1154097"/>
          </a:xfrm>
        </p:spPr>
        <p:txBody>
          <a:bodyPr>
            <a:normAutofit/>
          </a:bodyPr>
          <a:lstStyle/>
          <a:p>
            <a:pPr algn="ctr"/>
            <a:r>
              <a:rPr lang="fr-FR" dirty="0" smtClean="0"/>
              <a:t>JOUR 2</a:t>
            </a:r>
            <a:br>
              <a:rPr lang="fr-FR" dirty="0" smtClean="0"/>
            </a:br>
            <a:r>
              <a:rPr lang="fr-FR" sz="2000" dirty="0" smtClean="0"/>
              <a:t>Samedi 14 Mars </a:t>
            </a:r>
            <a:r>
              <a:rPr lang="fr-FR" sz="2000" dirty="0"/>
              <a:t>2015</a:t>
            </a:r>
            <a:endParaRPr lang="fr-FR" dirty="0"/>
          </a:p>
        </p:txBody>
      </p:sp>
    </p:spTree>
    <p:extLst>
      <p:ext uri="{BB962C8B-B14F-4D97-AF65-F5344CB8AC3E}">
        <p14:creationId xmlns:p14="http://schemas.microsoft.com/office/powerpoint/2010/main" val="851647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29138" y="680244"/>
            <a:ext cx="1216225" cy="1937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38" y="1857375"/>
            <a:ext cx="3468687" cy="2403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ZoneTexte 1"/>
          <p:cNvSpPr txBox="1">
            <a:spLocks noChangeArrowheads="1"/>
          </p:cNvSpPr>
          <p:nvPr/>
        </p:nvSpPr>
        <p:spPr bwMode="auto">
          <a:xfrm>
            <a:off x="3612348" y="2228115"/>
            <a:ext cx="3593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80000"/>
              </a:lnSpc>
              <a:spcBef>
                <a:spcPct val="0"/>
              </a:spcBef>
              <a:defRPr/>
            </a:pPr>
            <a:r>
              <a:rPr lang="fr-FR" altLang="fr-FR" sz="2000" i="1" dirty="0">
                <a:solidFill>
                  <a:schemeClr val="tx2"/>
                </a:solidFill>
                <a:latin typeface="+mj-lt"/>
                <a:ea typeface="+mj-ea"/>
                <a:cs typeface="+mj-cs"/>
              </a:rPr>
              <a:t>Pour ce Rallye vous serez</a:t>
            </a:r>
          </a:p>
          <a:p>
            <a:pPr eaLnBrk="1" hangingPunct="1">
              <a:lnSpc>
                <a:spcPct val="80000"/>
              </a:lnSpc>
              <a:spcBef>
                <a:spcPct val="0"/>
              </a:spcBef>
              <a:defRPr/>
            </a:pPr>
            <a:r>
              <a:rPr lang="fr-FR" altLang="fr-FR" sz="2000" i="1" dirty="0">
                <a:solidFill>
                  <a:schemeClr val="tx2"/>
                </a:solidFill>
                <a:latin typeface="+mj-lt"/>
                <a:ea typeface="+mj-ea"/>
                <a:cs typeface="+mj-cs"/>
              </a:rPr>
              <a:t>muni d’un Road Book  et</a:t>
            </a:r>
          </a:p>
          <a:p>
            <a:pPr eaLnBrk="1" hangingPunct="1">
              <a:lnSpc>
                <a:spcPct val="80000"/>
              </a:lnSpc>
              <a:spcBef>
                <a:spcPct val="0"/>
              </a:spcBef>
              <a:defRPr/>
            </a:pPr>
            <a:r>
              <a:rPr lang="fr-FR" altLang="fr-FR" sz="2000" i="1" dirty="0">
                <a:solidFill>
                  <a:schemeClr val="tx2"/>
                </a:solidFill>
                <a:latin typeface="+mj-lt"/>
                <a:ea typeface="+mj-ea"/>
                <a:cs typeface="+mj-cs"/>
              </a:rPr>
              <a:t>d’un GPS</a:t>
            </a:r>
          </a:p>
        </p:txBody>
      </p:sp>
      <p:sp>
        <p:nvSpPr>
          <p:cNvPr id="8198" name="Rectangle 16"/>
          <p:cNvSpPr>
            <a:spLocks noChangeArrowheads="1"/>
          </p:cNvSpPr>
          <p:nvPr/>
        </p:nvSpPr>
        <p:spPr bwMode="auto">
          <a:xfrm>
            <a:off x="1805781" y="549274"/>
            <a:ext cx="4550469"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ctr" eaLnBrk="1" hangingPunct="1">
              <a:lnSpc>
                <a:spcPct val="80000"/>
              </a:lnSpc>
              <a:spcBef>
                <a:spcPct val="0"/>
              </a:spcBef>
              <a:defRPr/>
            </a:pPr>
            <a:r>
              <a:rPr lang="fr-FR" altLang="fr-FR" sz="2400" i="1" dirty="0" smtClean="0">
                <a:solidFill>
                  <a:schemeClr val="tx2"/>
                </a:solidFill>
                <a:latin typeface="+mj-lt"/>
                <a:ea typeface="+mj-ea"/>
                <a:cs typeface="+mj-cs"/>
              </a:rPr>
              <a:t> </a:t>
            </a:r>
            <a:r>
              <a:rPr lang="fr-FR" altLang="fr-FR" sz="2400" i="1" dirty="0" smtClean="0">
                <a:solidFill>
                  <a:schemeClr val="tx2"/>
                </a:solidFill>
                <a:latin typeface="+mj-lt"/>
                <a:ea typeface="+mj-ea"/>
                <a:cs typeface="+mj-cs"/>
              </a:rPr>
              <a:t>Rallye </a:t>
            </a:r>
            <a:r>
              <a:rPr lang="fr-FR" altLang="fr-FR" sz="2400" i="1" dirty="0">
                <a:solidFill>
                  <a:schemeClr val="tx2"/>
                </a:solidFill>
                <a:latin typeface="+mj-lt"/>
                <a:ea typeface="+mj-ea"/>
                <a:cs typeface="+mj-cs"/>
              </a:rPr>
              <a:t>Road Book 4x4</a:t>
            </a:r>
          </a:p>
        </p:txBody>
      </p:sp>
      <p:pic>
        <p:nvPicPr>
          <p:cNvPr id="8200" name="Picture 7" descr="DSC_048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8638" y="4797152"/>
            <a:ext cx="6075362" cy="2060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6616M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68345" y="2924944"/>
            <a:ext cx="2537813" cy="16926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MG_2960B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735" y="4797152"/>
            <a:ext cx="3105373" cy="2067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05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905" t="18400" r="12500" b="14844"/>
          <a:stretch/>
        </p:blipFill>
        <p:spPr bwMode="auto">
          <a:xfrm>
            <a:off x="448847" y="692696"/>
            <a:ext cx="8064896" cy="585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62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ChangeArrowheads="1"/>
          </p:cNvSpPr>
          <p:nvPr/>
        </p:nvSpPr>
        <p:spPr bwMode="auto">
          <a:xfrm>
            <a:off x="575494" y="620687"/>
            <a:ext cx="78136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algn="ctr" eaLnBrk="0" hangingPunct="0">
              <a:lnSpc>
                <a:spcPct val="80000"/>
              </a:lnSpc>
              <a:spcBef>
                <a:spcPct val="20000"/>
              </a:spcBef>
              <a:defRPr/>
            </a:pPr>
            <a:r>
              <a:rPr lang="fr-FR" altLang="fr-FR" sz="3400" i="1" dirty="0">
                <a:solidFill>
                  <a:srgbClr val="663300"/>
                </a:solidFill>
                <a:latin typeface="Maiandra GD" pitchFamily="34" charset="0"/>
              </a:rPr>
              <a:t> </a:t>
            </a:r>
            <a:r>
              <a:rPr lang="fr-FR" altLang="fr-FR" sz="3400" i="1" dirty="0">
                <a:latin typeface="Maiandra GD" pitchFamily="34" charset="0"/>
              </a:rPr>
              <a:t>Découverte des oasis de montagnes en 4x4</a:t>
            </a:r>
          </a:p>
        </p:txBody>
      </p:sp>
      <p:sp>
        <p:nvSpPr>
          <p:cNvPr id="121863" name="Rectangle 7"/>
          <p:cNvSpPr>
            <a:spLocks noChangeArrowheads="1"/>
          </p:cNvSpPr>
          <p:nvPr/>
        </p:nvSpPr>
        <p:spPr bwMode="auto">
          <a:xfrm>
            <a:off x="467544" y="2283510"/>
            <a:ext cx="7921625" cy="409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500" dirty="0"/>
              <a:t>Vous découvrirez les paysages les plus inattendus du sud Tunisien, les oasis des montagnes, de véritables paradis suspendus…   </a:t>
            </a:r>
          </a:p>
          <a:p>
            <a:r>
              <a:rPr lang="fr-FR" altLang="fr-FR" sz="1500" dirty="0"/>
              <a:t>          </a:t>
            </a:r>
          </a:p>
          <a:p>
            <a:r>
              <a:rPr lang="fr-FR" altLang="fr-FR" sz="1500" dirty="0"/>
              <a:t>Route, piste et hors pistes sont au programme.. </a:t>
            </a:r>
          </a:p>
          <a:p>
            <a:endParaRPr lang="fr-FR" altLang="fr-FR" sz="1500" dirty="0"/>
          </a:p>
          <a:p>
            <a:r>
              <a:rPr lang="fr-FR" altLang="fr-FR" sz="1500" dirty="0"/>
              <a:t>Peu à peu les contreforts de l'Atlas se dessinent à vous. Après environ 30 km de route, vous attaquerez une piste qui vous conduira aux pieds des montagnes. Vous emprunterez les routes sinueuses de l'Atlas qui vous mèneront tout droit vers les grottes des mines de phosphate.</a:t>
            </a:r>
          </a:p>
          <a:p>
            <a:endParaRPr lang="fr-FR" altLang="fr-FR" sz="1500" dirty="0"/>
          </a:p>
          <a:p>
            <a:r>
              <a:rPr lang="fr-FR" altLang="fr-FR" sz="1500" dirty="0"/>
              <a:t>Continuation vers </a:t>
            </a:r>
            <a:r>
              <a:rPr lang="fr-FR" altLang="fr-FR" sz="1500" dirty="0" err="1"/>
              <a:t>Redeyef</a:t>
            </a:r>
            <a:r>
              <a:rPr lang="fr-FR" altLang="fr-FR" sz="1500" dirty="0"/>
              <a:t> et vers </a:t>
            </a:r>
            <a:r>
              <a:rPr lang="fr-FR" altLang="fr-FR" sz="1500" dirty="0" err="1"/>
              <a:t>Midès</a:t>
            </a:r>
            <a:r>
              <a:rPr lang="fr-FR" altLang="fr-FR" sz="1500" dirty="0"/>
              <a:t>, petit village fantôme perché dans les roches et surplombant une oasis. </a:t>
            </a:r>
          </a:p>
          <a:p>
            <a:endParaRPr lang="fr-FR" altLang="fr-FR" sz="1500" dirty="0"/>
          </a:p>
          <a:p>
            <a:r>
              <a:rPr lang="fr-FR" altLang="fr-FR" sz="1500" dirty="0"/>
              <a:t>Poursuite en direction de </a:t>
            </a:r>
            <a:r>
              <a:rPr lang="fr-FR" altLang="fr-FR" sz="1500" dirty="0" err="1"/>
              <a:t>Tamerza</a:t>
            </a:r>
            <a:r>
              <a:rPr lang="fr-FR" altLang="fr-FR" sz="1500" dirty="0"/>
              <a:t> (6 km) pour déboucher dans la luxuriante végétation de l'Oasis située le long d'un canyon. Des sources d'eau claire sortent de la montagne et viennent se déverser dans l’immense crevasse en formant des cascades. </a:t>
            </a:r>
          </a:p>
          <a:p>
            <a:pPr>
              <a:lnSpc>
                <a:spcPct val="80000"/>
              </a:lnSpc>
              <a:spcBef>
                <a:spcPct val="50000"/>
              </a:spcBef>
              <a:buClr>
                <a:schemeClr val="tx2"/>
              </a:buClr>
              <a:buSzPct val="70000"/>
              <a:buFont typeface="Wingdings" pitchFamily="2" charset="2"/>
              <a:buChar char="¡"/>
            </a:pPr>
            <a:endParaRPr lang="fr-FR" altLang="fr-FR" sz="1500" dirty="0">
              <a:solidFill>
                <a:srgbClr val="663300"/>
              </a:solidFill>
              <a:latin typeface="Garamond" pitchFamily="18" charset="0"/>
            </a:endParaRPr>
          </a:p>
        </p:txBody>
      </p:sp>
    </p:spTree>
    <p:extLst>
      <p:ext uri="{BB962C8B-B14F-4D97-AF65-F5344CB8AC3E}">
        <p14:creationId xmlns:p14="http://schemas.microsoft.com/office/powerpoint/2010/main" val="334980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ChangeArrowheads="1"/>
          </p:cNvSpPr>
          <p:nvPr/>
        </p:nvSpPr>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r-FR" altLang="fr-FR" sz="2400" i="1" dirty="0" smtClean="0">
                <a:latin typeface="Maiandra GD" pitchFamily="34" charset="0"/>
              </a:rPr>
              <a:t> </a:t>
            </a:r>
            <a:r>
              <a:rPr lang="fr-FR" altLang="fr-FR" sz="2400" i="1" dirty="0">
                <a:latin typeface="Maiandra GD" pitchFamily="34" charset="0"/>
              </a:rPr>
              <a:t>Découverte des oasis de montagnes en 4x4</a:t>
            </a:r>
          </a:p>
          <a:p>
            <a:pPr>
              <a:spcBef>
                <a:spcPct val="20000"/>
              </a:spcBef>
            </a:pPr>
            <a:endParaRPr lang="fr-FR" altLang="fr-FR" sz="3000" i="1" dirty="0">
              <a:latin typeface="Maiandra GD" pitchFamily="34" charset="0"/>
            </a:endParaRPr>
          </a:p>
        </p:txBody>
      </p:sp>
      <p:pic>
        <p:nvPicPr>
          <p:cNvPr id="122884" name="Picture 4" descr="oasi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4663" y="3340100"/>
            <a:ext cx="3959225" cy="2967038"/>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descr="oasi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765175"/>
            <a:ext cx="3603625" cy="5543550"/>
          </a:xfrm>
          <a:prstGeom prst="rect">
            <a:avLst/>
          </a:prstGeom>
          <a:noFill/>
          <a:extLst>
            <a:ext uri="{909E8E84-426E-40DD-AFC4-6F175D3DCCD1}">
              <a14:hiddenFill xmlns:a14="http://schemas.microsoft.com/office/drawing/2010/main">
                <a:solidFill>
                  <a:srgbClr val="FFFFFF"/>
                </a:solidFill>
              </a14:hiddenFill>
            </a:ext>
          </a:extLst>
        </p:spPr>
      </p:pic>
      <p:pic>
        <p:nvPicPr>
          <p:cNvPr id="122886" name="Picture 6" descr="DPSCamera_00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4663" y="692150"/>
            <a:ext cx="39592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0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ChangeArrowheads="1"/>
          </p:cNvSpPr>
          <p:nvPr/>
        </p:nvSpPr>
        <p:spPr bwMode="auto">
          <a:xfrm>
            <a:off x="1331640" y="404813"/>
            <a:ext cx="68405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algn="ctr" eaLnBrk="0" hangingPunct="0">
              <a:lnSpc>
                <a:spcPct val="80000"/>
              </a:lnSpc>
              <a:spcBef>
                <a:spcPct val="20000"/>
              </a:spcBef>
              <a:defRPr/>
            </a:pPr>
            <a:r>
              <a:rPr lang="fr-FR" altLang="fr-FR" sz="3400" i="1" dirty="0">
                <a:solidFill>
                  <a:srgbClr val="663300"/>
                </a:solidFill>
                <a:latin typeface="Maiandra GD" pitchFamily="34" charset="0"/>
              </a:rPr>
              <a:t> </a:t>
            </a:r>
            <a:r>
              <a:rPr lang="fr-FR" altLang="fr-FR" sz="2400" dirty="0">
                <a:latin typeface="Maiandra GD" panose="020E0502030308020204" pitchFamily="34" charset="0"/>
                <a:ea typeface="ＭＳ Ｐゴシック" pitchFamily="-110" charset="-128"/>
                <a:cs typeface="Calibri" panose="020F0502020204030204" pitchFamily="34" charset="0"/>
              </a:rPr>
              <a:t>Trek dans les gorges de </a:t>
            </a:r>
            <a:r>
              <a:rPr lang="fr-FR" altLang="fr-FR" sz="2400" dirty="0" err="1">
                <a:latin typeface="Maiandra GD" panose="020E0502030308020204" pitchFamily="34" charset="0"/>
                <a:ea typeface="ＭＳ Ｐゴシック" pitchFamily="-110" charset="-128"/>
                <a:cs typeface="Calibri" panose="020F0502020204030204" pitchFamily="34" charset="0"/>
              </a:rPr>
              <a:t>Midès</a:t>
            </a:r>
            <a:endParaRPr lang="fr-FR" alt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79882" name="Picture 9" descr="IMG_409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4300" y="1052513"/>
            <a:ext cx="5040313"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8" descr="IMG_40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88" y="3429000"/>
            <a:ext cx="4824412"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621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ChangeArrowheads="1"/>
          </p:cNvSpPr>
          <p:nvPr/>
        </p:nvSpPr>
        <p:spPr bwMode="auto">
          <a:xfrm>
            <a:off x="468313" y="188913"/>
            <a:ext cx="7848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algn="ctr" eaLnBrk="0" hangingPunct="0">
              <a:lnSpc>
                <a:spcPct val="80000"/>
              </a:lnSpc>
              <a:spcBef>
                <a:spcPct val="20000"/>
              </a:spcBef>
              <a:defRPr/>
            </a:pPr>
            <a:r>
              <a:rPr lang="fr-FR" altLang="fr-FR" sz="3400" i="1" dirty="0">
                <a:solidFill>
                  <a:srgbClr val="663300"/>
                </a:solidFill>
                <a:latin typeface="Maiandra GD" pitchFamily="34" charset="0"/>
              </a:rPr>
              <a:t> </a:t>
            </a:r>
            <a:r>
              <a:rPr lang="fr-FR" altLang="fr-FR" sz="2400" dirty="0">
                <a:latin typeface="Maiandra GD" panose="020E0502030308020204" pitchFamily="34" charset="0"/>
                <a:ea typeface="ＭＳ Ｐゴシック" pitchFamily="-110" charset="-128"/>
                <a:cs typeface="Calibri" panose="020F0502020204030204" pitchFamily="34" charset="0"/>
              </a:rPr>
              <a:t>Trek dans les gorges de </a:t>
            </a:r>
            <a:r>
              <a:rPr lang="fr-FR" altLang="fr-FR" sz="2400" dirty="0" err="1">
                <a:latin typeface="Maiandra GD" panose="020E0502030308020204" pitchFamily="34" charset="0"/>
                <a:ea typeface="ＭＳ Ｐゴシック" pitchFamily="-110" charset="-128"/>
                <a:cs typeface="Calibri" panose="020F0502020204030204" pitchFamily="34" charset="0"/>
              </a:rPr>
              <a:t>Midès</a:t>
            </a:r>
            <a:endParaRPr lang="fr-FR" alt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114695" name="Picture 7" descr="P101021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836613"/>
            <a:ext cx="4105275" cy="5472112"/>
          </a:xfrm>
          <a:prstGeom prst="rect">
            <a:avLst/>
          </a:prstGeom>
          <a:noFill/>
          <a:extLst>
            <a:ext uri="{909E8E84-426E-40DD-AFC4-6F175D3DCCD1}">
              <a14:hiddenFill xmlns:a14="http://schemas.microsoft.com/office/drawing/2010/main">
                <a:solidFill>
                  <a:srgbClr val="FFFFFF"/>
                </a:solidFill>
              </a14:hiddenFill>
            </a:ext>
          </a:extLst>
        </p:spPr>
      </p:pic>
      <p:pic>
        <p:nvPicPr>
          <p:cNvPr id="114696" name="Picture 8" descr="P10102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463" y="908050"/>
            <a:ext cx="3600450" cy="2646363"/>
          </a:xfrm>
          <a:prstGeom prst="rect">
            <a:avLst/>
          </a:prstGeom>
          <a:noFill/>
          <a:extLst>
            <a:ext uri="{909E8E84-426E-40DD-AFC4-6F175D3DCCD1}">
              <a14:hiddenFill xmlns:a14="http://schemas.microsoft.com/office/drawing/2010/main">
                <a:solidFill>
                  <a:srgbClr val="FFFFFF"/>
                </a:solidFill>
              </a14:hiddenFill>
            </a:ext>
          </a:extLst>
        </p:spPr>
      </p:pic>
      <p:pic>
        <p:nvPicPr>
          <p:cNvPr id="114698" name="Picture 10" descr="P101020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6463" y="3608388"/>
            <a:ext cx="3600450" cy="2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34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415494"/>
            <a:ext cx="6336704" cy="385042"/>
          </a:xfrm>
          <a:prstGeom prst="rect">
            <a:avLst/>
          </a:prstGeom>
          <a:noFill/>
        </p:spPr>
        <p:txBody>
          <a:bodyPr wrap="square" rtlCol="0">
            <a:spAutoFit/>
          </a:bodyPr>
          <a:lstStyle/>
          <a:p>
            <a:pPr indent="-342900" algn="ctr" eaLnBrk="0" hangingPunct="0">
              <a:lnSpc>
                <a:spcPct val="80000"/>
              </a:lnSpc>
              <a:spcBef>
                <a:spcPct val="20000"/>
              </a:spcBef>
              <a:defRPr/>
            </a:pPr>
            <a:r>
              <a:rPr lang="fr-FR" sz="2400" dirty="0">
                <a:latin typeface="Maiandra GD" panose="020E0502030308020204" pitchFamily="34" charset="0"/>
                <a:ea typeface="ＭＳ Ｐゴシック" pitchFamily="-110" charset="-128"/>
                <a:cs typeface="Calibri" panose="020F0502020204030204" pitchFamily="34" charset="0"/>
              </a:rPr>
              <a:t>Déjeuner pique-nique dans les Gorges</a:t>
            </a:r>
          </a:p>
        </p:txBody>
      </p:sp>
      <p:pic>
        <p:nvPicPr>
          <p:cNvPr id="3074" name="Picture 2" descr="\\Servboul1\images cj\16 PHOTOTHEQUE\03 - PRODUITS CJ\03. DEJ &amp; DINER &amp; COCKTAIL\déjeuner gorge\IMG_06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02272" y="1405920"/>
            <a:ext cx="345638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ervboul1\images cj\16 PHOTOTHEQUE\03 - PRODUITS CJ\03. DEJ &amp; DINER &amp; COCKTAIL\déjeuner gorge\IMG_06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1406911"/>
            <a:ext cx="3684296" cy="23032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rvboul1\images cj\16 PHOTOTHEQUE\03 - PRODUITS CJ\03. DEJ &amp; DINER &amp; COCKTAIL\déjeuner gorge\PICT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1800" y="3933056"/>
            <a:ext cx="3456384" cy="280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99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43608" y="2636912"/>
            <a:ext cx="7315200" cy="1154097"/>
          </a:xfrm>
        </p:spPr>
        <p:txBody>
          <a:bodyPr>
            <a:normAutofit/>
          </a:bodyPr>
          <a:lstStyle/>
          <a:p>
            <a:pPr algn="ctr"/>
            <a:r>
              <a:rPr lang="fr-FR" dirty="0" smtClean="0"/>
              <a:t>JOUR 1</a:t>
            </a:r>
            <a:br>
              <a:rPr lang="fr-FR" dirty="0" smtClean="0"/>
            </a:br>
            <a:r>
              <a:rPr lang="fr-FR" sz="1600" dirty="0" smtClean="0"/>
              <a:t>Vendredi 13 Mars 2015</a:t>
            </a:r>
            <a:endParaRPr lang="fr-FR" dirty="0"/>
          </a:p>
        </p:txBody>
      </p:sp>
    </p:spTree>
    <p:extLst>
      <p:ext uri="{BB962C8B-B14F-4D97-AF65-F5344CB8AC3E}">
        <p14:creationId xmlns:p14="http://schemas.microsoft.com/office/powerpoint/2010/main" val="3364449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ChangeArrowheads="1"/>
          </p:cNvSpPr>
          <p:nvPr/>
        </p:nvSpPr>
        <p:spPr bwMode="auto">
          <a:xfrm>
            <a:off x="539750" y="549275"/>
            <a:ext cx="77041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algn="ctr" eaLnBrk="0" hangingPunct="0">
              <a:lnSpc>
                <a:spcPct val="80000"/>
              </a:lnSpc>
              <a:spcBef>
                <a:spcPct val="20000"/>
              </a:spcBef>
              <a:defRPr/>
            </a:pPr>
            <a:r>
              <a:rPr lang="fr-FR" sz="2400" dirty="0" smtClean="0">
                <a:latin typeface="Maiandra GD" panose="020E0502030308020204" pitchFamily="34" charset="0"/>
                <a:ea typeface="ＭＳ Ｐゴシック" pitchFamily="-110" charset="-128"/>
                <a:cs typeface="Calibri" panose="020F0502020204030204" pitchFamily="34" charset="0"/>
              </a:rPr>
              <a:t>Reprise </a:t>
            </a:r>
            <a:r>
              <a:rPr lang="fr-FR" sz="2400" dirty="0">
                <a:latin typeface="Maiandra GD" panose="020E0502030308020204" pitchFamily="34" charset="0"/>
                <a:ea typeface="ＭＳ Ｐゴシック" pitchFamily="-110" charset="-128"/>
                <a:cs typeface="Calibri" panose="020F0502020204030204" pitchFamily="34" charset="0"/>
              </a:rPr>
              <a:t>des 4x4 en direction de votre </a:t>
            </a:r>
            <a:r>
              <a:rPr lang="fr-FR" sz="2400" dirty="0" smtClean="0">
                <a:latin typeface="Maiandra GD" panose="020E0502030308020204" pitchFamily="34" charset="0"/>
                <a:ea typeface="ＭＳ Ｐゴシック" pitchFamily="-110" charset="-128"/>
                <a:cs typeface="Calibri" panose="020F0502020204030204" pitchFamily="34" charset="0"/>
              </a:rPr>
              <a:t>campement </a:t>
            </a:r>
            <a:r>
              <a:rPr lang="fr-FR" sz="2400" dirty="0" err="1" smtClean="0">
                <a:latin typeface="Maiandra GD" panose="020E0502030308020204" pitchFamily="34" charset="0"/>
                <a:ea typeface="ＭＳ Ｐゴシック" pitchFamily="-110" charset="-128"/>
                <a:cs typeface="Calibri" panose="020F0502020204030204" pitchFamily="34" charset="0"/>
              </a:rPr>
              <a:t>Zaafrane</a:t>
            </a:r>
            <a:endParaRPr 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17411" name="Picture 10" descr="IMG_6468B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876" y="2060848"/>
            <a:ext cx="3600450" cy="2398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IMG_4350B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3260204"/>
            <a:ext cx="3600450" cy="2397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9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7198" t="15356" r="4570" b="17726"/>
          <a:stretch/>
        </p:blipFill>
        <p:spPr bwMode="auto">
          <a:xfrm>
            <a:off x="179512" y="620688"/>
            <a:ext cx="8399528" cy="57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958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415494"/>
            <a:ext cx="6336704" cy="461665"/>
          </a:xfrm>
          <a:prstGeom prst="rect">
            <a:avLst/>
          </a:prstGeom>
          <a:noFill/>
        </p:spPr>
        <p:txBody>
          <a:bodyPr wrap="square" rtlCol="0">
            <a:spAutoFit/>
          </a:bodyPr>
          <a:lstStyle/>
          <a:p>
            <a:pPr indent="-342900" algn="ctr" eaLnBrk="0" hangingPunct="0">
              <a:spcBef>
                <a:spcPct val="20000"/>
              </a:spcBef>
              <a:defRPr/>
            </a:pPr>
            <a:r>
              <a:rPr lang="fr-FR" sz="2400" dirty="0">
                <a:latin typeface="Maiandra GD" panose="020E0502030308020204" pitchFamily="34" charset="0"/>
                <a:ea typeface="ＭＳ Ｐゴシック" pitchFamily="-110" charset="-128"/>
                <a:cs typeface="Calibri" panose="020F0502020204030204" pitchFamily="34" charset="0"/>
              </a:rPr>
              <a:t>Traversée du Chott El </a:t>
            </a:r>
            <a:r>
              <a:rPr lang="fr-FR" sz="2400" dirty="0" err="1">
                <a:latin typeface="Maiandra GD" panose="020E0502030308020204" pitchFamily="34" charset="0"/>
                <a:ea typeface="ＭＳ Ｐゴシック" pitchFamily="-110" charset="-128"/>
                <a:cs typeface="Calibri" panose="020F0502020204030204" pitchFamily="34" charset="0"/>
              </a:rPr>
              <a:t>Djerid</a:t>
            </a:r>
            <a:endParaRPr 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4098" name="Picture 2" descr="http://upload.wikimedia.org/wikipedia/commons/a/a1/Chott_el-Jerid_11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268760"/>
            <a:ext cx="8184232" cy="529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885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4"/>
          <p:cNvSpPr>
            <a:spLocks noChangeArrowheads="1"/>
          </p:cNvSpPr>
          <p:nvPr/>
        </p:nvSpPr>
        <p:spPr bwMode="auto">
          <a:xfrm>
            <a:off x="4249738" y="4941888"/>
            <a:ext cx="4608512" cy="1368425"/>
          </a:xfrm>
          <a:prstGeom prst="rect">
            <a:avLst/>
          </a:prstGeom>
          <a:solidFill>
            <a:srgbClr val="BD855B">
              <a:alpha val="29019"/>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sp>
        <p:nvSpPr>
          <p:cNvPr id="2050" name="Rectangle 20"/>
          <p:cNvSpPr>
            <a:spLocks noChangeArrowheads="1"/>
          </p:cNvSpPr>
          <p:nvPr/>
        </p:nvSpPr>
        <p:spPr bwMode="auto">
          <a:xfrm>
            <a:off x="96838" y="115888"/>
            <a:ext cx="5184775" cy="3500437"/>
          </a:xfrm>
          <a:prstGeom prst="rect">
            <a:avLst/>
          </a:prstGeom>
          <a:solidFill>
            <a:srgbClr val="BD855B">
              <a:alpha val="29019"/>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sp>
        <p:nvSpPr>
          <p:cNvPr id="2051" name="Rectangle 3"/>
          <p:cNvSpPr>
            <a:spLocks noChangeArrowheads="1"/>
          </p:cNvSpPr>
          <p:nvPr/>
        </p:nvSpPr>
        <p:spPr bwMode="auto">
          <a:xfrm>
            <a:off x="106363" y="3716338"/>
            <a:ext cx="3889375" cy="2952750"/>
          </a:xfrm>
          <a:prstGeom prst="rect">
            <a:avLst/>
          </a:prstGeom>
          <a:solidFill>
            <a:srgbClr val="BD855B">
              <a:alpha val="29019"/>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sp>
        <p:nvSpPr>
          <p:cNvPr id="2052" name="Rectangle 6"/>
          <p:cNvSpPr>
            <a:spLocks noChangeArrowheads="1"/>
          </p:cNvSpPr>
          <p:nvPr/>
        </p:nvSpPr>
        <p:spPr bwMode="auto">
          <a:xfrm>
            <a:off x="5435600" y="142875"/>
            <a:ext cx="3457575" cy="4510088"/>
          </a:xfrm>
          <a:prstGeom prst="rect">
            <a:avLst/>
          </a:prstGeom>
          <a:solidFill>
            <a:srgbClr val="BD855B">
              <a:alpha val="29019"/>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sp>
        <p:nvSpPr>
          <p:cNvPr id="2053" name="Rectangle 11"/>
          <p:cNvSpPr>
            <a:spLocks noChangeArrowheads="1"/>
          </p:cNvSpPr>
          <p:nvPr/>
        </p:nvSpPr>
        <p:spPr bwMode="auto">
          <a:xfrm>
            <a:off x="4781776" y="5126005"/>
            <a:ext cx="3966937" cy="70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1" tIns="45715" rIns="91431" bIns="457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42900" algn="ctr" eaLnBrk="0" hangingPunct="0">
              <a:spcBef>
                <a:spcPct val="20000"/>
              </a:spcBef>
              <a:defRPr/>
            </a:pPr>
            <a:r>
              <a:rPr lang="fr-FR" altLang="fr-FR" dirty="0" smtClean="0">
                <a:latin typeface="Maiandra GD" panose="020E0502030308020204" pitchFamily="34" charset="0"/>
                <a:ea typeface="ＭＳ Ｐゴシック" pitchFamily="-110" charset="-128"/>
                <a:cs typeface="Calibri" panose="020F0502020204030204" pitchFamily="34" charset="0"/>
              </a:rPr>
              <a:t>Arrivé</a:t>
            </a:r>
            <a:r>
              <a:rPr lang="fr-FR" altLang="fr-FR" dirty="0" smtClean="0">
                <a:latin typeface="Maiandra GD" panose="020E0502030308020204" pitchFamily="34" charset="0"/>
                <a:ea typeface="ＭＳ Ｐゴシック" pitchFamily="-110" charset="-128"/>
                <a:cs typeface="Calibri" panose="020F0502020204030204" pitchFamily="34" charset="0"/>
              </a:rPr>
              <a:t>  au Campement Méhari</a:t>
            </a:r>
          </a:p>
          <a:p>
            <a:pPr indent="-342900" algn="ctr" eaLnBrk="0" hangingPunct="0">
              <a:spcBef>
                <a:spcPct val="20000"/>
              </a:spcBef>
              <a:defRPr/>
            </a:pPr>
            <a:r>
              <a:rPr lang="fr-FR" altLang="fr-FR" dirty="0" smtClean="0">
                <a:latin typeface="Maiandra GD" panose="020E0502030308020204" pitchFamily="34" charset="0"/>
                <a:ea typeface="ＭＳ Ｐゴシック" pitchFamily="-110" charset="-128"/>
                <a:cs typeface="Calibri" panose="020F0502020204030204" pitchFamily="34" charset="0"/>
              </a:rPr>
              <a:t> </a:t>
            </a:r>
            <a:r>
              <a:rPr lang="fr-FR" altLang="fr-FR" dirty="0" err="1">
                <a:latin typeface="Maiandra GD" panose="020E0502030308020204" pitchFamily="34" charset="0"/>
                <a:ea typeface="ＭＳ Ｐゴシック" pitchFamily="-110" charset="-128"/>
                <a:cs typeface="Calibri" panose="020F0502020204030204" pitchFamily="34" charset="0"/>
              </a:rPr>
              <a:t>Zaafrane</a:t>
            </a:r>
            <a:r>
              <a:rPr lang="fr-FR" altLang="fr-FR" dirty="0">
                <a:latin typeface="Maiandra GD" panose="020E0502030308020204" pitchFamily="34" charset="0"/>
                <a:ea typeface="ＭＳ Ｐゴシック" pitchFamily="-110" charset="-128"/>
                <a:cs typeface="Calibri" panose="020F0502020204030204" pitchFamily="34" charset="0"/>
              </a:rPr>
              <a:t> à </a:t>
            </a:r>
            <a:r>
              <a:rPr lang="fr-FR" altLang="fr-FR" dirty="0" err="1">
                <a:latin typeface="Maiandra GD" panose="020E0502030308020204" pitchFamily="34" charset="0"/>
                <a:ea typeface="ＭＳ Ｐゴシック" pitchFamily="-110" charset="-128"/>
                <a:cs typeface="Calibri" panose="020F0502020204030204" pitchFamily="34" charset="0"/>
              </a:rPr>
              <a:t>Douz</a:t>
            </a:r>
            <a:r>
              <a:rPr lang="fr-FR" altLang="fr-FR" dirty="0">
                <a:latin typeface="Maiandra GD" panose="020E0502030308020204" pitchFamily="34" charset="0"/>
                <a:ea typeface="ＭＳ Ｐゴシック" pitchFamily="-110" charset="-128"/>
                <a:cs typeface="Calibri" panose="020F0502020204030204" pitchFamily="34" charset="0"/>
              </a:rPr>
              <a:t> </a:t>
            </a:r>
          </a:p>
        </p:txBody>
      </p:sp>
      <p:pic>
        <p:nvPicPr>
          <p:cNvPr id="2054" name="Picture 15" descr="PICT003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3860800"/>
            <a:ext cx="36496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7" descr="PICT00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1013" y="260350"/>
            <a:ext cx="31877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entrée campement Méhari Zaafra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7325" y="188913"/>
            <a:ext cx="50038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Image 3" descr="LOGO CJ ENTIER2 BLC.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9651" y="5158142"/>
            <a:ext cx="9842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081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79388" y="3581400"/>
            <a:ext cx="8809037" cy="3168650"/>
          </a:xfrm>
          <a:prstGeom prst="rect">
            <a:avLst/>
          </a:prstGeom>
          <a:solidFill>
            <a:srgbClr val="B77A0D">
              <a:alpha val="29019"/>
            </a:srgbClr>
          </a:solidFill>
          <a:ln w="0">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sp>
        <p:nvSpPr>
          <p:cNvPr id="3075" name="Rectangle 9"/>
          <p:cNvSpPr>
            <a:spLocks noChangeArrowheads="1"/>
          </p:cNvSpPr>
          <p:nvPr/>
        </p:nvSpPr>
        <p:spPr bwMode="auto">
          <a:xfrm>
            <a:off x="179388" y="333375"/>
            <a:ext cx="8832850" cy="3167063"/>
          </a:xfrm>
          <a:prstGeom prst="rect">
            <a:avLst/>
          </a:prstGeom>
          <a:solidFill>
            <a:srgbClr val="B77A0D">
              <a:alpha val="29019"/>
            </a:srgbClr>
          </a:solidFill>
          <a:ln w="0">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pic>
        <p:nvPicPr>
          <p:cNvPr id="3076" name="Picture 2" descr="\\Servboul1\images cj\16 PHOTOTHEQUE\02 - HOTELS . RESTAURANTS . MUSEES\GRAND ERG ORIENTAL\DOUZ\Méhari Zaafrane Douz\tentes-berber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476250"/>
            <a:ext cx="42497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Servboul1\images cj\16 PHOTOTHEQUE\02 - HOTELS . RESTAURANTS . MUSEES\GRAND ERG ORIENTAL\DOUZ\Méhari Zaafrane Douz\9151330_l.jpeg"/>
          <p:cNvPicPr>
            <a:picLocks noChangeAspect="1" noChangeArrowheads="1"/>
          </p:cNvPicPr>
          <p:nvPr/>
        </p:nvPicPr>
        <p:blipFill>
          <a:blip r:embed="rId3">
            <a:extLst>
              <a:ext uri="{28A0092B-C50C-407E-A947-70E740481C1C}">
                <a14:useLocalDpi xmlns:a14="http://schemas.microsoft.com/office/drawing/2010/main"/>
              </a:ext>
            </a:extLst>
          </a:blip>
          <a:srcRect b="8443"/>
          <a:stretch>
            <a:fillRect/>
          </a:stretch>
        </p:blipFill>
        <p:spPr bwMode="auto">
          <a:xfrm>
            <a:off x="4572000" y="476250"/>
            <a:ext cx="43513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Servboul1\images cj\16 PHOTOTHEQUE\02 - HOTELS . RESTAURANTS . MUSEES\GRAND ERG ORIENTAL\DOUZ\Méhari Zaafrane Douz\campement-mehari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3644900"/>
            <a:ext cx="86772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061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179388" y="549275"/>
            <a:ext cx="8832850" cy="5832475"/>
          </a:xfrm>
          <a:prstGeom prst="rect">
            <a:avLst/>
          </a:prstGeom>
          <a:solidFill>
            <a:srgbClr val="B77A0D">
              <a:alpha val="29019"/>
            </a:srgbClr>
          </a:solidFill>
          <a:ln w="0">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pic>
        <p:nvPicPr>
          <p:cNvPr id="4099" name="Picture 2" descr="\\Servboul1\images cj\16 PHOTOTHEQUE\02 - HOTELS . RESTAURANTS . MUSEES\GRAND ERG ORIENTAL\DOUZ\Méhari Zaafrane Douz\280x18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3573463"/>
            <a:ext cx="424973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2.bp.blogspot.com/_FeLxh7VRV5I/S0eKSuFePNI/AAAAAAAABsY/P7NRR7caidU/s320/IMG_18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438" y="620713"/>
            <a:ext cx="4219575"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http://imgll.trivago.com/uploadimages/91/51/9151316_l.jpe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3438" y="3554413"/>
            <a:ext cx="424973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http://www.tuninfoforyou.com/platforme/hotels/reservation/admin/hotelimg/1f9739ca238af91b8880cda899b7050d.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0825" y="620713"/>
            <a:ext cx="4249738"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926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annibaltour.com/bibimgs/presentation/1120@Campement%20Mehari%20Zaafran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596"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24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395288" y="357188"/>
            <a:ext cx="4032250" cy="2443162"/>
          </a:xfrm>
          <a:prstGeom prst="rect">
            <a:avLst/>
          </a:prstGeom>
          <a:solidFill>
            <a:srgbClr val="1429EC">
              <a:alpha val="21176"/>
            </a:srgbClr>
          </a:solidFill>
          <a:ln w="9525">
            <a:solidFill>
              <a:schemeClr val="tx1"/>
            </a:solidFill>
            <a:miter lim="800000"/>
            <a:headEnd/>
            <a:tailEnd/>
          </a:ln>
        </p:spPr>
        <p:txBody>
          <a:bodyPr wrap="none" anchor="ctr"/>
          <a:lstStyle/>
          <a:p>
            <a:endParaRPr lang="fr-FR"/>
          </a:p>
        </p:txBody>
      </p:sp>
      <p:sp>
        <p:nvSpPr>
          <p:cNvPr id="33795" name="Rectangle 4"/>
          <p:cNvSpPr>
            <a:spLocks noChangeArrowheads="1"/>
          </p:cNvSpPr>
          <p:nvPr/>
        </p:nvSpPr>
        <p:spPr bwMode="auto">
          <a:xfrm>
            <a:off x="395288" y="540544"/>
            <a:ext cx="4032250" cy="2514600"/>
          </a:xfrm>
          <a:prstGeom prst="rect">
            <a:avLst/>
          </a:prstGeom>
          <a:noFill/>
          <a:ln w="9525">
            <a:noFill/>
            <a:miter lim="800000"/>
            <a:headEnd/>
            <a:tailEnd/>
          </a:ln>
        </p:spPr>
        <p:txBody>
          <a:bodyPr/>
          <a:lstStyle/>
          <a:p>
            <a:pPr indent="-342900" algn="ctr" eaLnBrk="0" hangingPunct="0">
              <a:spcBef>
                <a:spcPct val="20000"/>
              </a:spcBef>
              <a:defRPr/>
            </a:pPr>
            <a:r>
              <a:rPr lang="fr-FR" sz="2400" dirty="0">
                <a:latin typeface="Maiandra GD" panose="020E0502030308020204" pitchFamily="34" charset="0"/>
                <a:ea typeface="ＭＳ Ｐゴシック" pitchFamily="-110" charset="-128"/>
                <a:cs typeface="Calibri" panose="020F0502020204030204" pitchFamily="34" charset="0"/>
              </a:rPr>
              <a:t>Dîner de Gala sur le campement</a:t>
            </a:r>
          </a:p>
          <a:p>
            <a:pPr indent="-342900" algn="ctr" eaLnBrk="0" hangingPunct="0">
              <a:spcBef>
                <a:spcPct val="20000"/>
              </a:spcBef>
              <a:defRPr/>
            </a:pPr>
            <a:r>
              <a:rPr lang="fr-FR" sz="2400" dirty="0">
                <a:latin typeface="Maiandra GD" panose="020E0502030308020204" pitchFamily="34" charset="0"/>
                <a:ea typeface="ＭＳ Ｐゴシック" pitchFamily="-110" charset="-128"/>
                <a:cs typeface="Calibri" panose="020F0502020204030204" pitchFamily="34" charset="0"/>
              </a:rPr>
              <a:t>Dîner Mille et un feux à ciel ouvert</a:t>
            </a:r>
          </a:p>
        </p:txBody>
      </p:sp>
      <p:pic>
        <p:nvPicPr>
          <p:cNvPr id="33796" name="Picture 4" descr="IMG_3780"/>
          <p:cNvPicPr>
            <a:picLocks noChangeAspect="1" noChangeArrowheads="1"/>
          </p:cNvPicPr>
          <p:nvPr/>
        </p:nvPicPr>
        <p:blipFill>
          <a:blip r:embed="rId2" cstate="email"/>
          <a:srcRect/>
          <a:stretch>
            <a:fillRect/>
          </a:stretch>
        </p:blipFill>
        <p:spPr bwMode="auto">
          <a:xfrm>
            <a:off x="4714875" y="357188"/>
            <a:ext cx="4321175" cy="2881312"/>
          </a:xfrm>
          <a:prstGeom prst="rect">
            <a:avLst/>
          </a:prstGeom>
          <a:noFill/>
          <a:ln w="9525">
            <a:noFill/>
            <a:miter lim="800000"/>
            <a:headEnd/>
            <a:tailEnd/>
          </a:ln>
        </p:spPr>
      </p:pic>
      <p:pic>
        <p:nvPicPr>
          <p:cNvPr id="33797" name="Picture 5" descr="IMG_4208"/>
          <p:cNvPicPr>
            <a:picLocks noChangeAspect="1" noChangeArrowheads="1"/>
          </p:cNvPicPr>
          <p:nvPr/>
        </p:nvPicPr>
        <p:blipFill>
          <a:blip r:embed="rId3" cstate="email"/>
          <a:srcRect/>
          <a:stretch>
            <a:fillRect/>
          </a:stretch>
        </p:blipFill>
        <p:spPr bwMode="auto">
          <a:xfrm>
            <a:off x="4678363" y="3429000"/>
            <a:ext cx="4357687" cy="2905125"/>
          </a:xfrm>
          <a:prstGeom prst="rect">
            <a:avLst/>
          </a:prstGeom>
          <a:noFill/>
          <a:ln w="9525">
            <a:noFill/>
            <a:miter lim="800000"/>
            <a:headEnd/>
            <a:tailEnd/>
          </a:ln>
        </p:spPr>
      </p:pic>
      <p:pic>
        <p:nvPicPr>
          <p:cNvPr id="33798" name="Picture 7" descr="Diner berbère"/>
          <p:cNvPicPr>
            <a:picLocks noChangeAspect="1" noChangeArrowheads="1"/>
          </p:cNvPicPr>
          <p:nvPr/>
        </p:nvPicPr>
        <p:blipFill>
          <a:blip r:embed="rId4" cstate="email"/>
          <a:srcRect/>
          <a:stretch>
            <a:fillRect/>
          </a:stretch>
        </p:blipFill>
        <p:spPr bwMode="auto">
          <a:xfrm>
            <a:off x="179388" y="3446463"/>
            <a:ext cx="4383087" cy="2935287"/>
          </a:xfrm>
          <a:prstGeom prst="rect">
            <a:avLst/>
          </a:prstGeom>
          <a:noFill/>
          <a:ln w="9525">
            <a:noFill/>
            <a:miter lim="800000"/>
            <a:headEnd/>
            <a:tailEnd/>
          </a:ln>
        </p:spPr>
      </p:pic>
    </p:spTree>
    <p:extLst>
      <p:ext uri="{BB962C8B-B14F-4D97-AF65-F5344CB8AC3E}">
        <p14:creationId xmlns:p14="http://schemas.microsoft.com/office/powerpoint/2010/main" val="1150215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95288" y="171450"/>
            <a:ext cx="8748712" cy="603250"/>
          </a:xfrm>
          <a:prstGeom prst="rect">
            <a:avLst/>
          </a:prstGeom>
          <a:noFill/>
          <a:ln w="9525">
            <a:noFill/>
            <a:miter lim="800000"/>
            <a:headEnd/>
            <a:tailEnd/>
          </a:ln>
        </p:spPr>
        <p:txBody>
          <a:bodyPr/>
          <a:lstStyle/>
          <a:p>
            <a:pPr marL="342900" indent="-342900" algn="ctr">
              <a:spcBef>
                <a:spcPct val="20000"/>
              </a:spcBef>
            </a:pPr>
            <a:r>
              <a:rPr lang="fr-FR" sz="3400" i="1" dirty="0">
                <a:solidFill>
                  <a:schemeClr val="bg1"/>
                </a:solidFill>
                <a:latin typeface="Pristina" pitchFamily="66" charset="0"/>
              </a:rPr>
              <a:t>Dîner 3000 bougies à ciel ouvert  sur une plage déserte</a:t>
            </a:r>
          </a:p>
        </p:txBody>
      </p:sp>
      <p:pic>
        <p:nvPicPr>
          <p:cNvPr id="34820" name="Picture 4" descr="IMG_2410"/>
          <p:cNvPicPr>
            <a:picLocks noChangeAspect="1" noChangeArrowheads="1"/>
          </p:cNvPicPr>
          <p:nvPr/>
        </p:nvPicPr>
        <p:blipFill>
          <a:blip r:embed="rId2" cstate="email"/>
          <a:srcRect/>
          <a:stretch>
            <a:fillRect/>
          </a:stretch>
        </p:blipFill>
        <p:spPr bwMode="auto">
          <a:xfrm>
            <a:off x="179388" y="2348880"/>
            <a:ext cx="5407025" cy="3603625"/>
          </a:xfrm>
          <a:prstGeom prst="rect">
            <a:avLst/>
          </a:prstGeom>
          <a:noFill/>
          <a:ln w="9525">
            <a:noFill/>
            <a:miter lim="800000"/>
            <a:headEnd/>
            <a:tailEnd/>
          </a:ln>
        </p:spPr>
      </p:pic>
      <p:pic>
        <p:nvPicPr>
          <p:cNvPr id="34821" name="Picture 4" descr="IMG_6833"/>
          <p:cNvPicPr>
            <a:picLocks noChangeAspect="1" noChangeArrowheads="1"/>
          </p:cNvPicPr>
          <p:nvPr/>
        </p:nvPicPr>
        <p:blipFill>
          <a:blip r:embed="rId3" cstate="email"/>
          <a:srcRect/>
          <a:stretch>
            <a:fillRect/>
          </a:stretch>
        </p:blipFill>
        <p:spPr bwMode="auto">
          <a:xfrm>
            <a:off x="3246438" y="137881"/>
            <a:ext cx="4679950" cy="3338513"/>
          </a:xfrm>
          <a:prstGeom prst="rect">
            <a:avLst/>
          </a:prstGeom>
          <a:noFill/>
          <a:ln w="9525">
            <a:noFill/>
            <a:miter lim="800000"/>
            <a:headEnd/>
            <a:tailEnd/>
          </a:ln>
        </p:spPr>
      </p:pic>
      <p:pic>
        <p:nvPicPr>
          <p:cNvPr id="34822" name="Picture 7" descr="IMG_8005BR"/>
          <p:cNvPicPr>
            <a:picLocks noChangeAspect="1" noChangeArrowheads="1"/>
          </p:cNvPicPr>
          <p:nvPr/>
        </p:nvPicPr>
        <p:blipFill>
          <a:blip r:embed="rId4" cstate="email"/>
          <a:srcRect/>
          <a:stretch>
            <a:fillRect/>
          </a:stretch>
        </p:blipFill>
        <p:spPr bwMode="auto">
          <a:xfrm>
            <a:off x="4830270" y="3556000"/>
            <a:ext cx="4138612" cy="2755900"/>
          </a:xfrm>
          <a:prstGeom prst="rect">
            <a:avLst/>
          </a:prstGeom>
          <a:noFill/>
          <a:ln w="9525">
            <a:noFill/>
            <a:miter lim="800000"/>
            <a:headEnd/>
            <a:tailEnd/>
          </a:ln>
        </p:spPr>
      </p:pic>
    </p:spTree>
    <p:extLst>
      <p:ext uri="{BB962C8B-B14F-4D97-AF65-F5344CB8AC3E}">
        <p14:creationId xmlns:p14="http://schemas.microsoft.com/office/powerpoint/2010/main" val="2189724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674688" y="404664"/>
            <a:ext cx="7858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algn="ctr">
              <a:spcBef>
                <a:spcPct val="20000"/>
              </a:spcBef>
              <a:defRPr/>
            </a:pPr>
            <a:r>
              <a:rPr lang="fr-FR" altLang="fr-FR" sz="2400" dirty="0">
                <a:latin typeface="Maiandra GD" panose="020E0502030308020204" pitchFamily="34" charset="0"/>
                <a:ea typeface="ＭＳ Ｐゴシック" pitchFamily="-110" charset="-128"/>
                <a:cs typeface="Calibri" panose="020F0502020204030204" pitchFamily="34" charset="0"/>
              </a:rPr>
              <a:t>Animation par une troupe folklorique</a:t>
            </a:r>
          </a:p>
        </p:txBody>
      </p:sp>
      <p:pic>
        <p:nvPicPr>
          <p:cNvPr id="13319" name="Picture 9" descr="\\Servboul1\ImagesCJ\16 PHOTOTHEQUE\03 - PRODUITS CJ\01. ACTIVITES &amp; PRODUITS\troupe folklorique\DSC038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1604876"/>
            <a:ext cx="3396119" cy="4527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Dsc013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988" y="1343025"/>
            <a:ext cx="3889375" cy="2417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descr="0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0363" y="3868738"/>
            <a:ext cx="3983037" cy="256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30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154" y="476672"/>
            <a:ext cx="7315200" cy="1154097"/>
          </a:xfrm>
        </p:spPr>
        <p:txBody>
          <a:bodyPr/>
          <a:lstStyle/>
          <a:p>
            <a:pPr algn="ctr"/>
            <a:r>
              <a:rPr lang="fr-FR" dirty="0" smtClean="0"/>
              <a:t>Prestations aériennes</a:t>
            </a:r>
            <a:endParaRPr lang="fr-FR" dirty="0"/>
          </a:p>
        </p:txBody>
      </p:sp>
      <p:pic>
        <p:nvPicPr>
          <p:cNvPr id="4" name="Picture 2" descr="http://upload.wikimedia.org/wikipedia/fr/c/c3/Tunisair_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0568" y="3140968"/>
            <a:ext cx="7620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8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060848"/>
            <a:ext cx="7315200" cy="1154097"/>
          </a:xfrm>
        </p:spPr>
        <p:txBody>
          <a:bodyPr>
            <a:normAutofit/>
          </a:bodyPr>
          <a:lstStyle/>
          <a:p>
            <a:pPr algn="ctr"/>
            <a:r>
              <a:rPr lang="fr-FR" dirty="0" smtClean="0"/>
              <a:t>JOUR 3</a:t>
            </a:r>
            <a:br>
              <a:rPr lang="fr-FR" dirty="0" smtClean="0"/>
            </a:br>
            <a:r>
              <a:rPr lang="fr-FR" sz="2000" dirty="0" smtClean="0"/>
              <a:t>Dimanche 15 Mars </a:t>
            </a:r>
            <a:r>
              <a:rPr lang="fr-FR" sz="2000" dirty="0"/>
              <a:t>2015</a:t>
            </a:r>
            <a:endParaRPr lang="fr-FR" dirty="0"/>
          </a:p>
        </p:txBody>
      </p:sp>
    </p:spTree>
    <p:extLst>
      <p:ext uri="{BB962C8B-B14F-4D97-AF65-F5344CB8AC3E}">
        <p14:creationId xmlns:p14="http://schemas.microsoft.com/office/powerpoint/2010/main" val="986229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ChangeArrowheads="1"/>
          </p:cNvSpPr>
          <p:nvPr/>
        </p:nvSpPr>
        <p:spPr bwMode="auto">
          <a:xfrm>
            <a:off x="546100" y="801029"/>
            <a:ext cx="85979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r>
              <a:rPr lang="fr-FR" sz="2400" dirty="0">
                <a:latin typeface="Maiandra GD" panose="020E0502030308020204" pitchFamily="34" charset="0"/>
                <a:ea typeface="ＭＳ Ｐゴシック" pitchFamily="-110" charset="-128"/>
                <a:cs typeface="Calibri" panose="020F0502020204030204" pitchFamily="34" charset="0"/>
              </a:rPr>
              <a:t>Petit déjeuner servis sous forme de buffet au campement</a:t>
            </a:r>
          </a:p>
        </p:txBody>
      </p:sp>
      <p:pic>
        <p:nvPicPr>
          <p:cNvPr id="27652" name="Image 8" descr="PAC_30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1844824"/>
            <a:ext cx="5400600" cy="3585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979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4x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2894508"/>
            <a:ext cx="367188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6616M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4088" y="4293095"/>
            <a:ext cx="273526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14089" y="692696"/>
            <a:ext cx="85979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defRPr/>
            </a:pPr>
            <a:endParaRPr lang="fr-FR" sz="2400" dirty="0" smtClean="0">
              <a:latin typeface="Maiandra GD" panose="020E0502030308020204" pitchFamily="34" charset="0"/>
              <a:ea typeface="ＭＳ Ｐゴシック" pitchFamily="-110" charset="-128"/>
              <a:cs typeface="Calibri" panose="020F0502020204030204" pitchFamily="34" charset="0"/>
            </a:endParaRPr>
          </a:p>
          <a:p>
            <a:pPr algn="ctr" eaLnBrk="0" hangingPunct="0">
              <a:defRPr/>
            </a:pPr>
            <a:r>
              <a:rPr lang="fr-FR" sz="2400" dirty="0" smtClean="0">
                <a:latin typeface="Maiandra GD" panose="020E0502030308020204" pitchFamily="34" charset="0"/>
                <a:ea typeface="ＭＳ Ｐゴシック" pitchFamily="-110" charset="-128"/>
                <a:cs typeface="Calibri" panose="020F0502020204030204" pitchFamily="34" charset="0"/>
              </a:rPr>
              <a:t>Mise à disposition de 4x4 à la journée en direction du village de ZAAFRANE</a:t>
            </a:r>
            <a:endParaRPr lang="fr-FR" sz="2400" dirty="0">
              <a:latin typeface="Maiandra GD" panose="020E050203030802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2724185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013" t="16406" r="6250" b="19034"/>
          <a:stretch/>
        </p:blipFill>
        <p:spPr bwMode="auto">
          <a:xfrm>
            <a:off x="323528" y="188640"/>
            <a:ext cx="7987743" cy="620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201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8466" b="20384"/>
          <a:stretch/>
        </p:blipFill>
        <p:spPr bwMode="auto">
          <a:xfrm>
            <a:off x="754119" y="1556792"/>
            <a:ext cx="7380312" cy="486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035222" y="575816"/>
            <a:ext cx="4627677" cy="461665"/>
          </a:xfrm>
          <a:prstGeom prst="rect">
            <a:avLst/>
          </a:prstGeom>
          <a:noFill/>
        </p:spPr>
        <p:txBody>
          <a:bodyPr wrap="none" rtlCol="0">
            <a:spAutoFit/>
          </a:bodyPr>
          <a:lstStyle/>
          <a:p>
            <a:pPr algn="ctr" eaLnBrk="0" hangingPunct="0">
              <a:defRPr/>
            </a:pPr>
            <a:r>
              <a:rPr lang="fr-FR" sz="2400" dirty="0" smtClean="0">
                <a:latin typeface="Maiandra GD" panose="020E0502030308020204" pitchFamily="34" charset="0"/>
                <a:ea typeface="ＭＳ Ｐゴシック" pitchFamily="-110" charset="-128"/>
                <a:cs typeface="Calibri" panose="020F0502020204030204" pitchFamily="34" charset="0"/>
              </a:rPr>
              <a:t>Arrivée </a:t>
            </a:r>
            <a:r>
              <a:rPr lang="fr-FR" sz="2400" dirty="0" smtClean="0">
                <a:latin typeface="Maiandra GD" panose="020E0502030308020204" pitchFamily="34" charset="0"/>
                <a:ea typeface="ＭＳ Ｐゴシック" pitchFamily="-110" charset="-128"/>
                <a:cs typeface="Calibri" panose="020F0502020204030204" pitchFamily="34" charset="0"/>
              </a:rPr>
              <a:t>au Village </a:t>
            </a:r>
            <a:r>
              <a:rPr lang="fr-FR" sz="2400" dirty="0">
                <a:latin typeface="Maiandra GD" panose="020E0502030308020204" pitchFamily="34" charset="0"/>
                <a:ea typeface="ＭＳ Ｐゴシック" pitchFamily="-110" charset="-128"/>
                <a:cs typeface="Calibri" panose="020F0502020204030204" pitchFamily="34" charset="0"/>
              </a:rPr>
              <a:t>de ZAAFRANE</a:t>
            </a:r>
          </a:p>
        </p:txBody>
      </p:sp>
    </p:spTree>
    <p:extLst>
      <p:ext uri="{BB962C8B-B14F-4D97-AF65-F5344CB8AC3E}">
        <p14:creationId xmlns:p14="http://schemas.microsoft.com/office/powerpoint/2010/main" val="37112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47055"/>
            <a:ext cx="7970002" cy="461665"/>
          </a:xfrm>
          <a:prstGeom prst="rect">
            <a:avLst/>
          </a:prstGeom>
          <a:noFill/>
        </p:spPr>
        <p:txBody>
          <a:bodyPr wrap="none" rtlCol="0">
            <a:spAutoFit/>
          </a:bodyPr>
          <a:lstStyle/>
          <a:p>
            <a:r>
              <a:rPr lang="fr-FR" sz="2400" dirty="0">
                <a:latin typeface="Maiandra GD" panose="020E0502030308020204" pitchFamily="34" charset="0"/>
                <a:ea typeface="ＭＳ Ｐゴシック" pitchFamily="-110" charset="-128"/>
                <a:cs typeface="Calibri" panose="020F0502020204030204" pitchFamily="34" charset="0"/>
              </a:rPr>
              <a:t>Activité Tourisme Responsable dans un village de </a:t>
            </a:r>
            <a:r>
              <a:rPr lang="fr-FR" sz="2400" dirty="0" err="1">
                <a:latin typeface="Maiandra GD" panose="020E0502030308020204" pitchFamily="34" charset="0"/>
                <a:ea typeface="ＭＳ Ｐゴシック" pitchFamily="-110" charset="-128"/>
                <a:cs typeface="Calibri" panose="020F0502020204030204" pitchFamily="34" charset="0"/>
              </a:rPr>
              <a:t>Zaafrane</a:t>
            </a:r>
            <a:endParaRPr 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17410" name="Picture 2" descr="\\192.168.1.5\cj\6 PRODUCTION\Tourisme Responsable\photo\photo youssef\IMG_69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556792"/>
            <a:ext cx="4402885" cy="1774912"/>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192.168.1.5\cj\6 PRODUCTION\Tourisme Responsable\photo\photo youssef\IMG_69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1912" y="1556792"/>
            <a:ext cx="2948472" cy="196564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192.168.1.5\cj\6 PRODUCTION\Tourisme Responsable\photo\photo youssef\IMG_687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648" y="3789039"/>
            <a:ext cx="4168264" cy="277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28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50825" y="26988"/>
            <a:ext cx="87137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buFontTx/>
              <a:buNone/>
            </a:pPr>
            <a:r>
              <a:rPr lang="fr-FR" altLang="fr-FR" sz="3000" dirty="0">
                <a:latin typeface="Candara" pitchFamily="34" charset="0"/>
              </a:rPr>
              <a:t>Activité de tourisme responsable</a:t>
            </a:r>
          </a:p>
          <a:p>
            <a:pPr algn="ctr" eaLnBrk="1" hangingPunct="1">
              <a:buFont typeface="Arial" charset="0"/>
              <a:buNone/>
            </a:pPr>
            <a:r>
              <a:rPr lang="fr-FR" altLang="fr-FR" sz="3000" dirty="0">
                <a:latin typeface="Candara" pitchFamily="34" charset="0"/>
              </a:rPr>
              <a:t>Rénovation </a:t>
            </a:r>
            <a:r>
              <a:rPr lang="fr-FR" altLang="fr-FR" sz="3000" dirty="0" smtClean="0">
                <a:latin typeface="Candara" pitchFamily="34" charset="0"/>
              </a:rPr>
              <a:t>d’écoles </a:t>
            </a:r>
            <a:r>
              <a:rPr lang="fr-FR" altLang="fr-FR" sz="3000" dirty="0">
                <a:latin typeface="Candara" pitchFamily="34" charset="0"/>
              </a:rPr>
              <a:t>de la région</a:t>
            </a:r>
          </a:p>
          <a:p>
            <a:pPr algn="ctr" eaLnBrk="1" hangingPunct="1">
              <a:buFontTx/>
              <a:buNone/>
            </a:pPr>
            <a:endParaRPr lang="fr-FR" altLang="fr-FR" sz="3000" i="1" dirty="0">
              <a:latin typeface="Candara" pitchFamily="34" charset="0"/>
            </a:endParaRPr>
          </a:p>
        </p:txBody>
      </p:sp>
      <p:pic>
        <p:nvPicPr>
          <p:cNvPr id="2051" name="Picture 2" descr="\\Servboul1\images cj\Nouvelle Photothèque\Opérations\ALTERDOMUS-OP\AD CSO\IMG_146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075" y="1179513"/>
            <a:ext cx="402113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Servboul1\images cj\Nouvelle Photothèque\Opérations\ALTERDOMUS-OP\AD CSO\IMG_146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86325" y="1163638"/>
            <a:ext cx="3952875"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662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50825" y="138113"/>
            <a:ext cx="87137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buFontTx/>
              <a:buNone/>
            </a:pPr>
            <a:r>
              <a:rPr lang="fr-FR" altLang="fr-FR" sz="3000" dirty="0">
                <a:latin typeface="Candara" pitchFamily="34" charset="0"/>
              </a:rPr>
              <a:t>Activité de tourisme responsable</a:t>
            </a:r>
          </a:p>
          <a:p>
            <a:pPr algn="ctr" eaLnBrk="1" hangingPunct="1">
              <a:buFontTx/>
              <a:buNone/>
            </a:pPr>
            <a:r>
              <a:rPr lang="fr-FR" altLang="fr-FR" sz="3000" dirty="0">
                <a:latin typeface="Candara" pitchFamily="34" charset="0"/>
              </a:rPr>
              <a:t>Rénovation </a:t>
            </a:r>
            <a:r>
              <a:rPr lang="fr-FR" altLang="fr-FR" sz="3000" dirty="0" smtClean="0">
                <a:latin typeface="Candara" pitchFamily="34" charset="0"/>
              </a:rPr>
              <a:t>d’écoles </a:t>
            </a:r>
            <a:r>
              <a:rPr lang="fr-FR" altLang="fr-FR" sz="3000" dirty="0">
                <a:latin typeface="Candara" pitchFamily="34" charset="0"/>
              </a:rPr>
              <a:t>de la région</a:t>
            </a:r>
          </a:p>
        </p:txBody>
      </p:sp>
      <p:pic>
        <p:nvPicPr>
          <p:cNvPr id="3075" name="Picture 2" descr="\\Servboul1\images cj\Nouvelle Photothèque\Opérations\ALTERDOMUS-OP\AD CSO\IMG_144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175" y="1368425"/>
            <a:ext cx="37814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Servboul1\images cj\Nouvelle Photothèque\Opérations\ALTERDOMUS-OP\AD CSO\IMG_14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3613" y="1327150"/>
            <a:ext cx="384175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137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DSC_253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76825" y="1773238"/>
            <a:ext cx="276225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DSC_25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450" y="1412875"/>
            <a:ext cx="34734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7"/>
          <p:cNvSpPr>
            <a:spLocks noChangeArrowheads="1"/>
          </p:cNvSpPr>
          <p:nvPr/>
        </p:nvSpPr>
        <p:spPr bwMode="auto">
          <a:xfrm>
            <a:off x="179512" y="273565"/>
            <a:ext cx="84597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algn="ctr" eaLnBrk="1" hangingPunct="1">
              <a:lnSpc>
                <a:spcPct val="70000"/>
              </a:lnSpc>
              <a:buFontTx/>
              <a:buNone/>
            </a:pPr>
            <a:r>
              <a:rPr lang="fr-FR" altLang="fr-FR" sz="2400" dirty="0" smtClean="0">
                <a:latin typeface="Maiandra GD" panose="020E0502030308020204" pitchFamily="34" charset="0"/>
                <a:ea typeface="ＭＳ Ｐゴシック" pitchFamily="-110" charset="-128"/>
                <a:cs typeface="Calibri" panose="020F0502020204030204" pitchFamily="34" charset="0"/>
              </a:rPr>
              <a:t>Tourisme </a:t>
            </a:r>
            <a:r>
              <a:rPr lang="fr-FR" altLang="fr-FR" sz="2400" dirty="0">
                <a:latin typeface="Maiandra GD" panose="020E0502030308020204" pitchFamily="34" charset="0"/>
                <a:ea typeface="ＭＳ Ｐゴシック" pitchFamily="-110" charset="-128"/>
                <a:cs typeface="Calibri" panose="020F0502020204030204" pitchFamily="34" charset="0"/>
              </a:rPr>
              <a:t>Solidaire </a:t>
            </a:r>
          </a:p>
          <a:p>
            <a:pPr marL="0" algn="ctr" eaLnBrk="1" hangingPunct="1">
              <a:lnSpc>
                <a:spcPct val="70000"/>
              </a:lnSpc>
              <a:buFontTx/>
              <a:buNone/>
            </a:pPr>
            <a:r>
              <a:rPr lang="fr-FR" altLang="fr-FR" sz="2400" dirty="0">
                <a:latin typeface="Maiandra GD" panose="020E0502030308020204" pitchFamily="34" charset="0"/>
                <a:ea typeface="ＭＳ Ｐゴシック" pitchFamily="-110" charset="-128"/>
                <a:cs typeface="Calibri" panose="020F0502020204030204" pitchFamily="34" charset="0"/>
              </a:rPr>
              <a:t>Exemple : Construction d’un mur pour une école</a:t>
            </a:r>
          </a:p>
        </p:txBody>
      </p:sp>
    </p:spTree>
    <p:extLst>
      <p:ext uri="{BB962C8B-B14F-4D97-AF65-F5344CB8AC3E}">
        <p14:creationId xmlns:p14="http://schemas.microsoft.com/office/powerpoint/2010/main" val="2616458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447055"/>
            <a:ext cx="8460432" cy="461665"/>
          </a:xfrm>
          <a:prstGeom prst="rect">
            <a:avLst/>
          </a:prstGeom>
          <a:noFill/>
        </p:spPr>
        <p:txBody>
          <a:bodyPr wrap="square" rtlCol="0">
            <a:spAutoFit/>
          </a:bodyPr>
          <a:lstStyle/>
          <a:p>
            <a:pPr algn="ctr"/>
            <a:r>
              <a:rPr lang="fr-FR" sz="2400" dirty="0" smtClean="0">
                <a:latin typeface="Maiandra GD" panose="020E0502030308020204" pitchFamily="34" charset="0"/>
                <a:ea typeface="ＭＳ Ｐゴシック" pitchFamily="-110" charset="-128"/>
                <a:cs typeface="Calibri" panose="020F0502020204030204" pitchFamily="34" charset="0"/>
              </a:rPr>
              <a:t>Déjeuner </a:t>
            </a:r>
            <a:r>
              <a:rPr lang="fr-FR" sz="2400" dirty="0" smtClean="0">
                <a:latin typeface="Maiandra GD" panose="020E0502030308020204" pitchFamily="34" charset="0"/>
                <a:ea typeface="ＭＳ Ｐゴシック" pitchFamily="-110" charset="-128"/>
                <a:cs typeface="Calibri" panose="020F0502020204030204" pitchFamily="34" charset="0"/>
              </a:rPr>
              <a:t>chez l’habitant</a:t>
            </a:r>
            <a:endParaRPr 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18434" name="Picture 2" descr="\\192.168.1.5\cj\6 PRODUCTION\Programme Type CJ\1 journée\Depart Tunis ou Hammamet\Produit 4\Photos Produit 4\Déjeuner chez un habitant\Dejeuner habitant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32" y="1070484"/>
            <a:ext cx="403244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192.168.1.5\cj\6 PRODUCTION\Programme Type CJ\1 journée\Depart Tunis ou Hammamet\Produit 4\Photos Produit 4\Déjeuner chez un habitant\Dejeuner habitant 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1922" y="1052736"/>
            <a:ext cx="4320480" cy="304208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192.168.1.5\cj\6 PRODUCTION\Programme Type CJ\1 journée\Depart Tunis ou Hammamet\Produit 4\Photos Produit 4\Déjeuner chez un habitant\Dejeuner habitant 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696" y="3933056"/>
            <a:ext cx="5592452" cy="266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32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7315200" cy="516133"/>
          </a:xfrm>
        </p:spPr>
        <p:txBody>
          <a:bodyPr>
            <a:noAutofit/>
          </a:bodyPr>
          <a:lstStyle/>
          <a:p>
            <a:pPr indent="-342900" algn="ctr" eaLnBrk="0" hangingPunct="0">
              <a:lnSpc>
                <a:spcPct val="80000"/>
              </a:lnSpc>
              <a:spcBef>
                <a:spcPct val="20000"/>
              </a:spcBef>
              <a:defRPr/>
            </a:pPr>
            <a:r>
              <a:rPr lang="fr-FR" sz="2400" i="1" dirty="0" smtClean="0">
                <a:solidFill>
                  <a:schemeClr val="tx1"/>
                </a:solidFill>
                <a:latin typeface="Maiandra GD" pitchFamily="34" charset="0"/>
                <a:ea typeface="+mn-ea"/>
                <a:cs typeface="+mn-cs"/>
              </a:rPr>
              <a:t>22h10 : Arrivée </a:t>
            </a:r>
            <a:r>
              <a:rPr lang="fr-FR" sz="2400" i="1" dirty="0">
                <a:solidFill>
                  <a:schemeClr val="tx1"/>
                </a:solidFill>
                <a:latin typeface="Maiandra GD" pitchFamily="34" charset="0"/>
                <a:ea typeface="+mn-ea"/>
                <a:cs typeface="+mn-cs"/>
              </a:rPr>
              <a:t>à l’Aéroport de Tozeur et transfert en </a:t>
            </a:r>
            <a:r>
              <a:rPr lang="fr-FR" sz="2400" i="1" dirty="0" smtClean="0">
                <a:solidFill>
                  <a:schemeClr val="tx1"/>
                </a:solidFill>
                <a:latin typeface="Maiandra GD" pitchFamily="34" charset="0"/>
                <a:ea typeface="+mn-ea"/>
                <a:cs typeface="+mn-cs"/>
              </a:rPr>
              <a:t>4x4 vers votre hôtel</a:t>
            </a:r>
            <a:endParaRPr lang="fr-FR" sz="2400" i="1" dirty="0">
              <a:solidFill>
                <a:schemeClr val="tx1"/>
              </a:solidFill>
              <a:latin typeface="Maiandra GD" pitchFamily="34" charset="0"/>
              <a:ea typeface="+mn-ea"/>
              <a:cs typeface="+mn-cs"/>
            </a:endParaRPr>
          </a:p>
        </p:txBody>
      </p:sp>
      <p:pic>
        <p:nvPicPr>
          <p:cNvPr id="1026" name="Picture 2" descr="http://www.babnet.net/5/tozeurnefta6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2002141"/>
            <a:ext cx="5715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G_2807B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4088" y="1628800"/>
            <a:ext cx="3608388" cy="2405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MG_647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3613" y="3913193"/>
            <a:ext cx="3598863" cy="2400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966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0" y="260648"/>
            <a:ext cx="88931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ctr">
              <a:lnSpc>
                <a:spcPct val="80000"/>
              </a:lnSpc>
              <a:spcBef>
                <a:spcPct val="20000"/>
              </a:spcBef>
            </a:pPr>
            <a:r>
              <a:rPr lang="fr-FR" altLang="fr-FR" sz="2400" dirty="0" smtClean="0">
                <a:latin typeface="Maiandra GD" panose="020E0502030308020204" pitchFamily="34" charset="0"/>
                <a:ea typeface="ＭＳ Ｐゴシック" pitchFamily="-110" charset="-128"/>
                <a:cs typeface="Calibri" panose="020F0502020204030204" pitchFamily="34" charset="0"/>
              </a:rPr>
              <a:t>Reprise des 4x4 et dégustation </a:t>
            </a:r>
            <a:r>
              <a:rPr lang="fr-FR" altLang="fr-FR" sz="2400" dirty="0">
                <a:latin typeface="Maiandra GD" panose="020E0502030308020204" pitchFamily="34" charset="0"/>
                <a:ea typeface="ＭＳ Ｐゴシック" pitchFamily="-110" charset="-128"/>
                <a:cs typeface="Calibri" panose="020F0502020204030204" pitchFamily="34" charset="0"/>
              </a:rPr>
              <a:t>d’un thé à la menthe </a:t>
            </a:r>
            <a:r>
              <a:rPr lang="fr-FR" altLang="fr-FR" sz="2400" dirty="0" smtClean="0">
                <a:latin typeface="Maiandra GD" panose="020E0502030308020204" pitchFamily="34" charset="0"/>
                <a:ea typeface="ＭＳ Ｐゴシック" pitchFamily="-110" charset="-128"/>
                <a:cs typeface="Calibri" panose="020F0502020204030204" pitchFamily="34" charset="0"/>
              </a:rPr>
              <a:t>et pâtisseries tunisiennes sur </a:t>
            </a:r>
            <a:r>
              <a:rPr lang="fr-FR" altLang="fr-FR" sz="2400" dirty="0">
                <a:latin typeface="Maiandra GD" panose="020E0502030308020204" pitchFamily="34" charset="0"/>
                <a:ea typeface="ＭＳ Ｐゴシック" pitchFamily="-110" charset="-128"/>
                <a:cs typeface="Calibri" panose="020F0502020204030204" pitchFamily="34" charset="0"/>
              </a:rPr>
              <a:t>le </a:t>
            </a:r>
          </a:p>
          <a:p>
            <a:pPr marL="0" algn="ctr">
              <a:lnSpc>
                <a:spcPct val="80000"/>
              </a:lnSpc>
              <a:spcBef>
                <a:spcPct val="20000"/>
              </a:spcBef>
            </a:pPr>
            <a:r>
              <a:rPr lang="fr-FR" altLang="fr-FR" sz="2400" dirty="0">
                <a:latin typeface="Maiandra GD" panose="020E0502030308020204" pitchFamily="34" charset="0"/>
                <a:ea typeface="ＭＳ Ｐゴシック" pitchFamily="-110" charset="-128"/>
                <a:cs typeface="Calibri" panose="020F0502020204030204" pitchFamily="34" charset="0"/>
              </a:rPr>
              <a:t>Chott El </a:t>
            </a:r>
            <a:r>
              <a:rPr lang="fr-FR" altLang="fr-FR" sz="2400" dirty="0" err="1">
                <a:latin typeface="Maiandra GD" panose="020E0502030308020204" pitchFamily="34" charset="0"/>
                <a:ea typeface="ＭＳ Ｐゴシック" pitchFamily="-110" charset="-128"/>
                <a:cs typeface="Calibri" panose="020F0502020204030204" pitchFamily="34" charset="0"/>
              </a:rPr>
              <a:t>Jerid</a:t>
            </a:r>
            <a:endParaRPr lang="fr-FR" alt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11267" name="Picture 4" descr="IMG_1211B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3213" y="2278063"/>
            <a:ext cx="4176712"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chot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875" y="2278063"/>
            <a:ext cx="37449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396875" y="5230813"/>
            <a:ext cx="11233150"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fr-FR"/>
          </a:p>
        </p:txBody>
      </p:sp>
      <p:pic>
        <p:nvPicPr>
          <p:cNvPr id="20482" name="Picture 2" descr="http://1.bp.blogspot.com/-HnNR6TkyUQQ/Umb9iOo4rSI/AAAAAAAAAdY/U61NZe0F4Eg/s1600/th%C3%A9_menth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3569" y="2278063"/>
            <a:ext cx="3802706" cy="292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95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000" t="17813" r="3625" b="17656"/>
          <a:stretch/>
        </p:blipFill>
        <p:spPr bwMode="auto">
          <a:xfrm>
            <a:off x="251520" y="692696"/>
            <a:ext cx="8568952" cy="565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666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hott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260350"/>
            <a:ext cx="374332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Chott Pan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2924175"/>
            <a:ext cx="824388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bus sur Chot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7900" y="260350"/>
            <a:ext cx="378142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40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IMG_647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707568"/>
            <a:ext cx="7023942" cy="4684693"/>
          </a:xfrm>
          <a:prstGeom prst="rect">
            <a:avLst/>
          </a:prstGeom>
          <a:noFill/>
          <a:ln w="76200">
            <a:solidFill>
              <a:srgbClr val="BD855B"/>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2"/>
          <p:cNvSpPr>
            <a:spLocks noChangeArrowheads="1"/>
          </p:cNvSpPr>
          <p:nvPr/>
        </p:nvSpPr>
        <p:spPr bwMode="auto">
          <a:xfrm>
            <a:off x="0" y="260648"/>
            <a:ext cx="88931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ctr">
              <a:lnSpc>
                <a:spcPct val="80000"/>
              </a:lnSpc>
              <a:spcBef>
                <a:spcPct val="20000"/>
              </a:spcBef>
            </a:pPr>
            <a:r>
              <a:rPr lang="fr-FR" altLang="fr-FR" sz="2400" dirty="0" smtClean="0">
                <a:latin typeface="Maiandra GD" panose="020E0502030308020204" pitchFamily="34" charset="0"/>
                <a:ea typeface="ＭＳ Ｐゴシック" pitchFamily="-110" charset="-128"/>
                <a:cs typeface="Calibri" panose="020F0502020204030204" pitchFamily="34" charset="0"/>
              </a:rPr>
              <a:t> Reprise des 4x4 en direction de </a:t>
            </a:r>
            <a:r>
              <a:rPr lang="fr-FR" altLang="fr-FR" sz="2400" dirty="0">
                <a:latin typeface="Maiandra GD" panose="020E0502030308020204" pitchFamily="34" charset="0"/>
                <a:ea typeface="ＭＳ Ｐゴシック" pitchFamily="-110" charset="-128"/>
                <a:cs typeface="Calibri" panose="020F0502020204030204" pitchFamily="34" charset="0"/>
              </a:rPr>
              <a:t>T</a:t>
            </a:r>
            <a:r>
              <a:rPr lang="fr-FR" altLang="fr-FR" sz="2400" dirty="0" smtClean="0">
                <a:latin typeface="Maiandra GD" panose="020E0502030308020204" pitchFamily="34" charset="0"/>
                <a:ea typeface="ＭＳ Ｐゴシック" pitchFamily="-110" charset="-128"/>
                <a:cs typeface="Calibri" panose="020F0502020204030204" pitchFamily="34" charset="0"/>
              </a:rPr>
              <a:t>ozeur</a:t>
            </a:r>
            <a:endParaRPr lang="fr-FR" altLang="fr-FR" sz="2400" dirty="0">
              <a:latin typeface="Maiandra GD" panose="020E050203030802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1375720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92.168.1.5\cj\6 PRODUCTION\Programme Type CJ\1 journée\Depart Hammamet ou Monastir\cap bon\Photos Produit 1\Hammam Traditionnel\Hammam traditionnel 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3773586"/>
            <a:ext cx="4176464" cy="27864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2"/>
          <p:cNvSpPr>
            <a:spLocks noChangeArrowheads="1"/>
          </p:cNvSpPr>
          <p:nvPr/>
        </p:nvSpPr>
        <p:spPr bwMode="auto">
          <a:xfrm>
            <a:off x="0" y="260648"/>
            <a:ext cx="88931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ctr">
              <a:lnSpc>
                <a:spcPct val="80000"/>
              </a:lnSpc>
              <a:spcBef>
                <a:spcPct val="20000"/>
              </a:spcBef>
            </a:pPr>
            <a:r>
              <a:rPr lang="fr-FR" altLang="fr-FR" sz="2400" dirty="0" smtClean="0">
                <a:latin typeface="Maiandra GD" panose="020E0502030308020204" pitchFamily="34" charset="0"/>
                <a:ea typeface="ＭＳ Ｐゴシック" pitchFamily="-110" charset="-128"/>
                <a:cs typeface="Calibri" panose="020F0502020204030204" pitchFamily="34" charset="0"/>
              </a:rPr>
              <a:t>Privatisation de deux Hammams prés de la région de Tozeur </a:t>
            </a:r>
            <a:endParaRPr lang="fr-FR" alt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28675" name="Picture 3" descr="\\192.168.1.5\cj\6 PRODUCTION\Programme Type CJ\1 journée\Depart Hammamet ou Monastir\cap bon\Photos Produit 1\Hammam Traditionnel\Hammam traditionnel 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3770357"/>
            <a:ext cx="3888432" cy="2789714"/>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192.168.1.5\cj\6 PRODUCTION\Programme Type CJ\1 journée\Depart Hammamet ou Monastir\cap bon\Photos Produit 1\Hammam Traditionnel\Hammam traditionne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688" y="908720"/>
            <a:ext cx="5616624" cy="267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2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260648"/>
            <a:ext cx="88931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ctr">
              <a:lnSpc>
                <a:spcPct val="80000"/>
              </a:lnSpc>
              <a:spcBef>
                <a:spcPct val="20000"/>
              </a:spcBef>
            </a:pPr>
            <a:r>
              <a:rPr lang="fr-FR" altLang="fr-FR" sz="2400" dirty="0" smtClean="0">
                <a:latin typeface="Maiandra GD" panose="020E0502030308020204" pitchFamily="34" charset="0"/>
                <a:ea typeface="ＭＳ Ｐゴシック" pitchFamily="-110" charset="-128"/>
                <a:cs typeface="Calibri" panose="020F0502020204030204" pitchFamily="34" charset="0"/>
              </a:rPr>
              <a:t>Retour </a:t>
            </a:r>
            <a:r>
              <a:rPr lang="fr-FR" altLang="fr-FR" sz="2400" dirty="0" smtClean="0">
                <a:latin typeface="Maiandra GD" panose="020E0502030308020204" pitchFamily="34" charset="0"/>
                <a:ea typeface="ＭＳ Ｐゴシック" pitchFamily="-110" charset="-128"/>
                <a:cs typeface="Calibri" panose="020F0502020204030204" pitchFamily="34" charset="0"/>
              </a:rPr>
              <a:t>à l’hôtel pour le Dîner autour de la piscine</a:t>
            </a:r>
            <a:endParaRPr lang="fr-FR" altLang="fr-FR" sz="2400" dirty="0">
              <a:latin typeface="Maiandra GD" panose="020E0502030308020204" pitchFamily="34" charset="0"/>
              <a:ea typeface="ＭＳ Ｐゴシック" pitchFamily="-110" charset="-128"/>
              <a:cs typeface="Calibri" panose="020F0502020204030204" pitchFamily="34" charset="0"/>
            </a:endParaRPr>
          </a:p>
        </p:txBody>
      </p:sp>
      <p:pic>
        <p:nvPicPr>
          <p:cNvPr id="5" name="Image 2" descr="cid:image002.png@01CFA045.D8EFB750"/>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457098" y="4077072"/>
            <a:ext cx="3557749" cy="2371833"/>
          </a:xfrm>
          <a:prstGeom prst="rect">
            <a:avLst/>
          </a:prstGeom>
          <a:noFill/>
          <a:ln w="76200">
            <a:solidFill>
              <a:srgbClr val="BD855B"/>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IMG_4170B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37540" y="3847595"/>
            <a:ext cx="3744912" cy="2493962"/>
          </a:xfrm>
          <a:prstGeom prst="rect">
            <a:avLst/>
          </a:prstGeom>
          <a:noFill/>
          <a:ln w="76200">
            <a:solidFill>
              <a:srgbClr val="BD855B"/>
            </a:solidFill>
            <a:miter lim="800000"/>
            <a:headEnd/>
            <a:tailEnd/>
          </a:ln>
          <a:extLst>
            <a:ext uri="{909E8E84-426E-40DD-AFC4-6F175D3DCCD1}">
              <a14:hiddenFill xmlns:a14="http://schemas.microsoft.com/office/drawing/2010/main">
                <a:solidFill>
                  <a:srgbClr val="FFFFFF"/>
                </a:solidFill>
              </a14:hiddenFill>
            </a:ext>
          </a:extLst>
        </p:spPr>
      </p:pic>
      <p:pic>
        <p:nvPicPr>
          <p:cNvPr id="32770" name="Picture 2" descr="http://www.authentique-tunisie.com/photos/voyages/Ph168Produit17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7372" y="870097"/>
            <a:ext cx="5918429" cy="2766866"/>
          </a:xfrm>
          <a:prstGeom prst="rect">
            <a:avLst/>
          </a:prstGeom>
          <a:noFill/>
          <a:ln w="76200">
            <a:solidFill>
              <a:srgbClr val="BD855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08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060848"/>
            <a:ext cx="7315200" cy="1154097"/>
          </a:xfrm>
        </p:spPr>
        <p:txBody>
          <a:bodyPr>
            <a:normAutofit/>
          </a:bodyPr>
          <a:lstStyle/>
          <a:p>
            <a:pPr algn="ctr"/>
            <a:r>
              <a:rPr lang="fr-FR" dirty="0" smtClean="0"/>
              <a:t>JOUR </a:t>
            </a:r>
            <a:r>
              <a:rPr lang="fr-FR" dirty="0" smtClean="0"/>
              <a:t>4</a:t>
            </a:r>
            <a:r>
              <a:rPr lang="fr-FR" dirty="0" smtClean="0"/>
              <a:t/>
            </a:r>
            <a:br>
              <a:rPr lang="fr-FR" dirty="0" smtClean="0"/>
            </a:br>
            <a:r>
              <a:rPr lang="fr-FR" sz="2000" dirty="0" smtClean="0"/>
              <a:t>Lundi 16 Mars </a:t>
            </a:r>
            <a:r>
              <a:rPr lang="fr-FR" sz="2000" dirty="0"/>
              <a:t>2015</a:t>
            </a:r>
            <a:endParaRPr lang="fr-FR" dirty="0"/>
          </a:p>
        </p:txBody>
      </p:sp>
    </p:spTree>
    <p:extLst>
      <p:ext uri="{BB962C8B-B14F-4D97-AF65-F5344CB8AC3E}">
        <p14:creationId xmlns:p14="http://schemas.microsoft.com/office/powerpoint/2010/main" val="2778099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netnoc.com/dealsImages/landingPages/destinationLandingPages/large/Tunisair-banner-660x200.1.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7544" y="2420888"/>
            <a:ext cx="8086336" cy="245040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75608" y="1122476"/>
            <a:ext cx="7110665" cy="461665"/>
          </a:xfrm>
          <a:prstGeom prst="rect">
            <a:avLst/>
          </a:prstGeom>
          <a:noFill/>
        </p:spPr>
        <p:txBody>
          <a:bodyPr wrap="none" rtlCol="0">
            <a:spAutoFit/>
          </a:bodyPr>
          <a:lstStyle/>
          <a:p>
            <a:pPr algn="ctr"/>
            <a:r>
              <a:rPr lang="fr-FR" sz="2400" dirty="0" smtClean="0">
                <a:latin typeface="Maiandra GD" panose="020E0502030308020204" pitchFamily="34" charset="0"/>
                <a:ea typeface="ＭＳ Ｐゴシック" pitchFamily="-110" charset="-128"/>
                <a:cs typeface="Calibri" panose="020F0502020204030204" pitchFamily="34" charset="0"/>
              </a:rPr>
              <a:t>Transfert à l’aéroport de Tozeur et départ vers Paris </a:t>
            </a:r>
            <a:endParaRPr lang="fr-FR" sz="2400" dirty="0">
              <a:latin typeface="Maiandra GD" panose="020E050203030802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3057910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0" y="1700213"/>
            <a:ext cx="5724525" cy="4032250"/>
          </a:xfrm>
          <a:prstGeom prst="rect">
            <a:avLst/>
          </a:prstGeom>
          <a:solidFill>
            <a:srgbClr val="FF0000">
              <a:alpha val="29019"/>
            </a:srgbClr>
          </a:solidFill>
          <a:ln w="0">
            <a:solidFill>
              <a:schemeClr val="bg1"/>
            </a:solidFill>
            <a:miter lim="800000"/>
            <a:headEnd/>
            <a:tailEnd/>
          </a:ln>
        </p:spPr>
        <p:txBody>
          <a:bodyPr wrap="none" anchor="ctr"/>
          <a:lstStyle/>
          <a:p>
            <a:endParaRPr lang="fr-FR" altLang="fr-FR">
              <a:latin typeface="Arial" pitchFamily="34" charset="0"/>
            </a:endParaRPr>
          </a:p>
        </p:txBody>
      </p:sp>
      <p:sp>
        <p:nvSpPr>
          <p:cNvPr id="33796" name="ZoneTexte 8"/>
          <p:cNvSpPr txBox="1">
            <a:spLocks noChangeArrowheads="1"/>
          </p:cNvSpPr>
          <p:nvPr/>
        </p:nvSpPr>
        <p:spPr bwMode="auto">
          <a:xfrm>
            <a:off x="5656262" y="3356992"/>
            <a:ext cx="352266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fr-FR" altLang="fr-FR" sz="1600" b="1" dirty="0">
                <a:latin typeface="Book Antiqua" pitchFamily="18" charset="0"/>
              </a:rPr>
              <a:t>Laura  </a:t>
            </a:r>
            <a:r>
              <a:rPr lang="fr-FR" altLang="fr-FR" sz="1600" b="1" dirty="0" smtClean="0">
                <a:latin typeface="Book Antiqua" pitchFamily="18" charset="0"/>
              </a:rPr>
              <a:t>et Mohamed sont  à </a:t>
            </a:r>
            <a:r>
              <a:rPr lang="fr-FR" altLang="fr-FR" sz="1600" b="1" dirty="0">
                <a:latin typeface="Book Antiqua" pitchFamily="18" charset="0"/>
              </a:rPr>
              <a:t>votre disposition pour toute information complémentaire au</a:t>
            </a:r>
          </a:p>
          <a:p>
            <a:pPr algn="ctr" eaLnBrk="1" hangingPunct="1">
              <a:spcBef>
                <a:spcPct val="50000"/>
              </a:spcBef>
              <a:buFontTx/>
              <a:buNone/>
            </a:pPr>
            <a:r>
              <a:rPr lang="fr-FR" altLang="fr-FR" sz="1600" dirty="0">
                <a:latin typeface="Book Antiqua" pitchFamily="18" charset="0"/>
              </a:rPr>
              <a:t>01 49 651 046</a:t>
            </a:r>
          </a:p>
          <a:p>
            <a:pPr algn="ctr" eaLnBrk="1" hangingPunct="1">
              <a:spcBef>
                <a:spcPct val="50000"/>
              </a:spcBef>
              <a:buFontTx/>
              <a:buNone/>
            </a:pPr>
            <a:r>
              <a:rPr lang="fr-FR" altLang="fr-FR" sz="1600" dirty="0" smtClean="0">
                <a:latin typeface="Book Antiqua" pitchFamily="18" charset="0"/>
              </a:rPr>
              <a:t>laura@croisierejaune.com</a:t>
            </a:r>
          </a:p>
          <a:p>
            <a:pPr algn="ctr" eaLnBrk="1" hangingPunct="1">
              <a:spcBef>
                <a:spcPct val="50000"/>
              </a:spcBef>
              <a:buFontTx/>
              <a:buNone/>
            </a:pPr>
            <a:r>
              <a:rPr lang="fr-FR" altLang="fr-FR" sz="1600" dirty="0" smtClean="0">
                <a:latin typeface="Book Antiqua" pitchFamily="18" charset="0"/>
              </a:rPr>
              <a:t>mohamed@croisierejaune.com</a:t>
            </a:r>
            <a:endParaRPr lang="fr-FR" altLang="fr-FR" sz="1600" dirty="0">
              <a:latin typeface="Book Antiqua" pitchFamily="18" charset="0"/>
            </a:endParaRPr>
          </a:p>
          <a:p>
            <a:pPr algn="ctr" eaLnBrk="1" hangingPunct="1">
              <a:spcBef>
                <a:spcPct val="50000"/>
              </a:spcBef>
              <a:buFontTx/>
              <a:buNone/>
            </a:pPr>
            <a:r>
              <a:rPr lang="fr-FR" altLang="fr-FR" sz="1600" dirty="0">
                <a:solidFill>
                  <a:srgbClr val="663300"/>
                </a:solidFill>
                <a:latin typeface="Maiandra GD" pitchFamily="34" charset="0"/>
                <a:hlinkClick r:id="rId2"/>
              </a:rPr>
              <a:t>www.croisierejaune.com</a:t>
            </a:r>
            <a:endParaRPr lang="fr-FR" altLang="fr-FR" sz="1600" dirty="0">
              <a:solidFill>
                <a:srgbClr val="663300"/>
              </a:solidFill>
              <a:latin typeface="Maiandra GD" pitchFamily="34" charset="0"/>
            </a:endParaRPr>
          </a:p>
          <a:p>
            <a:pPr algn="ctr" eaLnBrk="1" hangingPunct="1">
              <a:spcBef>
                <a:spcPct val="50000"/>
              </a:spcBef>
              <a:buFontTx/>
              <a:buNone/>
            </a:pPr>
            <a:endParaRPr lang="fr-FR" altLang="fr-FR" sz="1600" dirty="0">
              <a:solidFill>
                <a:srgbClr val="663300"/>
              </a:solidFill>
              <a:latin typeface="Maiandra GD" pitchFamily="34" charset="0"/>
            </a:endParaRPr>
          </a:p>
          <a:p>
            <a:pPr algn="ctr" eaLnBrk="1" hangingPunct="1">
              <a:spcBef>
                <a:spcPct val="0"/>
              </a:spcBef>
              <a:buFontTx/>
              <a:buNone/>
            </a:pPr>
            <a:endParaRPr lang="fr-FR" altLang="fr-FR" sz="2000" dirty="0">
              <a:solidFill>
                <a:srgbClr val="663300"/>
              </a:solidFill>
              <a:latin typeface="Pristina" pitchFamily="66" charset="0"/>
            </a:endParaRPr>
          </a:p>
        </p:txBody>
      </p:sp>
      <p:pic>
        <p:nvPicPr>
          <p:cNvPr id="33797" name="Image 9" descr="IMG_242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262" y="1862138"/>
            <a:ext cx="5588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ous-titre 2"/>
          <p:cNvSpPr>
            <a:spLocks/>
          </p:cNvSpPr>
          <p:nvPr/>
        </p:nvSpPr>
        <p:spPr bwMode="auto">
          <a:xfrm>
            <a:off x="366713" y="6263482"/>
            <a:ext cx="16176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fr-FR" altLang="fr-FR" sz="1400" b="1">
                <a:solidFill>
                  <a:srgbClr val="FFFFFF"/>
                </a:solidFill>
                <a:latin typeface="Pristina" pitchFamily="66" charset="0"/>
              </a:rPr>
              <a:t>La Tunisie Nouvelle</a:t>
            </a:r>
          </a:p>
        </p:txBody>
      </p:sp>
      <p:sp>
        <p:nvSpPr>
          <p:cNvPr id="33799" name="Rectangle 7"/>
          <p:cNvSpPr>
            <a:spLocks noChangeArrowheads="1"/>
          </p:cNvSpPr>
          <p:nvPr/>
        </p:nvSpPr>
        <p:spPr bwMode="auto">
          <a:xfrm>
            <a:off x="6156325" y="188913"/>
            <a:ext cx="2735263" cy="2592387"/>
          </a:xfrm>
          <a:prstGeom prst="rect">
            <a:avLst/>
          </a:prstGeom>
          <a:solidFill>
            <a:srgbClr val="FF0000">
              <a:alpha val="29019"/>
            </a:srgbClr>
          </a:solidFill>
          <a:ln w="0">
            <a:solidFill>
              <a:schemeClr val="bg1"/>
            </a:solidFill>
            <a:miter lim="800000"/>
            <a:headEnd/>
            <a:tailEnd/>
          </a:ln>
        </p:spPr>
        <p:txBody>
          <a:bodyPr wrap="none" anchor="ctr"/>
          <a:lstStyle/>
          <a:p>
            <a:endParaRPr lang="fr-FR" altLang="fr-FR">
              <a:latin typeface="Arial" pitchFamily="34" charset="0"/>
            </a:endParaRPr>
          </a:p>
        </p:txBody>
      </p:sp>
      <p:pic>
        <p:nvPicPr>
          <p:cNvPr id="33800" name="Image 3" descr="LOGO CJ ENTIER2 BLC.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4588" y="188913"/>
            <a:ext cx="25082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31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promovacances.com/photos/vacances-tunisie/tozeur/piscine-ksar-rouge_77133_pgbigh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262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31054" y="-28560"/>
            <a:ext cx="2530424" cy="6857999"/>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3" descr="LOGO CJ ENTIER2 BLC.eps"/>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7236295" y="188640"/>
            <a:ext cx="166846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a:ext>
            </a:extLst>
          </a:blip>
          <a:srcRect l="9770" t="8813" r="73707" b="73563"/>
          <a:stretch/>
        </p:blipFill>
        <p:spPr bwMode="auto">
          <a:xfrm>
            <a:off x="7091723" y="3598554"/>
            <a:ext cx="1813035" cy="145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937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4375" t="17578" r="226" b="6119"/>
          <a:stretch/>
        </p:blipFill>
        <p:spPr bwMode="auto">
          <a:xfrm>
            <a:off x="179512" y="188640"/>
            <a:ext cx="8136904" cy="624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20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323850" y="1412875"/>
            <a:ext cx="3887788" cy="3816350"/>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sp>
        <p:nvSpPr>
          <p:cNvPr id="2051" name="Rectangle 7"/>
          <p:cNvSpPr>
            <a:spLocks noChangeArrowheads="1"/>
          </p:cNvSpPr>
          <p:nvPr/>
        </p:nvSpPr>
        <p:spPr bwMode="auto">
          <a:xfrm>
            <a:off x="4427538" y="908050"/>
            <a:ext cx="4465637" cy="5689600"/>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sp>
        <p:nvSpPr>
          <p:cNvPr id="2052" name="Rectangle 2"/>
          <p:cNvSpPr>
            <a:spLocks noGrp="1" noChangeArrowheads="1"/>
          </p:cNvSpPr>
          <p:nvPr>
            <p:ph type="body" idx="1"/>
          </p:nvPr>
        </p:nvSpPr>
        <p:spPr>
          <a:xfrm>
            <a:off x="107950" y="2132013"/>
            <a:ext cx="3959225" cy="2665412"/>
          </a:xfrm>
        </p:spPr>
        <p:txBody>
          <a:bodyPr/>
          <a:lstStyle/>
          <a:p>
            <a:pPr>
              <a:buFontTx/>
              <a:buNone/>
            </a:pPr>
            <a:r>
              <a:rPr lang="fr-FR" altLang="fr-FR" sz="1200" smtClean="0">
                <a:latin typeface="Book Antiqua" pitchFamily="18" charset="0"/>
              </a:rPr>
              <a:t>	L'hôtel Ksar Rouge est situé en hauteur dans la zone hôtelière dominant l'oasis de Tozeur, à 3 km du centre ville et à 10 minutes de l'aéroport.</a:t>
            </a:r>
          </a:p>
          <a:p>
            <a:endParaRPr lang="fr-FR" altLang="fr-FR" sz="1200" smtClean="0">
              <a:latin typeface="Book Antiqua" pitchFamily="18" charset="0"/>
            </a:endParaRPr>
          </a:p>
          <a:p>
            <a:endParaRPr lang="fr-FR" altLang="fr-FR" sz="1200" smtClean="0">
              <a:latin typeface="Book Antiqua" pitchFamily="18" charset="0"/>
            </a:endParaRPr>
          </a:p>
          <a:p>
            <a:pPr>
              <a:buFontTx/>
              <a:buNone/>
            </a:pPr>
            <a:r>
              <a:rPr lang="fr-FR" altLang="fr-FR" sz="1200" smtClean="0">
                <a:latin typeface="Book Antiqua" pitchFamily="18" charset="0"/>
              </a:rPr>
              <a:t>	Aux portes du Sahara tunisien, près d'une luxuriante palmeraie, l'Eldorador Ksar Rouge est un hôtel de charme, surplombant le grand lac salé Chott El Jerid. Son architecture allie tradition locale, confort moderne et décoration raffinée dans un style andalous. </a:t>
            </a:r>
          </a:p>
          <a:p>
            <a:pPr algn="ctr">
              <a:lnSpc>
                <a:spcPct val="80000"/>
              </a:lnSpc>
            </a:pPr>
            <a:endParaRPr lang="fr-FR" altLang="fr-FR" sz="1200" smtClean="0">
              <a:latin typeface="Book Antiqua" pitchFamily="18" charset="0"/>
            </a:endParaRPr>
          </a:p>
        </p:txBody>
      </p:sp>
      <p:sp>
        <p:nvSpPr>
          <p:cNvPr id="2053" name="Rectangle 12"/>
          <p:cNvSpPr>
            <a:spLocks noGrp="1" noChangeArrowheads="1"/>
          </p:cNvSpPr>
          <p:nvPr>
            <p:ph type="title"/>
          </p:nvPr>
        </p:nvSpPr>
        <p:spPr>
          <a:xfrm>
            <a:off x="468313" y="346075"/>
            <a:ext cx="8229600" cy="561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ormAutofit fontScale="90000"/>
          </a:bodyPr>
          <a:lstStyle/>
          <a:p>
            <a:pPr marL="342900" indent="-342900">
              <a:lnSpc>
                <a:spcPct val="80000"/>
              </a:lnSpc>
              <a:spcBef>
                <a:spcPct val="20000"/>
              </a:spcBef>
            </a:pPr>
            <a:r>
              <a:rPr lang="fr-FR" altLang="fr-FR" sz="2600" dirty="0" smtClean="0">
                <a:solidFill>
                  <a:schemeClr val="tx1"/>
                </a:solidFill>
                <a:latin typeface="Book Antiqua" pitchFamily="18" charset="0"/>
              </a:rPr>
              <a:t>22h15 : Arrivé à votre hôtel Ksar Rouge 4*</a:t>
            </a:r>
            <a:br>
              <a:rPr lang="fr-FR" altLang="fr-FR" sz="2600" dirty="0" smtClean="0">
                <a:solidFill>
                  <a:schemeClr val="tx1"/>
                </a:solidFill>
                <a:latin typeface="Book Antiqua" pitchFamily="18" charset="0"/>
              </a:rPr>
            </a:br>
            <a:endParaRPr lang="fr-FR" altLang="fr-FR" sz="2600" dirty="0" smtClean="0">
              <a:solidFill>
                <a:schemeClr val="tx1"/>
              </a:solidFill>
              <a:latin typeface="Book Antiqua" pitchFamily="18" charset="0"/>
            </a:endParaRPr>
          </a:p>
        </p:txBody>
      </p:sp>
      <p:pic>
        <p:nvPicPr>
          <p:cNvPr id="2054" name="Picture 8" descr="4742MX"/>
          <p:cNvPicPr>
            <a:picLocks noChangeAspect="1" noChangeArrowheads="1"/>
          </p:cNvPicPr>
          <p:nvPr/>
        </p:nvPicPr>
        <p:blipFill>
          <a:blip r:embed="rId2">
            <a:extLst>
              <a:ext uri="{28A0092B-C50C-407E-A947-70E740481C1C}">
                <a14:useLocalDpi xmlns:a14="http://schemas.microsoft.com/office/drawing/2010/main"/>
              </a:ext>
            </a:extLst>
          </a:blip>
          <a:srcRect b="7794"/>
          <a:stretch>
            <a:fillRect/>
          </a:stretch>
        </p:blipFill>
        <p:spPr bwMode="auto">
          <a:xfrm>
            <a:off x="4572000" y="1090613"/>
            <a:ext cx="41608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4741MX"/>
          <p:cNvPicPr>
            <a:picLocks noChangeAspect="1" noChangeArrowheads="1"/>
          </p:cNvPicPr>
          <p:nvPr/>
        </p:nvPicPr>
        <p:blipFill>
          <a:blip r:embed="rId3">
            <a:extLst>
              <a:ext uri="{28A0092B-C50C-407E-A947-70E740481C1C}">
                <a14:useLocalDpi xmlns:a14="http://schemas.microsoft.com/office/drawing/2010/main"/>
              </a:ext>
            </a:extLst>
          </a:blip>
          <a:srcRect b="6364"/>
          <a:stretch>
            <a:fillRect/>
          </a:stretch>
        </p:blipFill>
        <p:spPr bwMode="auto">
          <a:xfrm>
            <a:off x="4572000" y="3789363"/>
            <a:ext cx="41608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Image 3" descr="LOGO CJ ENTIER2 BLC.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25" y="5445125"/>
            <a:ext cx="12938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380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79388" y="908050"/>
            <a:ext cx="8785225" cy="2881313"/>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sp>
        <p:nvSpPr>
          <p:cNvPr id="3075" name="Text Box 6"/>
          <p:cNvSpPr txBox="1">
            <a:spLocks noChangeArrowheads="1"/>
          </p:cNvSpPr>
          <p:nvPr/>
        </p:nvSpPr>
        <p:spPr bwMode="auto">
          <a:xfrm>
            <a:off x="468313" y="4221163"/>
            <a:ext cx="799465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fr-FR" altLang="fr-FR" sz="1200">
                <a:latin typeface="Book Antiqua" pitchFamily="18" charset="0"/>
              </a:rPr>
              <a:t>L'hôtel met à votre disposition 2 piscines dont 1 couverte extérieure avec une petite cascade. L'hôtel vous propose une programme d'activités variées : initiation collective au tir à l'arc et au tennis, gymnastique terrestre et aquatique, jogging, water polo, ping pong, fléchettes, tournois de pétanque, jeux de société… Des soirées sont également proposées : soirée cabaret, tiercé de la chanson, folklore…</a:t>
            </a:r>
          </a:p>
          <a:p>
            <a:endParaRPr lang="fr-FR" altLang="fr-FR" sz="1200">
              <a:latin typeface="Book Antiqua" pitchFamily="18" charset="0"/>
            </a:endParaRPr>
          </a:p>
          <a:p>
            <a:r>
              <a:rPr lang="fr-FR" altLang="fr-FR" sz="1200">
                <a:latin typeface="Book Antiqua" pitchFamily="18" charset="0"/>
              </a:rPr>
              <a:t>A environ 500 mètres, vous aurez la possibilité de faire de l'équitation.</a:t>
            </a:r>
          </a:p>
          <a:p>
            <a:r>
              <a:rPr lang="fr-FR" altLang="fr-FR" sz="1200">
                <a:latin typeface="Book Antiqua" pitchFamily="18" charset="0"/>
              </a:rPr>
              <a:t>Vous pourrez profiter de la salle de fitness, sauna et hammam pour vos instants de repos et de bien-être.</a:t>
            </a:r>
          </a:p>
          <a:p>
            <a:pPr>
              <a:spcBef>
                <a:spcPct val="50000"/>
              </a:spcBef>
            </a:pPr>
            <a:endParaRPr lang="fr-FR" altLang="fr-FR" sz="1200">
              <a:latin typeface="Book Antiqua" pitchFamily="18" charset="0"/>
            </a:endParaRPr>
          </a:p>
        </p:txBody>
      </p:sp>
      <p:pic>
        <p:nvPicPr>
          <p:cNvPr id="3076" name="Picture 7" descr="ksar_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1096963"/>
            <a:ext cx="38163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ksar1_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9338" y="1101725"/>
            <a:ext cx="36734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2"/>
          <p:cNvSpPr>
            <a:spLocks noGrp="1" noChangeArrowheads="1"/>
          </p:cNvSpPr>
          <p:nvPr>
            <p:ph type="title"/>
          </p:nvPr>
        </p:nvSpPr>
        <p:spPr>
          <a:xfrm>
            <a:off x="468313" y="346075"/>
            <a:ext cx="8229600" cy="561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ormAutofit fontScale="90000"/>
          </a:bodyPr>
          <a:lstStyle/>
          <a:p>
            <a:pPr marL="342900" indent="-342900">
              <a:lnSpc>
                <a:spcPct val="80000"/>
              </a:lnSpc>
              <a:spcBef>
                <a:spcPct val="20000"/>
              </a:spcBef>
            </a:pPr>
            <a:r>
              <a:rPr lang="fr-FR" altLang="fr-FR" sz="2600" smtClean="0">
                <a:solidFill>
                  <a:schemeClr val="tx1"/>
                </a:solidFill>
                <a:latin typeface="Book Antiqua" pitchFamily="18" charset="0"/>
              </a:rPr>
              <a:t>L’hôtel Ksar Rouge 4*</a:t>
            </a:r>
            <a:br>
              <a:rPr lang="fr-FR" altLang="fr-FR" sz="2600" smtClean="0">
                <a:solidFill>
                  <a:schemeClr val="tx1"/>
                </a:solidFill>
                <a:latin typeface="Book Antiqua" pitchFamily="18" charset="0"/>
              </a:rPr>
            </a:br>
            <a:endParaRPr lang="fr-FR" altLang="fr-FR" sz="2600" smtClean="0">
              <a:solidFill>
                <a:schemeClr val="tx1"/>
              </a:solidFill>
              <a:latin typeface="Book Antiqua" pitchFamily="18" charset="0"/>
            </a:endParaRPr>
          </a:p>
        </p:txBody>
      </p:sp>
      <p:pic>
        <p:nvPicPr>
          <p:cNvPr id="3079" name="Image 3" descr="LOGO CJ ENTIER2 BLC.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4963" y="5661025"/>
            <a:ext cx="115411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243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a:spLocks noChangeArrowheads="1"/>
          </p:cNvSpPr>
          <p:nvPr/>
        </p:nvSpPr>
        <p:spPr bwMode="auto">
          <a:xfrm>
            <a:off x="4570413" y="115888"/>
            <a:ext cx="4105275" cy="6553200"/>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sp>
        <p:nvSpPr>
          <p:cNvPr id="4099" name="Rectangle 14"/>
          <p:cNvSpPr>
            <a:spLocks noChangeArrowheads="1"/>
          </p:cNvSpPr>
          <p:nvPr/>
        </p:nvSpPr>
        <p:spPr bwMode="auto">
          <a:xfrm>
            <a:off x="468313" y="115888"/>
            <a:ext cx="3598862" cy="6553200"/>
          </a:xfrm>
          <a:prstGeom prst="rect">
            <a:avLst/>
          </a:prstGeom>
          <a:solidFill>
            <a:srgbClr val="AC0808">
              <a:alpha val="1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sp>
        <p:nvSpPr>
          <p:cNvPr id="4100" name="AutoShape 5" descr="tunisie_tozeur_hotel_ksar_rouge_sal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fr-FR" altLang="fr-FR"/>
          </a:p>
        </p:txBody>
      </p:sp>
      <p:pic>
        <p:nvPicPr>
          <p:cNvPr id="4101" name="Picture 9" descr="Hotel Eldorador Ksar Rouge 4 **** / Tozeur / Tunisie"/>
          <p:cNvPicPr>
            <a:picLocks noChangeAspect="1" noChangeArrowheads="1"/>
          </p:cNvPicPr>
          <p:nvPr/>
        </p:nvPicPr>
        <p:blipFill>
          <a:blip r:embed="rId2">
            <a:extLst>
              <a:ext uri="{28A0092B-C50C-407E-A947-70E740481C1C}">
                <a14:useLocalDpi xmlns:a14="http://schemas.microsoft.com/office/drawing/2010/main"/>
              </a:ext>
            </a:extLst>
          </a:blip>
          <a:srcRect l="3885" t="3885" r="3885" b="3885"/>
          <a:stretch>
            <a:fillRect/>
          </a:stretch>
        </p:blipFill>
        <p:spPr bwMode="auto">
          <a:xfrm>
            <a:off x="755650" y="260350"/>
            <a:ext cx="30241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Hotel Eldorador Ksar Rouge 4 **** / Tozeur / Tunisie"/>
          <p:cNvPicPr>
            <a:picLocks noChangeAspect="1" noChangeArrowheads="1"/>
          </p:cNvPicPr>
          <p:nvPr/>
        </p:nvPicPr>
        <p:blipFill>
          <a:blip r:embed="rId3">
            <a:extLst>
              <a:ext uri="{28A0092B-C50C-407E-A947-70E740481C1C}">
                <a14:useLocalDpi xmlns:a14="http://schemas.microsoft.com/office/drawing/2010/main"/>
              </a:ext>
            </a:extLst>
          </a:blip>
          <a:srcRect l="3885" t="3885" r="5519" b="3885"/>
          <a:stretch>
            <a:fillRect/>
          </a:stretch>
        </p:blipFill>
        <p:spPr bwMode="auto">
          <a:xfrm>
            <a:off x="755650" y="3500438"/>
            <a:ext cx="302418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154022_0906080622001352635_ST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13300" y="333375"/>
            <a:ext cx="3646488"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6"/>
          <p:cNvSpPr txBox="1">
            <a:spLocks noChangeArrowheads="1"/>
          </p:cNvSpPr>
          <p:nvPr/>
        </p:nvSpPr>
        <p:spPr bwMode="auto">
          <a:xfrm>
            <a:off x="4786313" y="4221163"/>
            <a:ext cx="37465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fr-FR" altLang="fr-FR" sz="1200">
                <a:latin typeface="Book Antiqua" pitchFamily="18" charset="0"/>
              </a:rPr>
              <a:t>L'hôtel dispose de 135 chambres climatisées réparties sur 3 niveaux autour d'un grand patio. Toutes les chambres sont équipées de chauffage, de téléphone et de télévision par satellite,  d'une salle de bains avec sèche cheveux, toilettes indépendants, ainsi qu'un minibar et peuvent avoir soit une vue palmeraie soit piscine.</a:t>
            </a:r>
          </a:p>
        </p:txBody>
      </p:sp>
    </p:spTree>
    <p:extLst>
      <p:ext uri="{BB962C8B-B14F-4D97-AF65-F5344CB8AC3E}">
        <p14:creationId xmlns:p14="http://schemas.microsoft.com/office/powerpoint/2010/main" val="2821530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181</TotalTime>
  <Words>726</Words>
  <Application>Microsoft Office PowerPoint</Application>
  <PresentationFormat>Affichage à l'écran (4:3)</PresentationFormat>
  <Paragraphs>77</Paragraphs>
  <Slides>48</Slides>
  <Notes>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Perspective</vt:lpstr>
      <vt:lpstr>Présentation PowerPoint</vt:lpstr>
      <vt:lpstr>JOUR 1 Vendredi 13 Mars 2015</vt:lpstr>
      <vt:lpstr>Prestations aériennes</vt:lpstr>
      <vt:lpstr>22h10 : Arrivée à l’Aéroport de Tozeur et transfert en 4x4 vers votre hôtel</vt:lpstr>
      <vt:lpstr>Présentation PowerPoint</vt:lpstr>
      <vt:lpstr>Présentation PowerPoint</vt:lpstr>
      <vt:lpstr>22h15 : Arrivé à votre hôtel Ksar Rouge 4* </vt:lpstr>
      <vt:lpstr>L’hôtel Ksar Rouge 4* </vt:lpstr>
      <vt:lpstr>Présentation PowerPoint</vt:lpstr>
      <vt:lpstr>Présentation PowerPoint</vt:lpstr>
      <vt:lpstr>Présentation PowerPoint</vt:lpstr>
      <vt:lpstr>JOUR 2 Samedi 14 Mars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JOUR 3 Dimanche 15 Mars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JOUR 4 Lundi 16 Mars 2015</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ARANYA</dc:title>
  <dc:creator>Maxime DUMARTHERAY</dc:creator>
  <cp:lastModifiedBy>Maxime DUMARTHERAY</cp:lastModifiedBy>
  <cp:revision>45</cp:revision>
  <dcterms:created xsi:type="dcterms:W3CDTF">2014-08-12T15:17:23Z</dcterms:created>
  <dcterms:modified xsi:type="dcterms:W3CDTF">2014-08-13T18:58:01Z</dcterms:modified>
</cp:coreProperties>
</file>