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0"/>
  </p:notesMasterIdLst>
  <p:sldIdLst>
    <p:sldId id="274" r:id="rId2"/>
    <p:sldId id="349" r:id="rId3"/>
    <p:sldId id="408" r:id="rId4"/>
    <p:sldId id="409" r:id="rId5"/>
    <p:sldId id="403" r:id="rId6"/>
    <p:sldId id="350" r:id="rId7"/>
    <p:sldId id="382" r:id="rId8"/>
    <p:sldId id="410" r:id="rId9"/>
    <p:sldId id="411" r:id="rId10"/>
    <p:sldId id="412" r:id="rId11"/>
    <p:sldId id="388" r:id="rId12"/>
    <p:sldId id="434" r:id="rId13"/>
    <p:sldId id="389" r:id="rId14"/>
    <p:sldId id="390" r:id="rId15"/>
    <p:sldId id="392" r:id="rId16"/>
    <p:sldId id="415" r:id="rId17"/>
    <p:sldId id="464" r:id="rId18"/>
    <p:sldId id="465" r:id="rId19"/>
    <p:sldId id="466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63" r:id="rId28"/>
    <p:sldId id="421" r:id="rId29"/>
    <p:sldId id="422" r:id="rId30"/>
    <p:sldId id="385" r:id="rId31"/>
    <p:sldId id="387" r:id="rId32"/>
    <p:sldId id="423" r:id="rId33"/>
    <p:sldId id="455" r:id="rId34"/>
    <p:sldId id="428" r:id="rId35"/>
    <p:sldId id="429" r:id="rId36"/>
    <p:sldId id="430" r:id="rId37"/>
    <p:sldId id="424" r:id="rId38"/>
    <p:sldId id="431" r:id="rId39"/>
    <p:sldId id="432" r:id="rId40"/>
    <p:sldId id="433" r:id="rId41"/>
    <p:sldId id="448" r:id="rId42"/>
    <p:sldId id="436" r:id="rId43"/>
    <p:sldId id="425" r:id="rId44"/>
    <p:sldId id="426" r:id="rId45"/>
    <p:sldId id="427" r:id="rId46"/>
    <p:sldId id="437" r:id="rId47"/>
    <p:sldId id="474" r:id="rId48"/>
    <p:sldId id="443" r:id="rId49"/>
    <p:sldId id="438" r:id="rId50"/>
    <p:sldId id="439" r:id="rId51"/>
    <p:sldId id="440" r:id="rId52"/>
    <p:sldId id="441" r:id="rId53"/>
    <p:sldId id="442" r:id="rId54"/>
    <p:sldId id="444" r:id="rId55"/>
    <p:sldId id="445" r:id="rId56"/>
    <p:sldId id="449" r:id="rId57"/>
    <p:sldId id="450" r:id="rId58"/>
    <p:sldId id="447" r:id="rId59"/>
    <p:sldId id="446" r:id="rId60"/>
    <p:sldId id="451" r:id="rId61"/>
    <p:sldId id="452" r:id="rId62"/>
    <p:sldId id="453" r:id="rId63"/>
    <p:sldId id="454" r:id="rId64"/>
    <p:sldId id="460" r:id="rId65"/>
    <p:sldId id="475" r:id="rId66"/>
    <p:sldId id="461" r:id="rId67"/>
    <p:sldId id="462" r:id="rId68"/>
    <p:sldId id="273" r:id="rId6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A3253-0850-4126-B7F5-76311B6BC0B3}" type="datetimeFigureOut">
              <a:rPr lang="fr-FR" smtClean="0"/>
              <a:pPr/>
              <a:t>23/07/2014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9DCE0-518A-48D6-9BC9-69E17D81BC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3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FC90B65-A658-4A4B-BF79-F4D34D652E60}" type="slidenum">
              <a:rPr lang="fr-FR" altLang="fr-FR" smtClean="0">
                <a:solidFill>
                  <a:srgbClr val="000000"/>
                </a:solidFill>
              </a:rPr>
              <a:pPr/>
              <a:t>21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1988EFC-24E6-47D4-8A31-99F873342373}" type="slidenum">
              <a:rPr lang="en-US" altLang="fr-FR" sz="1200">
                <a:solidFill>
                  <a:srgbClr val="000000"/>
                </a:solidFill>
                <a:latin typeface="Brush Script MT" pitchFamily="66" charset="0"/>
                <a:ea typeface="ＭＳ Ｐゴシック"/>
                <a:cs typeface="ＭＳ Ｐゴシック"/>
              </a:rPr>
              <a:pPr algn="r" eaLnBrk="1" hangingPunct="1"/>
              <a:t>21</a:t>
            </a:fld>
            <a:endParaRPr lang="en-US" altLang="fr-FR" sz="1200">
              <a:solidFill>
                <a:srgbClr val="000000"/>
              </a:solidFill>
              <a:latin typeface="Brush Script MT" pitchFamily="66" charset="0"/>
              <a:ea typeface="ＭＳ Ｐゴシック"/>
              <a:cs typeface="ＭＳ Ｐゴシック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2939"/>
            <a:ext cx="5030018" cy="4114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D10E9F5-8D69-4DDD-BB9E-E0C22DC371C4}" type="slidenum">
              <a:rPr lang="fr-FR" altLang="fr-FR" smtClean="0">
                <a:solidFill>
                  <a:srgbClr val="000000"/>
                </a:solidFill>
              </a:rPr>
              <a:pPr/>
              <a:t>25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E322336-AE27-430F-B6F2-E9E2A6C629F7}" type="slidenum">
              <a:rPr lang="en-US" altLang="fr-FR" sz="1200">
                <a:solidFill>
                  <a:srgbClr val="000000"/>
                </a:solidFill>
                <a:latin typeface="Brush Script MT" pitchFamily="66" charset="0"/>
                <a:ea typeface="ＭＳ Ｐゴシック"/>
                <a:cs typeface="ＭＳ Ｐゴシック"/>
              </a:rPr>
              <a:pPr algn="r" eaLnBrk="1" hangingPunct="1"/>
              <a:t>25</a:t>
            </a:fld>
            <a:endParaRPr lang="en-US" altLang="fr-FR" sz="1200">
              <a:solidFill>
                <a:srgbClr val="000000"/>
              </a:solidFill>
              <a:latin typeface="Brush Script MT" pitchFamily="66" charset="0"/>
              <a:ea typeface="ＭＳ Ｐゴシック"/>
              <a:cs typeface="ＭＳ Ｐゴシック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2939"/>
            <a:ext cx="5030018" cy="4114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17082D3-4251-4200-BA02-062D49B23253}" type="slidenum">
              <a:rPr lang="fr-FR" altLang="fr-FR" smtClean="0">
                <a:solidFill>
                  <a:srgbClr val="000000"/>
                </a:solidFill>
              </a:rPr>
              <a:pPr/>
              <a:t>26</a:t>
            </a:fld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5996" y="8687297"/>
            <a:ext cx="2972004" cy="45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4DA0858-84F3-4892-88DB-A0CAFC932884}" type="slidenum">
              <a:rPr lang="en-US" altLang="fr-FR" sz="1200">
                <a:solidFill>
                  <a:srgbClr val="000000"/>
                </a:solidFill>
                <a:latin typeface="Brush Script MT" pitchFamily="66" charset="0"/>
                <a:ea typeface="ＭＳ Ｐゴシック"/>
                <a:cs typeface="ＭＳ Ｐゴシック"/>
              </a:rPr>
              <a:pPr algn="r" eaLnBrk="1" hangingPunct="1"/>
              <a:t>26</a:t>
            </a:fld>
            <a:endParaRPr lang="en-US" altLang="fr-FR" sz="1200">
              <a:solidFill>
                <a:srgbClr val="000000"/>
              </a:solidFill>
              <a:latin typeface="Brush Script MT" pitchFamily="66" charset="0"/>
              <a:ea typeface="ＭＳ Ｐゴシック"/>
              <a:cs typeface="ＭＳ Ｐゴシック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2939"/>
            <a:ext cx="5030018" cy="4114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23/07/2014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23/07/2014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23/07/2014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23/07/2014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23/07/2014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23/07/2014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23/07/2014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23/07/2014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23/07/2014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23/07/2014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23/07/2014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C64DE8-8052-4F0F-B873-F1AD13E03181}" type="datetimeFigureOut">
              <a:rPr lang="fr-FR" smtClean="0"/>
              <a:pPr/>
              <a:t>23/07/2014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croisierejaune.com/video/10_dej_diner_berber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croisierejaune.com/video/10_dej_diner_berber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isierejaune.com/video/10_dej_diner_berbere.html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.png"/><Relationship Id="rId2" Type="http://schemas.openxmlformats.org/officeDocument/2006/relationships/hyperlink" Target="http://www.croisierejaune.com/video/21_lezard_roug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png"/><Relationship Id="rId4" Type="http://schemas.openxmlformats.org/officeDocument/2006/relationships/image" Target="../media/image13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png"/><Relationship Id="rId4" Type="http://schemas.openxmlformats.org/officeDocument/2006/relationships/image" Target="../media/image13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0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3.jpeg"/><Relationship Id="rId4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ous-titre 2"/>
          <p:cNvSpPr>
            <a:spLocks noGrp="1"/>
          </p:cNvSpPr>
          <p:nvPr>
            <p:ph type="subTitle" idx="1"/>
          </p:nvPr>
        </p:nvSpPr>
        <p:spPr>
          <a:xfrm>
            <a:off x="831850" y="5308600"/>
            <a:ext cx="4124325" cy="5683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3400" b="1" smtClean="0">
                <a:solidFill>
                  <a:srgbClr val="FFFFFF"/>
                </a:solidFill>
                <a:latin typeface="Pristina" pitchFamily="66" charset="0"/>
                <a:ea typeface="ＭＳ Ｐゴシック" pitchFamily="34" charset="-128"/>
              </a:rPr>
              <a:t>Tous unis pour vous accueillir</a:t>
            </a:r>
          </a:p>
        </p:txBody>
      </p:sp>
      <p:pic>
        <p:nvPicPr>
          <p:cNvPr id="2051" name="Image 3" descr="LOGO CJ ENTIER2 BL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23850"/>
            <a:ext cx="4270375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 13" descr="IMG_947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800" y="2328863"/>
            <a:ext cx="3238500" cy="215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media-cdn.tripadvisor.com/media/photo-s/03/a3/2f/1a/djerba-islan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3238500" cy="2103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 12" descr="image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799" y="323849"/>
            <a:ext cx="3238501" cy="2005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4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85862" y="332656"/>
            <a:ext cx="69929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2400" dirty="0" smtClean="0">
                <a:latin typeface="Maiandra GD" pitchFamily="34" charset="0"/>
              </a:rPr>
              <a:t>Service d’un cocktail dégustation de vin tunisien</a:t>
            </a:r>
            <a:endParaRPr lang="fr-FR" altLang="fr-FR" sz="2400" dirty="0">
              <a:latin typeface="Maiandra GD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fr-FR" altLang="fr-FR" sz="1400" dirty="0">
              <a:latin typeface="Maiandra GD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fr-FR" altLang="fr-FR" sz="1400" dirty="0">
              <a:latin typeface="Maiandra GD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fr-FR" altLang="fr-FR" sz="1400" dirty="0">
              <a:latin typeface="Maiandra GD" pitchFamily="34" charset="0"/>
            </a:endParaRPr>
          </a:p>
        </p:txBody>
      </p:sp>
      <p:pic>
        <p:nvPicPr>
          <p:cNvPr id="4" name="Image 3" descr="LOGO CJ ENTIER2 BL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riad-taj-omayma.com/IMG_9383.jpg?v=1gx2mk509x3zih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457950" cy="4305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052736"/>
            <a:ext cx="373856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Mise en place d’un dîner sous tentes berbères </a:t>
            </a:r>
            <a:r>
              <a:rPr lang="fr-FR" altLang="fr-FR" sz="2400" i="1" dirty="0">
                <a:hlinkClick r:id="rId2"/>
              </a:rPr>
              <a:t>http://www.croisierejaune.com/video/10_dej_diner_berbere.html</a:t>
            </a:r>
            <a:endParaRPr lang="fr-FR" altLang="fr-FR" sz="2400" i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Maiandra GD" pitchFamily="34" charset="0"/>
            </a:endParaRPr>
          </a:p>
        </p:txBody>
      </p:sp>
      <p:pic>
        <p:nvPicPr>
          <p:cNvPr id="3075" name="Picture 4" descr="IMG_378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900" y="625475"/>
            <a:ext cx="4321175" cy="288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7" descr="Diner berbèr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3506788"/>
            <a:ext cx="4381500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IMG_420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900" y="3735388"/>
            <a:ext cx="4357688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Image 3" descr="LOGO CJ ENTIER2 BLC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\\Servboul1\images cj\16 PHOTOTHEQUE\03 - PRODUITS CJ\01. ACTIVITES &amp; PRODUITS\Héné\IMG_33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4313237" cy="2876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\\Servboul1\images cj\16 PHOTOTHEQUE\03 - PRODUITS CJ\01. ACTIVITES &amp; PRODUITS\Pain dans le sable\527085_279045458840114_827768441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038" y="2133600"/>
            <a:ext cx="4525962" cy="339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IMG_03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3860800"/>
            <a:ext cx="4303712" cy="2868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16013" y="260350"/>
            <a:ext cx="6696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altLang="fr-FR" sz="2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Fabrication du pain et faisant du henné</a:t>
            </a:r>
            <a:endParaRPr lang="fr-FR" altLang="fr-FR" sz="28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  <a:ea typeface="ＭＳ Ｐゴシック" pitchFamily="34" charset="-128"/>
            </a:endParaRPr>
          </a:p>
          <a:p>
            <a:pPr eaLnBrk="1" hangingPunct="1">
              <a:spcBef>
                <a:spcPct val="20000"/>
              </a:spcBef>
            </a:pPr>
            <a:endParaRPr lang="fr-FR" altLang="fr-FR" sz="3400" i="1" dirty="0">
              <a:latin typeface="Pristina" pitchFamily="66" charset="0"/>
            </a:endParaRPr>
          </a:p>
        </p:txBody>
      </p:sp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44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5138" y="290513"/>
            <a:ext cx="84169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Mise en place d’un dîner sous tentes berbères </a:t>
            </a:r>
            <a:r>
              <a:rPr lang="fr-FR" altLang="fr-FR" sz="2000" i="1" dirty="0">
                <a:hlinkClick r:id="rId2"/>
              </a:rPr>
              <a:t>http://www.croisierejaune.com/video/10_dej_diner_berbere.html</a:t>
            </a:r>
            <a:endParaRPr lang="fr-FR" altLang="fr-FR" sz="2000" i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Maiandra GD" pitchFamily="34" charset="0"/>
            </a:endParaRPr>
          </a:p>
        </p:txBody>
      </p:sp>
      <p:pic>
        <p:nvPicPr>
          <p:cNvPr id="409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61" y="1241697"/>
            <a:ext cx="8142287" cy="542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Image 3" descr="LOGO CJ ENTIER2 BL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ervboul1\images cj\16 PHOTOTHEQUE\03 - PRODUITS CJ\03. DEJ &amp; DINER &amp; COCKTAIL\DINER TENTES BERBERES\DSC_04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97800" cy="52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65138" y="260648"/>
            <a:ext cx="84169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Mise en place d’un dîner sous tentes berbères </a:t>
            </a:r>
            <a:r>
              <a:rPr lang="fr-FR" altLang="fr-FR" sz="2000" i="1" dirty="0">
                <a:hlinkClick r:id="rId3"/>
              </a:rPr>
              <a:t>http://www.croisierejaune.com/video/10_dej_diner_berbere.html</a:t>
            </a:r>
            <a:endParaRPr lang="fr-FR" altLang="fr-FR" sz="2000" i="1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fr-FR" altLang="fr-FR" sz="2400" dirty="0">
              <a:latin typeface="Maiandra GD" pitchFamily="34" charset="0"/>
            </a:endParaRPr>
          </a:p>
        </p:txBody>
      </p:sp>
      <p:pic>
        <p:nvPicPr>
          <p:cNvPr id="5124" name="Image 3" descr="LOGO CJ ENTIER2 BL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IMG_24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809875"/>
            <a:ext cx="5407025" cy="360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7" descr="IMG_8005B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1212" y="3453978"/>
            <a:ext cx="4397375" cy="292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467544" y="1268760"/>
            <a:ext cx="373856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Mise en place d’un dîner sous tentes berbère</a:t>
            </a:r>
          </a:p>
        </p:txBody>
      </p:sp>
      <p:pic>
        <p:nvPicPr>
          <p:cNvPr id="7173" name="Image 3" descr="LOGO CJ ENTIER2 BL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\\Servboul1\images cj\16 PHOTOTHEQUE\03 - PRODUITS CJ\03. DEJ &amp; DINER &amp; COCKTAIL\DINER TENTES BERBERES\IMG_42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0" y="530349"/>
            <a:ext cx="4559300" cy="31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f/fb/Troupe_folkloriqu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90534"/>
            <a:ext cx="6134100" cy="4086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5576" y="404664"/>
            <a:ext cx="78488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alt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Pendant le diner </a:t>
            </a:r>
          </a:p>
          <a:p>
            <a:pPr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alt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animation  par une troupe folklorique </a:t>
            </a:r>
          </a:p>
          <a:p>
            <a:pPr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alt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et danseuse du ventre</a:t>
            </a:r>
            <a:endParaRPr lang="fr-FR" altLang="fr-FR" sz="32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  <a:ea typeface="ＭＳ Ｐゴシック" pitchFamily="34" charset="-128"/>
            </a:endParaRPr>
          </a:p>
        </p:txBody>
      </p:sp>
      <p:pic>
        <p:nvPicPr>
          <p:cNvPr id="6" name="Picture 2" descr="http://marie-l.be/Marie-L%20a%20Taba%20Heights/album/slides/Superbe%20danseuse%20du%20vent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604" y="1989585"/>
            <a:ext cx="2712642" cy="4058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LOGO CJ ENTIER2 BL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91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Servboul1\imagescj\16 PHOTOTHEQUE\03 - PRODUITS CJ\02. CAMPEMENT\CAMPEMENT - Lodge Ambassadeur\IMG_8924_2 - co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620713"/>
            <a:ext cx="6072188" cy="404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\\Servboul1\imagescj\Nouvelle Photothèque\Lodge Ambassadeur\IMG_9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863" y="4221088"/>
            <a:ext cx="3598862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62174" y="5013176"/>
            <a:ext cx="3738562" cy="116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alt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Nuit sous tente Lodge Ambassadeur</a:t>
            </a:r>
            <a:endParaRPr lang="fr-FR" altLang="fr-FR" sz="32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  <a:ea typeface="ＭＳ Ｐゴシック" pitchFamily="34" charset="-128"/>
            </a:endParaRPr>
          </a:p>
        </p:txBody>
      </p:sp>
      <p:pic>
        <p:nvPicPr>
          <p:cNvPr id="6" name="Image 3" descr="LOGO CJ ENTIER2 BL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75" y="5517232"/>
            <a:ext cx="10207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98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DSC_0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777875"/>
            <a:ext cx="4176712" cy="2795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1" descr="DSC_01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77875"/>
            <a:ext cx="4176713" cy="2795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IMG_3866B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716338"/>
            <a:ext cx="4284663" cy="2863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3" descr="Eve N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0288" y="3860800"/>
            <a:ext cx="1676400" cy="252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4" descr="Kahe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3860800"/>
            <a:ext cx="1682750" cy="252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0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Nouvelle image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3068638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5" descr="Nouvelle image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048000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6" descr="Nouvelle image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4572000" cy="3141662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12" descr="Nouvelle image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716338"/>
            <a:ext cx="4500562" cy="3141662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1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fr-FR" dirty="0" smtClean="0"/>
              <a:t>Jour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57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Nouvelle image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06838"/>
            <a:ext cx="4500563" cy="2951162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6" descr="Nouvelle image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951163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7" descr="Nouvelle image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2951163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8" descr="Nouvelle image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83025"/>
            <a:ext cx="4572000" cy="2974975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9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26988"/>
            <a:ext cx="8229600" cy="706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600" dirty="0" smtClean="0">
                <a:solidFill>
                  <a:srgbClr val="663300"/>
                </a:solidFill>
                <a:latin typeface="Maiandra GD" pitchFamily="34" charset="0"/>
              </a:rPr>
              <a:t/>
            </a:r>
            <a:br>
              <a:rPr lang="fr-FR" altLang="fr-FR" sz="3600" dirty="0" smtClean="0">
                <a:solidFill>
                  <a:srgbClr val="663300"/>
                </a:solidFill>
                <a:latin typeface="Maiandra GD" pitchFamily="34" charset="0"/>
              </a:rPr>
            </a:br>
            <a:r>
              <a:rPr lang="fr-FR" altLang="fr-FR" sz="3600" dirty="0" smtClean="0">
                <a:solidFill>
                  <a:srgbClr val="663300"/>
                </a:solidFill>
                <a:latin typeface="Maiandra GD" pitchFamily="34" charset="0"/>
              </a:rPr>
              <a:t> </a:t>
            </a:r>
            <a:r>
              <a:rPr lang="fr-FR" altLang="fr-FR" sz="3600" dirty="0">
                <a:solidFill>
                  <a:schemeClr val="tx1"/>
                </a:solidFill>
                <a:latin typeface="Pristina" pitchFamily="66" charset="0"/>
                <a:ea typeface="ＭＳ Ｐゴシック" pitchFamily="34" charset="-128"/>
                <a:cs typeface="+mn-cs"/>
              </a:rPr>
              <a:t>Un espace chambre à coucher</a:t>
            </a:r>
          </a:p>
        </p:txBody>
      </p:sp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9175" y="635317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IMG_9019 copyrigh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913563" cy="5186362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3" descr="LOGO CJ ENTIER2 BLC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39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2627313" y="333375"/>
            <a:ext cx="68405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fr-FR" altLang="fr-FR" sz="3000" i="1">
              <a:solidFill>
                <a:srgbClr val="663300"/>
              </a:solidFill>
              <a:latin typeface="Maiandra GD" pitchFamily="34" charset="0"/>
            </a:endParaRPr>
          </a:p>
          <a:p>
            <a:pPr>
              <a:spcBef>
                <a:spcPct val="20000"/>
              </a:spcBef>
            </a:pPr>
            <a:endParaRPr lang="fr-FR" altLang="fr-FR" sz="3000" i="1">
              <a:solidFill>
                <a:srgbClr val="663300"/>
              </a:solidFill>
              <a:latin typeface="Maiandra GD" pitchFamily="34" charset="0"/>
            </a:endParaRPr>
          </a:p>
        </p:txBody>
      </p:sp>
      <p:pic>
        <p:nvPicPr>
          <p:cNvPr id="21508" name="Picture 4" descr="IMG_9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397750" cy="4932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34925" y="71438"/>
            <a:ext cx="19446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fr-FR" altLang="fr-FR" sz="3000" i="1">
              <a:solidFill>
                <a:srgbClr val="663300"/>
              </a:solidFill>
              <a:latin typeface="Maiandra GD" pitchFamily="34" charset="0"/>
            </a:endParaRPr>
          </a:p>
        </p:txBody>
      </p:sp>
      <p:pic>
        <p:nvPicPr>
          <p:cNvPr id="6" name="Image 3" descr="LOGO CJ ENTIER2 BL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5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196975"/>
            <a:ext cx="5915025" cy="3960813"/>
          </a:xfrm>
          <a:noFill/>
          <a:ln w="50800" cap="flat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3860800"/>
            <a:ext cx="3313113" cy="2217738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itre 1"/>
          <p:cNvSpPr>
            <a:spLocks/>
          </p:cNvSpPr>
          <p:nvPr/>
        </p:nvSpPr>
        <p:spPr bwMode="auto">
          <a:xfrm>
            <a:off x="468313" y="444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fr-FR" altLang="fr-FR" sz="4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1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IMG_8924_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956550" cy="5303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8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573463"/>
            <a:ext cx="3816350" cy="255587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816350" cy="255587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981075"/>
            <a:ext cx="3627437" cy="2427288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9175" y="635317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1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9"/>
          <p:cNvSpPr>
            <a:spLocks noGrp="1"/>
          </p:cNvSpPr>
          <p:nvPr>
            <p:ph type="body" idx="4294967295"/>
          </p:nvPr>
        </p:nvSpPr>
        <p:spPr>
          <a:xfrm flipH="1">
            <a:off x="8902700" y="6021388"/>
            <a:ext cx="69850" cy="10477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altLang="fr-FR" sz="800" smtClean="0"/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9175" y="6353175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IMG_914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1557338"/>
            <a:ext cx="4897438" cy="3265487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387475"/>
            <a:ext cx="3024187" cy="202565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300" y="4941888"/>
            <a:ext cx="2374900" cy="159067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6941" y="158205"/>
            <a:ext cx="4139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FR" altLang="fr-FR" sz="24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Nuit sous Lodge </a:t>
            </a:r>
            <a:r>
              <a:rPr lang="fr-FR" altLang="fr-FR" sz="2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Ambassadeur(</a:t>
            </a:r>
            <a:r>
              <a:rPr lang="fr-FR" altLang="fr-FR" sz="2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base</a:t>
            </a:r>
            <a:r>
              <a:rPr lang="fr-FR" altLang="fr-FR" sz="2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 </a:t>
            </a:r>
            <a:r>
              <a:rPr lang="fr-FR" altLang="fr-FR" sz="24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2) </a:t>
            </a:r>
            <a:endParaRPr lang="fr-FR" altLang="fr-FR" dirty="0">
              <a:latin typeface="Maiandra GD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122" y="620688"/>
            <a:ext cx="4365110" cy="609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2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fr-FR" dirty="0" smtClean="0"/>
              <a:t>Jour 2</a:t>
            </a:r>
            <a:endParaRPr lang="fr-FR" dirty="0"/>
          </a:p>
        </p:txBody>
      </p:sp>
      <p:pic>
        <p:nvPicPr>
          <p:cNvPr id="3" name="Image 3" descr="LOGO CJ ENTIER2 BL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Image 3" descr="LOGO CJ ENTIER2 BLC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27584" y="405036"/>
            <a:ext cx="796782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Petit déjeuner </a:t>
            </a:r>
            <a:r>
              <a:rPr lang="fr-FR" alt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servi sur un plateau </a:t>
            </a:r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sur le campement</a:t>
            </a:r>
          </a:p>
        </p:txBody>
      </p:sp>
      <p:pic>
        <p:nvPicPr>
          <p:cNvPr id="5122" name="Picture 2" descr="\\Servboul1\images cj\16 PHOTOTHEQUE\03 - PRODUITS CJ\02. CAMPEMENT\CAMPEMENT - Petit déjeuner\PAC_3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185163" cy="2951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Servboul1\images cj\16 PHOTOTHEQUE\03 - PRODUITS CJ\02. CAMPEMENT\CAMPEMENT - Petit déjeuner\IMG_34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346414" cy="2898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20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fr/c/c3/Tunisai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91" y="2564904"/>
            <a:ext cx="7620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8960" y="323518"/>
            <a:ext cx="88820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altLang="fr-FR" sz="2800" b="1" dirty="0" smtClean="0">
                <a:latin typeface="Maiandra GD" pitchFamily="34" charset="0"/>
                <a:ea typeface="+mn-ea"/>
              </a:rPr>
              <a:t>Prestations aériennes</a:t>
            </a:r>
            <a:endParaRPr lang="fr-FR" altLang="fr-FR" sz="2800" b="1" dirty="0">
              <a:latin typeface="Maiandra GD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62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alt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Activités ludiques</a:t>
            </a:r>
            <a:endParaRPr lang="fr-FR" altLang="fr-FR" sz="32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  <a:ea typeface="ＭＳ Ｐゴシック" pitchFamily="34" charset="-128"/>
            </a:endParaRPr>
          </a:p>
        </p:txBody>
      </p:sp>
      <p:pic>
        <p:nvPicPr>
          <p:cNvPr id="50178" name="Picture 2" descr="\\Servboul1\images cj\Nouvelle Photothèque\Prestation\Team Building\DSC002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695431" cy="277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9" name="Picture 3" descr="\\Servboul1\images cj\Nouvelle Photothèque\Prestation\Team Building\PICT00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2797454" cy="294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\\Servboul1\images cj\Nouvelle Photothèque\Prestation\Team Building\PICT00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2987824" cy="224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1" name="Picture 5" descr="\\Servboul1\images cj\Nouvelle Photothèque\Prestation\Team Building\DSC002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2808312" cy="2105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3" descr="LOGO CJ ENTIER2 BLC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\\Servboul1\imagescj\16 PHOTOTHEQUE\03 - PRODUITS CJ\01. ACTIVITES &amp; PRODUITS\Pain dans le sable\P10602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839" y="3933056"/>
            <a:ext cx="3956050" cy="264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\\Servboul1\images cj\16 PHOTOTHEQUE\03 - PRODUITS CJ\01. ACTIVITES &amp; PRODUITS\4X4\P10301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8" y="3933056"/>
            <a:ext cx="4147071" cy="2644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xqGuXuO42wM/Taan0iWqcaI/AAAAAAAAADM/pgKU4aPBAPM/s320/28420_400885168483_155022143483_4005187_747220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32" y="1667977"/>
            <a:ext cx="4147071" cy="2057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G_0710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569577"/>
            <a:ext cx="4033837" cy="3188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3" descr="LOGO CJ ENTIER2 BLC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5538787" cy="377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savoir-danser.com/images/cours-de-danse-orienta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543175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LOGO CJ ENTIER2 BL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97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ORANGINA ACTIVITÉ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8" y="1196975"/>
            <a:ext cx="753745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468313" y="260350"/>
            <a:ext cx="78501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Ex de plan de Campement Village Activité</a:t>
            </a:r>
          </a:p>
        </p:txBody>
      </p:sp>
      <p:pic>
        <p:nvPicPr>
          <p:cNvPr id="6" name="Image 3" descr="LOGO CJ ENTIER2 BL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4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4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231480" y="467939"/>
            <a:ext cx="69373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fr-FR" altLang="fr-FR" sz="2000" dirty="0">
                <a:solidFill>
                  <a:schemeClr val="bg1"/>
                </a:solidFill>
                <a:latin typeface="Pristina" pitchFamily="66" charset="0"/>
              </a:rPr>
              <a:t> </a:t>
            </a:r>
            <a:r>
              <a:rPr lang="fr-FR" altLang="fr-FR" sz="24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Embarquez à bord du Lézard Rouge </a:t>
            </a:r>
          </a:p>
          <a:p>
            <a:pPr>
              <a:spcBef>
                <a:spcPct val="20000"/>
              </a:spcBef>
            </a:pPr>
            <a:r>
              <a:rPr lang="fr-FR" altLang="fr-FR" sz="24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  <a:hlinkClick r:id="rId2"/>
              </a:rPr>
              <a:t>http://www.croisierejaune.com/video/21_lezard_rouge.html</a:t>
            </a:r>
            <a:endParaRPr lang="fr-FR" altLang="fr-FR" sz="24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  <a:ea typeface="ＭＳ Ｐゴシック" pitchFamily="34" charset="-128"/>
            </a:endParaRPr>
          </a:p>
          <a:p>
            <a:pPr>
              <a:spcBef>
                <a:spcPct val="20000"/>
              </a:spcBef>
            </a:pPr>
            <a:endParaRPr lang="fr-FR" altLang="fr-FR" sz="24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  <a:ea typeface="ＭＳ Ｐゴシック" pitchFamily="34" charset="-128"/>
            </a:endParaRPr>
          </a:p>
        </p:txBody>
      </p:sp>
      <p:pic>
        <p:nvPicPr>
          <p:cNvPr id="9221" name="Image 9" descr="Photo-2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03847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 10" descr="Lézard-Rou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475" y="3251200"/>
            <a:ext cx="6105525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11" descr="Image4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475" y="1447800"/>
            <a:ext cx="298926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12" descr="TunisieCL-04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738" y="1447800"/>
            <a:ext cx="31162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Sous-titre 2"/>
          <p:cNvSpPr>
            <a:spLocks/>
          </p:cNvSpPr>
          <p:nvPr/>
        </p:nvSpPr>
        <p:spPr bwMode="auto">
          <a:xfrm>
            <a:off x="366713" y="6411913"/>
            <a:ext cx="16176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altLang="fr-FR" sz="1400" b="1">
                <a:solidFill>
                  <a:srgbClr val="FFFFFF"/>
                </a:solidFill>
                <a:latin typeface="Pristina" pitchFamily="66" charset="0"/>
              </a:rPr>
              <a:t>La Tunisie Nouvelle</a:t>
            </a:r>
          </a:p>
        </p:txBody>
      </p:sp>
      <p:pic>
        <p:nvPicPr>
          <p:cNvPr id="11" name="Image 3" descr="LOGO CJ ENTIER2 BLC.eps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40556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6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Image42palmera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3716338"/>
            <a:ext cx="3097212" cy="2911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681538" cy="330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\\192.168.1.5\cj\16 PHOTOTHEQUE\CJ Photothèque\Activités\Lézard Rouge\Image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663" y="476250"/>
            <a:ext cx="3744912" cy="572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3" descr="LOGO CJ ENTIER2 BLC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731134"/>
            <a:ext cx="899592" cy="87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3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79512" y="188641"/>
            <a:ext cx="86409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r-FR" sz="2800" b="1" dirty="0" smtClean="0">
                <a:latin typeface="Pristina" pitchFamily="66" charset="0"/>
                <a:ea typeface="ＭＳ Ｐゴシック" pitchFamily="124" charset="-128"/>
                <a:cs typeface="+mj-cs"/>
              </a:rPr>
              <a:t>Déjeuner pique nique </a:t>
            </a:r>
            <a:r>
              <a:rPr lang="fr-FR" sz="2800" b="1" dirty="0">
                <a:latin typeface="Pristina" pitchFamily="66" charset="0"/>
                <a:ea typeface="ＭＳ Ｐゴシック" pitchFamily="124" charset="-128"/>
                <a:cs typeface="+mj-cs"/>
              </a:rPr>
              <a:t>dans les </a:t>
            </a:r>
            <a:r>
              <a:rPr lang="fr-FR" sz="2800" b="1" dirty="0" smtClean="0">
                <a:latin typeface="Pristina" pitchFamily="66" charset="0"/>
                <a:ea typeface="ＭＳ Ｐゴシック" pitchFamily="124" charset="-128"/>
                <a:cs typeface="+mj-cs"/>
              </a:rPr>
              <a:t>Gorges</a:t>
            </a:r>
            <a:endParaRPr lang="fr-FR" sz="2800" b="1" dirty="0">
              <a:latin typeface="Pristina" pitchFamily="66" charset="0"/>
              <a:ea typeface="ＭＳ Ｐゴシック" pitchFamily="124" charset="-128"/>
              <a:cs typeface="+mj-cs"/>
            </a:endParaRPr>
          </a:p>
        </p:txBody>
      </p:sp>
      <p:sp>
        <p:nvSpPr>
          <p:cNvPr id="47107" name="Rectangle 8"/>
          <p:cNvSpPr>
            <a:spLocks noChangeArrowheads="1"/>
          </p:cNvSpPr>
          <p:nvPr/>
        </p:nvSpPr>
        <p:spPr bwMode="auto">
          <a:xfrm>
            <a:off x="1979613" y="5445125"/>
            <a:ext cx="44640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fr-FR" sz="3400" i="1">
              <a:solidFill>
                <a:srgbClr val="663300"/>
              </a:solidFill>
              <a:latin typeface="Maiandra GD" pitchFamily="34" charset="0"/>
            </a:endParaRPr>
          </a:p>
        </p:txBody>
      </p:sp>
      <p:pic>
        <p:nvPicPr>
          <p:cNvPr id="101379" name="Picture 3" descr="\\Servboul1\imagescj\16 PHOTOTHEQUE\03 - PRODUITS CJ\03. DEJ &amp; DINER &amp; COCKTAIL\déjeuner gorge\IMG_06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915329"/>
            <a:ext cx="6192688" cy="4128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9512" y="617637"/>
            <a:ext cx="871296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altLang="fr-FR" sz="2800" b="1" dirty="0" smtClean="0">
                <a:latin typeface="Pristina" pitchFamily="66" charset="0"/>
                <a:ea typeface="ＭＳ Ｐゴシック" pitchFamily="124" charset="-128"/>
                <a:cs typeface="+mj-cs"/>
              </a:rPr>
              <a:t>Arrivé dans la ville de </a:t>
            </a:r>
            <a:r>
              <a:rPr lang="fr-FR" altLang="fr-FR" sz="2800" b="1" dirty="0" err="1" smtClean="0">
                <a:latin typeface="Pristina" pitchFamily="66" charset="0"/>
                <a:ea typeface="ＭＳ Ｐゴシック" pitchFamily="124" charset="-128"/>
                <a:cs typeface="+mj-cs"/>
              </a:rPr>
              <a:t>Douz</a:t>
            </a:r>
            <a:r>
              <a:rPr lang="fr-FR" altLang="fr-FR" sz="2800" b="1" dirty="0" smtClean="0">
                <a:latin typeface="Pristina" pitchFamily="66" charset="0"/>
                <a:ea typeface="ＭＳ Ｐゴシック" pitchFamily="124" charset="-128"/>
                <a:cs typeface="+mj-cs"/>
              </a:rPr>
              <a:t> et  dégustation d’un thé à la menthe chez l’habitant</a:t>
            </a:r>
            <a:endParaRPr lang="fr-FR" altLang="fr-FR" sz="2800" b="1" dirty="0">
              <a:latin typeface="Pristina" pitchFamily="66" charset="0"/>
              <a:ea typeface="ＭＳ Ｐゴシック" pitchFamily="124" charset="-128"/>
              <a:cs typeface="+mj-cs"/>
            </a:endParaRPr>
          </a:p>
        </p:txBody>
      </p:sp>
      <p:pic>
        <p:nvPicPr>
          <p:cNvPr id="7173" name="Picture 5" descr="http://www.magcentre.fr/wp-content/uploads/2012/03/IMG_07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6226" y="3140968"/>
            <a:ext cx="5065179" cy="337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3" descr="LOGO CJ ENTIER2 BL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bodha.kolibria.com/sites/bodha/images/TUNISIE-TOZEUR-DOUZ/Tunisie-douz-la%20place%20du%20souk-2010%C2%A9bodha-10-IMG_7896-border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85"/>
          <a:stretch/>
        </p:blipFill>
        <p:spPr bwMode="auto">
          <a:xfrm>
            <a:off x="179512" y="1428750"/>
            <a:ext cx="4211960" cy="307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6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8002587" cy="561975"/>
          </a:xfrm>
        </p:spPr>
        <p:txBody>
          <a:bodyPr/>
          <a:lstStyle/>
          <a:p>
            <a:r>
              <a:rPr lang="fr-FR" altLang="fr-FR" sz="2800" dirty="0">
                <a:solidFill>
                  <a:schemeClr val="tx1"/>
                </a:solidFill>
                <a:latin typeface="Pristina" pitchFamily="66" charset="0"/>
                <a:ea typeface="ＭＳ Ｐゴシック" pitchFamily="124" charset="-128"/>
              </a:rPr>
              <a:t>Campement Pan </a:t>
            </a:r>
            <a:r>
              <a:rPr lang="fr-FR" altLang="fr-FR" sz="2800" dirty="0" err="1">
                <a:solidFill>
                  <a:schemeClr val="tx1"/>
                </a:solidFill>
                <a:latin typeface="Pristina" pitchFamily="66" charset="0"/>
                <a:ea typeface="ＭＳ Ｐゴシック" pitchFamily="124" charset="-128"/>
              </a:rPr>
              <a:t>Sea</a:t>
            </a:r>
            <a:r>
              <a:rPr lang="fr-FR" altLang="fr-FR" sz="2800" dirty="0">
                <a:solidFill>
                  <a:schemeClr val="tx1"/>
                </a:solidFill>
                <a:latin typeface="Pristina" pitchFamily="66" charset="0"/>
                <a:ea typeface="ＭＳ Ｐゴシック" pitchFamily="124" charset="-128"/>
              </a:rPr>
              <a:t> – Ksar </a:t>
            </a:r>
            <a:r>
              <a:rPr lang="fr-FR" altLang="fr-FR" sz="2800" dirty="0" err="1">
                <a:solidFill>
                  <a:schemeClr val="tx1"/>
                </a:solidFill>
                <a:latin typeface="Pristina" pitchFamily="66" charset="0"/>
                <a:ea typeface="ＭＳ Ｐゴシック" pitchFamily="124" charset="-128"/>
              </a:rPr>
              <a:t>Ghilane</a:t>
            </a:r>
            <a:endParaRPr lang="fr-FR" altLang="fr-FR" sz="2800" dirty="0">
              <a:solidFill>
                <a:schemeClr val="tx1"/>
              </a:solidFill>
              <a:latin typeface="Pristina" pitchFamily="66" charset="0"/>
              <a:ea typeface="ＭＳ Ｐゴシック" pitchFamily="124" charset="-128"/>
            </a:endParaRPr>
          </a:p>
        </p:txBody>
      </p:sp>
      <p:pic>
        <p:nvPicPr>
          <p:cNvPr id="134149" name="Picture 5" descr="en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052513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1" name="Picture 7" descr="8876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392612" cy="2911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3" name="Picture 9" descr="8876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005263"/>
            <a:ext cx="3816350" cy="253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55" name="Picture 11" descr="travel-graphics-200_42159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076700"/>
            <a:ext cx="2952750" cy="2220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LOGO CJ ENTIER2 BLC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1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302625" cy="43926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000" dirty="0">
                <a:latin typeface="Maiandra GD" pitchFamily="34" charset="0"/>
              </a:rPr>
              <a:t>Encerclé par les dunes du Grand Erg Oriental, les tentes de luxe du relais PAN SEA vous permettront de vivre une expérience inoubliable au cœur de l'Oasis de Ksar </a:t>
            </a:r>
            <a:r>
              <a:rPr lang="fr-FR" altLang="fr-FR" sz="2000" dirty="0" err="1">
                <a:latin typeface="Maiandra GD" pitchFamily="34" charset="0"/>
              </a:rPr>
              <a:t>Ghilane</a:t>
            </a:r>
            <a:r>
              <a:rPr lang="fr-FR" altLang="fr-FR" sz="2000" dirty="0">
                <a:latin typeface="Maiandra GD" pitchFamily="34" charset="0"/>
              </a:rPr>
              <a:t>. Un campement unique en son genre, havre de paix au retour d'une journée de découverte, riche d'images et de contrastes. </a:t>
            </a:r>
          </a:p>
          <a:p>
            <a:pPr>
              <a:lnSpc>
                <a:spcPct val="80000"/>
              </a:lnSpc>
            </a:pPr>
            <a:endParaRPr lang="fr-FR" altLang="fr-FR" sz="2000" dirty="0">
              <a:latin typeface="Maiandra GD" pitchFamily="34" charset="0"/>
            </a:endParaRPr>
          </a:p>
          <a:p>
            <a:pPr>
              <a:lnSpc>
                <a:spcPct val="80000"/>
              </a:lnSpc>
            </a:pPr>
            <a:r>
              <a:rPr lang="fr-FR" altLang="fr-FR" sz="2000" dirty="0">
                <a:latin typeface="Maiandra GD" pitchFamily="34" charset="0"/>
              </a:rPr>
              <a:t>Spacieuses (28 m²), ces 60 tentes fixes bénéficient de tout le confort d'un grand hôtel. Elles sont entièrement équipées : coin salon traditionnel, climatisation ou chauffage et salle de bain privative séparée avec douche, W.C et lavabo (eau froide et eau chaude).</a:t>
            </a:r>
          </a:p>
          <a:p>
            <a:pPr>
              <a:lnSpc>
                <a:spcPct val="80000"/>
              </a:lnSpc>
            </a:pPr>
            <a:endParaRPr lang="fr-FR" altLang="fr-FR" sz="2000" dirty="0">
              <a:latin typeface="Maiandra GD" pitchFamily="34" charset="0"/>
            </a:endParaRPr>
          </a:p>
          <a:p>
            <a:pPr>
              <a:lnSpc>
                <a:spcPct val="80000"/>
              </a:lnSpc>
            </a:pPr>
            <a:r>
              <a:rPr lang="fr-FR" altLang="fr-FR" sz="2000" dirty="0">
                <a:latin typeface="Maiandra GD" pitchFamily="34" charset="0"/>
              </a:rPr>
              <a:t>Piscine extérieure bordée de palmiers (serviettes de bain fournies), bibliothèque, salle vidéo. Vous pourrez admirer l'immensité du Sahara du haut de la tour panoramique d'architecture typique au centre du campement.</a:t>
            </a:r>
          </a:p>
        </p:txBody>
      </p:sp>
      <p:sp>
        <p:nvSpPr>
          <p:cNvPr id="135171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altLang="fr-FR" sz="2800" dirty="0">
                <a:solidFill>
                  <a:schemeClr val="tx1"/>
                </a:solidFill>
                <a:latin typeface="Pristina" pitchFamily="66" charset="0"/>
                <a:ea typeface="ＭＳ Ｐゴシック" pitchFamily="124" charset="-128"/>
              </a:rPr>
              <a:t>Campement Pan </a:t>
            </a:r>
            <a:r>
              <a:rPr lang="fr-FR" altLang="fr-FR" sz="2800" dirty="0" err="1">
                <a:solidFill>
                  <a:schemeClr val="tx1"/>
                </a:solidFill>
                <a:latin typeface="Pristina" pitchFamily="66" charset="0"/>
                <a:ea typeface="ＭＳ Ｐゴシック" pitchFamily="124" charset="-128"/>
              </a:rPr>
              <a:t>Sea</a:t>
            </a:r>
            <a:r>
              <a:rPr lang="fr-FR" altLang="fr-FR" sz="2800" dirty="0">
                <a:solidFill>
                  <a:schemeClr val="tx1"/>
                </a:solidFill>
                <a:latin typeface="Pristina" pitchFamily="66" charset="0"/>
                <a:ea typeface="ＭＳ Ｐゴシック" pitchFamily="124" charset="-128"/>
              </a:rPr>
              <a:t> – Ksar </a:t>
            </a:r>
            <a:r>
              <a:rPr lang="fr-FR" altLang="fr-FR" sz="2800" dirty="0" err="1">
                <a:solidFill>
                  <a:schemeClr val="tx1"/>
                </a:solidFill>
                <a:latin typeface="Pristina" pitchFamily="66" charset="0"/>
                <a:ea typeface="ＭＳ Ｐゴシック" pitchFamily="124" charset="-128"/>
              </a:rPr>
              <a:t>Ghilane</a:t>
            </a:r>
            <a:endParaRPr lang="fr-FR" altLang="fr-FR" sz="2800" dirty="0">
              <a:solidFill>
                <a:schemeClr val="tx1"/>
              </a:solidFill>
              <a:latin typeface="Pristina" pitchFamily="66" charset="0"/>
              <a:ea typeface="ＭＳ Ｐゴシック" pitchFamily="124" charset="-128"/>
            </a:endParaRPr>
          </a:p>
        </p:txBody>
      </p:sp>
      <p:pic>
        <p:nvPicPr>
          <p:cNvPr id="4" name="Image 3" descr="LOGO CJ ENTIER2 BL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6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ChangeArrowheads="1"/>
          </p:cNvSpPr>
          <p:nvPr/>
        </p:nvSpPr>
        <p:spPr bwMode="auto">
          <a:xfrm>
            <a:off x="130968" y="562437"/>
            <a:ext cx="88820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altLang="fr-FR" sz="2000" dirty="0">
                <a:latin typeface="Maiandra GD" pitchFamily="34" charset="0"/>
                <a:ea typeface="+mn-ea"/>
              </a:rPr>
              <a:t>Accueil </a:t>
            </a:r>
            <a:r>
              <a:rPr lang="fr-FR" altLang="fr-FR" sz="2000" dirty="0" smtClean="0">
                <a:latin typeface="Maiandra GD" pitchFamily="34" charset="0"/>
                <a:ea typeface="+mn-ea"/>
              </a:rPr>
              <a:t>des participants  </a:t>
            </a:r>
            <a:r>
              <a:rPr lang="fr-FR" altLang="fr-FR" sz="2000" dirty="0">
                <a:latin typeface="Maiandra GD" pitchFamily="34" charset="0"/>
                <a:ea typeface="+mn-ea"/>
              </a:rPr>
              <a:t>à l’aéroport de </a:t>
            </a:r>
            <a:r>
              <a:rPr lang="fr-FR" altLang="fr-FR" sz="2000" dirty="0" smtClean="0">
                <a:latin typeface="Maiandra GD" pitchFamily="34" charset="0"/>
                <a:ea typeface="+mn-ea"/>
              </a:rPr>
              <a:t>Tozeur</a:t>
            </a:r>
            <a:endParaRPr lang="fr-FR" altLang="fr-FR" sz="2000" dirty="0">
              <a:latin typeface="Maiandra GD" pitchFamily="34" charset="0"/>
              <a:ea typeface="+mn-ea"/>
            </a:endParaRPr>
          </a:p>
        </p:txBody>
      </p:sp>
      <p:pic>
        <p:nvPicPr>
          <p:cNvPr id="4102" name="Picture 8" descr="DSC_0013-ligh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68" y="1772816"/>
            <a:ext cx="494508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4x4_Toyo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795120"/>
            <a:ext cx="3930650" cy="415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1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routard.com/images_contenu/communaute/Photos/publi/027/pt26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577300" cy="33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xcapades.online.fr/tunisie98/075ghila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621746" cy="308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79512" y="617637"/>
            <a:ext cx="381642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altLang="fr-FR" sz="2800" b="1" dirty="0" smtClean="0">
                <a:latin typeface="Pristina" pitchFamily="66" charset="0"/>
                <a:ea typeface="ＭＳ Ｐゴシック" pitchFamily="124" charset="-128"/>
                <a:cs typeface="+mj-cs"/>
              </a:rPr>
              <a:t>Visite du Fort de Ksar </a:t>
            </a:r>
            <a:r>
              <a:rPr lang="fr-FR" altLang="fr-FR" sz="2800" b="1" dirty="0" err="1" smtClean="0">
                <a:latin typeface="Pristina" pitchFamily="66" charset="0"/>
                <a:ea typeface="ＭＳ Ｐゴシック" pitchFamily="124" charset="-128"/>
                <a:cs typeface="+mj-cs"/>
              </a:rPr>
              <a:t>Gheliane</a:t>
            </a:r>
            <a:endParaRPr lang="fr-FR" altLang="fr-FR" sz="2800" b="1" dirty="0">
              <a:latin typeface="Pristina" pitchFamily="66" charset="0"/>
              <a:ea typeface="ＭＳ Ｐゴシック" pitchFamily="124" charset="-128"/>
              <a:cs typeface="+mj-cs"/>
            </a:endParaRPr>
          </a:p>
        </p:txBody>
      </p:sp>
      <p:pic>
        <p:nvPicPr>
          <p:cNvPr id="7" name="Image 3" descr="LOGO CJ ENTIER2 BL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3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\\Servboul1\Images CJ\16 PHOTOTHEQUE\03 - PRODUITS CJ\03. DEJ &amp; DINER &amp; COCKTAIL\Fort Ksar Ghilane\DSC_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8" y="3962400"/>
            <a:ext cx="3995737" cy="2674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\\Servboul1\Images CJ\16 PHOTOTHEQUE\03 - PRODUITS CJ\03. DEJ &amp; DINER &amp; COCKTAIL\Fort Ksar Ghilane\DSC_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13" y="1233488"/>
            <a:ext cx="3833812" cy="2566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\\Servboul1\Images CJ\16 PHOTOTHEQUE\03 - PRODUITS CJ\03. DEJ &amp; DINER &amp; COCKTAIL\Fort Ksar Ghilane\DSC_00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454150"/>
            <a:ext cx="3371850" cy="5037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8229600" cy="504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200" dirty="0" smtClean="0">
                <a:solidFill>
                  <a:schemeClr val="tx1"/>
                </a:solidFill>
                <a:latin typeface="Pristina" pitchFamily="66" charset="0"/>
              </a:rPr>
              <a:t>Dîner privatisé dans le Fort Ksar </a:t>
            </a:r>
            <a:r>
              <a:rPr lang="fr-FR" altLang="fr-FR" sz="3200" dirty="0" err="1" smtClean="0">
                <a:solidFill>
                  <a:schemeClr val="tx1"/>
                </a:solidFill>
                <a:latin typeface="Pristina" pitchFamily="66" charset="0"/>
              </a:rPr>
              <a:t>Ghilane</a:t>
            </a:r>
            <a:endParaRPr lang="fr-FR" altLang="fr-FR" sz="3200" dirty="0" smtClean="0">
              <a:solidFill>
                <a:schemeClr val="tx1"/>
              </a:solidFill>
              <a:latin typeface="Pristina" pitchFamily="66" charset="0"/>
            </a:endParaRPr>
          </a:p>
        </p:txBody>
      </p:sp>
      <p:pic>
        <p:nvPicPr>
          <p:cNvPr id="9" name="Image 3" descr="LOGO CJ ENTIER2 BLC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7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r>
              <a:rPr lang="fr-FR" dirty="0" smtClean="0"/>
              <a:t>Jour 3</a:t>
            </a:r>
            <a:endParaRPr lang="fr-FR" dirty="0"/>
          </a:p>
        </p:txBody>
      </p:sp>
      <p:pic>
        <p:nvPicPr>
          <p:cNvPr id="4" name="Image 3" descr="LOGO CJ ENTIER2 BL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4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611188" y="219075"/>
            <a:ext cx="7993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altLang="fr-FR" sz="2800" b="1" dirty="0">
                <a:latin typeface="Pristina" pitchFamily="66" charset="0"/>
                <a:ea typeface="ＭＳ Ｐゴシック" pitchFamily="124" charset="-128"/>
                <a:cs typeface="+mj-cs"/>
              </a:rPr>
              <a:t>Découverte du Sud </a:t>
            </a:r>
            <a:r>
              <a:rPr lang="fr-FR" altLang="fr-FR" sz="2800" b="1" dirty="0" smtClean="0">
                <a:latin typeface="Pristina" pitchFamily="66" charset="0"/>
                <a:ea typeface="ＭＳ Ｐゴシック" pitchFamily="124" charset="-128"/>
                <a:cs typeface="+mj-cs"/>
              </a:rPr>
              <a:t>Tunisien en direction de Djerba</a:t>
            </a:r>
            <a:endParaRPr lang="fr-FR" altLang="fr-FR" sz="2800" b="1" dirty="0">
              <a:latin typeface="Pristina" pitchFamily="66" charset="0"/>
              <a:ea typeface="ＭＳ Ｐゴシック" pitchFamily="124" charset="-128"/>
              <a:cs typeface="+mj-cs"/>
            </a:endParaRPr>
          </a:p>
        </p:txBody>
      </p:sp>
      <p:pic>
        <p:nvPicPr>
          <p:cNvPr id="8196" name="Picture 2" descr="http://www.journaldutrek.com/upload/de/de-tataouine-au-grand-erg-353/de-tataouine-au-grand-erg-3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881063"/>
            <a:ext cx="3708400" cy="2474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img.kazeo.com/213/2131100/L/matmata-tataouine-chenin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881063"/>
            <a:ext cx="3455988" cy="2589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www.orpist.com/images_gen/tunisie-tataouine-piste_1252698215-750x4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4249738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http://davidetvero2b.free.fr/Voyagesetnature/Tunisie%20-%20KsarGhilane_fichiers/KsarGhilane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789363"/>
            <a:ext cx="4043362" cy="2716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8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Ksar of Medenine I - Medenine, Medeni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5" y="3178175"/>
            <a:ext cx="4216400" cy="316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pt338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8" y="3178175"/>
            <a:ext cx="4048125" cy="316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0" descr="medenine2_4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8" y="92075"/>
            <a:ext cx="4048125" cy="2908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2" descr="The only way is up - Medenine, Medenin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275" y="800100"/>
            <a:ext cx="43307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1187624" y="92075"/>
            <a:ext cx="31908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20000"/>
              </a:spcBef>
            </a:pPr>
            <a:r>
              <a:rPr lang="fr-FR" altLang="fr-FR" sz="2800" b="1" dirty="0">
                <a:latin typeface="Pristina" pitchFamily="66" charset="0"/>
                <a:ea typeface="ＭＳ Ｐゴシック" pitchFamily="124" charset="-128"/>
                <a:cs typeface="+mj-cs"/>
              </a:rPr>
              <a:t>Paysages Médenine </a:t>
            </a:r>
          </a:p>
          <a:p>
            <a:pPr algn="ctr" defTabSz="914400" eaLnBrk="1" hangingPunct="1">
              <a:spcBef>
                <a:spcPct val="20000"/>
              </a:spcBef>
            </a:pPr>
            <a:r>
              <a:rPr lang="fr-FR" altLang="fr-FR" sz="3000" i="1" dirty="0">
                <a:latin typeface="Pristina" pitchFamily="66" charset="0"/>
              </a:rPr>
              <a:t> </a:t>
            </a:r>
          </a:p>
        </p:txBody>
      </p:sp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9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914525" y="282575"/>
            <a:ext cx="3960813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2800" b="1" dirty="0">
                <a:latin typeface="Pristina" pitchFamily="66" charset="0"/>
                <a:ea typeface="ＭＳ Ｐゴシック" pitchFamily="124" charset="-128"/>
                <a:cs typeface="+mj-cs"/>
              </a:rPr>
              <a:t>Paysages Tataouine</a:t>
            </a:r>
          </a:p>
          <a:p>
            <a:pPr algn="ctr" defTabSz="914400" eaLnBrk="1" hangingPunct="1">
              <a:spcBef>
                <a:spcPct val="20000"/>
              </a:spcBef>
            </a:pPr>
            <a:r>
              <a:rPr lang="fr-FR" altLang="fr-FR" sz="3000" i="1" dirty="0">
                <a:latin typeface="Pristina" pitchFamily="66" charset="0"/>
              </a:rPr>
              <a:t> </a:t>
            </a:r>
          </a:p>
          <a:p>
            <a:pPr algn="ctr" defTabSz="914400" eaLnBrk="1" hangingPunct="1">
              <a:spcBef>
                <a:spcPct val="20000"/>
              </a:spcBef>
            </a:pPr>
            <a:r>
              <a:rPr lang="fr-FR" altLang="fr-FR" sz="3000" i="1" dirty="0">
                <a:latin typeface="Pristina" pitchFamily="66" charset="0"/>
              </a:rPr>
              <a:t> </a:t>
            </a:r>
            <a:r>
              <a:rPr lang="fr-FR" altLang="fr-FR" sz="3000" i="1" dirty="0" smtClean="0">
                <a:latin typeface="Pristina" pitchFamily="66" charset="0"/>
              </a:rPr>
              <a:t>C</a:t>
            </a:r>
            <a:endParaRPr lang="fr-FR" altLang="fr-FR" sz="3000" i="1" dirty="0">
              <a:latin typeface="Pristina" pitchFamily="66" charset="0"/>
            </a:endParaRPr>
          </a:p>
        </p:txBody>
      </p:sp>
      <p:pic>
        <p:nvPicPr>
          <p:cNvPr id="10244" name="Picture 6" descr="de-tataouine-au-grand-erg-35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425" y="1309688"/>
            <a:ext cx="43910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desert_tataouine_ksarouleddabbad-48-jpg,488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1309688"/>
            <a:ext cx="45529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3" descr="LOGO CJ ENTIER2 BL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1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7504" y="836712"/>
            <a:ext cx="9145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Déjeuner dans une </a:t>
            </a:r>
            <a:r>
              <a:rPr lang="fr-FR" altLang="fr-FR" sz="3200" b="1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Ghorfa</a:t>
            </a:r>
            <a:r>
              <a:rPr lang="fr-FR" alt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 à Matmata</a:t>
            </a:r>
            <a:endParaRPr lang="fr-FR" altLang="fr-FR" sz="32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  <a:ea typeface="ＭＳ Ｐゴシック" pitchFamily="34" charset="-128"/>
            </a:endParaRPr>
          </a:p>
        </p:txBody>
      </p:sp>
      <p:pic>
        <p:nvPicPr>
          <p:cNvPr id="13314" name="Picture 2" descr="\\192.168.1.5\cj\4 COLLABORATEUR CJ\jonathan\Commercial\Dossier OCETOUR\jour 5\matmata\Matmata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http://mw2.google.com/mw-panoramio/photos/medium/675578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594" y="2708920"/>
            <a:ext cx="399787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2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orx2.my.tripper-tips.com/photo/le-bac-pour-quitter-lile-de-djerba-700-57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467475" cy="4305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496" y="549176"/>
            <a:ext cx="91455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Bac de Djerba</a:t>
            </a:r>
            <a:endParaRPr lang="fr-FR" altLang="fr-FR" sz="32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  <a:ea typeface="ＭＳ Ｐゴシック" pitchFamily="34" charset="-128"/>
            </a:endParaRPr>
          </a:p>
        </p:txBody>
      </p:sp>
      <p:pic>
        <p:nvPicPr>
          <p:cNvPr id="5" name="Image 3" descr="LOGO CJ ENTIER2 BL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290513" y="123825"/>
            <a:ext cx="8529959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2400" dirty="0">
                <a:latin typeface="Pristina" pitchFamily="66" charset="0"/>
              </a:rPr>
              <a:t>Mise à disposition de quads et buggys </a:t>
            </a:r>
            <a:r>
              <a:rPr lang="fr-FR" altLang="fr-FR" sz="2400" dirty="0" smtClean="0">
                <a:latin typeface="Pristina" pitchFamily="66" charset="0"/>
              </a:rPr>
              <a:t>en </a:t>
            </a:r>
            <a:r>
              <a:rPr lang="fr-FR" altLang="fr-FR" sz="2400" dirty="0">
                <a:latin typeface="Pristina" pitchFamily="66" charset="0"/>
              </a:rPr>
              <a:t>direction de votre hôtel</a:t>
            </a:r>
            <a:endParaRPr lang="fr-FR" altLang="fr-FR" sz="2400" i="1" dirty="0">
              <a:latin typeface="Pristina" pitchFamily="66" charset="0"/>
            </a:endParaRPr>
          </a:p>
        </p:txBody>
      </p:sp>
      <p:pic>
        <p:nvPicPr>
          <p:cNvPr id="5126" name="Picture 17" descr="IMG_6670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3598863" cy="2397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 11" descr="bugg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573463"/>
            <a:ext cx="3602038" cy="2557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" descr="\\Servboul1\imagescj\16 PHOTOTHEQUE\03 - PRODUITS CJ\01. ACTIVITES &amp; PRODUITS\Buggy\P10108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3681413"/>
            <a:ext cx="3871912" cy="2903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 descr="\\Servboul1\imagescj\16 PHOTOTHEQUE\03 - PRODUITS CJ\01. ACTIVITES &amp; PRODUITS\Buggy\IMG_29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3" y="1098550"/>
            <a:ext cx="3871912" cy="2582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3" descr="LOGO CJ ENTIER2 BLC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0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/>
          </p:cNvSpPr>
          <p:nvPr>
            <p:ph type="title"/>
          </p:nvPr>
        </p:nvSpPr>
        <p:spPr>
          <a:xfrm>
            <a:off x="838200" y="188913"/>
            <a:ext cx="5486400" cy="547687"/>
          </a:xfrm>
        </p:spPr>
        <p:txBody>
          <a:bodyPr>
            <a:normAutofit/>
          </a:bodyPr>
          <a:lstStyle/>
          <a:p>
            <a:r>
              <a:rPr lang="fr-FR" altLang="fr-FR" sz="2800" dirty="0">
                <a:solidFill>
                  <a:schemeClr val="tx1"/>
                </a:solidFill>
                <a:latin typeface="Pristina" pitchFamily="66" charset="0"/>
                <a:ea typeface="ＭＳ Ｐゴシック"/>
                <a:cs typeface="ＭＳ Ｐゴシック"/>
              </a:rPr>
              <a:t>Hôtel Hasdrubal Prestige Djerba 5*</a:t>
            </a: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7993063" cy="534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3" descr="LOGO CJ ENTIER2 BL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541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988" y="1222375"/>
            <a:ext cx="1878012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857375"/>
            <a:ext cx="346868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ZoneTexte 1"/>
          <p:cNvSpPr txBox="1">
            <a:spLocks noChangeArrowheads="1"/>
          </p:cNvSpPr>
          <p:nvPr/>
        </p:nvSpPr>
        <p:spPr bwMode="auto">
          <a:xfrm>
            <a:off x="3876675" y="2171700"/>
            <a:ext cx="29670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400" b="1">
                <a:latin typeface="Pristina" pitchFamily="66" charset="0"/>
              </a:rPr>
              <a:t>Pour ce Rallye vous serez muni d’un Road Book  et </a:t>
            </a:r>
          </a:p>
          <a:p>
            <a:pPr eaLnBrk="1" hangingPunct="1"/>
            <a:r>
              <a:rPr lang="fr-FR" altLang="fr-FR" sz="2400" b="1">
                <a:latin typeface="Pristina" pitchFamily="66" charset="0"/>
              </a:rPr>
              <a:t>d’un GPS par équipe .</a:t>
            </a:r>
          </a:p>
          <a:p>
            <a:pPr eaLnBrk="1" hangingPunct="1"/>
            <a:endParaRPr lang="fr-FR" altLang="fr-FR" sz="240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8198" name="Rectangle 16"/>
          <p:cNvSpPr>
            <a:spLocks noChangeArrowheads="1"/>
          </p:cNvSpPr>
          <p:nvPr/>
        </p:nvSpPr>
        <p:spPr bwMode="auto">
          <a:xfrm>
            <a:off x="3043238" y="549275"/>
            <a:ext cx="34432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altLang="fr-FR" sz="3200">
                <a:latin typeface="Pristina" pitchFamily="66" charset="0"/>
                <a:cs typeface="Arial" charset="0"/>
              </a:rPr>
              <a:t>Rallye Road Book 4x4</a:t>
            </a:r>
          </a:p>
        </p:txBody>
      </p:sp>
      <p:pic>
        <p:nvPicPr>
          <p:cNvPr id="8199" name="Picture 9" descr="desert tunisien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800" y="4321175"/>
            <a:ext cx="3094038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" descr="DSC_04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638" y="4321175"/>
            <a:ext cx="6075362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7524750" y="52388"/>
            <a:ext cx="16922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2400" i="1">
                <a:latin typeface="Pristina" pitchFamily="66" charset="0"/>
                <a:cs typeface="Arial" charset="0"/>
              </a:rPr>
              <a:t>Jour  1</a:t>
            </a:r>
          </a:p>
        </p:txBody>
      </p:sp>
    </p:spTree>
    <p:extLst>
      <p:ext uri="{BB962C8B-B14F-4D97-AF65-F5344CB8AC3E}">
        <p14:creationId xmlns:p14="http://schemas.microsoft.com/office/powerpoint/2010/main" val="28179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/>
          </p:cNvSpPr>
          <p:nvPr>
            <p:ph type="title"/>
          </p:nvPr>
        </p:nvSpPr>
        <p:spPr>
          <a:xfrm>
            <a:off x="0" y="115888"/>
            <a:ext cx="6400800" cy="598487"/>
          </a:xfrm>
        </p:spPr>
        <p:txBody>
          <a:bodyPr>
            <a:normAutofit/>
          </a:bodyPr>
          <a:lstStyle/>
          <a:p>
            <a:pPr marL="137160">
              <a:buClr>
                <a:schemeClr val="tx1">
                  <a:shade val="95000"/>
                </a:schemeClr>
              </a:buClr>
              <a:buSzPct val="65000"/>
            </a:pPr>
            <a:r>
              <a:rPr lang="fr-FR" altLang="fr-FR" sz="2800" dirty="0">
                <a:solidFill>
                  <a:schemeClr val="tx1"/>
                </a:solidFill>
                <a:latin typeface="Pristina" pitchFamily="66" charset="0"/>
                <a:ea typeface="ＭＳ Ｐゴシック"/>
                <a:cs typeface="ＭＳ Ｐゴシック"/>
              </a:rPr>
              <a:t>Hôtel Hasdrubal Prestige Djerba 5*</a:t>
            </a:r>
          </a:p>
        </p:txBody>
      </p:sp>
      <p:pic>
        <p:nvPicPr>
          <p:cNvPr id="8197" name="Picture 2" descr="http://jerba.be/fr/photos/thumbs/lrg-56-hasdrubal-prestige-djer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4324350" cy="287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http://www.tourmag.com/photo/art/default/589451-719596.jpg?v=1289385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836613"/>
            <a:ext cx="3513138" cy="287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http://www.agolfingexperience.com/uploadphoto/H%C3%B4tel-Hasdrubal-Prestige-Djer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860800"/>
            <a:ext cx="4286250" cy="2855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http://static.promovacances.com/photos/vacances-tunisie/djerba/chambre-hasdrubal-prestige_81741_pgh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4284662" cy="2852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3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http://galerie.croisitour.com/G2-725742886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513137" cy="5270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www.voyaget.com/cr.fwk/images/hotels/Section-294-20100906-1138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989138"/>
            <a:ext cx="4895850" cy="3671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/>
          <p:cNvSpPr>
            <a:spLocks noGrp="1"/>
          </p:cNvSpPr>
          <p:nvPr>
            <p:ph type="title"/>
          </p:nvPr>
        </p:nvSpPr>
        <p:spPr>
          <a:xfrm>
            <a:off x="708025" y="295275"/>
            <a:ext cx="6400800" cy="598488"/>
          </a:xfrm>
        </p:spPr>
        <p:txBody>
          <a:bodyPr>
            <a:normAutofit/>
          </a:bodyPr>
          <a:lstStyle/>
          <a:p>
            <a:pPr marL="137160">
              <a:buClr>
                <a:schemeClr val="tx1">
                  <a:shade val="95000"/>
                </a:schemeClr>
              </a:buClr>
              <a:buSzPct val="65000"/>
            </a:pPr>
            <a:r>
              <a:rPr lang="fr-FR" altLang="fr-FR" sz="2800" dirty="0">
                <a:solidFill>
                  <a:schemeClr val="tx1"/>
                </a:solidFill>
                <a:latin typeface="Pristina" pitchFamily="66" charset="0"/>
                <a:ea typeface="ＭＳ Ｐゴシック"/>
                <a:cs typeface="ＭＳ Ｐゴシック"/>
              </a:rPr>
              <a:t>Hôtel Hasdrubal Prestige Djerba 5*</a:t>
            </a:r>
          </a:p>
        </p:txBody>
      </p:sp>
      <p:pic>
        <p:nvPicPr>
          <p:cNvPr id="6" name="Image 3" descr="LOGO CJ ENTIER2 BL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33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4105275" cy="274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974850"/>
            <a:ext cx="5402263" cy="3614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mage 3" descr="LOGO CJ ENTIER2 BL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94468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2"/>
          <p:cNvSpPr>
            <a:spLocks noGrp="1"/>
          </p:cNvSpPr>
          <p:nvPr>
            <p:ph type="title"/>
          </p:nvPr>
        </p:nvSpPr>
        <p:spPr>
          <a:xfrm>
            <a:off x="2420938" y="714375"/>
            <a:ext cx="6400800" cy="598488"/>
          </a:xfrm>
        </p:spPr>
        <p:txBody>
          <a:bodyPr>
            <a:normAutofit/>
          </a:bodyPr>
          <a:lstStyle/>
          <a:p>
            <a:pPr marL="137160">
              <a:buClr>
                <a:schemeClr val="tx1">
                  <a:shade val="95000"/>
                </a:schemeClr>
              </a:buClr>
              <a:buSzPct val="65000"/>
            </a:pPr>
            <a:r>
              <a:rPr lang="fr-FR" altLang="fr-FR" sz="2800" dirty="0">
                <a:solidFill>
                  <a:schemeClr val="tx1"/>
                </a:solidFill>
                <a:latin typeface="Pristina" pitchFamily="66" charset="0"/>
                <a:ea typeface="ＭＳ Ｐゴシック"/>
                <a:cs typeface="ＭＳ Ｐゴシック"/>
              </a:rPr>
              <a:t>Hôtel Hasdrubal Prestige Djerba 5*</a:t>
            </a:r>
          </a:p>
        </p:txBody>
      </p:sp>
    </p:spTree>
    <p:extLst>
      <p:ext uri="{BB962C8B-B14F-4D97-AF65-F5344CB8AC3E}">
        <p14:creationId xmlns:p14="http://schemas.microsoft.com/office/powerpoint/2010/main" val="41355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356100" y="876300"/>
            <a:ext cx="2501900" cy="1150938"/>
          </a:xfrm>
        </p:spPr>
        <p:txBody>
          <a:bodyPr>
            <a:normAutofit/>
          </a:bodyPr>
          <a:lstStyle/>
          <a:p>
            <a:pPr marL="137160" indent="0" algn="ctr">
              <a:spcBef>
                <a:spcPct val="0"/>
              </a:spcBef>
              <a:buNone/>
            </a:pPr>
            <a:r>
              <a:rPr lang="fr-FR" altLang="fr-FR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/>
                <a:cs typeface="ＭＳ Ｐゴシック"/>
              </a:rPr>
              <a:t>Hôtel Hasdrubal </a:t>
            </a:r>
          </a:p>
          <a:p>
            <a:pPr marL="137160" indent="0" algn="ctr">
              <a:spcBef>
                <a:spcPct val="0"/>
              </a:spcBef>
              <a:buNone/>
            </a:pPr>
            <a:r>
              <a:rPr lang="fr-FR" altLang="fr-FR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/>
                <a:cs typeface="ＭＳ Ｐゴシック"/>
              </a:rPr>
              <a:t>Prestige Djerba 5*</a:t>
            </a:r>
          </a:p>
        </p:txBody>
      </p:sp>
      <p:pic>
        <p:nvPicPr>
          <p:cNvPr id="11268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static.partirpascher.com/photos/vacances-tunisie/djerba/piscine-hasdrubal-prestige_81740_pgh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6975" y="2690813"/>
            <a:ext cx="5407025" cy="360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http://www.agolfingexperience.com/uploadphoto/H%C3%B4tel-Hasdrubal-Presti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3779838" cy="5670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8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/>
          <a:lstStyle/>
          <a:p>
            <a:r>
              <a:rPr lang="fr-FR" dirty="0" smtClean="0"/>
              <a:t>JOUR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0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708025" y="295275"/>
            <a:ext cx="6400800" cy="598488"/>
          </a:xfrm>
        </p:spPr>
        <p:txBody>
          <a:bodyPr/>
          <a:lstStyle/>
          <a:p>
            <a:r>
              <a:rPr lang="fr-FR" altLang="fr-FR" sz="2800" dirty="0" smtClean="0">
                <a:solidFill>
                  <a:schemeClr val="tx1"/>
                </a:solidFill>
                <a:latin typeface="Pristina" pitchFamily="66" charset="0"/>
                <a:ea typeface="ＭＳ Ｐゴシック"/>
                <a:cs typeface="ＭＳ Ｐゴシック"/>
              </a:rPr>
              <a:t>Rituel Hammam Oriental</a:t>
            </a:r>
            <a:endParaRPr lang="fr-FR" altLang="fr-FR" sz="2800" dirty="0">
              <a:solidFill>
                <a:schemeClr val="tx1"/>
              </a:solidFill>
              <a:latin typeface="Pristina" pitchFamily="66" charset="0"/>
              <a:ea typeface="ＭＳ Ｐゴシック"/>
              <a:cs typeface="ＭＳ Ｐゴシック"/>
            </a:endParaRPr>
          </a:p>
        </p:txBody>
      </p:sp>
      <p:pic>
        <p:nvPicPr>
          <p:cNvPr id="16386" name="Picture 2" descr="\\192.168.1.5\cj\6 PRODUCTION\Programme Type CJ\1 journée\Depart Hammamet ou Monastir\cap bon\Photos Produit 1\Hammam Traditionnel\Hammam traditionn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98989"/>
            <a:ext cx="3840088" cy="2562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\\192.168.1.5\cj\6 PRODUCTION\Programme Type CJ\1 journée\Depart Hammamet ou Monastir\cap bon\Photos Produit 1\Hammam Traditionnel\Hammam traditionnel 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98990"/>
            <a:ext cx="4261229" cy="2562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\\192.168.1.5\cj\6 PRODUCTION\Programme Type CJ\1 journée\Depart Hammamet ou Monastir\cap bon\Photos Produit 1\Hammam Traditionnel\Hammam traditionnel 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005063"/>
            <a:ext cx="6096000" cy="2699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0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 descr="\\Servboul1\images cj\16 PHOTOTHEQUE\01 - REGIONS . PAYSAGES\04. DJERBA\CROISIERE BATEAU\bateau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050" y="1474788"/>
            <a:ext cx="3154363" cy="2365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\\Servboul1\images cj\16 PHOTOTHEQUE\01 - REGIONS . PAYSAGES\04. DJERBA\CROISIERE BATEAU\danse folkloriqu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" y="4270375"/>
            <a:ext cx="3233737" cy="2232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 descr="http://www.tunisie-souvenirs.com/photos/products/828/djerb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988" y="3178175"/>
            <a:ext cx="4286250" cy="245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132" y="188640"/>
            <a:ext cx="8799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altLang="fr-FR" sz="28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/>
                <a:cs typeface="ＭＳ Ｐゴシック"/>
              </a:rPr>
              <a:t>Traversée en bateau de l’</a:t>
            </a:r>
            <a:r>
              <a:rPr lang="fr-FR" altLang="fr-FR" sz="2800" b="1" dirty="0" err="1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/>
                <a:cs typeface="ＭＳ Ｐゴシック"/>
              </a:rPr>
              <a:t>embarcadere</a:t>
            </a:r>
            <a:r>
              <a:rPr lang="fr-FR" altLang="fr-FR" sz="28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/>
                <a:cs typeface="ＭＳ Ｐゴシック"/>
              </a:rPr>
              <a:t> à l’île aux Flamants Rose</a:t>
            </a:r>
          </a:p>
        </p:txBody>
      </p:sp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2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9" descr="9k="/>
          <p:cNvSpPr>
            <a:spLocks noChangeAspect="1" noChangeArrowheads="1"/>
          </p:cNvSpPr>
          <p:nvPr/>
        </p:nvSpPr>
        <p:spPr bwMode="auto">
          <a:xfrm>
            <a:off x="3694113" y="2890838"/>
            <a:ext cx="17573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4580" name="AutoShape 11" descr="9k="/>
          <p:cNvSpPr>
            <a:spLocks noChangeAspect="1" noChangeArrowheads="1"/>
          </p:cNvSpPr>
          <p:nvPr/>
        </p:nvSpPr>
        <p:spPr bwMode="auto">
          <a:xfrm>
            <a:off x="3694113" y="2890838"/>
            <a:ext cx="17573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24582" name="Picture 4" descr="http://p8.storage.canalblog.com/87/22/460471/588997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2041525"/>
            <a:ext cx="4340225" cy="3367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" descr="\\Servboul1\images cj\16 PHOTOTHEQUE\01 - REGIONS . PAYSAGES\04. DJERBA\CROISIERE BATEAU\cuisine 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22962">
            <a:off x="604838" y="1506538"/>
            <a:ext cx="3387725" cy="2541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7" descr="http://www.tunisie-souvenirs.com/photos/products/828/djerba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303713"/>
            <a:ext cx="4286250" cy="245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575" y="136525"/>
            <a:ext cx="8880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altLang="fr-FR" sz="28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/>
                <a:cs typeface="ＭＳ Ｐゴシック"/>
              </a:rPr>
              <a:t>Pique nique sur l’ile aux flamants rose</a:t>
            </a:r>
          </a:p>
        </p:txBody>
      </p:sp>
      <p:pic>
        <p:nvPicPr>
          <p:cNvPr id="10" name="Image 3" descr="LOGO CJ ENTIER2 BLC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8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/>
          </p:cNvSpPr>
          <p:nvPr>
            <p:ph type="title"/>
          </p:nvPr>
        </p:nvSpPr>
        <p:spPr>
          <a:xfrm>
            <a:off x="1443038" y="342900"/>
            <a:ext cx="6310312" cy="657225"/>
          </a:xfrm>
        </p:spPr>
        <p:txBody>
          <a:bodyPr>
            <a:normAutofit fontScale="9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FR" altLang="fr-FR" sz="2600" i="1" u="sng" dirty="0" smtClean="0">
                <a:latin typeface="Pristina" pitchFamily="66" charset="0"/>
              </a:rPr>
              <a:t/>
            </a:r>
            <a:br>
              <a:rPr lang="fr-FR" altLang="fr-FR" sz="2600" i="1" u="sng" dirty="0" smtClean="0">
                <a:latin typeface="Pristina" pitchFamily="66" charset="0"/>
              </a:rPr>
            </a:br>
            <a:r>
              <a:rPr lang="fr-FR" altLang="fr-FR" sz="3100" dirty="0">
                <a:solidFill>
                  <a:schemeClr val="tx1"/>
                </a:solidFill>
                <a:latin typeface="Pristina" pitchFamily="66" charset="0"/>
                <a:ea typeface="ＭＳ Ｐゴシック"/>
                <a:cs typeface="ＭＳ Ｐゴシック"/>
              </a:rPr>
              <a:t> Découverte de  </a:t>
            </a:r>
            <a:r>
              <a:rPr lang="fr-FR" altLang="fr-FR" sz="3100" dirty="0" err="1">
                <a:solidFill>
                  <a:schemeClr val="tx1"/>
                </a:solidFill>
                <a:latin typeface="Pristina" pitchFamily="66" charset="0"/>
                <a:ea typeface="ＭＳ Ｐゴシック"/>
                <a:cs typeface="ＭＳ Ｐゴシック"/>
              </a:rPr>
              <a:t>Houmt</a:t>
            </a:r>
            <a:r>
              <a:rPr lang="fr-FR" altLang="fr-FR" sz="3100" dirty="0">
                <a:solidFill>
                  <a:schemeClr val="tx1"/>
                </a:solidFill>
                <a:latin typeface="Pristina" pitchFamily="66" charset="0"/>
                <a:ea typeface="ＭＳ Ｐゴシック"/>
                <a:cs typeface="ＭＳ Ｐゴシック"/>
              </a:rPr>
              <a:t> Souk</a:t>
            </a:r>
          </a:p>
        </p:txBody>
      </p:sp>
      <p:pic>
        <p:nvPicPr>
          <p:cNvPr id="25606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87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 descr="267037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1970088"/>
            <a:ext cx="3375025" cy="2530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1" descr="gallery_3_21_2721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4364038"/>
            <a:ext cx="3375025" cy="2230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3" descr="\\192.168.1.5\cj\10 TEMPORAIRE\Jonathan\dossier jonathan\Djerba\rallye pédestre boussole\souk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5888" y="1628775"/>
            <a:ext cx="3198812" cy="4803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5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2159000" y="188913"/>
            <a:ext cx="6985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sz="2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/>
                <a:cs typeface="ＭＳ Ｐゴシック"/>
              </a:rPr>
              <a:t>Visite  &amp; Dîner </a:t>
            </a:r>
            <a:r>
              <a:rPr lang="fr-FR" altLang="fr-FR" sz="28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/>
                <a:cs typeface="ＭＳ Ｐゴシック"/>
              </a:rPr>
              <a:t>de Gala dans la grotte dans potier</a:t>
            </a:r>
          </a:p>
        </p:txBody>
      </p:sp>
      <p:pic>
        <p:nvPicPr>
          <p:cNvPr id="501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125538"/>
            <a:ext cx="4465637" cy="2990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2952750" cy="197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4292600"/>
            <a:ext cx="3336925" cy="2220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1" descr="IMG_3009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4787900" cy="318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496" y="18864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Arrivée sur le site de Star </a:t>
            </a:r>
            <a:r>
              <a:rPr lang="fr-FR" altLang="fr-FR" sz="3200" b="1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Wars</a:t>
            </a:r>
            <a:endParaRPr lang="fr-FR" altLang="fr-FR" sz="32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  <a:ea typeface="ＭＳ Ｐゴシック" pitchFamily="34" charset="-128"/>
            </a:endParaRPr>
          </a:p>
        </p:txBody>
      </p:sp>
      <p:pic>
        <p:nvPicPr>
          <p:cNvPr id="2050" name="Picture 2" descr="\\192.168.1.5\cj\9 COMMERCIAL ET COMMUNICATION\COMMUNICATION\RESEAUX SOCIAUX\POST FACEBOOK\OPE\Opé TOZEUR\Star war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4048" y="1052736"/>
            <a:ext cx="3490648" cy="5186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3" descr="LOGO CJ ENTIER2 BL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\\Servboul1\images cj\16 PHOTOTHEQUE\01 - REGIONS . PAYSAGES\01. GRAND ERG ORIENTAL\Star Wars\grand-décor-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25" y="1052736"/>
            <a:ext cx="3989843" cy="2659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Servboul1\images cj\16 PHOTOTHEQUE\01 - REGIONS . PAYSAGES\01. GRAND ERG ORIENTAL\Star Wars\StW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3771039"/>
            <a:ext cx="3960439" cy="2970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167.photobucket.com/albums/u124/holf/tunisair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6448425" cy="431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ZoneTexte 3"/>
          <p:cNvSpPr txBox="1">
            <a:spLocks noChangeArrowheads="1"/>
          </p:cNvSpPr>
          <p:nvPr/>
        </p:nvSpPr>
        <p:spPr bwMode="auto">
          <a:xfrm>
            <a:off x="-15875" y="4941888"/>
            <a:ext cx="9144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2000" dirty="0">
                <a:latin typeface="Maiandra GD" pitchFamily="34" charset="0"/>
              </a:rPr>
              <a:t>Transfert et départ </a:t>
            </a:r>
            <a:r>
              <a:rPr lang="fr-FR" altLang="fr-FR" sz="2000" dirty="0" smtClean="0">
                <a:latin typeface="Maiandra GD" pitchFamily="34" charset="0"/>
              </a:rPr>
              <a:t>vers </a:t>
            </a:r>
            <a:r>
              <a:rPr lang="fr-FR" altLang="fr-FR" sz="2000" dirty="0">
                <a:latin typeface="Maiandra GD" pitchFamily="34" charset="0"/>
              </a:rPr>
              <a:t>l’aéroport Orly Sud</a:t>
            </a:r>
          </a:p>
          <a:p>
            <a:pPr algn="ctr"/>
            <a:endParaRPr lang="fr-FR" altLang="fr-FR" sz="2000" dirty="0">
              <a:latin typeface="Maiandra GD" pitchFamily="34" charset="0"/>
            </a:endParaRPr>
          </a:p>
          <a:p>
            <a:pPr algn="ctr"/>
            <a:r>
              <a:rPr lang="fr-FR" altLang="fr-FR" sz="2000" dirty="0">
                <a:latin typeface="Maiandra GD" pitchFamily="34" charset="0"/>
              </a:rPr>
              <a:t>Horaire : </a:t>
            </a:r>
          </a:p>
          <a:p>
            <a:pPr algn="ctr"/>
            <a:r>
              <a:rPr lang="fr-FR" altLang="fr-FR" sz="2000" dirty="0">
                <a:latin typeface="Maiandra GD" pitchFamily="34" charset="0"/>
              </a:rPr>
              <a:t>Décollage à </a:t>
            </a:r>
            <a:r>
              <a:rPr lang="fr-FR" altLang="fr-FR" sz="2000" dirty="0" smtClean="0">
                <a:latin typeface="Maiandra GD" pitchFamily="34" charset="0"/>
              </a:rPr>
              <a:t>14h30</a:t>
            </a:r>
            <a:endParaRPr lang="fr-FR" altLang="fr-FR" sz="2000" dirty="0">
              <a:latin typeface="Maiandra GD" pitchFamily="34" charset="0"/>
            </a:endParaRPr>
          </a:p>
          <a:p>
            <a:pPr algn="ctr"/>
            <a:r>
              <a:rPr lang="fr-FR" altLang="fr-FR" sz="2000" dirty="0">
                <a:latin typeface="Maiandra GD" pitchFamily="34" charset="0"/>
              </a:rPr>
              <a:t>Atterrissage à  </a:t>
            </a:r>
            <a:r>
              <a:rPr lang="fr-FR" altLang="fr-FR" sz="2000" dirty="0" smtClean="0">
                <a:latin typeface="Maiandra GD" pitchFamily="34" charset="0"/>
              </a:rPr>
              <a:t>17h15</a:t>
            </a:r>
            <a:endParaRPr lang="fr-FR" altLang="fr-FR" sz="2000" dirty="0">
              <a:latin typeface="Maiandra GD" pitchFamily="34" charset="0"/>
            </a:endParaRPr>
          </a:p>
        </p:txBody>
      </p:sp>
      <p:pic>
        <p:nvPicPr>
          <p:cNvPr id="4" name="Image 3" descr="LOGO CJ ENTIER2 BL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3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143000"/>
          </a:xfrm>
        </p:spPr>
        <p:txBody>
          <a:bodyPr/>
          <a:lstStyle/>
          <a:p>
            <a:r>
              <a:rPr lang="fr-FR" dirty="0" smtClean="0"/>
              <a:t>Prestations Optionnelles</a:t>
            </a:r>
            <a:endParaRPr lang="fr-FR" dirty="0"/>
          </a:p>
        </p:txBody>
      </p:sp>
      <p:pic>
        <p:nvPicPr>
          <p:cNvPr id="3" name="Image 3" descr="LOGO CJ ENTIER2 BL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42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38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\\Servboul1\images cj\Nouvelle Photothèque\Opérations\ALTERDOMUS-OP\IMG_8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995362"/>
            <a:ext cx="8293291" cy="5529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09934" y="260350"/>
            <a:ext cx="795943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Soirée discothèque </a:t>
            </a:r>
            <a:r>
              <a:rPr lang="fr-FR" alt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sous </a:t>
            </a:r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les </a:t>
            </a:r>
            <a:r>
              <a:rPr lang="fr-FR" alt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étoiles sur la plage</a:t>
            </a:r>
            <a:endParaRPr lang="fr-FR" altLang="fr-FR" sz="32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909934" y="260350"/>
            <a:ext cx="795943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Soirée discothèque </a:t>
            </a:r>
            <a:r>
              <a:rPr lang="fr-FR" alt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sous </a:t>
            </a:r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les </a:t>
            </a:r>
            <a:r>
              <a:rPr lang="fr-FR" alt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étoiles sur la plage</a:t>
            </a:r>
            <a:endParaRPr lang="fr-FR" altLang="fr-FR" sz="32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</a:endParaRPr>
          </a:p>
        </p:txBody>
      </p:sp>
      <p:pic>
        <p:nvPicPr>
          <p:cNvPr id="24579" name="Picture 2" descr="\\Servboul1\images cj\Nouvelle Photothèque\Opérations\ALTERDOMUS-OP\AD CSO\IMG_147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007909"/>
            <a:ext cx="3754438" cy="2709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\\Servboul1\images cj\Nouvelle Photothèque\Opérations\ALTERDOMUS-OP\AD CSO\IMG_149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8108" y="998375"/>
            <a:ext cx="4011613" cy="2718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\\Servboul1\images cj\Nouvelle Photothèque\Opérations\ALTERDOMUS-OP\IMG_800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0"/>
          <a:stretch/>
        </p:blipFill>
        <p:spPr bwMode="auto">
          <a:xfrm>
            <a:off x="964915" y="3816425"/>
            <a:ext cx="6525518" cy="2780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3" descr="LOGO CJ ENTIER2 BLC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9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611560" y="404664"/>
            <a:ext cx="78120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Spa dans le désert </a:t>
            </a:r>
            <a:endParaRPr lang="fr-FR" sz="32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  <a:ea typeface="ＭＳ Ｐゴシック" pitchFamily="34" charset="-128"/>
            </a:endParaRPr>
          </a:p>
        </p:txBody>
      </p:sp>
      <p:pic>
        <p:nvPicPr>
          <p:cNvPr id="17410" name="Picture 2" descr="\\192.168.1.5\cj\6 PRODUCTION\PRODUITS OUTSIDE\SPA\DSC_00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27855"/>
            <a:ext cx="3487416" cy="5209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\\192.168.1.5\cj\6 PRODUCTION\PRODUITS OUTSIDE\SPA\DSC_00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832651"/>
            <a:ext cx="3660574" cy="2450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3" descr="LOGO CJ ENTIER2 BL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\\192.168.1.5\cj\6 PRODUCTION\PRODUITS OUTSIDE\SPA\DSC_00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22375"/>
            <a:ext cx="3660574" cy="2449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785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683568" y="613668"/>
            <a:ext cx="78120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Visite musé du Djerba Explorer</a:t>
            </a:r>
            <a:endParaRPr lang="fr-FR" sz="32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  <a:ea typeface="ＭＳ Ｐゴシック" pitchFamily="34" charset="-128"/>
            </a:endParaRPr>
          </a:p>
        </p:txBody>
      </p:sp>
      <p:pic>
        <p:nvPicPr>
          <p:cNvPr id="4" name="Image 3" descr="LOGO CJ ENTIER2 BL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http://djerba.net.free.fr/images/musee_exlpo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823" y="2060848"/>
            <a:ext cx="6505575" cy="3152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71489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Servboul1\images cj\16 PHOTOTHEQUE\03 - PRODUITS CJ\03. DEJ &amp; DINER &amp; COCKTAIL\Musée djerba explore\DSC_29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550293"/>
            <a:ext cx="6534150" cy="434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755576" y="613668"/>
            <a:ext cx="78120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sz="2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Diner de gala dans le musé du Djerba Explorer</a:t>
            </a:r>
            <a:endParaRPr lang="fr-FR" sz="28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  <a:ea typeface="ＭＳ Ｐゴシック" pitchFamily="34" charset="-128"/>
            </a:endParaRPr>
          </a:p>
        </p:txBody>
      </p:sp>
      <p:pic>
        <p:nvPicPr>
          <p:cNvPr id="4" name="Image 3" descr="LOGO CJ ENTIER2 BL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64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\\Servboul1\images cj\16 PHOTOTHEQUE\03 - PRODUITS CJ\03. DEJ &amp; DINER &amp; COCKTAIL\Musée djerba explore\DSC_29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156" y="2420888"/>
            <a:ext cx="4351146" cy="2890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\\Servboul1\images cj\16 PHOTOTHEQUE\03 - PRODUITS CJ\03. DEJ &amp; DINER &amp; COCKTAIL\Musée djerba explore\P10109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3555" y="827437"/>
            <a:ext cx="3996037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LOGO CJ ENTIER2 BL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4408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Image 3" descr="LOGO CJ ENTIER2 BL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4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9388" y="207963"/>
            <a:ext cx="9144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indent="-342900" algn="ctr" eaLnBrk="0" hangingPunct="0">
              <a:spcBef>
                <a:spcPct val="20000"/>
              </a:spcBef>
              <a:defRPr/>
            </a:pPr>
            <a:r>
              <a:rPr lang="fr-FR" sz="2800" dirty="0">
                <a:latin typeface="Pristina" pitchFamily="66" charset="0"/>
                <a:ea typeface="ＭＳ Ｐゴシック" pitchFamily="34" charset="-128"/>
              </a:rPr>
              <a:t>Contact</a:t>
            </a:r>
          </a:p>
        </p:txBody>
      </p:sp>
      <p:pic>
        <p:nvPicPr>
          <p:cNvPr id="58373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50" y="1658143"/>
            <a:ext cx="3165475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3895106" y="2771775"/>
            <a:ext cx="524889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 smtClean="0">
                <a:latin typeface="Pristina" pitchFamily="66" charset="0"/>
              </a:rPr>
              <a:t>Laura, Mohamed, Anne-Sophie, Alice, Anouar, </a:t>
            </a:r>
            <a:r>
              <a:rPr lang="fr-FR" altLang="fr-FR" sz="2000" b="1" dirty="0" err="1" smtClean="0">
                <a:latin typeface="Pristina" pitchFamily="66" charset="0"/>
              </a:rPr>
              <a:t>Ferdaous</a:t>
            </a:r>
            <a:r>
              <a:rPr lang="fr-FR" altLang="fr-FR" sz="2000" b="1" dirty="0" smtClean="0">
                <a:latin typeface="Pristina" pitchFamily="66" charset="0"/>
              </a:rPr>
              <a:t>, </a:t>
            </a:r>
            <a:r>
              <a:rPr lang="fr-FR" altLang="fr-FR" sz="2000" b="1" dirty="0" err="1" smtClean="0">
                <a:latin typeface="Pristina" pitchFamily="66" charset="0"/>
              </a:rPr>
              <a:t>Wissem</a:t>
            </a:r>
            <a:r>
              <a:rPr lang="fr-FR" altLang="fr-FR" sz="2000" b="1" dirty="0" smtClean="0">
                <a:latin typeface="Pristina" pitchFamily="66" charset="0"/>
              </a:rPr>
              <a:t>, </a:t>
            </a:r>
            <a:r>
              <a:rPr lang="fr-FR" altLang="fr-FR" sz="2000" b="1" dirty="0" err="1" smtClean="0">
                <a:latin typeface="Pristina" pitchFamily="66" charset="0"/>
              </a:rPr>
              <a:t>Zouher</a:t>
            </a:r>
            <a:r>
              <a:rPr lang="fr-FR" altLang="fr-FR" sz="2000" b="1" dirty="0" smtClean="0">
                <a:latin typeface="Pristina" pitchFamily="66" charset="0"/>
              </a:rPr>
              <a:t> et César  sont à </a:t>
            </a:r>
            <a:r>
              <a:rPr lang="fr-FR" altLang="fr-FR" sz="2000" b="1" dirty="0">
                <a:latin typeface="Pristina" pitchFamily="66" charset="0"/>
              </a:rPr>
              <a:t>votre disposition au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>
                <a:latin typeface="Pristina" pitchFamily="66" charset="0"/>
              </a:rPr>
              <a:t>01 49 650 650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>
                <a:latin typeface="Pristina" pitchFamily="66" charset="0"/>
              </a:rPr>
              <a:t>Laura@croisierejaune.com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>
                <a:latin typeface="Pristina" pitchFamily="66" charset="0"/>
              </a:rPr>
              <a:t>www.croisierejaune.com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000" dirty="0"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Servboul1\imagescj\16 PHOTOTHEQUE\03 - PRODUITS CJ\03. DEJ &amp; DINER &amp; COCKTAIL\cocktail Diner star wars\DSC_03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600450" cy="537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67944" y="306896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fr-FR" sz="28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Arrivée sur le site de Star Wars et </a:t>
            </a:r>
            <a:r>
              <a:rPr lang="fr-FR" altLang="fr-FR" sz="2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service de cocktail avec mignardises</a:t>
            </a:r>
            <a:r>
              <a:rPr lang="fr-FR" altLang="fr-FR" sz="1600" dirty="0" smtClean="0">
                <a:latin typeface="Maiandra GD" pitchFamily="34" charset="0"/>
              </a:rPr>
              <a:t>.</a:t>
            </a:r>
            <a:endParaRPr lang="fr-FR" altLang="fr-FR" sz="1600" dirty="0">
              <a:latin typeface="Maiandra GD" pitchFamily="34" charset="0"/>
            </a:endParaRPr>
          </a:p>
        </p:txBody>
      </p:sp>
      <p:pic>
        <p:nvPicPr>
          <p:cNvPr id="5" name="Image 3" descr="LOGO CJ ENTIER2 BL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7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640924" y="332656"/>
            <a:ext cx="777716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>
              <a:spcBef>
                <a:spcPct val="20000"/>
              </a:spcBef>
            </a:pPr>
            <a:r>
              <a:rPr lang="fr-FR" altLang="fr-FR" sz="3200" dirty="0" smtClean="0">
                <a:latin typeface="Pristina" pitchFamily="66" charset="0"/>
                <a:ea typeface="ＭＳ Ｐゴシック" charset="-128"/>
              </a:rPr>
              <a:t>Départ pour </a:t>
            </a:r>
            <a:r>
              <a:rPr lang="fr-FR" altLang="fr-FR" sz="3200" dirty="0" err="1" smtClean="0">
                <a:latin typeface="Pristina" pitchFamily="66" charset="0"/>
                <a:ea typeface="ＭＳ Ｐゴシック" charset="-128"/>
              </a:rPr>
              <a:t>uneMéharée</a:t>
            </a:r>
            <a:r>
              <a:rPr lang="fr-FR" altLang="fr-FR" sz="3200" dirty="0" smtClean="0">
                <a:latin typeface="Pristina" pitchFamily="66" charset="0"/>
                <a:ea typeface="ＭＳ Ｐゴシック" charset="-128"/>
              </a:rPr>
              <a:t> dans les Dunes vers le campement</a:t>
            </a:r>
            <a:endParaRPr lang="fr-FR" altLang="fr-FR" sz="3200" dirty="0">
              <a:latin typeface="Pristina" pitchFamily="66" charset="0"/>
              <a:ea typeface="ＭＳ Ｐゴシック" charset="-128"/>
            </a:endParaRPr>
          </a:p>
        </p:txBody>
      </p:sp>
      <p:pic>
        <p:nvPicPr>
          <p:cNvPr id="63494" name="Picture 6" descr="IMG_336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322363"/>
            <a:ext cx="4032250" cy="2690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IMG_336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250926"/>
            <a:ext cx="4032250" cy="2689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3" descr="LOGO CJ ENTIER2 BL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9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Image 11" descr="IMG_89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608"/>
            <a:ext cx="9144000" cy="686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3528" y="260648"/>
            <a:ext cx="8208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2400" dirty="0" smtClean="0">
                <a:latin typeface="Pristina" pitchFamily="66" charset="0"/>
              </a:rPr>
              <a:t>Arrivé au Campement </a:t>
            </a:r>
            <a:r>
              <a:rPr lang="fr-FR" altLang="fr-FR" sz="2400" dirty="0">
                <a:latin typeface="Pristina" pitchFamily="66" charset="0"/>
              </a:rPr>
              <a:t>éphémère monté spécialement pour vous dans le Grand Erg </a:t>
            </a:r>
            <a:r>
              <a:rPr lang="fr-FR" altLang="fr-FR" sz="2400" dirty="0" smtClean="0">
                <a:latin typeface="Pristina" pitchFamily="66" charset="0"/>
              </a:rPr>
              <a:t>Oriental et Cocktail Champagne de bienvenue</a:t>
            </a:r>
            <a:endParaRPr lang="fr-FR" altLang="fr-FR" sz="2400" dirty="0">
              <a:latin typeface="Pristina" pitchFamily="66" charset="0"/>
            </a:endParaRPr>
          </a:p>
        </p:txBody>
      </p:sp>
      <p:pic>
        <p:nvPicPr>
          <p:cNvPr id="7" name="Image 3" descr="LOGO CJ ENTIER2 BL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11854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0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740</TotalTime>
  <Words>567</Words>
  <Application>Microsoft Office PowerPoint</Application>
  <PresentationFormat>Affichage à l'écran (4:3)</PresentationFormat>
  <Paragraphs>87</Paragraphs>
  <Slides>68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69" baseType="lpstr">
      <vt:lpstr>Apex</vt:lpstr>
      <vt:lpstr>Présentation PowerPoint</vt:lpstr>
      <vt:lpstr>Jour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Un espace chambre à coucher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Jour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Campement Pan Sea – Ksar Ghilane</vt:lpstr>
      <vt:lpstr>Campement Pan Sea – Ksar Ghilane</vt:lpstr>
      <vt:lpstr>Présentation PowerPoint</vt:lpstr>
      <vt:lpstr>Dîner privatisé dans le Fort Ksar Ghilane</vt:lpstr>
      <vt:lpstr>Jour 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Hôtel Hasdrubal Prestige Djerba 5*</vt:lpstr>
      <vt:lpstr>Hôtel Hasdrubal Prestige Djerba 5*</vt:lpstr>
      <vt:lpstr>Hôtel Hasdrubal Prestige Djerba 5*</vt:lpstr>
      <vt:lpstr>Hôtel Hasdrubal Prestige Djerba 5*</vt:lpstr>
      <vt:lpstr>Présentation PowerPoint</vt:lpstr>
      <vt:lpstr>JOUR 4</vt:lpstr>
      <vt:lpstr>Rituel Hammam Oriental</vt:lpstr>
      <vt:lpstr>Présentation PowerPoint</vt:lpstr>
      <vt:lpstr>Présentation PowerPoint</vt:lpstr>
      <vt:lpstr>  Découverte de  Houmt Souk</vt:lpstr>
      <vt:lpstr>Présentation PowerPoint</vt:lpstr>
      <vt:lpstr>Présentation PowerPoint</vt:lpstr>
      <vt:lpstr>Prestations Optionnelles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DUMARTHERAY</dc:creator>
  <cp:lastModifiedBy>alice</cp:lastModifiedBy>
  <cp:revision>114</cp:revision>
  <dcterms:created xsi:type="dcterms:W3CDTF">2014-06-16T14:44:25Z</dcterms:created>
  <dcterms:modified xsi:type="dcterms:W3CDTF">2014-07-23T09:54:50Z</dcterms:modified>
</cp:coreProperties>
</file>