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71"/>
  </p:notesMasterIdLst>
  <p:sldIdLst>
    <p:sldId id="274" r:id="rId2"/>
    <p:sldId id="349" r:id="rId3"/>
    <p:sldId id="408" r:id="rId4"/>
    <p:sldId id="409" r:id="rId5"/>
    <p:sldId id="403" r:id="rId6"/>
    <p:sldId id="350" r:id="rId7"/>
    <p:sldId id="382" r:id="rId8"/>
    <p:sldId id="410" r:id="rId9"/>
    <p:sldId id="411" r:id="rId10"/>
    <p:sldId id="412" r:id="rId11"/>
    <p:sldId id="388" r:id="rId12"/>
    <p:sldId id="434" r:id="rId13"/>
    <p:sldId id="389" r:id="rId14"/>
    <p:sldId id="390" r:id="rId15"/>
    <p:sldId id="392" r:id="rId16"/>
    <p:sldId id="415" r:id="rId17"/>
    <p:sldId id="464" r:id="rId18"/>
    <p:sldId id="465" r:id="rId19"/>
    <p:sldId id="466" r:id="rId20"/>
    <p:sldId id="467" r:id="rId21"/>
    <p:sldId id="468" r:id="rId22"/>
    <p:sldId id="469" r:id="rId23"/>
    <p:sldId id="470" r:id="rId24"/>
    <p:sldId id="471" r:id="rId25"/>
    <p:sldId id="472" r:id="rId26"/>
    <p:sldId id="473" r:id="rId27"/>
    <p:sldId id="463" r:id="rId28"/>
    <p:sldId id="421" r:id="rId29"/>
    <p:sldId id="422" r:id="rId30"/>
    <p:sldId id="385" r:id="rId31"/>
    <p:sldId id="387" r:id="rId32"/>
    <p:sldId id="423" r:id="rId33"/>
    <p:sldId id="455" r:id="rId34"/>
    <p:sldId id="428" r:id="rId35"/>
    <p:sldId id="429" r:id="rId36"/>
    <p:sldId id="430" r:id="rId37"/>
    <p:sldId id="424" r:id="rId38"/>
    <p:sldId id="431" r:id="rId39"/>
    <p:sldId id="432" r:id="rId40"/>
    <p:sldId id="433" r:id="rId41"/>
    <p:sldId id="448" r:id="rId42"/>
    <p:sldId id="436" r:id="rId43"/>
    <p:sldId id="425" r:id="rId44"/>
    <p:sldId id="426" r:id="rId45"/>
    <p:sldId id="427" r:id="rId46"/>
    <p:sldId id="437" r:id="rId47"/>
    <p:sldId id="474" r:id="rId48"/>
    <p:sldId id="443" r:id="rId49"/>
    <p:sldId id="438" r:id="rId50"/>
    <p:sldId id="439" r:id="rId51"/>
    <p:sldId id="440" r:id="rId52"/>
    <p:sldId id="441" r:id="rId53"/>
    <p:sldId id="442" r:id="rId54"/>
    <p:sldId id="444" r:id="rId55"/>
    <p:sldId id="445" r:id="rId56"/>
    <p:sldId id="449" r:id="rId57"/>
    <p:sldId id="450" r:id="rId58"/>
    <p:sldId id="447" r:id="rId59"/>
    <p:sldId id="446" r:id="rId60"/>
    <p:sldId id="451" r:id="rId61"/>
    <p:sldId id="452" r:id="rId62"/>
    <p:sldId id="453" r:id="rId63"/>
    <p:sldId id="454" r:id="rId64"/>
    <p:sldId id="457" r:id="rId65"/>
    <p:sldId id="460" r:id="rId66"/>
    <p:sldId id="475" r:id="rId67"/>
    <p:sldId id="461" r:id="rId68"/>
    <p:sldId id="462" r:id="rId69"/>
    <p:sldId id="273" r:id="rId7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1" d="100"/>
          <a:sy n="51" d="100"/>
        </p:scale>
        <p:origin x="-1704" y="-12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EA3253-0850-4126-B7F5-76311B6BC0B3}" type="datetimeFigureOut">
              <a:rPr lang="fr-FR" smtClean="0"/>
              <a:pPr/>
              <a:t>01/07/2014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9DCE0-518A-48D6-9BC9-69E17D81BCE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237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85817" indent="-263776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055103" indent="-211021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477145" indent="-211021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899186" indent="-211021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BFC90B65-A658-4A4B-BF79-F4D34D652E60}" type="slidenum">
              <a:rPr lang="fr-FR" altLang="fr-FR" smtClean="0">
                <a:solidFill>
                  <a:srgbClr val="000000"/>
                </a:solidFill>
              </a:rPr>
              <a:pPr/>
              <a:t>21</a:t>
            </a:fld>
            <a:endParaRPr lang="fr-FR" altLang="fr-FR" smtClean="0">
              <a:solidFill>
                <a:srgbClr val="000000"/>
              </a:solidFill>
            </a:endParaRPr>
          </a:p>
        </p:txBody>
      </p:sp>
      <p:sp>
        <p:nvSpPr>
          <p:cNvPr id="33795" name="Rectangle 7"/>
          <p:cNvSpPr txBox="1">
            <a:spLocks noGrp="1" noChangeArrowheads="1"/>
          </p:cNvSpPr>
          <p:nvPr/>
        </p:nvSpPr>
        <p:spPr bwMode="auto">
          <a:xfrm>
            <a:off x="3885996" y="8687297"/>
            <a:ext cx="2972004" cy="45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E1988EFC-24E6-47D4-8A31-99F873342373}" type="slidenum">
              <a:rPr lang="en-US" altLang="fr-FR" sz="1200">
                <a:solidFill>
                  <a:srgbClr val="000000"/>
                </a:solidFill>
                <a:latin typeface="Brush Script MT" pitchFamily="66" charset="0"/>
                <a:ea typeface="ＭＳ Ｐゴシック"/>
                <a:cs typeface="ＭＳ Ｐゴシック"/>
              </a:rPr>
              <a:pPr algn="r" eaLnBrk="1" hangingPunct="1"/>
              <a:t>21</a:t>
            </a:fld>
            <a:endParaRPr lang="en-US" altLang="fr-FR" sz="1200">
              <a:solidFill>
                <a:srgbClr val="000000"/>
              </a:solidFill>
              <a:latin typeface="Brush Script MT" pitchFamily="66" charset="0"/>
              <a:ea typeface="ＭＳ Ｐゴシック"/>
              <a:cs typeface="ＭＳ Ｐゴシック"/>
            </a:endParaRPr>
          </a:p>
        </p:txBody>
      </p:sp>
      <p:sp>
        <p:nvSpPr>
          <p:cNvPr id="337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991" y="4342939"/>
            <a:ext cx="5030018" cy="4114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85817" indent="-263776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055103" indent="-211021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477145" indent="-211021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899186" indent="-211021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0D10E9F5-8D69-4DDD-BB9E-E0C22DC371C4}" type="slidenum">
              <a:rPr lang="fr-FR" altLang="fr-FR" smtClean="0">
                <a:solidFill>
                  <a:srgbClr val="000000"/>
                </a:solidFill>
              </a:rPr>
              <a:pPr/>
              <a:t>25</a:t>
            </a:fld>
            <a:endParaRPr lang="fr-FR" altLang="fr-FR" smtClean="0">
              <a:solidFill>
                <a:srgbClr val="000000"/>
              </a:solidFill>
            </a:endParaRPr>
          </a:p>
        </p:txBody>
      </p:sp>
      <p:sp>
        <p:nvSpPr>
          <p:cNvPr id="34819" name="Rectangle 7"/>
          <p:cNvSpPr txBox="1">
            <a:spLocks noGrp="1" noChangeArrowheads="1"/>
          </p:cNvSpPr>
          <p:nvPr/>
        </p:nvSpPr>
        <p:spPr bwMode="auto">
          <a:xfrm>
            <a:off x="3885996" y="8687297"/>
            <a:ext cx="2972004" cy="45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CE322336-AE27-430F-B6F2-E9E2A6C629F7}" type="slidenum">
              <a:rPr lang="en-US" altLang="fr-FR" sz="1200">
                <a:solidFill>
                  <a:srgbClr val="000000"/>
                </a:solidFill>
                <a:latin typeface="Brush Script MT" pitchFamily="66" charset="0"/>
                <a:ea typeface="ＭＳ Ｐゴシック"/>
                <a:cs typeface="ＭＳ Ｐゴシック"/>
              </a:rPr>
              <a:pPr algn="r" eaLnBrk="1" hangingPunct="1"/>
              <a:t>25</a:t>
            </a:fld>
            <a:endParaRPr lang="en-US" altLang="fr-FR" sz="1200">
              <a:solidFill>
                <a:srgbClr val="000000"/>
              </a:solidFill>
              <a:latin typeface="Brush Script MT" pitchFamily="66" charset="0"/>
              <a:ea typeface="ＭＳ Ｐゴシック"/>
              <a:cs typeface="ＭＳ Ｐゴシック"/>
            </a:endParaRPr>
          </a:p>
        </p:txBody>
      </p:sp>
      <p:sp>
        <p:nvSpPr>
          <p:cNvPr id="348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2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991" y="4342939"/>
            <a:ext cx="5030018" cy="4114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85817" indent="-263776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055103" indent="-211021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477145" indent="-211021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899186" indent="-211021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517082D3-4251-4200-BA02-062D49B23253}" type="slidenum">
              <a:rPr lang="fr-FR" altLang="fr-FR" smtClean="0">
                <a:solidFill>
                  <a:srgbClr val="000000"/>
                </a:solidFill>
              </a:rPr>
              <a:pPr/>
              <a:t>26</a:t>
            </a:fld>
            <a:endParaRPr lang="fr-FR" altLang="fr-FR" smtClean="0">
              <a:solidFill>
                <a:srgbClr val="000000"/>
              </a:solidFill>
            </a:endParaRPr>
          </a:p>
        </p:txBody>
      </p:sp>
      <p:sp>
        <p:nvSpPr>
          <p:cNvPr id="35843" name="Rectangle 7"/>
          <p:cNvSpPr txBox="1">
            <a:spLocks noGrp="1" noChangeArrowheads="1"/>
          </p:cNvSpPr>
          <p:nvPr/>
        </p:nvSpPr>
        <p:spPr bwMode="auto">
          <a:xfrm>
            <a:off x="3885996" y="8687297"/>
            <a:ext cx="2972004" cy="45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D4DA0858-84F3-4892-88DB-A0CAFC932884}" type="slidenum">
              <a:rPr lang="en-US" altLang="fr-FR" sz="1200">
                <a:solidFill>
                  <a:srgbClr val="000000"/>
                </a:solidFill>
                <a:latin typeface="Brush Script MT" pitchFamily="66" charset="0"/>
                <a:ea typeface="ＭＳ Ｐゴシック"/>
                <a:cs typeface="ＭＳ Ｐゴシック"/>
              </a:rPr>
              <a:pPr algn="r" eaLnBrk="1" hangingPunct="1"/>
              <a:t>26</a:t>
            </a:fld>
            <a:endParaRPr lang="en-US" altLang="fr-FR" sz="1200">
              <a:solidFill>
                <a:srgbClr val="000000"/>
              </a:solidFill>
              <a:latin typeface="Brush Script MT" pitchFamily="66" charset="0"/>
              <a:ea typeface="ＭＳ Ｐゴシック"/>
              <a:cs typeface="ＭＳ Ｐゴシック"/>
            </a:endParaRPr>
          </a:p>
        </p:txBody>
      </p:sp>
      <p:sp>
        <p:nvSpPr>
          <p:cNvPr id="358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991" y="4342939"/>
            <a:ext cx="5030018" cy="4114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64DE8-8052-4F0F-B873-F1AD13E03181}" type="datetimeFigureOut">
              <a:rPr lang="fr-FR" smtClean="0"/>
              <a:pPr/>
              <a:t>01/07/2014</a:t>
            </a:fld>
            <a:endParaRPr lang="fr-FR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1FBBB-4AD5-42E7-A298-8A5ABD620AB9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64DE8-8052-4F0F-B873-F1AD13E03181}" type="datetimeFigureOut">
              <a:rPr lang="fr-FR" smtClean="0"/>
              <a:pPr/>
              <a:t>01/07/2014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1FBBB-4AD5-42E7-A298-8A5ABD620AB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64DE8-8052-4F0F-B873-F1AD13E03181}" type="datetimeFigureOut">
              <a:rPr lang="fr-FR" smtClean="0"/>
              <a:pPr/>
              <a:t>01/07/2014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1FBBB-4AD5-42E7-A298-8A5ABD620AB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64DE8-8052-4F0F-B873-F1AD13E03181}" type="datetimeFigureOut">
              <a:rPr lang="fr-FR" smtClean="0"/>
              <a:pPr/>
              <a:t>01/07/2014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1FBBB-4AD5-42E7-A298-8A5ABD620AB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64DE8-8052-4F0F-B873-F1AD13E03181}" type="datetimeFigureOut">
              <a:rPr lang="fr-FR" smtClean="0"/>
              <a:pPr/>
              <a:t>01/07/2014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A721FBBB-4AD5-42E7-A298-8A5ABD620AB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64DE8-8052-4F0F-B873-F1AD13E03181}" type="datetimeFigureOut">
              <a:rPr lang="fr-FR" smtClean="0"/>
              <a:pPr/>
              <a:t>01/07/2014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1FBBB-4AD5-42E7-A298-8A5ABD620AB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64DE8-8052-4F0F-B873-F1AD13E03181}" type="datetimeFigureOut">
              <a:rPr lang="fr-FR" smtClean="0"/>
              <a:pPr/>
              <a:t>01/07/2014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1FBBB-4AD5-42E7-A298-8A5ABD620AB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64DE8-8052-4F0F-B873-F1AD13E03181}" type="datetimeFigureOut">
              <a:rPr lang="fr-FR" smtClean="0"/>
              <a:pPr/>
              <a:t>01/07/2014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1FBBB-4AD5-42E7-A298-8A5ABD620AB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64DE8-8052-4F0F-B873-F1AD13E03181}" type="datetimeFigureOut">
              <a:rPr lang="fr-FR" smtClean="0"/>
              <a:pPr/>
              <a:t>01/07/2014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1FBBB-4AD5-42E7-A298-8A5ABD620AB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64DE8-8052-4F0F-B873-F1AD13E03181}" type="datetimeFigureOut">
              <a:rPr lang="fr-FR" smtClean="0"/>
              <a:pPr/>
              <a:t>01/07/2014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1FBBB-4AD5-42E7-A298-8A5ABD620AB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fr-FR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Cliquez sur l'icône pour ajouter une image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64DE8-8052-4F0F-B873-F1AD13E03181}" type="datetimeFigureOut">
              <a:rPr lang="fr-FR" smtClean="0"/>
              <a:pPr/>
              <a:t>01/07/2014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1FBBB-4AD5-42E7-A298-8A5ABD620AB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4C64DE8-8052-4F0F-B873-F1AD13E03181}" type="datetimeFigureOut">
              <a:rPr lang="fr-FR" smtClean="0"/>
              <a:pPr/>
              <a:t>01/07/2014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721FBBB-4AD5-42E7-A298-8A5ABD620AB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://www.croisierejaune.com/video/10_dej_diner_berbere.html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://www.croisierejaune.com/video/10_dej_diner_berbere.html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roisierejaune.com/video/10_dej_diner_berbere.html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.png"/><Relationship Id="rId2" Type="http://schemas.openxmlformats.org/officeDocument/2006/relationships/hyperlink" Target="http://www.croisierejaune.com/video/21_lezard_rouge.html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8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98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3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4.png"/><Relationship Id="rId4" Type="http://schemas.openxmlformats.org/officeDocument/2006/relationships/image" Target="../media/image13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4.png"/><Relationship Id="rId4" Type="http://schemas.openxmlformats.org/officeDocument/2006/relationships/image" Target="../media/image137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0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4.jpeg"/><Relationship Id="rId4" Type="http://schemas.openxmlformats.org/officeDocument/2006/relationships/image" Target="../media/image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ous-titre 2"/>
          <p:cNvSpPr>
            <a:spLocks noGrp="1"/>
          </p:cNvSpPr>
          <p:nvPr>
            <p:ph type="subTitle" idx="1"/>
          </p:nvPr>
        </p:nvSpPr>
        <p:spPr>
          <a:xfrm>
            <a:off x="831850" y="5308600"/>
            <a:ext cx="4124325" cy="568325"/>
          </a:xfrm>
        </p:spPr>
        <p:txBody>
          <a:bodyPr/>
          <a:lstStyle/>
          <a:p>
            <a:pPr algn="l" eaLnBrk="1" hangingPunct="1">
              <a:lnSpc>
                <a:spcPct val="80000"/>
              </a:lnSpc>
            </a:pPr>
            <a:r>
              <a:rPr lang="fr-FR" altLang="fr-FR" sz="3400" b="1" smtClean="0">
                <a:solidFill>
                  <a:srgbClr val="FFFFFF"/>
                </a:solidFill>
                <a:latin typeface="Pristina" pitchFamily="66" charset="0"/>
                <a:ea typeface="ＭＳ Ｐゴシック" pitchFamily="34" charset="-128"/>
              </a:rPr>
              <a:t>Tous unis pour vous accueillir</a:t>
            </a:r>
          </a:p>
        </p:txBody>
      </p:sp>
      <p:pic>
        <p:nvPicPr>
          <p:cNvPr id="2051" name="Image 3" descr="LOGO CJ ENTIER2 BLC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23850"/>
            <a:ext cx="4270375" cy="416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Image 13" descr="IMG_9476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00" y="2328863"/>
            <a:ext cx="323850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http://media-cdn.tripadvisor.com/media/photo-s/03/a3/2f/1a/djerba-isla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00" y="4581128"/>
            <a:ext cx="3238500" cy="2103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tunisie-voyage.org/wp-content/uploads/2011/06/Djerba-plage-tunisie-voyag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00" y="82240"/>
            <a:ext cx="3308102" cy="2140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445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1185862" y="332656"/>
            <a:ext cx="6992938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fr-FR" altLang="fr-FR" sz="2400" dirty="0" smtClean="0">
                <a:latin typeface="Maiandra GD" pitchFamily="34" charset="0"/>
              </a:rPr>
              <a:t>Service d’un cocktail dégustation de vin tunisien</a:t>
            </a:r>
            <a:endParaRPr lang="fr-FR" altLang="fr-FR" sz="2400" dirty="0">
              <a:latin typeface="Maiandra GD" pitchFamily="34" charset="0"/>
            </a:endParaRPr>
          </a:p>
          <a:p>
            <a:pPr eaLnBrk="1" hangingPunct="1">
              <a:spcBef>
                <a:spcPct val="20000"/>
              </a:spcBef>
            </a:pPr>
            <a:endParaRPr lang="fr-FR" altLang="fr-FR" sz="1400" dirty="0">
              <a:latin typeface="Maiandra GD" pitchFamily="34" charset="0"/>
            </a:endParaRPr>
          </a:p>
          <a:p>
            <a:pPr eaLnBrk="1" hangingPunct="1">
              <a:spcBef>
                <a:spcPct val="20000"/>
              </a:spcBef>
            </a:pPr>
            <a:endParaRPr lang="fr-FR" altLang="fr-FR" sz="1400" dirty="0">
              <a:latin typeface="Maiandra GD" pitchFamily="34" charset="0"/>
            </a:endParaRPr>
          </a:p>
          <a:p>
            <a:pPr eaLnBrk="1" hangingPunct="1">
              <a:spcBef>
                <a:spcPct val="20000"/>
              </a:spcBef>
            </a:pPr>
            <a:endParaRPr lang="fr-FR" altLang="fr-FR" sz="1400" dirty="0">
              <a:latin typeface="Maiandra GD" pitchFamily="34" charset="0"/>
            </a:endParaRPr>
          </a:p>
        </p:txBody>
      </p:sp>
      <p:pic>
        <p:nvPicPr>
          <p:cNvPr id="4" name="Image 3" descr="LOGO CJ ENTIER2 BLC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1020763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www.riad-taj-omayma.com/IMG_9383.jpg?v=1gx2mk509x3zih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628800"/>
            <a:ext cx="6457950" cy="430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1553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323528" y="1052736"/>
            <a:ext cx="3738562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fr-FR" altLang="fr-FR" sz="3200" b="1" dirty="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Pristina" pitchFamily="66" charset="0"/>
                <a:ea typeface="ＭＳ Ｐゴシック" pitchFamily="34" charset="-128"/>
              </a:rPr>
              <a:t>Mise en place d’un dîner sous tentes berbères </a:t>
            </a:r>
            <a:r>
              <a:rPr lang="fr-FR" altLang="fr-FR" sz="2400" i="1" dirty="0">
                <a:hlinkClick r:id="rId2"/>
              </a:rPr>
              <a:t>http://www.croisierejaune.com/video/10_dej_diner_berbere.html</a:t>
            </a:r>
            <a:endParaRPr lang="fr-FR" altLang="fr-FR" sz="2400" i="1" dirty="0"/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endParaRPr lang="fr-FR" altLang="fr-FR" sz="2400" dirty="0">
              <a:latin typeface="Maiandra GD" pitchFamily="34" charset="0"/>
            </a:endParaRPr>
          </a:p>
        </p:txBody>
      </p:sp>
      <p:pic>
        <p:nvPicPr>
          <p:cNvPr id="3075" name="Picture 4" descr="IMG_378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900" y="625475"/>
            <a:ext cx="4321175" cy="288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7" descr="Diner berbère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3506788"/>
            <a:ext cx="4381500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IMG_420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900" y="3735388"/>
            <a:ext cx="4357688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Image 3" descr="LOGO CJ ENTIER2 BLC.eps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0763" cy="99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2" descr="\\Servboul1\images cj\16 PHOTOTHEQUE\03 - PRODUITS CJ\01. ACTIVITES &amp; PRODUITS\Héné\IMG_33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08050"/>
            <a:ext cx="4313237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\\Servboul1\images cj\16 PHOTOTHEQUE\03 - PRODUITS CJ\01. ACTIVITES &amp; PRODUITS\Pain dans le sable\527085_279045458840114_827768441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038" y="2133600"/>
            <a:ext cx="4525962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7" descr="IMG_038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3860800"/>
            <a:ext cx="4303712" cy="2868613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116013" y="260350"/>
            <a:ext cx="66960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fr-FR" altLang="fr-FR" sz="2800" b="1" dirty="0" smtClean="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Pristina" pitchFamily="66" charset="0"/>
                <a:ea typeface="ＭＳ Ｐゴシック" pitchFamily="34" charset="-128"/>
              </a:rPr>
              <a:t>Fabrication du pain et faisant du henné</a:t>
            </a:r>
            <a:endParaRPr lang="fr-FR" altLang="fr-FR" sz="2800" b="1" dirty="0">
              <a:ln w="6350">
                <a:noFill/>
              </a:ln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Pristina" pitchFamily="66" charset="0"/>
              <a:ea typeface="ＭＳ Ｐゴシック" pitchFamily="34" charset="-128"/>
            </a:endParaRPr>
          </a:p>
          <a:p>
            <a:pPr eaLnBrk="1" hangingPunct="1">
              <a:spcBef>
                <a:spcPct val="20000"/>
              </a:spcBef>
            </a:pPr>
            <a:endParaRPr lang="fr-FR" altLang="fr-FR" sz="3400" i="1" dirty="0">
              <a:latin typeface="Pristina" pitchFamily="66" charset="0"/>
            </a:endParaRPr>
          </a:p>
        </p:txBody>
      </p:sp>
      <p:pic>
        <p:nvPicPr>
          <p:cNvPr id="8" name="Image 3" descr="LOGO CJ ENTIER2 BLC.eps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0763" cy="99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9443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465138" y="290513"/>
            <a:ext cx="8416925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fr-FR" altLang="fr-FR" sz="3200" b="1" dirty="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Pristina" pitchFamily="66" charset="0"/>
                <a:ea typeface="ＭＳ Ｐゴシック" pitchFamily="34" charset="-128"/>
              </a:rPr>
              <a:t>Mise en place d’un dîner sous tentes berbères </a:t>
            </a:r>
            <a:r>
              <a:rPr lang="fr-FR" altLang="fr-FR" sz="2000" i="1" dirty="0">
                <a:hlinkClick r:id="rId2"/>
              </a:rPr>
              <a:t>http://www.croisierejaune.com/video/10_dej_diner_berbere.html</a:t>
            </a:r>
            <a:endParaRPr lang="fr-FR" altLang="fr-FR" sz="2000" i="1" dirty="0"/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endParaRPr lang="fr-FR" altLang="fr-FR" sz="2400" dirty="0">
              <a:latin typeface="Maiandra GD" pitchFamily="34" charset="0"/>
            </a:endParaRPr>
          </a:p>
        </p:txBody>
      </p:sp>
      <p:pic>
        <p:nvPicPr>
          <p:cNvPr id="4099" name="Imag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8" y="1228725"/>
            <a:ext cx="8142287" cy="542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Image 3" descr="LOGO CJ ENTIER2 BLC.eps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0763" cy="99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Servboul1\images cj\16 PHOTOTHEQUE\03 - PRODUITS CJ\03. DEJ &amp; DINER &amp; COCKTAIL\DINER TENTES BERBERES\DSC_042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96752"/>
            <a:ext cx="7797800" cy="52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2"/>
          <p:cNvSpPr>
            <a:spLocks noChangeArrowheads="1"/>
          </p:cNvSpPr>
          <p:nvPr/>
        </p:nvSpPr>
        <p:spPr bwMode="auto">
          <a:xfrm>
            <a:off x="465138" y="290513"/>
            <a:ext cx="8416925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fr-FR" altLang="fr-FR" sz="3200" b="1" dirty="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Pristina" pitchFamily="66" charset="0"/>
                <a:ea typeface="ＭＳ Ｐゴシック" pitchFamily="34" charset="-128"/>
              </a:rPr>
              <a:t>Mise en place d’un dîner sous tentes berbères </a:t>
            </a:r>
            <a:r>
              <a:rPr lang="fr-FR" altLang="fr-FR" sz="2000" i="1" dirty="0">
                <a:hlinkClick r:id="rId3"/>
              </a:rPr>
              <a:t>http://www.croisierejaune.com/video/10_dej_diner_berbere.html</a:t>
            </a:r>
            <a:endParaRPr lang="fr-FR" altLang="fr-FR" sz="2000" i="1" dirty="0"/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endParaRPr lang="fr-FR" altLang="fr-FR" sz="2400" dirty="0">
              <a:latin typeface="Maiandra GD" pitchFamily="34" charset="0"/>
            </a:endParaRPr>
          </a:p>
        </p:txBody>
      </p:sp>
      <p:pic>
        <p:nvPicPr>
          <p:cNvPr id="5124" name="Image 3" descr="LOGO CJ ENTIER2 BLC.eps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0763" cy="99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IMG_241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09875"/>
            <a:ext cx="5407025" cy="360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7" descr="IMG_8005BR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0" y="3575050"/>
            <a:ext cx="4397375" cy="292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Rectangle 2"/>
          <p:cNvSpPr>
            <a:spLocks noChangeArrowheads="1"/>
          </p:cNvSpPr>
          <p:nvPr/>
        </p:nvSpPr>
        <p:spPr bwMode="auto">
          <a:xfrm>
            <a:off x="467544" y="1268760"/>
            <a:ext cx="3738562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-342900" algn="ctr">
              <a:lnSpc>
                <a:spcPct val="80000"/>
              </a:lnSpc>
              <a:spcBef>
                <a:spcPct val="20000"/>
              </a:spcBef>
            </a:pPr>
            <a:r>
              <a:rPr lang="fr-FR" altLang="fr-FR" sz="3200" b="1" dirty="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Pristina" pitchFamily="66" charset="0"/>
                <a:ea typeface="ＭＳ Ｐゴシック" pitchFamily="34" charset="-128"/>
              </a:rPr>
              <a:t>Mise en place d’un dîner sous tentes berbère</a:t>
            </a:r>
          </a:p>
        </p:txBody>
      </p:sp>
      <p:pic>
        <p:nvPicPr>
          <p:cNvPr id="7173" name="Image 3" descr="LOGO CJ ENTIER2 BLC.eps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0763" cy="99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7" descr="\\Servboul1\images cj\16 PHOTOTHEQUE\03 - PRODUITS CJ\03. DEJ &amp; DINER &amp; COCKTAIL\DINER TENTES BERBERES\IMG_4213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0" y="449263"/>
            <a:ext cx="4559300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upload.wikimedia.org/wikipedia/commons/f/fb/Troupe_folklorique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57" y="1990534"/>
            <a:ext cx="6134100" cy="408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755576" y="188641"/>
            <a:ext cx="7848872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-342900" algn="ctr">
              <a:lnSpc>
                <a:spcPct val="80000"/>
              </a:lnSpc>
              <a:spcBef>
                <a:spcPct val="20000"/>
              </a:spcBef>
            </a:pPr>
            <a:r>
              <a:rPr lang="fr-FR" altLang="fr-FR" sz="3200" b="1" dirty="0" smtClean="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Pristina" pitchFamily="66" charset="0"/>
                <a:ea typeface="ＭＳ Ｐゴシック" pitchFamily="34" charset="-128"/>
              </a:rPr>
              <a:t>Pendant le diner animation  par une troupe folklorique et danseuse du ventre</a:t>
            </a:r>
            <a:endParaRPr lang="fr-FR" altLang="fr-FR" sz="3200" b="1" dirty="0">
              <a:ln w="6350">
                <a:noFill/>
              </a:ln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Pristina" pitchFamily="66" charset="0"/>
              <a:ea typeface="ＭＳ Ｐゴシック" pitchFamily="34" charset="-128"/>
            </a:endParaRPr>
          </a:p>
        </p:txBody>
      </p:sp>
      <p:pic>
        <p:nvPicPr>
          <p:cNvPr id="6" name="Picture 2" descr="http://marie-l.be/Marie-L%20a%20Taba%20Heights/album/slides/Superbe%20danseuse%20du%20vent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157" y="1989585"/>
            <a:ext cx="2712642" cy="40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3" descr="LOGO CJ ENTIER2 BLC.eps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0763" cy="99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99181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\\Servboul1\imagescj\16 PHOTOTHEQUE\03 - PRODUITS CJ\02. CAMPEMENT\CAMPEMENT - Lodge Ambassadeur\IMG_8924_2 - copi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620713"/>
            <a:ext cx="6072188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 descr="\\Servboul1\imagescj\Nouvelle Photothèque\Lodge Ambassadeur\IMG_90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863" y="4427538"/>
            <a:ext cx="3598862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962174" y="5013176"/>
            <a:ext cx="3738562" cy="1164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-342900" algn="ctr">
              <a:lnSpc>
                <a:spcPct val="80000"/>
              </a:lnSpc>
              <a:spcBef>
                <a:spcPct val="20000"/>
              </a:spcBef>
            </a:pPr>
            <a:r>
              <a:rPr lang="fr-FR" altLang="fr-FR" sz="3200" b="1" dirty="0" smtClean="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Pristina" pitchFamily="66" charset="0"/>
                <a:ea typeface="ＭＳ Ｐゴシック" pitchFamily="34" charset="-128"/>
              </a:rPr>
              <a:t>Nuit sous tente Lodge Ambassadeur</a:t>
            </a:r>
            <a:endParaRPr lang="fr-FR" altLang="fr-FR" sz="3200" b="1" dirty="0">
              <a:ln w="6350">
                <a:noFill/>
              </a:ln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Pristina" pitchFamily="66" charset="0"/>
              <a:ea typeface="ＭＳ Ｐゴシック" pitchFamily="34" charset="-128"/>
            </a:endParaRPr>
          </a:p>
        </p:txBody>
      </p:sp>
      <p:pic>
        <p:nvPicPr>
          <p:cNvPr id="6" name="Image 3" descr="LOGO CJ ENTIER2 BLC.eps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75" y="5517232"/>
            <a:ext cx="1020763" cy="99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59832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8" descr="DSC_01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777875"/>
            <a:ext cx="4176712" cy="279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11" descr="DSC_015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77875"/>
            <a:ext cx="4176713" cy="279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 descr="IMG_3866B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716338"/>
            <a:ext cx="4284663" cy="286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3" descr="Eve Ni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288" y="3860800"/>
            <a:ext cx="16764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14" descr="Kahen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3860800"/>
            <a:ext cx="168275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0023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Nouvelle imag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0"/>
            <a:ext cx="4500562" cy="3068638"/>
          </a:xfrm>
          <a:prstGeom prst="rect">
            <a:avLst/>
          </a:prstGeom>
          <a:noFill/>
          <a:ln w="508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5" name="Picture 5" descr="Nouvelle imag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048000"/>
          </a:xfrm>
          <a:prstGeom prst="rect">
            <a:avLst/>
          </a:prstGeom>
          <a:noFill/>
          <a:ln w="508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6" name="Picture 6" descr="Nouvelle image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6338"/>
            <a:ext cx="4572000" cy="3141662"/>
          </a:xfrm>
          <a:prstGeom prst="rect">
            <a:avLst/>
          </a:prstGeom>
          <a:noFill/>
          <a:ln w="508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7" name="Picture 12" descr="Nouvelle image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716338"/>
            <a:ext cx="4500562" cy="3141662"/>
          </a:xfrm>
          <a:prstGeom prst="rect">
            <a:avLst/>
          </a:prstGeom>
          <a:noFill/>
          <a:ln w="508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6194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2708920"/>
            <a:ext cx="8229600" cy="1143000"/>
          </a:xfrm>
        </p:spPr>
        <p:txBody>
          <a:bodyPr/>
          <a:lstStyle/>
          <a:p>
            <a:r>
              <a:rPr lang="fr-FR" dirty="0" smtClean="0"/>
              <a:t>Jour 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8570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 descr="Nouvelle image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06838"/>
            <a:ext cx="4500563" cy="2951162"/>
          </a:xfrm>
          <a:prstGeom prst="rect">
            <a:avLst/>
          </a:prstGeom>
          <a:noFill/>
          <a:ln w="508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59" name="Picture 6" descr="Nouvelle image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2951163"/>
          </a:xfrm>
          <a:prstGeom prst="rect">
            <a:avLst/>
          </a:prstGeom>
          <a:noFill/>
          <a:ln w="508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0" name="Picture 7" descr="Nouvelle image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00563" cy="2951163"/>
          </a:xfrm>
          <a:prstGeom prst="rect">
            <a:avLst/>
          </a:prstGeom>
          <a:noFill/>
          <a:ln w="508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1" name="Picture 8" descr="Nouvelle image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83025"/>
            <a:ext cx="4572000" cy="2974975"/>
          </a:xfrm>
          <a:prstGeom prst="rect">
            <a:avLst/>
          </a:prstGeom>
          <a:noFill/>
          <a:ln w="508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793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-26988"/>
            <a:ext cx="8229600" cy="70643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altLang="fr-FR" sz="3600" dirty="0" smtClean="0">
                <a:solidFill>
                  <a:srgbClr val="663300"/>
                </a:solidFill>
                <a:latin typeface="Maiandra GD" pitchFamily="34" charset="0"/>
              </a:rPr>
              <a:t/>
            </a:r>
            <a:br>
              <a:rPr lang="fr-FR" altLang="fr-FR" sz="3600" dirty="0" smtClean="0">
                <a:solidFill>
                  <a:srgbClr val="663300"/>
                </a:solidFill>
                <a:latin typeface="Maiandra GD" pitchFamily="34" charset="0"/>
              </a:rPr>
            </a:br>
            <a:r>
              <a:rPr lang="fr-FR" altLang="fr-FR" sz="3600" dirty="0" smtClean="0">
                <a:solidFill>
                  <a:srgbClr val="663300"/>
                </a:solidFill>
                <a:latin typeface="Maiandra GD" pitchFamily="34" charset="0"/>
              </a:rPr>
              <a:t> </a:t>
            </a:r>
            <a:r>
              <a:rPr lang="fr-FR" altLang="fr-FR" sz="3600" dirty="0">
                <a:solidFill>
                  <a:schemeClr val="tx1"/>
                </a:solidFill>
                <a:latin typeface="Pristina" pitchFamily="66" charset="0"/>
                <a:ea typeface="ＭＳ Ｐゴシック" pitchFamily="34" charset="-128"/>
                <a:cs typeface="+mn-cs"/>
              </a:rPr>
              <a:t>Un espace chambre à coucher</a:t>
            </a:r>
          </a:p>
        </p:txBody>
      </p:sp>
      <p:pic>
        <p:nvPicPr>
          <p:cNvPr id="20483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175" y="6353175"/>
            <a:ext cx="5048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 descr="IMG_9019 copyrigh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052513"/>
            <a:ext cx="6913563" cy="5186362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3" descr="LOGO CJ ENTIER2 BLC.eps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0763" cy="99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63969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5"/>
          <p:cNvSpPr>
            <a:spLocks noChangeArrowheads="1"/>
          </p:cNvSpPr>
          <p:nvPr/>
        </p:nvSpPr>
        <p:spPr bwMode="auto">
          <a:xfrm>
            <a:off x="2627313" y="333375"/>
            <a:ext cx="6840537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20000"/>
              </a:spcBef>
            </a:pPr>
            <a:endParaRPr lang="fr-FR" altLang="fr-FR" sz="3000" i="1">
              <a:solidFill>
                <a:srgbClr val="663300"/>
              </a:solidFill>
              <a:latin typeface="Maiandra GD" pitchFamily="34" charset="0"/>
            </a:endParaRPr>
          </a:p>
          <a:p>
            <a:pPr>
              <a:spcBef>
                <a:spcPct val="20000"/>
              </a:spcBef>
            </a:pPr>
            <a:endParaRPr lang="fr-FR" altLang="fr-FR" sz="3000" i="1">
              <a:solidFill>
                <a:srgbClr val="663300"/>
              </a:solidFill>
              <a:latin typeface="Maiandra GD" pitchFamily="34" charset="0"/>
            </a:endParaRPr>
          </a:p>
        </p:txBody>
      </p:sp>
      <p:pic>
        <p:nvPicPr>
          <p:cNvPr id="21508" name="Picture 4" descr="IMG_94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052513"/>
            <a:ext cx="7397750" cy="493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Rectangle 2"/>
          <p:cNvSpPr>
            <a:spLocks noChangeArrowheads="1"/>
          </p:cNvSpPr>
          <p:nvPr/>
        </p:nvSpPr>
        <p:spPr bwMode="auto">
          <a:xfrm>
            <a:off x="34925" y="71438"/>
            <a:ext cx="1944688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20000"/>
              </a:spcBef>
            </a:pPr>
            <a:endParaRPr lang="fr-FR" altLang="fr-FR" sz="3000" i="1">
              <a:solidFill>
                <a:srgbClr val="663300"/>
              </a:solidFill>
              <a:latin typeface="Maiandra GD" pitchFamily="34" charset="0"/>
            </a:endParaRPr>
          </a:p>
        </p:txBody>
      </p:sp>
      <p:pic>
        <p:nvPicPr>
          <p:cNvPr id="6" name="Image 3" descr="LOGO CJ ENTIER2 BLC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0763" cy="99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97568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196975"/>
            <a:ext cx="5915025" cy="3960813"/>
          </a:xfrm>
          <a:noFill/>
          <a:ln w="50800" cap="flat" algn="ctr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860800"/>
            <a:ext cx="3313113" cy="2217738"/>
          </a:xfrm>
          <a:prstGeom prst="rect">
            <a:avLst/>
          </a:prstGeom>
          <a:noFill/>
          <a:ln w="508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2" name="Titre 1"/>
          <p:cNvSpPr>
            <a:spLocks/>
          </p:cNvSpPr>
          <p:nvPr/>
        </p:nvSpPr>
        <p:spPr bwMode="auto">
          <a:xfrm>
            <a:off x="468313" y="4445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fr-FR" altLang="fr-FR" sz="4400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21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5" descr="IMG_8924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981075"/>
            <a:ext cx="7956550" cy="530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1847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573463"/>
            <a:ext cx="3816350" cy="2555875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573463"/>
            <a:ext cx="3816350" cy="2555875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1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981075"/>
            <a:ext cx="3627437" cy="2427288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175" y="6353175"/>
            <a:ext cx="5048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310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9"/>
          <p:cNvSpPr>
            <a:spLocks noGrp="1"/>
          </p:cNvSpPr>
          <p:nvPr>
            <p:ph type="body" idx="4294967295"/>
          </p:nvPr>
        </p:nvSpPr>
        <p:spPr>
          <a:xfrm flipH="1">
            <a:off x="8902700" y="6021388"/>
            <a:ext cx="69850" cy="104775"/>
          </a:xfrm>
        </p:spPr>
        <p:txBody>
          <a:bodyPr>
            <a:normAutofit fontScale="25000" lnSpcReduction="20000"/>
          </a:bodyPr>
          <a:lstStyle/>
          <a:p>
            <a:pPr eaLnBrk="1" hangingPunct="1">
              <a:lnSpc>
                <a:spcPct val="80000"/>
              </a:lnSpc>
            </a:pPr>
            <a:endParaRPr lang="en-US" altLang="fr-FR" sz="800" smtClean="0"/>
          </a:p>
        </p:txBody>
      </p:sp>
      <p:pic>
        <p:nvPicPr>
          <p:cNvPr id="2560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175" y="6353175"/>
            <a:ext cx="5048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8" descr="IMG_914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1557338"/>
            <a:ext cx="4897438" cy="3265487"/>
          </a:xfrm>
          <a:prstGeom prst="rect">
            <a:avLst/>
          </a:prstGeom>
          <a:noFill/>
          <a:ln w="508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387475"/>
            <a:ext cx="3024187" cy="202565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7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300" y="4941888"/>
            <a:ext cx="2374900" cy="1590675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513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\\192.168.1.5\cj\6 PRODUCTION\Croisiere jaune\PLANS\TENTE LODGE\TENTE LODGE base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764704"/>
            <a:ext cx="4141465" cy="585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23728" y="158205"/>
            <a:ext cx="41392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fr-FR" altLang="fr-FR" sz="2400" b="1" dirty="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Pristina" pitchFamily="66" charset="0"/>
                <a:ea typeface="ＭＳ Ｐゴシック" pitchFamily="34" charset="-128"/>
              </a:rPr>
              <a:t>Nuit sous Lodge </a:t>
            </a:r>
            <a:r>
              <a:rPr lang="fr-FR" altLang="fr-FR" sz="2400" b="1" dirty="0" smtClean="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Pristina" pitchFamily="66" charset="0"/>
                <a:ea typeface="ＭＳ Ｐゴシック" pitchFamily="34" charset="-128"/>
              </a:rPr>
              <a:t>Ambassadeur(</a:t>
            </a:r>
            <a:r>
              <a:rPr lang="fr-FR" altLang="fr-FR" sz="2800" b="1" dirty="0" smtClean="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Pristina" pitchFamily="66" charset="0"/>
                <a:ea typeface="ＭＳ Ｐゴシック" pitchFamily="34" charset="-128"/>
              </a:rPr>
              <a:t>base</a:t>
            </a:r>
            <a:r>
              <a:rPr lang="fr-FR" altLang="fr-FR" sz="2400" b="1" dirty="0" smtClean="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Pristina" pitchFamily="66" charset="0"/>
                <a:ea typeface="ＭＳ Ｐゴシック" pitchFamily="34" charset="-128"/>
              </a:rPr>
              <a:t> 4) </a:t>
            </a:r>
            <a:endParaRPr lang="fr-FR" altLang="fr-FR" dirty="0">
              <a:latin typeface="Maiandra G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29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2708920"/>
            <a:ext cx="8229600" cy="1143000"/>
          </a:xfrm>
        </p:spPr>
        <p:txBody>
          <a:bodyPr/>
          <a:lstStyle/>
          <a:p>
            <a:r>
              <a:rPr lang="fr-FR" dirty="0" smtClean="0"/>
              <a:t>Jour 2</a:t>
            </a:r>
            <a:endParaRPr lang="fr-FR" dirty="0"/>
          </a:p>
        </p:txBody>
      </p:sp>
      <p:pic>
        <p:nvPicPr>
          <p:cNvPr id="3" name="Image 3" descr="LOGO CJ ENTIER2 BLC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1020763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693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Image 3" descr="LOGO CJ ENTIER2 BLC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0763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933353" y="105758"/>
            <a:ext cx="7967826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indent="-342900"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fr-FR" altLang="fr-FR" sz="3200" b="1" dirty="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Pristina" pitchFamily="66" charset="0"/>
                <a:ea typeface="ＭＳ Ｐゴシック" pitchFamily="34" charset="-128"/>
              </a:rPr>
              <a:t>Petit déjeuner </a:t>
            </a:r>
            <a:r>
              <a:rPr lang="fr-FR" altLang="fr-FR" sz="3200" b="1" dirty="0" smtClean="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Pristina" pitchFamily="66" charset="0"/>
                <a:ea typeface="ＭＳ Ｐゴシック" pitchFamily="34" charset="-128"/>
              </a:rPr>
              <a:t>servi sur un plateau </a:t>
            </a:r>
            <a:r>
              <a:rPr lang="fr-FR" altLang="fr-FR" sz="3200" b="1" dirty="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Pristina" pitchFamily="66" charset="0"/>
                <a:ea typeface="ＭＳ Ｐゴシック" pitchFamily="34" charset="-128"/>
              </a:rPr>
              <a:t>sur le campement</a:t>
            </a:r>
          </a:p>
        </p:txBody>
      </p:sp>
      <p:pic>
        <p:nvPicPr>
          <p:cNvPr id="5122" name="Picture 2" descr="\\Servboul1\images cj\16 PHOTOTHEQUE\03 - PRODUITS CJ\02. CAMPEMENT\CAMPEMENT - Petit déjeuner\PAC_30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4185163" cy="295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\\Servboul1\images cj\16 PHOTOTHEQUE\03 - PRODUITS CJ\02. CAMPEMENT\CAMPEMENT - Petit déjeuner\IMG_34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429000"/>
            <a:ext cx="4346414" cy="289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920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upload.wikimedia.org/wikipedia/fr/c/c3/Tunisair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91" y="2564904"/>
            <a:ext cx="76200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58960" y="323518"/>
            <a:ext cx="8882063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fr-FR" altLang="fr-FR" sz="2800" b="1" dirty="0" smtClean="0">
                <a:latin typeface="Maiandra GD" pitchFamily="34" charset="0"/>
                <a:ea typeface="+mn-ea"/>
              </a:rPr>
              <a:t>Prestations aériennes</a:t>
            </a:r>
            <a:endParaRPr lang="fr-FR" altLang="fr-FR" sz="2800" b="1" dirty="0">
              <a:latin typeface="Maiandra GD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16273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5536" y="260648"/>
            <a:ext cx="77048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fr-FR" altLang="fr-FR" sz="3200" b="1" dirty="0" smtClean="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Pristina" pitchFamily="66" charset="0"/>
                <a:ea typeface="ＭＳ Ｐゴシック" pitchFamily="34" charset="-128"/>
              </a:rPr>
              <a:t>Activités ludiques</a:t>
            </a:r>
            <a:endParaRPr lang="fr-FR" altLang="fr-FR" sz="3200" b="1" dirty="0">
              <a:ln w="6350">
                <a:noFill/>
              </a:ln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Pristina" pitchFamily="66" charset="0"/>
              <a:ea typeface="ＭＳ Ｐゴシック" pitchFamily="34" charset="-128"/>
            </a:endParaRPr>
          </a:p>
        </p:txBody>
      </p:sp>
      <p:pic>
        <p:nvPicPr>
          <p:cNvPr id="50178" name="Picture 2" descr="\\Servboul1\images cj\Nouvelle Photothèque\Prestation\Team Building\DSC0022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3695431" cy="2770758"/>
          </a:xfrm>
          <a:prstGeom prst="rect">
            <a:avLst/>
          </a:prstGeom>
          <a:noFill/>
        </p:spPr>
      </p:pic>
      <p:pic>
        <p:nvPicPr>
          <p:cNvPr id="50179" name="Picture 3" descr="\\Servboul1\images cj\Nouvelle Photothèque\Prestation\Team Building\PICT000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980728"/>
            <a:ext cx="2797454" cy="2949402"/>
          </a:xfrm>
          <a:prstGeom prst="rect">
            <a:avLst/>
          </a:prstGeom>
          <a:noFill/>
        </p:spPr>
      </p:pic>
      <p:pic>
        <p:nvPicPr>
          <p:cNvPr id="50180" name="Picture 4" descr="\\Servboul1\images cj\Nouvelle Photothèque\Prestation\Team Building\PICT0079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933056"/>
            <a:ext cx="2987824" cy="2240868"/>
          </a:xfrm>
          <a:prstGeom prst="rect">
            <a:avLst/>
          </a:prstGeom>
          <a:noFill/>
        </p:spPr>
      </p:pic>
      <p:pic>
        <p:nvPicPr>
          <p:cNvPr id="50181" name="Picture 5" descr="\\Servboul1\images cj\Nouvelle Photothèque\Prestation\Team Building\DSC00215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221088"/>
            <a:ext cx="2808312" cy="2105615"/>
          </a:xfrm>
          <a:prstGeom prst="rect">
            <a:avLst/>
          </a:prstGeom>
          <a:noFill/>
        </p:spPr>
      </p:pic>
      <p:pic>
        <p:nvPicPr>
          <p:cNvPr id="9" name="Image 3" descr="LOGO CJ ENTIER2 BLC.eps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020763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\\Servboul1\imagescj\16 PHOTOTHEQUE\03 - PRODUITS CJ\01. ACTIVITES &amp; PRODUITS\Pain dans le sable\P106027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839" y="3933056"/>
            <a:ext cx="3956050" cy="264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\\Servboul1\images cj\16 PHOTOTHEQUE\03 - PRODUITS CJ\01. ACTIVITES &amp; PRODUITS\4X4\P10301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8" y="3933056"/>
            <a:ext cx="4147071" cy="264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3.bp.blogspot.com/-xqGuXuO42wM/Taan0iWqcaI/AAAAAAAAADM/pgKU4aPBAPM/s320/28420_400885168483_155022143483_4005187_7472202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32" y="1667977"/>
            <a:ext cx="4147071" cy="20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IMG_0710B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569577"/>
            <a:ext cx="4033837" cy="3188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3" descr="LOGO CJ ENTIER2 BLC.eps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0763" cy="99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16832"/>
            <a:ext cx="5538787" cy="377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http://www.savoir-danser.com/images/cours-de-danse-oriental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628800"/>
            <a:ext cx="254317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 descr="LOGO CJ ENTIER2 BLC.eps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0763" cy="99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69797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6" descr="ORANGINA ACTIVITÉ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38" y="1196975"/>
            <a:ext cx="7537450" cy="529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Rectangle 2"/>
          <p:cNvSpPr>
            <a:spLocks noChangeArrowheads="1"/>
          </p:cNvSpPr>
          <p:nvPr/>
        </p:nvSpPr>
        <p:spPr bwMode="auto">
          <a:xfrm>
            <a:off x="468313" y="260350"/>
            <a:ext cx="7850187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FR" altLang="fr-FR" sz="3200" b="1" dirty="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Pristina" pitchFamily="66" charset="0"/>
                <a:ea typeface="ＭＳ Ｐゴシック" pitchFamily="34" charset="-128"/>
              </a:rPr>
              <a:t>Ex de plan de Campement Village Activité</a:t>
            </a:r>
          </a:p>
        </p:txBody>
      </p:sp>
      <p:pic>
        <p:nvPicPr>
          <p:cNvPr id="6" name="Image 3" descr="LOGO CJ ENTIER2 BLC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68425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544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2"/>
          <p:cNvSpPr>
            <a:spLocks noChangeArrowheads="1"/>
          </p:cNvSpPr>
          <p:nvPr/>
        </p:nvSpPr>
        <p:spPr bwMode="auto">
          <a:xfrm>
            <a:off x="231480" y="467939"/>
            <a:ext cx="693737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fr-FR" altLang="fr-FR" sz="2000" dirty="0">
                <a:solidFill>
                  <a:schemeClr val="bg1"/>
                </a:solidFill>
                <a:latin typeface="Pristina" pitchFamily="66" charset="0"/>
              </a:rPr>
              <a:t> </a:t>
            </a:r>
            <a:r>
              <a:rPr lang="fr-FR" altLang="fr-FR" sz="2400" b="1" dirty="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Pristina" pitchFamily="66" charset="0"/>
                <a:ea typeface="ＭＳ Ｐゴシック" pitchFamily="34" charset="-128"/>
              </a:rPr>
              <a:t>Embarquez à bord du Lézard Rouge </a:t>
            </a:r>
          </a:p>
          <a:p>
            <a:pPr>
              <a:spcBef>
                <a:spcPct val="20000"/>
              </a:spcBef>
            </a:pPr>
            <a:r>
              <a:rPr lang="fr-FR" altLang="fr-FR" sz="2400" b="1" dirty="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Pristina" pitchFamily="66" charset="0"/>
                <a:ea typeface="ＭＳ Ｐゴシック" pitchFamily="34" charset="-128"/>
                <a:hlinkClick r:id="rId2"/>
              </a:rPr>
              <a:t>http://www.croisierejaune.com/video/21_lezard_rouge.html</a:t>
            </a:r>
            <a:endParaRPr lang="fr-FR" altLang="fr-FR" sz="2400" b="1" dirty="0">
              <a:ln w="6350">
                <a:noFill/>
              </a:ln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Pristina" pitchFamily="66" charset="0"/>
              <a:ea typeface="ＭＳ Ｐゴシック" pitchFamily="34" charset="-128"/>
            </a:endParaRPr>
          </a:p>
          <a:p>
            <a:pPr>
              <a:spcBef>
                <a:spcPct val="20000"/>
              </a:spcBef>
            </a:pPr>
            <a:endParaRPr lang="fr-FR" altLang="fr-FR" sz="2400" b="1" dirty="0">
              <a:ln w="6350">
                <a:noFill/>
              </a:ln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Pristina" pitchFamily="66" charset="0"/>
              <a:ea typeface="ＭＳ Ｐゴシック" pitchFamily="34" charset="-128"/>
            </a:endParaRPr>
          </a:p>
        </p:txBody>
      </p:sp>
      <p:pic>
        <p:nvPicPr>
          <p:cNvPr id="9221" name="Image 9" descr="Photo-25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3038475" cy="455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Image 10" descr="Lézard-Roug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475" y="3251200"/>
            <a:ext cx="6105525" cy="275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Image 11" descr="Image4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475" y="1447800"/>
            <a:ext cx="2989263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Image 12" descr="TunisieCL-04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738" y="1447800"/>
            <a:ext cx="3116262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5" name="Sous-titre 2"/>
          <p:cNvSpPr>
            <a:spLocks/>
          </p:cNvSpPr>
          <p:nvPr/>
        </p:nvSpPr>
        <p:spPr bwMode="auto">
          <a:xfrm>
            <a:off x="366713" y="6411913"/>
            <a:ext cx="1617662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None/>
            </a:pPr>
            <a:r>
              <a:rPr lang="fr-FR" altLang="fr-FR" sz="1400" b="1">
                <a:solidFill>
                  <a:srgbClr val="FFFFFF"/>
                </a:solidFill>
                <a:latin typeface="Pristina" pitchFamily="66" charset="0"/>
              </a:rPr>
              <a:t>La Tunisie Nouvelle</a:t>
            </a:r>
          </a:p>
        </p:txBody>
      </p:sp>
      <p:pic>
        <p:nvPicPr>
          <p:cNvPr id="11" name="Image 3" descr="LOGO CJ ENTIER2 BLC.eps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40556"/>
            <a:ext cx="1020763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562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7" descr="Image42palmera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3716338"/>
            <a:ext cx="3097212" cy="291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4681538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9" descr="\\192.168.1.5\cj\16 PHOTOTHEQUE\CJ Photothèque\Activités\Lézard Rouge\Image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663" y="476250"/>
            <a:ext cx="3744912" cy="572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3" descr="LOGO CJ ENTIER2 BLC.eps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731134"/>
            <a:ext cx="899592" cy="877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636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ChangeArrowheads="1"/>
          </p:cNvSpPr>
          <p:nvPr/>
        </p:nvSpPr>
        <p:spPr bwMode="auto">
          <a:xfrm>
            <a:off x="179512" y="188641"/>
            <a:ext cx="8640960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fr-FR" sz="2800" b="1" dirty="0" smtClean="0">
                <a:latin typeface="Pristina" pitchFamily="66" charset="0"/>
                <a:ea typeface="ＭＳ Ｐゴシック" pitchFamily="124" charset="-128"/>
                <a:cs typeface="+mj-cs"/>
              </a:rPr>
              <a:t>Déjeuner pique nique </a:t>
            </a:r>
            <a:r>
              <a:rPr lang="fr-FR" sz="2800" b="1" dirty="0">
                <a:latin typeface="Pristina" pitchFamily="66" charset="0"/>
                <a:ea typeface="ＭＳ Ｐゴシック" pitchFamily="124" charset="-128"/>
                <a:cs typeface="+mj-cs"/>
              </a:rPr>
              <a:t>dans les </a:t>
            </a:r>
            <a:r>
              <a:rPr lang="fr-FR" sz="2800" b="1" dirty="0" smtClean="0">
                <a:latin typeface="Pristina" pitchFamily="66" charset="0"/>
                <a:ea typeface="ＭＳ Ｐゴシック" pitchFamily="124" charset="-128"/>
                <a:cs typeface="+mj-cs"/>
              </a:rPr>
              <a:t>Gorges</a:t>
            </a:r>
            <a:endParaRPr lang="fr-FR" sz="2800" b="1" dirty="0">
              <a:latin typeface="Pristina" pitchFamily="66" charset="0"/>
              <a:ea typeface="ＭＳ Ｐゴシック" pitchFamily="124" charset="-128"/>
              <a:cs typeface="+mj-cs"/>
            </a:endParaRPr>
          </a:p>
        </p:txBody>
      </p:sp>
      <p:sp>
        <p:nvSpPr>
          <p:cNvPr id="47107" name="Rectangle 8"/>
          <p:cNvSpPr>
            <a:spLocks noChangeArrowheads="1"/>
          </p:cNvSpPr>
          <p:nvPr/>
        </p:nvSpPr>
        <p:spPr bwMode="auto">
          <a:xfrm>
            <a:off x="1979613" y="5445125"/>
            <a:ext cx="446405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fr-FR" sz="3400" i="1">
              <a:solidFill>
                <a:srgbClr val="663300"/>
              </a:solidFill>
              <a:latin typeface="Maiandra GD" pitchFamily="34" charset="0"/>
            </a:endParaRPr>
          </a:p>
        </p:txBody>
      </p:sp>
      <p:pic>
        <p:nvPicPr>
          <p:cNvPr id="101379" name="Picture 3" descr="\\Servboul1\imagescj\16 PHOTOTHEQUE\03 - PRODUITS CJ\03. DEJ &amp; DINER &amp; COCKTAIL\déjeuner gorge\IMG_063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915329"/>
            <a:ext cx="6192688" cy="4128457"/>
          </a:xfrm>
          <a:prstGeom prst="rect">
            <a:avLst/>
          </a:prstGeom>
          <a:noFill/>
        </p:spPr>
      </p:pic>
      <p:pic>
        <p:nvPicPr>
          <p:cNvPr id="8" name="Image 3" descr="LOGO CJ ENTIER2 BLC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0763" cy="99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400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179512" y="617637"/>
            <a:ext cx="8712968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fr-FR" altLang="fr-FR" sz="2800" b="1" dirty="0" smtClean="0">
                <a:latin typeface="Pristina" pitchFamily="66" charset="0"/>
                <a:ea typeface="ＭＳ Ｐゴシック" pitchFamily="124" charset="-128"/>
                <a:cs typeface="+mj-cs"/>
              </a:rPr>
              <a:t>Arrivé dans la ville de </a:t>
            </a:r>
            <a:r>
              <a:rPr lang="fr-FR" altLang="fr-FR" sz="2800" b="1" dirty="0" err="1" smtClean="0">
                <a:latin typeface="Pristina" pitchFamily="66" charset="0"/>
                <a:ea typeface="ＭＳ Ｐゴシック" pitchFamily="124" charset="-128"/>
                <a:cs typeface="+mj-cs"/>
              </a:rPr>
              <a:t>Douz</a:t>
            </a:r>
            <a:r>
              <a:rPr lang="fr-FR" altLang="fr-FR" sz="2800" b="1" dirty="0" smtClean="0">
                <a:latin typeface="Pristina" pitchFamily="66" charset="0"/>
                <a:ea typeface="ＭＳ Ｐゴシック" pitchFamily="124" charset="-128"/>
                <a:cs typeface="+mj-cs"/>
              </a:rPr>
              <a:t> et  dégustation d’un thé à la menthe chez l’habitant</a:t>
            </a:r>
            <a:endParaRPr lang="fr-FR" altLang="fr-FR" sz="2800" b="1" dirty="0">
              <a:latin typeface="Pristina" pitchFamily="66" charset="0"/>
              <a:ea typeface="ＭＳ Ｐゴシック" pitchFamily="124" charset="-128"/>
              <a:cs typeface="+mj-cs"/>
            </a:endParaRPr>
          </a:p>
        </p:txBody>
      </p:sp>
      <p:pic>
        <p:nvPicPr>
          <p:cNvPr id="7173" name="Picture 5" descr="http://www.magcentre.fr/wp-content/uploads/2012/03/IMG_07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226" y="3140968"/>
            <a:ext cx="5065179" cy="3376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3" descr="LOGO CJ ENTIER2 BLC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0763" cy="99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2" descr="http://bodha.kolibria.com/sites/bodha/images/TUNISIE-TOZEUR-DOUZ/Tunisie-douz-la%20place%20du%20souk-2010%C2%A9bodha-10-IMG_7896-border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5"/>
          <a:stretch/>
        </p:blipFill>
        <p:spPr bwMode="auto">
          <a:xfrm>
            <a:off x="179512" y="1428750"/>
            <a:ext cx="4211960" cy="307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1262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333375"/>
            <a:ext cx="8002587" cy="561975"/>
          </a:xfrm>
        </p:spPr>
        <p:txBody>
          <a:bodyPr/>
          <a:lstStyle/>
          <a:p>
            <a:r>
              <a:rPr lang="fr-FR" altLang="fr-FR" sz="2800" dirty="0">
                <a:solidFill>
                  <a:schemeClr val="tx1"/>
                </a:solidFill>
                <a:latin typeface="Pristina" pitchFamily="66" charset="0"/>
                <a:ea typeface="ＭＳ Ｐゴシック" pitchFamily="124" charset="-128"/>
              </a:rPr>
              <a:t>Campement Pan </a:t>
            </a:r>
            <a:r>
              <a:rPr lang="fr-FR" altLang="fr-FR" sz="2800" dirty="0" err="1">
                <a:solidFill>
                  <a:schemeClr val="tx1"/>
                </a:solidFill>
                <a:latin typeface="Pristina" pitchFamily="66" charset="0"/>
                <a:ea typeface="ＭＳ Ｐゴシック" pitchFamily="124" charset="-128"/>
              </a:rPr>
              <a:t>Sea</a:t>
            </a:r>
            <a:r>
              <a:rPr lang="fr-FR" altLang="fr-FR" sz="2800" dirty="0">
                <a:solidFill>
                  <a:schemeClr val="tx1"/>
                </a:solidFill>
                <a:latin typeface="Pristina" pitchFamily="66" charset="0"/>
                <a:ea typeface="ＭＳ Ｐゴシック" pitchFamily="124" charset="-128"/>
              </a:rPr>
              <a:t> – Ksar </a:t>
            </a:r>
            <a:r>
              <a:rPr lang="fr-FR" altLang="fr-FR" sz="2800" dirty="0" err="1">
                <a:solidFill>
                  <a:schemeClr val="tx1"/>
                </a:solidFill>
                <a:latin typeface="Pristina" pitchFamily="66" charset="0"/>
                <a:ea typeface="ＭＳ Ｐゴシック" pitchFamily="124" charset="-128"/>
              </a:rPr>
              <a:t>Ghilane</a:t>
            </a:r>
            <a:endParaRPr lang="fr-FR" altLang="fr-FR" sz="2800" dirty="0">
              <a:solidFill>
                <a:schemeClr val="tx1"/>
              </a:solidFill>
              <a:latin typeface="Pristina" pitchFamily="66" charset="0"/>
              <a:ea typeface="ＭＳ Ｐゴシック" pitchFamily="124" charset="-128"/>
            </a:endParaRPr>
          </a:p>
        </p:txBody>
      </p:sp>
      <p:pic>
        <p:nvPicPr>
          <p:cNvPr id="134149" name="Picture 5" descr="en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052513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151" name="Picture 7" descr="8876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981075"/>
            <a:ext cx="4392612" cy="291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153" name="Picture 9" descr="8876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4005263"/>
            <a:ext cx="3816350" cy="253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155" name="Picture 11" descr="travel-graphics-200_421598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076700"/>
            <a:ext cx="2952750" cy="2220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3" descr="LOGO CJ ENTIER2 BLC.ep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1020763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010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1341438"/>
            <a:ext cx="8302625" cy="439261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fr-FR" altLang="fr-FR" sz="2000" dirty="0">
                <a:latin typeface="Maiandra GD" pitchFamily="34" charset="0"/>
              </a:rPr>
              <a:t>Encerclé par les dunes du Grand Erg Oriental, les tentes de luxe du relais PAN SEA vous permettront de vivre une expérience inoubliable au cœur de l'Oasis de Ksar </a:t>
            </a:r>
            <a:r>
              <a:rPr lang="fr-FR" altLang="fr-FR" sz="2000" dirty="0" err="1">
                <a:latin typeface="Maiandra GD" pitchFamily="34" charset="0"/>
              </a:rPr>
              <a:t>Ghilane</a:t>
            </a:r>
            <a:r>
              <a:rPr lang="fr-FR" altLang="fr-FR" sz="2000" dirty="0">
                <a:latin typeface="Maiandra GD" pitchFamily="34" charset="0"/>
              </a:rPr>
              <a:t>. Un campement unique en son genre, havre de paix au retour d'une journée de découverte, riche d'images et de contrastes. </a:t>
            </a:r>
          </a:p>
          <a:p>
            <a:pPr>
              <a:lnSpc>
                <a:spcPct val="80000"/>
              </a:lnSpc>
            </a:pPr>
            <a:endParaRPr lang="fr-FR" altLang="fr-FR" sz="2000" dirty="0">
              <a:latin typeface="Maiandra GD" pitchFamily="34" charset="0"/>
            </a:endParaRPr>
          </a:p>
          <a:p>
            <a:pPr>
              <a:lnSpc>
                <a:spcPct val="80000"/>
              </a:lnSpc>
            </a:pPr>
            <a:r>
              <a:rPr lang="fr-FR" altLang="fr-FR" sz="2000" dirty="0">
                <a:latin typeface="Maiandra GD" pitchFamily="34" charset="0"/>
              </a:rPr>
              <a:t>Spacieuses (28 m²), ces 60 tentes fixes bénéficient de tout le confort d'un grand hôtel. Elles sont entièrement équipées : coin salon traditionnel, climatisation ou chauffage et salle de bain privative séparée avec douche, W.C et lavabo (eau froide et eau chaude).</a:t>
            </a:r>
          </a:p>
          <a:p>
            <a:pPr>
              <a:lnSpc>
                <a:spcPct val="80000"/>
              </a:lnSpc>
            </a:pPr>
            <a:endParaRPr lang="fr-FR" altLang="fr-FR" sz="2000" dirty="0">
              <a:latin typeface="Maiandra GD" pitchFamily="34" charset="0"/>
            </a:endParaRPr>
          </a:p>
          <a:p>
            <a:pPr>
              <a:lnSpc>
                <a:spcPct val="80000"/>
              </a:lnSpc>
            </a:pPr>
            <a:r>
              <a:rPr lang="fr-FR" altLang="fr-FR" sz="2000" dirty="0">
                <a:latin typeface="Maiandra GD" pitchFamily="34" charset="0"/>
              </a:rPr>
              <a:t>Piscine extérieure bordée de palmiers (serviettes de bain fournies), bibliothèque, salle vidéo. Vous pourrez admirer l'immensité du Sahara du haut de la tour panoramique d'architecture typique au centre du campement.</a:t>
            </a:r>
          </a:p>
        </p:txBody>
      </p:sp>
      <p:sp>
        <p:nvSpPr>
          <p:cNvPr id="135171" name="Rectangle 12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fr-FR" altLang="fr-FR" sz="2800" dirty="0">
                <a:solidFill>
                  <a:schemeClr val="tx1"/>
                </a:solidFill>
                <a:latin typeface="Pristina" pitchFamily="66" charset="0"/>
                <a:ea typeface="ＭＳ Ｐゴシック" pitchFamily="124" charset="-128"/>
              </a:rPr>
              <a:t>Campement Pan </a:t>
            </a:r>
            <a:r>
              <a:rPr lang="fr-FR" altLang="fr-FR" sz="2800" dirty="0" err="1">
                <a:solidFill>
                  <a:schemeClr val="tx1"/>
                </a:solidFill>
                <a:latin typeface="Pristina" pitchFamily="66" charset="0"/>
                <a:ea typeface="ＭＳ Ｐゴシック" pitchFamily="124" charset="-128"/>
              </a:rPr>
              <a:t>Sea</a:t>
            </a:r>
            <a:r>
              <a:rPr lang="fr-FR" altLang="fr-FR" sz="2800" dirty="0">
                <a:solidFill>
                  <a:schemeClr val="tx1"/>
                </a:solidFill>
                <a:latin typeface="Pristina" pitchFamily="66" charset="0"/>
                <a:ea typeface="ＭＳ Ｐゴシック" pitchFamily="124" charset="-128"/>
              </a:rPr>
              <a:t> – Ksar </a:t>
            </a:r>
            <a:r>
              <a:rPr lang="fr-FR" altLang="fr-FR" sz="2800" dirty="0" err="1">
                <a:solidFill>
                  <a:schemeClr val="tx1"/>
                </a:solidFill>
                <a:latin typeface="Pristina" pitchFamily="66" charset="0"/>
                <a:ea typeface="ＭＳ Ｐゴシック" pitchFamily="124" charset="-128"/>
              </a:rPr>
              <a:t>Ghilane</a:t>
            </a:r>
            <a:endParaRPr lang="fr-FR" altLang="fr-FR" sz="2800" dirty="0">
              <a:solidFill>
                <a:schemeClr val="tx1"/>
              </a:solidFill>
              <a:latin typeface="Pristina" pitchFamily="66" charset="0"/>
              <a:ea typeface="ＭＳ Ｐゴシック" pitchFamily="124" charset="-128"/>
            </a:endParaRPr>
          </a:p>
        </p:txBody>
      </p:sp>
      <p:pic>
        <p:nvPicPr>
          <p:cNvPr id="4" name="Image 3" descr="LOGO CJ ENTIER2 BLC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1020763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765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2"/>
          <p:cNvSpPr>
            <a:spLocks noChangeArrowheads="1"/>
          </p:cNvSpPr>
          <p:nvPr/>
        </p:nvSpPr>
        <p:spPr bwMode="auto">
          <a:xfrm>
            <a:off x="130968" y="562437"/>
            <a:ext cx="8882063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fr-FR" altLang="fr-FR" sz="2000" dirty="0">
                <a:latin typeface="Maiandra GD" pitchFamily="34" charset="0"/>
                <a:ea typeface="+mn-ea"/>
              </a:rPr>
              <a:t>Accueil </a:t>
            </a:r>
            <a:r>
              <a:rPr lang="fr-FR" altLang="fr-FR" sz="2000" dirty="0" smtClean="0">
                <a:latin typeface="Maiandra GD" pitchFamily="34" charset="0"/>
                <a:ea typeface="+mn-ea"/>
              </a:rPr>
              <a:t>des participants  </a:t>
            </a:r>
            <a:r>
              <a:rPr lang="fr-FR" altLang="fr-FR" sz="2000" dirty="0">
                <a:latin typeface="Maiandra GD" pitchFamily="34" charset="0"/>
                <a:ea typeface="+mn-ea"/>
              </a:rPr>
              <a:t>à l’aéroport de </a:t>
            </a:r>
            <a:r>
              <a:rPr lang="fr-FR" altLang="fr-FR" sz="2000" dirty="0" smtClean="0">
                <a:latin typeface="Maiandra GD" pitchFamily="34" charset="0"/>
                <a:ea typeface="+mn-ea"/>
              </a:rPr>
              <a:t>Tozeur</a:t>
            </a:r>
            <a:endParaRPr lang="fr-FR" altLang="fr-FR" sz="2000" dirty="0">
              <a:latin typeface="Maiandra GD" pitchFamily="34" charset="0"/>
              <a:ea typeface="+mn-ea"/>
            </a:endParaRPr>
          </a:p>
        </p:txBody>
      </p:sp>
      <p:pic>
        <p:nvPicPr>
          <p:cNvPr id="4102" name="Picture 8" descr="DSC_0013-light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68" y="1772816"/>
            <a:ext cx="4945088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3" descr="LOGO CJ ENTIER2 BLC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1020763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9" descr="4x4_Toyot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795120"/>
            <a:ext cx="3930650" cy="4154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0110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routard.com/images_contenu/communaute/Photos/publi/027/pt263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852936"/>
            <a:ext cx="4577300" cy="3397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xcapades.online.fr/tunisie98/075ghila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76672"/>
            <a:ext cx="4621746" cy="308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179512" y="617637"/>
            <a:ext cx="3816424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fr-FR" altLang="fr-FR" sz="2800" b="1" dirty="0" smtClean="0">
                <a:latin typeface="Pristina" pitchFamily="66" charset="0"/>
                <a:ea typeface="ＭＳ Ｐゴシック" pitchFamily="124" charset="-128"/>
                <a:cs typeface="+mj-cs"/>
              </a:rPr>
              <a:t>Visite du Fort de Ksar </a:t>
            </a:r>
            <a:r>
              <a:rPr lang="fr-FR" altLang="fr-FR" sz="2800" b="1" dirty="0" err="1" smtClean="0">
                <a:latin typeface="Pristina" pitchFamily="66" charset="0"/>
                <a:ea typeface="ＭＳ Ｐゴシック" pitchFamily="124" charset="-128"/>
                <a:cs typeface="+mj-cs"/>
              </a:rPr>
              <a:t>Gheliane</a:t>
            </a:r>
            <a:endParaRPr lang="fr-FR" altLang="fr-FR" sz="2800" b="1" dirty="0">
              <a:latin typeface="Pristina" pitchFamily="66" charset="0"/>
              <a:ea typeface="ＭＳ Ｐゴシック" pitchFamily="124" charset="-128"/>
              <a:cs typeface="+mj-cs"/>
            </a:endParaRPr>
          </a:p>
        </p:txBody>
      </p:sp>
      <p:pic>
        <p:nvPicPr>
          <p:cNvPr id="7" name="Image 3" descr="LOGO CJ ENTIER2 BLC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1020763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832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2" descr="\\Servboul1\Images CJ\16 PHOTOTHEQUE\03 - PRODUITS CJ\03. DEJ &amp; DINER &amp; COCKTAIL\Fort Ksar Ghilane\DSC_00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3962400"/>
            <a:ext cx="3995737" cy="267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3" descr="\\Servboul1\Images CJ\16 PHOTOTHEQUE\03 - PRODUITS CJ\03. DEJ &amp; DINER &amp; COCKTAIL\Fort Ksar Ghilane\DSC_00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1233488"/>
            <a:ext cx="3833812" cy="256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4" descr="\\Servboul1\Images CJ\16 PHOTOTHEQUE\03 - PRODUITS CJ\03. DEJ &amp; DINER &amp; COCKTAIL\Fort Ksar Ghilane\DSC_003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454150"/>
            <a:ext cx="3371850" cy="503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476672"/>
            <a:ext cx="8229600" cy="5048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altLang="fr-FR" sz="3200" dirty="0" smtClean="0">
                <a:solidFill>
                  <a:schemeClr val="tx1"/>
                </a:solidFill>
                <a:latin typeface="Pristina" pitchFamily="66" charset="0"/>
              </a:rPr>
              <a:t>Dîner privatisé dans le Fort Ksar </a:t>
            </a:r>
            <a:r>
              <a:rPr lang="fr-FR" altLang="fr-FR" sz="3200" dirty="0" err="1" smtClean="0">
                <a:solidFill>
                  <a:schemeClr val="tx1"/>
                </a:solidFill>
                <a:latin typeface="Pristina" pitchFamily="66" charset="0"/>
              </a:rPr>
              <a:t>Ghilane</a:t>
            </a:r>
            <a:endParaRPr lang="fr-FR" altLang="fr-FR" sz="3200" dirty="0" smtClean="0">
              <a:solidFill>
                <a:schemeClr val="tx1"/>
              </a:solidFill>
              <a:latin typeface="Pristina" pitchFamily="66" charset="0"/>
            </a:endParaRPr>
          </a:p>
        </p:txBody>
      </p:sp>
      <p:pic>
        <p:nvPicPr>
          <p:cNvPr id="9" name="Image 3" descr="LOGO CJ ENTIER2 BLC.ep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1020763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0758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2780928"/>
            <a:ext cx="8229600" cy="1143000"/>
          </a:xfrm>
        </p:spPr>
        <p:txBody>
          <a:bodyPr/>
          <a:lstStyle/>
          <a:p>
            <a:r>
              <a:rPr lang="fr-FR" dirty="0" smtClean="0"/>
              <a:t>Jour 3</a:t>
            </a:r>
            <a:endParaRPr lang="fr-FR" dirty="0"/>
          </a:p>
        </p:txBody>
      </p:sp>
      <p:pic>
        <p:nvPicPr>
          <p:cNvPr id="4" name="Image 3" descr="LOGO CJ ENTIER2 BLC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1020763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040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12"/>
          <p:cNvSpPr>
            <a:spLocks noChangeArrowheads="1"/>
          </p:cNvSpPr>
          <p:nvPr/>
        </p:nvSpPr>
        <p:spPr bwMode="auto">
          <a:xfrm>
            <a:off x="611188" y="219075"/>
            <a:ext cx="7993062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fr-FR" altLang="fr-FR" sz="2800" b="1" dirty="0">
                <a:latin typeface="Pristina" pitchFamily="66" charset="0"/>
                <a:ea typeface="ＭＳ Ｐゴシック" pitchFamily="124" charset="-128"/>
                <a:cs typeface="+mj-cs"/>
              </a:rPr>
              <a:t>Découverte du Sud </a:t>
            </a:r>
            <a:r>
              <a:rPr lang="fr-FR" altLang="fr-FR" sz="2800" b="1" dirty="0" smtClean="0">
                <a:latin typeface="Pristina" pitchFamily="66" charset="0"/>
                <a:ea typeface="ＭＳ Ｐゴシック" pitchFamily="124" charset="-128"/>
                <a:cs typeface="+mj-cs"/>
              </a:rPr>
              <a:t>Tunisien en direction de Djerba</a:t>
            </a:r>
            <a:endParaRPr lang="fr-FR" altLang="fr-FR" sz="2800" b="1" dirty="0">
              <a:latin typeface="Pristina" pitchFamily="66" charset="0"/>
              <a:ea typeface="ＭＳ Ｐゴシック" pitchFamily="124" charset="-128"/>
              <a:cs typeface="+mj-cs"/>
            </a:endParaRPr>
          </a:p>
        </p:txBody>
      </p:sp>
      <p:pic>
        <p:nvPicPr>
          <p:cNvPr id="8196" name="Picture 2" descr="http://www.journaldutrek.com/upload/de/de-tataouine-au-grand-erg-353/de-tataouine-au-grand-erg-35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881063"/>
            <a:ext cx="3708400" cy="247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4" descr="http://img.kazeo.com/213/2131100/L/matmata-tataouine-chenini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881063"/>
            <a:ext cx="3455988" cy="258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 descr="http://www.orpist.com/images_gen/tunisie-tataouine-piste_1252698215-750x499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644900"/>
            <a:ext cx="4249738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8" descr="http://davidetvero2b.free.fr/Voyagesetnature/Tunisie%20-%20KsarGhilane_fichiers/KsarGhilane1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789363"/>
            <a:ext cx="4043362" cy="271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3" descr="LOGO CJ ENTIER2 BLC.eps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0763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6802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6" descr="Ksar of Medenine I - Medenine, Medenin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3178175"/>
            <a:ext cx="421640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8" descr="pt3381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288" y="3178175"/>
            <a:ext cx="4048125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10" descr="medenine2_42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288" y="92075"/>
            <a:ext cx="4048125" cy="290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12" descr="The only way is up - Medenine, Medenine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800100"/>
            <a:ext cx="4330700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Rectangle 4"/>
          <p:cNvSpPr>
            <a:spLocks noChangeArrowheads="1"/>
          </p:cNvSpPr>
          <p:nvPr/>
        </p:nvSpPr>
        <p:spPr bwMode="auto">
          <a:xfrm>
            <a:off x="1187624" y="92075"/>
            <a:ext cx="3190875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ctr" defTabSz="914400" eaLnBrk="1" hangingPunct="1">
              <a:spcBef>
                <a:spcPct val="20000"/>
              </a:spcBef>
            </a:pPr>
            <a:r>
              <a:rPr lang="fr-FR" altLang="fr-FR" sz="2800" b="1" dirty="0">
                <a:latin typeface="Pristina" pitchFamily="66" charset="0"/>
                <a:ea typeface="ＭＳ Ｐゴシック" pitchFamily="124" charset="-128"/>
                <a:cs typeface="+mj-cs"/>
              </a:rPr>
              <a:t>Paysages Médenine </a:t>
            </a:r>
          </a:p>
          <a:p>
            <a:pPr algn="ctr" defTabSz="914400" eaLnBrk="1" hangingPunct="1">
              <a:spcBef>
                <a:spcPct val="20000"/>
              </a:spcBef>
            </a:pPr>
            <a:r>
              <a:rPr lang="fr-FR" altLang="fr-FR" sz="3000" i="1" dirty="0">
                <a:latin typeface="Pristina" pitchFamily="66" charset="0"/>
              </a:rPr>
              <a:t> </a:t>
            </a:r>
          </a:p>
        </p:txBody>
      </p:sp>
      <p:pic>
        <p:nvPicPr>
          <p:cNvPr id="8" name="Image 3" descr="LOGO CJ ENTIER2 BLC.eps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0763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3927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4"/>
          <p:cNvSpPr>
            <a:spLocks noChangeArrowheads="1"/>
          </p:cNvSpPr>
          <p:nvPr/>
        </p:nvSpPr>
        <p:spPr bwMode="auto">
          <a:xfrm>
            <a:off x="1914525" y="282575"/>
            <a:ext cx="3960813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fr-FR" altLang="fr-FR" sz="2800" b="1" dirty="0">
                <a:latin typeface="Pristina" pitchFamily="66" charset="0"/>
                <a:ea typeface="ＭＳ Ｐゴシック" pitchFamily="124" charset="-128"/>
                <a:cs typeface="+mj-cs"/>
              </a:rPr>
              <a:t>Paysages Tataouine</a:t>
            </a:r>
          </a:p>
          <a:p>
            <a:pPr algn="ctr" defTabSz="914400" eaLnBrk="1" hangingPunct="1">
              <a:spcBef>
                <a:spcPct val="20000"/>
              </a:spcBef>
            </a:pPr>
            <a:r>
              <a:rPr lang="fr-FR" altLang="fr-FR" sz="3000" i="1" dirty="0">
                <a:latin typeface="Pristina" pitchFamily="66" charset="0"/>
              </a:rPr>
              <a:t> </a:t>
            </a:r>
          </a:p>
          <a:p>
            <a:pPr algn="ctr" defTabSz="914400" eaLnBrk="1" hangingPunct="1">
              <a:spcBef>
                <a:spcPct val="20000"/>
              </a:spcBef>
            </a:pPr>
            <a:r>
              <a:rPr lang="fr-FR" altLang="fr-FR" sz="3000" i="1" dirty="0">
                <a:latin typeface="Pristina" pitchFamily="66" charset="0"/>
              </a:rPr>
              <a:t> </a:t>
            </a:r>
            <a:r>
              <a:rPr lang="fr-FR" altLang="fr-FR" sz="3000" i="1" dirty="0" smtClean="0">
                <a:latin typeface="Pristina" pitchFamily="66" charset="0"/>
              </a:rPr>
              <a:t>C</a:t>
            </a:r>
            <a:endParaRPr lang="fr-FR" altLang="fr-FR" sz="3000" i="1" dirty="0">
              <a:latin typeface="Pristina" pitchFamily="66" charset="0"/>
            </a:endParaRPr>
          </a:p>
        </p:txBody>
      </p:sp>
      <p:pic>
        <p:nvPicPr>
          <p:cNvPr id="10244" name="Picture 6" descr="de-tataouine-au-grand-erg-35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425" y="1309688"/>
            <a:ext cx="4391025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8" descr="desert_tataouine_ksarouleddabbad-48-jpg,488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1309688"/>
            <a:ext cx="4552950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3" descr="LOGO CJ ENTIER2 BLC.eps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0763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915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77800" y="333375"/>
            <a:ext cx="914558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FR" altLang="fr-FR" sz="3200" b="1" dirty="0" smtClean="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Pristina" pitchFamily="66" charset="0"/>
                <a:ea typeface="ＭＳ Ｐゴシック" pitchFamily="34" charset="-128"/>
              </a:rPr>
              <a:t>Déjeuner dans une </a:t>
            </a:r>
            <a:r>
              <a:rPr lang="fr-FR" altLang="fr-FR" sz="3200" b="1" dirty="0" err="1" smtClean="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Pristina" pitchFamily="66" charset="0"/>
                <a:ea typeface="ＭＳ Ｐゴシック" pitchFamily="34" charset="-128"/>
              </a:rPr>
              <a:t>Ghorfa</a:t>
            </a:r>
            <a:r>
              <a:rPr lang="fr-FR" altLang="fr-FR" sz="3200" b="1" dirty="0" smtClean="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Pristina" pitchFamily="66" charset="0"/>
                <a:ea typeface="ＭＳ Ｐゴシック" pitchFamily="34" charset="-128"/>
              </a:rPr>
              <a:t> à Matmata</a:t>
            </a:r>
            <a:endParaRPr lang="fr-FR" altLang="fr-FR" sz="3200" b="1" dirty="0">
              <a:ln w="6350">
                <a:noFill/>
              </a:ln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Pristina" pitchFamily="66" charset="0"/>
              <a:ea typeface="ＭＳ Ｐゴシック" pitchFamily="34" charset="-128"/>
            </a:endParaRPr>
          </a:p>
        </p:txBody>
      </p:sp>
      <p:pic>
        <p:nvPicPr>
          <p:cNvPr id="13314" name="Picture 2" descr="\\192.168.1.5\cj\4 COLLABORATEUR CJ\jonathan\Commercial\Dossier OCETOUR\jour 5\matmata\Matmata 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08920"/>
            <a:ext cx="4224469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http://mw2.google.com/mw-panoramio/photos/medium/675578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594" y="2708920"/>
            <a:ext cx="3997870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3" descr="LOGO CJ ENTIER2 BLC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1020763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123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http://orx2.my.tripper-tips.com/photo/le-bac-pour-quitter-lile-de-djerba-700-57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916832"/>
            <a:ext cx="6467475" cy="430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77800" y="333375"/>
            <a:ext cx="914558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FR" altLang="fr-FR" sz="3200" b="1" dirty="0" smtClean="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Pristina" pitchFamily="66" charset="0"/>
                <a:ea typeface="ＭＳ Ｐゴシック" pitchFamily="34" charset="-128"/>
              </a:rPr>
              <a:t>Bac de Djerba</a:t>
            </a:r>
            <a:endParaRPr lang="fr-FR" altLang="fr-FR" sz="3200" b="1" dirty="0">
              <a:ln w="6350">
                <a:noFill/>
              </a:ln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Pristina" pitchFamily="66" charset="0"/>
              <a:ea typeface="ＭＳ Ｐゴシック" pitchFamily="34" charset="-128"/>
            </a:endParaRPr>
          </a:p>
        </p:txBody>
      </p:sp>
      <p:pic>
        <p:nvPicPr>
          <p:cNvPr id="5" name="Image 3" descr="LOGO CJ ENTIER2 BLC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1020763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1751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2"/>
          <p:cNvSpPr>
            <a:spLocks noChangeArrowheads="1"/>
          </p:cNvSpPr>
          <p:nvPr/>
        </p:nvSpPr>
        <p:spPr bwMode="auto">
          <a:xfrm>
            <a:off x="290513" y="123825"/>
            <a:ext cx="8529959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fr-FR" altLang="fr-FR" sz="2400" dirty="0">
                <a:latin typeface="Pristina" pitchFamily="66" charset="0"/>
              </a:rPr>
              <a:t>Mise à disposition de quads et buggys </a:t>
            </a:r>
            <a:r>
              <a:rPr lang="fr-FR" altLang="fr-FR" sz="2400" dirty="0" smtClean="0">
                <a:latin typeface="Pristina" pitchFamily="66" charset="0"/>
              </a:rPr>
              <a:t>en </a:t>
            </a:r>
            <a:r>
              <a:rPr lang="fr-FR" altLang="fr-FR" sz="2400" dirty="0">
                <a:latin typeface="Pristina" pitchFamily="66" charset="0"/>
              </a:rPr>
              <a:t>direction de votre hôtel</a:t>
            </a:r>
            <a:endParaRPr lang="fr-FR" altLang="fr-FR" sz="2400" i="1" dirty="0">
              <a:latin typeface="Pristina" pitchFamily="66" charset="0"/>
            </a:endParaRPr>
          </a:p>
        </p:txBody>
      </p:sp>
      <p:pic>
        <p:nvPicPr>
          <p:cNvPr id="5126" name="Picture 17" descr="IMG_6670B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268413"/>
            <a:ext cx="3598863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Image 11" descr="bugg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3573463"/>
            <a:ext cx="3602038" cy="255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2" descr="\\Servboul1\imagescj\16 PHOTOTHEQUE\03 - PRODUITS CJ\01. ACTIVITES &amp; PRODUITS\Buggy\P101089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3681413"/>
            <a:ext cx="3871912" cy="290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2" descr="\\Servboul1\imagescj\16 PHOTOTHEQUE\03 - PRODUITS CJ\01. ACTIVITES &amp; PRODUITS\Buggy\IMG_293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1098550"/>
            <a:ext cx="3871912" cy="258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3" descr="LOGO CJ ENTIER2 BLC.ep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1020763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705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Rectangle 2"/>
          <p:cNvSpPr>
            <a:spLocks noGrp="1"/>
          </p:cNvSpPr>
          <p:nvPr>
            <p:ph type="title"/>
          </p:nvPr>
        </p:nvSpPr>
        <p:spPr>
          <a:xfrm>
            <a:off x="838200" y="188913"/>
            <a:ext cx="5486400" cy="547687"/>
          </a:xfrm>
        </p:spPr>
        <p:txBody>
          <a:bodyPr>
            <a:normAutofit/>
          </a:bodyPr>
          <a:lstStyle/>
          <a:p>
            <a:r>
              <a:rPr lang="fr-FR" altLang="fr-FR" sz="2800" dirty="0">
                <a:solidFill>
                  <a:schemeClr val="tx1"/>
                </a:solidFill>
                <a:latin typeface="Pristina" pitchFamily="66" charset="0"/>
                <a:ea typeface="ＭＳ Ｐゴシック"/>
                <a:cs typeface="ＭＳ Ｐゴシック"/>
              </a:rPr>
              <a:t>Hôtel Hasdrubal Prestige Djerba 5*</a:t>
            </a:r>
          </a:p>
        </p:txBody>
      </p:sp>
      <p:pic>
        <p:nvPicPr>
          <p:cNvPr id="717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125538"/>
            <a:ext cx="7993063" cy="534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3" descr="LOGO CJ ENTIER2 BLC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1020763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190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Image 3" descr="LOGO CJ ENTIER2 BL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95413" cy="136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988" y="1222375"/>
            <a:ext cx="1878012" cy="299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857375"/>
            <a:ext cx="3468687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ZoneTexte 1"/>
          <p:cNvSpPr txBox="1">
            <a:spLocks noChangeArrowheads="1"/>
          </p:cNvSpPr>
          <p:nvPr/>
        </p:nvSpPr>
        <p:spPr bwMode="auto">
          <a:xfrm>
            <a:off x="3876675" y="2171700"/>
            <a:ext cx="2967038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fr-FR" altLang="fr-FR" sz="2400" b="1">
                <a:latin typeface="Pristina" pitchFamily="66" charset="0"/>
              </a:rPr>
              <a:t>Pour ce Rallye vous serez muni d’un Road Book  et </a:t>
            </a:r>
          </a:p>
          <a:p>
            <a:pPr eaLnBrk="1" hangingPunct="1"/>
            <a:r>
              <a:rPr lang="fr-FR" altLang="fr-FR" sz="2400" b="1">
                <a:latin typeface="Pristina" pitchFamily="66" charset="0"/>
              </a:rPr>
              <a:t>d’un GPS par équipe .</a:t>
            </a:r>
          </a:p>
          <a:p>
            <a:pPr eaLnBrk="1" hangingPunct="1"/>
            <a:endParaRPr lang="fr-FR" altLang="fr-FR" sz="2400">
              <a:solidFill>
                <a:schemeClr val="bg1"/>
              </a:solidFill>
              <a:latin typeface="Pristina" pitchFamily="66" charset="0"/>
            </a:endParaRPr>
          </a:p>
        </p:txBody>
      </p:sp>
      <p:sp>
        <p:nvSpPr>
          <p:cNvPr id="8198" name="Rectangle 16"/>
          <p:cNvSpPr>
            <a:spLocks noChangeArrowheads="1"/>
          </p:cNvSpPr>
          <p:nvPr/>
        </p:nvSpPr>
        <p:spPr bwMode="auto">
          <a:xfrm>
            <a:off x="3043238" y="549275"/>
            <a:ext cx="3443287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fr-FR" altLang="fr-FR" sz="3200">
                <a:latin typeface="Pristina" pitchFamily="66" charset="0"/>
                <a:cs typeface="Arial" charset="0"/>
              </a:rPr>
              <a:t>Rallye Road Book 4x4</a:t>
            </a:r>
          </a:p>
        </p:txBody>
      </p:sp>
      <p:pic>
        <p:nvPicPr>
          <p:cNvPr id="8199" name="Picture 9" descr="desert tunisien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" y="4321175"/>
            <a:ext cx="3094038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7" descr="DSC_048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638" y="4321175"/>
            <a:ext cx="6075362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1" name="Rectangle 12"/>
          <p:cNvSpPr>
            <a:spLocks noChangeArrowheads="1"/>
          </p:cNvSpPr>
          <p:nvPr/>
        </p:nvSpPr>
        <p:spPr bwMode="auto">
          <a:xfrm>
            <a:off x="7524750" y="52388"/>
            <a:ext cx="1692275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fr-FR" altLang="fr-FR" sz="2400" i="1">
                <a:latin typeface="Pristina" pitchFamily="66" charset="0"/>
                <a:cs typeface="Arial" charset="0"/>
              </a:rPr>
              <a:t>Jour  1</a:t>
            </a:r>
          </a:p>
        </p:txBody>
      </p:sp>
    </p:spTree>
    <p:extLst>
      <p:ext uri="{BB962C8B-B14F-4D97-AF65-F5344CB8AC3E}">
        <p14:creationId xmlns:p14="http://schemas.microsoft.com/office/powerpoint/2010/main" val="2817975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2"/>
          <p:cNvSpPr>
            <a:spLocks noGrp="1"/>
          </p:cNvSpPr>
          <p:nvPr>
            <p:ph type="title"/>
          </p:nvPr>
        </p:nvSpPr>
        <p:spPr>
          <a:xfrm>
            <a:off x="0" y="115888"/>
            <a:ext cx="6400800" cy="598487"/>
          </a:xfrm>
        </p:spPr>
        <p:txBody>
          <a:bodyPr>
            <a:normAutofit/>
          </a:bodyPr>
          <a:lstStyle/>
          <a:p>
            <a:pPr marL="137160">
              <a:buClr>
                <a:schemeClr val="tx1">
                  <a:shade val="95000"/>
                </a:schemeClr>
              </a:buClr>
              <a:buSzPct val="65000"/>
            </a:pPr>
            <a:r>
              <a:rPr lang="fr-FR" altLang="fr-FR" sz="2800" dirty="0">
                <a:solidFill>
                  <a:schemeClr val="tx1"/>
                </a:solidFill>
                <a:latin typeface="Pristina" pitchFamily="66" charset="0"/>
                <a:ea typeface="ＭＳ Ｐゴシック"/>
                <a:cs typeface="ＭＳ Ｐゴシック"/>
              </a:rPr>
              <a:t>Hôtel Hasdrubal Prestige Djerba 5*</a:t>
            </a:r>
          </a:p>
        </p:txBody>
      </p:sp>
      <p:pic>
        <p:nvPicPr>
          <p:cNvPr id="8197" name="Picture 2" descr="http://jerba.be/fr/photos/thumbs/lrg-56-hasdrubal-prestige-djerb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836613"/>
            <a:ext cx="432435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4" descr="http://www.tourmag.com/photo/art/default/589451-719596.jpg?v=12893850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836613"/>
            <a:ext cx="3513138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8" descr="http://www.agolfingexperience.com/uploadphoto/H%C3%B4tel-Hasdrubal-Prestige-Djerb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860800"/>
            <a:ext cx="4286250" cy="285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10" descr="http://static.promovacances.com/photos/vacances-tunisie/djerba/chambre-hasdrubal-prestige_81741_pgh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860800"/>
            <a:ext cx="4284662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032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2" descr="http://galerie.croisitour.com/G2-7257428860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268413"/>
            <a:ext cx="3513137" cy="527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 descr="http://www.voyaget.com/cr.fwk/images/hotels/Section-294-20100906-11385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1989138"/>
            <a:ext cx="4895850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Rectangle 2"/>
          <p:cNvSpPr>
            <a:spLocks noGrp="1"/>
          </p:cNvSpPr>
          <p:nvPr>
            <p:ph type="title"/>
          </p:nvPr>
        </p:nvSpPr>
        <p:spPr>
          <a:xfrm>
            <a:off x="708025" y="295275"/>
            <a:ext cx="6400800" cy="598488"/>
          </a:xfrm>
        </p:spPr>
        <p:txBody>
          <a:bodyPr>
            <a:normAutofit/>
          </a:bodyPr>
          <a:lstStyle/>
          <a:p>
            <a:pPr marL="137160">
              <a:buClr>
                <a:schemeClr val="tx1">
                  <a:shade val="95000"/>
                </a:schemeClr>
              </a:buClr>
              <a:buSzPct val="65000"/>
            </a:pPr>
            <a:r>
              <a:rPr lang="fr-FR" altLang="fr-FR" sz="2800" dirty="0">
                <a:solidFill>
                  <a:schemeClr val="tx1"/>
                </a:solidFill>
                <a:latin typeface="Pristina" pitchFamily="66" charset="0"/>
                <a:ea typeface="ＭＳ Ｐゴシック"/>
                <a:cs typeface="ＭＳ Ｐゴシック"/>
              </a:rPr>
              <a:t>Hôtel Hasdrubal Prestige Djerba 5*</a:t>
            </a:r>
          </a:p>
        </p:txBody>
      </p:sp>
      <p:pic>
        <p:nvPicPr>
          <p:cNvPr id="6" name="Image 3" descr="LOGO CJ ENTIER2 BLC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1020763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633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2738"/>
            <a:ext cx="4105275" cy="274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1974850"/>
            <a:ext cx="5402263" cy="361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Image 3" descr="LOGO CJ ENTIER2 BLC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1944688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Rectangle 2"/>
          <p:cNvSpPr>
            <a:spLocks noGrp="1"/>
          </p:cNvSpPr>
          <p:nvPr>
            <p:ph type="title"/>
          </p:nvPr>
        </p:nvSpPr>
        <p:spPr>
          <a:xfrm>
            <a:off x="2420938" y="714375"/>
            <a:ext cx="6400800" cy="598488"/>
          </a:xfrm>
        </p:spPr>
        <p:txBody>
          <a:bodyPr>
            <a:normAutofit/>
          </a:bodyPr>
          <a:lstStyle/>
          <a:p>
            <a:pPr marL="137160">
              <a:buClr>
                <a:schemeClr val="tx1">
                  <a:shade val="95000"/>
                </a:schemeClr>
              </a:buClr>
              <a:buSzPct val="65000"/>
            </a:pPr>
            <a:r>
              <a:rPr lang="fr-FR" altLang="fr-FR" sz="2800" dirty="0">
                <a:solidFill>
                  <a:schemeClr val="tx1"/>
                </a:solidFill>
                <a:latin typeface="Pristina" pitchFamily="66" charset="0"/>
                <a:ea typeface="ＭＳ Ｐゴシック"/>
                <a:cs typeface="ＭＳ Ｐゴシック"/>
              </a:rPr>
              <a:t>Hôtel Hasdrubal Prestige Djerba 5*</a:t>
            </a:r>
          </a:p>
        </p:txBody>
      </p:sp>
    </p:spTree>
    <p:extLst>
      <p:ext uri="{BB962C8B-B14F-4D97-AF65-F5344CB8AC3E}">
        <p14:creationId xmlns:p14="http://schemas.microsoft.com/office/powerpoint/2010/main" val="413551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/>
          </p:cNvSpPr>
          <p:nvPr>
            <p:ph type="body" idx="1"/>
          </p:nvPr>
        </p:nvSpPr>
        <p:spPr>
          <a:xfrm>
            <a:off x="4356100" y="876300"/>
            <a:ext cx="2501900" cy="1150938"/>
          </a:xfrm>
        </p:spPr>
        <p:txBody>
          <a:bodyPr>
            <a:normAutofit/>
          </a:bodyPr>
          <a:lstStyle/>
          <a:p>
            <a:pPr marL="137160" indent="0" algn="ctr">
              <a:spcBef>
                <a:spcPct val="0"/>
              </a:spcBef>
              <a:buNone/>
            </a:pPr>
            <a:r>
              <a:rPr lang="fr-FR" altLang="fr-FR" b="1" dirty="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Pristina" pitchFamily="66" charset="0"/>
                <a:ea typeface="ＭＳ Ｐゴシック"/>
                <a:cs typeface="ＭＳ Ｐゴシック"/>
              </a:rPr>
              <a:t>Hôtel Hasdrubal </a:t>
            </a:r>
          </a:p>
          <a:p>
            <a:pPr marL="137160" indent="0" algn="ctr">
              <a:spcBef>
                <a:spcPct val="0"/>
              </a:spcBef>
              <a:buNone/>
            </a:pPr>
            <a:r>
              <a:rPr lang="fr-FR" altLang="fr-FR" b="1" dirty="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Pristina" pitchFamily="66" charset="0"/>
                <a:ea typeface="ＭＳ Ｐゴシック"/>
                <a:cs typeface="ＭＳ Ｐゴシック"/>
              </a:rPr>
              <a:t>Prestige Djerba 5*</a:t>
            </a:r>
          </a:p>
        </p:txBody>
      </p:sp>
      <p:pic>
        <p:nvPicPr>
          <p:cNvPr id="11268" name="Image 3" descr="LOGO CJ ENTIER2 BL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313" y="0"/>
            <a:ext cx="1944687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2" descr="http://static.partirpascher.com/photos/vacances-tunisie/djerba/piscine-hasdrubal-prestige_81740_pgh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975" y="2690813"/>
            <a:ext cx="540702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4" descr="http://www.agolfingexperience.com/uploadphoto/H%C3%B4tel-Hasdrubal-Presti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713"/>
            <a:ext cx="3779838" cy="567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6872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2924944"/>
            <a:ext cx="8229600" cy="1143000"/>
          </a:xfrm>
        </p:spPr>
        <p:txBody>
          <a:bodyPr/>
          <a:lstStyle/>
          <a:p>
            <a:r>
              <a:rPr lang="fr-FR" dirty="0" smtClean="0"/>
              <a:t>JOUR 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803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/>
          </p:cNvSpPr>
          <p:nvPr>
            <p:ph type="title"/>
          </p:nvPr>
        </p:nvSpPr>
        <p:spPr>
          <a:xfrm>
            <a:off x="708025" y="295275"/>
            <a:ext cx="6400800" cy="598488"/>
          </a:xfrm>
        </p:spPr>
        <p:txBody>
          <a:bodyPr/>
          <a:lstStyle/>
          <a:p>
            <a:r>
              <a:rPr lang="fr-FR" altLang="fr-FR" sz="2800" dirty="0" smtClean="0">
                <a:solidFill>
                  <a:schemeClr val="tx1"/>
                </a:solidFill>
                <a:latin typeface="Pristina" pitchFamily="66" charset="0"/>
                <a:ea typeface="ＭＳ Ｐゴシック"/>
                <a:cs typeface="ＭＳ Ｐゴシック"/>
              </a:rPr>
              <a:t>Rituel Hammam Oriental</a:t>
            </a:r>
            <a:endParaRPr lang="fr-FR" altLang="fr-FR" sz="2800" dirty="0">
              <a:solidFill>
                <a:schemeClr val="tx1"/>
              </a:solidFill>
              <a:latin typeface="Pristina" pitchFamily="66" charset="0"/>
              <a:ea typeface="ＭＳ Ｐゴシック"/>
              <a:cs typeface="ＭＳ Ｐゴシック"/>
            </a:endParaRPr>
          </a:p>
        </p:txBody>
      </p:sp>
      <p:pic>
        <p:nvPicPr>
          <p:cNvPr id="16386" name="Picture 2" descr="\\192.168.1.5\cj\6 PRODUCTION\Programme Type CJ\1 journée\Depart Hammamet ou Monastir\cap bon\Photos Produit 1\Hammam Traditionnel\Hammam traditionn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98989"/>
            <a:ext cx="3840088" cy="2562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\\192.168.1.5\cj\6 PRODUCTION\Programme Type CJ\1 journée\Depart Hammamet ou Monastir\cap bon\Photos Produit 1\Hammam Traditionnel\Hammam traditionnel 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298990"/>
            <a:ext cx="4261229" cy="2562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\\192.168.1.5\cj\6 PRODUCTION\Programme Type CJ\1 journée\Depart Hammamet ou Monastir\cap bon\Photos Produit 1\Hammam Traditionnel\Hammam traditionnel 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005063"/>
            <a:ext cx="6096000" cy="2699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3" descr="LOGO CJ ENTIER2 BLC.ep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1020763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703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2" descr="\\Servboul1\images cj\16 PHOTOTHEQUE\01 - REGIONS . PAYSAGES\04. DJERBA\CROISIERE BATEAU\bateau 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50" y="1474788"/>
            <a:ext cx="3154363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3" descr="\\Servboul1\images cj\16 PHOTOTHEQUE\01 - REGIONS . PAYSAGES\04. DJERBA\CROISIERE BATEAU\danse folklorique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4270375"/>
            <a:ext cx="3233737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2" descr="http://www.tunisie-souvenirs.com/photos/products/828/djerba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988" y="3178175"/>
            <a:ext cx="428625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48132" y="188640"/>
            <a:ext cx="87993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altLang="fr-FR" sz="2800" b="1" dirty="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Pristina" pitchFamily="66" charset="0"/>
                <a:ea typeface="ＭＳ Ｐゴシック"/>
                <a:cs typeface="ＭＳ Ｐゴシック"/>
              </a:rPr>
              <a:t>Traversée en bateau de l’</a:t>
            </a:r>
            <a:r>
              <a:rPr lang="fr-FR" altLang="fr-FR" sz="2800" b="1" dirty="0" err="1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Pristina" pitchFamily="66" charset="0"/>
                <a:ea typeface="ＭＳ Ｐゴシック"/>
                <a:cs typeface="ＭＳ Ｐゴシック"/>
              </a:rPr>
              <a:t>embarcadere</a:t>
            </a:r>
            <a:r>
              <a:rPr lang="fr-FR" altLang="fr-FR" sz="2800" b="1" dirty="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Pristina" pitchFamily="66" charset="0"/>
                <a:ea typeface="ＭＳ Ｐゴシック"/>
                <a:cs typeface="ＭＳ Ｐゴシック"/>
              </a:rPr>
              <a:t> à l’île aux Flamants Rose</a:t>
            </a:r>
          </a:p>
        </p:txBody>
      </p:sp>
      <p:pic>
        <p:nvPicPr>
          <p:cNvPr id="8" name="Image 3" descr="LOGO CJ ENTIER2 BLC.eps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155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223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AutoShape 9" descr="9k="/>
          <p:cNvSpPr>
            <a:spLocks noChangeAspect="1" noChangeArrowheads="1"/>
          </p:cNvSpPr>
          <p:nvPr/>
        </p:nvSpPr>
        <p:spPr bwMode="auto">
          <a:xfrm>
            <a:off x="3694113" y="2890838"/>
            <a:ext cx="1757362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24580" name="AutoShape 11" descr="9k="/>
          <p:cNvSpPr>
            <a:spLocks noChangeAspect="1" noChangeArrowheads="1"/>
          </p:cNvSpPr>
          <p:nvPr/>
        </p:nvSpPr>
        <p:spPr bwMode="auto">
          <a:xfrm>
            <a:off x="3694113" y="2890838"/>
            <a:ext cx="1757362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pPr eaLnBrk="1" hangingPunct="1"/>
            <a:endParaRPr lang="fr-FR" altLang="fr-FR"/>
          </a:p>
        </p:txBody>
      </p:sp>
      <p:pic>
        <p:nvPicPr>
          <p:cNvPr id="24582" name="Picture 4" descr="http://p8.storage.canalblog.com/87/22/460471/5889973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588" y="2041525"/>
            <a:ext cx="4340225" cy="336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5" descr="\\Servboul1\images cj\16 PHOTOTHEQUE\01 - REGIONS . PAYSAGES\04. DJERBA\CROISIERE BATEAU\cuisine 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22962">
            <a:off x="604838" y="1506538"/>
            <a:ext cx="3387725" cy="254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7" descr="http://www.tunisie-souvenirs.com/photos/products/828/djerba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303713"/>
            <a:ext cx="428625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5575" y="136525"/>
            <a:ext cx="88809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fr-FR" altLang="fr-FR" sz="2800" b="1" dirty="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Pristina" pitchFamily="66" charset="0"/>
                <a:ea typeface="ＭＳ Ｐゴシック"/>
                <a:cs typeface="ＭＳ Ｐゴシック"/>
              </a:rPr>
              <a:t>Pique nique sur l’ile aux flamants rose</a:t>
            </a:r>
          </a:p>
        </p:txBody>
      </p:sp>
      <p:pic>
        <p:nvPicPr>
          <p:cNvPr id="10" name="Image 3" descr="LOGO CJ ENTIER2 BLC.eps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155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382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Rectangle 2"/>
          <p:cNvSpPr>
            <a:spLocks noGrp="1"/>
          </p:cNvSpPr>
          <p:nvPr>
            <p:ph type="title"/>
          </p:nvPr>
        </p:nvSpPr>
        <p:spPr>
          <a:xfrm>
            <a:off x="1443038" y="342900"/>
            <a:ext cx="6310312" cy="657225"/>
          </a:xfrm>
        </p:spPr>
        <p:txBody>
          <a:bodyPr>
            <a:normAutofit fontScale="90000"/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fr-FR" altLang="fr-FR" sz="2600" i="1" u="sng" dirty="0" smtClean="0">
                <a:latin typeface="Pristina" pitchFamily="66" charset="0"/>
              </a:rPr>
              <a:t/>
            </a:r>
            <a:br>
              <a:rPr lang="fr-FR" altLang="fr-FR" sz="2600" i="1" u="sng" dirty="0" smtClean="0">
                <a:latin typeface="Pristina" pitchFamily="66" charset="0"/>
              </a:rPr>
            </a:br>
            <a:r>
              <a:rPr lang="fr-FR" altLang="fr-FR" sz="3100" dirty="0">
                <a:solidFill>
                  <a:schemeClr val="tx1"/>
                </a:solidFill>
                <a:latin typeface="Pristina" pitchFamily="66" charset="0"/>
                <a:ea typeface="ＭＳ Ｐゴシック"/>
                <a:cs typeface="ＭＳ Ｐゴシック"/>
              </a:rPr>
              <a:t> Découverte de  </a:t>
            </a:r>
            <a:r>
              <a:rPr lang="fr-FR" altLang="fr-FR" sz="3100" dirty="0" err="1">
                <a:solidFill>
                  <a:schemeClr val="tx1"/>
                </a:solidFill>
                <a:latin typeface="Pristina" pitchFamily="66" charset="0"/>
                <a:ea typeface="ＭＳ Ｐゴシック"/>
                <a:cs typeface="ＭＳ Ｐゴシック"/>
              </a:rPr>
              <a:t>Houmt</a:t>
            </a:r>
            <a:r>
              <a:rPr lang="fr-FR" altLang="fr-FR" sz="3100" dirty="0">
                <a:solidFill>
                  <a:schemeClr val="tx1"/>
                </a:solidFill>
                <a:latin typeface="Pristina" pitchFamily="66" charset="0"/>
                <a:ea typeface="ＭＳ Ｐゴシック"/>
                <a:cs typeface="ＭＳ Ｐゴシック"/>
              </a:rPr>
              <a:t> Souk</a:t>
            </a:r>
          </a:p>
        </p:txBody>
      </p:sp>
      <p:pic>
        <p:nvPicPr>
          <p:cNvPr id="25606" name="Image 3" descr="LOGO CJ ENTIER2 BL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8775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9" descr="267037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5" y="1970088"/>
            <a:ext cx="3375025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11" descr="gallery_3_21_27215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5" y="4364038"/>
            <a:ext cx="3375025" cy="223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3" descr="\\192.168.1.5\cj\10 TEMPORAIRE\Jonathan\dossier jonathan\Djerba\rallye pédestre boussole\souk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888" y="1628775"/>
            <a:ext cx="3198812" cy="480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951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2"/>
          <p:cNvSpPr>
            <a:spLocks noChangeArrowheads="1"/>
          </p:cNvSpPr>
          <p:nvPr/>
        </p:nvSpPr>
        <p:spPr bwMode="auto">
          <a:xfrm>
            <a:off x="2159000" y="188913"/>
            <a:ext cx="698500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fr-FR" altLang="fr-FR" sz="2800" b="1" dirty="0" smtClean="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Pristina" pitchFamily="66" charset="0"/>
                <a:ea typeface="ＭＳ Ｐゴシック"/>
                <a:cs typeface="ＭＳ Ｐゴシック"/>
              </a:rPr>
              <a:t>Visite  &amp; Dîner </a:t>
            </a:r>
            <a:r>
              <a:rPr lang="fr-FR" altLang="fr-FR" sz="2800" b="1" dirty="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Pristina" pitchFamily="66" charset="0"/>
                <a:ea typeface="ＭＳ Ｐゴシック"/>
                <a:cs typeface="ＭＳ Ｐゴシック"/>
              </a:rPr>
              <a:t>de Gala dans la grotte dans potier</a:t>
            </a:r>
          </a:p>
        </p:txBody>
      </p:sp>
      <p:pic>
        <p:nvPicPr>
          <p:cNvPr id="50184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125538"/>
            <a:ext cx="4465637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5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125538"/>
            <a:ext cx="2952750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6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4292600"/>
            <a:ext cx="3336925" cy="22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7" name="Picture 11" descr="IMG_3009B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284538"/>
            <a:ext cx="4787900" cy="318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3" descr="LOGO CJ ENTIER2 BLC.ep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1020763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987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5496" y="188640"/>
            <a:ext cx="8784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fr-FR" sz="3200" b="1" dirty="0" smtClean="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Pristina" pitchFamily="66" charset="0"/>
                <a:ea typeface="ＭＳ Ｐゴシック" pitchFamily="34" charset="-128"/>
              </a:rPr>
              <a:t>Arrivée sur le site de Star </a:t>
            </a:r>
            <a:r>
              <a:rPr lang="fr-FR" altLang="fr-FR" sz="3200" b="1" dirty="0" err="1" smtClean="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Pristina" pitchFamily="66" charset="0"/>
                <a:ea typeface="ＭＳ Ｐゴシック" pitchFamily="34" charset="-128"/>
              </a:rPr>
              <a:t>Wars</a:t>
            </a:r>
            <a:endParaRPr lang="fr-FR" altLang="fr-FR" sz="3200" b="1" dirty="0">
              <a:ln w="6350">
                <a:noFill/>
              </a:ln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Pristina" pitchFamily="66" charset="0"/>
              <a:ea typeface="ＭＳ Ｐゴシック" pitchFamily="34" charset="-128"/>
            </a:endParaRPr>
          </a:p>
        </p:txBody>
      </p:sp>
      <p:pic>
        <p:nvPicPr>
          <p:cNvPr id="2050" name="Picture 2" descr="\\192.168.1.5\cj\9 COMMERCIAL ET COMMUNICATION\COMMUNICATION\RESEAUX SOCIAUX\POST FACEBOOK\OPE\Opé TOZEUR\Star wars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048" y="1052736"/>
            <a:ext cx="3490648" cy="5186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3" descr="LOGO CJ ENTIER2 BLC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0763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\\Servboul1\images cj\16 PHOTOTHEQUE\01 - REGIONS . PAYSAGES\01. GRAND ERG ORIENTAL\Star Wars\grand-décor-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25" y="1052736"/>
            <a:ext cx="3989843" cy="2659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\\Servboul1\images cj\16 PHOTOTHEQUE\01 - REGIONS . PAYSAGES\01. GRAND ERG ORIENTAL\Star Wars\StW4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3771039"/>
            <a:ext cx="3960439" cy="297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072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i167.photobucket.com/albums/u124/holf/tunisair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260350"/>
            <a:ext cx="6448425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ZoneTexte 3"/>
          <p:cNvSpPr txBox="1">
            <a:spLocks noChangeArrowheads="1"/>
          </p:cNvSpPr>
          <p:nvPr/>
        </p:nvSpPr>
        <p:spPr bwMode="auto">
          <a:xfrm>
            <a:off x="-15875" y="4941888"/>
            <a:ext cx="9144000" cy="163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altLang="fr-FR" sz="2000" dirty="0">
                <a:latin typeface="Maiandra GD" pitchFamily="34" charset="0"/>
              </a:rPr>
              <a:t>Transfert et départ </a:t>
            </a:r>
            <a:r>
              <a:rPr lang="fr-FR" altLang="fr-FR" sz="2000" dirty="0" smtClean="0">
                <a:latin typeface="Maiandra GD" pitchFamily="34" charset="0"/>
              </a:rPr>
              <a:t>vers </a:t>
            </a:r>
            <a:r>
              <a:rPr lang="fr-FR" altLang="fr-FR" sz="2000" dirty="0">
                <a:latin typeface="Maiandra GD" pitchFamily="34" charset="0"/>
              </a:rPr>
              <a:t>l’aéroport Orly Sud</a:t>
            </a:r>
          </a:p>
          <a:p>
            <a:pPr algn="ctr"/>
            <a:endParaRPr lang="fr-FR" altLang="fr-FR" sz="2000" dirty="0">
              <a:latin typeface="Maiandra GD" pitchFamily="34" charset="0"/>
            </a:endParaRPr>
          </a:p>
          <a:p>
            <a:pPr algn="ctr"/>
            <a:r>
              <a:rPr lang="fr-FR" altLang="fr-FR" sz="2000" dirty="0">
                <a:latin typeface="Maiandra GD" pitchFamily="34" charset="0"/>
              </a:rPr>
              <a:t>Horaire : </a:t>
            </a:r>
          </a:p>
          <a:p>
            <a:pPr algn="ctr"/>
            <a:r>
              <a:rPr lang="fr-FR" altLang="fr-FR" sz="2000" dirty="0">
                <a:latin typeface="Maiandra GD" pitchFamily="34" charset="0"/>
              </a:rPr>
              <a:t>Décollage à </a:t>
            </a:r>
            <a:r>
              <a:rPr lang="fr-FR" altLang="fr-FR" sz="2000" dirty="0" smtClean="0">
                <a:latin typeface="Maiandra GD" pitchFamily="34" charset="0"/>
              </a:rPr>
              <a:t>14h30</a:t>
            </a:r>
            <a:endParaRPr lang="fr-FR" altLang="fr-FR" sz="2000" dirty="0">
              <a:latin typeface="Maiandra GD" pitchFamily="34" charset="0"/>
            </a:endParaRPr>
          </a:p>
          <a:p>
            <a:pPr algn="ctr"/>
            <a:r>
              <a:rPr lang="fr-FR" altLang="fr-FR" sz="2000" dirty="0">
                <a:latin typeface="Maiandra GD" pitchFamily="34" charset="0"/>
              </a:rPr>
              <a:t>Atterrissage à  </a:t>
            </a:r>
            <a:r>
              <a:rPr lang="fr-FR" altLang="fr-FR" sz="2000" dirty="0" smtClean="0">
                <a:latin typeface="Maiandra GD" pitchFamily="34" charset="0"/>
              </a:rPr>
              <a:t>17h15</a:t>
            </a:r>
            <a:endParaRPr lang="fr-FR" altLang="fr-FR" sz="2000" dirty="0">
              <a:latin typeface="Maiandra GD" pitchFamily="34" charset="0"/>
            </a:endParaRPr>
          </a:p>
        </p:txBody>
      </p:sp>
      <p:pic>
        <p:nvPicPr>
          <p:cNvPr id="4" name="Image 3" descr="LOGO CJ ENTIER2 BLC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020763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336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2780928"/>
            <a:ext cx="8229600" cy="1143000"/>
          </a:xfrm>
        </p:spPr>
        <p:txBody>
          <a:bodyPr/>
          <a:lstStyle/>
          <a:p>
            <a:r>
              <a:rPr lang="fr-FR" dirty="0" smtClean="0"/>
              <a:t>Prestations Optionnelles</a:t>
            </a:r>
            <a:endParaRPr lang="fr-FR" dirty="0"/>
          </a:p>
        </p:txBody>
      </p:sp>
      <p:pic>
        <p:nvPicPr>
          <p:cNvPr id="3" name="Image 3" descr="LOGO CJ ENTIER2 BLC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0763" cy="99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04253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3" descr="LOGO CJ ENTIER2 BLC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38" y="0"/>
            <a:ext cx="1020763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\\Servboul1\images cj\Nouvelle Photothèque\Opérations\ALTERDOMUS-OP\IMG_800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995362"/>
            <a:ext cx="8293291" cy="5529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909934" y="260350"/>
            <a:ext cx="795943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fr-FR" altLang="fr-FR" sz="3200" b="1" dirty="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Pristina" pitchFamily="66" charset="0"/>
              </a:rPr>
              <a:t>Soirée discothèque </a:t>
            </a:r>
            <a:r>
              <a:rPr lang="fr-FR" altLang="fr-FR" sz="3200" b="1" dirty="0" smtClean="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Pristina" pitchFamily="66" charset="0"/>
              </a:rPr>
              <a:t>sous </a:t>
            </a:r>
            <a:r>
              <a:rPr lang="fr-FR" altLang="fr-FR" sz="3200" b="1" dirty="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Pristina" pitchFamily="66" charset="0"/>
              </a:rPr>
              <a:t>les </a:t>
            </a:r>
            <a:r>
              <a:rPr lang="fr-FR" altLang="fr-FR" sz="3200" b="1" dirty="0" smtClean="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Pristina" pitchFamily="66" charset="0"/>
              </a:rPr>
              <a:t>étoiles sur la plage</a:t>
            </a:r>
            <a:endParaRPr lang="fr-FR" altLang="fr-FR" sz="3200" b="1" dirty="0">
              <a:ln w="6350">
                <a:noFill/>
              </a:ln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Pristin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954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/>
          <p:cNvSpPr>
            <a:spLocks noChangeArrowheads="1"/>
          </p:cNvSpPr>
          <p:nvPr/>
        </p:nvSpPr>
        <p:spPr bwMode="auto">
          <a:xfrm>
            <a:off x="909934" y="260350"/>
            <a:ext cx="795943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fr-FR" altLang="fr-FR" sz="3200" b="1" dirty="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Pristina" pitchFamily="66" charset="0"/>
              </a:rPr>
              <a:t>Soirée discothèque </a:t>
            </a:r>
            <a:r>
              <a:rPr lang="fr-FR" altLang="fr-FR" sz="3200" b="1" dirty="0" smtClean="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Pristina" pitchFamily="66" charset="0"/>
              </a:rPr>
              <a:t>sous </a:t>
            </a:r>
            <a:r>
              <a:rPr lang="fr-FR" altLang="fr-FR" sz="3200" b="1" dirty="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Pristina" pitchFamily="66" charset="0"/>
              </a:rPr>
              <a:t>les </a:t>
            </a:r>
            <a:r>
              <a:rPr lang="fr-FR" altLang="fr-FR" sz="3200" b="1" dirty="0" smtClean="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Pristina" pitchFamily="66" charset="0"/>
              </a:rPr>
              <a:t>étoiles sur la plage</a:t>
            </a:r>
            <a:endParaRPr lang="fr-FR" altLang="fr-FR" sz="3200" b="1" dirty="0">
              <a:ln w="6350">
                <a:noFill/>
              </a:ln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Pristina" pitchFamily="66" charset="0"/>
            </a:endParaRPr>
          </a:p>
        </p:txBody>
      </p:sp>
      <p:pic>
        <p:nvPicPr>
          <p:cNvPr id="24579" name="Picture 2" descr="\\Servboul1\images cj\Nouvelle Photothèque\Opérations\ALTERDOMUS-OP\AD CSO\IMG_1474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5576" y="1007909"/>
            <a:ext cx="3754438" cy="2709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3" descr="\\Servboul1\images cj\Nouvelle Photothèque\Opérations\ALTERDOMUS-OP\AD CSO\IMG_1495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98108" y="998375"/>
            <a:ext cx="4011613" cy="2718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5" descr="\\Servboul1\images cj\Nouvelle Photothèque\Opérations\ALTERDOMUS-OP\IMG_8007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0"/>
          <a:stretch/>
        </p:blipFill>
        <p:spPr bwMode="auto">
          <a:xfrm>
            <a:off x="964915" y="3816425"/>
            <a:ext cx="6525518" cy="2780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Image 3" descr="LOGO CJ ENTIER2 BLC.eps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0763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094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67544" y="214313"/>
            <a:ext cx="8413750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indent="-342900" algn="ctr" eaLnBrk="1" hangingPunct="1">
              <a:lnSpc>
                <a:spcPct val="80000"/>
              </a:lnSpc>
              <a:buFontTx/>
              <a:buNone/>
            </a:pPr>
            <a:r>
              <a:rPr lang="fr-FR" altLang="fr-FR" sz="2800" b="1" dirty="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Pristina" pitchFamily="66" charset="0"/>
                <a:ea typeface="ＭＳ Ｐゴシック"/>
                <a:cs typeface="ＭＳ Ｐゴシック"/>
              </a:rPr>
              <a:t>Plan tentes Lodge base </a:t>
            </a:r>
            <a:r>
              <a:rPr lang="fr-FR" altLang="fr-FR" sz="2800" b="1" dirty="0" smtClean="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Pristina" pitchFamily="66" charset="0"/>
                <a:ea typeface="ＭＳ Ｐゴシック"/>
                <a:cs typeface="ＭＳ Ｐゴシック"/>
              </a:rPr>
              <a:t>2</a:t>
            </a:r>
            <a:endParaRPr lang="fr-FR" altLang="fr-FR" sz="2800" b="1" dirty="0">
              <a:ln w="6350">
                <a:noFill/>
              </a:ln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Pristina" pitchFamily="66" charset="0"/>
              <a:ea typeface="ＭＳ Ｐゴシック"/>
              <a:cs typeface="ＭＳ Ｐゴシック"/>
            </a:endParaRPr>
          </a:p>
        </p:txBody>
      </p:sp>
      <p:pic>
        <p:nvPicPr>
          <p:cNvPr id="4" name="Image 3" descr="LOGO CJ ENTIER2 BLC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1020763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595159"/>
            <a:ext cx="4365110" cy="6091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2435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ChangeArrowheads="1"/>
          </p:cNvSpPr>
          <p:nvPr/>
        </p:nvSpPr>
        <p:spPr bwMode="auto">
          <a:xfrm>
            <a:off x="1547813" y="260350"/>
            <a:ext cx="7812087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fr-FR" sz="2400" b="1" dirty="0" smtClean="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Pristina" pitchFamily="66" charset="0"/>
                <a:ea typeface="ＭＳ Ｐゴシック" pitchFamily="34" charset="-128"/>
              </a:rPr>
              <a:t>Spa dans le désert </a:t>
            </a:r>
            <a:endParaRPr lang="fr-FR" sz="2400" b="1" dirty="0">
              <a:ln w="6350">
                <a:noFill/>
              </a:ln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Pristina" pitchFamily="66" charset="0"/>
              <a:ea typeface="ＭＳ Ｐゴシック" pitchFamily="34" charset="-128"/>
            </a:endParaRPr>
          </a:p>
        </p:txBody>
      </p:sp>
      <p:pic>
        <p:nvPicPr>
          <p:cNvPr id="17410" name="Picture 2" descr="\\192.168.1.5\cj\6 PRODUCTION\PRODUITS OUTSIDE\SPA\DSC_00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27855"/>
            <a:ext cx="3487416" cy="5209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\\192.168.1.5\cj\6 PRODUCTION\PRODUITS OUTSIDE\SPA\DSC_00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832651"/>
            <a:ext cx="3660574" cy="245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3" descr="LOGO CJ ENTIER2 BLC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1020763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 descr="\\192.168.1.5\cj\6 PRODUCTION\PRODUITS OUTSIDE\SPA\DSC_007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22375"/>
            <a:ext cx="3660574" cy="244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457850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2"/>
          <p:cNvSpPr>
            <a:spLocks noChangeArrowheads="1"/>
          </p:cNvSpPr>
          <p:nvPr/>
        </p:nvSpPr>
        <p:spPr bwMode="auto">
          <a:xfrm>
            <a:off x="683568" y="613668"/>
            <a:ext cx="7812087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fr-FR" sz="2400" b="1" dirty="0" smtClean="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Pristina" pitchFamily="66" charset="0"/>
                <a:ea typeface="ＭＳ Ｐゴシック" pitchFamily="34" charset="-128"/>
              </a:rPr>
              <a:t>Visite musé du Djerba Explorer</a:t>
            </a:r>
            <a:endParaRPr lang="fr-FR" sz="2400" b="1" dirty="0">
              <a:ln w="6350">
                <a:noFill/>
              </a:ln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Pristina" pitchFamily="66" charset="0"/>
              <a:ea typeface="ＭＳ Ｐゴシック" pitchFamily="34" charset="-128"/>
            </a:endParaRPr>
          </a:p>
        </p:txBody>
      </p:sp>
      <p:pic>
        <p:nvPicPr>
          <p:cNvPr id="4" name="Image 3" descr="LOGO CJ ENTIER2 BLC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1020763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" descr="http://djerba.net.free.fr/images/musee_exlpore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823" y="2060848"/>
            <a:ext cx="6505575" cy="315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671489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\\Servboul1\images cj\16 PHOTOTHEQUE\03 - PRODUITS CJ\03. DEJ &amp; DINER &amp; COCKTAIL\Musée djerba explore\DSC_29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550293"/>
            <a:ext cx="6534150" cy="434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2"/>
          <p:cNvSpPr>
            <a:spLocks noChangeArrowheads="1"/>
          </p:cNvSpPr>
          <p:nvPr/>
        </p:nvSpPr>
        <p:spPr bwMode="auto">
          <a:xfrm>
            <a:off x="755576" y="613668"/>
            <a:ext cx="7812087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fr-FR" sz="2400" b="1" dirty="0" smtClean="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Pristina" pitchFamily="66" charset="0"/>
                <a:ea typeface="ＭＳ Ｐゴシック" pitchFamily="34" charset="-128"/>
              </a:rPr>
              <a:t>Diner de gala dans le musé du Djerba Explorer</a:t>
            </a:r>
            <a:endParaRPr lang="fr-FR" sz="2400" b="1" dirty="0">
              <a:ln w="6350">
                <a:noFill/>
              </a:ln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Pristina" pitchFamily="66" charset="0"/>
              <a:ea typeface="ＭＳ Ｐゴシック" pitchFamily="34" charset="-128"/>
            </a:endParaRPr>
          </a:p>
        </p:txBody>
      </p:sp>
      <p:pic>
        <p:nvPicPr>
          <p:cNvPr id="4" name="Image 3" descr="LOGO CJ ENTIER2 BLC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1020763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21647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\\Servboul1\images cj\16 PHOTOTHEQUE\03 - PRODUITS CJ\03. DEJ &amp; DINER &amp; COCKTAIL\Musée djerba explore\DSC_29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56" y="2420888"/>
            <a:ext cx="4351146" cy="2890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\\Servboul1\images cj\16 PHOTOTHEQUE\03 - PRODUITS CJ\03. DEJ &amp; DINER &amp; COCKTAIL\Musée djerba explore\P10109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555" y="827437"/>
            <a:ext cx="3996037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 descr="LOGO CJ ENTIER2 BLC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1020763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744080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ZoneTexte 8"/>
          <p:cNvSpPr txBox="1">
            <a:spLocks noChangeArrowheads="1"/>
          </p:cNvSpPr>
          <p:nvPr/>
        </p:nvSpPr>
        <p:spPr bwMode="auto">
          <a:xfrm>
            <a:off x="5754688" y="2771775"/>
            <a:ext cx="3065462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fr-FR" sz="2000" b="1">
                <a:latin typeface="Pristina" pitchFamily="66" charset="0"/>
              </a:rPr>
              <a:t>Laura est à votre disposition au</a:t>
            </a:r>
          </a:p>
          <a:p>
            <a:pPr algn="ctr" eaLnBrk="1" hangingPunct="1">
              <a:spcBef>
                <a:spcPct val="50000"/>
              </a:spcBef>
            </a:pPr>
            <a:r>
              <a:rPr lang="fr-FR" altLang="fr-FR" sz="2000">
                <a:latin typeface="Pristina" pitchFamily="66" charset="0"/>
              </a:rPr>
              <a:t>01 49 650 650</a:t>
            </a:r>
          </a:p>
          <a:p>
            <a:pPr algn="ctr" eaLnBrk="1" hangingPunct="1">
              <a:spcBef>
                <a:spcPct val="50000"/>
              </a:spcBef>
            </a:pPr>
            <a:r>
              <a:rPr lang="fr-FR" altLang="fr-FR" sz="2000">
                <a:latin typeface="Pristina" pitchFamily="66" charset="0"/>
              </a:rPr>
              <a:t>Laura@croisierejaune.com</a:t>
            </a:r>
          </a:p>
          <a:p>
            <a:pPr algn="ctr" eaLnBrk="1" hangingPunct="1">
              <a:spcBef>
                <a:spcPct val="50000"/>
              </a:spcBef>
            </a:pPr>
            <a:r>
              <a:rPr lang="fr-FR" altLang="fr-FR" sz="2000">
                <a:latin typeface="Pristina" pitchFamily="66" charset="0"/>
              </a:rPr>
              <a:t>www.croisierejaune.com</a:t>
            </a:r>
          </a:p>
          <a:p>
            <a:pPr algn="ctr" eaLnBrk="1" hangingPunct="1"/>
            <a:endParaRPr lang="fr-FR" altLang="fr-FR" sz="2000">
              <a:latin typeface="Pristina" pitchFamily="66" charset="0"/>
            </a:endParaRPr>
          </a:p>
        </p:txBody>
      </p:sp>
      <p:pic>
        <p:nvPicPr>
          <p:cNvPr id="58371" name="Image 3" descr="LOGO CJ ENTIER2 BLC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68425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79388" y="207963"/>
            <a:ext cx="9144000" cy="1143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indent="-342900" algn="ctr" eaLnBrk="0" hangingPunct="0">
              <a:spcBef>
                <a:spcPct val="20000"/>
              </a:spcBef>
              <a:defRPr/>
            </a:pPr>
            <a:r>
              <a:rPr lang="fr-FR" sz="2800" dirty="0">
                <a:latin typeface="Pristina" pitchFamily="66" charset="0"/>
                <a:ea typeface="ＭＳ Ｐゴシック" pitchFamily="34" charset="-128"/>
              </a:rPr>
              <a:t>Contact</a:t>
            </a:r>
          </a:p>
        </p:txBody>
      </p:sp>
      <p:pic>
        <p:nvPicPr>
          <p:cNvPr id="58373" name="Picture 1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1658143"/>
            <a:ext cx="3165475" cy="430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9890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\\Servboul1\imagescj\16 PHOTOTHEQUE\03 - PRODUITS CJ\03. DEJ &amp; DINER &amp; COCKTAIL\cocktail Diner star wars\DSC_036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3600450" cy="537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067944" y="3068960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altLang="fr-FR" sz="2800" b="1" dirty="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Pristina" pitchFamily="66" charset="0"/>
                <a:ea typeface="ＭＳ Ｐゴシック" pitchFamily="34" charset="-128"/>
              </a:rPr>
              <a:t>Arrivée sur le site de Star Wars et </a:t>
            </a:r>
            <a:r>
              <a:rPr lang="fr-FR" altLang="fr-FR" sz="2800" b="1" dirty="0" smtClean="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Pristina" pitchFamily="66" charset="0"/>
                <a:ea typeface="ＭＳ Ｐゴシック" pitchFamily="34" charset="-128"/>
              </a:rPr>
              <a:t>service de cocktail avec mignardises</a:t>
            </a:r>
            <a:r>
              <a:rPr lang="fr-FR" altLang="fr-FR" sz="1600" dirty="0" smtClean="0">
                <a:latin typeface="Maiandra GD" pitchFamily="34" charset="0"/>
              </a:rPr>
              <a:t>.</a:t>
            </a:r>
            <a:endParaRPr lang="fr-FR" altLang="fr-FR" sz="1600" dirty="0">
              <a:latin typeface="Maiandra GD" pitchFamily="34" charset="0"/>
            </a:endParaRPr>
          </a:p>
        </p:txBody>
      </p:sp>
      <p:pic>
        <p:nvPicPr>
          <p:cNvPr id="5" name="Image 3" descr="LOGO CJ ENTIER2 BLC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020763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7739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2" name="Rectangle 4"/>
          <p:cNvSpPr>
            <a:spLocks noChangeArrowheads="1"/>
          </p:cNvSpPr>
          <p:nvPr/>
        </p:nvSpPr>
        <p:spPr bwMode="auto">
          <a:xfrm>
            <a:off x="640924" y="332656"/>
            <a:ext cx="7777162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algn="ctr">
              <a:spcBef>
                <a:spcPct val="20000"/>
              </a:spcBef>
            </a:pPr>
            <a:r>
              <a:rPr lang="fr-FR" altLang="fr-FR" sz="3200" dirty="0" smtClean="0">
                <a:latin typeface="Pristina" pitchFamily="66" charset="0"/>
                <a:ea typeface="ＭＳ Ｐゴシック" charset="-128"/>
              </a:rPr>
              <a:t>Départ pour </a:t>
            </a:r>
            <a:r>
              <a:rPr lang="fr-FR" altLang="fr-FR" sz="3200" dirty="0" err="1" smtClean="0">
                <a:latin typeface="Pristina" pitchFamily="66" charset="0"/>
                <a:ea typeface="ＭＳ Ｐゴシック" charset="-128"/>
              </a:rPr>
              <a:t>uneMéharée</a:t>
            </a:r>
            <a:r>
              <a:rPr lang="fr-FR" altLang="fr-FR" sz="3200" dirty="0" smtClean="0">
                <a:latin typeface="Pristina" pitchFamily="66" charset="0"/>
                <a:ea typeface="ＭＳ Ｐゴシック" charset="-128"/>
              </a:rPr>
              <a:t> dans les Dunes vers le campement</a:t>
            </a:r>
            <a:endParaRPr lang="fr-FR" altLang="fr-FR" sz="3200" dirty="0">
              <a:latin typeface="Pristina" pitchFamily="66" charset="0"/>
              <a:ea typeface="ＭＳ Ｐゴシック" charset="-128"/>
            </a:endParaRPr>
          </a:p>
        </p:txBody>
      </p:sp>
      <p:pic>
        <p:nvPicPr>
          <p:cNvPr id="63494" name="Picture 6" descr="IMG_336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276475"/>
            <a:ext cx="4032250" cy="269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5" name="Picture 7" descr="IMG_336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205038"/>
            <a:ext cx="4032250" cy="268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3" descr="LOGO CJ ENTIER2 BLC.eps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0763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799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Image 11" descr="IMG_8989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08"/>
            <a:ext cx="9144000" cy="686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323528" y="260648"/>
            <a:ext cx="8208962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fr-FR" altLang="fr-FR" sz="2400" dirty="0" smtClean="0">
                <a:latin typeface="Pristina" pitchFamily="66" charset="0"/>
              </a:rPr>
              <a:t>Arrivé au Campement </a:t>
            </a:r>
            <a:r>
              <a:rPr lang="fr-FR" altLang="fr-FR" sz="2400" dirty="0">
                <a:latin typeface="Pristina" pitchFamily="66" charset="0"/>
              </a:rPr>
              <a:t>éphémère monté spécialement pour vous dans le Grand Erg </a:t>
            </a:r>
            <a:r>
              <a:rPr lang="fr-FR" altLang="fr-FR" sz="2400" dirty="0" smtClean="0">
                <a:latin typeface="Pristina" pitchFamily="66" charset="0"/>
              </a:rPr>
              <a:t>Oriental et Cocktail Champagne de bienvenue</a:t>
            </a:r>
            <a:endParaRPr lang="fr-FR" altLang="fr-FR" sz="2400" dirty="0">
              <a:latin typeface="Pristina" pitchFamily="66" charset="0"/>
            </a:endParaRPr>
          </a:p>
        </p:txBody>
      </p:sp>
      <p:pic>
        <p:nvPicPr>
          <p:cNvPr id="7" name="Image 3" descr="LOGO CJ ENTIER2 BLC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311854"/>
            <a:ext cx="1020763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408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721</TotalTime>
  <Words>556</Words>
  <Application>Microsoft Office PowerPoint</Application>
  <PresentationFormat>Affichage à l'écran (4:3)</PresentationFormat>
  <Paragraphs>86</Paragraphs>
  <Slides>69</Slides>
  <Notes>3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69</vt:i4>
      </vt:variant>
    </vt:vector>
  </HeadingPairs>
  <TitlesOfParts>
    <vt:vector size="70" baseType="lpstr">
      <vt:lpstr>Apex</vt:lpstr>
      <vt:lpstr>Présentation PowerPoint</vt:lpstr>
      <vt:lpstr>Jour 1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 Un espace chambre à coucher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Jour 2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Campement Pan Sea – Ksar Ghilane</vt:lpstr>
      <vt:lpstr>Campement Pan Sea – Ksar Ghilane</vt:lpstr>
      <vt:lpstr>Présentation PowerPoint</vt:lpstr>
      <vt:lpstr>Dîner privatisé dans le Fort Ksar Ghilane</vt:lpstr>
      <vt:lpstr>Jour 3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Hôtel Hasdrubal Prestige Djerba 5*</vt:lpstr>
      <vt:lpstr>Hôtel Hasdrubal Prestige Djerba 5*</vt:lpstr>
      <vt:lpstr>Hôtel Hasdrubal Prestige Djerba 5*</vt:lpstr>
      <vt:lpstr>Hôtel Hasdrubal Prestige Djerba 5*</vt:lpstr>
      <vt:lpstr>Présentation PowerPoint</vt:lpstr>
      <vt:lpstr>JOUR 4</vt:lpstr>
      <vt:lpstr>Rituel Hammam Oriental</vt:lpstr>
      <vt:lpstr>Présentation PowerPoint</vt:lpstr>
      <vt:lpstr>Présentation PowerPoint</vt:lpstr>
      <vt:lpstr>  Découverte de  Houmt Souk</vt:lpstr>
      <vt:lpstr>Présentation PowerPoint</vt:lpstr>
      <vt:lpstr>Présentation PowerPoint</vt:lpstr>
      <vt:lpstr>Prestations Optionnelles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Maxime DUMARTHERAY</dc:creator>
  <cp:lastModifiedBy>Maxime DUMARTHERAY</cp:lastModifiedBy>
  <cp:revision>109</cp:revision>
  <dcterms:created xsi:type="dcterms:W3CDTF">2014-06-16T14:44:25Z</dcterms:created>
  <dcterms:modified xsi:type="dcterms:W3CDTF">2014-07-01T19:41:47Z</dcterms:modified>
</cp:coreProperties>
</file>