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57" r:id="rId3"/>
    <p:sldId id="258" r:id="rId4"/>
    <p:sldId id="259" r:id="rId5"/>
    <p:sldId id="260" r:id="rId6"/>
    <p:sldId id="262" r:id="rId7"/>
    <p:sldId id="264" r:id="rId8"/>
    <p:sldId id="263" r:id="rId9"/>
    <p:sldId id="261" r:id="rId10"/>
    <p:sldId id="265" r:id="rId11"/>
    <p:sldId id="266" r:id="rId12"/>
    <p:sldId id="267" r:id="rId13"/>
    <p:sldId id="268" r:id="rId14"/>
    <p:sldId id="299" r:id="rId15"/>
    <p:sldId id="273" r:id="rId16"/>
    <p:sldId id="269" r:id="rId17"/>
    <p:sldId id="270" r:id="rId18"/>
    <p:sldId id="271" r:id="rId19"/>
    <p:sldId id="274" r:id="rId20"/>
    <p:sldId id="275" r:id="rId21"/>
    <p:sldId id="272" r:id="rId22"/>
    <p:sldId id="276" r:id="rId23"/>
    <p:sldId id="277" r:id="rId24"/>
    <p:sldId id="278" r:id="rId25"/>
    <p:sldId id="279" r:id="rId26"/>
    <p:sldId id="280" r:id="rId27"/>
    <p:sldId id="281" r:id="rId28"/>
    <p:sldId id="282" r:id="rId29"/>
    <p:sldId id="283" r:id="rId30"/>
    <p:sldId id="284" r:id="rId31"/>
    <p:sldId id="286" r:id="rId32"/>
    <p:sldId id="287" r:id="rId33"/>
    <p:sldId id="288" r:id="rId34"/>
    <p:sldId id="289" r:id="rId35"/>
    <p:sldId id="290" r:id="rId36"/>
    <p:sldId id="291" r:id="rId37"/>
    <p:sldId id="292" r:id="rId38"/>
    <p:sldId id="293" r:id="rId39"/>
    <p:sldId id="294" r:id="rId40"/>
    <p:sldId id="297" r:id="rId41"/>
    <p:sldId id="295" r:id="rId42"/>
    <p:sldId id="296" r:id="rId43"/>
    <p:sldId id="298" r:id="rId44"/>
    <p:sldId id="300" r:id="rId45"/>
    <p:sldId id="302" r:id="rId46"/>
    <p:sldId id="301" r:id="rId47"/>
    <p:sldId id="304" r:id="rId48"/>
    <p:sldId id="314" r:id="rId49"/>
    <p:sldId id="315" r:id="rId50"/>
    <p:sldId id="316" r:id="rId51"/>
    <p:sldId id="317" r:id="rId52"/>
    <p:sldId id="318" r:id="rId53"/>
    <p:sldId id="319" r:id="rId54"/>
    <p:sldId id="305" r:id="rId55"/>
    <p:sldId id="306" r:id="rId56"/>
    <p:sldId id="307" r:id="rId57"/>
    <p:sldId id="308" r:id="rId58"/>
    <p:sldId id="309" r:id="rId59"/>
    <p:sldId id="310" r:id="rId60"/>
    <p:sldId id="311" r:id="rId6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94"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9BA586-E108-4104-95C3-6695F8327086}" type="datetimeFigureOut">
              <a:rPr lang="fr-FR" smtClean="0"/>
              <a:t>17/07/2014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560385-A555-4D6F-A47C-B166749E784B}" type="slidenum">
              <a:rPr lang="fr-FR" smtClean="0"/>
              <a:t>‹N°›</a:t>
            </a:fld>
            <a:endParaRPr lang="fr-FR"/>
          </a:p>
        </p:txBody>
      </p:sp>
    </p:spTree>
    <p:extLst>
      <p:ext uri="{BB962C8B-B14F-4D97-AF65-F5344CB8AC3E}">
        <p14:creationId xmlns:p14="http://schemas.microsoft.com/office/powerpoint/2010/main" val="44053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ectangle à coins arrondis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ous-titr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28" name="Espace réservé de la date 27"/>
          <p:cNvSpPr>
            <a:spLocks noGrp="1"/>
          </p:cNvSpPr>
          <p:nvPr>
            <p:ph type="dt" sz="half" idx="10"/>
          </p:nvPr>
        </p:nvSpPr>
        <p:spPr/>
        <p:txBody>
          <a:bodyPr/>
          <a:lstStyle/>
          <a:p>
            <a:fld id="{DD3F56FD-1403-4822-B7E3-AD9D341C5937}" type="datetimeFigureOut">
              <a:rPr lang="fr-FR" smtClean="0"/>
              <a:t>17/07/2014</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lIns="0" tIns="0" rIns="0" bIns="0">
            <a:noAutofit/>
          </a:bodyPr>
          <a:lstStyle>
            <a:lvl1pPr>
              <a:defRPr sz="1400">
                <a:solidFill>
                  <a:srgbClr val="FFFFFF"/>
                </a:solidFill>
              </a:defRPr>
            </a:lvl1pPr>
          </a:lstStyle>
          <a:p>
            <a:fld id="{69C901AF-A2C7-44E1-BA86-D621E4C8D57F}" type="slidenum">
              <a:rPr lang="fr-FR" smtClean="0"/>
              <a:t>‹N°›</a:t>
            </a:fld>
            <a:endParaRPr lang="fr-F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fr-FR" smtClean="0"/>
              <a:t>Modifiez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D3F56FD-1403-4822-B7E3-AD9D341C5937}" type="datetimeFigureOut">
              <a:rPr lang="fr-FR" smtClean="0"/>
              <a:t>17/07/2014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C901AF-A2C7-44E1-BA86-D621E4C8D57F}"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1"/>
            <a:ext cx="201168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914400" y="274640"/>
            <a:ext cx="55626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D3F56FD-1403-4822-B7E3-AD9D341C5937}" type="datetimeFigureOut">
              <a:rPr lang="fr-FR" smtClean="0"/>
              <a:t>17/07/2014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C901AF-A2C7-44E1-BA86-D621E4C8D57F}"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4" name="Espace réservé de la date 3"/>
          <p:cNvSpPr>
            <a:spLocks noGrp="1"/>
          </p:cNvSpPr>
          <p:nvPr>
            <p:ph type="dt" sz="half" idx="10"/>
          </p:nvPr>
        </p:nvSpPr>
        <p:spPr/>
        <p:txBody>
          <a:bodyPr/>
          <a:lstStyle/>
          <a:p>
            <a:fld id="{DD3F56FD-1403-4822-B7E3-AD9D341C5937}" type="datetimeFigureOut">
              <a:rPr lang="fr-FR" smtClean="0"/>
              <a:t>17/07/2014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C901AF-A2C7-44E1-BA86-D621E4C8D57F}" type="slidenum">
              <a:rPr lang="fr-FR" smtClean="0"/>
              <a:t>‹N°›</a:t>
            </a:fld>
            <a:endParaRPr lang="fr-FR"/>
          </a:p>
        </p:txBody>
      </p:sp>
      <p:sp>
        <p:nvSpPr>
          <p:cNvPr id="8" name="Espace réservé du contenu 7"/>
          <p:cNvSpPr>
            <a:spLocks noGrp="1"/>
          </p:cNvSpPr>
          <p:nvPr>
            <p:ph sz="quarter" idx="1"/>
          </p:nvPr>
        </p:nvSpPr>
        <p:spPr>
          <a:xfrm>
            <a:off x="914400" y="1447800"/>
            <a:ext cx="7772400" cy="45720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ectangle à coins arrondis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DD3F56FD-1403-4822-B7E3-AD9D341C5937}" type="datetimeFigureOut">
              <a:rPr lang="fr-FR" smtClean="0"/>
              <a:t>17/07/2014</a:t>
            </a:fld>
            <a:endParaRPr lang="fr-FR"/>
          </a:p>
        </p:txBody>
      </p:sp>
      <p:sp>
        <p:nvSpPr>
          <p:cNvPr id="5" name="Espace réservé du pied de page 4"/>
          <p:cNvSpPr>
            <a:spLocks noGrp="1"/>
          </p:cNvSpPr>
          <p:nvPr>
            <p:ph type="ftr" sz="quarter" idx="11"/>
          </p:nvPr>
        </p:nvSpPr>
        <p:spPr>
          <a:xfrm>
            <a:off x="800100" y="6172200"/>
            <a:ext cx="4000500" cy="457200"/>
          </a:xfrm>
        </p:spPr>
        <p:txBody>
          <a:bodyPr/>
          <a:lstStyle/>
          <a:p>
            <a:endParaRPr lang="fr-F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146304" y="6208776"/>
            <a:ext cx="457200" cy="457200"/>
          </a:xfrm>
        </p:spPr>
        <p:txBody>
          <a:bodyPr/>
          <a:lstStyle/>
          <a:p>
            <a:fld id="{69C901AF-A2C7-44E1-BA86-D621E4C8D57F}"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5" name="Espace réservé de la date 4"/>
          <p:cNvSpPr>
            <a:spLocks noGrp="1"/>
          </p:cNvSpPr>
          <p:nvPr>
            <p:ph type="dt" sz="half" idx="10"/>
          </p:nvPr>
        </p:nvSpPr>
        <p:spPr/>
        <p:txBody>
          <a:bodyPr/>
          <a:lstStyle/>
          <a:p>
            <a:fld id="{DD3F56FD-1403-4822-B7E3-AD9D341C5937}" type="datetimeFigureOut">
              <a:rPr lang="fr-FR" smtClean="0"/>
              <a:t>17/07/2014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C901AF-A2C7-44E1-BA86-D621E4C8D57F}" type="slidenum">
              <a:rPr lang="fr-FR" smtClean="0"/>
              <a:t>‹N°›</a:t>
            </a:fld>
            <a:endParaRPr lang="fr-FR"/>
          </a:p>
        </p:txBody>
      </p:sp>
      <p:sp>
        <p:nvSpPr>
          <p:cNvPr id="9" name="Espace réservé du contenu 8"/>
          <p:cNvSpPr>
            <a:spLocks noGrp="1"/>
          </p:cNvSpPr>
          <p:nvPr>
            <p:ph sz="quarter" idx="1"/>
          </p:nvPr>
        </p:nvSpPr>
        <p:spPr>
          <a:xfrm>
            <a:off x="914400" y="1447800"/>
            <a:ext cx="3749040" cy="45720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933950" y="1447800"/>
            <a:ext cx="3749040" cy="45720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914400" y="273050"/>
            <a:ext cx="7772400" cy="1143000"/>
          </a:xfrm>
        </p:spPr>
        <p:txBody>
          <a:bodyPr anchor="b" anchorCtr="0"/>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7" name="Espace réservé de la date 6"/>
          <p:cNvSpPr>
            <a:spLocks noGrp="1"/>
          </p:cNvSpPr>
          <p:nvPr>
            <p:ph type="dt" sz="half" idx="10"/>
          </p:nvPr>
        </p:nvSpPr>
        <p:spPr/>
        <p:txBody>
          <a:bodyPr/>
          <a:lstStyle/>
          <a:p>
            <a:fld id="{DD3F56FD-1403-4822-B7E3-AD9D341C5937}" type="datetimeFigureOut">
              <a:rPr lang="fr-FR" smtClean="0"/>
              <a:t>17/07/2014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9C901AF-A2C7-44E1-BA86-D621E4C8D57F}" type="slidenum">
              <a:rPr lang="fr-FR" smtClean="0"/>
              <a:t>‹N°›</a:t>
            </a:fld>
            <a:endParaRPr lang="fr-FR"/>
          </a:p>
        </p:txBody>
      </p:sp>
      <p:sp>
        <p:nvSpPr>
          <p:cNvPr id="11" name="Espace réservé du contenu 10"/>
          <p:cNvSpPr>
            <a:spLocks noGrp="1"/>
          </p:cNvSpPr>
          <p:nvPr>
            <p:ph sz="half" idx="2"/>
          </p:nvPr>
        </p:nvSpPr>
        <p:spPr>
          <a:xfrm>
            <a:off x="914400" y="2247900"/>
            <a:ext cx="3733800" cy="38862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4"/>
          </p:nvPr>
        </p:nvSpPr>
        <p:spPr>
          <a:xfrm>
            <a:off x="4953000" y="2247900"/>
            <a:ext cx="3733800" cy="38862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DD3F56FD-1403-4822-B7E3-AD9D341C5937}" type="datetimeFigureOut">
              <a:rPr lang="fr-FR" smtClean="0"/>
              <a:t>17/07/2014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9C901AF-A2C7-44E1-BA86-D621E4C8D57F}"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D3F56FD-1403-4822-B7E3-AD9D341C5937}" type="datetimeFigureOut">
              <a:rPr lang="fr-FR" smtClean="0"/>
              <a:t>17/07/2014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9C901AF-A2C7-44E1-BA86-D621E4C8D57F}"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ectangle à coins arrondis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914400" y="273050"/>
            <a:ext cx="7772400" cy="1143000"/>
          </a:xfrm>
        </p:spPr>
        <p:txBody>
          <a:bodyPr anchor="b" anchorCtr="0"/>
          <a:lstStyle>
            <a:lvl1pPr algn="l">
              <a:buNone/>
              <a:defRPr sz="4000" b="0"/>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DD3F56FD-1403-4822-B7E3-AD9D341C5937}" type="datetimeFigureOut">
              <a:rPr lang="fr-FR" smtClean="0"/>
              <a:t>17/07/2014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C901AF-A2C7-44E1-BA86-D621E4C8D57F}" type="slidenum">
              <a:rPr lang="fr-FR" smtClean="0"/>
              <a:t>‹N°›</a:t>
            </a:fld>
            <a:endParaRPr lang="fr-FR"/>
          </a:p>
        </p:txBody>
      </p:sp>
      <p:sp>
        <p:nvSpPr>
          <p:cNvPr id="11" name="Espace réservé du contenu 10"/>
          <p:cNvSpPr>
            <a:spLocks noGrp="1"/>
          </p:cNvSpPr>
          <p:nvPr>
            <p:ph sz="quarter" idx="1"/>
          </p:nvPr>
        </p:nvSpPr>
        <p:spPr>
          <a:xfrm>
            <a:off x="2971800" y="1600200"/>
            <a:ext cx="5715000" cy="44958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fr-FR" smtClean="0"/>
              <a:t>Modifiez le style du titre</a:t>
            </a:r>
            <a:endParaRPr kumimoji="0" lang="en-US"/>
          </a:p>
        </p:txBody>
      </p:sp>
      <p:sp>
        <p:nvSpPr>
          <p:cNvPr id="4" name="Espace réservé du texte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DD3F56FD-1403-4822-B7E3-AD9D341C5937}" type="datetimeFigureOut">
              <a:rPr lang="fr-FR" smtClean="0"/>
              <a:t>17/07/2014</a:t>
            </a:fld>
            <a:endParaRPr lang="fr-FR"/>
          </a:p>
        </p:txBody>
      </p:sp>
      <p:sp>
        <p:nvSpPr>
          <p:cNvPr id="6" name="Espace réservé du pied de page 5"/>
          <p:cNvSpPr>
            <a:spLocks noGrp="1"/>
          </p:cNvSpPr>
          <p:nvPr>
            <p:ph type="ftr" sz="quarter" idx="11"/>
          </p:nvPr>
        </p:nvSpPr>
        <p:spPr>
          <a:xfrm>
            <a:off x="914400" y="6172200"/>
            <a:ext cx="3886200" cy="457200"/>
          </a:xfrm>
        </p:spPr>
        <p:txBody>
          <a:bodyPr/>
          <a:lstStyle/>
          <a:p>
            <a:endParaRPr lang="fr-FR"/>
          </a:p>
        </p:txBody>
      </p:sp>
      <p:sp>
        <p:nvSpPr>
          <p:cNvPr id="7" name="Espace réservé du numéro de diapositive 6"/>
          <p:cNvSpPr>
            <a:spLocks noGrp="1"/>
          </p:cNvSpPr>
          <p:nvPr>
            <p:ph type="sldNum" sz="quarter" idx="12"/>
          </p:nvPr>
        </p:nvSpPr>
        <p:spPr>
          <a:xfrm>
            <a:off x="146304" y="6208776"/>
            <a:ext cx="457200" cy="457200"/>
          </a:xfrm>
        </p:spPr>
        <p:txBody>
          <a:bodyPr/>
          <a:lstStyle/>
          <a:p>
            <a:fld id="{69C901AF-A2C7-44E1-BA86-D621E4C8D57F}" type="slidenum">
              <a:rPr lang="fr-FR" smtClean="0"/>
              <a:t>‹N°›</a:t>
            </a:fld>
            <a:endParaRPr lang="fr-F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Espace réservé pour une image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fr-FR" smtClean="0"/>
              <a:t>Cliquez sur l'icône pour ajouter une image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ectangle à coins arrondis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Espace réservé du titre 21"/>
          <p:cNvSpPr>
            <a:spLocks noGrp="1"/>
          </p:cNvSpPr>
          <p:nvPr>
            <p:ph type="title"/>
          </p:nvPr>
        </p:nvSpPr>
        <p:spPr>
          <a:xfrm>
            <a:off x="914400" y="274638"/>
            <a:ext cx="7772400" cy="1143000"/>
          </a:xfrm>
          <a:prstGeom prst="rect">
            <a:avLst/>
          </a:prstGeom>
        </p:spPr>
        <p:txBody>
          <a:bodyPr bIns="91440" anchor="b" anchorCtr="0">
            <a:normAutofit/>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D3F56FD-1403-4822-B7E3-AD9D341C5937}" type="datetimeFigureOut">
              <a:rPr lang="fr-FR" smtClean="0"/>
              <a:t>17/07/2014</a:t>
            </a:fld>
            <a:endParaRPr lang="fr-FR"/>
          </a:p>
        </p:txBody>
      </p:sp>
      <p:sp>
        <p:nvSpPr>
          <p:cNvPr id="3" name="Espace réservé du pied de page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fr-FR"/>
          </a:p>
        </p:txBody>
      </p:sp>
      <p:sp>
        <p:nvSpPr>
          <p:cNvPr id="23" name="Espace réservé du numéro de diapositive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9C901AF-A2C7-44E1-BA86-D621E4C8D57F}"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a:spLocks noChangeArrowheads="1"/>
          </p:cNvSpPr>
          <p:nvPr/>
        </p:nvSpPr>
        <p:spPr bwMode="auto">
          <a:xfrm>
            <a:off x="21274" y="0"/>
            <a:ext cx="2770187" cy="6858000"/>
          </a:xfrm>
          <a:prstGeom prst="rect">
            <a:avLst/>
          </a:prstGeom>
          <a:solidFill>
            <a:schemeClr val="accent6">
              <a:lumMod val="40000"/>
              <a:lumOff val="60000"/>
              <a:alpha val="70000"/>
            </a:schemeClr>
          </a:solidFill>
          <a:ln w="0">
            <a:solidFill>
              <a:schemeClr val="bg1"/>
            </a:solidFill>
            <a:miter lim="800000"/>
            <a:headEnd/>
            <a:tailEnd/>
          </a:ln>
          <a:effectLst/>
        </p:spPr>
        <p:txBody>
          <a:bodyPr wrap="none" anchor="ctr"/>
          <a:lstStyle/>
          <a:p>
            <a:endParaRPr lang="fr-FR"/>
          </a:p>
        </p:txBody>
      </p:sp>
      <p:pic>
        <p:nvPicPr>
          <p:cNvPr id="7" name="Image 3" descr="LOGO CJ ENTIER2 BL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042" y="188640"/>
            <a:ext cx="2367325"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ar El Ma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67" y="3573016"/>
            <a:ext cx="2286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12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darelmarsa.com/images/images_article/22_ma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771525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hambres et su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501008"/>
            <a:ext cx="7715250"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114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346050"/>
          </a:xfrm>
        </p:spPr>
        <p:txBody>
          <a:bodyPr>
            <a:normAutofit fontScale="90000"/>
          </a:bodyPr>
          <a:lstStyle/>
          <a:p>
            <a:pPr algn="ctr"/>
            <a:r>
              <a:rPr lang="fr-FR" sz="2400" i="1" dirty="0" smtClean="0"/>
              <a:t>BIEN ETRE</a:t>
            </a:r>
            <a:endParaRPr lang="fr-FR" sz="2400" i="1" dirty="0"/>
          </a:p>
        </p:txBody>
      </p:sp>
      <p:pic>
        <p:nvPicPr>
          <p:cNvPr id="11266" name="Picture 2" descr="Spa : Hamma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39" y="764704"/>
            <a:ext cx="6840760" cy="29459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Spa : Salle fitnes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174" y="3861048"/>
            <a:ext cx="7148877" cy="2448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823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pa : El Maksou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92196"/>
            <a:ext cx="6408712" cy="31647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2" name="Picture 4" descr="Spa : Hamm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56992"/>
            <a:ext cx="6561929" cy="3240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556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636912"/>
            <a:ext cx="8856984" cy="1143000"/>
          </a:xfrm>
        </p:spPr>
        <p:txBody>
          <a:bodyPr/>
          <a:lstStyle/>
          <a:p>
            <a:pPr algn="ctr"/>
            <a:r>
              <a:rPr lang="fr-FR" dirty="0" smtClean="0"/>
              <a:t>JOUR 1</a:t>
            </a:r>
            <a:endParaRPr lang="fr-FR" dirty="0"/>
          </a:p>
        </p:txBody>
      </p:sp>
    </p:spTree>
    <p:extLst>
      <p:ext uri="{BB962C8B-B14F-4D97-AF65-F5344CB8AC3E}">
        <p14:creationId xmlns:p14="http://schemas.microsoft.com/office/powerpoint/2010/main" val="2795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418058"/>
          </a:xfrm>
        </p:spPr>
        <p:txBody>
          <a:bodyPr>
            <a:normAutofit fontScale="90000"/>
          </a:bodyPr>
          <a:lstStyle/>
          <a:p>
            <a:pPr algn="ctr"/>
            <a:r>
              <a:rPr lang="fr-FR" dirty="0" smtClean="0"/>
              <a:t>Arrivé à Tunis</a:t>
            </a:r>
            <a:endParaRPr lang="fr-FR" dirty="0"/>
          </a:p>
        </p:txBody>
      </p:sp>
      <p:pic>
        <p:nvPicPr>
          <p:cNvPr id="30722"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124744"/>
            <a:ext cx="612119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539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descr="DSC_89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00025"/>
            <a:ext cx="310832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2" descr="Sidi 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057275"/>
            <a:ext cx="3590925"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3" descr="PAC_2753 co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638300"/>
            <a:ext cx="202406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8"/>
          <p:cNvSpPr txBox="1">
            <a:spLocks noChangeArrowheads="1"/>
          </p:cNvSpPr>
          <p:nvPr/>
        </p:nvSpPr>
        <p:spPr bwMode="auto">
          <a:xfrm>
            <a:off x="390525" y="4995863"/>
            <a:ext cx="81057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1600">
                <a:latin typeface="Book Antiqua" pitchFamily="18" charset="0"/>
                <a:cs typeface="Arial" pitchFamily="34" charset="0"/>
              </a:rPr>
              <a:t>Sidi Bou Saïd, prototype pur du village dit maraboutique, ou fondé par un saint. En 1912, le Baron Rodolphe d'Erlanger tombe amoureux de ce village. Depuis le XVIII ème siècle, celui -ci est le rendez-vous du Tout Tunis : </a:t>
            </a:r>
          </a:p>
          <a:p>
            <a:pPr eaLnBrk="1" hangingPunct="1">
              <a:spcBef>
                <a:spcPct val="0"/>
              </a:spcBef>
              <a:buFontTx/>
              <a:buNone/>
            </a:pPr>
            <a:endParaRPr lang="fr-FR" altLang="fr-FR" sz="1600">
              <a:latin typeface="Book Antiqua" pitchFamily="18" charset="0"/>
              <a:cs typeface="Arial" pitchFamily="34" charset="0"/>
            </a:endParaRPr>
          </a:p>
          <a:p>
            <a:pPr eaLnBrk="1" hangingPunct="1">
              <a:spcBef>
                <a:spcPct val="0"/>
              </a:spcBef>
              <a:buFontTx/>
              <a:buNone/>
            </a:pPr>
            <a:r>
              <a:rPr lang="fr-FR" altLang="fr-FR" sz="1600">
                <a:latin typeface="Book Antiqua" pitchFamily="18" charset="0"/>
                <a:cs typeface="Arial" pitchFamily="34" charset="0"/>
              </a:rPr>
              <a:t>Notables, ministres et le Bey y ont leurs résidences. Le Baron fit classer le site en 1915, s'y construisit un palais, restaura les demeures anciennes. De nombreux artistes tel que Klee, Macke, Gide et Bernanos, entre autres, y séjourneront.</a:t>
            </a:r>
          </a:p>
        </p:txBody>
      </p:sp>
      <p:pic>
        <p:nvPicPr>
          <p:cNvPr id="2055" name="Image 3" descr="LOGO CJ ENTIER2 BLC.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51850" y="6105525"/>
            <a:ext cx="6699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179512" y="289300"/>
            <a:ext cx="7772400" cy="562074"/>
          </a:xfrm>
          <a:prstGeom prst="rect">
            <a:avLst/>
          </a:prstGeom>
        </p:spPr>
        <p:txBody>
          <a:bodyPr>
            <a:normAutofit fontScale="975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i="1" dirty="0" smtClean="0"/>
              <a:t>Déjeuner &amp; visite à Sidi Bou Saïd</a:t>
            </a:r>
            <a:endParaRPr lang="fr-FR" sz="3200" i="1" dirty="0"/>
          </a:p>
        </p:txBody>
      </p:sp>
    </p:spTree>
    <p:extLst>
      <p:ext uri="{BB962C8B-B14F-4D97-AF65-F5344CB8AC3E}">
        <p14:creationId xmlns:p14="http://schemas.microsoft.com/office/powerpoint/2010/main" val="3947997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562074"/>
          </a:xfrm>
        </p:spPr>
        <p:txBody>
          <a:bodyPr>
            <a:normAutofit fontScale="90000"/>
          </a:bodyPr>
          <a:lstStyle/>
          <a:p>
            <a:pPr algn="ctr"/>
            <a:r>
              <a:rPr lang="fr-FR" sz="3200" dirty="0" smtClean="0"/>
              <a:t>Déjeuner &amp; visite à Sidi Bou Saïd</a:t>
            </a:r>
            <a:endParaRPr lang="fr-FR" sz="3200" dirty="0"/>
          </a:p>
        </p:txBody>
      </p:sp>
      <p:pic>
        <p:nvPicPr>
          <p:cNvPr id="13314" name="Picture 2" descr="http://upload.wikimedia.org/wikipedia/commons/5/50/SidBS_%2847%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890031"/>
            <a:ext cx="3528392" cy="2719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16" name="Picture 4" descr="http://calamitycath.c.a.pic.centerblog.net/slpv053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890031"/>
            <a:ext cx="3888432" cy="2719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18" name="Picture 6" descr="http://news.travelhouseuk.co.uk/wp-content/uploads/Sidi-Bou-Said-Tuni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052736"/>
            <a:ext cx="3528391" cy="2527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20" name="Picture 8" descr="http://media1.benoot.com/f/e/x/excursion-a-sidi-bou-said_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052736"/>
            <a:ext cx="3888432" cy="2527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709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188640"/>
            <a:ext cx="7772400" cy="638944"/>
          </a:xfrm>
        </p:spPr>
        <p:txBody>
          <a:bodyPr>
            <a:normAutofit/>
          </a:bodyPr>
          <a:lstStyle/>
          <a:p>
            <a:pPr algn="ctr"/>
            <a:r>
              <a:rPr lang="fr-FR" sz="3200" dirty="0" smtClean="0"/>
              <a:t>Café des Délice </a:t>
            </a:r>
            <a:r>
              <a:rPr lang="fr-FR" sz="1400" i="1" dirty="0" smtClean="0"/>
              <a:t>Sidi Bou Saïd</a:t>
            </a:r>
            <a:endParaRPr lang="fr-FR" sz="1400" i="1" dirty="0"/>
          </a:p>
        </p:txBody>
      </p:sp>
      <p:pic>
        <p:nvPicPr>
          <p:cNvPr id="14338" name="Picture 2" descr="http://www.tunisiadailyphoto.com/wp-content/uploads/2008/03/29-0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1124744"/>
            <a:ext cx="4104456" cy="27568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0" name="Picture 4" descr="Sidi Bou Said - Sidi Bou Said, Tunis"/>
          <p:cNvPicPr>
            <a:picLocks noChangeAspect="1" noChangeArrowheads="1"/>
          </p:cNvPicPr>
          <p:nvPr/>
        </p:nvPicPr>
        <p:blipFill rotWithShape="1">
          <a:blip r:embed="rId3">
            <a:extLst>
              <a:ext uri="{28A0092B-C50C-407E-A947-70E740481C1C}">
                <a14:useLocalDpi xmlns:a14="http://schemas.microsoft.com/office/drawing/2010/main" val="0"/>
              </a:ext>
            </a:extLst>
          </a:blip>
          <a:srcRect l="3631" t="6666" r="5555" b="9061"/>
          <a:stretch/>
        </p:blipFill>
        <p:spPr bwMode="auto">
          <a:xfrm>
            <a:off x="3275856" y="3421145"/>
            <a:ext cx="5544616" cy="30819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67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490066"/>
          </a:xfrm>
        </p:spPr>
        <p:txBody>
          <a:bodyPr>
            <a:normAutofit fontScale="90000"/>
          </a:bodyPr>
          <a:lstStyle/>
          <a:p>
            <a:pPr algn="ctr"/>
            <a:r>
              <a:rPr lang="fr-FR" sz="2900" dirty="0"/>
              <a:t>Restaurant DAR ZARROUK </a:t>
            </a:r>
            <a:r>
              <a:rPr lang="fr-FR" sz="2000" i="1" dirty="0" smtClean="0"/>
              <a:t>Sidi Bou Saïd</a:t>
            </a:r>
            <a:endParaRPr lang="fr-FR" sz="2000" i="1" dirty="0"/>
          </a:p>
        </p:txBody>
      </p:sp>
      <p:pic>
        <p:nvPicPr>
          <p:cNvPr id="15362" name="Picture 2" descr="http://www.darzarrouk.com/wp-content/uploads/2013/01/image_jardi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80729"/>
            <a:ext cx="8429625" cy="2304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4" name="Picture 4" descr="http://www.darzarrouk.com/wp-content/uploads/2011/05/terrasse-vue-port-Dar-Zarrou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99" y="3501007"/>
            <a:ext cx="3877761" cy="30302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6" name="Picture 6" descr="http://info-du-jour.net/wp-content/uploads/2013/12/Restaurant-Au-bon-vieux-temps-Sidi-Bou-Sa%C3%AF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501008"/>
            <a:ext cx="4325169" cy="30302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60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0" descr="Tunisia_entrance_vert_dar_el_j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836613"/>
            <a:ext cx="37528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2" descr="DarelJ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721100"/>
            <a:ext cx="3240087"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4" descr="dar-eljel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874713"/>
            <a:ext cx="3240087"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10"/>
          <p:cNvSpPr>
            <a:spLocks noChangeArrowheads="1"/>
          </p:cNvSpPr>
          <p:nvPr/>
        </p:nvSpPr>
        <p:spPr bwMode="auto">
          <a:xfrm>
            <a:off x="107504" y="211369"/>
            <a:ext cx="8856984"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5" rIns="91431" bIns="45715">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1800" i="1" dirty="0">
                <a:solidFill>
                  <a:schemeClr val="tx2"/>
                </a:solidFill>
                <a:latin typeface="+mj-lt"/>
                <a:ea typeface="+mj-ea"/>
                <a:cs typeface="+mj-cs"/>
              </a:rPr>
              <a:t>Dîner dans le Palais Dar El </a:t>
            </a:r>
            <a:r>
              <a:rPr lang="fr-FR" altLang="fr-FR" sz="1800" i="1" dirty="0" err="1">
                <a:solidFill>
                  <a:schemeClr val="tx2"/>
                </a:solidFill>
                <a:latin typeface="+mj-lt"/>
                <a:ea typeface="+mj-ea"/>
                <a:cs typeface="+mj-cs"/>
              </a:rPr>
              <a:t>Jeld</a:t>
            </a:r>
            <a:r>
              <a:rPr lang="fr-FR" altLang="fr-FR" sz="1800" i="1" dirty="0">
                <a:solidFill>
                  <a:schemeClr val="tx2"/>
                </a:solidFill>
                <a:latin typeface="+mj-lt"/>
                <a:ea typeface="+mj-ea"/>
                <a:cs typeface="+mj-cs"/>
              </a:rPr>
              <a:t> à la Médina de Tunis</a:t>
            </a:r>
          </a:p>
        </p:txBody>
      </p:sp>
    </p:spTree>
    <p:extLst>
      <p:ext uri="{BB962C8B-B14F-4D97-AF65-F5344CB8AC3E}">
        <p14:creationId xmlns:p14="http://schemas.microsoft.com/office/powerpoint/2010/main" val="1724815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8856984" cy="5212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2218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insatiable-critic.com/Images/jerryspl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4032448" cy="297933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es.omnidreams.net/uploads/images/0000/8409/dar_el_j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575679"/>
            <a:ext cx="403244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laradiodugout.fr/wp-content/uploads/2013/07/restaurant-dar-el-jeld-tun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88839"/>
            <a:ext cx="3600400" cy="309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01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780928"/>
            <a:ext cx="7772400" cy="1143000"/>
          </a:xfrm>
        </p:spPr>
        <p:txBody>
          <a:bodyPr/>
          <a:lstStyle/>
          <a:p>
            <a:pPr algn="ctr"/>
            <a:r>
              <a:rPr lang="fr-FR" dirty="0" smtClean="0"/>
              <a:t>JOUR 2</a:t>
            </a:r>
            <a:endParaRPr lang="fr-FR" dirty="0"/>
          </a:p>
        </p:txBody>
      </p:sp>
    </p:spTree>
    <p:extLst>
      <p:ext uri="{BB962C8B-B14F-4D97-AF65-F5344CB8AC3E}">
        <p14:creationId xmlns:p14="http://schemas.microsoft.com/office/powerpoint/2010/main" val="1368276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418058"/>
          </a:xfrm>
        </p:spPr>
        <p:txBody>
          <a:bodyPr>
            <a:normAutofit fontScale="90000"/>
          </a:bodyPr>
          <a:lstStyle/>
          <a:p>
            <a:pPr algn="ctr"/>
            <a:r>
              <a:rPr lang="fr-FR" sz="2800" i="1" dirty="0"/>
              <a:t>Départ pour </a:t>
            </a:r>
            <a:r>
              <a:rPr lang="fr-FR" sz="2800" i="1" dirty="0" smtClean="0"/>
              <a:t>Rallye </a:t>
            </a:r>
            <a:r>
              <a:rPr lang="fr-FR" sz="2800" i="1" dirty="0"/>
              <a:t>road  en </a:t>
            </a:r>
            <a:r>
              <a:rPr lang="fr-FR" sz="2800" i="1" dirty="0" smtClean="0"/>
              <a:t>bateau </a:t>
            </a:r>
            <a:endParaRPr lang="fr-FR" sz="2800" i="1" dirty="0"/>
          </a:p>
        </p:txBody>
      </p:sp>
      <p:pic>
        <p:nvPicPr>
          <p:cNvPr id="19458" name="Picture 2" descr="\\192.168.1.5\cj\6 PRODUCTION\Programme Type CJ\2 journées\Produit 2\Photos Produit 2\Bateau\Bate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09" y="980728"/>
            <a:ext cx="4522372"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459" name="Picture 3" descr="\\192.168.1.5\cj\6 PRODUCTION\Programme Type CJ\2 journées\Produit 2\Photos Produit 2\Bateau\Bateau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771" y="3212976"/>
            <a:ext cx="4680520" cy="3345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399041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418058"/>
          </a:xfrm>
        </p:spPr>
        <p:txBody>
          <a:bodyPr>
            <a:noAutofit/>
          </a:bodyPr>
          <a:lstStyle/>
          <a:p>
            <a:pPr algn="ctr"/>
            <a:r>
              <a:rPr lang="fr-FR" sz="2400" dirty="0" smtClean="0"/>
              <a:t>Arrivée à la Crique déserte </a:t>
            </a:r>
            <a:endParaRPr lang="fr-FR" sz="24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566" y="1052736"/>
            <a:ext cx="7285991" cy="4849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631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57" y="476672"/>
            <a:ext cx="4572000" cy="33591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descr="\\192.168.1.5\cj\9 COMMERCIAL ET COMMUNICATION\COMMUNICATION\RESEAUX SOCIAUX\POST FACEBOOK\OPE\COTE DE CARTHAGE\crique couss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987570"/>
            <a:ext cx="4572000" cy="35718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484" name="Picture 4" descr="\\192.168.1.5\cj\6 PRODUCTION\Programme Type CJ\2 journées\Produit 2\Photos Produit 2\Déjeuner Pique nique Plage du Cap Bon\Pique nique cap b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68" y="3640695"/>
            <a:ext cx="4098032" cy="30735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168677" y="1268760"/>
            <a:ext cx="3759299" cy="369332"/>
          </a:xfrm>
          <a:prstGeom prst="rect">
            <a:avLst/>
          </a:prstGeom>
          <a:noFill/>
        </p:spPr>
        <p:txBody>
          <a:bodyPr wrap="none" rtlCol="0">
            <a:spAutoFit/>
          </a:bodyPr>
          <a:lstStyle/>
          <a:p>
            <a:r>
              <a:rPr lang="fr-FR" dirty="0" smtClean="0"/>
              <a:t>Déjeuner Pique-nique sur la crique déserte</a:t>
            </a:r>
            <a:endParaRPr lang="fr-FR" dirty="0"/>
          </a:p>
        </p:txBody>
      </p:sp>
    </p:spTree>
    <p:extLst>
      <p:ext uri="{BB962C8B-B14F-4D97-AF65-F5344CB8AC3E}">
        <p14:creationId xmlns:p14="http://schemas.microsoft.com/office/powerpoint/2010/main" val="274555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996952"/>
            <a:ext cx="7772400" cy="508918"/>
          </a:xfrm>
        </p:spPr>
        <p:txBody>
          <a:bodyPr>
            <a:noAutofit/>
          </a:bodyPr>
          <a:lstStyle/>
          <a:p>
            <a:pPr algn="ctr"/>
            <a:r>
              <a:rPr lang="fr-FR" sz="4800" dirty="0" smtClean="0"/>
              <a:t>Activité Nautiques</a:t>
            </a:r>
            <a:endParaRPr lang="fr-FR" sz="4800" dirty="0"/>
          </a:p>
        </p:txBody>
      </p:sp>
    </p:spTree>
    <p:extLst>
      <p:ext uri="{BB962C8B-B14F-4D97-AF65-F5344CB8AC3E}">
        <p14:creationId xmlns:p14="http://schemas.microsoft.com/office/powerpoint/2010/main" val="1158822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2"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2708275"/>
            <a:ext cx="1668463"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3" name="Rectangle 7"/>
          <p:cNvSpPr>
            <a:spLocks noChangeArrowheads="1"/>
          </p:cNvSpPr>
          <p:nvPr/>
        </p:nvSpPr>
        <p:spPr bwMode="auto">
          <a:xfrm>
            <a:off x="251520" y="764381"/>
            <a:ext cx="3743325" cy="1006475"/>
          </a:xfrm>
          <a:prstGeom prst="rect">
            <a:avLst/>
          </a:prstGeom>
          <a:noFill/>
          <a:ln w="0">
            <a:solidFill>
              <a:schemeClr val="bg1"/>
            </a:solidFill>
            <a:miter lim="800000"/>
            <a:headEnd/>
            <a:tailEnd/>
          </a:ln>
          <a:effectLst/>
        </p:spPr>
        <p:txBody>
          <a:bodyPr anchor="ctr"/>
          <a:lstStyle/>
          <a:p>
            <a:pPr algn="ctr" eaLnBrk="1" hangingPunct="1"/>
            <a:r>
              <a:rPr lang="fr-FR" altLang="fr-FR" sz="3600" b="1" dirty="0">
                <a:solidFill>
                  <a:srgbClr val="000066"/>
                </a:solidFill>
                <a:latin typeface="Book Antiqua" pitchFamily="18" charset="0"/>
              </a:rPr>
              <a:t>Activité </a:t>
            </a:r>
            <a:r>
              <a:rPr lang="fr-FR" altLang="fr-FR" sz="3600" b="1" dirty="0" smtClean="0">
                <a:solidFill>
                  <a:srgbClr val="000066"/>
                </a:solidFill>
                <a:latin typeface="Book Antiqua" pitchFamily="18" charset="0"/>
              </a:rPr>
              <a:t>Banana Boat</a:t>
            </a:r>
            <a:endParaRPr lang="fr-FR" altLang="fr-FR" sz="3600" b="1" u="sng" dirty="0">
              <a:solidFill>
                <a:srgbClr val="000066"/>
              </a:solidFill>
              <a:latin typeface="Book Antiqua" pitchFamily="18" charset="0"/>
            </a:endParaRPr>
          </a:p>
        </p:txBody>
      </p:sp>
      <p:pic>
        <p:nvPicPr>
          <p:cNvPr id="275465" name="Picture 9" descr="z-dscf3417-74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68288"/>
            <a:ext cx="3062288" cy="2297112"/>
          </a:xfrm>
          <a:prstGeom prst="rect">
            <a:avLst/>
          </a:prstGeom>
          <a:noFill/>
          <a:extLst>
            <a:ext uri="{909E8E84-426E-40DD-AFC4-6F175D3DCCD1}">
              <a14:hiddenFill xmlns:a14="http://schemas.microsoft.com/office/drawing/2010/main">
                <a:solidFill>
                  <a:srgbClr val="FFFFFF"/>
                </a:solidFill>
              </a14:hiddenFill>
            </a:ext>
          </a:extLst>
        </p:spPr>
      </p:pic>
      <p:pic>
        <p:nvPicPr>
          <p:cNvPr id="275466" name="Picture 10" descr="z-banane5-544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068638"/>
            <a:ext cx="5233987" cy="3497262"/>
          </a:xfrm>
          <a:prstGeom prst="rect">
            <a:avLst/>
          </a:prstGeom>
          <a:noFill/>
          <a:extLst>
            <a:ext uri="{909E8E84-426E-40DD-AFC4-6F175D3DCCD1}">
              <a14:hiddenFill xmlns:a14="http://schemas.microsoft.com/office/drawing/2010/main">
                <a:solidFill>
                  <a:srgbClr val="FFFFFF"/>
                </a:solidFill>
              </a14:hiddenFill>
            </a:ext>
          </a:extLst>
        </p:spPr>
      </p:pic>
      <p:pic>
        <p:nvPicPr>
          <p:cNvPr id="275467" name="Picture 11" descr="z-banane-3-89428"/>
          <p:cNvPicPr>
            <a:picLocks noChangeAspect="1" noChangeArrowheads="1"/>
          </p:cNvPicPr>
          <p:nvPr/>
        </p:nvPicPr>
        <p:blipFill>
          <a:blip r:embed="rId5">
            <a:extLst>
              <a:ext uri="{28A0092B-C50C-407E-A947-70E740481C1C}">
                <a14:useLocalDpi xmlns:a14="http://schemas.microsoft.com/office/drawing/2010/main" val="0"/>
              </a:ext>
            </a:extLst>
          </a:blip>
          <a:srcRect l="28583" t="14172" r="44972" b="16084"/>
          <a:stretch>
            <a:fillRect/>
          </a:stretch>
        </p:blipFill>
        <p:spPr bwMode="auto">
          <a:xfrm>
            <a:off x="4140200" y="115888"/>
            <a:ext cx="1306513" cy="230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018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3933825"/>
            <a:ext cx="1668463"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4" name="Rectangle 6"/>
          <p:cNvSpPr>
            <a:spLocks noChangeArrowheads="1"/>
          </p:cNvSpPr>
          <p:nvPr/>
        </p:nvSpPr>
        <p:spPr bwMode="auto">
          <a:xfrm>
            <a:off x="107950" y="549275"/>
            <a:ext cx="3959225" cy="1006475"/>
          </a:xfrm>
          <a:prstGeom prst="rect">
            <a:avLst/>
          </a:prstGeom>
          <a:noFill/>
          <a:ln w="0">
            <a:solidFill>
              <a:schemeClr val="bg1"/>
            </a:solidFill>
            <a:miter lim="800000"/>
            <a:headEnd/>
            <a:tailEnd/>
          </a:ln>
          <a:effectLst/>
        </p:spPr>
        <p:txBody>
          <a:bodyPr wrap="none" anchor="ctr"/>
          <a:lstStyle/>
          <a:p>
            <a:pPr algn="ctr" eaLnBrk="1" hangingPunct="1"/>
            <a:r>
              <a:rPr lang="fr-FR" altLang="fr-FR" sz="3600" b="1" dirty="0">
                <a:solidFill>
                  <a:srgbClr val="000066"/>
                </a:solidFill>
                <a:latin typeface="Book Antiqua" pitchFamily="18" charset="0"/>
              </a:rPr>
              <a:t>Activité Jet Ski</a:t>
            </a:r>
            <a:endParaRPr lang="fr-FR" altLang="fr-FR" sz="3600" b="1" u="sng" dirty="0">
              <a:solidFill>
                <a:srgbClr val="000066"/>
              </a:solidFill>
              <a:latin typeface="Book Antiqua" pitchFamily="18" charset="0"/>
            </a:endParaRPr>
          </a:p>
        </p:txBody>
      </p:sp>
      <p:pic>
        <p:nvPicPr>
          <p:cNvPr id="273416" name="Picture 8" descr="DPSCamera_01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163887"/>
            <a:ext cx="4897437" cy="3265487"/>
          </a:xfrm>
          <a:prstGeom prst="rect">
            <a:avLst/>
          </a:prstGeom>
          <a:noFill/>
          <a:extLst>
            <a:ext uri="{909E8E84-426E-40DD-AFC4-6F175D3DCCD1}">
              <a14:hiddenFill xmlns:a14="http://schemas.microsoft.com/office/drawing/2010/main">
                <a:solidFill>
                  <a:srgbClr val="FFFFFF"/>
                </a:solidFill>
              </a14:hiddenFill>
            </a:ext>
          </a:extLst>
        </p:spPr>
      </p:pic>
      <p:pic>
        <p:nvPicPr>
          <p:cNvPr id="273417" name="Picture 9" descr="DPSCamera_0136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32656"/>
            <a:ext cx="3313113" cy="220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62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fr.starafrica.com/sport/files/2011/11/VOLLEY_bea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501008"/>
            <a:ext cx="42291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myhousecallmd.com/wp-content/uploads/2010/07/21_cover_image_small_BigBeachVolleyb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34930"/>
            <a:ext cx="4104456" cy="29112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251520" y="764381"/>
            <a:ext cx="3743325" cy="1006475"/>
          </a:xfrm>
          <a:prstGeom prst="rect">
            <a:avLst/>
          </a:prstGeom>
          <a:noFill/>
          <a:ln w="0">
            <a:solidFill>
              <a:schemeClr val="bg1"/>
            </a:solidFill>
            <a:miter lim="800000"/>
            <a:headEnd/>
            <a:tailEnd/>
          </a:ln>
          <a:effectLst/>
        </p:spPr>
        <p:txBody>
          <a:bodyPr anchor="ctr"/>
          <a:lstStyle/>
          <a:p>
            <a:pPr algn="ctr" eaLnBrk="1" hangingPunct="1"/>
            <a:r>
              <a:rPr lang="fr-FR" altLang="fr-FR" sz="3600" b="1" dirty="0">
                <a:solidFill>
                  <a:srgbClr val="000066"/>
                </a:solidFill>
                <a:latin typeface="Book Antiqua" pitchFamily="18" charset="0"/>
              </a:rPr>
              <a:t>Activité </a:t>
            </a:r>
            <a:r>
              <a:rPr lang="fr-FR" altLang="fr-FR" sz="3600" b="1" dirty="0" smtClean="0">
                <a:solidFill>
                  <a:srgbClr val="000066"/>
                </a:solidFill>
                <a:latin typeface="Book Antiqua" pitchFamily="18" charset="0"/>
              </a:rPr>
              <a:t>Beach Volley</a:t>
            </a:r>
            <a:endParaRPr lang="fr-FR" altLang="fr-FR" sz="3600" b="1" u="sng" dirty="0">
              <a:solidFill>
                <a:srgbClr val="000066"/>
              </a:solidFill>
              <a:latin typeface="Book Antiqua" pitchFamily="18" charset="0"/>
            </a:endParaRPr>
          </a:p>
        </p:txBody>
      </p:sp>
    </p:spTree>
    <p:extLst>
      <p:ext uri="{BB962C8B-B14F-4D97-AF65-F5344CB8AC3E}">
        <p14:creationId xmlns:p14="http://schemas.microsoft.com/office/powerpoint/2010/main" val="1864199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vloffroad.com/wp-content/uploads/2013/05/beach-trophy-tir%C3%A9-de-crode-dans-le-sable-CVL-OFF-ROAD-copie-1024x3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91" y="332656"/>
            <a:ext cx="8848725" cy="3143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a:spLocks noChangeArrowheads="1"/>
          </p:cNvSpPr>
          <p:nvPr/>
        </p:nvSpPr>
        <p:spPr bwMode="auto">
          <a:xfrm>
            <a:off x="2483767" y="4647475"/>
            <a:ext cx="3743325" cy="1006475"/>
          </a:xfrm>
          <a:prstGeom prst="rect">
            <a:avLst/>
          </a:prstGeom>
          <a:noFill/>
          <a:ln w="0">
            <a:solidFill>
              <a:schemeClr val="bg1"/>
            </a:solidFill>
            <a:miter lim="800000"/>
            <a:headEnd/>
            <a:tailEnd/>
          </a:ln>
          <a:effectLst/>
        </p:spPr>
        <p:txBody>
          <a:bodyPr anchor="ctr"/>
          <a:lstStyle/>
          <a:p>
            <a:pPr algn="ctr" eaLnBrk="1" hangingPunct="1"/>
            <a:r>
              <a:rPr lang="fr-FR" altLang="fr-FR" sz="3600" b="1" dirty="0" smtClean="0">
                <a:solidFill>
                  <a:srgbClr val="000066"/>
                </a:solidFill>
                <a:latin typeface="Book Antiqua" pitchFamily="18" charset="0"/>
              </a:rPr>
              <a:t>Tir à la corde</a:t>
            </a:r>
            <a:endParaRPr lang="fr-FR" altLang="fr-FR" sz="3600" b="1" u="sng" dirty="0">
              <a:solidFill>
                <a:srgbClr val="000066"/>
              </a:solidFill>
              <a:latin typeface="Book Antiqua" pitchFamily="18" charset="0"/>
            </a:endParaRPr>
          </a:p>
        </p:txBody>
      </p:sp>
    </p:spTree>
    <p:extLst>
      <p:ext uri="{BB962C8B-B14F-4D97-AF65-F5344CB8AC3E}">
        <p14:creationId xmlns:p14="http://schemas.microsoft.com/office/powerpoint/2010/main" val="135244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634082"/>
          </a:xfrm>
        </p:spPr>
        <p:txBody>
          <a:bodyPr>
            <a:normAutofit fontScale="90000"/>
          </a:bodyPr>
          <a:lstStyle/>
          <a:p>
            <a:pPr algn="ctr"/>
            <a:r>
              <a:rPr lang="fr-FR" i="1" dirty="0" smtClean="0"/>
              <a:t>Salle Plénière  </a:t>
            </a:r>
            <a:endParaRPr lang="fr-FR"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957263"/>
            <a:ext cx="8763000"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262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547664" y="4647475"/>
            <a:ext cx="3743325" cy="1006475"/>
          </a:xfrm>
          <a:prstGeom prst="rect">
            <a:avLst/>
          </a:prstGeom>
          <a:noFill/>
          <a:ln w="0">
            <a:solidFill>
              <a:schemeClr val="bg1"/>
            </a:solidFill>
            <a:miter lim="800000"/>
            <a:headEnd/>
            <a:tailEnd/>
          </a:ln>
          <a:effectLst/>
        </p:spPr>
        <p:txBody>
          <a:bodyPr anchor="ctr"/>
          <a:lstStyle/>
          <a:p>
            <a:pPr algn="ctr" eaLnBrk="1" hangingPunct="1"/>
            <a:r>
              <a:rPr lang="fr-FR" altLang="fr-FR" sz="3600" b="1" dirty="0" smtClean="0">
                <a:solidFill>
                  <a:srgbClr val="000066"/>
                </a:solidFill>
                <a:latin typeface="Book Antiqua" pitchFamily="18" charset="0"/>
              </a:rPr>
              <a:t>Fabrication radeau</a:t>
            </a:r>
            <a:endParaRPr lang="fr-FR" altLang="fr-FR" sz="3600" b="1" u="sng" dirty="0">
              <a:solidFill>
                <a:srgbClr val="000066"/>
              </a:solidFill>
              <a:latin typeface="Book Antiqua" pitchFamily="18" charset="0"/>
            </a:endParaRPr>
          </a:p>
        </p:txBody>
      </p:sp>
      <p:pic>
        <p:nvPicPr>
          <p:cNvPr id="26626" name="Picture 2" descr="http://www.nova-france.fr/126-home_default/fabrication-de-radeau-team-bui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3528392" cy="265273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www.spheredelune.com/agence/images/rea/course-de-radeau75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786" y="980728"/>
            <a:ext cx="4147717" cy="306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32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196752"/>
            <a:ext cx="465772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542" y="44624"/>
            <a:ext cx="890588" cy="868363"/>
          </a:xfrm>
          <a:prstGeom prst="rect">
            <a:avLst/>
          </a:prstGeom>
          <a:noFill/>
          <a:ln w="9525">
            <a:noFill/>
            <a:miter lim="800000"/>
            <a:headEnd/>
            <a:tailEnd/>
          </a:ln>
        </p:spPr>
      </p:pic>
    </p:spTree>
    <p:extLst>
      <p:ext uri="{BB962C8B-B14F-4D97-AF65-F5344CB8AC3E}">
        <p14:creationId xmlns:p14="http://schemas.microsoft.com/office/powerpoint/2010/main" val="21113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RESTAURANT</a:t>
            </a:r>
            <a:endParaRPr lang="fr-FR" dirty="0"/>
          </a:p>
        </p:txBody>
      </p:sp>
      <p:pic>
        <p:nvPicPr>
          <p:cNvPr id="4"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3542" y="44624"/>
            <a:ext cx="890588" cy="868363"/>
          </a:xfrm>
          <a:prstGeom prst="rect">
            <a:avLst/>
          </a:prstGeom>
          <a:noFill/>
          <a:ln w="9525">
            <a:noFill/>
            <a:miter lim="800000"/>
            <a:headEnd/>
            <a:tailEnd/>
          </a:ln>
        </p:spPr>
      </p:pic>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874358">
            <a:off x="1913511" y="1739714"/>
            <a:ext cx="5615964" cy="408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274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3928" y="908720"/>
            <a:ext cx="5064953" cy="1695631"/>
          </a:xfrm>
        </p:spPr>
        <p:txBody>
          <a:bodyPr>
            <a:normAutofit fontScale="90000"/>
          </a:bodyPr>
          <a:lstStyle/>
          <a:p>
            <a:pPr algn="ctr"/>
            <a:r>
              <a:rPr lang="fr-FR" sz="1600" dirty="0">
                <a:latin typeface="Harlow Solid Italic" panose="04030604020F02020D02" pitchFamily="82" charset="0"/>
              </a:rPr>
              <a:t>Le restaurant offre une vue imprenable sur les collines du célèbre village pittoresque de Sidi Bou Saïd.</a:t>
            </a:r>
            <a:br>
              <a:rPr lang="fr-FR" sz="1600" dirty="0">
                <a:latin typeface="Harlow Solid Italic" panose="04030604020F02020D02" pitchFamily="82" charset="0"/>
              </a:rPr>
            </a:br>
            <a:r>
              <a:rPr lang="fr-FR" sz="1600" dirty="0">
                <a:latin typeface="Harlow Solid Italic" panose="04030604020F02020D02" pitchFamily="82" charset="0"/>
              </a:rPr>
              <a:t/>
            </a:r>
            <a:br>
              <a:rPr lang="fr-FR" sz="1600" dirty="0">
                <a:latin typeface="Harlow Solid Italic" panose="04030604020F02020D02" pitchFamily="82" charset="0"/>
              </a:rPr>
            </a:br>
            <a:r>
              <a:rPr lang="fr-FR" sz="1600" dirty="0">
                <a:latin typeface="Harlow Solid Italic" panose="04030604020F02020D02" pitchFamily="82" charset="0"/>
              </a:rPr>
              <a:t>Doté d’un design contemporain et d’une ambiance chaleureuse, le </a:t>
            </a:r>
            <a:r>
              <a:rPr lang="fr-FR" sz="1600" dirty="0" err="1">
                <a:latin typeface="Harlow Solid Italic" panose="04030604020F02020D02" pitchFamily="82" charset="0"/>
              </a:rPr>
              <a:t>Sindbad</a:t>
            </a:r>
            <a:r>
              <a:rPr lang="fr-FR" sz="1600" dirty="0">
                <a:latin typeface="Harlow Solid Italic" panose="04030604020F02020D02" pitchFamily="82" charset="0"/>
              </a:rPr>
              <a:t> ne manquera pas de vous séduire. Ouverts sur l’extérieur, le bar et le restaurant, vous permettront de profiter de la douce brise </a:t>
            </a:r>
            <a:r>
              <a:rPr lang="fr-FR" sz="1600" dirty="0" smtClean="0">
                <a:latin typeface="Harlow Solid Italic" panose="04030604020F02020D02" pitchFamily="82" charset="0"/>
              </a:rPr>
              <a:t>méditerranéenne</a:t>
            </a:r>
            <a:r>
              <a:rPr lang="fr-FR" sz="1600" dirty="0">
                <a:latin typeface="Harlow Solid Italic" panose="04030604020F02020D02" pitchFamily="82" charset="0"/>
              </a:rPr>
              <a:t/>
            </a:r>
            <a:br>
              <a:rPr lang="fr-FR" sz="1600" dirty="0">
                <a:latin typeface="Harlow Solid Italic" panose="04030604020F02020D02" pitchFamily="82" charset="0"/>
              </a:rPr>
            </a:br>
            <a:r>
              <a:rPr lang="fr-FR" sz="1600" dirty="0">
                <a:latin typeface="Harlow Solid Italic" panose="04030604020F02020D02" pitchFamily="82" charset="0"/>
              </a:rPr>
              <a:t/>
            </a:r>
            <a:br>
              <a:rPr lang="fr-FR" sz="1600" dirty="0">
                <a:latin typeface="Harlow Solid Italic" panose="04030604020F02020D02" pitchFamily="82" charset="0"/>
              </a:rPr>
            </a:br>
            <a:r>
              <a:rPr lang="fr-FR" sz="1600" dirty="0">
                <a:latin typeface="Harlow Solid Italic" panose="04030604020F02020D02" pitchFamily="82" charset="0"/>
              </a:rPr>
              <a:t>L’équipe du </a:t>
            </a:r>
            <a:r>
              <a:rPr lang="fr-FR" sz="1600" dirty="0" err="1">
                <a:latin typeface="Harlow Solid Italic" panose="04030604020F02020D02" pitchFamily="82" charset="0"/>
              </a:rPr>
              <a:t>Sindbad</a:t>
            </a:r>
            <a:r>
              <a:rPr lang="fr-FR" sz="1600" dirty="0">
                <a:latin typeface="Harlow Solid Italic" panose="04030604020F02020D02" pitchFamily="82" charset="0"/>
              </a:rPr>
              <a:t> saura satisfaire vos envies grâce à une cuisine raffinée aux accents de la Méditerranée et de la France</a:t>
            </a:r>
            <a:endParaRPr lang="fr-FR" dirty="0"/>
          </a:p>
        </p:txBody>
      </p:sp>
      <p:pic>
        <p:nvPicPr>
          <p:cNvPr id="4" name="Picture 2" descr="http://www.sindbadrestolounge.tn/images/galler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924944"/>
            <a:ext cx="4762500" cy="3190875"/>
          </a:xfrm>
          <a:prstGeom prst="rect">
            <a:avLst/>
          </a:prstGeom>
          <a:noFill/>
          <a:ln w="9525">
            <a:noFill/>
            <a:miter lim="800000"/>
            <a:headEnd/>
            <a:tailEnd/>
          </a:ln>
        </p:spPr>
      </p:pic>
      <p:pic>
        <p:nvPicPr>
          <p:cNvPr id="5" name="Picture 4" descr="http://www.sindbadrestolounge.tn/images/gallery/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04664"/>
            <a:ext cx="3478213" cy="2308225"/>
          </a:xfrm>
          <a:prstGeom prst="rect">
            <a:avLst/>
          </a:prstGeom>
          <a:noFill/>
          <a:ln w="9525">
            <a:noFill/>
            <a:miter lim="800000"/>
            <a:headEnd/>
            <a:tailEnd/>
          </a:ln>
        </p:spPr>
      </p:pic>
      <p:pic>
        <p:nvPicPr>
          <p:cNvPr id="6" name="Picture 6" descr="http://www.sindbadrestolounge.tn/images/gallery/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3789040"/>
            <a:ext cx="3478213" cy="2200275"/>
          </a:xfrm>
          <a:prstGeom prst="rect">
            <a:avLst/>
          </a:prstGeom>
          <a:noFill/>
          <a:ln w="9525">
            <a:noFill/>
            <a:miter lim="800000"/>
            <a:headEnd/>
            <a:tailEnd/>
          </a:ln>
        </p:spPr>
      </p:pic>
      <p:pic>
        <p:nvPicPr>
          <p:cNvPr id="7" name="Image 6" descr="LOGO CJ ENTIER2 BLC.eps"/>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73324" y="2890241"/>
            <a:ext cx="890588" cy="868363"/>
          </a:xfrm>
          <a:prstGeom prst="rect">
            <a:avLst/>
          </a:prstGeom>
          <a:noFill/>
          <a:ln w="9525">
            <a:noFill/>
            <a:miter lim="800000"/>
            <a:headEnd/>
            <a:tailEnd/>
          </a:ln>
        </p:spPr>
      </p:pic>
    </p:spTree>
    <p:extLst>
      <p:ext uri="{BB962C8B-B14F-4D97-AF65-F5344CB8AC3E}">
        <p14:creationId xmlns:p14="http://schemas.microsoft.com/office/powerpoint/2010/main" val="311879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9"/>
          <p:cNvSpPr txBox="1">
            <a:spLocks noGrp="1" noChangeArrowheads="1"/>
          </p:cNvSpPr>
          <p:nvPr>
            <p:ph type="title"/>
          </p:nvPr>
        </p:nvSpPr>
        <p:spPr bwMode="auto">
          <a:xfrm>
            <a:off x="107504" y="548680"/>
            <a:ext cx="8892480" cy="2523768"/>
          </a:xfrm>
          <a:prstGeom prst="rect">
            <a:avLst/>
          </a:prstGeom>
          <a:noFill/>
          <a:ln w="9525">
            <a:noFill/>
            <a:miter lim="800000"/>
            <a:headEnd/>
            <a:tailEnd/>
          </a:ln>
        </p:spPr>
        <p:txBody>
          <a:bodyPr wrap="square">
            <a:spAutoFit/>
          </a:bodyPr>
          <a:lstStyle/>
          <a:p>
            <a:pPr algn="ctr"/>
            <a:r>
              <a:rPr lang="fr-FR" sz="1400" dirty="0">
                <a:latin typeface="Harlow Solid Italic" panose="04030604020F02020D02" pitchFamily="82" charset="0"/>
              </a:rPr>
              <a:t>Situé à </a:t>
            </a:r>
            <a:r>
              <a:rPr lang="fr-FR" sz="1400" dirty="0" err="1">
                <a:latin typeface="Harlow Solid Italic" panose="04030604020F02020D02" pitchFamily="82" charset="0"/>
              </a:rPr>
              <a:t>Gammarth</a:t>
            </a:r>
            <a:r>
              <a:rPr lang="fr-FR" sz="1400" dirty="0">
                <a:latin typeface="Harlow Solid Italic" panose="04030604020F02020D02" pitchFamily="82" charset="0"/>
              </a:rPr>
              <a:t>, à quelques pas d’une splendide plage de sable blanc, le </a:t>
            </a:r>
            <a:r>
              <a:rPr lang="fr-FR" sz="1400" dirty="0" err="1">
                <a:latin typeface="Harlow Solid Italic" panose="04030604020F02020D02" pitchFamily="82" charset="0"/>
              </a:rPr>
              <a:t>Sindbad</a:t>
            </a:r>
            <a:r>
              <a:rPr lang="fr-FR" sz="1400" dirty="0">
                <a:latin typeface="Harlow Solid Italic" panose="04030604020F02020D02" pitchFamily="82" charset="0"/>
              </a:rPr>
              <a:t> Resto-</a:t>
            </a:r>
            <a:r>
              <a:rPr lang="fr-FR" sz="1400" dirty="0" err="1">
                <a:latin typeface="Harlow Solid Italic" panose="04030604020F02020D02" pitchFamily="82" charset="0"/>
              </a:rPr>
              <a:t>lounge</a:t>
            </a:r>
            <a:r>
              <a:rPr lang="fr-FR" sz="1400" dirty="0">
                <a:latin typeface="Harlow Solid Italic" panose="04030604020F02020D02" pitchFamily="82" charset="0"/>
              </a:rPr>
              <a:t> bénéficie d’une situation exceptionnelle. </a:t>
            </a:r>
          </a:p>
          <a:p>
            <a:pPr algn="ctr"/>
            <a:r>
              <a:rPr lang="fr-FR" sz="1400" dirty="0">
                <a:latin typeface="Harlow Solid Italic" panose="04030604020F02020D02" pitchFamily="82" charset="0"/>
              </a:rPr>
              <a:t>Ce restaurant trois fourchettes haut de gamme vous accueille dans la bonne humeur et vous offre une fine gastronomie aux couleurs de la Méditerranée et de la France. </a:t>
            </a:r>
          </a:p>
          <a:p>
            <a:pPr algn="ctr"/>
            <a:r>
              <a:rPr lang="fr-FR" sz="1400" dirty="0">
                <a:latin typeface="Harlow Solid Italic" panose="04030604020F02020D02" pitchFamily="82" charset="0"/>
              </a:rPr>
              <a:t>Dans un cadre très agréable et reposant, vous serez conquis par les plats raffinés et délicieux préparés par le Chef. </a:t>
            </a:r>
          </a:p>
          <a:p>
            <a:pPr algn="ctr"/>
            <a:endParaRPr lang="fr-FR" dirty="0"/>
          </a:p>
          <a:p>
            <a:pPr algn="ctr"/>
            <a:r>
              <a:rPr lang="fr-FR" dirty="0"/>
              <a:t> </a:t>
            </a:r>
          </a:p>
        </p:txBody>
      </p:sp>
      <p:pic>
        <p:nvPicPr>
          <p:cNvPr id="3074" name="Picture 2" descr="http://farm8.staticflickr.com/7066/7122377167_8a2be40e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204864"/>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63688" y="5764993"/>
            <a:ext cx="890588" cy="868363"/>
          </a:xfrm>
          <a:prstGeom prst="rect">
            <a:avLst/>
          </a:prstGeom>
          <a:noFill/>
          <a:ln w="9525">
            <a:noFill/>
            <a:miter lim="800000"/>
            <a:headEnd/>
            <a:tailEnd/>
          </a:ln>
        </p:spPr>
      </p:pic>
    </p:spTree>
    <p:extLst>
      <p:ext uri="{BB962C8B-B14F-4D97-AF65-F5344CB8AC3E}">
        <p14:creationId xmlns:p14="http://schemas.microsoft.com/office/powerpoint/2010/main" val="345570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4500000">
            <a:off x="-803008" y="2942545"/>
            <a:ext cx="5064953" cy="1695631"/>
          </a:xfrm>
        </p:spPr>
        <p:txBody>
          <a:bodyPr/>
          <a:lstStyle/>
          <a:p>
            <a:pPr algn="ctr"/>
            <a:r>
              <a:rPr lang="fr-FR" dirty="0" smtClean="0"/>
              <a:t>LES MENUS</a:t>
            </a:r>
            <a:endParaRPr lang="fr-FR" dirty="0"/>
          </a:p>
        </p:txBody>
      </p:sp>
      <p:sp>
        <p:nvSpPr>
          <p:cNvPr id="4" name="Ruban courbé vers le haut 3"/>
          <p:cNvSpPr/>
          <p:nvPr/>
        </p:nvSpPr>
        <p:spPr>
          <a:xfrm>
            <a:off x="3491880" y="116632"/>
            <a:ext cx="5469144" cy="6552728"/>
          </a:xfrm>
          <a:prstGeom prst="ellipseRibbon2">
            <a:avLst>
              <a:gd name="adj1" fmla="val 15552"/>
              <a:gd name="adj2" fmla="val 50000"/>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latin typeface="Kristen ITC" panose="03050502040202030202" pitchFamily="66" charset="0"/>
              </a:rPr>
              <a:t>Menu I</a:t>
            </a:r>
          </a:p>
          <a:p>
            <a:pPr algn="ctr"/>
            <a:endParaRPr lang="fr-FR" b="1" i="1" u="sng" dirty="0" smtClean="0">
              <a:effectLst>
                <a:outerShdw blurRad="38100" dist="38100" dir="2700000" algn="tl">
                  <a:srgbClr val="000000">
                    <a:alpha val="43137"/>
                  </a:srgbClr>
                </a:outerShdw>
              </a:effectLst>
              <a:latin typeface="Bookman Old Style" panose="02050604050505020204" pitchFamily="18" charset="0"/>
            </a:endParaRPr>
          </a:p>
          <a:p>
            <a:pPr algn="ctr"/>
            <a:r>
              <a:rPr lang="fr-FR" b="1" i="1" u="sng" dirty="0" smtClean="0">
                <a:effectLst>
                  <a:outerShdw blurRad="38100" dist="38100" dir="2700000" algn="tl">
                    <a:srgbClr val="000000">
                      <a:alpha val="43137"/>
                    </a:srgbClr>
                  </a:outerShdw>
                </a:effectLst>
              </a:rPr>
              <a:t>Tapas :</a:t>
            </a:r>
            <a:r>
              <a:rPr lang="fr-FR" u="sng" dirty="0" smtClean="0"/>
              <a:t> </a:t>
            </a:r>
          </a:p>
          <a:p>
            <a:pPr algn="ctr"/>
            <a:r>
              <a:rPr lang="fr-FR" sz="1200" dirty="0" smtClean="0"/>
              <a:t>Calamar doré</a:t>
            </a:r>
          </a:p>
          <a:p>
            <a:pPr algn="ctr"/>
            <a:r>
              <a:rPr lang="fr-FR" sz="1200" dirty="0" smtClean="0"/>
              <a:t>Seiche grillé</a:t>
            </a:r>
          </a:p>
          <a:p>
            <a:pPr algn="ctr"/>
            <a:r>
              <a:rPr lang="fr-FR" sz="1200" dirty="0" smtClean="0"/>
              <a:t>Œuf de sèche</a:t>
            </a:r>
          </a:p>
          <a:p>
            <a:pPr algn="ctr"/>
            <a:r>
              <a:rPr lang="fr-FR" sz="1200" dirty="0" smtClean="0"/>
              <a:t>Chevrette sauté</a:t>
            </a:r>
          </a:p>
          <a:p>
            <a:pPr algn="ctr"/>
            <a:endParaRPr lang="fr-FR" sz="1200" dirty="0" smtClean="0"/>
          </a:p>
          <a:p>
            <a:pPr algn="ctr"/>
            <a:r>
              <a:rPr lang="fr-FR" b="1" i="1" u="sng" dirty="0">
                <a:effectLst>
                  <a:outerShdw blurRad="38100" dist="38100" dir="2700000" algn="tl">
                    <a:srgbClr val="000000">
                      <a:alpha val="43137"/>
                    </a:srgbClr>
                  </a:outerShdw>
                </a:effectLst>
              </a:rPr>
              <a:t>Salades:</a:t>
            </a:r>
          </a:p>
          <a:p>
            <a:pPr algn="ctr"/>
            <a:r>
              <a:rPr lang="fr-FR" sz="1200" dirty="0"/>
              <a:t>Salade </a:t>
            </a:r>
            <a:r>
              <a:rPr lang="fr-FR" sz="1200" dirty="0" smtClean="0"/>
              <a:t>poulpe</a:t>
            </a:r>
            <a:endParaRPr lang="fr-FR" sz="1200" dirty="0"/>
          </a:p>
          <a:p>
            <a:pPr algn="ctr"/>
            <a:r>
              <a:rPr lang="fr-FR" sz="1200" dirty="0"/>
              <a:t>Salade grillé</a:t>
            </a:r>
          </a:p>
          <a:p>
            <a:pPr algn="ctr"/>
            <a:r>
              <a:rPr lang="fr-FR" sz="1200" dirty="0"/>
              <a:t>Tomate Mozzarella</a:t>
            </a:r>
          </a:p>
          <a:p>
            <a:pPr algn="ctr"/>
            <a:r>
              <a:rPr lang="fr-FR" sz="1200" dirty="0"/>
              <a:t>Cœur d’artichaut </a:t>
            </a:r>
            <a:endParaRPr lang="fr-FR" sz="1200" dirty="0" smtClean="0"/>
          </a:p>
          <a:p>
            <a:pPr algn="ctr"/>
            <a:endParaRPr lang="fr-FR" sz="1200" dirty="0"/>
          </a:p>
          <a:p>
            <a:pPr algn="ctr"/>
            <a:r>
              <a:rPr lang="fr-FR" b="1" i="1" u="sng" dirty="0" smtClean="0">
                <a:effectLst>
                  <a:outerShdw blurRad="38100" dist="38100" dir="2700000" algn="tl">
                    <a:srgbClr val="000000">
                      <a:alpha val="43137"/>
                    </a:srgbClr>
                  </a:outerShdw>
                </a:effectLst>
              </a:rPr>
              <a:t>Poissons:</a:t>
            </a:r>
          </a:p>
          <a:p>
            <a:pPr algn="ctr"/>
            <a:r>
              <a:rPr lang="fr-FR" sz="1200" dirty="0" smtClean="0"/>
              <a:t>- Loup </a:t>
            </a:r>
            <a:r>
              <a:rPr lang="fr-FR" sz="900" dirty="0" smtClean="0"/>
              <a:t>(Accompagnement </a:t>
            </a:r>
            <a:r>
              <a:rPr lang="fr-FR" sz="900" dirty="0" err="1" smtClean="0"/>
              <a:t>Pastaria</a:t>
            </a:r>
            <a:r>
              <a:rPr lang="fr-FR" sz="900" dirty="0" smtClean="0"/>
              <a:t> et pomme frite)</a:t>
            </a:r>
            <a:endParaRPr lang="fr-FR" sz="1200" dirty="0"/>
          </a:p>
          <a:p>
            <a:pPr algn="ctr"/>
            <a:r>
              <a:rPr lang="fr-FR" sz="1200" dirty="0"/>
              <a:t>- Daurade</a:t>
            </a:r>
            <a:r>
              <a:rPr lang="fr-FR" sz="900" dirty="0"/>
              <a:t>(Accompagnement </a:t>
            </a:r>
            <a:r>
              <a:rPr lang="fr-FR" sz="900" dirty="0" err="1"/>
              <a:t>Pastaria</a:t>
            </a:r>
            <a:r>
              <a:rPr lang="fr-FR" sz="900" dirty="0"/>
              <a:t> et pomme frite)</a:t>
            </a:r>
          </a:p>
          <a:p>
            <a:pPr algn="ctr"/>
            <a:endParaRPr lang="fr-FR" sz="1200" dirty="0"/>
          </a:p>
          <a:p>
            <a:pPr algn="ctr"/>
            <a:r>
              <a:rPr lang="fr-FR" b="1" i="1" u="sng" dirty="0">
                <a:effectLst>
                  <a:outerShdw blurRad="38100" dist="38100" dir="2700000" algn="tl">
                    <a:srgbClr val="000000">
                      <a:alpha val="43137"/>
                    </a:srgbClr>
                  </a:outerShdw>
                </a:effectLst>
              </a:rPr>
              <a:t>Dessert:</a:t>
            </a:r>
          </a:p>
          <a:p>
            <a:pPr algn="ctr"/>
            <a:r>
              <a:rPr lang="fr-FR" sz="1200" dirty="0"/>
              <a:t>Sorbet citron</a:t>
            </a:r>
          </a:p>
          <a:p>
            <a:pPr algn="ctr"/>
            <a:r>
              <a:rPr lang="fr-FR" sz="1200" dirty="0" smtClean="0"/>
              <a:t>Fruit </a:t>
            </a:r>
            <a:r>
              <a:rPr lang="fr-FR" sz="1200" dirty="0"/>
              <a:t>de saison découpé à la fleur d’</a:t>
            </a:r>
            <a:r>
              <a:rPr lang="fr-FR" sz="1200" dirty="0" err="1"/>
              <a:t>orgé</a:t>
            </a:r>
            <a:r>
              <a:rPr lang="fr-FR" sz="1200" dirty="0"/>
              <a:t> </a:t>
            </a:r>
            <a:r>
              <a:rPr lang="fr-FR" sz="1200" dirty="0" smtClean="0"/>
              <a:t>(</a:t>
            </a:r>
            <a:r>
              <a:rPr lang="fr-FR" sz="1200" i="1" dirty="0" smtClean="0"/>
              <a:t>Pêche/melon/Pastèque/Raisin/…)</a:t>
            </a:r>
          </a:p>
          <a:p>
            <a:pPr indent="-285750" algn="ctr">
              <a:buFontTx/>
              <a:buChar char="-"/>
            </a:pPr>
            <a:endParaRPr lang="fr-FR" sz="1200" i="1" dirty="0"/>
          </a:p>
        </p:txBody>
      </p:sp>
      <p:pic>
        <p:nvPicPr>
          <p:cNvPr id="6" name="Image 5"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3542" y="44624"/>
            <a:ext cx="890588" cy="868363"/>
          </a:xfrm>
          <a:prstGeom prst="rect">
            <a:avLst/>
          </a:prstGeom>
          <a:noFill/>
          <a:ln w="9525">
            <a:noFill/>
            <a:miter lim="800000"/>
            <a:headEnd/>
            <a:tailEnd/>
          </a:ln>
        </p:spPr>
      </p:pic>
    </p:spTree>
    <p:extLst>
      <p:ext uri="{BB962C8B-B14F-4D97-AF65-F5344CB8AC3E}">
        <p14:creationId xmlns:p14="http://schemas.microsoft.com/office/powerpoint/2010/main" val="199763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4500000">
            <a:off x="-803008" y="2942545"/>
            <a:ext cx="5064953" cy="1695631"/>
          </a:xfrm>
        </p:spPr>
        <p:txBody>
          <a:bodyPr/>
          <a:lstStyle/>
          <a:p>
            <a:pPr algn="ctr"/>
            <a:r>
              <a:rPr lang="fr-FR" dirty="0" smtClean="0"/>
              <a:t>LES MENUS</a:t>
            </a:r>
            <a:endParaRPr lang="fr-FR" dirty="0"/>
          </a:p>
        </p:txBody>
      </p:sp>
      <p:sp>
        <p:nvSpPr>
          <p:cNvPr id="4" name="Ruban courbé vers le haut 3"/>
          <p:cNvSpPr/>
          <p:nvPr/>
        </p:nvSpPr>
        <p:spPr>
          <a:xfrm>
            <a:off x="3491880" y="116632"/>
            <a:ext cx="5469144" cy="6552728"/>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latin typeface="Kristen ITC" panose="03050502040202030202" pitchFamily="66" charset="0"/>
              </a:rPr>
              <a:t>Menu II</a:t>
            </a:r>
          </a:p>
          <a:p>
            <a:pPr algn="ctr"/>
            <a:endParaRPr lang="fr-FR" b="1" i="1" u="sng" dirty="0" smtClean="0">
              <a:effectLst>
                <a:outerShdw blurRad="38100" dist="38100" dir="2700000" algn="tl">
                  <a:srgbClr val="000000">
                    <a:alpha val="43137"/>
                  </a:srgbClr>
                </a:outerShdw>
              </a:effectLst>
              <a:latin typeface="Bookman Old Style" panose="02050604050505020204" pitchFamily="18" charset="0"/>
            </a:endParaRPr>
          </a:p>
          <a:p>
            <a:pPr algn="ctr"/>
            <a:r>
              <a:rPr lang="fr-FR" b="1" i="1" u="sng" dirty="0" smtClean="0">
                <a:effectLst>
                  <a:outerShdw blurRad="38100" dist="38100" dir="2700000" algn="tl">
                    <a:srgbClr val="000000">
                      <a:alpha val="43137"/>
                    </a:srgbClr>
                  </a:outerShdw>
                </a:effectLst>
              </a:rPr>
              <a:t>Tapas Viande:</a:t>
            </a:r>
            <a:r>
              <a:rPr lang="fr-FR" u="sng" dirty="0" smtClean="0"/>
              <a:t> </a:t>
            </a:r>
          </a:p>
          <a:p>
            <a:pPr algn="ctr"/>
            <a:r>
              <a:rPr lang="fr-FR" sz="1200" dirty="0" smtClean="0"/>
              <a:t>Mini brochette bœuf</a:t>
            </a:r>
          </a:p>
          <a:p>
            <a:pPr algn="ctr"/>
            <a:r>
              <a:rPr lang="fr-FR" sz="1200" dirty="0" smtClean="0"/>
              <a:t>Brochette poulet tandoori</a:t>
            </a:r>
          </a:p>
          <a:p>
            <a:pPr algn="ctr"/>
            <a:r>
              <a:rPr lang="fr-FR" sz="1200" dirty="0" smtClean="0"/>
              <a:t>Boulette de viande orientale</a:t>
            </a:r>
          </a:p>
          <a:p>
            <a:pPr algn="ctr"/>
            <a:r>
              <a:rPr lang="fr-FR" sz="1200" dirty="0" smtClean="0"/>
              <a:t>Fondu fromage</a:t>
            </a:r>
          </a:p>
          <a:p>
            <a:pPr algn="ctr"/>
            <a:endParaRPr lang="fr-FR" sz="1200" dirty="0" smtClean="0"/>
          </a:p>
          <a:p>
            <a:pPr algn="ctr"/>
            <a:r>
              <a:rPr lang="fr-FR" b="1" i="1" u="sng" dirty="0">
                <a:effectLst>
                  <a:outerShdw blurRad="38100" dist="38100" dir="2700000" algn="tl">
                    <a:srgbClr val="000000">
                      <a:alpha val="43137"/>
                    </a:srgbClr>
                  </a:outerShdw>
                </a:effectLst>
              </a:rPr>
              <a:t>Salades:</a:t>
            </a:r>
          </a:p>
          <a:p>
            <a:pPr algn="ctr"/>
            <a:r>
              <a:rPr lang="fr-FR" sz="1200" dirty="0"/>
              <a:t>Salade </a:t>
            </a:r>
          </a:p>
          <a:p>
            <a:pPr algn="ctr"/>
            <a:r>
              <a:rPr lang="fr-FR" sz="1200" dirty="0"/>
              <a:t>Salade grillé</a:t>
            </a:r>
          </a:p>
          <a:p>
            <a:pPr algn="ctr"/>
            <a:r>
              <a:rPr lang="fr-FR" sz="1200" dirty="0"/>
              <a:t>Tomate Mozzarella</a:t>
            </a:r>
          </a:p>
          <a:p>
            <a:pPr algn="ctr"/>
            <a:r>
              <a:rPr lang="fr-FR" sz="1200" dirty="0"/>
              <a:t>Cœur d’artichaut </a:t>
            </a:r>
          </a:p>
          <a:p>
            <a:pPr algn="ctr"/>
            <a:r>
              <a:rPr lang="fr-FR" b="1" i="1" u="sng" dirty="0" smtClean="0">
                <a:effectLst>
                  <a:outerShdw blurRad="38100" dist="38100" dir="2700000" algn="tl">
                    <a:srgbClr val="000000">
                      <a:alpha val="43137"/>
                    </a:srgbClr>
                  </a:outerShdw>
                </a:effectLst>
              </a:rPr>
              <a:t>Viande:</a:t>
            </a:r>
          </a:p>
          <a:p>
            <a:pPr algn="ctr"/>
            <a:r>
              <a:rPr lang="fr-FR" sz="1200" dirty="0"/>
              <a:t>Mille feuille de filet de </a:t>
            </a:r>
            <a:r>
              <a:rPr lang="fr-FR" sz="1200" dirty="0" smtClean="0"/>
              <a:t>et bœuf fois gras</a:t>
            </a:r>
            <a:endParaRPr lang="fr-FR" sz="1200" dirty="0"/>
          </a:p>
          <a:p>
            <a:pPr algn="ctr"/>
            <a:r>
              <a:rPr lang="fr-FR" b="1" i="1" u="sng" dirty="0" smtClean="0">
                <a:effectLst>
                  <a:outerShdw blurRad="38100" dist="38100" dir="2700000" algn="tl">
                    <a:srgbClr val="000000">
                      <a:alpha val="43137"/>
                    </a:srgbClr>
                  </a:outerShdw>
                </a:effectLst>
              </a:rPr>
              <a:t>Dessert</a:t>
            </a:r>
            <a:r>
              <a:rPr lang="fr-FR" b="1" i="1" u="sng" dirty="0">
                <a:effectLst>
                  <a:outerShdw blurRad="38100" dist="38100" dir="2700000" algn="tl">
                    <a:srgbClr val="000000">
                      <a:alpha val="43137"/>
                    </a:srgbClr>
                  </a:outerShdw>
                </a:effectLst>
              </a:rPr>
              <a:t>:</a:t>
            </a:r>
          </a:p>
          <a:p>
            <a:pPr algn="ctr"/>
            <a:r>
              <a:rPr lang="fr-FR" sz="1200" dirty="0" smtClean="0"/>
              <a:t>Tiramisu</a:t>
            </a:r>
          </a:p>
          <a:p>
            <a:pPr algn="ctr"/>
            <a:r>
              <a:rPr lang="fr-FR" sz="1200" i="1" dirty="0" smtClean="0"/>
              <a:t>Fondant au chocolat</a:t>
            </a:r>
          </a:p>
          <a:p>
            <a:pPr indent="-285750" algn="ctr">
              <a:buFontTx/>
              <a:buChar char="-"/>
            </a:pPr>
            <a:endParaRPr lang="fr-FR" sz="1200" i="1" dirty="0"/>
          </a:p>
        </p:txBody>
      </p:sp>
      <p:pic>
        <p:nvPicPr>
          <p:cNvPr id="6" name="Image 5"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3542" y="44624"/>
            <a:ext cx="890588" cy="868363"/>
          </a:xfrm>
          <a:prstGeom prst="rect">
            <a:avLst/>
          </a:prstGeom>
          <a:noFill/>
          <a:ln w="9525">
            <a:noFill/>
            <a:miter lim="800000"/>
            <a:headEnd/>
            <a:tailEnd/>
          </a:ln>
        </p:spPr>
      </p:pic>
    </p:spTree>
    <p:extLst>
      <p:ext uri="{BB962C8B-B14F-4D97-AF65-F5344CB8AC3E}">
        <p14:creationId xmlns:p14="http://schemas.microsoft.com/office/powerpoint/2010/main" val="344057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4500000">
            <a:off x="-803008" y="2942545"/>
            <a:ext cx="5064953" cy="1695631"/>
          </a:xfrm>
        </p:spPr>
        <p:txBody>
          <a:bodyPr/>
          <a:lstStyle/>
          <a:p>
            <a:pPr algn="ctr"/>
            <a:r>
              <a:rPr lang="fr-FR" dirty="0" smtClean="0"/>
              <a:t>LES MENUS</a:t>
            </a:r>
            <a:endParaRPr lang="fr-FR" dirty="0"/>
          </a:p>
        </p:txBody>
      </p:sp>
      <p:sp>
        <p:nvSpPr>
          <p:cNvPr id="4" name="Ruban courbé vers le haut 3"/>
          <p:cNvSpPr/>
          <p:nvPr/>
        </p:nvSpPr>
        <p:spPr>
          <a:xfrm>
            <a:off x="3491880" y="22640"/>
            <a:ext cx="5469144" cy="6552728"/>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latin typeface="Kristen ITC" panose="03050502040202030202" pitchFamily="66" charset="0"/>
              </a:rPr>
              <a:t>Supplément</a:t>
            </a:r>
          </a:p>
          <a:p>
            <a:pPr algn="ctr"/>
            <a:endParaRPr lang="fr-FR" b="1" i="1" dirty="0">
              <a:latin typeface="Kristen ITC" panose="03050502040202030202" pitchFamily="66" charset="0"/>
            </a:endParaRPr>
          </a:p>
          <a:p>
            <a:pPr algn="ctr"/>
            <a:endParaRPr lang="fr-FR" b="1" i="1" dirty="0" smtClean="0">
              <a:latin typeface="Kristen ITC" panose="03050502040202030202" pitchFamily="66" charset="0"/>
            </a:endParaRPr>
          </a:p>
          <a:p>
            <a:pPr algn="ctr"/>
            <a:endParaRPr lang="fr-FR" b="1" i="1" dirty="0">
              <a:latin typeface="Kristen ITC" panose="03050502040202030202" pitchFamily="66" charset="0"/>
            </a:endParaRPr>
          </a:p>
          <a:p>
            <a:pPr algn="ctr"/>
            <a:endParaRPr lang="fr-FR" sz="1600" b="1" i="1" dirty="0" smtClean="0">
              <a:latin typeface="Kristen ITC" panose="03050502040202030202" pitchFamily="66" charset="0"/>
            </a:endParaRPr>
          </a:p>
          <a:p>
            <a:pPr algn="ctr"/>
            <a:r>
              <a:rPr lang="fr-FR" sz="1400" dirty="0"/>
              <a:t>2 Tapas (Viandes + poisson)</a:t>
            </a:r>
          </a:p>
          <a:p>
            <a:pPr algn="ctr"/>
            <a:r>
              <a:rPr lang="fr-FR" sz="1400" dirty="0"/>
              <a:t>Vérine de fruit</a:t>
            </a:r>
          </a:p>
          <a:p>
            <a:pPr algn="ctr"/>
            <a:r>
              <a:rPr lang="fr-FR" sz="1400" dirty="0"/>
              <a:t>Vérine citron </a:t>
            </a:r>
          </a:p>
          <a:p>
            <a:pPr algn="ctr"/>
            <a:r>
              <a:rPr lang="fr-FR" sz="1400" dirty="0"/>
              <a:t>Tiramisu</a:t>
            </a:r>
          </a:p>
          <a:p>
            <a:pPr algn="ctr"/>
            <a:r>
              <a:rPr lang="fr-FR" sz="1400" dirty="0"/>
              <a:t>Fondant au chocolat</a:t>
            </a:r>
          </a:p>
          <a:p>
            <a:pPr algn="ctr"/>
            <a:r>
              <a:rPr lang="fr-FR" sz="1400" dirty="0"/>
              <a:t>Vérine de fruit</a:t>
            </a:r>
          </a:p>
          <a:p>
            <a:pPr algn="ctr"/>
            <a:r>
              <a:rPr lang="fr-FR" sz="1400" dirty="0"/>
              <a:t>Vérine citron</a:t>
            </a:r>
          </a:p>
          <a:p>
            <a:pPr algn="ctr"/>
            <a:endParaRPr lang="fr-FR" sz="1400" dirty="0"/>
          </a:p>
        </p:txBody>
      </p:sp>
      <p:pic>
        <p:nvPicPr>
          <p:cNvPr id="5" name="Image 4"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3542" y="44624"/>
            <a:ext cx="890588" cy="868363"/>
          </a:xfrm>
          <a:prstGeom prst="rect">
            <a:avLst/>
          </a:prstGeom>
          <a:noFill/>
          <a:ln w="9525">
            <a:noFill/>
            <a:miter lim="800000"/>
            <a:headEnd/>
            <a:tailEnd/>
          </a:ln>
        </p:spPr>
      </p:pic>
    </p:spTree>
    <p:extLst>
      <p:ext uri="{BB962C8B-B14F-4D97-AF65-F5344CB8AC3E}">
        <p14:creationId xmlns:p14="http://schemas.microsoft.com/office/powerpoint/2010/main" val="41298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LOUNGE</a:t>
            </a:r>
            <a:endParaRPr lang="fr-FR"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2060848"/>
            <a:ext cx="7061552" cy="397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4"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542" y="44624"/>
            <a:ext cx="890588" cy="868363"/>
          </a:xfrm>
          <a:prstGeom prst="rect">
            <a:avLst/>
          </a:prstGeom>
          <a:noFill/>
          <a:ln w="9525">
            <a:noFill/>
            <a:miter lim="800000"/>
            <a:headEnd/>
            <a:tailEnd/>
          </a:ln>
        </p:spPr>
      </p:pic>
    </p:spTree>
    <p:extLst>
      <p:ext uri="{BB962C8B-B14F-4D97-AF65-F5344CB8AC3E}">
        <p14:creationId xmlns:p14="http://schemas.microsoft.com/office/powerpoint/2010/main" val="1219777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1.ytimg.com/vi/rygA4DUNFsg/maxresdefaul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18"/>
          <a:stretch/>
        </p:blipFill>
        <p:spPr bwMode="auto">
          <a:xfrm rot="21330454">
            <a:off x="408567" y="1714141"/>
            <a:ext cx="5976664" cy="306706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192.168.1.5\cj\9 COMMERCIAL ET COMMUNICATION\COMMUNICATION\POWER POINT\PPT restaurant\Sindbad GAMMARTH\IMG_00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844824"/>
            <a:ext cx="3341676" cy="445556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LOGO CJ ENTIER2 BLC.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542" y="44624"/>
            <a:ext cx="890588" cy="868363"/>
          </a:xfrm>
          <a:prstGeom prst="rect">
            <a:avLst/>
          </a:prstGeom>
          <a:noFill/>
          <a:ln w="9525">
            <a:noFill/>
            <a:miter lim="800000"/>
            <a:headEnd/>
            <a:tailEnd/>
          </a:ln>
        </p:spPr>
      </p:pic>
    </p:spTree>
    <p:extLst>
      <p:ext uri="{BB962C8B-B14F-4D97-AF65-F5344CB8AC3E}">
        <p14:creationId xmlns:p14="http://schemas.microsoft.com/office/powerpoint/2010/main" val="422034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634082"/>
          </a:xfrm>
        </p:spPr>
        <p:txBody>
          <a:bodyPr>
            <a:normAutofit fontScale="90000"/>
          </a:bodyPr>
          <a:lstStyle/>
          <a:p>
            <a:pPr algn="ctr"/>
            <a:r>
              <a:rPr lang="fr-FR" i="1" dirty="0" smtClean="0"/>
              <a:t>Salle Plénière  </a:t>
            </a:r>
            <a:endParaRPr lang="fr-FR"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952500"/>
            <a:ext cx="879157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353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492896"/>
            <a:ext cx="7772400" cy="1143000"/>
          </a:xfrm>
        </p:spPr>
        <p:txBody>
          <a:bodyPr/>
          <a:lstStyle/>
          <a:p>
            <a:pPr algn="ctr"/>
            <a:r>
              <a:rPr lang="fr-FR" dirty="0" smtClean="0"/>
              <a:t>JOUR 3</a:t>
            </a:r>
            <a:endParaRPr lang="fr-FR" dirty="0"/>
          </a:p>
        </p:txBody>
      </p:sp>
    </p:spTree>
    <p:extLst>
      <p:ext uri="{BB962C8B-B14F-4D97-AF65-F5344CB8AC3E}">
        <p14:creationId xmlns:p14="http://schemas.microsoft.com/office/powerpoint/2010/main" val="3498503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418058"/>
          </a:xfrm>
        </p:spPr>
        <p:txBody>
          <a:bodyPr>
            <a:normAutofit fontScale="90000"/>
          </a:bodyPr>
          <a:lstStyle/>
          <a:p>
            <a:pPr algn="ctr"/>
            <a:r>
              <a:rPr lang="fr-FR" sz="3200" i="1" dirty="0" smtClean="0"/>
              <a:t>Visite de la Médina de Tunis</a:t>
            </a:r>
            <a:endParaRPr lang="fr-FR" sz="3200" i="1" dirty="0"/>
          </a:p>
        </p:txBody>
      </p:sp>
      <p:pic>
        <p:nvPicPr>
          <p:cNvPr id="27650" name="Picture 2" descr="http://img.over-blog.com/630x473/0/45/13/88/PHOTOS-V/Une-ruelle-de-la-medina-de-.jpg"/>
          <p:cNvPicPr>
            <a:picLocks noChangeAspect="1" noChangeArrowheads="1"/>
          </p:cNvPicPr>
          <p:nvPr/>
        </p:nvPicPr>
        <p:blipFill rotWithShape="1">
          <a:blip r:embed="rId2">
            <a:extLst>
              <a:ext uri="{28A0092B-C50C-407E-A947-70E740481C1C}">
                <a14:useLocalDpi xmlns:a14="http://schemas.microsoft.com/office/drawing/2010/main" val="0"/>
              </a:ext>
            </a:extLst>
          </a:blip>
          <a:srcRect b="5591"/>
          <a:stretch/>
        </p:blipFill>
        <p:spPr bwMode="auto">
          <a:xfrm>
            <a:off x="448744" y="1052736"/>
            <a:ext cx="4561112" cy="323297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architecture-tunisie.com/wp-content/uploads/med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063404"/>
            <a:ext cx="5233814" cy="348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740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fireelf.com/pics/28/La-Medina-tunis-TUNISIA.jpg"/>
          <p:cNvPicPr>
            <a:picLocks noChangeAspect="1" noChangeArrowheads="1"/>
          </p:cNvPicPr>
          <p:nvPr/>
        </p:nvPicPr>
        <p:blipFill rotWithShape="1">
          <a:blip r:embed="rId2">
            <a:extLst>
              <a:ext uri="{28A0092B-C50C-407E-A947-70E740481C1C}">
                <a14:useLocalDpi xmlns:a14="http://schemas.microsoft.com/office/drawing/2010/main" val="0"/>
              </a:ext>
            </a:extLst>
          </a:blip>
          <a:srcRect t="12752" b="10851"/>
          <a:stretch/>
        </p:blipFill>
        <p:spPr bwMode="auto">
          <a:xfrm>
            <a:off x="251520" y="332656"/>
            <a:ext cx="4824536" cy="2744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6" name="Picture 4" descr="http://tunisie.co/uploads/images/content/mdina-04051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93096"/>
            <a:ext cx="4824536"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8" name="Picture 6" descr="http://4.bp.blogspot.com/-8Kf4v4NWTig/Uis7RYWlyCI/AAAAAAAAIiM/C-4GS3wFyvs/s1600/dallas-john-heaton-minaret-of-the-great-mosque-jamaa-el-zitouna-and-local-pottery-medina-tunis-tuni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567" y="2340607"/>
            <a:ext cx="3816424" cy="28643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94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leconomistemaghrebin.com/wp-content/uploads/2012/12/Tunis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4664"/>
            <a:ext cx="7594924" cy="403244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284786" y="5060451"/>
            <a:ext cx="4392488" cy="923330"/>
          </a:xfrm>
          <a:prstGeom prst="rect">
            <a:avLst/>
          </a:prstGeom>
          <a:noFill/>
        </p:spPr>
        <p:txBody>
          <a:bodyPr wrap="square" rtlCol="0">
            <a:spAutoFit/>
          </a:bodyPr>
          <a:lstStyle/>
          <a:p>
            <a:pPr algn="ctr"/>
            <a:r>
              <a:rPr lang="fr-FR" dirty="0" smtClean="0"/>
              <a:t>Transfert vers l’aéroport de Carthage Tunis</a:t>
            </a:r>
          </a:p>
          <a:p>
            <a:pPr algn="ctr"/>
            <a:endParaRPr lang="fr-FR" dirty="0"/>
          </a:p>
          <a:p>
            <a:pPr algn="ctr"/>
            <a:r>
              <a:rPr lang="fr-FR" dirty="0" smtClean="0"/>
              <a:t>Décollage: 16h10 </a:t>
            </a:r>
            <a:endParaRPr lang="fr-FR" dirty="0"/>
          </a:p>
        </p:txBody>
      </p:sp>
    </p:spTree>
    <p:extLst>
      <p:ext uri="{BB962C8B-B14F-4D97-AF65-F5344CB8AC3E}">
        <p14:creationId xmlns:p14="http://schemas.microsoft.com/office/powerpoint/2010/main" val="3540982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852936"/>
            <a:ext cx="77724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1936809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3" descr="Tente VIP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196975"/>
            <a:ext cx="39592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4"/>
          <p:cNvSpPr>
            <a:spLocks noChangeArrowheads="1"/>
          </p:cNvSpPr>
          <p:nvPr/>
        </p:nvSpPr>
        <p:spPr bwMode="auto">
          <a:xfrm>
            <a:off x="1259682" y="260648"/>
            <a:ext cx="69135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0"/>
              </a:spcBef>
            </a:pPr>
            <a:r>
              <a:rPr lang="fr-FR" altLang="fr-FR" sz="2400" i="1" dirty="0">
                <a:solidFill>
                  <a:schemeClr val="tx2"/>
                </a:solidFill>
                <a:latin typeface="+mj-lt"/>
                <a:ea typeface="+mj-ea"/>
                <a:cs typeface="+mj-cs"/>
              </a:rPr>
              <a:t>Nuit sous lodge « Out of </a:t>
            </a:r>
            <a:r>
              <a:rPr lang="fr-FR" altLang="fr-FR" sz="2400" i="1" dirty="0" err="1">
                <a:solidFill>
                  <a:schemeClr val="tx2"/>
                </a:solidFill>
                <a:latin typeface="+mj-lt"/>
                <a:ea typeface="+mj-ea"/>
                <a:cs typeface="+mj-cs"/>
              </a:rPr>
              <a:t>Africa</a:t>
            </a:r>
            <a:r>
              <a:rPr lang="fr-FR" altLang="fr-FR" sz="2400" i="1" dirty="0">
                <a:solidFill>
                  <a:schemeClr val="tx2"/>
                </a:solidFill>
                <a:latin typeface="+mj-lt"/>
                <a:ea typeface="+mj-ea"/>
                <a:cs typeface="+mj-cs"/>
              </a:rPr>
              <a:t> </a:t>
            </a:r>
            <a:r>
              <a:rPr lang="fr-FR" altLang="fr-FR" sz="2400" i="1" dirty="0" smtClean="0">
                <a:solidFill>
                  <a:schemeClr val="tx2"/>
                </a:solidFill>
                <a:latin typeface="+mj-lt"/>
                <a:ea typeface="+mj-ea"/>
                <a:cs typeface="+mj-cs"/>
              </a:rPr>
              <a:t>»</a:t>
            </a:r>
          </a:p>
          <a:p>
            <a:pPr algn="ctr" eaLnBrk="1" hangingPunct="1">
              <a:spcBef>
                <a:spcPct val="0"/>
              </a:spcBef>
            </a:pPr>
            <a:r>
              <a:rPr lang="fr-FR" altLang="fr-FR" sz="2400" i="1" dirty="0" smtClean="0">
                <a:solidFill>
                  <a:schemeClr val="tx2"/>
                </a:solidFill>
                <a:latin typeface="+mj-lt"/>
                <a:ea typeface="+mj-ea"/>
                <a:cs typeface="+mj-cs"/>
              </a:rPr>
              <a:t>Crique Déserte</a:t>
            </a:r>
            <a:endParaRPr lang="fr-FR" altLang="fr-FR" sz="2400" i="1" dirty="0">
              <a:solidFill>
                <a:schemeClr val="tx2"/>
              </a:solidFill>
              <a:latin typeface="+mj-lt"/>
              <a:ea typeface="+mj-ea"/>
              <a:cs typeface="+mj-cs"/>
            </a:endParaRPr>
          </a:p>
        </p:txBody>
      </p:sp>
      <p:pic>
        <p:nvPicPr>
          <p:cNvPr id="7174" name="Picture 7" descr="6804M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860800"/>
            <a:ext cx="40322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860800"/>
            <a:ext cx="3960812"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Servboul1\imagescj\16 PHOTOTHEQUE\03 - PRODUITS CJ\02. CAMPEMENT\CAMPEMENT - Lodge Out Of Africa\LODGE\P10000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1196975"/>
            <a:ext cx="410368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3191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lo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49798"/>
            <a:ext cx="4966223" cy="3312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MG_4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383" y="3744458"/>
            <a:ext cx="3671888" cy="2519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Servboul1\imagescj\16 PHOTOTHEQUE\03 - PRODUITS CJ\02. CAMPEMENT\CAMPEMENT - Lodge Out Of Africa\Haute Résolution\DSC_01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32656"/>
            <a:ext cx="3529012" cy="2265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885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67544" y="764704"/>
            <a:ext cx="6727682" cy="587458"/>
          </a:xfrm>
        </p:spPr>
        <p:txBody>
          <a:bodyPr lIns="80147" tIns="40074" rIns="80147">
            <a:normAutofit fontScale="90000"/>
          </a:bodyPr>
          <a:lstStyle/>
          <a:p>
            <a:pPr algn="l"/>
            <a:r>
              <a:rPr lang="fr-FR" altLang="fr-FR" sz="2100" b="1" i="1" dirty="0">
                <a:solidFill>
                  <a:srgbClr val="FF6B17"/>
                </a:solidFill>
              </a:rPr>
              <a:t/>
            </a:r>
            <a:br>
              <a:rPr lang="fr-FR" altLang="fr-FR" sz="2100" b="1" i="1" dirty="0">
                <a:solidFill>
                  <a:srgbClr val="FF6B17"/>
                </a:solidFill>
              </a:rPr>
            </a:br>
            <a:r>
              <a:rPr lang="fr-FR" altLang="fr-FR" sz="2000" i="1" dirty="0"/>
              <a:t>Soirée berbère des milles et une nuits sur la crique d’El </a:t>
            </a:r>
            <a:r>
              <a:rPr lang="fr-FR" altLang="fr-FR" sz="2000" i="1" dirty="0" err="1"/>
              <a:t>Mangâa</a:t>
            </a:r>
            <a:r>
              <a:rPr lang="fr-FR" altLang="fr-FR" sz="2700" i="1" dirty="0"/>
              <a:t/>
            </a:r>
            <a:br>
              <a:rPr lang="fr-FR" altLang="fr-FR" sz="2700" i="1" dirty="0"/>
            </a:br>
            <a:r>
              <a:rPr lang="fr-FR" altLang="fr-FR" sz="2100" dirty="0"/>
              <a:t> </a:t>
            </a:r>
            <a:r>
              <a:rPr lang="fr-FR" altLang="fr-FR" sz="2100" i="1" dirty="0">
                <a:solidFill>
                  <a:srgbClr val="FF6B17"/>
                </a:solidFill>
              </a:rPr>
              <a:t> </a:t>
            </a:r>
            <a:r>
              <a:rPr lang="fr-FR" altLang="fr-FR" sz="4900" dirty="0"/>
              <a:t> </a:t>
            </a:r>
          </a:p>
        </p:txBody>
      </p:sp>
      <p:sp>
        <p:nvSpPr>
          <p:cNvPr id="2051" name="Rectangle 3"/>
          <p:cNvSpPr>
            <a:spLocks noGrp="1" noChangeArrowheads="1"/>
          </p:cNvSpPr>
          <p:nvPr>
            <p:ph type="body" idx="1"/>
          </p:nvPr>
        </p:nvSpPr>
        <p:spPr>
          <a:xfrm>
            <a:off x="138463" y="1339059"/>
            <a:ext cx="6589219" cy="5225212"/>
          </a:xfrm>
        </p:spPr>
        <p:txBody>
          <a:bodyPr lIns="80147" tIns="40074" rIns="80147" bIns="40074">
            <a:normAutofit lnSpcReduction="10000"/>
          </a:bodyPr>
          <a:lstStyle/>
          <a:p>
            <a:pPr>
              <a:lnSpc>
                <a:spcPct val="80000"/>
              </a:lnSpc>
              <a:buFontTx/>
              <a:buNone/>
            </a:pPr>
            <a:endParaRPr lang="fr-FR" altLang="fr-FR" sz="1400" dirty="0">
              <a:solidFill>
                <a:srgbClr val="422C15"/>
              </a:solidFill>
              <a:latin typeface="Arial" pitchFamily="34" charset="0"/>
              <a:cs typeface="Arial" pitchFamily="34" charset="0"/>
            </a:endParaRPr>
          </a:p>
          <a:p>
            <a:pPr>
              <a:lnSpc>
                <a:spcPct val="80000"/>
              </a:lnSpc>
              <a:buFontTx/>
              <a:buNone/>
            </a:pPr>
            <a:r>
              <a:rPr lang="fr-FR" altLang="fr-FR" sz="1400" b="1" dirty="0">
                <a:solidFill>
                  <a:srgbClr val="422C15"/>
                </a:solidFill>
                <a:latin typeface="Arial" pitchFamily="34" charset="0"/>
                <a:cs typeface="Arial" pitchFamily="34" charset="0"/>
              </a:rPr>
              <a:t>U</a:t>
            </a:r>
            <a:r>
              <a:rPr lang="fr-FR" altLang="fr-FR" sz="1400" dirty="0">
                <a:solidFill>
                  <a:srgbClr val="422C15"/>
                </a:solidFill>
                <a:latin typeface="Arial" pitchFamily="34" charset="0"/>
                <a:cs typeface="Arial" pitchFamily="34" charset="0"/>
              </a:rPr>
              <a:t>ne mise en place digne des plus grands palais, face à la mer, entourés de </a:t>
            </a:r>
          </a:p>
          <a:p>
            <a:pPr>
              <a:lnSpc>
                <a:spcPct val="80000"/>
              </a:lnSpc>
              <a:buFontTx/>
              <a:buNone/>
            </a:pPr>
            <a:r>
              <a:rPr lang="fr-FR" altLang="fr-FR" sz="1400" dirty="0">
                <a:solidFill>
                  <a:srgbClr val="422C15"/>
                </a:solidFill>
                <a:latin typeface="Arial" pitchFamily="34" charset="0"/>
                <a:cs typeface="Arial" pitchFamily="34" charset="0"/>
              </a:rPr>
              <a:t>milliers de bougies, vous y dégusterez les meilleurs plats, qui, associés à un </a:t>
            </a:r>
          </a:p>
          <a:p>
            <a:pPr>
              <a:lnSpc>
                <a:spcPct val="80000"/>
              </a:lnSpc>
              <a:buFontTx/>
              <a:buNone/>
            </a:pPr>
            <a:r>
              <a:rPr lang="fr-FR" altLang="fr-FR" sz="1400" dirty="0">
                <a:solidFill>
                  <a:srgbClr val="422C15"/>
                </a:solidFill>
                <a:latin typeface="Arial" pitchFamily="34" charset="0"/>
                <a:cs typeface="Arial" pitchFamily="34" charset="0"/>
              </a:rPr>
              <a:t>cadre féerique, fera le succès de votre événement, et vous fera découvrir une </a:t>
            </a:r>
          </a:p>
          <a:p>
            <a:pPr>
              <a:lnSpc>
                <a:spcPct val="80000"/>
              </a:lnSpc>
              <a:buFontTx/>
              <a:buNone/>
            </a:pPr>
            <a:r>
              <a:rPr lang="fr-FR" altLang="fr-FR" sz="1400" dirty="0">
                <a:solidFill>
                  <a:srgbClr val="422C15"/>
                </a:solidFill>
                <a:latin typeface="Arial" pitchFamily="34" charset="0"/>
                <a:cs typeface="Arial" pitchFamily="34" charset="0"/>
              </a:rPr>
              <a:t>méditerranée, autrement.</a:t>
            </a:r>
          </a:p>
          <a:p>
            <a:pPr>
              <a:lnSpc>
                <a:spcPct val="80000"/>
              </a:lnSpc>
              <a:buFontTx/>
              <a:buNone/>
            </a:pPr>
            <a:endParaRPr lang="fr-FR" altLang="fr-FR" sz="1400" dirty="0">
              <a:solidFill>
                <a:srgbClr val="422C15"/>
              </a:solidFill>
              <a:latin typeface="Arial" pitchFamily="34" charset="0"/>
              <a:cs typeface="Arial" pitchFamily="34" charset="0"/>
            </a:endParaRPr>
          </a:p>
          <a:p>
            <a:pPr>
              <a:lnSpc>
                <a:spcPct val="80000"/>
              </a:lnSpc>
              <a:buFontTx/>
              <a:buNone/>
            </a:pPr>
            <a:endParaRPr lang="fr-FR" altLang="fr-FR" sz="1400" dirty="0">
              <a:solidFill>
                <a:srgbClr val="422C15"/>
              </a:solidFill>
              <a:latin typeface="Arial" pitchFamily="34" charset="0"/>
              <a:cs typeface="Arial" pitchFamily="34" charset="0"/>
            </a:endParaRPr>
          </a:p>
          <a:p>
            <a:pPr>
              <a:lnSpc>
                <a:spcPct val="80000"/>
              </a:lnSpc>
              <a:buFontTx/>
              <a:buNone/>
            </a:pPr>
            <a:r>
              <a:rPr lang="fr-FR" altLang="fr-FR" sz="1400" b="1" dirty="0">
                <a:solidFill>
                  <a:srgbClr val="422C15"/>
                </a:solidFill>
                <a:latin typeface="Arial" pitchFamily="34" charset="0"/>
                <a:cs typeface="Arial" pitchFamily="34" charset="0"/>
              </a:rPr>
              <a:t>U</a:t>
            </a:r>
            <a:r>
              <a:rPr lang="fr-FR" altLang="fr-FR" sz="1400" dirty="0">
                <a:solidFill>
                  <a:srgbClr val="422C15"/>
                </a:solidFill>
                <a:latin typeface="Arial" pitchFamily="34" charset="0"/>
                <a:cs typeface="Arial" pitchFamily="34" charset="0"/>
              </a:rPr>
              <a:t>n chemin lumineux vous guidera au milieu de ce décor inédit où vous serez </a:t>
            </a:r>
          </a:p>
          <a:p>
            <a:pPr>
              <a:lnSpc>
                <a:spcPct val="80000"/>
              </a:lnSpc>
              <a:buFontTx/>
              <a:buNone/>
            </a:pPr>
            <a:r>
              <a:rPr lang="fr-FR" altLang="fr-FR" sz="1400" dirty="0">
                <a:solidFill>
                  <a:srgbClr val="422C15"/>
                </a:solidFill>
                <a:latin typeface="Arial" pitchFamily="34" charset="0"/>
                <a:cs typeface="Arial" pitchFamily="34" charset="0"/>
              </a:rPr>
              <a:t>accueilli par des hommes aux flambeaux, habillés tous en tenues traditionnelles, </a:t>
            </a:r>
          </a:p>
          <a:p>
            <a:pPr>
              <a:lnSpc>
                <a:spcPct val="80000"/>
              </a:lnSpc>
              <a:buFontTx/>
              <a:buNone/>
            </a:pPr>
            <a:r>
              <a:rPr lang="fr-FR" altLang="fr-FR" sz="1400" dirty="0">
                <a:solidFill>
                  <a:srgbClr val="422C15"/>
                </a:solidFill>
                <a:latin typeface="Arial" pitchFamily="34" charset="0"/>
                <a:cs typeface="Arial" pitchFamily="34" charset="0"/>
              </a:rPr>
              <a:t>portant des couleurs assortis au thème de votre soirée. Selon vos souhaits, un </a:t>
            </a:r>
          </a:p>
          <a:p>
            <a:pPr>
              <a:lnSpc>
                <a:spcPct val="80000"/>
              </a:lnSpc>
              <a:buFontTx/>
              <a:buNone/>
            </a:pPr>
            <a:r>
              <a:rPr lang="fr-FR" altLang="fr-FR" sz="1400" dirty="0">
                <a:solidFill>
                  <a:srgbClr val="422C15"/>
                </a:solidFill>
                <a:latin typeface="Arial" pitchFamily="34" charset="0"/>
                <a:cs typeface="Arial" pitchFamily="34" charset="0"/>
              </a:rPr>
              <a:t>cocktail de bienvenue peu vous être servi. Fort en saveurs et très varié, ce cocktail </a:t>
            </a:r>
          </a:p>
          <a:p>
            <a:pPr>
              <a:lnSpc>
                <a:spcPct val="80000"/>
              </a:lnSpc>
              <a:buFontTx/>
              <a:buNone/>
            </a:pPr>
            <a:r>
              <a:rPr lang="fr-FR" altLang="fr-FR" sz="1400" dirty="0">
                <a:solidFill>
                  <a:srgbClr val="422C15"/>
                </a:solidFill>
                <a:latin typeface="Arial" pitchFamily="34" charset="0"/>
                <a:cs typeface="Arial" pitchFamily="34" charset="0"/>
              </a:rPr>
              <a:t>sera une introduction à un dîner où saveurs, couleurs et qualité seront les mots </a:t>
            </a:r>
          </a:p>
          <a:p>
            <a:pPr>
              <a:lnSpc>
                <a:spcPct val="80000"/>
              </a:lnSpc>
              <a:buFontTx/>
              <a:buNone/>
            </a:pPr>
            <a:r>
              <a:rPr lang="fr-FR" altLang="fr-FR" sz="1400" dirty="0">
                <a:solidFill>
                  <a:srgbClr val="422C15"/>
                </a:solidFill>
                <a:latin typeface="Arial" pitchFamily="34" charset="0"/>
                <a:cs typeface="Arial" pitchFamily="34" charset="0"/>
              </a:rPr>
              <a:t>d’ordre. Les participants seront installés à la manière berbère : tapis au sol, tables </a:t>
            </a:r>
          </a:p>
          <a:p>
            <a:pPr>
              <a:lnSpc>
                <a:spcPct val="80000"/>
              </a:lnSpc>
              <a:buFontTx/>
              <a:buNone/>
            </a:pPr>
            <a:r>
              <a:rPr lang="fr-FR" altLang="fr-FR" sz="1400" dirty="0">
                <a:solidFill>
                  <a:srgbClr val="422C15"/>
                </a:solidFill>
                <a:latin typeface="Arial" pitchFamily="34" charset="0"/>
                <a:cs typeface="Arial" pitchFamily="34" charset="0"/>
              </a:rPr>
              <a:t>basses rondes de Six personnes, entourées de coussins berbères. Au beau milieu </a:t>
            </a:r>
          </a:p>
          <a:p>
            <a:pPr>
              <a:lnSpc>
                <a:spcPct val="80000"/>
              </a:lnSpc>
              <a:buFontTx/>
              <a:buNone/>
            </a:pPr>
            <a:r>
              <a:rPr lang="fr-FR" altLang="fr-FR" sz="1400" dirty="0">
                <a:solidFill>
                  <a:srgbClr val="422C15"/>
                </a:solidFill>
                <a:latin typeface="Arial" pitchFamily="34" charset="0"/>
                <a:cs typeface="Arial" pitchFamily="34" charset="0"/>
              </a:rPr>
              <a:t>de cette mise an place, illuminée par des milliers de bougies, un feu de camp sera </a:t>
            </a:r>
          </a:p>
          <a:p>
            <a:pPr>
              <a:lnSpc>
                <a:spcPct val="80000"/>
              </a:lnSpc>
              <a:buFontTx/>
              <a:buNone/>
            </a:pPr>
            <a:r>
              <a:rPr lang="fr-FR" altLang="fr-FR" sz="1400" dirty="0">
                <a:solidFill>
                  <a:srgbClr val="422C15"/>
                </a:solidFill>
                <a:latin typeface="Arial" pitchFamily="34" charset="0"/>
                <a:cs typeface="Arial" pitchFamily="34" charset="0"/>
              </a:rPr>
              <a:t>allumé pour clôturer cette magnifique soirée.</a:t>
            </a:r>
          </a:p>
          <a:p>
            <a:pPr>
              <a:lnSpc>
                <a:spcPct val="80000"/>
              </a:lnSpc>
              <a:buFontTx/>
              <a:buNone/>
            </a:pPr>
            <a:r>
              <a:rPr lang="fr-FR" altLang="fr-FR" sz="1400" dirty="0">
                <a:solidFill>
                  <a:srgbClr val="422C15"/>
                </a:solidFill>
                <a:latin typeface="Arial" pitchFamily="34" charset="0"/>
                <a:cs typeface="Arial" pitchFamily="34" charset="0"/>
              </a:rPr>
              <a:t>      </a:t>
            </a:r>
          </a:p>
          <a:p>
            <a:pPr>
              <a:lnSpc>
                <a:spcPct val="80000"/>
              </a:lnSpc>
              <a:buFontTx/>
              <a:buNone/>
            </a:pPr>
            <a:r>
              <a:rPr lang="fr-FR" altLang="fr-FR" sz="1400" b="1" dirty="0">
                <a:solidFill>
                  <a:srgbClr val="422C15"/>
                </a:solidFill>
                <a:latin typeface="Arial" pitchFamily="34" charset="0"/>
                <a:cs typeface="Arial" pitchFamily="34" charset="0"/>
              </a:rPr>
              <a:t>N</a:t>
            </a:r>
            <a:r>
              <a:rPr lang="fr-FR" altLang="fr-FR" sz="1400" dirty="0">
                <a:solidFill>
                  <a:srgbClr val="422C15"/>
                </a:solidFill>
                <a:latin typeface="Arial" pitchFamily="34" charset="0"/>
                <a:cs typeface="Arial" pitchFamily="34" charset="0"/>
              </a:rPr>
              <a:t>appage, décoration, une multitude de photophores et un service de grande </a:t>
            </a:r>
          </a:p>
          <a:p>
            <a:pPr>
              <a:lnSpc>
                <a:spcPct val="80000"/>
              </a:lnSpc>
              <a:buFontTx/>
              <a:buNone/>
            </a:pPr>
            <a:r>
              <a:rPr lang="fr-FR" altLang="fr-FR" sz="1400" dirty="0">
                <a:solidFill>
                  <a:srgbClr val="422C15"/>
                </a:solidFill>
                <a:latin typeface="Arial" pitchFamily="34" charset="0"/>
                <a:cs typeface="Arial" pitchFamily="34" charset="0"/>
              </a:rPr>
              <a:t>qualité, ajoutés à un met succulent et plein de saveurs vous feront vivre le </a:t>
            </a:r>
          </a:p>
          <a:p>
            <a:pPr>
              <a:lnSpc>
                <a:spcPct val="80000"/>
              </a:lnSpc>
              <a:buFontTx/>
              <a:buNone/>
            </a:pPr>
            <a:r>
              <a:rPr lang="fr-FR" altLang="fr-FR" sz="1400" dirty="0">
                <a:solidFill>
                  <a:srgbClr val="422C15"/>
                </a:solidFill>
                <a:latin typeface="Arial" pitchFamily="34" charset="0"/>
                <a:cs typeface="Arial" pitchFamily="34" charset="0"/>
              </a:rPr>
              <a:t>temps d’une soirée, la vie des anciens palaces orientaux dans le plus beau des  </a:t>
            </a:r>
          </a:p>
          <a:p>
            <a:pPr>
              <a:lnSpc>
                <a:spcPct val="80000"/>
              </a:lnSpc>
              <a:buFontTx/>
              <a:buNone/>
            </a:pPr>
            <a:r>
              <a:rPr lang="fr-FR" altLang="fr-FR" sz="1400" dirty="0">
                <a:solidFill>
                  <a:srgbClr val="422C15"/>
                </a:solidFill>
                <a:latin typeface="Arial" pitchFamily="34" charset="0"/>
                <a:cs typeface="Arial" pitchFamily="34" charset="0"/>
              </a:rPr>
              <a:t>cadre </a:t>
            </a:r>
          </a:p>
        </p:txBody>
      </p:sp>
      <p:pic>
        <p:nvPicPr>
          <p:cNvPr id="2052" name="Picture 12" descr="Soirée Herg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855" y="3298694"/>
            <a:ext cx="2294145" cy="169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3" descr="Dîner Herg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9855" y="5061069"/>
            <a:ext cx="2294145" cy="170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5" descr="DPSCamera_036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9855" y="1589593"/>
            <a:ext cx="2294145" cy="161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029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p:cNvSpPr>
            <a:spLocks noChangeArrowheads="1"/>
          </p:cNvSpPr>
          <p:nvPr/>
        </p:nvSpPr>
        <p:spPr bwMode="auto">
          <a:xfrm>
            <a:off x="714375" y="260350"/>
            <a:ext cx="76581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algn="ctr" eaLnBrk="1" hangingPunct="1">
              <a:spcBef>
                <a:spcPct val="0"/>
              </a:spcBef>
              <a:defRPr/>
            </a:pPr>
            <a:r>
              <a:rPr lang="fr-FR" altLang="fr-FR" sz="2400" dirty="0">
                <a:solidFill>
                  <a:schemeClr val="tx2"/>
                </a:solidFill>
                <a:latin typeface="+mj-lt"/>
                <a:ea typeface="+mj-ea"/>
                <a:cs typeface="+mj-cs"/>
              </a:rPr>
              <a:t>Hôtel </a:t>
            </a:r>
            <a:r>
              <a:rPr lang="fr-FR" altLang="fr-FR" sz="2400" dirty="0" err="1">
                <a:solidFill>
                  <a:schemeClr val="tx2"/>
                </a:solidFill>
                <a:latin typeface="+mj-lt"/>
                <a:ea typeface="+mj-ea"/>
                <a:cs typeface="+mj-cs"/>
              </a:rPr>
              <a:t>Ramada</a:t>
            </a:r>
            <a:r>
              <a:rPr lang="fr-FR" altLang="fr-FR" sz="2400" dirty="0">
                <a:solidFill>
                  <a:schemeClr val="tx2"/>
                </a:solidFill>
                <a:latin typeface="+mj-lt"/>
                <a:ea typeface="+mj-ea"/>
                <a:cs typeface="+mj-cs"/>
              </a:rPr>
              <a:t> Plaza 5* - </a:t>
            </a:r>
            <a:r>
              <a:rPr lang="fr-FR" altLang="fr-FR" sz="2400" dirty="0" err="1">
                <a:solidFill>
                  <a:schemeClr val="tx2"/>
                </a:solidFill>
                <a:latin typeface="+mj-lt"/>
                <a:ea typeface="+mj-ea"/>
                <a:cs typeface="+mj-cs"/>
              </a:rPr>
              <a:t>Gammarth</a:t>
            </a:r>
            <a:endParaRPr lang="fr-FR" altLang="fr-FR" sz="2400" dirty="0">
              <a:solidFill>
                <a:schemeClr val="tx2"/>
              </a:solidFill>
              <a:latin typeface="+mj-lt"/>
              <a:ea typeface="+mj-ea"/>
              <a:cs typeface="+mj-cs"/>
            </a:endParaRPr>
          </a:p>
          <a:p>
            <a:pPr eaLnBrk="1" hangingPunct="1">
              <a:spcBef>
                <a:spcPct val="20000"/>
              </a:spcBef>
              <a:buFontTx/>
              <a:buChar char="•"/>
            </a:pPr>
            <a:endParaRPr lang="fr-FR" altLang="fr-FR" sz="3000" b="1" dirty="0">
              <a:solidFill>
                <a:srgbClr val="663300"/>
              </a:solidFill>
              <a:latin typeface="Comic Sans MS" pitchFamily="66" charset="0"/>
            </a:endParaRPr>
          </a:p>
        </p:txBody>
      </p:sp>
      <p:pic>
        <p:nvPicPr>
          <p:cNvPr id="512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1165225"/>
            <a:ext cx="4967287"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 descr="\\Servboul1\imagescj\photo EDOC hôtel\ramada\_OH_0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38" y="3967163"/>
            <a:ext cx="388143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_OH_05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3967163"/>
            <a:ext cx="3795713"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188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57" name="Group 117"/>
          <p:cNvGraphicFramePr>
            <a:graphicFrameLocks noGrp="1"/>
          </p:cNvGraphicFramePr>
          <p:nvPr>
            <p:ph idx="1"/>
          </p:nvPr>
        </p:nvGraphicFramePr>
        <p:xfrm>
          <a:off x="323850" y="765175"/>
          <a:ext cx="8624888" cy="5807075"/>
        </p:xfrm>
        <a:graphic>
          <a:graphicData uri="http://schemas.openxmlformats.org/drawingml/2006/table">
            <a:tbl>
              <a:tblPr/>
              <a:tblGrid>
                <a:gridCol w="1079500"/>
                <a:gridCol w="687388"/>
                <a:gridCol w="896937"/>
                <a:gridCol w="1008063"/>
                <a:gridCol w="863600"/>
                <a:gridCol w="1081087"/>
                <a:gridCol w="1039813"/>
                <a:gridCol w="976312"/>
                <a:gridCol w="992188"/>
              </a:tblGrid>
              <a:tr h="8200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rgbClr val="003B76"/>
                          </a:solidFill>
                          <a:effectLst/>
                          <a:latin typeface="Comic Sans MS" pitchFamily="66" charset="0"/>
                        </a:rPr>
                        <a:t>Meeting </a:t>
                      </a:r>
                      <a:r>
                        <a:rPr kumimoji="0" lang="fr-FR" sz="1200" b="1" i="0" u="none" strike="noStrike" cap="none" normalizeH="0" baseline="0" dirty="0" err="1" smtClean="0">
                          <a:ln>
                            <a:noFill/>
                          </a:ln>
                          <a:solidFill>
                            <a:srgbClr val="003B76"/>
                          </a:solidFill>
                          <a:effectLst/>
                          <a:latin typeface="Comic Sans MS" pitchFamily="66" charset="0"/>
                        </a:rPr>
                        <a:t>Rooms</a:t>
                      </a:r>
                      <a:endParaRPr kumimoji="0" lang="fr-FR" sz="1200" b="1" i="0" u="none" strike="noStrike" cap="none" normalizeH="0" baseline="0" dirty="0" smtClean="0">
                        <a:ln>
                          <a:noFill/>
                        </a:ln>
                        <a:solidFill>
                          <a:srgbClr val="003B76"/>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003B76"/>
                          </a:solidFill>
                          <a:effectLst/>
                          <a:latin typeface="Comic Sans MS" pitchFamily="66" charset="0"/>
                        </a:rPr>
                        <a:t>Area m²</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200" b="1" i="0" u="none" strike="noStrike" cap="none" normalizeH="0" baseline="0" smtClean="0">
                        <a:ln>
                          <a:noFill/>
                        </a:ln>
                        <a:solidFill>
                          <a:srgbClr val="003B76"/>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003B76"/>
                          </a:solidFill>
                          <a:effectLst/>
                          <a:latin typeface="Comic Sans MS" pitchFamily="66" charset="0"/>
                        </a:rPr>
                        <a:t>Length x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003B76"/>
                          </a:solidFill>
                          <a:effectLst/>
                          <a:latin typeface="Comic Sans MS" pitchFamily="66" charset="0"/>
                        </a:rPr>
                        <a:t>Width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003B76"/>
                          </a:solidFill>
                          <a:effectLst/>
                          <a:latin typeface="Comic Sans MS" pitchFamily="66" charset="0"/>
                        </a:rPr>
                        <a:t>Length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003B76"/>
                          </a:solidFill>
                          <a:effectLst/>
                          <a:latin typeface="Comic Sans MS" pitchFamily="66" charset="0"/>
                        </a:rPr>
                        <a:t>Theatre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003B76"/>
                          </a:solidFill>
                          <a:effectLst/>
                          <a:latin typeface="Comic Sans MS" pitchFamily="66" charset="0"/>
                        </a:rPr>
                        <a:t>Classroom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003B76"/>
                          </a:solidFill>
                          <a:effectLst/>
                          <a:latin typeface="Comic Sans MS" pitchFamily="66" charset="0"/>
                        </a:rPr>
                        <a:t>Reception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003B76"/>
                          </a:solidFill>
                          <a:effectLst/>
                          <a:latin typeface="Comic Sans MS" pitchFamily="66" charset="0"/>
                        </a:rPr>
                        <a:t>Banquet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003B76"/>
                          </a:solidFill>
                          <a:effectLst/>
                          <a:latin typeface="Comic Sans MS" pitchFamily="66" charset="0"/>
                        </a:rPr>
                        <a:t>U Shape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r>
              <a:tr h="6271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rgbClr val="003B76"/>
                          </a:solidFill>
                          <a:effectLst/>
                          <a:latin typeface="Comic Sans MS" pitchFamily="66" charset="0"/>
                        </a:rPr>
                        <a:t>DIDON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630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35mx 18m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4.80m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560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6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rgbClr val="003B76"/>
                          </a:solidFill>
                          <a:effectLst/>
                          <a:latin typeface="Comic Sans MS" pitchFamily="66" charset="0"/>
                        </a:rPr>
                        <a:t>Sid Bou Said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20m X 19.75m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4.18m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450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420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1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rgbClr val="003B76"/>
                          </a:solidFill>
                          <a:effectLst/>
                          <a:latin typeface="Comic Sans MS" pitchFamily="66" charset="0"/>
                        </a:rPr>
                        <a:t>Didon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18m x 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4.80m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6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rgbClr val="003B76"/>
                          </a:solidFill>
                          <a:effectLst/>
                          <a:latin typeface="Comic Sans MS" pitchFamily="66" charset="0"/>
                        </a:rPr>
                        <a:t>Didon 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18m x10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4.80m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7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rgbClr val="003B76"/>
                          </a:solidFill>
                          <a:effectLst/>
                          <a:latin typeface="Comic Sans MS" pitchFamily="66" charset="0"/>
                        </a:rPr>
                        <a:t>Didon III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18x10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4.80m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40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rgbClr val="003B76"/>
                          </a:solidFill>
                          <a:effectLst/>
                          <a:latin typeface="Comic Sans MS" pitchFamily="66" charset="0"/>
                        </a:rPr>
                        <a:t>Valetta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12.05m X 7.6m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2.70m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40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rgbClr val="003B76"/>
                          </a:solidFill>
                          <a:effectLst/>
                          <a:latin typeface="Comic Sans MS" pitchFamily="66" charset="0"/>
                        </a:rPr>
                        <a:t>EL JEM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9.10m X 7.6M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2.70m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6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rgbClr val="003B76"/>
                          </a:solidFill>
                          <a:effectLst/>
                          <a:latin typeface="Comic Sans MS" pitchFamily="66" charset="0"/>
                        </a:rPr>
                        <a:t>Amilcar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400" b="1" i="0" u="none" strike="noStrike" cap="none" normalizeH="0" baseline="0" smtClean="0">
                        <a:ln>
                          <a:noFill/>
                        </a:ln>
                        <a:solidFill>
                          <a:srgbClr val="003B76"/>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5.49.xm5.9m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 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40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rgbClr val="003B76"/>
                          </a:solidFill>
                          <a:effectLst/>
                          <a:latin typeface="Comic Sans MS" pitchFamily="66" charset="0"/>
                        </a:rPr>
                        <a:t>Hannibal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FD73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5.5mX4.2m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640" name="Rectangle 328"/>
          <p:cNvSpPr>
            <a:spLocks noChangeArrowheads="1"/>
          </p:cNvSpPr>
          <p:nvPr/>
        </p:nvSpPr>
        <p:spPr bwMode="auto">
          <a:xfrm>
            <a:off x="323850" y="0"/>
            <a:ext cx="8569325" cy="461665"/>
          </a:xfrm>
          <a:prstGeom prst="rect">
            <a:avLst/>
          </a:prstGeom>
          <a:noFill/>
          <a:ln w="9525">
            <a:noFill/>
            <a:miter lim="800000"/>
            <a:headEnd/>
            <a:tailEnd/>
          </a:ln>
          <a:effectLst/>
        </p:spPr>
        <p:txBody>
          <a:bodyPr>
            <a:spAutoFit/>
          </a:bodyPr>
          <a:lstStyle/>
          <a:p>
            <a:pPr algn="ctr">
              <a:spcBef>
                <a:spcPct val="0"/>
              </a:spcBef>
              <a:defRPr/>
            </a:pPr>
            <a:r>
              <a:rPr lang="fr-FR" sz="2400" dirty="0">
                <a:solidFill>
                  <a:schemeClr val="tx2"/>
                </a:solidFill>
                <a:latin typeface="+mj-lt"/>
                <a:ea typeface="+mj-ea"/>
                <a:cs typeface="+mj-cs"/>
              </a:rPr>
              <a:t>Les Salles de Conférence    </a:t>
            </a:r>
          </a:p>
        </p:txBody>
      </p:sp>
    </p:spTree>
    <p:extLst>
      <p:ext uri="{BB962C8B-B14F-4D97-AF65-F5344CB8AC3E}">
        <p14:creationId xmlns:p14="http://schemas.microsoft.com/office/powerpoint/2010/main" val="733043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634082"/>
          </a:xfrm>
        </p:spPr>
        <p:txBody>
          <a:bodyPr>
            <a:normAutofit fontScale="90000"/>
          </a:bodyPr>
          <a:lstStyle/>
          <a:p>
            <a:pPr algn="ctr"/>
            <a:r>
              <a:rPr lang="fr-FR" i="1" dirty="0" smtClean="0"/>
              <a:t>Salle Plénière  </a:t>
            </a:r>
            <a:endParaRPr lang="fr-FR"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947738"/>
            <a:ext cx="879157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551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323850" y="0"/>
            <a:ext cx="8569325" cy="731838"/>
          </a:xfrm>
          <a:prstGeom prst="rect">
            <a:avLst/>
          </a:prstGeom>
          <a:noFill/>
          <a:ln w="9525">
            <a:noFill/>
            <a:miter lim="800000"/>
            <a:headEnd/>
            <a:tailEnd/>
          </a:ln>
          <a:effectLst/>
        </p:spPr>
        <p:txBody>
          <a:bodyPr>
            <a:spAutoFit/>
          </a:bodyPr>
          <a:lstStyle/>
          <a:p>
            <a:pPr algn="ctr">
              <a:defRPr/>
            </a:pPr>
            <a:endParaRPr lang="fr-FR" sz="4200" dirty="0">
              <a:effectLst>
                <a:outerShdw blurRad="38100" dist="38100" dir="2700000" algn="tl">
                  <a:srgbClr val="C0C0C0"/>
                </a:outerShdw>
              </a:effectLst>
              <a:latin typeface="Comic Sans MS" pitchFamily="66" charset="0"/>
            </a:endParaRPr>
          </a:p>
        </p:txBody>
      </p:sp>
      <p:sp>
        <p:nvSpPr>
          <p:cNvPr id="6147" name="Rectangle 5"/>
          <p:cNvSpPr>
            <a:spLocks noGrp="1" noChangeArrowheads="1"/>
          </p:cNvSpPr>
          <p:nvPr>
            <p:ph type="title"/>
          </p:nvPr>
        </p:nvSpPr>
        <p:spPr>
          <a:xfrm>
            <a:off x="684213" y="0"/>
            <a:ext cx="7772400" cy="714375"/>
          </a:xfrm>
        </p:spPr>
        <p:txBody>
          <a:bodyPr>
            <a:normAutofit/>
          </a:bodyPr>
          <a:lstStyle/>
          <a:p>
            <a:pPr eaLnBrk="1" fontAlgn="auto" hangingPunct="1">
              <a:spcAft>
                <a:spcPts val="0"/>
              </a:spcAft>
              <a:defRPr/>
            </a:pPr>
            <a:r>
              <a:rPr lang="fr-FR" sz="2400" dirty="0"/>
              <a:t>The Didon </a:t>
            </a:r>
          </a:p>
        </p:txBody>
      </p:sp>
      <p:sp>
        <p:nvSpPr>
          <p:cNvPr id="7172" name="Rectangle 4"/>
          <p:cNvSpPr>
            <a:spLocks noGrp="1" noChangeArrowheads="1"/>
          </p:cNvSpPr>
          <p:nvPr>
            <p:ph idx="1"/>
          </p:nvPr>
        </p:nvSpPr>
        <p:spPr>
          <a:xfrm>
            <a:off x="457200" y="1052513"/>
            <a:ext cx="8229600" cy="2808287"/>
          </a:xfrm>
        </p:spPr>
        <p:txBody>
          <a:bodyPr/>
          <a:lstStyle/>
          <a:p>
            <a:pPr eaLnBrk="1" hangingPunct="1">
              <a:lnSpc>
                <a:spcPct val="90000"/>
              </a:lnSpc>
            </a:pPr>
            <a:endParaRPr lang="fr-FR" altLang="fr-FR" b="1" smtClean="0">
              <a:latin typeface="Monotype Corsiva" pitchFamily="66" charset="0"/>
            </a:endParaRPr>
          </a:p>
        </p:txBody>
      </p:sp>
      <p:sp>
        <p:nvSpPr>
          <p:cNvPr id="7173" name="Rectangle 6"/>
          <p:cNvSpPr>
            <a:spLocks noChangeArrowheads="1"/>
          </p:cNvSpPr>
          <p:nvPr/>
        </p:nvSpPr>
        <p:spPr bwMode="auto">
          <a:xfrm>
            <a:off x="539750" y="1412875"/>
            <a:ext cx="77724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20000"/>
              </a:spcBef>
              <a:buFontTx/>
              <a:buChar char="•"/>
            </a:pPr>
            <a:endParaRPr lang="fr-FR" altLang="fr-FR" sz="2800" b="1">
              <a:latin typeface="Monotype Corsiva" pitchFamily="66" charset="0"/>
            </a:endParaRPr>
          </a:p>
        </p:txBody>
      </p:sp>
      <p:pic>
        <p:nvPicPr>
          <p:cNvPr id="7174" name="Picture 8" descr="D:\Salle Didon\_OH_52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85813"/>
            <a:ext cx="8572500"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0303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323850" y="0"/>
            <a:ext cx="8569325" cy="738188"/>
          </a:xfrm>
          <a:prstGeom prst="rect">
            <a:avLst/>
          </a:prstGeom>
          <a:noFill/>
          <a:ln w="9525">
            <a:noFill/>
            <a:miter lim="800000"/>
            <a:headEnd/>
            <a:tailEnd/>
          </a:ln>
          <a:effectLst/>
        </p:spPr>
        <p:txBody>
          <a:bodyPr>
            <a:spAutoFit/>
          </a:bodyPr>
          <a:lstStyle/>
          <a:p>
            <a:pPr algn="ctr">
              <a:defRPr/>
            </a:pPr>
            <a:endParaRPr lang="fr-FR" sz="4200" dirty="0">
              <a:effectLst>
                <a:outerShdw blurRad="38100" dist="38100" dir="2700000" algn="tl">
                  <a:srgbClr val="C0C0C0"/>
                </a:outerShdw>
              </a:effectLst>
              <a:latin typeface="Comic Sans MS" pitchFamily="66" charset="0"/>
            </a:endParaRPr>
          </a:p>
        </p:txBody>
      </p:sp>
      <p:sp>
        <p:nvSpPr>
          <p:cNvPr id="25606" name="Rectangle 6"/>
          <p:cNvSpPr>
            <a:spLocks noGrp="1" noChangeArrowheads="1"/>
          </p:cNvSpPr>
          <p:nvPr>
            <p:ph type="title"/>
          </p:nvPr>
        </p:nvSpPr>
        <p:spPr>
          <a:xfrm>
            <a:off x="684213" y="260350"/>
            <a:ext cx="7772400" cy="747713"/>
          </a:xfrm>
        </p:spPr>
        <p:txBody>
          <a:bodyPr>
            <a:normAutofit fontScale="90000"/>
          </a:bodyPr>
          <a:lstStyle/>
          <a:p>
            <a:pPr eaLnBrk="1" fontAlgn="auto" hangingPunct="1">
              <a:spcAft>
                <a:spcPts val="0"/>
              </a:spcAft>
              <a:defRPr/>
            </a:pPr>
            <a:r>
              <a:rPr lang="fr-FR" sz="2700" dirty="0"/>
              <a:t>Extension du centre de Conférence  </a:t>
            </a:r>
            <a:r>
              <a:rPr lang="fr-FR" sz="2800" dirty="0" smtClean="0">
                <a:solidFill>
                  <a:srgbClr val="663300"/>
                </a:solidFill>
                <a:latin typeface="Maiandra GD" pitchFamily="34" charset="0"/>
              </a:rPr>
              <a:t/>
            </a:r>
            <a:br>
              <a:rPr lang="fr-FR" sz="2800" dirty="0" smtClean="0">
                <a:solidFill>
                  <a:srgbClr val="663300"/>
                </a:solidFill>
                <a:latin typeface="Maiandra GD" pitchFamily="34" charset="0"/>
              </a:rPr>
            </a:br>
            <a:endParaRPr lang="fr-FR" sz="2800" dirty="0" smtClean="0">
              <a:solidFill>
                <a:srgbClr val="663300"/>
              </a:solidFill>
              <a:latin typeface="Maiandra GD" pitchFamily="34" charset="0"/>
            </a:endParaRPr>
          </a:p>
        </p:txBody>
      </p:sp>
      <p:pic>
        <p:nvPicPr>
          <p:cNvPr id="8196" name="Picture 7" descr="D:\Salle Didon\_OH_00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785813"/>
            <a:ext cx="8358187" cy="5429250"/>
          </a:xfrm>
          <a:noFill/>
        </p:spPr>
      </p:pic>
    </p:spTree>
    <p:extLst>
      <p:ext uri="{BB962C8B-B14F-4D97-AF65-F5344CB8AC3E}">
        <p14:creationId xmlns:p14="http://schemas.microsoft.com/office/powerpoint/2010/main" val="40093442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contenu 2"/>
          <p:cNvSpPr>
            <a:spLocks noGrp="1"/>
          </p:cNvSpPr>
          <p:nvPr>
            <p:ph idx="1"/>
          </p:nvPr>
        </p:nvSpPr>
        <p:spPr/>
        <p:txBody>
          <a:bodyPr/>
          <a:lstStyle/>
          <a:p>
            <a:pPr eaLnBrk="1" hangingPunct="1"/>
            <a:endParaRPr lang="fr-FR" altLang="fr-FR" smtClean="0"/>
          </a:p>
        </p:txBody>
      </p:sp>
      <p:pic>
        <p:nvPicPr>
          <p:cNvPr id="9219" name="Picture 2" descr="D:\Salle Didon\_OH_0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428625"/>
            <a:ext cx="8215312"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4731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_OH_69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075" y="3427413"/>
            <a:ext cx="3732213"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_OH_69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60788"/>
            <a:ext cx="38735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Imag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188" y="279400"/>
            <a:ext cx="32131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9"/>
          <p:cNvSpPr>
            <a:spLocks noChangeArrowheads="1"/>
          </p:cNvSpPr>
          <p:nvPr/>
        </p:nvSpPr>
        <p:spPr bwMode="auto">
          <a:xfrm>
            <a:off x="349250" y="1239838"/>
            <a:ext cx="44831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lgn="ctr" eaLnBrk="1" hangingPunct="1">
              <a:spcBef>
                <a:spcPct val="0"/>
              </a:spcBef>
            </a:pPr>
            <a:r>
              <a:rPr lang="fr-FR" altLang="fr-FR" sz="2400" dirty="0">
                <a:solidFill>
                  <a:schemeClr val="tx2"/>
                </a:solidFill>
                <a:latin typeface="+mj-lt"/>
                <a:ea typeface="+mj-ea"/>
                <a:cs typeface="+mj-cs"/>
              </a:rPr>
              <a:t>Salles de réunion</a:t>
            </a:r>
          </a:p>
          <a:p>
            <a:pPr marL="0" indent="0" algn="ctr" eaLnBrk="1" hangingPunct="1">
              <a:spcBef>
                <a:spcPct val="0"/>
              </a:spcBef>
            </a:pPr>
            <a:r>
              <a:rPr lang="fr-FR" altLang="fr-FR" sz="2400" dirty="0">
                <a:solidFill>
                  <a:schemeClr val="tx2"/>
                </a:solidFill>
                <a:latin typeface="+mj-lt"/>
                <a:ea typeface="+mj-ea"/>
                <a:cs typeface="+mj-cs"/>
              </a:rPr>
              <a:t> Hôtel </a:t>
            </a:r>
            <a:r>
              <a:rPr lang="fr-FR" altLang="fr-FR" sz="2400" dirty="0" err="1">
                <a:solidFill>
                  <a:schemeClr val="tx2"/>
                </a:solidFill>
                <a:latin typeface="+mj-lt"/>
                <a:ea typeface="+mj-ea"/>
                <a:cs typeface="+mj-cs"/>
              </a:rPr>
              <a:t>Ramada</a:t>
            </a:r>
            <a:r>
              <a:rPr lang="fr-FR" altLang="fr-FR" sz="2400" dirty="0">
                <a:solidFill>
                  <a:schemeClr val="tx2"/>
                </a:solidFill>
                <a:latin typeface="+mj-lt"/>
                <a:ea typeface="+mj-ea"/>
                <a:cs typeface="+mj-cs"/>
              </a:rPr>
              <a:t> Plaza 5* - </a:t>
            </a:r>
            <a:r>
              <a:rPr lang="fr-FR" altLang="fr-FR" sz="2400" dirty="0" err="1">
                <a:solidFill>
                  <a:schemeClr val="tx2"/>
                </a:solidFill>
                <a:latin typeface="+mj-lt"/>
                <a:ea typeface="+mj-ea"/>
                <a:cs typeface="+mj-cs"/>
              </a:rPr>
              <a:t>Gammarth</a:t>
            </a:r>
            <a:endParaRPr lang="fr-FR" altLang="fr-FR" sz="2400" dirty="0">
              <a:solidFill>
                <a:schemeClr val="tx2"/>
              </a:solidFill>
              <a:latin typeface="+mj-lt"/>
              <a:ea typeface="+mj-ea"/>
              <a:cs typeface="+mj-cs"/>
            </a:endParaRPr>
          </a:p>
          <a:p>
            <a:pPr eaLnBrk="1" hangingPunct="1">
              <a:spcBef>
                <a:spcPct val="20000"/>
              </a:spcBef>
              <a:buFontTx/>
              <a:buChar char="•"/>
            </a:pPr>
            <a:endParaRPr lang="fr-FR" altLang="fr-FR" sz="3000" b="1" dirty="0">
              <a:solidFill>
                <a:srgbClr val="663300"/>
              </a:solidFill>
              <a:latin typeface="Comic Sans MS" pitchFamily="66" charset="0"/>
            </a:endParaRPr>
          </a:p>
        </p:txBody>
      </p:sp>
    </p:spTree>
    <p:extLst>
      <p:ext uri="{BB962C8B-B14F-4D97-AF65-F5344CB8AC3E}">
        <p14:creationId xmlns:p14="http://schemas.microsoft.com/office/powerpoint/2010/main" val="3691283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6" t="16130" r="4485" b="28033"/>
          <a:stretch/>
        </p:blipFill>
        <p:spPr bwMode="auto">
          <a:xfrm>
            <a:off x="0" y="0"/>
            <a:ext cx="92525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7291" y="5949280"/>
            <a:ext cx="737938" cy="752369"/>
          </a:xfrm>
          <a:prstGeom prst="rect">
            <a:avLst/>
          </a:prstGeom>
          <a:noFill/>
          <a:ln w="9525">
            <a:noFill/>
            <a:miter lim="800000"/>
            <a:headEnd/>
            <a:tailEnd/>
          </a:ln>
        </p:spPr>
      </p:pic>
      <p:sp>
        <p:nvSpPr>
          <p:cNvPr id="4" name="Rectangle 3"/>
          <p:cNvSpPr/>
          <p:nvPr/>
        </p:nvSpPr>
        <p:spPr>
          <a:xfrm>
            <a:off x="2574032" y="303039"/>
            <a:ext cx="4104456" cy="461665"/>
          </a:xfrm>
          <a:prstGeom prst="rect">
            <a:avLst/>
          </a:prstGeom>
        </p:spPr>
        <p:txBody>
          <a:bodyPr wrap="square">
            <a:spAutoFit/>
          </a:bodyPr>
          <a:lstStyle/>
          <a:p>
            <a:r>
              <a:rPr lang="fr-FR" sz="2400" b="1" dirty="0">
                <a:solidFill>
                  <a:schemeClr val="bg1"/>
                </a:solidFill>
              </a:rPr>
              <a:t>Restaurant le Bungalow</a:t>
            </a:r>
          </a:p>
        </p:txBody>
      </p:sp>
    </p:spTree>
    <p:extLst>
      <p:ext uri="{BB962C8B-B14F-4D97-AF65-F5344CB8AC3E}">
        <p14:creationId xmlns:p14="http://schemas.microsoft.com/office/powerpoint/2010/main" val="27613596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15" r="4205" b="9233"/>
          <a:stretch/>
        </p:blipFill>
        <p:spPr bwMode="auto">
          <a:xfrm>
            <a:off x="-900608" y="-3448"/>
            <a:ext cx="10154149" cy="686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7731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155" r="2500" b="8823"/>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1198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100" name="Picture 4" descr="http://deniseomerdesign.fr/wp-content/uploads/2013/11/denise-omer-design_restaurant-lounge-Bungalow-tunis-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6" y="0"/>
            <a:ext cx="9155656" cy="685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26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32" t="10202" r="5699" b="8042"/>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841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LE MENU</a:t>
            </a:r>
            <a:endParaRPr lang="fr-FR"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4" name="Parchemin horizontal 3"/>
          <p:cNvSpPr/>
          <p:nvPr/>
        </p:nvSpPr>
        <p:spPr>
          <a:xfrm>
            <a:off x="251520" y="548680"/>
            <a:ext cx="8712968" cy="619268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u="sng" dirty="0" smtClean="0">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Entrées</a:t>
            </a:r>
          </a:p>
          <a:p>
            <a:pPr algn="ctr"/>
            <a:r>
              <a:rPr lang="fr-FR"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Salade de roquette parmesan </a:t>
            </a:r>
            <a:r>
              <a:rPr lang="fr-FR"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et pignons </a:t>
            </a:r>
            <a:endParaRPr lang="fr-FR"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fr-FR"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Carpaccio de Thon</a:t>
            </a:r>
          </a:p>
          <a:p>
            <a:pPr algn="ctr"/>
            <a:endParaRPr lang="fr-FR"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fr-FR" b="1" i="1" u="sng" dirty="0" smtClean="0">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Plats</a:t>
            </a:r>
            <a:endParaRPr lang="fr-FR" b="1" i="1" u="sng" dirty="0">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fr-FR"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Pavé de Thon </a:t>
            </a:r>
            <a:r>
              <a:rPr lang="fr-FR" sz="1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(Accompagnement Légumes grillés)</a:t>
            </a:r>
          </a:p>
          <a:p>
            <a:pPr algn="ctr"/>
            <a:r>
              <a:rPr lang="fr-FR"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2 Crevettes royales </a:t>
            </a:r>
            <a:r>
              <a:rPr lang="fr-FR" sz="1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(Accompagnement Légumes grillés</a:t>
            </a:r>
            <a:r>
              <a:rPr lang="fr-FR" sz="1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endParaRPr lang="fr-FR" sz="1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fr-FR" b="1" i="1" u="sng" dirty="0">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Desserts</a:t>
            </a:r>
          </a:p>
          <a:p>
            <a:pPr algn="ctr"/>
            <a:r>
              <a:rPr lang="fr-FR"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Assiette fruit chocolat fondu avec amande et filet</a:t>
            </a:r>
          </a:p>
          <a:p>
            <a:pPr algn="ctr"/>
            <a:endParaRPr lang="fr-FR" sz="1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endParaRPr lang="fr-FR" sz="1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fr-FR" b="1" i="1" u="sng" dirty="0">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Boissons</a:t>
            </a:r>
          </a:p>
          <a:p>
            <a:pPr algn="ctr"/>
            <a:r>
              <a:rPr lang="fr-FR"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Thé aux pignons ou à la </a:t>
            </a:r>
            <a:r>
              <a:rPr lang="fr-FR"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menthe</a:t>
            </a:r>
          </a:p>
          <a:p>
            <a:pPr algn="ctr"/>
            <a:r>
              <a:rPr lang="fr-FR"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½ eau , ½ Vin</a:t>
            </a:r>
            <a:endParaRPr lang="fr-FR"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endParaRPr lang="fr-FR" dirty="0"/>
          </a:p>
        </p:txBody>
      </p:sp>
    </p:spTree>
    <p:extLst>
      <p:ext uri="{BB962C8B-B14F-4D97-AF65-F5344CB8AC3E}">
        <p14:creationId xmlns:p14="http://schemas.microsoft.com/office/powerpoint/2010/main" val="2469691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634082"/>
          </a:xfrm>
        </p:spPr>
        <p:txBody>
          <a:bodyPr>
            <a:normAutofit fontScale="90000"/>
          </a:bodyPr>
          <a:lstStyle/>
          <a:p>
            <a:pPr algn="ctr"/>
            <a:r>
              <a:rPr lang="fr-FR" i="1" dirty="0" smtClean="0"/>
              <a:t>Salle Plénière  </a:t>
            </a:r>
            <a:endParaRPr lang="fr-FR" i="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952500"/>
            <a:ext cx="878205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158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oneTexte 8"/>
          <p:cNvSpPr txBox="1">
            <a:spLocks noChangeArrowheads="1"/>
          </p:cNvSpPr>
          <p:nvPr/>
        </p:nvSpPr>
        <p:spPr bwMode="auto">
          <a:xfrm>
            <a:off x="5754688" y="2771775"/>
            <a:ext cx="306546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50000"/>
              </a:spcBef>
            </a:pPr>
            <a:r>
              <a:rPr lang="fr-FR" altLang="fr-FR" sz="2000" b="1">
                <a:latin typeface="Pristina" pitchFamily="66" charset="0"/>
              </a:rPr>
              <a:t>Laura est à votre disposition au</a:t>
            </a:r>
          </a:p>
          <a:p>
            <a:pPr algn="ctr" eaLnBrk="1" hangingPunct="1">
              <a:spcBef>
                <a:spcPct val="50000"/>
              </a:spcBef>
            </a:pPr>
            <a:r>
              <a:rPr lang="fr-FR" altLang="fr-FR" sz="2000">
                <a:latin typeface="Pristina" pitchFamily="66" charset="0"/>
              </a:rPr>
              <a:t>01 49 650 650</a:t>
            </a:r>
          </a:p>
          <a:p>
            <a:pPr algn="ctr" eaLnBrk="1" hangingPunct="1">
              <a:spcBef>
                <a:spcPct val="50000"/>
              </a:spcBef>
            </a:pPr>
            <a:r>
              <a:rPr lang="fr-FR" altLang="fr-FR" sz="2000">
                <a:latin typeface="Pristina" pitchFamily="66" charset="0"/>
              </a:rPr>
              <a:t>Laura@croisierejaune.com</a:t>
            </a:r>
          </a:p>
          <a:p>
            <a:pPr algn="ctr" eaLnBrk="1" hangingPunct="1">
              <a:spcBef>
                <a:spcPct val="50000"/>
              </a:spcBef>
            </a:pPr>
            <a:r>
              <a:rPr lang="fr-FR" altLang="fr-FR" sz="2000">
                <a:latin typeface="Pristina" pitchFamily="66" charset="0"/>
              </a:rPr>
              <a:t>www.croisierejaune.com</a:t>
            </a:r>
          </a:p>
          <a:p>
            <a:pPr algn="ctr" eaLnBrk="1" hangingPunct="1"/>
            <a:endParaRPr lang="fr-FR" altLang="fr-FR" sz="2000">
              <a:latin typeface="Pristina" pitchFamily="66" charset="0"/>
            </a:endParaRPr>
          </a:p>
        </p:txBody>
      </p:sp>
      <p:pic>
        <p:nvPicPr>
          <p:cNvPr id="58371"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3684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79388" y="207963"/>
            <a:ext cx="9144000" cy="1143000"/>
          </a:xfrm>
          <a:prstGeom prst="rect">
            <a:avLst/>
          </a:prstGeom>
          <a:noFill/>
          <a:ln>
            <a:noFill/>
          </a:ln>
          <a:effectLst/>
          <a:extLst/>
        </p:spPr>
        <p:txBody>
          <a:bodyPr anchor="ctr"/>
          <a:lstStyle>
            <a:defPPr>
              <a:defRPr lang="fr-FR"/>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indent="-342900" algn="ctr" eaLnBrk="0" hangingPunct="0">
              <a:spcBef>
                <a:spcPct val="20000"/>
              </a:spcBef>
              <a:defRPr/>
            </a:pPr>
            <a:r>
              <a:rPr lang="fr-FR" sz="2800" dirty="0">
                <a:latin typeface="Pristina" pitchFamily="66" charset="0"/>
                <a:ea typeface="ＭＳ Ｐゴシック" pitchFamily="34" charset="-128"/>
              </a:rPr>
              <a:t>Contact</a:t>
            </a:r>
          </a:p>
        </p:txBody>
      </p:sp>
      <p:pic>
        <p:nvPicPr>
          <p:cNvPr id="58373"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650" y="1658143"/>
            <a:ext cx="3165475"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965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634082"/>
          </a:xfrm>
        </p:spPr>
        <p:txBody>
          <a:bodyPr>
            <a:normAutofit fontScale="90000"/>
          </a:bodyPr>
          <a:lstStyle/>
          <a:p>
            <a:pPr algn="ctr"/>
            <a:r>
              <a:rPr lang="fr-FR" i="1" dirty="0" smtClean="0"/>
              <a:t>Restaurant Séminaire</a:t>
            </a:r>
            <a:endParaRPr lang="fr-FR" i="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952500"/>
            <a:ext cx="877252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142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706090"/>
          </a:xfrm>
        </p:spPr>
        <p:txBody>
          <a:bodyPr>
            <a:normAutofit/>
          </a:bodyPr>
          <a:lstStyle/>
          <a:p>
            <a:pPr algn="ctr"/>
            <a:r>
              <a:rPr lang="fr-FR" sz="3600" i="1" dirty="0" smtClean="0"/>
              <a:t>Configuration des salles</a:t>
            </a:r>
            <a:endParaRPr lang="fr-FR" sz="3600" i="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86" y="2132856"/>
            <a:ext cx="8315325"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471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490066"/>
          </a:xfrm>
        </p:spPr>
        <p:txBody>
          <a:bodyPr>
            <a:normAutofit fontScale="90000"/>
          </a:bodyPr>
          <a:lstStyle/>
          <a:p>
            <a:pPr algn="ctr"/>
            <a:r>
              <a:rPr lang="fr-FR" sz="3600" i="1" dirty="0" smtClean="0"/>
              <a:t>Hébergement</a:t>
            </a:r>
            <a:endParaRPr lang="fr-FR" sz="3600" i="1" dirty="0"/>
          </a:p>
        </p:txBody>
      </p:sp>
      <p:pic>
        <p:nvPicPr>
          <p:cNvPr id="9218" name="Picture 2" descr="Chambres et su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7715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1105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pitaux">
  <a:themeElements>
    <a:clrScheme name="Capitaux">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pitaux">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pitaux">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227</TotalTime>
  <Words>869</Words>
  <Application>Microsoft Office PowerPoint</Application>
  <PresentationFormat>Affichage à l'écran (4:3)</PresentationFormat>
  <Paragraphs>239</Paragraphs>
  <Slides>60</Slides>
  <Notes>1</Notes>
  <HiddenSlides>0</HiddenSlides>
  <MMClips>0</MMClips>
  <ScaleCrop>false</ScaleCrop>
  <HeadingPairs>
    <vt:vector size="4" baseType="variant">
      <vt:variant>
        <vt:lpstr>Thème</vt:lpstr>
      </vt:variant>
      <vt:variant>
        <vt:i4>1</vt:i4>
      </vt:variant>
      <vt:variant>
        <vt:lpstr>Titres des diapositives</vt:lpstr>
      </vt:variant>
      <vt:variant>
        <vt:i4>60</vt:i4>
      </vt:variant>
    </vt:vector>
  </HeadingPairs>
  <TitlesOfParts>
    <vt:vector size="61" baseType="lpstr">
      <vt:lpstr>Capitaux</vt:lpstr>
      <vt:lpstr>Présentation PowerPoint</vt:lpstr>
      <vt:lpstr>Présentation PowerPoint</vt:lpstr>
      <vt:lpstr>Salle Plénière  </vt:lpstr>
      <vt:lpstr>Salle Plénière  </vt:lpstr>
      <vt:lpstr>Salle Plénière  </vt:lpstr>
      <vt:lpstr>Salle Plénière  </vt:lpstr>
      <vt:lpstr>Restaurant Séminaire</vt:lpstr>
      <vt:lpstr>Configuration des salles</vt:lpstr>
      <vt:lpstr>Hébergement</vt:lpstr>
      <vt:lpstr>Présentation PowerPoint</vt:lpstr>
      <vt:lpstr>BIEN ETRE</vt:lpstr>
      <vt:lpstr>Présentation PowerPoint</vt:lpstr>
      <vt:lpstr>JOUR 1</vt:lpstr>
      <vt:lpstr>Arrivé à Tunis</vt:lpstr>
      <vt:lpstr>Présentation PowerPoint</vt:lpstr>
      <vt:lpstr>Déjeuner &amp; visite à Sidi Bou Saïd</vt:lpstr>
      <vt:lpstr>Café des Délice Sidi Bou Saïd</vt:lpstr>
      <vt:lpstr>Restaurant DAR ZARROUK Sidi Bou Saïd</vt:lpstr>
      <vt:lpstr>Présentation PowerPoint</vt:lpstr>
      <vt:lpstr>Présentation PowerPoint</vt:lpstr>
      <vt:lpstr>JOUR 2</vt:lpstr>
      <vt:lpstr>Départ pour Rallye road  en bateau </vt:lpstr>
      <vt:lpstr>Arrivée à la Crique déserte </vt:lpstr>
      <vt:lpstr>Présentation PowerPoint</vt:lpstr>
      <vt:lpstr>Activité Nautiques</vt:lpstr>
      <vt:lpstr>Présentation PowerPoint</vt:lpstr>
      <vt:lpstr>Présentation PowerPoint</vt:lpstr>
      <vt:lpstr>Présentation PowerPoint</vt:lpstr>
      <vt:lpstr>Présentation PowerPoint</vt:lpstr>
      <vt:lpstr>Présentation PowerPoint</vt:lpstr>
      <vt:lpstr>Présentation PowerPoint</vt:lpstr>
      <vt:lpstr>LE RESTAURANT</vt:lpstr>
      <vt:lpstr>Le restaurant offre une vue imprenable sur les collines du célèbre village pittoresque de Sidi Bou Saïd.  Doté d’un design contemporain et d’une ambiance chaleureuse, le Sindbad ne manquera pas de vous séduire. Ouverts sur l’extérieur, le bar et le restaurant, vous permettront de profiter de la douce brise méditerranéenne  L’équipe du Sindbad saura satisfaire vos envies grâce à une cuisine raffinée aux accents de la Méditerranée et de la France</vt:lpstr>
      <vt:lpstr>Situé à Gammarth, à quelques pas d’une splendide plage de sable blanc, le Sindbad Resto-lounge bénéficie d’une situation exceptionnelle.  Ce restaurant trois fourchettes haut de gamme vous accueille dans la bonne humeur et vous offre une fine gastronomie aux couleurs de la Méditerranée et de la France.  Dans un cadre très agréable et reposant, vous serez conquis par les plats raffinés et délicieux préparés par le Chef.    </vt:lpstr>
      <vt:lpstr>LES MENUS</vt:lpstr>
      <vt:lpstr>LES MENUS</vt:lpstr>
      <vt:lpstr>LES MENUS</vt:lpstr>
      <vt:lpstr>LOUNGE</vt:lpstr>
      <vt:lpstr>Présentation PowerPoint</vt:lpstr>
      <vt:lpstr>JOUR 3</vt:lpstr>
      <vt:lpstr>Visite de la Médina de Tunis</vt:lpstr>
      <vt:lpstr>Présentation PowerPoint</vt:lpstr>
      <vt:lpstr>Présentation PowerPoint</vt:lpstr>
      <vt:lpstr>Prestations Optionnelles</vt:lpstr>
      <vt:lpstr>Présentation PowerPoint</vt:lpstr>
      <vt:lpstr>Présentation PowerPoint</vt:lpstr>
      <vt:lpstr> Soirée berbère des milles et une nuits sur la crique d’El Mangâa    </vt:lpstr>
      <vt:lpstr>Présentation PowerPoint</vt:lpstr>
      <vt:lpstr>Présentation PowerPoint</vt:lpstr>
      <vt:lpstr>The Didon </vt:lpstr>
      <vt:lpstr>Extension du centre de Conférence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MENU</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Maxime DUMARTHERAY</dc:creator>
  <cp:lastModifiedBy>Maxime DUMARTHERAY</cp:lastModifiedBy>
  <cp:revision>23</cp:revision>
  <dcterms:created xsi:type="dcterms:W3CDTF">2014-06-12T13:15:34Z</dcterms:created>
  <dcterms:modified xsi:type="dcterms:W3CDTF">2014-07-17T13:42:48Z</dcterms:modified>
</cp:coreProperties>
</file>