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8" r:id="rId5"/>
    <p:sldId id="273" r:id="rId6"/>
    <p:sldId id="274" r:id="rId7"/>
    <p:sldId id="275" r:id="rId8"/>
    <p:sldId id="276" r:id="rId9"/>
    <p:sldId id="308" r:id="rId10"/>
    <p:sldId id="307" r:id="rId11"/>
    <p:sldId id="263" r:id="rId12"/>
    <p:sldId id="285" r:id="rId13"/>
    <p:sldId id="286" r:id="rId14"/>
    <p:sldId id="287" r:id="rId15"/>
    <p:sldId id="281" r:id="rId16"/>
    <p:sldId id="282" r:id="rId17"/>
    <p:sldId id="283" r:id="rId18"/>
    <p:sldId id="264" r:id="rId19"/>
    <p:sldId id="296" r:id="rId20"/>
    <p:sldId id="329" r:id="rId21"/>
    <p:sldId id="322" r:id="rId22"/>
    <p:sldId id="323" r:id="rId23"/>
    <p:sldId id="324" r:id="rId24"/>
    <p:sldId id="325" r:id="rId25"/>
    <p:sldId id="320" r:id="rId26"/>
    <p:sldId id="321" r:id="rId27"/>
    <p:sldId id="265" r:id="rId28"/>
    <p:sldId id="309" r:id="rId29"/>
    <p:sldId id="326" r:id="rId30"/>
    <p:sldId id="327" r:id="rId31"/>
    <p:sldId id="328" r:id="rId32"/>
    <p:sldId id="289" r:id="rId33"/>
    <p:sldId id="290" r:id="rId34"/>
    <p:sldId id="291" r:id="rId35"/>
    <p:sldId id="292" r:id="rId36"/>
    <p:sldId id="267" r:id="rId37"/>
    <p:sldId id="317" r:id="rId38"/>
    <p:sldId id="315" r:id="rId39"/>
    <p:sldId id="284"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08/07/2014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08/07/2014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08/07/2014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08/07/2014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08/07/2014</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08/07/2014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08/07/2014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08/07/2014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08/07/2014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08/07/2014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08/07/2014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08/07/2014</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hyperlink" Target="http://guidevoyage.org/wp-content/uploads/2011/06/belem-lisbonne.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48701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r>
              <a:rPr lang="fr-FR" sz="3200" dirty="0"/>
              <a:t>XCPH </a:t>
            </a:r>
            <a:r>
              <a:rPr lang="fr-FR" sz="3200" dirty="0" smtClean="0"/>
              <a:t>ORGANISATION</a:t>
            </a:r>
            <a:endParaRPr lang="fr-FR" sz="3200" dirty="0"/>
          </a:p>
        </p:txBody>
      </p:sp>
      <p:sp>
        <p:nvSpPr>
          <p:cNvPr id="3" name="Sous-titre 2"/>
          <p:cNvSpPr>
            <a:spLocks noGrp="1"/>
          </p:cNvSpPr>
          <p:nvPr>
            <p:ph type="subTitle" idx="1"/>
          </p:nvPr>
        </p:nvSpPr>
        <p:spPr>
          <a:xfrm>
            <a:off x="107504" y="4090392"/>
            <a:ext cx="4419600" cy="1066800"/>
          </a:xfrm>
        </p:spPr>
        <p:txBody>
          <a:bodyPr/>
          <a:lstStyle/>
          <a:p>
            <a:r>
              <a:rPr lang="fr-FR" dirty="0"/>
              <a:t>29 Sept – 3 </a:t>
            </a:r>
            <a:r>
              <a:rPr lang="fr-FR" dirty="0" err="1"/>
              <a:t>Oct</a:t>
            </a:r>
            <a:r>
              <a:rPr lang="fr-FR" dirty="0"/>
              <a:t> </a:t>
            </a:r>
            <a:r>
              <a:rPr lang="fr-FR" dirty="0" smtClean="0"/>
              <a:t>2014</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259632" y="476672"/>
            <a:ext cx="6985000" cy="792162"/>
          </a:xfrm>
          <a:prstGeom prst="rect">
            <a:avLst/>
          </a:prstGeom>
        </p:spPr>
        <p:txBody>
          <a:bodyPr lIns="104258" tIns="52128" rIns="104258" bIns="52128" anchor="ctr"/>
          <a:lstStyle/>
          <a:p>
            <a:pPr algn="ctr" eaLnBrk="0" hangingPunct="0">
              <a:defRPr/>
            </a:pPr>
            <a:r>
              <a:rPr lang="fr-FR" sz="3200" u="sng" dirty="0">
                <a:latin typeface="Baskerville Old Face" pitchFamily="18" charset="0"/>
              </a:rPr>
              <a:t>Dîner au restaurant</a:t>
            </a:r>
            <a:br>
              <a:rPr lang="fr-FR" sz="3200" u="sng" dirty="0">
                <a:latin typeface="Baskerville Old Face" pitchFamily="18" charset="0"/>
              </a:rPr>
            </a:br>
            <a:r>
              <a:rPr lang="fr-FR" sz="3200" u="sng" dirty="0" err="1">
                <a:latin typeface="Baskerville Old Face" pitchFamily="18" charset="0"/>
              </a:rPr>
              <a:t>Clube</a:t>
            </a:r>
            <a:r>
              <a:rPr lang="fr-FR" sz="3200" u="sng" dirty="0">
                <a:latin typeface="Baskerville Old Face" pitchFamily="18" charset="0"/>
              </a:rPr>
              <a:t> de Fado (Maison de Fado)</a:t>
            </a:r>
            <a:endParaRPr lang="pt-PT" sz="3200" u="sng" kern="0" dirty="0">
              <a:latin typeface="Baskerville Old Face" pitchFamily="18" charset="0"/>
              <a:ea typeface="+mj-ea"/>
              <a:cs typeface="+mj-cs"/>
            </a:endParaRPr>
          </a:p>
        </p:txBody>
      </p:sp>
      <p:sp>
        <p:nvSpPr>
          <p:cNvPr id="18435" name="TextBox 3"/>
          <p:cNvSpPr txBox="1">
            <a:spLocks noChangeArrowheads="1"/>
          </p:cNvSpPr>
          <p:nvPr/>
        </p:nvSpPr>
        <p:spPr bwMode="auto">
          <a:xfrm>
            <a:off x="269875" y="1766888"/>
            <a:ext cx="8713788" cy="9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smtClean="0">
                <a:latin typeface="Baskerville Old Face" pitchFamily="18" charset="0"/>
              </a:rPr>
              <a:t>Depuis la Terrasse BA nous nous dirigerons à pieds jusqu’au restaurant (15min). Situé </a:t>
            </a:r>
            <a:r>
              <a:rPr lang="fr-FR" altLang="fr-FR" sz="1300" dirty="0">
                <a:latin typeface="Baskerville Old Face" pitchFamily="18" charset="0"/>
              </a:rPr>
              <a:t>sur l’un des flancs de la cathédrale de Lisbonne, ce restaurant est rustique et offre une bonne cuisine très portugaise, atmosphère chaleureuse et un des meilleurs spectacles de Fado et guitare portugaise. Capacité maximum : 50 </a:t>
            </a:r>
            <a:r>
              <a:rPr lang="fr-FR" altLang="fr-FR" sz="1300" dirty="0" smtClean="0">
                <a:latin typeface="Baskerville Old Face" pitchFamily="18" charset="0"/>
              </a:rPr>
              <a:t>pax. </a:t>
            </a:r>
            <a:endParaRPr lang="fr-FR" altLang="fr-FR" sz="1300" dirty="0">
              <a:latin typeface="Baskerville Old Face" pitchFamily="18" charset="0"/>
            </a:endParaRPr>
          </a:p>
        </p:txBody>
      </p:sp>
      <p:pic>
        <p:nvPicPr>
          <p:cNvPr id="18437" name="Picture 2" descr="http://www.clube-de-fado.com/el_entrada/bg-home_1671x1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87" y="4077024"/>
            <a:ext cx="4170189" cy="2609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http://www.simplylisbon.org/wp-content/uploads/senhor-vin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776" y="4767179"/>
            <a:ext cx="2909887" cy="1898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92" t="47754" r="14414" b="37313"/>
          <a:stretch/>
        </p:blipFill>
        <p:spPr bwMode="auto">
          <a:xfrm>
            <a:off x="1619672" y="2912329"/>
            <a:ext cx="5826641" cy="102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4" descr="http://www.portugal-4you.com/photos/24104/Clube_de_Fado_241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4054327"/>
            <a:ext cx="2909887" cy="2170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83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522538" y="260350"/>
            <a:ext cx="3887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JOURNEE  LISBOA</a:t>
            </a:r>
          </a:p>
        </p:txBody>
      </p:sp>
      <p:sp>
        <p:nvSpPr>
          <p:cNvPr id="11267" name="Rectangle 9"/>
          <p:cNvSpPr>
            <a:spLocks noChangeArrowheads="1"/>
          </p:cNvSpPr>
          <p:nvPr/>
        </p:nvSpPr>
        <p:spPr bwMode="auto">
          <a:xfrm>
            <a:off x="1907704" y="1124744"/>
            <a:ext cx="51846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8h00 – </a:t>
            </a:r>
            <a:r>
              <a:rPr lang="fr-FR" altLang="fr-FR" sz="1400" dirty="0">
                <a:latin typeface="Baskerville Old Face" pitchFamily="18" charset="0"/>
                <a:ea typeface="Times New Roman" pitchFamily="18" charset="0"/>
                <a:cs typeface="Arial" pitchFamily="34" charset="0"/>
              </a:rPr>
              <a:t>Petit déjeuner à l’hôtel </a:t>
            </a: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Sana Lisboa 4*</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09h00</a:t>
            </a:r>
            <a:r>
              <a:rPr lang="fr-FR" altLang="fr-FR" sz="1400" dirty="0" smtClean="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Matinée </a:t>
            </a:r>
            <a:r>
              <a:rPr lang="fr-FR" altLang="fr-FR" sz="1400" dirty="0" smtClean="0">
                <a:latin typeface="Baskerville Old Face" pitchFamily="18" charset="0"/>
                <a:ea typeface="Times New Roman" pitchFamily="18" charset="0"/>
                <a:cs typeface="Arial" pitchFamily="34" charset="0"/>
              </a:rPr>
              <a:t>séminaire </a:t>
            </a:r>
            <a:r>
              <a:rPr lang="fr-FR" altLang="fr-FR" sz="1400" dirty="0">
                <a:latin typeface="Baskerville Old Face" pitchFamily="18" charset="0"/>
                <a:ea typeface="Times New Roman" pitchFamily="18" charset="0"/>
                <a:cs typeface="Arial" pitchFamily="34" charset="0"/>
              </a:rPr>
              <a:t>avec plénière et workshop</a:t>
            </a: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Mise à disposition de la salle plénière et de </a:t>
            </a:r>
            <a:r>
              <a:rPr lang="fr-FR" altLang="fr-FR" sz="1400" dirty="0" smtClean="0">
                <a:latin typeface="Baskerville Old Face" pitchFamily="18" charset="0"/>
                <a:ea typeface="Times New Roman" pitchFamily="18" charset="0"/>
                <a:cs typeface="Arial" pitchFamily="34" charset="0"/>
              </a:rPr>
              <a:t>2 </a:t>
            </a:r>
            <a:r>
              <a:rPr lang="fr-FR" altLang="fr-FR" sz="1400" dirty="0">
                <a:latin typeface="Baskerville Old Face" pitchFamily="18" charset="0"/>
                <a:ea typeface="Times New Roman" pitchFamily="18" charset="0"/>
                <a:cs typeface="Arial" pitchFamily="34" charset="0"/>
              </a:rPr>
              <a:t>salles de sous-commissions</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Pause café</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11h30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Fin de la séance de travail </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12h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Départ de l’hôtel pour l’après midi de Team Building : Rallye gourmand à </a:t>
            </a:r>
            <a:r>
              <a:rPr lang="fr-FR" altLang="fr-FR" sz="1400" dirty="0" smtClean="0">
                <a:latin typeface="Baskerville Old Face" pitchFamily="18" charset="0"/>
                <a:ea typeface="Times New Roman" pitchFamily="18" charset="0"/>
                <a:cs typeface="Arial" pitchFamily="34" charset="0"/>
              </a:rPr>
              <a:t>Lisbonne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Déjeuner de spécialités portugaises en cours de route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a:t>
            </a:r>
            <a:r>
              <a:rPr lang="fr-FR" altLang="fr-FR" sz="1400" b="1" dirty="0" smtClean="0">
                <a:latin typeface="Baskerville Old Face" pitchFamily="18" charset="0"/>
                <a:ea typeface="Times New Roman" pitchFamily="18" charset="0"/>
                <a:cs typeface="Arial" pitchFamily="34" charset="0"/>
              </a:rPr>
              <a:t>18h30</a:t>
            </a:r>
            <a:r>
              <a:rPr lang="fr-FR" altLang="fr-FR" sz="1400" dirty="0" smtClean="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Retour à l’hôtel </a:t>
            </a:r>
            <a:r>
              <a:rPr lang="fr-FR" altLang="fr-FR" sz="1400" dirty="0" smtClean="0">
                <a:latin typeface="Baskerville Old Face" pitchFamily="18" charset="0"/>
                <a:ea typeface="Times New Roman" pitchFamily="18" charset="0"/>
                <a:cs typeface="Arial" pitchFamily="34" charset="0"/>
              </a:rPr>
              <a:t>Sana Lisboa 4*</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20h </a:t>
            </a:r>
            <a:r>
              <a:rPr lang="fr-FR" altLang="fr-FR" sz="1400" dirty="0">
                <a:latin typeface="Baskerville Old Face" pitchFamily="18" charset="0"/>
                <a:ea typeface="Times New Roman" pitchFamily="18" charset="0"/>
                <a:cs typeface="Arial" pitchFamily="34" charset="0"/>
              </a:rPr>
              <a:t>– Départ en bus en direction du </a:t>
            </a:r>
            <a:r>
              <a:rPr lang="fr-FR" altLang="fr-FR" sz="1400" dirty="0" err="1">
                <a:latin typeface="Baskerville Old Face" pitchFamily="18" charset="0"/>
                <a:ea typeface="Times New Roman" pitchFamily="18" charset="0"/>
                <a:cs typeface="Arial" pitchFamily="34" charset="0"/>
              </a:rPr>
              <a:t>Belem</a:t>
            </a:r>
            <a:r>
              <a:rPr lang="fr-FR" altLang="fr-FR" sz="1400" dirty="0">
                <a:latin typeface="Baskerville Old Face" pitchFamily="18" charset="0"/>
                <a:ea typeface="Times New Roman" pitchFamily="18" charset="0"/>
                <a:cs typeface="Arial" pitchFamily="34" charset="0"/>
              </a:rPr>
              <a:t> Bar Café (BBC)</a:t>
            </a: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Dîner dans le </a:t>
            </a:r>
            <a:r>
              <a:rPr lang="fr-FR" altLang="fr-FR" sz="1400" dirty="0" smtClean="0">
                <a:latin typeface="Baskerville Old Face" pitchFamily="18" charset="0"/>
                <a:ea typeface="Times New Roman" pitchFamily="18" charset="0"/>
                <a:cs typeface="Arial" pitchFamily="34" charset="0"/>
              </a:rPr>
              <a:t>restaurant</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Fn de soirée </a:t>
            </a:r>
            <a:r>
              <a:rPr lang="fr-FR" altLang="fr-FR" sz="1400" dirty="0">
                <a:latin typeface="Baskerville Old Face" pitchFamily="18" charset="0"/>
                <a:ea typeface="Times New Roman" pitchFamily="18" charset="0"/>
                <a:cs typeface="Arial" pitchFamily="34" charset="0"/>
              </a:rPr>
              <a:t>– Reprise des bus et nuit </a:t>
            </a:r>
            <a:r>
              <a:rPr lang="fr-FR" altLang="fr-FR" sz="1400" dirty="0" smtClean="0">
                <a:latin typeface="Baskerville Old Face" pitchFamily="18" charset="0"/>
                <a:ea typeface="Times New Roman" pitchFamily="18" charset="0"/>
                <a:cs typeface="Arial" pitchFamily="34" charset="0"/>
              </a:rPr>
              <a:t>à </a:t>
            </a:r>
            <a:r>
              <a:rPr lang="fr-FR" altLang="fr-FR" sz="1400" dirty="0">
                <a:latin typeface="Baskerville Old Face" pitchFamily="18" charset="0"/>
                <a:ea typeface="Times New Roman" pitchFamily="18" charset="0"/>
                <a:cs typeface="Arial" pitchFamily="34" charset="0"/>
              </a:rPr>
              <a:t>l’hôtel </a:t>
            </a:r>
            <a:r>
              <a:rPr lang="fr-FR" altLang="fr-FR" sz="1400" dirty="0" smtClean="0">
                <a:latin typeface="Baskerville Old Face" pitchFamily="18" charset="0"/>
                <a:ea typeface="Times New Roman" pitchFamily="18" charset="0"/>
                <a:cs typeface="Arial" pitchFamily="34" charset="0"/>
              </a:rPr>
              <a:t>Sana Lisboa 4</a:t>
            </a:r>
            <a:r>
              <a:rPr lang="fr-FR" altLang="fr-FR" sz="1400" dirty="0">
                <a:latin typeface="Baskerville Old Face" pitchFamily="18" charset="0"/>
                <a:ea typeface="Times New Roman" pitchFamily="18" charset="0"/>
                <a:cs typeface="Arial" pitchFamily="34" charset="0"/>
              </a:rPr>
              <a:t>*</a:t>
            </a: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4245154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971600" y="332656"/>
            <a:ext cx="7488831" cy="497161"/>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2000" b="1" u="sng" kern="0" dirty="0">
                <a:latin typeface="Baskerville Old Face" pitchFamily="18" charset="0"/>
                <a:sym typeface="Gill Sans" charset="0"/>
              </a:rPr>
              <a:t>Chasse au trésor à la recherche des spécialités culinaires de Lisbonne</a:t>
            </a:r>
            <a:endParaRPr lang="fr-FR" b="1" u="sng" kern="0" dirty="0">
              <a:latin typeface="Baskerville Old Face" pitchFamily="18" charset="0"/>
              <a:sym typeface="Gill Sans" charset="0"/>
            </a:endParaRPr>
          </a:p>
        </p:txBody>
      </p:sp>
      <p:sp>
        <p:nvSpPr>
          <p:cNvPr id="14" name="Marcador de Posição do Texto 2"/>
          <p:cNvSpPr txBox="1">
            <a:spLocks/>
          </p:cNvSpPr>
          <p:nvPr/>
        </p:nvSpPr>
        <p:spPr bwMode="auto">
          <a:xfrm>
            <a:off x="153988" y="1746250"/>
            <a:ext cx="3492500" cy="1150938"/>
          </a:xfrm>
          <a:prstGeom prst="rect">
            <a:avLst/>
          </a:prstGeom>
          <a:noFill/>
          <a:ln w="9525">
            <a:noFill/>
            <a:miter lim="800000"/>
            <a:headEnd/>
            <a:tailEnd/>
          </a:ln>
        </p:spPr>
        <p:txBody>
          <a:bodyPr lIns="104268" tIns="52133" rIns="104268" bIns="52133"/>
          <a:lstStyle/>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La tâche n’est pas aussi facile qu’elle y parait! Les équipes devront trouver à l’aide d’un road book des commerçants et restaurateurs à travers la ville  afin de leur acheter les différentes spécialités qui composeront le déjeuner pique nique.</a:t>
            </a:r>
          </a:p>
          <a:p>
            <a:pPr marL="342900" indent="-342900" algn="just" eaLnBrk="0" hangingPunct="0">
              <a:lnSpc>
                <a:spcPct val="150000"/>
              </a:lnSpc>
              <a:spcBef>
                <a:spcPct val="20000"/>
              </a:spcBef>
              <a:buFontTx/>
              <a:buChar char="•"/>
              <a:defRPr/>
            </a:pPr>
            <a:endParaRPr lang="fr-FR" sz="1100" kern="0" dirty="0">
              <a:latin typeface="+mn-lt"/>
              <a:cs typeface="Times New Roman"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0"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4365104"/>
            <a:ext cx="1642923" cy="2376264"/>
          </a:xfrm>
          <a:prstGeom prst="rect">
            <a:avLst/>
          </a:prstGeom>
          <a:ln>
            <a:noFill/>
          </a:ln>
          <a:effectLst>
            <a:softEdge rad="112500"/>
          </a:effectLst>
        </p:spPr>
      </p:pic>
      <p:pic>
        <p:nvPicPr>
          <p:cNvPr id="15" name="Imagem 10" descr="lisbon-chiad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1720" y="4293096"/>
            <a:ext cx="2070844" cy="2415984"/>
          </a:xfrm>
          <a:prstGeom prst="rect">
            <a:avLst/>
          </a:prstGeom>
          <a:ln>
            <a:noFill/>
          </a:ln>
          <a:effectLst>
            <a:softEdge rad="112500"/>
          </a:effectLst>
        </p:spPr>
      </p:pic>
      <p:pic>
        <p:nvPicPr>
          <p:cNvPr id="1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37471" y="1255975"/>
            <a:ext cx="2537991" cy="3031489"/>
          </a:xfrm>
          <a:prstGeom prst="rect">
            <a:avLst/>
          </a:prstGeom>
          <a:ln w="9525">
            <a:solidFill>
              <a:schemeClr val="tx1"/>
            </a:solidFill>
          </a:ln>
          <a:effectLst>
            <a:softEdge rad="112500"/>
          </a:effectLst>
        </p:spPr>
      </p:pic>
      <p:pic>
        <p:nvPicPr>
          <p:cNvPr id="13320" name="Imagem 7" descr="Copo%20de%20Vinho%20do%20Porto%20Siza%20Vieira%20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375" y="4437063"/>
            <a:ext cx="189865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6" descr="http://2.bp.blogspot.com/-t_EXivpeJqw/T0yZ0iWRlgI/AAAAAAAADMw/MiNlIk3kugE/s1600/ginjin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1260475"/>
            <a:ext cx="20145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2" descr="http://4.bp.blogspot.com/_CU3FPRJsmXU/Sq4Rt0mYwXI/AAAAAAAABCI/6GcNz9yrBgw/s400/pasteis_bel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4365625"/>
            <a:ext cx="2663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73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47813" y="188913"/>
            <a:ext cx="6985000" cy="792162"/>
          </a:xfrm>
          <a:prstGeom prst="rect">
            <a:avLst/>
          </a:prstGeom>
        </p:spPr>
        <p:txBody>
          <a:bodyPr lIns="104258" tIns="52128" rIns="104258" bIns="52128" anchor="ctr"/>
          <a:lstStyle/>
          <a:p>
            <a:pPr algn="ctr" eaLnBrk="0" hangingPunct="0">
              <a:defRPr/>
            </a:pPr>
            <a:r>
              <a:rPr lang="pt-PT" sz="3200" dirty="0">
                <a:latin typeface="Baskerville Old Face" pitchFamily="18" charset="0"/>
              </a:rPr>
              <a:t>Rallye Gourmand à Lisbonne</a:t>
            </a:r>
            <a:endParaRPr lang="pt-PT" sz="3200" kern="0" dirty="0">
              <a:latin typeface="Baskerville Old Face" pitchFamily="18" charset="0"/>
              <a:ea typeface="+mj-ea"/>
              <a:cs typeface="+mj-cs"/>
            </a:endParaRPr>
          </a:p>
        </p:txBody>
      </p:sp>
      <p:sp>
        <p:nvSpPr>
          <p:cNvPr id="14339" name="TextBox 3"/>
          <p:cNvSpPr txBox="1">
            <a:spLocks noChangeArrowheads="1"/>
          </p:cNvSpPr>
          <p:nvPr/>
        </p:nvSpPr>
        <p:spPr bwMode="auto">
          <a:xfrm>
            <a:off x="250825" y="908050"/>
            <a:ext cx="8713788"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rPr>
              <a:t>Ce rallye emmènera les participants à travers les lieux les plus anciens de Lisbonne et leur feront découvrir les bars et tavernes les plus anciens en utilisant les moyens de transport les plus traditionnels : ascenseurs et tramways.  </a:t>
            </a:r>
            <a:endParaRPr lang="pt-PT" altLang="fr-FR" sz="1200" dirty="0">
              <a:latin typeface="Baskerville Old Face" pitchFamily="18" charset="0"/>
            </a:endParaRPr>
          </a:p>
          <a:p>
            <a:pPr algn="just" eaLnBrk="1" hangingPunct="1">
              <a:lnSpc>
                <a:spcPct val="150000"/>
              </a:lnSpc>
              <a:spcBef>
                <a:spcPct val="0"/>
              </a:spcBef>
              <a:buFontTx/>
              <a:buNone/>
            </a:pPr>
            <a:r>
              <a:rPr lang="fr-FR" altLang="fr-FR" sz="1200" dirty="0">
                <a:latin typeface="Baskerville Old Face" pitchFamily="18" charset="0"/>
              </a:rPr>
              <a:t>Le rallye commencera à l’hôtel où seront logés les invités, avec un petit briefing fait par un responsable de notre organisation. </a:t>
            </a:r>
          </a:p>
          <a:p>
            <a:pPr algn="just" eaLnBrk="1" hangingPunct="1">
              <a:lnSpc>
                <a:spcPct val="150000"/>
              </a:lnSpc>
              <a:spcBef>
                <a:spcPct val="0"/>
              </a:spcBef>
              <a:buFontTx/>
              <a:buNone/>
            </a:pPr>
            <a:r>
              <a:rPr lang="fr-FR" altLang="fr-FR" sz="1200" dirty="0">
                <a:latin typeface="Baskerville Old Face" pitchFamily="18" charset="0"/>
              </a:rPr>
              <a:t>Le groupe sera divisé en équipes de 10 et nous leur remettront des mouchoirs de couleurs différentes – une couleur par équipe. </a:t>
            </a:r>
          </a:p>
          <a:p>
            <a:pPr algn="just" eaLnBrk="1" hangingPunct="1">
              <a:lnSpc>
                <a:spcPct val="150000"/>
              </a:lnSpc>
              <a:spcBef>
                <a:spcPct val="0"/>
              </a:spcBef>
              <a:buFontTx/>
              <a:buNone/>
            </a:pPr>
            <a:r>
              <a:rPr lang="fr-FR" altLang="fr-FR" sz="1200" dirty="0">
                <a:latin typeface="Baskerville Old Face" pitchFamily="18" charset="0"/>
              </a:rPr>
              <a:t>Sera distribués à chaque équipe: un carnet de route, un stylo, </a:t>
            </a:r>
            <a:r>
              <a:rPr lang="fr-FR" altLang="fr-FR" sz="1200" dirty="0">
                <a:latin typeface="Baskerville Old Face" pitchFamily="18" charset="0"/>
                <a:ea typeface="Times New Roman" pitchFamily="18" charset="0"/>
                <a:cs typeface="Arial" pitchFamily="34" charset="0"/>
              </a:rPr>
              <a:t>un appareil photo digital qu’ils devront utiliser pour prendre des photos de groupe à différents endroits de la ville, </a:t>
            </a:r>
            <a:r>
              <a:rPr lang="fr-FR" altLang="fr-FR" sz="1200" dirty="0">
                <a:latin typeface="Baskerville Old Face" pitchFamily="18" charset="0"/>
              </a:rPr>
              <a:t>une enveloppe avec des billets pour les différents transports à utiliser et du faux argent (imprimé par l’organisation avec le LOGO de la société) pour acheter des boissons dans les bars où passeront les équipes.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Chaque groupe recevra un </a:t>
            </a:r>
            <a:r>
              <a:rPr lang="fr-FR" altLang="fr-FR" sz="1200" dirty="0" err="1">
                <a:latin typeface="Baskerville Old Face" pitchFamily="18" charset="0"/>
                <a:cs typeface="Arial" pitchFamily="34" charset="0"/>
              </a:rPr>
              <a:t>roadbook</a:t>
            </a:r>
            <a:r>
              <a:rPr lang="fr-FR" altLang="fr-FR" sz="1200" dirty="0">
                <a:latin typeface="Baskerville Old Face" pitchFamily="18" charset="0"/>
                <a:cs typeface="Arial" pitchFamily="34" charset="0"/>
              </a:rPr>
              <a:t>  avec des indications à suivre et des énigmes a résoudre.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Le parcours les emmènera à travers les quartiers de </a:t>
            </a:r>
            <a:r>
              <a:rPr lang="fr-FR" altLang="fr-FR" sz="1200" dirty="0" err="1">
                <a:latin typeface="Baskerville Old Face" pitchFamily="18" charset="0"/>
                <a:cs typeface="Arial" pitchFamily="34" charset="0"/>
              </a:rPr>
              <a:t>Bairro</a:t>
            </a:r>
            <a:r>
              <a:rPr lang="fr-FR" altLang="fr-FR" sz="1200" dirty="0">
                <a:latin typeface="Baskerville Old Face" pitchFamily="18" charset="0"/>
                <a:cs typeface="Arial" pitchFamily="34" charset="0"/>
              </a:rPr>
              <a:t> Alto, </a:t>
            </a:r>
            <a:r>
              <a:rPr lang="fr-FR" altLang="fr-FR" sz="1200" dirty="0" err="1">
                <a:latin typeface="Baskerville Old Face" pitchFamily="18" charset="0"/>
                <a:cs typeface="Arial" pitchFamily="34" charset="0"/>
              </a:rPr>
              <a:t>Baixa</a:t>
            </a:r>
            <a:r>
              <a:rPr lang="fr-FR" altLang="fr-FR" sz="1200" dirty="0">
                <a:latin typeface="Baskerville Old Face" pitchFamily="18" charset="0"/>
                <a:cs typeface="Arial" pitchFamily="34" charset="0"/>
              </a:rPr>
              <a:t> </a:t>
            </a:r>
            <a:r>
              <a:rPr lang="fr-FR" altLang="fr-FR" sz="1200" dirty="0" err="1">
                <a:latin typeface="Baskerville Old Face" pitchFamily="18" charset="0"/>
                <a:cs typeface="Arial" pitchFamily="34" charset="0"/>
              </a:rPr>
              <a:t>Chiado</a:t>
            </a:r>
            <a:r>
              <a:rPr lang="fr-FR" altLang="fr-FR" sz="1200" dirty="0">
                <a:latin typeface="Baskerville Old Face" pitchFamily="18" charset="0"/>
                <a:cs typeface="Arial" pitchFamily="34" charset="0"/>
              </a:rPr>
              <a:t> et </a:t>
            </a:r>
            <a:r>
              <a:rPr lang="fr-FR" altLang="fr-FR" sz="1200" dirty="0" err="1">
                <a:latin typeface="Baskerville Old Face" pitchFamily="18" charset="0"/>
                <a:cs typeface="Arial" pitchFamily="34" charset="0"/>
              </a:rPr>
              <a:t>Alfama</a:t>
            </a:r>
            <a:r>
              <a:rPr lang="fr-FR" altLang="fr-FR" sz="1200" dirty="0">
                <a:latin typeface="Baskerville Old Face" pitchFamily="18" charset="0"/>
                <a:cs typeface="Arial" pitchFamily="34" charset="0"/>
              </a:rPr>
              <a:t>. Ils devront prendre les fameux ascenseurs et funiculaires de Lisbonne et durant le parcours ils profiteront aussi de dégustations: un verre de </a:t>
            </a:r>
            <a:r>
              <a:rPr lang="fr-FR" altLang="fr-FR" sz="1200" dirty="0" err="1">
                <a:latin typeface="Baskerville Old Face" pitchFamily="18" charset="0"/>
                <a:cs typeface="Arial" pitchFamily="34" charset="0"/>
              </a:rPr>
              <a:t>Vinho</a:t>
            </a:r>
            <a:r>
              <a:rPr lang="fr-FR" altLang="fr-FR" sz="1200" dirty="0">
                <a:latin typeface="Baskerville Old Face" pitchFamily="18" charset="0"/>
                <a:cs typeface="Arial" pitchFamily="34" charset="0"/>
              </a:rPr>
              <a:t> </a:t>
            </a:r>
            <a:r>
              <a:rPr lang="fr-FR" altLang="fr-FR" sz="1200" dirty="0" err="1">
                <a:latin typeface="Baskerville Old Face" pitchFamily="18" charset="0"/>
                <a:cs typeface="Arial" pitchFamily="34" charset="0"/>
              </a:rPr>
              <a:t>Verde</a:t>
            </a:r>
            <a:r>
              <a:rPr lang="fr-FR" altLang="fr-FR" sz="1200" dirty="0">
                <a:latin typeface="Baskerville Old Face" pitchFamily="18" charset="0"/>
                <a:cs typeface="Arial" pitchFamily="34" charset="0"/>
              </a:rPr>
              <a:t> avec les délicieux beignets de Morue, un des fameux gâteaux Pastel de Nata et en dernier un verre de la liqueur « </a:t>
            </a:r>
            <a:r>
              <a:rPr lang="fr-FR" altLang="fr-FR" sz="1200" dirty="0" err="1">
                <a:latin typeface="Baskerville Old Face" pitchFamily="18" charset="0"/>
                <a:cs typeface="Arial" pitchFamily="34" charset="0"/>
              </a:rPr>
              <a:t>Ginginha</a:t>
            </a:r>
            <a:r>
              <a:rPr lang="fr-FR" altLang="fr-FR" sz="1200" dirty="0">
                <a:latin typeface="Baskerville Old Face" pitchFamily="18" charset="0"/>
                <a:cs typeface="Arial" pitchFamily="34" charset="0"/>
              </a:rPr>
              <a:t> » (liqueur de Griottes).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Une façon différente et originale pour découvrir les quartiers les plus typiques de Lisbonne!</a:t>
            </a:r>
          </a:p>
          <a:p>
            <a:pPr eaLnBrk="1" hangingPunct="1">
              <a:spcBef>
                <a:spcPct val="0"/>
              </a:spcBef>
              <a:buFontTx/>
              <a:buNone/>
            </a:pPr>
            <a:endParaRPr lang="pt-PT" altLang="fr-FR" sz="1100" dirty="0"/>
          </a:p>
        </p:txBody>
      </p:sp>
      <p:pic>
        <p:nvPicPr>
          <p:cNvPr id="14340" name="Imagem 5" descr="tak8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36179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365625"/>
            <a:ext cx="15843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m 6" descr="pasteis-de-bacalha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365625"/>
            <a:ext cx="32416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m 7" descr="tram-lisb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050" y="4365625"/>
            <a:ext cx="163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169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971600" y="328267"/>
            <a:ext cx="7200900"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kern="0" dirty="0">
                <a:latin typeface="Baskerville Old Face" pitchFamily="18" charset="0"/>
                <a:sym typeface="Gill Sans" charset="0"/>
              </a:rPr>
              <a:t>Dîner au </a:t>
            </a:r>
            <a:r>
              <a:rPr lang="fr-FR" sz="2400" b="1" u="sng" kern="0" dirty="0" err="1">
                <a:latin typeface="Baskerville Old Face" pitchFamily="18" charset="0"/>
                <a:sym typeface="Gill Sans" charset="0"/>
              </a:rPr>
              <a:t>Belem</a:t>
            </a:r>
            <a:r>
              <a:rPr lang="fr-FR" sz="2400" b="1" u="sng" kern="0" dirty="0">
                <a:latin typeface="Baskerville Old Face" pitchFamily="18" charset="0"/>
                <a:sym typeface="Gill Sans" charset="0"/>
              </a:rPr>
              <a:t> Bar Café (BBC)</a:t>
            </a:r>
          </a:p>
        </p:txBody>
      </p:sp>
      <p:sp>
        <p:nvSpPr>
          <p:cNvPr id="11" name="Rectangle 4"/>
          <p:cNvSpPr txBox="1">
            <a:spLocks noChangeArrowheads="1"/>
          </p:cNvSpPr>
          <p:nvPr/>
        </p:nvSpPr>
        <p:spPr bwMode="auto">
          <a:xfrm>
            <a:off x="900113" y="1208088"/>
            <a:ext cx="7343775" cy="1490662"/>
          </a:xfrm>
          <a:prstGeom prst="rect">
            <a:avLst/>
          </a:prstGeom>
          <a:noFill/>
          <a:ln w="9525">
            <a:noFill/>
            <a:miter lim="800000"/>
            <a:headEnd/>
            <a:tailEnd/>
          </a:ln>
        </p:spPr>
        <p:txBody>
          <a:bodyPr lIns="104278" tIns="52139" rIns="104278" bIns="52139" anchor="ctr">
            <a:spAutoFit/>
          </a:bodyPr>
          <a:lstStyle/>
          <a:p>
            <a:pPr algn="just" eaLnBrk="0" hangingPunct="0">
              <a:lnSpc>
                <a:spcPct val="150000"/>
              </a:lnSpc>
              <a:spcBef>
                <a:spcPts val="0"/>
              </a:spcBef>
              <a:defRPr/>
            </a:pPr>
            <a:r>
              <a:rPr lang="fr-FR" sz="1200" kern="0" dirty="0">
                <a:latin typeface="Baskerville Old Face" pitchFamily="18" charset="0"/>
                <a:ea typeface="Times New Roman" pitchFamily="18" charset="0"/>
                <a:cs typeface="Arial" pitchFamily="34" charset="0"/>
              </a:rPr>
              <a:t>Le BBC est un des restaurants les plus </a:t>
            </a:r>
            <a:r>
              <a:rPr lang="fr-FR" sz="1200" kern="0" dirty="0" err="1">
                <a:latin typeface="Baskerville Old Face" pitchFamily="18" charset="0"/>
                <a:ea typeface="Times New Roman" pitchFamily="18" charset="0"/>
                <a:cs typeface="Arial" pitchFamily="34" charset="0"/>
              </a:rPr>
              <a:t>trendy</a:t>
            </a:r>
            <a:r>
              <a:rPr lang="fr-FR" sz="1200" kern="0" dirty="0">
                <a:latin typeface="Baskerville Old Face" pitchFamily="18" charset="0"/>
                <a:ea typeface="Times New Roman" pitchFamily="18" charset="0"/>
                <a:cs typeface="Arial" pitchFamily="34" charset="0"/>
              </a:rPr>
              <a:t> de Lisbonne. Ici, une rencontre informelle ou un repas d’affaire devient rapidement un événement dans une atmosphère exclusive et spéciale. Situé au bord du Tage, près de Belém, le BBC possède une large terrasse ouverte uniquement en Été offrant  une vue superbe.</a:t>
            </a:r>
            <a:endParaRPr lang="pt-PT" sz="1200" kern="0" dirty="0">
              <a:latin typeface="Baskerville Old Face" pitchFamily="18" charset="0"/>
            </a:endParaRPr>
          </a:p>
          <a:p>
            <a:pPr algn="just" eaLnBrk="0" hangingPunct="0">
              <a:lnSpc>
                <a:spcPct val="150000"/>
              </a:lnSpc>
              <a:spcBef>
                <a:spcPts val="0"/>
              </a:spcBef>
              <a:defRPr/>
            </a:pPr>
            <a:r>
              <a:rPr lang="fr-FR" sz="1200" kern="0" dirty="0">
                <a:latin typeface="Baskerville Old Face" pitchFamily="18" charset="0"/>
                <a:ea typeface="Times New Roman" pitchFamily="18" charset="0"/>
                <a:cs typeface="Arial" pitchFamily="34" charset="0"/>
              </a:rPr>
              <a:t>Après dîner, le BBC devient un bar « </a:t>
            </a:r>
            <a:r>
              <a:rPr lang="fr-FR" sz="1200" kern="0" dirty="0" err="1">
                <a:latin typeface="Baskerville Old Face" pitchFamily="18" charset="0"/>
                <a:ea typeface="Times New Roman" pitchFamily="18" charset="0"/>
                <a:cs typeface="Arial" pitchFamily="34" charset="0"/>
              </a:rPr>
              <a:t>lounge</a:t>
            </a:r>
            <a:r>
              <a:rPr lang="fr-FR" sz="1200" kern="0" dirty="0">
                <a:latin typeface="Baskerville Old Face" pitchFamily="18" charset="0"/>
                <a:ea typeface="Times New Roman" pitchFamily="18" charset="0"/>
                <a:cs typeface="Arial" pitchFamily="34" charset="0"/>
              </a:rPr>
              <a:t> » avec des canapés design de couleurs vives. Plus tard dans la soirée (les weekends) le </a:t>
            </a:r>
            <a:r>
              <a:rPr lang="fr-FR" sz="1200" kern="0" dirty="0" err="1">
                <a:latin typeface="Baskerville Old Face" pitchFamily="18" charset="0"/>
                <a:ea typeface="Times New Roman" pitchFamily="18" charset="0"/>
                <a:cs typeface="Arial" pitchFamily="34" charset="0"/>
              </a:rPr>
              <a:t>lounge</a:t>
            </a:r>
            <a:r>
              <a:rPr lang="fr-FR" sz="1200" kern="0" dirty="0">
                <a:latin typeface="Baskerville Old Face" pitchFamily="18" charset="0"/>
                <a:ea typeface="Times New Roman" pitchFamily="18" charset="0"/>
                <a:cs typeface="Arial" pitchFamily="34" charset="0"/>
              </a:rPr>
              <a:t> se transforme en discothèque.</a:t>
            </a:r>
          </a:p>
        </p:txBody>
      </p:sp>
      <p:pic>
        <p:nvPicPr>
          <p:cNvPr id="15365" name="Picture 7" descr="http://sphotos-f.ak.fbcdn.net/hphotos-ak-prn1/906747_502564233112718_1838990631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36" y="2928862"/>
            <a:ext cx="7608888" cy="366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766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827484" y="256259"/>
            <a:ext cx="7200900"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kern="0" dirty="0">
                <a:latin typeface="Baskerville Old Face" pitchFamily="18" charset="0"/>
                <a:sym typeface="Gill Sans" charset="0"/>
              </a:rPr>
              <a:t>Dîner au </a:t>
            </a:r>
            <a:r>
              <a:rPr lang="fr-FR" sz="2400" b="1" u="sng" kern="0" dirty="0" err="1">
                <a:latin typeface="Baskerville Old Face" pitchFamily="18" charset="0"/>
                <a:sym typeface="Gill Sans" charset="0"/>
              </a:rPr>
              <a:t>Belem</a:t>
            </a:r>
            <a:r>
              <a:rPr lang="fr-FR" sz="2400" b="1" u="sng" kern="0" dirty="0">
                <a:latin typeface="Baskerville Old Face" pitchFamily="18" charset="0"/>
                <a:sym typeface="Gill Sans" charset="0"/>
              </a:rPr>
              <a:t> Bar Café (BBC)</a:t>
            </a: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284984"/>
            <a:ext cx="77851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2" descr="http://charmcomfort.eu/imagens/PaisagemII-S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052736"/>
            <a:ext cx="3616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34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899592" y="256259"/>
            <a:ext cx="7200900"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Dîner au </a:t>
            </a:r>
            <a:r>
              <a:rPr lang="fr-FR" sz="2400" b="1" kern="0" dirty="0" err="1">
                <a:latin typeface="Baskerville Old Face" pitchFamily="18" charset="0"/>
                <a:sym typeface="Gill Sans" charset="0"/>
              </a:rPr>
              <a:t>Belem</a:t>
            </a:r>
            <a:r>
              <a:rPr lang="fr-FR" sz="2400" b="1" kern="0" dirty="0">
                <a:latin typeface="Baskerville Old Face" pitchFamily="18" charset="0"/>
                <a:sym typeface="Gill Sans" charset="0"/>
              </a:rPr>
              <a:t> Bar Café (BBC)</a:t>
            </a:r>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543"/>
            <a:ext cx="432593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938" y="1156543"/>
            <a:ext cx="481806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http://sphotos-g.ak.fbcdn.net/hphotos-ak-frc1/16207_507246152644526_169246108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8181"/>
            <a:ext cx="420211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descr="http://sphotos-h.ak.fbcdn.net/hphotos-ak-frc1/902512_503018249733983_1589595772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113" y="4161681"/>
            <a:ext cx="4941887"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430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all-free-photos.com/images/lisbonne/PI19024-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395" y="980728"/>
            <a:ext cx="4038821" cy="2683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3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691680" y="1700808"/>
            <a:ext cx="586870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8h00 – </a:t>
            </a:r>
            <a:r>
              <a:rPr lang="fr-FR" altLang="fr-FR" sz="1400" dirty="0">
                <a:latin typeface="Baskerville Old Face" pitchFamily="18" charset="0"/>
                <a:ea typeface="Times New Roman" pitchFamily="18" charset="0"/>
                <a:cs typeface="Arial" pitchFamily="34" charset="0"/>
              </a:rPr>
              <a:t>Petit déjeuner à </a:t>
            </a:r>
            <a:r>
              <a:rPr lang="fr-FR" altLang="fr-FR" sz="1400" dirty="0" smtClean="0">
                <a:latin typeface="Baskerville Old Face" pitchFamily="18" charset="0"/>
                <a:ea typeface="Times New Roman" pitchFamily="18" charset="0"/>
                <a:cs typeface="Arial" pitchFamily="34" charset="0"/>
              </a:rPr>
              <a:t>l’hôtel 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09h30 </a:t>
            </a:r>
            <a:r>
              <a:rPr lang="fr-FR" altLang="fr-FR" sz="1400" dirty="0">
                <a:latin typeface="Baskerville Old Face" pitchFamily="18" charset="0"/>
                <a:ea typeface="Times New Roman" pitchFamily="18" charset="0"/>
                <a:cs typeface="Arial" pitchFamily="34" charset="0"/>
              </a:rPr>
              <a:t>– Début de la matinée de travail avec mise à disposition d’une salle plénière et </a:t>
            </a:r>
            <a:r>
              <a:rPr lang="fr-FR" altLang="fr-FR" sz="1400" dirty="0" smtClean="0">
                <a:latin typeface="Baskerville Old Face" pitchFamily="18" charset="0"/>
                <a:ea typeface="Times New Roman" pitchFamily="18" charset="0"/>
                <a:cs typeface="Arial" pitchFamily="34" charset="0"/>
              </a:rPr>
              <a:t>2 </a:t>
            </a:r>
            <a:r>
              <a:rPr lang="fr-FR" altLang="fr-FR" sz="1400" dirty="0">
                <a:latin typeface="Baskerville Old Face" pitchFamily="18" charset="0"/>
                <a:ea typeface="Times New Roman" pitchFamily="18" charset="0"/>
                <a:cs typeface="Arial" pitchFamily="34" charset="0"/>
              </a:rPr>
              <a:t>salles de sous-commissions</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Pause café</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13h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Déjeuner </a:t>
            </a:r>
            <a:r>
              <a:rPr lang="fr-FR" altLang="fr-FR" sz="1400" dirty="0" smtClean="0">
                <a:latin typeface="Baskerville Old Face" pitchFamily="18" charset="0"/>
                <a:ea typeface="Times New Roman" pitchFamily="18" charset="0"/>
                <a:cs typeface="Arial" pitchFamily="34" charset="0"/>
              </a:rPr>
              <a:t>buffet à l’hôtel</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14h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Départ en mini bus pour Sintra</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 – </a:t>
            </a:r>
            <a:r>
              <a:rPr lang="fr-FR" altLang="fr-FR" sz="1400" dirty="0" smtClean="0">
                <a:latin typeface="Baskerville Old Face" pitchFamily="18" charset="0"/>
                <a:ea typeface="Times New Roman" pitchFamily="18" charset="0"/>
                <a:cs typeface="Arial" pitchFamily="34" charset="0"/>
              </a:rPr>
              <a:t>Découverte de Sintra</a:t>
            </a: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19h00</a:t>
            </a:r>
            <a:r>
              <a:rPr lang="fr-FR" altLang="fr-FR" sz="1400" dirty="0" smtClean="0">
                <a:latin typeface="Baskerville Old Face" pitchFamily="18" charset="0"/>
                <a:ea typeface="Times New Roman" pitchFamily="18" charset="0"/>
                <a:cs typeface="Arial" pitchFamily="34" charset="0"/>
              </a:rPr>
              <a:t>– Départ en mini bus de Sintra vers le restaurant Monte Mar à Cascais </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19h30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Dîner au Monte </a:t>
            </a:r>
            <a:r>
              <a:rPr lang="fr-FR" altLang="fr-FR" sz="1400" dirty="0">
                <a:latin typeface="Baskerville Old Face" pitchFamily="18" charset="0"/>
                <a:ea typeface="Times New Roman" pitchFamily="18" charset="0"/>
                <a:cs typeface="Arial" pitchFamily="34" charset="0"/>
              </a:rPr>
              <a:t>M</a:t>
            </a:r>
            <a:r>
              <a:rPr lang="fr-FR" altLang="fr-FR" sz="1400" dirty="0" smtClean="0">
                <a:latin typeface="Baskerville Old Face" pitchFamily="18" charset="0"/>
                <a:ea typeface="Times New Roman" pitchFamily="18" charset="0"/>
                <a:cs typeface="Arial" pitchFamily="34" charset="0"/>
              </a:rPr>
              <a:t>ar </a:t>
            </a:r>
            <a:r>
              <a:rPr lang="fr-FR" altLang="fr-FR" sz="1400" dirty="0" err="1" smtClean="0">
                <a:latin typeface="Baskerville Old Face" pitchFamily="18" charset="0"/>
                <a:ea typeface="Times New Roman" pitchFamily="18" charset="0"/>
                <a:cs typeface="Arial" pitchFamily="34" charset="0"/>
              </a:rPr>
              <a:t>Restaurante</a:t>
            </a:r>
            <a:r>
              <a:rPr lang="fr-FR" altLang="fr-FR" sz="1400" dirty="0" smtClean="0">
                <a:latin typeface="Baskerville Old Face" pitchFamily="18" charset="0"/>
                <a:ea typeface="Times New Roman" pitchFamily="18" charset="0"/>
                <a:cs typeface="Arial" pitchFamily="34" charset="0"/>
              </a:rPr>
              <a:t> à Cascais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23h</a:t>
            </a:r>
            <a:r>
              <a:rPr lang="fr-FR" altLang="fr-FR" sz="1400" dirty="0" smtClean="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Nuit en chambre </a:t>
            </a:r>
            <a:r>
              <a:rPr lang="fr-FR" altLang="fr-FR" sz="1400" dirty="0">
                <a:latin typeface="Baskerville Old Face" pitchFamily="18" charset="0"/>
                <a:ea typeface="Times New Roman" pitchFamily="18" charset="0"/>
                <a:cs typeface="Arial" pitchFamily="34" charset="0"/>
              </a:rPr>
              <a:t>single à l’hôtel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
        <p:nvSpPr>
          <p:cNvPr id="6" name="Text Box 16"/>
          <p:cNvSpPr txBox="1">
            <a:spLocks noChangeArrowheads="1"/>
          </p:cNvSpPr>
          <p:nvPr/>
        </p:nvSpPr>
        <p:spPr bwMode="auto">
          <a:xfrm>
            <a:off x="899492" y="476672"/>
            <a:ext cx="7200900"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Découverte Sintra et Cascais</a:t>
            </a:r>
            <a:endParaRPr lang="fr-FR" sz="2800" b="1" u="sng" kern="0" dirty="0">
              <a:latin typeface="Baskerville Old Face" pitchFamily="18" charset="0"/>
              <a:sym typeface="Gill Sans" charset="0"/>
            </a:endParaRPr>
          </a:p>
        </p:txBody>
      </p:sp>
    </p:spTree>
    <p:extLst>
      <p:ext uri="{BB962C8B-B14F-4D97-AF65-F5344CB8AC3E}">
        <p14:creationId xmlns:p14="http://schemas.microsoft.com/office/powerpoint/2010/main" val="190436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val="26715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r>
              <a:rPr lang="fr-FR" sz="2000" dirty="0" smtClean="0">
                <a:solidFill>
                  <a:schemeClr val="tx1"/>
                </a:solidFill>
              </a:rPr>
              <a:t>A 25 minutes de </a:t>
            </a:r>
            <a:r>
              <a:rPr lang="fr-FR" sz="2000" dirty="0" smtClean="0">
                <a:solidFill>
                  <a:schemeClr val="tx1"/>
                </a:solidFill>
              </a:rPr>
              <a:t>l’hôtel</a:t>
            </a:r>
            <a:endParaRPr lang="fr-FR" sz="2000" dirty="0" smtClean="0">
              <a:solidFill>
                <a:schemeClr val="tx1"/>
              </a:solidFill>
            </a:endParaRPr>
          </a:p>
          <a:p>
            <a:r>
              <a:rPr lang="fr-FR" sz="2000" dirty="0" smtClean="0">
                <a:solidFill>
                  <a:schemeClr val="tx1"/>
                </a:solidFill>
              </a:rPr>
              <a:t>Après </a:t>
            </a:r>
            <a:r>
              <a:rPr lang="fr-FR" sz="2000" dirty="0" smtClean="0">
                <a:solidFill>
                  <a:schemeClr val="tx1"/>
                </a:solidFill>
              </a:rPr>
              <a:t>le déjeuner à l’hôtel, u</a:t>
            </a:r>
            <a:r>
              <a:rPr lang="fr-FR" sz="2000" dirty="0" smtClean="0">
                <a:solidFill>
                  <a:schemeClr val="tx1"/>
                </a:solidFill>
              </a:rPr>
              <a:t>n </a:t>
            </a:r>
            <a:r>
              <a:rPr lang="fr-FR" sz="2000" dirty="0" smtClean="0">
                <a:solidFill>
                  <a:schemeClr val="tx1"/>
                </a:solidFill>
              </a:rPr>
              <a:t>mini bus emmènera vos collaborateurs </a:t>
            </a:r>
            <a:r>
              <a:rPr lang="fr-FR" sz="2000" dirty="0" smtClean="0">
                <a:solidFill>
                  <a:schemeClr val="tx1"/>
                </a:solidFill>
              </a:rPr>
              <a:t>à Sintra, </a:t>
            </a:r>
            <a:r>
              <a:rPr lang="fr-FR" sz="2000" dirty="0" smtClean="0">
                <a:solidFill>
                  <a:schemeClr val="tx1"/>
                </a:solidFill>
              </a:rPr>
              <a:t>puis Cascais </a:t>
            </a:r>
            <a:r>
              <a:rPr lang="fr-FR" sz="2000" dirty="0" smtClean="0">
                <a:solidFill>
                  <a:schemeClr val="tx1"/>
                </a:solidFill>
              </a:rPr>
              <a:t>pour le dîner, et </a:t>
            </a:r>
            <a:r>
              <a:rPr lang="fr-FR" sz="2000" dirty="0" smtClean="0">
                <a:solidFill>
                  <a:schemeClr val="tx1"/>
                </a:solidFill>
              </a:rPr>
              <a:t>enfin les ramènera </a:t>
            </a:r>
            <a:r>
              <a:rPr lang="fr-FR" sz="2000" dirty="0" smtClean="0">
                <a:solidFill>
                  <a:schemeClr val="tx1"/>
                </a:solidFill>
              </a:rPr>
              <a:t>dans la soirée.</a:t>
            </a:r>
            <a:endParaRPr lang="fr-FR" sz="2000" dirty="0">
              <a:solidFill>
                <a:schemeClr val="tx1"/>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92" t="31205" r="11515" b="28427"/>
          <a:stretch/>
        </p:blipFill>
        <p:spPr bwMode="auto">
          <a:xfrm>
            <a:off x="683568" y="2996952"/>
            <a:ext cx="7477396" cy="314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6"/>
          <p:cNvSpPr txBox="1">
            <a:spLocks noChangeArrowheads="1"/>
          </p:cNvSpPr>
          <p:nvPr/>
        </p:nvSpPr>
        <p:spPr bwMode="auto">
          <a:xfrm>
            <a:off x="1835696" y="260648"/>
            <a:ext cx="5472708" cy="663617"/>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Découverte Sintra et Cascais</a:t>
            </a:r>
            <a:endParaRPr lang="fr-FR" sz="2800" b="1" u="sng" kern="0" dirty="0">
              <a:latin typeface="Baskerville Old Face" pitchFamily="18" charset="0"/>
              <a:sym typeface="Gill Sans" charset="0"/>
            </a:endParaRPr>
          </a:p>
        </p:txBody>
      </p:sp>
    </p:spTree>
    <p:extLst>
      <p:ext uri="{BB962C8B-B14F-4D97-AF65-F5344CB8AC3E}">
        <p14:creationId xmlns:p14="http://schemas.microsoft.com/office/powerpoint/2010/main" val="264224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jeep attendront le groupe au bord du Lac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 avant 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Almoçageme</a:t>
            </a:r>
            <a:r>
              <a:rPr lang="fr-FR" altLang="fr-FR" sz="1600" dirty="0">
                <a:latin typeface="Baskerville Old Face" pitchFamily="18" charset="0"/>
                <a:cs typeface="Arial" pitchFamily="34" charset="0"/>
              </a:rPr>
              <a:t> (dégustation </a:t>
            </a:r>
            <a:r>
              <a:rPr lang="fr-FR" altLang="fr-FR" sz="1600" dirty="0" err="1">
                <a:latin typeface="Baskerville Old Face" pitchFamily="18" charset="0"/>
                <a:cs typeface="Arial" pitchFamily="34" charset="0"/>
              </a:rPr>
              <a:t>oenologique</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Cabo</a:t>
            </a:r>
            <a:r>
              <a:rPr lang="fr-FR" altLang="fr-FR" sz="1600" dirty="0">
                <a:latin typeface="Baskerville Old Face" pitchFamily="18" charset="0"/>
                <a:cs typeface="Arial" pitchFamily="34" charset="0"/>
              </a:rPr>
              <a:t> da Roca, pour enfin arriver à la marina de Cascais. </a:t>
            </a:r>
          </a:p>
          <a:p>
            <a:pPr algn="just" eaLnBrk="1" hangingPunct="1">
              <a:lnSpc>
                <a:spcPct val="150000"/>
              </a:lnSpc>
              <a:spcBef>
                <a:spcPct val="0"/>
              </a:spcBef>
              <a:buFontTx/>
              <a:buNone/>
            </a:pP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 journée rallye  en jeep 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13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 journée découverte des « SECRETS DE SINTRA » </a:t>
            </a:r>
          </a:p>
        </p:txBody>
      </p:sp>
    </p:spTree>
    <p:extLst>
      <p:ext uri="{BB962C8B-B14F-4D97-AF65-F5344CB8AC3E}">
        <p14:creationId xmlns:p14="http://schemas.microsoft.com/office/powerpoint/2010/main" val="1074541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1196975"/>
            <a:ext cx="4032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journée  Rallye en jeep 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781300"/>
            <a:ext cx="44608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05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val="640826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64691" y="334397"/>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Dîner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a:t>
            </a:r>
            <a:r>
              <a:rPr lang="fr-FR" sz="2400" b="1" u="sng" dirty="0" err="1" smtClean="0">
                <a:solidFill>
                  <a:schemeClr val="tx1"/>
                </a:solidFill>
                <a:latin typeface="Baskerville Old Face" panose="02020602080505020303" pitchFamily="18" charset="0"/>
              </a:rPr>
              <a:t>Restaurante</a:t>
            </a:r>
            <a:r>
              <a:rPr lang="fr-FR" sz="2400" b="1" u="sng" dirty="0" smtClean="0">
                <a:solidFill>
                  <a:schemeClr val="tx1"/>
                </a:solidFill>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 CASCAIS</a:t>
            </a:r>
            <a:endParaRPr lang="fr-FR" altLang="fr-FR" sz="2400" b="1" u="sng" dirty="0">
              <a:latin typeface="Baskerville Old Face" pitchFamily="18" charset="0"/>
            </a:endParaRP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572" t="27626" r="25528" b="23012"/>
          <a:stretch/>
        </p:blipFill>
        <p:spPr bwMode="auto">
          <a:xfrm>
            <a:off x="3070097" y="3284984"/>
            <a:ext cx="3040911" cy="316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Texto 2"/>
          <p:cNvSpPr txBox="1">
            <a:spLocks/>
          </p:cNvSpPr>
          <p:nvPr/>
        </p:nvSpPr>
        <p:spPr bwMode="auto">
          <a:xfrm>
            <a:off x="95250" y="134195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smtClean="0">
                <a:latin typeface="Baskerville Old Face" panose="02020602080505020303" pitchFamily="18" charset="0"/>
              </a:rPr>
              <a:t>Une réelle rencontre avec la mer et les meilleures saveurs qu’elle peut offrir! </a:t>
            </a:r>
          </a:p>
          <a:p>
            <a:pPr algn="ctr" fontAlgn="auto">
              <a:lnSpc>
                <a:spcPct val="150000"/>
              </a:lnSpc>
              <a:spcBef>
                <a:spcPts val="0"/>
              </a:spcBef>
              <a:spcAft>
                <a:spcPts val="0"/>
              </a:spcAft>
              <a:defRPr/>
            </a:pPr>
            <a:r>
              <a:rPr lang="fr-FR" sz="1600" dirty="0" smtClean="0">
                <a:latin typeface="Baskerville Old Face" panose="02020602080505020303" pitchFamily="18" charset="0"/>
              </a:rPr>
              <a:t>Le Monte Mar est un restaurant spécialisé dans le poisson et les fruits de mer. Il se situe à Cascais, sur la plage du </a:t>
            </a:r>
            <a:r>
              <a:rPr lang="fr-FR" sz="1600" dirty="0" err="1" smtClean="0">
                <a:latin typeface="Baskerville Old Face" panose="02020602080505020303" pitchFamily="18" charset="0"/>
              </a:rPr>
              <a:t>Guincho</a:t>
            </a:r>
            <a:r>
              <a:rPr lang="fr-FR" sz="1600" dirty="0" smtClean="0">
                <a:latin typeface="Baskerville Old Face" panose="02020602080505020303" pitchFamily="18" charset="0"/>
              </a:rPr>
              <a:t> à environ 30 minutes de l’hôtel Sana Lisboa. Il est </a:t>
            </a:r>
            <a:r>
              <a:rPr lang="fr-FR" sz="1600" dirty="0" smtClean="0">
                <a:latin typeface="Baskerville Old Face" panose="02020602080505020303" pitchFamily="18" charset="0"/>
              </a:rPr>
              <a:t>un des </a:t>
            </a:r>
            <a:r>
              <a:rPr lang="fr-FR" sz="1600" dirty="0" smtClean="0">
                <a:latin typeface="Baskerville Old Face" panose="02020602080505020303" pitchFamily="18" charset="0"/>
              </a:rPr>
              <a:t>restaurants les plus visités de la côte de Estoril et propose un agréable moment face à la mer. </a:t>
            </a:r>
            <a:endParaRPr lang="fr-FR" sz="1600" dirty="0">
              <a:latin typeface="Baskerville Old Face" panose="02020602080505020303"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spTree>
    <p:extLst>
      <p:ext uri="{BB962C8B-B14F-4D97-AF65-F5344CB8AC3E}">
        <p14:creationId xmlns:p14="http://schemas.microsoft.com/office/powerpoint/2010/main" val="2254195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t="7090" r="5436" b="23606"/>
          <a:stretch/>
        </p:blipFill>
        <p:spPr bwMode="auto">
          <a:xfrm>
            <a:off x="292070" y="1988840"/>
            <a:ext cx="4797553" cy="329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19" y="4077072"/>
            <a:ext cx="3414745" cy="2164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19" y="1588690"/>
            <a:ext cx="3414745" cy="2272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27584" y="406405"/>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Dîner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a:t>
            </a:r>
            <a:r>
              <a:rPr lang="fr-FR" sz="2400" b="1" u="sng" dirty="0" err="1" smtClean="0">
                <a:solidFill>
                  <a:schemeClr val="tx1"/>
                </a:solidFill>
                <a:latin typeface="Baskerville Old Face" panose="02020602080505020303" pitchFamily="18" charset="0"/>
              </a:rPr>
              <a:t>Restaurante</a:t>
            </a:r>
            <a:r>
              <a:rPr lang="fr-FR" sz="2400" b="1" u="sng" dirty="0" smtClean="0">
                <a:solidFill>
                  <a:schemeClr val="tx1"/>
                </a:solidFill>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 CASCAIS</a:t>
            </a:r>
            <a:endParaRPr lang="fr-FR" altLang="fr-FR" sz="2400" b="1" u="sng" dirty="0">
              <a:latin typeface="Baskerville Old Face" pitchFamily="18" charset="0"/>
            </a:endParaRPr>
          </a:p>
        </p:txBody>
      </p:sp>
    </p:spTree>
    <p:extLst>
      <p:ext uri="{BB962C8B-B14F-4D97-AF65-F5344CB8AC3E}">
        <p14:creationId xmlns:p14="http://schemas.microsoft.com/office/powerpoint/2010/main" val="3608875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4</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lisb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3293" y="838200"/>
            <a:ext cx="3190875"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35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23" t="41341" r="19193" b="25744"/>
          <a:stretch/>
        </p:blipFill>
        <p:spPr bwMode="auto">
          <a:xfrm>
            <a:off x="5076056" y="1340768"/>
            <a:ext cx="374299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36512" y="1628800"/>
            <a:ext cx="51845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8h00 – </a:t>
            </a:r>
            <a:r>
              <a:rPr lang="fr-FR" altLang="fr-FR" sz="1400" dirty="0">
                <a:latin typeface="Baskerville Old Face" pitchFamily="18" charset="0"/>
                <a:ea typeface="Times New Roman" pitchFamily="18" charset="0"/>
                <a:cs typeface="Arial" pitchFamily="34" charset="0"/>
              </a:rPr>
              <a:t>Petit déjeuner à l’hôtel </a:t>
            </a:r>
            <a:r>
              <a:rPr lang="fr-FR" altLang="fr-FR" sz="1400" dirty="0" smtClean="0">
                <a:latin typeface="Baskerville Old Face" pitchFamily="18" charset="0"/>
                <a:ea typeface="Times New Roman" pitchFamily="18" charset="0"/>
                <a:cs typeface="Arial" pitchFamily="34" charset="0"/>
              </a:rPr>
              <a:t>Sana Lisboa </a:t>
            </a:r>
            <a:r>
              <a:rPr lang="fr-FR" altLang="fr-FR" sz="1400" dirty="0">
                <a:latin typeface="Baskerville Old Face" pitchFamily="18" charset="0"/>
                <a:ea typeface="Times New Roman" pitchFamily="18" charset="0"/>
                <a:cs typeface="Arial" pitchFamily="34" charset="0"/>
              </a:rPr>
              <a:t>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9h</a:t>
            </a:r>
            <a:r>
              <a:rPr lang="fr-FR" altLang="fr-FR" sz="1400" b="1" dirty="0" smtClean="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Matinée séminaire: plénière et sous-commissions</a:t>
            </a: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Déjeuner</a:t>
            </a:r>
            <a:r>
              <a:rPr lang="fr-FR" altLang="fr-FR" sz="1400" dirty="0" smtClean="0">
                <a:latin typeface="Baskerville Old Face" pitchFamily="18" charset="0"/>
                <a:ea typeface="Times New Roman" pitchFamily="18" charset="0"/>
                <a:cs typeface="Arial" pitchFamily="34" charset="0"/>
              </a:rPr>
              <a:t> à l’hôtel Sana 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a:t>
            </a:r>
            <a:r>
              <a:rPr lang="fr-FR" altLang="fr-FR" sz="1400" dirty="0" smtClean="0">
                <a:latin typeface="Baskerville Old Face" pitchFamily="18" charset="0"/>
                <a:ea typeface="Times New Roman" pitchFamily="18" charset="0"/>
                <a:cs typeface="Arial" pitchFamily="34" charset="0"/>
              </a:rPr>
              <a:t> – Découverte </a:t>
            </a:r>
            <a:r>
              <a:rPr lang="fr-FR" altLang="fr-FR" sz="1400" dirty="0" smtClean="0">
                <a:latin typeface="Baskerville Old Face" pitchFamily="18" charset="0"/>
                <a:ea typeface="Times New Roman" pitchFamily="18" charset="0"/>
                <a:cs typeface="Arial" pitchFamily="34" charset="0"/>
              </a:rPr>
              <a:t>du quartier de Belém</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17h30 </a:t>
            </a:r>
            <a:r>
              <a:rPr lang="fr-FR" altLang="fr-FR" sz="1400" dirty="0" smtClean="0">
                <a:latin typeface="Baskerville Old Face" pitchFamily="18" charset="0"/>
                <a:ea typeface="Times New Roman" pitchFamily="18" charset="0"/>
                <a:cs typeface="Arial" pitchFamily="34" charset="0"/>
              </a:rPr>
              <a:t>- Retour à l’hôtel </a:t>
            </a: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Temps libre pour se préparer pour le dîner de Gala</a:t>
            </a: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a:t>
            </a:r>
            <a:r>
              <a:rPr lang="fr-FR" altLang="fr-FR" sz="1400" b="1" dirty="0" smtClean="0">
                <a:latin typeface="Baskerville Old Face" pitchFamily="18" charset="0"/>
                <a:ea typeface="Times New Roman" pitchFamily="18" charset="0"/>
                <a:cs typeface="Arial" pitchFamily="34" charset="0"/>
              </a:rPr>
              <a:t>20h</a:t>
            </a:r>
            <a:r>
              <a:rPr lang="fr-FR" altLang="fr-FR" sz="1400" b="1" dirty="0" smtClean="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Départ en bus pour le dîner de Gala au </a:t>
            </a:r>
            <a:r>
              <a:rPr lang="fr-FR" altLang="fr-FR" sz="1400" dirty="0" err="1" smtClean="0">
                <a:latin typeface="Baskerville Old Face" pitchFamily="18" charset="0"/>
                <a:ea typeface="Times New Roman" pitchFamily="18" charset="0"/>
                <a:cs typeface="Arial" pitchFamily="34" charset="0"/>
              </a:rPr>
              <a:t>Kais</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Soirée au </a:t>
            </a:r>
            <a:r>
              <a:rPr lang="fr-FR" altLang="fr-FR" sz="1400" dirty="0" err="1" smtClean="0">
                <a:latin typeface="Baskerville Old Face" pitchFamily="18" charset="0"/>
                <a:ea typeface="Times New Roman" pitchFamily="18" charset="0"/>
                <a:cs typeface="Arial" pitchFamily="34" charset="0"/>
              </a:rPr>
              <a:t>Skones</a:t>
            </a:r>
            <a:r>
              <a:rPr lang="fr-FR" altLang="fr-FR" sz="1400" dirty="0" smtClean="0">
                <a:latin typeface="Baskerville Old Face" pitchFamily="18" charset="0"/>
                <a:ea typeface="Times New Roman" pitchFamily="18" charset="0"/>
                <a:cs typeface="Arial" pitchFamily="34" charset="0"/>
              </a:rPr>
              <a:t> - Open bar durant la soirée</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Nuit </a:t>
            </a:r>
            <a:r>
              <a:rPr lang="fr-FR" altLang="fr-FR" sz="1400" dirty="0" smtClean="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Retour en bus à </a:t>
            </a:r>
            <a:r>
              <a:rPr lang="fr-FR" altLang="fr-FR" sz="1400" dirty="0" smtClean="0">
                <a:latin typeface="Baskerville Old Face" pitchFamily="18" charset="0"/>
                <a:ea typeface="Times New Roman" pitchFamily="18" charset="0"/>
                <a:cs typeface="Arial" pitchFamily="34" charset="0"/>
              </a:rPr>
              <a:t>l’hôtel et nuit en chambre single</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324495" y="260648"/>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Journée Belém</a:t>
            </a:r>
            <a:endParaRPr lang="fr-FR" sz="3200" b="1" u="sng" kern="0" dirty="0">
              <a:latin typeface="Baskerville Old Face" pitchFamily="18" charset="0"/>
              <a:sym typeface="Gill Sans"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03" t="29814" r="32884" b="26349"/>
          <a:stretch/>
        </p:blipFill>
        <p:spPr bwMode="auto">
          <a:xfrm>
            <a:off x="5940152" y="3515216"/>
            <a:ext cx="2083981" cy="308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6"/>
          <p:cNvSpPr txBox="1">
            <a:spLocks noChangeArrowheads="1"/>
          </p:cNvSpPr>
          <p:nvPr/>
        </p:nvSpPr>
        <p:spPr bwMode="auto">
          <a:xfrm>
            <a:off x="4139952" y="332656"/>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kern="0" dirty="0" smtClean="0">
                <a:latin typeface="Baskerville Old Face" pitchFamily="18" charset="0"/>
                <a:sym typeface="Gill Sans" charset="0"/>
              </a:rPr>
              <a:t>Trajet</a:t>
            </a:r>
            <a:endParaRPr lang="fr-FR" sz="3200" b="1" kern="0" dirty="0">
              <a:latin typeface="Baskerville Old Face" pitchFamily="18" charset="0"/>
              <a:sym typeface="Gill Sans" charset="0"/>
            </a:endParaRPr>
          </a:p>
        </p:txBody>
      </p:sp>
    </p:spTree>
    <p:extLst>
      <p:ext uri="{BB962C8B-B14F-4D97-AF65-F5344CB8AC3E}">
        <p14:creationId xmlns:p14="http://schemas.microsoft.com/office/powerpoint/2010/main" val="2125264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95250" y="170080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2" y="3429000"/>
            <a:ext cx="424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476672"/>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0" y="3501008"/>
            <a:ext cx="4095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09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1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val="855375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val="4020467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330325" y="548680"/>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pic>
        <p:nvPicPr>
          <p:cNvPr id="29700" name="Marcador de Posição da Imagem 9" descr="Kais 2_Buff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2060848"/>
            <a:ext cx="925195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100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Marcador de Posição da Imagem 6" descr="Kais I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29400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Placeholder 6" descr="KA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89363"/>
            <a:ext cx="72580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http://www.lisbonlux.com/images/restaurante-kais.jpg"/>
          <p:cNvPicPr>
            <a:picLocks noChangeAspect="1" noChangeArrowheads="1"/>
          </p:cNvPicPr>
          <p:nvPr/>
        </p:nvPicPr>
        <p:blipFill>
          <a:blip r:embed="rId4">
            <a:extLst>
              <a:ext uri="{28A0092B-C50C-407E-A947-70E740481C1C}">
                <a14:useLocalDpi xmlns:a14="http://schemas.microsoft.com/office/drawing/2010/main" val="0"/>
              </a:ext>
            </a:extLst>
          </a:blip>
          <a:srcRect l="-5"/>
          <a:stretch>
            <a:fillRect/>
          </a:stretch>
        </p:blipFill>
        <p:spPr bwMode="auto">
          <a:xfrm>
            <a:off x="3567113" y="1268413"/>
            <a:ext cx="23431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http://www.lisbonlux.com/images/restaurante-ka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268413"/>
            <a:ext cx="250666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1330325" y="260648"/>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extLst>
      <p:ext uri="{BB962C8B-B14F-4D97-AF65-F5344CB8AC3E}">
        <p14:creationId xmlns:p14="http://schemas.microsoft.com/office/powerpoint/2010/main" val="3882681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3492500" y="981075"/>
            <a:ext cx="54721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Pour cette soirée nous vous proposons le restaurant le plus branché de la ville – le restaurant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 un espace superbe avec une décoration très sobre, mais très soignée: parquet et chaises en bois et métal, lumières tamisées au moyen de spots au plafond et bougies sur tables nappées de couleur blanche. </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a une capacité maximum de 400 pax assis.</a:t>
            </a:r>
          </a:p>
        </p:txBody>
      </p:sp>
      <p:pic>
        <p:nvPicPr>
          <p:cNvPr id="31747" name="Picture 2" descr="http://media-cdn.tripadvisor.com/media/photo-s/01/fa/5a/68/ent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8725"/>
            <a:ext cx="32083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http://lh5.ggpht.com/-AAYchZatH1c/TM_r0YFMeJI/AAAAAAAABI0/JA5TScWYgpI/IMG_0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565525"/>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http://1.bp.blogspot.com/-XhmknGp8n68/UCU9-JP6rFI/AAAAAAAABWM/Tu3JEca1Xfc/s640/10.+Restaurante+Ka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3565525"/>
            <a:ext cx="20939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1259632" y="44624"/>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extLst>
      <p:ext uri="{BB962C8B-B14F-4D97-AF65-F5344CB8AC3E}">
        <p14:creationId xmlns:p14="http://schemas.microsoft.com/office/powerpoint/2010/main" val="2149145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655638" y="3789255"/>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En fin de soirée, les participants pourront rejoindre le </a:t>
            </a:r>
            <a:r>
              <a:rPr lang="fr-FR" altLang="fr-FR" sz="1200" dirty="0" err="1">
                <a:latin typeface="Baskerville Old Face" pitchFamily="18" charset="0"/>
                <a:cs typeface="Times New Roman" pitchFamily="18" charset="0"/>
              </a:rPr>
              <a:t>Skones</a:t>
            </a:r>
            <a:r>
              <a:rPr lang="fr-FR" altLang="fr-FR" sz="1200" dirty="0">
                <a:latin typeface="Baskerville Old Face" pitchFamily="18" charset="0"/>
                <a:cs typeface="Times New Roman" pitchFamily="18" charset="0"/>
              </a:rPr>
              <a:t>, située à l’arrière du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dans le même </a:t>
            </a:r>
            <a:r>
              <a:rPr lang="fr-FR" altLang="fr-FR" sz="1200" dirty="0" smtClean="0">
                <a:latin typeface="Baskerville Old Face" pitchFamily="18" charset="0"/>
                <a:cs typeface="Times New Roman" pitchFamily="18" charset="0"/>
              </a:rPr>
              <a:t>bâtiment. Ouvert </a:t>
            </a:r>
            <a:r>
              <a:rPr lang="fr-FR" altLang="fr-FR" sz="1200" dirty="0">
                <a:latin typeface="Baskerville Old Face" pitchFamily="18" charset="0"/>
                <a:cs typeface="Times New Roman" pitchFamily="18" charset="0"/>
              </a:rPr>
              <a:t>tous les weekend et privatisable spécialement pour les groupes en semaine</a:t>
            </a:r>
            <a:r>
              <a:rPr lang="fr-FR" altLang="fr-FR" sz="1200" dirty="0" smtClean="0">
                <a:latin typeface="Baskerville Old Face" pitchFamily="18" charset="0"/>
                <a:cs typeface="Times New Roman" pitchFamily="18" charset="0"/>
              </a:rPr>
              <a:t>. Ils pourront profiter d’un open bar durant la soirée</a:t>
            </a:r>
            <a:endParaRPr lang="fr-FR" altLang="fr-FR" sz="1200" dirty="0">
              <a:latin typeface="Baskerville Old Face" pitchFamily="18" charset="0"/>
              <a:cs typeface="Times New Roman" pitchFamily="18" charset="0"/>
            </a:endParaRPr>
          </a:p>
        </p:txBody>
      </p:sp>
      <p:sp>
        <p:nvSpPr>
          <p:cNvPr id="9" name="Text Box 16"/>
          <p:cNvSpPr txBox="1">
            <a:spLocks noChangeArrowheads="1"/>
          </p:cNvSpPr>
          <p:nvPr/>
        </p:nvSpPr>
        <p:spPr bwMode="auto">
          <a:xfrm>
            <a:off x="755576" y="173095"/>
            <a:ext cx="7200900"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Après le </a:t>
            </a:r>
            <a:r>
              <a:rPr lang="fr-FR" sz="2800" b="1" u="sng" kern="0" dirty="0" err="1">
                <a:latin typeface="Baskerville Old Face" pitchFamily="18" charset="0"/>
                <a:sym typeface="Gill Sans" charset="0"/>
              </a:rPr>
              <a:t>Kais</a:t>
            </a:r>
            <a:r>
              <a:rPr lang="fr-FR" sz="2800" b="1" u="sng" kern="0" dirty="0">
                <a:latin typeface="Baskerville Old Face" pitchFamily="18" charset="0"/>
                <a:sym typeface="Gill Sans" charset="0"/>
              </a:rPr>
              <a:t> : le SKONES</a:t>
            </a:r>
          </a:p>
        </p:txBody>
      </p:sp>
      <p:pic>
        <p:nvPicPr>
          <p:cNvPr id="32773" name="Picture Placeholder 8" descr="Skones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4508500"/>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www.bestguide.pt/wp-content/uploads/2012/08/sk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131888"/>
            <a:ext cx="38417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4" descr="data:image/jpeg;base64,/9j/4AAQSkZJRgABAQAAAQABAAD/2wCEAAkGBxQSEhUUExQWFhQXFx0VGBcXGRoYFxoXFxcYFxcYFxcYHCggGBolHRcYITEiJSkrLi4uFx8zODMsNygtLisBCgoKDg0OGxAQGzIkICQsLCwvLC8sNiwsLCwsLCwsLCwsLCwsLCwsLC0sLCwsLCwsLCwsLCwsLCwsLCwsLCwsLP/AABEIALcBEwMBIgACEQEDEQH/xAAbAAABBQEBAAAAAAAAAAAAAAAFAQIDBAYAB//EAEoQAAIBAgQDBQMJBQQIBgMAAAECEQADBBIhMQVBUQYTImFxMoGRFCNCUqGxwdHwB1NikuEVJHLSM0OCk6KywvEWVHOj4uM0RIP/xAAZAQADAQEBAAAAAAAAAAAAAAABAgMEAAX/xAAyEQACAgEDAwAJAwQDAQAAAAAAAQIRAwQSITFBURMUImFxkaHR8DKB8SNCUsEzYuEF/9oADAMBAAIRAxEAPwDxKK6KnGHOusEcjvTMnnQsNEcUuSngU7N5VxwzujS9yaeLtL39cdQzuDXCwfKpFcnlVlbJ02k8udGkHgq9wx6fr3Ugwx8quFI3pQK6kPtKfyY9RThgz1FXQuhMbb0zN0JHuBpbQHEr/IT1FPXhzHmKtjD3I3UDq3h+8xSC3emAFb/AVb7jSbr6Mb0ddUyNeDsfpD4GpE4E/wBYfA0xsXdT2lZfVSPvFFOBdqGs5h4STzKgkHWCGIJQjTVYPwFJN5ErjyMljvko2+zzkxmHuH9af/YzfvP+H+taHDW2v2WfDkK5zBrZJMZfEQrEzsV3GnWs9icTcRirOsjciCNRIgjSpxyTm2rKOGOPY48Gb959n9ab/YrExnHvED765cbcIkNIEAmNATtPrFGOHsUUvedYZMy6Sw8TKCUiCJSdZEUZznFHKON9jOtwph9L7DTTw8/WHwo5xKe7Q2wSsAl4JJkAagSF1+8daDtiDzI89KeEpSViSjBFdsIetN+SHqKma9rpt57003+hqvJP2SL5KeopPkh6in/KD1FJ8pPlXC8EfyZvKkOGbyqX5QfKkOI9K7k6okfydqT5M3T7al+Ueld8oPlROpEXyVun204YNzy+0VIuKPlT1xzdB+FdbClEiHDrn1ftH50h4fc+ofiPzq3/AGuRyH3CnW+KO3s259AT91Lc/A+3H5ZS+QXPqH7PzpaIjHXv3J+DV1DdL3HbMflgxlJ29f8At501bZmIM1Megnr/AN6aG332/oaYnRDk/XX0602Kk9+lOVBqfh099EUkwfDrl7N3aZsiG42oEKu51OvuqJU91dlPWu1ohHgEbNTlZ99DUcnpSi4K44m74/SU/fU0/ryqBb3nUtu5NNF3wMnSJ8NdhpgGNwdiOc1DbvsJABE6HaPiamycx/2qZrcjXSND5T9L0G/pNdkxrrR0cjurIcPhLt1gqKWY6BVzXHPoqAzRWz2cYZu+c2woUxkljmnKAATrt7WWJBot2exot6C53dzu+5C2co7z5yYdgRO7azr4RMUfwyC3mRYBzC44zqUVgwyvcGYmJcrK6e+s+TJDHSY8YznyvxgC52cW1nZXfLbIVu8fu31kTkBggERpPtCmcKtWHuKt0IGF0EXXVjbCqDmVlUEtuus6QeoovxHidpsO1zO10khcoUANcXuxqB4j4Gz7qN9JBrO4fHPfvWjdUi0hhiTlJXTTKmxiIAAnaRM1GM98XwW27WuQkmOa09ybhdh4QZYAgEHwoYy7conprT8Phy0vZUi1clnDKFViB4TbBByrIaI6GpcfwrCO5fv8sKCwEkMNFkMfZaY0J+O9a/DYa6bFhCzGygmHOXKijQkKYiQN5B02NYsuSKXsrllVF2ZrhPBnXDjuwpe6wYrebVDMgKifRC+Is2WAdRtU2O4YmZAELhlI0MCSupboQJMaj0ArZ2baopKMGciWyxCExGYGMsgkyNfXShw4b3Vzvc/eiEIMlSzhN7abEMNSRyBGg2yvLJvcx0kuAP2fsi57aCEJKIAR82DLd2F1PiKezvuKHdq+xPeKt2wWVzmZluKVlQTqIk55BkHrOgAFTpj2PE1tWnJ7pJZS/d2w+jTkMM7Zss7wOkVp8dw+8qhbSKjkM5YPlYXJkhlACmc2aTzmRBmrJzxyUl3VitRkqZ4RicLctk57brABMgwAwBU5toIIg85q2eCXQqs65M2oViFcqdmytyn9RXtdzDr3KMcq30lTmUsLdwA5zmyyAMp00GvOdcp2g7HreYXEvQ+RmZszvn0Uh2aIRmAaQBGggGDWqOut0+PqRen8cnlbHLII186Zr0rT8R7MvbeEkyNA5GYAaat7H2xqNqEOhB8QI9RW+GSMlaZnnjlHqD4J5fdVnDcOuXCQoGm8kCPXWpVtqZJUH00P2UvyZNIZlb7PzqySJOx/9h3MhclQBOmpYkCYUAGT9g5xTOJcGu4cjvVIB2YFWQ+jqSDsefI0+5euW9BdzAHQHXX0M9ftNR4vFXHOZ/EdtPZEbQOv50JV2DG+47hvDe9uKgdLZbd7rBUURMsx2pb2GtpmUkMykgMviVo2g1DYvgHxyAecTHKY51auWbTAsl5TvCsCrRMDyJiDAJ8z1m0yqcUuhTtW2Oq6agbDczp8BNdcNwaFj7yY/Km2rzKZUkVZ/tDfOoJ67a+YoNyvpY0VBrl0/oU8p/RH511WEwN5xmWy5B2IUx7q6juXknsl4IXUmBz6aAco1/OmKIMNp10qxeid9ORHltXR5yd/D1+HnXJnNEaoTooJPpV3D8JdpBhI1JMnTT6gPIzUCYgj6RAFWrfE4DTccltN+Xn7pqkdr6k5uS6FbE8PKJmG0xsY9/65VVcMkFljmJGh5+hFFRxJZAZ3Kxrrv+jBqO1jwoZQW7s/RnbXn1Gp99Ptj5E3z8AzvPKuD1au9yY0I6kRvVVhGxn1pGqKXYuh6Uvdj0qM+lOAFAJfwl7kd+vUfmKLYKybjADeD0102gkTr+J5VnF3Gtb7hOOt3lU21h7S/VGkSTKBdZ6yBJOu0Ll1DhHp+/gMMKnLkh4dw253d1LeUW7dwZzmyFy2YAueSico1A161rcPwqc2aySGENvosDMZaFZDrz231FBOIY+/cR1VBlDxlVoXxGCVUN4llPOI3iK0ju9pLVtYDlkRcmaEBgCVJXSNZPMbc68bPOUmmehBJcAfhGBT5Q2HawzJccXbNzxNaAQXNYbTVTEHYsJG1Cu0nChh79xrea4gll7tVKd4x8KBUJIKzJkCcpgRXqtrh9s3BdFps5Mj6KMQDbzsGaTAMCZ090A+PXzbu4e2ML8oDM5VAgdSzCWytcnIYHKFgCjHM3P9ha4PNuzPCmv3bIZSoDx41cZiGDFdIbYnUSdutexPxdLS27VpXIWMhVA4ZAJURmDEHXUx1nkRvZXg74UXbl2zatHOICeEhSpMRyc+EdZmhvGmFkDK5VixdsyN3kExAYoAsCVjNqF05wubK5z+AYxRd4bi862FlXdrUksAcoZpRA0EzoPD5DeIBm7g+8stbMZgGCgAhNVOxOwIJ1G8xpQ7sfh4skA6h2Q5oCqojLBOwKsjSP4a0OAusXbMoNuSJDB/ZOVViYEKoJXTU9ZFZXC2PN0BMP2YQYm7euJ3jPqgMEK1wjQNGfLOsmBI+jOpk5lthbqgqREsxAKtqUIiSYaNQOcxzscRsMyEoYdlygyADEshYfVnePhvUBCuqpdIJaM6HWAAATsV3yncc/Q0bb7klyBeKWydEX5xUT5we1lUwUIDDcZ/DodJMb0Gt4ByG1V2Iy5GUMQwUH2vZtgqZgnkduexFxAzooUABmdpAgqAM0ECDIjUEAifUNxKzatgJbUyCpMM1uEIB1aPFJjkNJ5UlcFYy7GV7UWTatBjlJYgGNFnoUOwnbplO9ZHjHdXLKuFk2118SZiMySHZQCTObWNtOc1t+2OFQ2l7sADxEoXA1BOZguaWmdTqZbzgeV4u8SpUofajcDQe/eY+Feho4KUU0+UyOebT56UDiTOkRvH4U4XjzE+8Uy4pX8jE/EUmavUMRIHAmfa68vd+dddfNpI9aYrCuUDmK44N4O4FUKpEtpDARH4cviamxpsSFuWlAA1ZNCdunu/mrPEj6OaeUGnMkQbknov5n8qqslKiUsW52Ot4XvXK2QxHViNBO5O1aThvArdqGueN+U7D0X8T8BWfwXEcjCV0E6LoNY5e6uxvFHfSYHQE/adzWealJ+DVjcIK3yzXPxiypg91I+sQT79DXVhlQxoBXVP1eJb1uXgRX5Hb7aUMRry61HtSMKuZCU3qXv9qrUtMKWRia5sTpVeK6KFnUTC9XG/UeQ00rXWEnF8c9qfjLltnYomRDsmYtGn1jqf61ViuFcGx016P2EtdzbuXLV0MGXOfCwIyaAsqguyqzaqJkxE15tFbHsvee1g7l4F1C3La5ioa2EZmZxJ0BOUDUGSBqKzaqLljpFMLqQb7OdsbrYlcK+HR81wIIBW6jZpLrIIGwMFeWsV6JieGu942rNwBrYXwQDI557gJ8Uco3LQTqa8Cx2LtrfFzDZ1AIuAtEh5zeFVUZADpEttvXrvBuOPjLSYq7c+cAAAtALkIgEOV1ljryAkDQk1i1WCMUpJUXwzlJtNmus2GNwozMHGZTcCScxOZQinRlVT6npMxLi8VbVLdxM7NuIU2ychIOcxKr4diDPQa1Vv8WOB7i13ZdrvilcrZZdT4lzSsZic0mcvupOJu91lfCsMrpplJAf6uafZGcnbXyNYuYr4lv1Mt4jG90o7wAHLmKjKSGIOrxyOsQAJPKqXHcOHQWyST9FE8RfchQYzMQw10EZhy1qfh93v1RsQ1rvSxs5rcMADoUUSQFbKdTtHsg7VcbxizhDfe7lW5cEqy5nOVR4ZC5jowYMF8PgMmjsbfUCdFzgfAmth7l4mWKsltCpVCilFJYCM206QIG8A1V4hgXXEBELMkhmDERJAzbysEsSZ8qdb48WHd23V73dhntBGU2wFlnd20VdVjMoI6E1QwdxrviW6bgYsVYTIMEEpaBBUQxIGvJgZrp/pVoaN22w3huPKr3FuBoGgYMjLCrmJUAS++p10cExJibGoxuE20AAae9BSPGSMvtZ5BhiIHkZ2zXGkVcOcU3gDqXUMGkuyNbKkMTOcBNx1POK7gHG8XftqmGwpGQAZrjEJmA1LGPHqSY3866pS4Bt7oJ3MQFuJ3yhFceME9QQ0gmAM8yCCdtqEcQYuhKgsguNcOYHxEkOzFG2yiIGuqAeVHeHcFuyTfxKM5cErGZVObMEEmTrGmaBr60Ox1hMty0bhVxoFjQ/NgFQJJEsQ3PqaStoyfJnb2LNq4HvZ5AzDvFA5AgZiCM4yqJMCdprDdrxZy96M4u3DooWFhQmYuxbeGU6D6W+mvoF/DZrdtWCAlcxk5CxUEKIAlpAB5bVkuL8Tt2bwssVyskOIGWC2aLmUHOdIgRy1rXppe3aX8C5l7FMw1jGZGBhWMEQ6h11BHssCCdZ8jHSo++HnRHtImHW9GFM2goE+Kc2syW391Cq9iLtWee01wKX99Kik+VMFSAnpRASqwTbemXL+YyY/XWk91L7q6w0MB/U1NhsSEYNlR4M5XEqd91BEjXao2PlTfdXHDzd8hXVF7q6uAMnU0oNNFOUUQHRSVf4X7R9Pxqm66n1P30t80M40kxprqfk1pyXGAKzodx7x+VMKM003rmidJjzpzLtTcutAI2uBp2TSl7s6UQCsulFuB9pb+Et3EslQLpGfMqtIGw1Gnu/ChIn4UmTSllFNUwp07RYwmBuXMxt2ncIJbIrNlHItA0HrXrvZLhDYLAlsYBaa4wKKsJcNswAbmgIBYc5bUc5B8y4Hx3EYQuLFwJ3i5WOVSY12Y6jn8etW8J2ivPijfxDPeLBgwLZQQwiBoQi6LoBsvLes+oxucWiuJ1JHq2HVFcNdVhbvAB1P+rUqhZQwnLIynJOWGaI1FPs9ruGd8MOl1ra2oVLzKGsGFES05hB0kgDTevO8fjsZZuNh7rCcpXKwBhbimNQdwGkGenSgmN4TcssVdSpgGCCDDCQfgax4tNH+/wDY1SyS/tPY+1GHvi0Cb4XxSjlQLTkM2ZtNEBBgaajmNTWN7IsHS5h8UzBAc9oqBmQ3Jzsjt7QYwCjb7iCDWu4xet2+HJhrjM7vYLLmYHI9q2rwcp8IBBAAkGKy3Buy9y/hjiVIyofZEyQs5vKRB0PWox4g0ug8VfJTxfE2sYnMALuUFMwBXvbZ8VstEZWGnoVA5Vp+xj3sVjsPd7nu7VnMxOYktmQopK/QB8hBKxyo12e/Z+5vNisU4caXLVu15CbcyABlGUAaiRqeu4xeJ7oZmHiYwI5gbTO3p51dw2xU5cCTyptxjyB+NdmEvXhiL8tlYZLalspnwqbikkT1YDbfavP+3fHsZYuhnUnBq4VrSLktFJUn5xWlm1iDprtpXoeIxLlWbOGa0IMgBSQCWZejgDbafjWO/aZxB/kV4M9pC6gZIDFlYL4UkgZwYbMJgGQNqlHKp5aS4fX87C01HkFcM7U3Rh7GKuhrq2tYRQzZZAhtAAQqEyJAhjG0S8G4yMZfxF9tLHeMLbeJlgAIrtmOZM02wBlBBJ9K8tu429bsWkVyEeW8JIPhd1IJHIzPwoz2T7QPYX5MGvW1Z8xewC14iAO6S2SFliF8WhEc9K0PS+xJe/j4Celpr4G34vauI11rbFjcQMAVLojKjF8jufFJ0A0BzAaTXj2Ku5nncHYkBZHLwgkDTlJr3fC8HsW+H3Bi7pto9uVS6PEkKrkkqVuOZTUCCYMDavC8ZZi4wBUwzCUkpAY6oeadPKKbRRq7BnldFaN9K6NtKf3e9PFrQb/Ct5nK5GtWUBnYajoPs6VF3cvA6xRNMA2YaHb8KDdBjFsoFNDpz8qcUMrpy+NXxw9obQ/o/wBKU8Pbw6Gk3or6Ng3IfFpSFDppWk4H2afE3u6UhS2xc5RoJ1JqTAdmjevJZ7xFkkB2kLpJ3APTSkeaKY3oZNGUca0tF8RwqGMGR1rqdZETeKVgHLTkXWpsPZRpl8sCdZk6gQoAMnWeWgNRgiqWTotcO9o1YNtYHgb2j79/OqmDuEEwJ02/rRVRIT55RJBIOXwyefpNGEbbBOVRS+Ii2kzj5tttvePOo7VgQx7ttx/00b4dw4O5YYtIEiQFIJABHnBIjbSpE4Wy22Iv22BZdis+0ADlIzD2Zp3HkEJNq6AbWRCfNtt56+z+vfXd2uc/Nt6a9KNYvCMptTeQgjSChiQDrG2w3qi6NmY94u08uh/XvqsMDky0OQfA7v8A0Z566+dSG2Myjuz6a66N5VMUbJ/pBudNP4vOrK22N1R3q7DWB/H5/qaq9M0vkdLhWUlw3+k+bOgP1tILeX6imlFKQFBIaDBJI0bQ6UQwmIUvcRrkksy6aA6nWJ1Gp51afgSoiOtxAzGDAg+y38Xl0rGpKU3BLoJNbIb5Pr7vygacP84B3X0Rpr/F5fqKHIkXiMvXw/HyrXHhrd9HfL7AMx53P4/1NZe6pGLcZhIJGblt6+7eunChYZN3Q1mHUviENy2pYquwaNAyiZEiAvntRGbl7vmuWw7BMuZjGVbYKCPDrAX7KpcLwrd8vzwjWDrG94mPF1n40Sw9ohcR8+NA/XWGu/xeX21menbVo2LURumW+C4MO1hb9rNbL91I9oKwdQq5VkgEzzNWl7UsMVcwdhFt4dWa2iLbC6gEOSpO8yZmTHKqVm6bSWX76ct4tl8X0c5PPnEe+tdd7M4ZOIWGtAjMC5Bls7EiWk7aSfMsduePJicVT7llki3a8G+wlqFEzIkSdNJ2j3D4V552u41dXEEC2GRGCoS0AMoJJBG2uhnkteks+VSTsBJ9BXh3Ghntl+/eWuO+XxRDG4wI5a6fGtGTB6SKh1MuCSTcpBnhXaRlxF0Yq2x7y2oVkjwlS5Hry1nZaGftH4Yxsi4gFxAWLE5cwLklTqZggTpodPShvELCd+v95uEZR4vFoCHI5bQPvqKxdY2sTZOIuG3lZ4In2S4GpWV+jzoQ0j3xa7DZcsYpmF4zbKm0GGWFkDTYtvp6V6H2A+R4fEd9icwvKHZEC+ADw5WkDVzqN4AOvlkO3ODFt7WVy4NsmT5XGEDQaaVpLfCFZlbvbkG0pPlnkgDw+QrY8O5uKZkeeopvv/oE9oOK38azXblsbqg2nKh8AbxatB3FDBYebR7seyI21koOvmPjRUcPGW6O8uEqxMeU7nw+VPPCxktMHuHYGBtBTNHh1getPHAkuAesWwSti5NwZF26DTT186lS1cyIcixJ6fx+dLxC7as3nUvdbTWIEaLvmUTrI91XLuEQWQe9edTHLY/w+Y+NI4qy0ZNqzPujDGLoA3eJpyktA2P41vrGHvF7Xgt6rI8Pko+t5isPjrK/KlysSudSSYBgOJ+ytbxdbKYdWFx0Y28ubLOUnJrA15H7KWeNS4KYsrhyXLitkuyLUgDpt45+lvtT7lm7Fs5bZ16cwW/i19mvJcoA1156a6+/nXptu5Y7rxNqLjR4k9jLI033beazy067GiGqvqX72Fu53Vco0PiywR7GoEn8apPbvd0jLlUgyGG/M/jTs+GN6M5jL9ZN5/xeVQxhxYks0gjYgnZJgAzzNPHSCS1cSVsHe5hT8a6std7TiTlw7ROku0xykAaGlqnoo+RPT+4Arwa+UNwWyUUFiwKkAASSYPSq9nBu6O6iVtgM508IJygmd9ela6xiv7ncA0HcsP8AhigPDLsYXFDqtsf+6KhDPOSdro0vm0Vy6XHFxpvmLfyTZW4ZYa4+RBLN4VHUnQDXSjNvshjf3B/nt/56o9lj/ebX+Nf+YV6tbxE1l1uryYZ1FLp3/k06DQw1GPc3VMwFnsRjztY/9y1/npW7EcQmO7g/+rb2/mrd4/ivc22uanKNhzkx+NAG7cj9038w/Ks2PWavJzGK/P3NGTQYMbqc6AOI7HcQOja8tbyn/qpXxvyS4bd/Di82Xu8huaZnUZWBWZI/Gr2K7V98QoDJzJzb/CmIVY5jBbqdTtHPyrfg12qxO8lft/LMWXR6d/8AE3x3KF/tVYyC38gthgzS3etJzZtPZ5Zh/LUPEO0VpnDrg0tgQIF1jMZuo55h/LRt8Q1qFVFMDN7FswBuPEOlXflbXF/1ZVh+6tbEdclaH/8AXyr4fnuJrSPpuPMi/iLec6es1p8RxUYoW0shLBRcrnP3ZukkBZXNBYaiRvm2oomAtKwAtrsY0HUUT72Of2Cs09an0Qceja6sDJ2M4k+qsNok4gA/83nTLv7PceCcy2y3XvlJn1nWjYxsf6w/zGlbiEjV2PqTWb1vUPx8n9yz0mFO+QH/AOCuIiPnEnl/eBI18jpufiamt9hsfrLr5/P789ddd/tpzccNq5KqDpG8b71pOD8aa+rkiI03ncV2XV6qCvivz3lcGg0+Tu7ACdh8aBOdIB/fc69z7OWXaxhi2XMlm2rfSOZQFMNz2avO1xZynXnXo/Y65OFtMf4l+Fx4qeDUZM06yA12jhp8alF96+jCuKIRXd2OQKSQN9BJjzrwfi/AsXj8Q14mygbwomeAiAnKsBdTrJPMk+72TtdjDaw1198qFuY2Ej3SK8Ht8SLkkiD5GrZMk939P7/7M2mx43jbn1vgn/8AAWJMjPZ00/0hj/lqne/ZzjEOl2wJHK4+x9Eq6mLbk7D/AGj+dTfLLn7x/wCY1JZ9THpJfI0PBgl1TMlx3gV3BlRedWLAsMjFgACBqWAiiy/s+xVxQ3f2MrLmAL3NFOsRk89qv4y2LpBueMjQZtYB3rjxC4CqB2Ag8zsI0HSqvU5nFKLV9+OBFpsO57rrt5K6fswxP/mMP09q5t09jaltfs2xJ0+VWQB/Fdjz0C+VXvl1394/xNQvjX/eP/MfzqfrGp/yXyGem0/h/Mpn9mt2Y+U2Phc9fq1Yw/7L2M/3zDyOWVyenSmXMX1Zj7yarXeMtZ8dsDNt4gdjoeYpll1T4UlfwA8GmXZ/MKN+zBh/+1Z/lemP+zEkScZb/wB2/wDmqj/4zxBGnd/yn/NWh7M8SuYi2WciVfLppplB6+dTyZdbjjulJfL/AML4tJpcstqsE2P2eAb4lP8Adt/mpuO7EWhAOLRT/wCmZP8Ax0T7T8RuWFXIQJYgyJ5TWRxfGLrnMzCQI2Ao4JarLU9/HwX2KajT6bFcUuQlY7GW1M/LEP8A/P8A+dXh2aVhpiwPS3/86GcCxjXCwbWII09elaXDKfqn4V2WWZSqUvovsRxrEl7Mfq/uCh2KX/zh/wB1/wDZXVpF22NdU/WM3+f0X2G9Hi/x+rPN24dcW0395tQEPgDAzpqtD1wuXDm4Ly+OAbQ9ogNpPSN6S/YUA6CYJquyr3YOmb+texBPz38L8/c8zJw/gvL/AD9uhc7PvF9D/EPvrcLxtBtJ/XnXneDeDNX8NiAzCAf0ajqdOsjtmjRal447U+5sMVj1vIyEGDExE6EH8KHW8FZG6u3qR+AFdhTvUxFYV7HEeDZKTnzLkrJfs8rUfD8qVceoI8FBcd7H+1+dCrlbYadSV2ZMudY3W00+Ox7O5ZfCCIjf1ovwPjlm0CLto3Itsqw0AMfYaJGxrzwVwNUeki1RH1z/AK/U3FzjCSCLWo0MtMjTaOelIePAsFW0AT1by6VjsL7a+tEsP/8Akr6H7jUpaaEfkVjqHNWlXKRpBjz9UU75Wp3T7apV1ZdqNRFxRUhXUFSWgiZFF+zd7Kr6EzGw8j50G4l/o1/xfgaIcCdoaGA2mRP/AFCnyK8XIcUts+DQDGBQSVeBqdBsNTzre9m+Md3gbTLIBd4zDlmBk66bmvM7meDLiI+oeY/x0fscQ/uCW5OZbragQIIDdTG/2VljFJOupTO3kpSXH8mh7V8Y7zCuCdCpQjmQdD9leZLatLsp95mi9y/mBIaTPsnYEHQGgF25qabGnzyScUuEiwzr0qjf4miNET74pWu0A4jrcPoK14cSk6ZDPPZG0aFeJLvlNR/2gucNBgTInrH5UGxB+bGsbfdQ1mPU/E1aGmiyeTUbKVGvvcZQxCcvT41EeMLyT01rKSep+NIRT+qwJPVvwaj+2P4ftpBxYkgZRr76zUa0RRtU9/3UJaeCGhnlIJNeB/1afCPuq7guMtZBCKqgmSB12n7KGTFNN0VF41JUzQp7XadBrjePa/YR2AnORoegPKNPjWfc0TYzhh5XDzMbdNqFXFJ0GtNgioql2Y2ebat+BMBxFrTSp30NFRxe44zZiOUA6fZQUYC7+7b9e+rVlCohgVO8GJj3VXLCEue5lwzmnT6BEcSufWPxP50tUJpan6OPgvvYIxd8MdOlV50qxiCx3UD0qDIYnlW1dDy5tuTH2OfpVrh3t/rqKp2N4HPSiOFw5UzS5HwymFPcmGrd0D6Ufr0rnxC83PuH9KogU8LWH0aPR3sW6lorGZ952/pVc4ez1c+78hVkLTwlNuruxHHd1SKXyez0b4H8qcuFtfVP8p/KiHdwJY5R51UxHEo0Qe8/gKMZSl+m/mLKMI9a+QwYW0CDMe7+lSW7dsNmD+L0ocbjMZYknz/WlXuFcTt4a8ty7h0xCj6DsVE9TGjehBFWWJt02ReZRjaia7s52SxGNXPb8NrbvXGVT5JPtn0qx2j7HHA2TdxF+1b1ItoSWu3AOiBdD74HOK2/Bu3q4vDXHwOHd8RaUArdyi3aDSAVymCPCdBB6xXivHWvYi893EXTcukwxJ2jYLGgUa6DQU+3DC4dWRjk1GRrJ0Xj7lqzxDDfSYt6qYH2Vct4+xIIOg12I1pnZzsDiMapeyEyzEm4i6jfwzm+yl7S9h72CVTeyAMYGW4rHadVBkesRWaWHG+7Ncc+VPohz8esDQsT/snU/D9TU+D4mtxSEMgHWZGpG+tZVMCnmffV23bS1qpMn15VOWDGlUbsrHUZW/aqjRXbw1KiJAn16/ZQniSvaAYhcrCR4tY8xGhqA4zlNbLil+xi8HhUBSbVshixVbmYCMsqs5c0tqTM1NRWPmXQM8jl+kwdvHFjAA95j8KrY3DHMWLLr0M/hRDE8HTMQI/n5UmC4D3rhAyKTrNy4EXT+JjFa4Txp3EyzjkkqlyB8RfBUDp+FQPajbpWux3Yvu0LNisF1gYlCfcBvWXuWI2BitEZLsQnGXVlUNTiDRrg3BlxGneIsc3YKR8d6C58pIB8vWipqTaXYnKDik33JbWHZttfeJq6cPc8Om3n5RVRV5irlnFsPP1pJ7uxXHtXWxzWrh6VwsP1WrCYsHfT7qnGuxmoOcl1RqUIvoxLJItFCdc2by2Aqu2GnmPtqwUppWkUq5RRq0k+xCmHj6UU67oPaJ8v0aUrUbJT3b5E6dCPvBXU7JXVTgnyQYm34GPlUFxPmAf1vVZsU5BBOnoKabzZcs6dKqoszSyRbfwJMEPnF9a0AtigHDxN1P8AEK1JZUGsD1rPqJU0kX0v6WR28L5xUvyXzqpd4sv0QT57Ch9/Hu3OB0H571KOLJL3FpZoR94Vvuibt7hvVW5xHkgjzOp+FCy1cDWiOniuvJCWok+nBZu3C25mo4puauBqqjRNyskFUMS5LHy2q2WqBlE0Y8CTdoTCY+5aDC27IHENlMSBtTUxLAQD91O7unrZ8qL2+BVu8iLjH6/YPyrjjn+t9g/Kplwx08J8tDrTvkZG6sP9k/lSex4H/qeWVPlb/W+78qRsU53Y/ZRG3wxjr3bR1ymPuqQcKMA5SJEidKDnBBWPIwSb7dakTFOBoxHoYq98iB+j1HwMU9eFudrbHST4eR2PpofhXOcO5yxT7A35W/12/mNIcS312+Jol/Zjkx3ZnfbeN/wqK5hCuhWDRU4dgOEyg15jux+Jphc9TVzu6aE609oRxZTroq0wim0bF2i4TnVmKgTyp+alZSLpEhNSW9NtDVXNUysY60rQykW0xBG+v31IMUvOR6/0qorg04aVJ40XWR9i6GB2++mmkw2HtsdSE85ge+psdhBb1FxD08QI+zUfA+tS4TorbasrGlqA3fT3Mv511VpktyA0UoWupa0mIVVFSB/0ajApa44m7w9a4GowadQDY7PSZqbNOWuOHTSzSA0tcEVaQClBpwNAI5BVuxJPIfr1qstW7BqU+hbH1DIsMmQ5l200Ok6nnz/CiGMtOQrFl66KeW0+L9RQrvpA8quG/KgdK86SlaPQVchNrL9z7awdICnT/iqC9h2I1ZdAB7J25fSpbd2VirFsSKim0UdMDHBEDfmTt1M9aJcMssxnvI8OU+EbCSPXc0+9bpmHfLNNKTkhYpJjcPhszwbhGUllMDeCPhFAuK2fEdZ130H4UZW5qTQrHGSapibUhMlONAW4lQkVduCoGWvSjI8+USqwpuWrDLUZWqJkmiOKSnxTSKIBhFOFJS0TiQDyp6AdBUQNPWlY6YW4YFzCVUj0Bo3xKza0y21HooFZrCvFEbt+QKwZYPfaPQxSWyi8cBZOuT7q6h/f+ZrqTbPyPcPBljXCurq9U8YUUorq6uoIopwFdXUAigU4Ckrq44eBS11dQCdSqK6urmEnWp7VdXVKZWBdttVlGrq6skkbIsv2GNErBrq6sczQkS3F0oe+ldXUsWdNFZz0qjiBXV1aYEJMo3BUBFdXVsiZX1I2FRmkrqrEkxhpCK6upxBhFJXV1EAtOFdXVwUT2TVoXNK6uqMlyXhJpHZzXV1dQpB3s//Z"/>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pic>
        <p:nvPicPr>
          <p:cNvPr id="327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1222375"/>
            <a:ext cx="35702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359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5</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0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907753" y="449907"/>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Privatisation du fameux tramway !</a:t>
            </a:r>
            <a:endParaRPr lang="fr-FR" sz="3200" b="1" u="sng" kern="0" dirty="0">
              <a:latin typeface="Baskerville Old Face" pitchFamily="18" charset="0"/>
              <a:sym typeface="Gill Sans" charset="0"/>
            </a:endParaRPr>
          </a:p>
        </p:txBody>
      </p:sp>
      <p:sp>
        <p:nvSpPr>
          <p:cNvPr id="3" name="Rectangle 4"/>
          <p:cNvSpPr txBox="1">
            <a:spLocks noChangeArrowheads="1"/>
          </p:cNvSpPr>
          <p:nvPr/>
        </p:nvSpPr>
        <p:spPr bwMode="auto">
          <a:xfrm>
            <a:off x="107950" y="1896377"/>
            <a:ext cx="9036050" cy="39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endParaRPr lang="fr-FR" altLang="fr-FR" sz="1400" dirty="0">
              <a:latin typeface="Baskerville Old Face" pitchFamily="18" charset="0"/>
            </a:endParaRPr>
          </a:p>
        </p:txBody>
      </p:sp>
      <p:sp>
        <p:nvSpPr>
          <p:cNvPr id="5" name="Rectangle 4"/>
          <p:cNvSpPr txBox="1">
            <a:spLocks noChangeArrowheads="1"/>
          </p:cNvSpPr>
          <p:nvPr/>
        </p:nvSpPr>
        <p:spPr bwMode="auto">
          <a:xfrm>
            <a:off x="107950" y="1706135"/>
            <a:ext cx="9036050" cy="107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400" dirty="0" smtClean="0">
                <a:latin typeface="Baskerville Old Face" pitchFamily="18" charset="0"/>
              </a:rPr>
              <a:t>Pour cette dernière matinée nous vous proposons de privatiser un des fameux tramway </a:t>
            </a:r>
            <a:r>
              <a:rPr lang="fr-FR" altLang="fr-FR" sz="1400" dirty="0">
                <a:latin typeface="Baskerville Old Face" pitchFamily="18" charset="0"/>
              </a:rPr>
              <a:t>spécialement pour le groupe </a:t>
            </a:r>
            <a:r>
              <a:rPr lang="fr-FR" altLang="fr-FR" sz="1400" dirty="0" smtClean="0">
                <a:latin typeface="Baskerville Old Face" pitchFamily="18" charset="0"/>
              </a:rPr>
              <a:t>afin visiter les </a:t>
            </a:r>
            <a:r>
              <a:rPr lang="fr-FR" altLang="fr-FR" sz="1400" dirty="0">
                <a:latin typeface="Baskerville Old Face" pitchFamily="18" charset="0"/>
              </a:rPr>
              <a:t>rues sinueuses et anciennes de </a:t>
            </a:r>
            <a:r>
              <a:rPr lang="fr-FR" altLang="fr-FR" sz="1400" dirty="0" smtClean="0">
                <a:latin typeface="Baskerville Old Face" pitchFamily="18" charset="0"/>
              </a:rPr>
              <a:t>Lisbonne.</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6" name="Imagem 7" descr="tram-lisb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0619" y="2763414"/>
            <a:ext cx="1983829" cy="2753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2629759"/>
            <a:ext cx="2537991" cy="3031489"/>
          </a:xfrm>
          <a:prstGeom prst="rect">
            <a:avLst/>
          </a:prstGeom>
          <a:ln w="9525">
            <a:solidFill>
              <a:schemeClr val="tx1"/>
            </a:solidFill>
          </a:ln>
          <a:effectLst>
            <a:softEdge rad="112500"/>
          </a:effectLst>
        </p:spPr>
      </p:pic>
      <p:pic>
        <p:nvPicPr>
          <p:cNvPr id="2050" name="Picture 2" descr="http://redac.cuk.ch/archives_v3/3767/07Tram19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011287"/>
            <a:ext cx="3227257" cy="2140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41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907753" y="333375"/>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Lisbonne Jaune et Bleu !</a:t>
            </a:r>
          </a:p>
        </p:txBody>
      </p:sp>
      <p:sp>
        <p:nvSpPr>
          <p:cNvPr id="12291" name="Rectangle 4"/>
          <p:cNvSpPr txBox="1">
            <a:spLocks noChangeArrowheads="1"/>
          </p:cNvSpPr>
          <p:nvPr/>
        </p:nvSpPr>
        <p:spPr bwMode="auto">
          <a:xfrm>
            <a:off x="107950" y="1395728"/>
            <a:ext cx="9036050" cy="13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400" dirty="0" smtClean="0">
                <a:latin typeface="Baskerville Old Face" pitchFamily="18" charset="0"/>
              </a:rPr>
              <a:t>De l’arrêt </a:t>
            </a:r>
            <a:r>
              <a:rPr lang="fr-FR" altLang="fr-FR" sz="1400" dirty="0">
                <a:latin typeface="Baskerville Old Face" pitchFamily="18" charset="0"/>
              </a:rPr>
              <a:t>Largo Portas do Sol nous monterons à pied jusqu’au sommet de la colline du Château de Saint Georges pour admirer la vue sur toute la ville. Nous rentrerons dans le château conquit par D. Afonso </a:t>
            </a:r>
            <a:r>
              <a:rPr lang="fr-FR" altLang="fr-FR" sz="1400" dirty="0" err="1">
                <a:latin typeface="Baskerville Old Face" pitchFamily="18" charset="0"/>
              </a:rPr>
              <a:t>Henriques</a:t>
            </a:r>
            <a:r>
              <a:rPr lang="fr-FR" altLang="fr-FR" sz="1400" dirty="0">
                <a:latin typeface="Baskerville Old Face" pitchFamily="18" charset="0"/>
              </a:rPr>
              <a:t> au Maure en 1147.</a:t>
            </a:r>
            <a:r>
              <a:rPr lang="fr-FR" altLang="fr-FR" sz="1400" dirty="0">
                <a:latin typeface="Baskerville Old Face" pitchFamily="18" charset="0"/>
                <a:cs typeface="Times New Roman" pitchFamily="18" charset="0"/>
              </a:rPr>
              <a:t> </a:t>
            </a:r>
          </a:p>
          <a:p>
            <a:pPr algn="ctr" eaLnBrk="1" hangingPunct="1">
              <a:lnSpc>
                <a:spcPct val="150000"/>
              </a:lnSpc>
              <a:spcBef>
                <a:spcPct val="0"/>
              </a:spcBef>
              <a:buFontTx/>
              <a:buNone/>
            </a:pPr>
            <a:r>
              <a:rPr lang="fr-FR" altLang="fr-FR" sz="1400" dirty="0">
                <a:latin typeface="Baskerville Old Face" pitchFamily="18" charset="0"/>
                <a:cs typeface="Times New Roman" pitchFamily="18" charset="0"/>
              </a:rPr>
              <a:t>Un apéritif </a:t>
            </a:r>
            <a:r>
              <a:rPr lang="fr-FR" altLang="fr-FR" sz="1400" dirty="0" smtClean="0">
                <a:latin typeface="Baskerville Old Face" pitchFamily="18" charset="0"/>
                <a:cs typeface="Times New Roman" pitchFamily="18" charset="0"/>
              </a:rPr>
              <a:t>peut être </a:t>
            </a:r>
            <a:r>
              <a:rPr lang="fr-FR" altLang="fr-FR" sz="1400" dirty="0">
                <a:latin typeface="Baskerville Old Face" pitchFamily="18" charset="0"/>
                <a:cs typeface="Times New Roman" pitchFamily="18" charset="0"/>
              </a:rPr>
              <a:t>servi sur la Terrasse. </a:t>
            </a:r>
            <a:r>
              <a:rPr lang="fr-FR" altLang="fr-FR" sz="1400" dirty="0" smtClean="0">
                <a:latin typeface="Baskerville Old Face" pitchFamily="18" charset="0"/>
                <a:cs typeface="Times New Roman" pitchFamily="18" charset="0"/>
              </a:rPr>
              <a:t>Après une visite rapide du château, le bus vous attendra pour partir directement à l’aéroport.</a:t>
            </a:r>
            <a:endParaRPr lang="fr-FR" altLang="fr-FR" sz="1400" dirty="0">
              <a:latin typeface="Baskerville Old Face" pitchFamily="18" charset="0"/>
            </a:endParaRPr>
          </a:p>
        </p:txBody>
      </p:sp>
      <p:pic>
        <p:nvPicPr>
          <p:cNvPr id="12292" name="Picture Placeholder 11" descr="lisboatrip-12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068638"/>
            <a:ext cx="85248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788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a:latin typeface="Baskerville Old Face" pitchFamily="18" charset="0"/>
              </a:rPr>
              <a:t>Laura DREAN</a:t>
            </a: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a:latin typeface="Baskerville Old Face" pitchFamily="18" charset="0"/>
              </a:rPr>
              <a:t>laura@croisierejaune.com</a:t>
            </a: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745" y="332656"/>
            <a:ext cx="2775694" cy="18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7584" y="406405"/>
            <a:ext cx="3725862"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Arrivée</a:t>
            </a:r>
            <a:endParaRPr lang="fr-FR" altLang="fr-FR" sz="2400" b="1" u="sng" dirty="0">
              <a:latin typeface="Baskerville Old Face" pitchFamily="18" charset="0"/>
            </a:endParaRPr>
          </a:p>
        </p:txBody>
      </p:sp>
      <p:sp>
        <p:nvSpPr>
          <p:cNvPr id="10" name="Rectangle 9"/>
          <p:cNvSpPr>
            <a:spLocks noChangeArrowheads="1"/>
          </p:cNvSpPr>
          <p:nvPr/>
        </p:nvSpPr>
        <p:spPr bwMode="auto">
          <a:xfrm>
            <a:off x="288354" y="1546914"/>
            <a:ext cx="485971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12h30- </a:t>
            </a:r>
            <a:r>
              <a:rPr lang="fr-FR" altLang="fr-FR" sz="1400" dirty="0" smtClean="0">
                <a:latin typeface="Baskerville Old Face" pitchFamily="18" charset="0"/>
                <a:ea typeface="Times New Roman" pitchFamily="18" charset="0"/>
                <a:cs typeface="Arial" pitchFamily="34" charset="0"/>
              </a:rPr>
              <a:t>Déjeuner dans l’avion - Arrivée </a:t>
            </a:r>
            <a:r>
              <a:rPr lang="fr-FR" altLang="fr-FR" sz="1400" dirty="0">
                <a:latin typeface="Baskerville Old Face" pitchFamily="18" charset="0"/>
                <a:ea typeface="Times New Roman" pitchFamily="18" charset="0"/>
                <a:cs typeface="Arial" pitchFamily="34" charset="0"/>
              </a:rPr>
              <a:t>à l’aéroport de </a:t>
            </a:r>
            <a:r>
              <a:rPr lang="fr-FR" altLang="fr-FR" sz="1400" dirty="0" smtClean="0">
                <a:latin typeface="Baskerville Old Face" pitchFamily="18" charset="0"/>
                <a:ea typeface="Times New Roman" pitchFamily="18" charset="0"/>
                <a:cs typeface="Arial" pitchFamily="34" charset="0"/>
              </a:rPr>
              <a:t>Lisbonne - Accueil </a:t>
            </a:r>
            <a:r>
              <a:rPr lang="fr-FR" altLang="fr-FR" sz="1400" dirty="0">
                <a:latin typeface="Baskerville Old Face" pitchFamily="18" charset="0"/>
                <a:ea typeface="Times New Roman" pitchFamily="18" charset="0"/>
                <a:cs typeface="Arial" pitchFamily="34" charset="0"/>
              </a:rPr>
              <a:t>et assistance à l’aéroport par notre équipe Croisière Jaune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a:latin typeface="Baskerville Old Face" pitchFamily="18" charset="0"/>
                <a:ea typeface="Times New Roman" pitchFamily="18" charset="0"/>
                <a:cs typeface="Arial" pitchFamily="34" charset="0"/>
              </a:rPr>
              <a:t>bus de l’aéroport à votre 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a:t>
            </a:r>
            <a:r>
              <a:rPr lang="fr-FR" altLang="fr-FR" sz="1400" b="1" dirty="0" smtClean="0">
                <a:latin typeface="Baskerville Old Face" pitchFamily="18" charset="0"/>
                <a:ea typeface="Times New Roman" pitchFamily="18" charset="0"/>
                <a:cs typeface="Arial" pitchFamily="34" charset="0"/>
              </a:rPr>
              <a:t>13h30 </a:t>
            </a:r>
            <a:r>
              <a:rPr lang="fr-FR" altLang="fr-FR" sz="1400" dirty="0">
                <a:latin typeface="Baskerville Old Face" pitchFamily="18" charset="0"/>
                <a:ea typeface="Times New Roman" pitchFamily="18" charset="0"/>
                <a:cs typeface="Arial" pitchFamily="34" charset="0"/>
              </a:rPr>
              <a:t>– Arrivée </a:t>
            </a:r>
            <a:r>
              <a:rPr lang="fr-FR" altLang="fr-FR" sz="1400" dirty="0" smtClean="0">
                <a:latin typeface="Baskerville Old Face" pitchFamily="18" charset="0"/>
                <a:ea typeface="Times New Roman" pitchFamily="18" charset="0"/>
                <a:cs typeface="Arial" pitchFamily="34" charset="0"/>
              </a:rPr>
              <a:t>à l’hôtel</a:t>
            </a:r>
            <a:r>
              <a:rPr lang="fr-FR" altLang="fr-FR" sz="1400" dirty="0">
                <a:latin typeface="Baskerville Old Face" pitchFamily="18" charset="0"/>
                <a:ea typeface="Times New Roman" pitchFamily="18" charset="0"/>
                <a:cs typeface="Arial" pitchFamily="34" charset="0"/>
              </a:rPr>
              <a:t>, remise des clefs et installation dans les chambres</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14h30 </a:t>
            </a:r>
            <a:r>
              <a:rPr lang="fr-FR" altLang="fr-FR" sz="1400" dirty="0">
                <a:latin typeface="Baskerville Old Face" pitchFamily="18" charset="0"/>
                <a:ea typeface="Times New Roman" pitchFamily="18" charset="0"/>
                <a:cs typeface="Arial" pitchFamily="34" charset="0"/>
              </a:rPr>
              <a:t>– Location d’une salle plénière </a:t>
            </a:r>
            <a:r>
              <a:rPr lang="fr-FR" altLang="fr-FR" sz="1400" dirty="0" smtClean="0">
                <a:latin typeface="Baskerville Old Face" pitchFamily="18" charset="0"/>
                <a:ea typeface="Times New Roman" pitchFamily="18" charset="0"/>
                <a:cs typeface="Arial" pitchFamily="34" charset="0"/>
              </a:rPr>
              <a:t>et 2 salles de sous commissions à </a:t>
            </a:r>
            <a:r>
              <a:rPr lang="fr-FR" altLang="fr-FR" sz="1400" dirty="0">
                <a:latin typeface="Baskerville Old Face" pitchFamily="18" charset="0"/>
                <a:ea typeface="Times New Roman" pitchFamily="18" charset="0"/>
                <a:cs typeface="Arial" pitchFamily="34" charset="0"/>
              </a:rPr>
              <a:t>l’hôtel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Pause café</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18h00 </a:t>
            </a:r>
            <a:r>
              <a:rPr lang="fr-FR" altLang="fr-FR" sz="1400" dirty="0">
                <a:latin typeface="Baskerville Old Face" pitchFamily="18" charset="0"/>
                <a:ea typeface="Times New Roman" pitchFamily="18" charset="0"/>
                <a:cs typeface="Arial" pitchFamily="34" charset="0"/>
              </a:rPr>
              <a:t>– Fin de la </a:t>
            </a:r>
            <a:r>
              <a:rPr lang="fr-FR" altLang="fr-FR" sz="1400" dirty="0" smtClean="0">
                <a:latin typeface="Baskerville Old Face" pitchFamily="18" charset="0"/>
                <a:ea typeface="Times New Roman" pitchFamily="18" charset="0"/>
                <a:cs typeface="Arial" pitchFamily="34" charset="0"/>
              </a:rPr>
              <a:t>réunion temps libre jusqu’au dîner OU Cocktails sur la Terrasse BA &gt; superbe vue de Lisbonne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20h30 </a:t>
            </a:r>
            <a:r>
              <a:rPr lang="fr-FR" altLang="fr-FR" sz="1400" dirty="0" smtClean="0">
                <a:latin typeface="Baskerville Old Face" pitchFamily="18" charset="0"/>
                <a:ea typeface="Times New Roman" pitchFamily="18" charset="0"/>
                <a:cs typeface="Arial" pitchFamily="34" charset="0"/>
              </a:rPr>
              <a:t>– Dîner </a:t>
            </a:r>
            <a:r>
              <a:rPr lang="fr-FR" altLang="fr-FR" sz="1400" dirty="0" err="1" smtClean="0">
                <a:latin typeface="Baskerville Old Face" pitchFamily="18" charset="0"/>
                <a:ea typeface="Times New Roman" pitchFamily="18" charset="0"/>
                <a:cs typeface="Arial" pitchFamily="34" charset="0"/>
              </a:rPr>
              <a:t>Clube</a:t>
            </a:r>
            <a:r>
              <a:rPr lang="fr-FR" altLang="fr-FR" sz="1400" dirty="0" smtClean="0">
                <a:latin typeface="Baskerville Old Face" pitchFamily="18" charset="0"/>
                <a:ea typeface="Times New Roman" pitchFamily="18" charset="0"/>
                <a:cs typeface="Arial" pitchFamily="34" charset="0"/>
              </a:rPr>
              <a:t> do Fado</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du restaurant à l’hôtel</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Nuit </a:t>
            </a:r>
            <a:r>
              <a:rPr lang="fr-FR" altLang="fr-FR" sz="1400" dirty="0">
                <a:latin typeface="Baskerville Old Face" pitchFamily="18" charset="0"/>
                <a:ea typeface="Times New Roman" pitchFamily="18" charset="0"/>
                <a:cs typeface="Arial" pitchFamily="34" charset="0"/>
              </a:rPr>
              <a:t>– Chambre single à l’hôtel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61" t="32376" r="28758" b="11271"/>
          <a:stretch/>
        </p:blipFill>
        <p:spPr bwMode="auto">
          <a:xfrm>
            <a:off x="5364088" y="2443100"/>
            <a:ext cx="3364992" cy="380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327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864691" y="260350"/>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Hôtel  </a:t>
            </a:r>
            <a:r>
              <a:rPr lang="fr-FR" altLang="fr-FR" sz="2400" b="1" u="sng" dirty="0" smtClean="0">
                <a:latin typeface="Baskerville Old Face" pitchFamily="18" charset="0"/>
              </a:rPr>
              <a:t>SANA  LISBOA  4</a:t>
            </a:r>
            <a:r>
              <a:rPr lang="fr-FR" altLang="fr-FR" sz="2400" b="1" u="sng" dirty="0">
                <a:latin typeface="Baskerville Old Face" pitchFamily="18" charset="0"/>
              </a:rPr>
              <a:t>*</a:t>
            </a:r>
          </a:p>
        </p:txBody>
      </p:sp>
      <p:sp>
        <p:nvSpPr>
          <p:cNvPr id="25603" name="Rectangle 3"/>
          <p:cNvSpPr>
            <a:spLocks noChangeArrowheads="1"/>
          </p:cNvSpPr>
          <p:nvPr/>
        </p:nvSpPr>
        <p:spPr bwMode="auto">
          <a:xfrm>
            <a:off x="539552" y="1052513"/>
            <a:ext cx="8190112"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300" dirty="0">
                <a:latin typeface="Baskerville Old Face" pitchFamily="18" charset="0"/>
              </a:rPr>
              <a:t>Bénéficiant d'un emplacement central et à 350 mètres de la célèbre place Marques de Pombal, le SANA Lisboa </a:t>
            </a:r>
            <a:r>
              <a:rPr lang="fr-FR" altLang="fr-FR" sz="1300" dirty="0" err="1">
                <a:latin typeface="Baskerville Old Face" pitchFamily="18" charset="0"/>
              </a:rPr>
              <a:t>Hotel</a:t>
            </a:r>
            <a:r>
              <a:rPr lang="fr-FR" altLang="fr-FR" sz="1300" dirty="0">
                <a:latin typeface="Baskerville Old Face" pitchFamily="18" charset="0"/>
              </a:rPr>
              <a:t> vous propose des chambres modernes, climatisées et dotées d'une télévision.</a:t>
            </a:r>
          </a:p>
          <a:p>
            <a:pPr eaLnBrk="1" hangingPunct="1">
              <a:spcBef>
                <a:spcPct val="0"/>
              </a:spcBef>
              <a:buFontTx/>
              <a:buNone/>
            </a:pPr>
            <a:r>
              <a:rPr lang="fr-FR" altLang="fr-FR" sz="1300" dirty="0">
                <a:latin typeface="Baskerville Old Face" pitchFamily="18" charset="0"/>
              </a:rPr>
              <a:t>Les chambres du Lisboa </a:t>
            </a:r>
            <a:r>
              <a:rPr lang="fr-FR" altLang="fr-FR" sz="1300" dirty="0" err="1">
                <a:latin typeface="Baskerville Old Face" pitchFamily="18" charset="0"/>
              </a:rPr>
              <a:t>Hotel</a:t>
            </a:r>
            <a:r>
              <a:rPr lang="fr-FR" altLang="fr-FR" sz="1300" dirty="0">
                <a:latin typeface="Baskerville Old Face" pitchFamily="18" charset="0"/>
              </a:rPr>
              <a:t> sont décorées dans un style contemporain et offrent une vue sur la vieille ville, sur le Tage ou sur le parc Eduardo VII. Leur spacieuse salle de bains privative est pourvue d'articles de toilette gratuits.</a:t>
            </a:r>
          </a:p>
          <a:p>
            <a:pPr eaLnBrk="1" hangingPunct="1">
              <a:spcBef>
                <a:spcPct val="0"/>
              </a:spcBef>
              <a:buFontTx/>
              <a:buNone/>
            </a:pPr>
            <a:r>
              <a:rPr lang="fr-FR" altLang="fr-FR" sz="1300" dirty="0">
                <a:latin typeface="Baskerville Old Face" pitchFamily="18" charset="0"/>
              </a:rPr>
              <a:t>Un copieux petit-déjeuner buffet est proposé tous les matins. Le restaurant portugais traditionnel de l'hôtel, le </a:t>
            </a:r>
            <a:r>
              <a:rPr lang="fr-FR" altLang="fr-FR" sz="1300" dirty="0" err="1">
                <a:latin typeface="Baskerville Old Face" pitchFamily="18" charset="0"/>
              </a:rPr>
              <a:t>Contemporâneo</a:t>
            </a:r>
            <a:r>
              <a:rPr lang="fr-FR" altLang="fr-FR" sz="1300" dirty="0">
                <a:latin typeface="Baskerville Old Face" pitchFamily="18" charset="0"/>
              </a:rPr>
              <a:t>, vous accueille pour le déjeuner et le dîner. Le SANA </a:t>
            </a:r>
            <a:r>
              <a:rPr lang="fr-FR" altLang="fr-FR" sz="1300" dirty="0" err="1">
                <a:latin typeface="Baskerville Old Face" pitchFamily="18" charset="0"/>
              </a:rPr>
              <a:t>Hotel</a:t>
            </a:r>
            <a:r>
              <a:rPr lang="fr-FR" altLang="fr-FR" sz="1300" dirty="0">
                <a:latin typeface="Baskerville Old Face" pitchFamily="18" charset="0"/>
              </a:rPr>
              <a:t> abrite également un bar où vous pourrez écouter du piano en direct.</a:t>
            </a:r>
          </a:p>
          <a:p>
            <a:pPr eaLnBrk="1" hangingPunct="1">
              <a:spcBef>
                <a:spcPct val="0"/>
              </a:spcBef>
              <a:buFontTx/>
              <a:buNone/>
            </a:pPr>
            <a:r>
              <a:rPr lang="fr-FR" altLang="fr-FR" sz="1300" dirty="0">
                <a:latin typeface="Baskerville Old Face" pitchFamily="18" charset="0"/>
              </a:rPr>
              <a:t>Vous pourrez par ailleurs profiter d'un massage ou vous détendre dans le bain à remous du SANA. L'établissement possède également un sauna, un bain à vapeur et un centre de remise en forme.</a:t>
            </a:r>
          </a:p>
          <a:p>
            <a:pPr eaLnBrk="1" hangingPunct="1">
              <a:spcBef>
                <a:spcPct val="0"/>
              </a:spcBef>
              <a:buFontTx/>
              <a:buNone/>
            </a:pPr>
            <a:r>
              <a:rPr lang="fr-FR" altLang="fr-FR" sz="1300" dirty="0">
                <a:latin typeface="Baskerville Old Face" pitchFamily="18" charset="0"/>
              </a:rPr>
              <a:t>Le SANA Lisboa </a:t>
            </a:r>
            <a:r>
              <a:rPr lang="fr-FR" altLang="fr-FR" sz="1300" dirty="0" err="1">
                <a:latin typeface="Baskerville Old Face" pitchFamily="18" charset="0"/>
              </a:rPr>
              <a:t>Hotel</a:t>
            </a:r>
            <a:r>
              <a:rPr lang="fr-FR" altLang="fr-FR" sz="1300" dirty="0">
                <a:latin typeface="Baskerville Old Face" pitchFamily="18" charset="0"/>
              </a:rPr>
              <a:t> se trouve à 5 minutes à pied des lignes de métro et de bus de Lisbonne desservant l'ensemble de la capitale. L'aéroport de Portela est situé à moins de 5 km et l'hôtel dispose d'un parking privé</a:t>
            </a:r>
            <a:r>
              <a:rPr lang="fr-FR" altLang="fr-FR" sz="1300" dirty="0" smtClean="0">
                <a:latin typeface="Baskerville Old Face" pitchFamily="18" charset="0"/>
              </a:rPr>
              <a:t>.</a:t>
            </a:r>
            <a:endParaRPr lang="fr-FR" altLang="fr-FR" sz="1300" dirty="0">
              <a:latin typeface="Baskerville Old Face" pitchFamily="18"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29000"/>
            <a:ext cx="75787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46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cdn.tripadvisor.com/media/photo-s/01/e5/e5/ba/lob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549275"/>
            <a:ext cx="36734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www.hotel.info/media/hotel/pictures/132/132372/132372_auss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3382962"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static.laterooms.com/hotelphotos/laterooms/192656/gallery/sana-lisboa-hotel-lisboa_0809200915451905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00438"/>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tatic.laterooms.com/hotelphotos/laterooms/192656/gallery/sana-lisboa-hotel-lisboa_2509200911491294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644900"/>
            <a:ext cx="388778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45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g.venere.com/img/hotel/8/1/0/2/202018/1108961_8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388778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http://www.worldwidehotelsonline.net/images_disp/a78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04813"/>
            <a:ext cx="36004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http://static.laterooms.com/hotelphotos/laterooms/192656/gallery/sana-lisboa-hotel-lisboa_250920091140144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57563"/>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http://static.laterooms.com/hotelphotos/laterooms/192656/gallery/sana-lisboa-hotel-lisboa_2509200911460895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357563"/>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24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ixaDeTexto 3"/>
          <p:cNvSpPr txBox="1">
            <a:spLocks noChangeArrowheads="1"/>
          </p:cNvSpPr>
          <p:nvPr/>
        </p:nvSpPr>
        <p:spPr bwMode="auto">
          <a:xfrm>
            <a:off x="179512" y="1268413"/>
            <a:ext cx="1944563"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5" rIns="91432" bIns="45715">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t-PT" altLang="fr-FR" sz="1600" dirty="0" smtClean="0">
                <a:latin typeface="Baskerville Old Face" pitchFamily="18" charset="0"/>
              </a:rPr>
              <a:t>Salles plénières et de sous-commissions</a:t>
            </a:r>
            <a:endParaRPr lang="pt-PT" altLang="fr-FR" sz="1600" dirty="0">
              <a:latin typeface="Baskerville Old Face" pitchFamily="18" charset="0"/>
            </a:endParaRPr>
          </a:p>
        </p:txBody>
      </p:sp>
      <p:pic>
        <p:nvPicPr>
          <p:cNvPr id="28675" name="Marcador de Posição da Imagem 9" descr="Castelo IX.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13100"/>
            <a:ext cx="837088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8913"/>
            <a:ext cx="67691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05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60648"/>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Cocktails sur la Terrasse BA</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79512" y="1196752"/>
            <a:ext cx="6687269" cy="15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sz="1300" dirty="0">
                <a:latin typeface="+mj-lt"/>
              </a:rPr>
              <a:t>Au dernier étage du </a:t>
            </a:r>
            <a:r>
              <a:rPr lang="fr-FR" sz="1300" dirty="0" err="1">
                <a:latin typeface="+mj-lt"/>
              </a:rPr>
              <a:t>Bairro</a:t>
            </a:r>
            <a:r>
              <a:rPr lang="fr-FR" sz="1300" dirty="0">
                <a:latin typeface="+mj-lt"/>
              </a:rPr>
              <a:t> Alto Hôtel se trouve la Terrasse BA, déjà déclarée comme étant la quatrième plus belle vue de terrasse d’hôtel du monde, un espace apprécié par tout le monde et déjà bien connu des Lisboètes qui aiment profiter de ce que la ville a de meilleur à offrir : un bon moment de contemplation de cette vue unique sur le fleuve, des vieux toits de Lisbonne et du soleil qui se couche derrière le pont sur le </a:t>
            </a:r>
            <a:r>
              <a:rPr lang="fr-FR" sz="1300" dirty="0" smtClean="0">
                <a:latin typeface="+mj-lt"/>
              </a:rPr>
              <a:t>Tage.  Le </a:t>
            </a:r>
            <a:r>
              <a:rPr lang="fr-FR" sz="1300" dirty="0" err="1">
                <a:latin typeface="+mj-lt"/>
              </a:rPr>
              <a:t>B</a:t>
            </a:r>
            <a:r>
              <a:rPr lang="fr-FR" sz="1300" dirty="0" err="1" smtClean="0">
                <a:latin typeface="+mj-lt"/>
              </a:rPr>
              <a:t>airro</a:t>
            </a:r>
            <a:r>
              <a:rPr lang="fr-FR" sz="1300" dirty="0" smtClean="0">
                <a:latin typeface="+mj-lt"/>
              </a:rPr>
              <a:t> Alto Hôtel se trouve à 10min du Sana Lisboa.</a:t>
            </a:r>
            <a:endParaRPr lang="fr-FR" altLang="fr-FR" sz="1300" dirty="0">
              <a:latin typeface="+mj-lt"/>
            </a:endParaRPr>
          </a:p>
        </p:txBody>
      </p:sp>
      <p:pic>
        <p:nvPicPr>
          <p:cNvPr id="30722" name="Picture 2" descr="http://www.bairroaltohotel.com/images/lofthumbs/733x414/images/sliders_BAH/slider_home/home02.jpg"/>
          <p:cNvPicPr>
            <a:picLocks noChangeAspect="1" noChangeArrowheads="1"/>
          </p:cNvPicPr>
          <p:nvPr/>
        </p:nvPicPr>
        <p:blipFill rotWithShape="1">
          <a:blip r:embed="rId2">
            <a:extLst>
              <a:ext uri="{28A0092B-C50C-407E-A947-70E740481C1C}">
                <a14:useLocalDpi xmlns:a14="http://schemas.microsoft.com/office/drawing/2010/main" val="0"/>
              </a:ext>
            </a:extLst>
          </a:blip>
          <a:srcRect t="1" b="25941"/>
          <a:stretch/>
        </p:blipFill>
        <p:spPr bwMode="auto">
          <a:xfrm>
            <a:off x="3082050" y="4205210"/>
            <a:ext cx="5904656" cy="246983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www.bairroaltohotel.com/images/lofthumbs/733x414/images/sliders_BAH/slider_terraco/terraco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879564"/>
            <a:ext cx="4533553" cy="2560561"/>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7689" t="15682" r="29774" b="19995"/>
          <a:stretch/>
        </p:blipFill>
        <p:spPr bwMode="auto">
          <a:xfrm>
            <a:off x="7017840" y="1052736"/>
            <a:ext cx="1802632" cy="28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977193"/>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722</TotalTime>
  <Words>1964</Words>
  <Application>Microsoft Office PowerPoint</Application>
  <PresentationFormat>Affichage à l'écran (4:3)</PresentationFormat>
  <Paragraphs>170</Paragraphs>
  <Slides>39</Slides>
  <Notes>0</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Mailles</vt:lpstr>
      <vt:lpstr>Lisboa - Portugal  XCPH ORGANISATION</vt:lpstr>
      <vt:lpstr>Présentation PowerPoint</vt:lpstr>
      <vt:lpstr>JOUR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2</vt:lpstr>
      <vt:lpstr>Présentation PowerPoint</vt:lpstr>
      <vt:lpstr>Présentation PowerPoint</vt:lpstr>
      <vt:lpstr>Présentation PowerPoint</vt:lpstr>
      <vt:lpstr>Présentation PowerPoint</vt:lpstr>
      <vt:lpstr>Présentation PowerPoint</vt:lpstr>
      <vt:lpstr>Présentation PowerPoint</vt:lpstr>
      <vt:lpstr>JOUR 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5</vt:lpstr>
      <vt:lpstr>Présentation PowerPoint</vt:lpstr>
      <vt:lpstr>Présentation PowerPoint</vt:lpstr>
      <vt:lpstr>Présentation PowerPoint</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41</cp:revision>
  <dcterms:created xsi:type="dcterms:W3CDTF">2014-07-07T07:41:37Z</dcterms:created>
  <dcterms:modified xsi:type="dcterms:W3CDTF">2014-07-08T09:05:52Z</dcterms:modified>
</cp:coreProperties>
</file>