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8"/>
  </p:notesMasterIdLst>
  <p:sldIdLst>
    <p:sldId id="274" r:id="rId2"/>
    <p:sldId id="435" r:id="rId3"/>
    <p:sldId id="277" r:id="rId4"/>
    <p:sldId id="389" r:id="rId5"/>
    <p:sldId id="393" r:id="rId6"/>
    <p:sldId id="390" r:id="rId7"/>
    <p:sldId id="392" r:id="rId8"/>
    <p:sldId id="391" r:id="rId9"/>
    <p:sldId id="394" r:id="rId10"/>
    <p:sldId id="439" r:id="rId11"/>
    <p:sldId id="408" r:id="rId12"/>
    <p:sldId id="436" r:id="rId13"/>
    <p:sldId id="437" r:id="rId14"/>
    <p:sldId id="438" r:id="rId15"/>
    <p:sldId id="440" r:id="rId16"/>
    <p:sldId id="441" r:id="rId17"/>
    <p:sldId id="400" r:id="rId18"/>
    <p:sldId id="275" r:id="rId19"/>
    <p:sldId id="442" r:id="rId20"/>
    <p:sldId id="443" r:id="rId21"/>
    <p:sldId id="382" r:id="rId22"/>
    <p:sldId id="287" r:id="rId23"/>
    <p:sldId id="397" r:id="rId24"/>
    <p:sldId id="401" r:id="rId25"/>
    <p:sldId id="402" r:id="rId26"/>
    <p:sldId id="450" r:id="rId27"/>
    <p:sldId id="444" r:id="rId28"/>
    <p:sldId id="445" r:id="rId29"/>
    <p:sldId id="446" r:id="rId30"/>
    <p:sldId id="451" r:id="rId31"/>
    <p:sldId id="425" r:id="rId32"/>
    <p:sldId id="452" r:id="rId33"/>
    <p:sldId id="424" r:id="rId34"/>
    <p:sldId id="426" r:id="rId35"/>
    <p:sldId id="427" r:id="rId36"/>
    <p:sldId id="447" r:id="rId37"/>
    <p:sldId id="448" r:id="rId38"/>
    <p:sldId id="449" r:id="rId39"/>
    <p:sldId id="387" r:id="rId40"/>
    <p:sldId id="371" r:id="rId41"/>
    <p:sldId id="428" r:id="rId42"/>
    <p:sldId id="429" r:id="rId43"/>
    <p:sldId id="430" r:id="rId44"/>
    <p:sldId id="431" r:id="rId45"/>
    <p:sldId id="420" r:id="rId46"/>
    <p:sldId id="412" r:id="rId47"/>
    <p:sldId id="415" r:id="rId48"/>
    <p:sldId id="416" r:id="rId49"/>
    <p:sldId id="414" r:id="rId50"/>
    <p:sldId id="413" r:id="rId51"/>
    <p:sldId id="433" r:id="rId52"/>
    <p:sldId id="418" r:id="rId53"/>
    <p:sldId id="419" r:id="rId54"/>
    <p:sldId id="421" r:id="rId55"/>
    <p:sldId id="360" r:id="rId56"/>
    <p:sldId id="434" r:id="rId57"/>
    <p:sldId id="423" r:id="rId58"/>
    <p:sldId id="327" r:id="rId59"/>
    <p:sldId id="336" r:id="rId60"/>
    <p:sldId id="388" r:id="rId61"/>
    <p:sldId id="403" r:id="rId62"/>
    <p:sldId id="335" r:id="rId63"/>
    <p:sldId id="323" r:id="rId64"/>
    <p:sldId id="375" r:id="rId65"/>
    <p:sldId id="376" r:id="rId66"/>
    <p:sldId id="432" r:id="rId67"/>
    <p:sldId id="378" r:id="rId68"/>
    <p:sldId id="379" r:id="rId69"/>
    <p:sldId id="380" r:id="rId70"/>
    <p:sldId id="352" r:id="rId71"/>
    <p:sldId id="354" r:id="rId72"/>
    <p:sldId id="353" r:id="rId73"/>
    <p:sldId id="405" r:id="rId74"/>
    <p:sldId id="406" r:id="rId75"/>
    <p:sldId id="407" r:id="rId76"/>
    <p:sldId id="273" r:id="rId7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4660"/>
  </p:normalViewPr>
  <p:slideViewPr>
    <p:cSldViewPr>
      <p:cViewPr>
        <p:scale>
          <a:sx n="60" d="100"/>
          <a:sy n="60" d="100"/>
        </p:scale>
        <p:origin x="-1440" y="-10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EA3253-0850-4126-B7F5-76311B6BC0B3}" type="datetimeFigureOut">
              <a:rPr lang="fr-FR" smtClean="0"/>
              <a:pPr/>
              <a:t>26/06/2014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D9DCE0-518A-48D6-9BC9-69E17D81BCEC}" type="slidenum">
              <a:rPr lang="fr-FR" smtClean="0"/>
              <a:pPr/>
              <a:t>‹N°›</a:t>
            </a:fld>
            <a:endParaRPr lang="fr-FR"/>
          </a:p>
        </p:txBody>
      </p:sp>
    </p:spTree>
    <p:extLst>
      <p:ext uri="{BB962C8B-B14F-4D97-AF65-F5344CB8AC3E}">
        <p14:creationId xmlns:p14="http://schemas.microsoft.com/office/powerpoint/2010/main" val="9423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A721FBBB-4AD5-42E7-A298-8A5ABD620AB9}" type="slidenum">
              <a:rPr lang="fr-FR" smtClean="0"/>
              <a:pPr/>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A721FBBB-4AD5-42E7-A298-8A5ABD620AB9}"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64C64DE8-8052-4F0F-B873-F1AD13E03181}" type="datetimeFigureOut">
              <a:rPr lang="fr-FR" smtClean="0"/>
              <a:pPr/>
              <a:t>26/06/2014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721FBBB-4AD5-42E7-A298-8A5ABD620AB9}"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4C64DE8-8052-4F0F-B873-F1AD13E03181}" type="datetimeFigureOut">
              <a:rPr lang="fr-FR" smtClean="0"/>
              <a:pPr/>
              <a:t>26/06/2014</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721FBBB-4AD5-42E7-A298-8A5ABD620AB9}"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2.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hyperlink" Target="http://www.croisierejaune.com/video/32_Ephemere_Sahara_Lounge.html" TargetMode="External"/><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92.emf"/></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2.jpeg"/><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28.jpeg"/><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xml"/><Relationship Id="rId5" Type="http://schemas.openxmlformats.org/officeDocument/2006/relationships/image" Target="../media/image133.jpeg"/><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38.jpeg"/></Relationships>
</file>

<file path=ppt/slides/_rels/slide6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41.jpeg"/></Relationships>
</file>

<file path=ppt/slides/_rels/slide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7.jpe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12.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hyperlink" Target="http://www.croisierejaune.com/video/32_Ephemere_Sahara_Lounge.html" TargetMode="External"/><Relationship Id="rId5" Type="http://schemas.openxmlformats.org/officeDocument/2006/relationships/image" Target="../media/image91.jpeg"/><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2.em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3.jpeg"/></Relationships>
</file>

<file path=ppt/slides/_rels/slide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ous-titre 2"/>
          <p:cNvSpPr>
            <a:spLocks noGrp="1"/>
          </p:cNvSpPr>
          <p:nvPr>
            <p:ph type="subTitle" idx="1"/>
          </p:nvPr>
        </p:nvSpPr>
        <p:spPr>
          <a:xfrm>
            <a:off x="831850" y="5308600"/>
            <a:ext cx="4124325" cy="568325"/>
          </a:xfrm>
        </p:spPr>
        <p:txBody>
          <a:bodyPr/>
          <a:lstStyle/>
          <a:p>
            <a:pPr algn="l" eaLnBrk="1" hangingPunct="1">
              <a:lnSpc>
                <a:spcPct val="80000"/>
              </a:lnSpc>
            </a:pPr>
            <a:r>
              <a:rPr lang="fr-FR" altLang="fr-FR" sz="3400" b="1" smtClean="0">
                <a:solidFill>
                  <a:srgbClr val="FFFFFF"/>
                </a:solidFill>
                <a:latin typeface="Pristina" pitchFamily="66" charset="0"/>
                <a:ea typeface="ＭＳ Ｐゴシック" pitchFamily="34" charset="-128"/>
              </a:rPr>
              <a:t>Tous unis pour vous accueillir</a:t>
            </a:r>
          </a:p>
        </p:txBody>
      </p:sp>
      <p:pic>
        <p:nvPicPr>
          <p:cNvPr id="2051"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5800" y="323850"/>
            <a:ext cx="4270375"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11" descr="IMG_2625.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11800" y="4508500"/>
            <a:ext cx="3238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mage 12" descr="IMG_8988.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11800" y="134938"/>
            <a:ext cx="3238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Image 13" descr="IMG_9476.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11800" y="2328863"/>
            <a:ext cx="3238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452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vboul1\images cj\Nouvelle Photothèque\Opérations\BIGMAT\DSC_96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484783"/>
            <a:ext cx="6534150" cy="4340225"/>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p:cNvSpPr txBox="1">
            <a:spLocks/>
          </p:cNvSpPr>
          <p:nvPr/>
        </p:nvSpPr>
        <p:spPr bwMode="auto">
          <a:xfrm>
            <a:off x="914400" y="260648"/>
            <a:ext cx="8229600" cy="1143000"/>
          </a:xfrm>
          <a:prstGeom prst="rect">
            <a:avLst/>
          </a:prstGeom>
          <a:noFill/>
          <a:ln w="9525">
            <a:noFill/>
            <a:miter lim="800000"/>
            <a:headEnd/>
            <a:tailEnd/>
          </a:ln>
        </p:spPr>
        <p:txBody>
          <a:bodyPr/>
          <a:lstStyle/>
          <a:p>
            <a:pPr algn="ctr" eaLnBrk="0" hangingPunct="0"/>
            <a:r>
              <a:rPr lang="fr-FR" altLang="fr-FR" sz="2000" dirty="0" smtClean="0">
                <a:latin typeface="Maiandra GD" pitchFamily="34" charset="0"/>
              </a:rPr>
              <a:t>Déjeuner &amp; Diner Palm Beach </a:t>
            </a:r>
            <a:endParaRPr lang="fr-FR" altLang="fr-FR" sz="2000" dirty="0">
              <a:latin typeface="Maiandra GD" pitchFamily="34" charset="0"/>
            </a:endParaRPr>
          </a:p>
        </p:txBody>
      </p:sp>
    </p:spTree>
    <p:extLst>
      <p:ext uri="{BB962C8B-B14F-4D97-AF65-F5344CB8AC3E}">
        <p14:creationId xmlns:p14="http://schemas.microsoft.com/office/powerpoint/2010/main" val="402362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1476375" y="692150"/>
            <a:ext cx="6408738" cy="4681538"/>
          </a:xfrm>
          <a:prstGeom prst="rect">
            <a:avLst/>
          </a:prstGeom>
          <a:noFill/>
          <a:ln w="9525">
            <a:noFill/>
            <a:miter lim="800000"/>
            <a:headEnd/>
            <a:tailEnd/>
          </a:ln>
        </p:spPr>
        <p:txBody>
          <a:bodyPr/>
          <a:lstStyle/>
          <a:p>
            <a:pPr marL="342900" indent="-342900" algn="ctr">
              <a:spcBef>
                <a:spcPct val="20000"/>
              </a:spcBef>
            </a:pPr>
            <a:endParaRPr lang="fr-FR" altLang="fr-FR" sz="3400" i="1">
              <a:solidFill>
                <a:srgbClr val="663300"/>
              </a:solidFill>
              <a:latin typeface="Maiandra GD" pitchFamily="34" charset="0"/>
            </a:endParaRPr>
          </a:p>
        </p:txBody>
      </p:sp>
      <p:pic>
        <p:nvPicPr>
          <p:cNvPr id="47107"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6375" cy="1439863"/>
          </a:xfrm>
          <a:prstGeom prst="rect">
            <a:avLst/>
          </a:prstGeom>
          <a:noFill/>
          <a:ln w="9525">
            <a:noFill/>
            <a:miter lim="800000"/>
            <a:headEnd/>
            <a:tailEnd/>
          </a:ln>
        </p:spPr>
      </p:pic>
      <p:sp>
        <p:nvSpPr>
          <p:cNvPr id="47108" name="Titre 1"/>
          <p:cNvSpPr txBox="1">
            <a:spLocks/>
          </p:cNvSpPr>
          <p:nvPr/>
        </p:nvSpPr>
        <p:spPr bwMode="auto">
          <a:xfrm>
            <a:off x="914400" y="260648"/>
            <a:ext cx="8229600" cy="1143000"/>
          </a:xfrm>
          <a:prstGeom prst="rect">
            <a:avLst/>
          </a:prstGeom>
          <a:noFill/>
          <a:ln w="9525">
            <a:noFill/>
            <a:miter lim="800000"/>
            <a:headEnd/>
            <a:tailEnd/>
          </a:ln>
        </p:spPr>
        <p:txBody>
          <a:bodyPr/>
          <a:lstStyle/>
          <a:p>
            <a:pPr algn="ctr" eaLnBrk="0" hangingPunct="0"/>
            <a:r>
              <a:rPr lang="fr-FR" altLang="fr-FR" sz="2000" dirty="0">
                <a:latin typeface="Maiandra GD" pitchFamily="34" charset="0"/>
              </a:rPr>
              <a:t>Mise à disposition d’une tente </a:t>
            </a:r>
            <a:r>
              <a:rPr lang="fr-FR" altLang="fr-FR" sz="2000" dirty="0" err="1">
                <a:latin typeface="Maiandra GD" pitchFamily="34" charset="0"/>
              </a:rPr>
              <a:t>Caïdale</a:t>
            </a:r>
            <a:r>
              <a:rPr lang="fr-FR" altLang="fr-FR" sz="2000" dirty="0">
                <a:latin typeface="Maiandra GD" pitchFamily="34" charset="0"/>
              </a:rPr>
              <a:t> à l’</a:t>
            </a:r>
            <a:r>
              <a:rPr lang="fr-FR" altLang="fr-FR" sz="2000" dirty="0" err="1">
                <a:latin typeface="Maiandra GD" pitchFamily="34" charset="0"/>
              </a:rPr>
              <a:t>hotel</a:t>
            </a:r>
            <a:r>
              <a:rPr lang="fr-FR" altLang="fr-FR" sz="2000" dirty="0">
                <a:latin typeface="Maiandra GD" pitchFamily="34" charset="0"/>
              </a:rPr>
              <a:t> Palm Beach </a:t>
            </a:r>
            <a:r>
              <a:rPr lang="fr-FR" altLang="fr-FR" sz="2000" dirty="0" smtClean="0">
                <a:latin typeface="Maiandra GD" pitchFamily="34" charset="0"/>
              </a:rPr>
              <a:t>Tozeur</a:t>
            </a:r>
            <a:endParaRPr lang="fr-FR" altLang="fr-FR" sz="2000" dirty="0">
              <a:latin typeface="Maiandra GD" pitchFamily="34" charset="0"/>
            </a:endParaRPr>
          </a:p>
        </p:txBody>
      </p:sp>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556792"/>
            <a:ext cx="7128792" cy="4931350"/>
          </a:xfrm>
          <a:prstGeom prst="rect">
            <a:avLst/>
          </a:prstGeom>
          <a:noFill/>
          <a:ln w="9525">
            <a:noFill/>
            <a:miter lim="800000"/>
            <a:headEnd/>
            <a:tailEnd/>
          </a:ln>
          <a:effectLst/>
        </p:spPr>
      </p:pic>
    </p:spTree>
    <p:extLst>
      <p:ext uri="{BB962C8B-B14F-4D97-AF65-F5344CB8AC3E}">
        <p14:creationId xmlns:p14="http://schemas.microsoft.com/office/powerpoint/2010/main" val="2025962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7"/>
          <p:cNvSpPr>
            <a:spLocks noChangeArrowheads="1"/>
          </p:cNvSpPr>
          <p:nvPr/>
        </p:nvSpPr>
        <p:spPr bwMode="auto">
          <a:xfrm>
            <a:off x="179388" y="765175"/>
            <a:ext cx="8785225" cy="5903913"/>
          </a:xfrm>
          <a:prstGeom prst="rect">
            <a:avLst/>
          </a:prstGeom>
          <a:solidFill>
            <a:srgbClr val="BD855B">
              <a:alpha val="28999"/>
            </a:srgbClr>
          </a:solidFill>
          <a:ln w="0">
            <a:solidFill>
              <a:schemeClr val="bg1"/>
            </a:solidFill>
            <a:miter lim="800000"/>
            <a:headEnd/>
            <a:tailEnd/>
          </a:ln>
          <a:effectLst/>
        </p:spPr>
        <p:txBody>
          <a:bodyPr wrap="none" anchor="ctr"/>
          <a:lstStyle/>
          <a:p>
            <a:endParaRPr lang="fr-FR"/>
          </a:p>
        </p:txBody>
      </p:sp>
      <p:pic>
        <p:nvPicPr>
          <p:cNvPr id="49154" name="Picture 8" descr="4742M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825" y="866775"/>
            <a:ext cx="4160838" cy="2770188"/>
          </a:xfrm>
          <a:prstGeom prst="rect">
            <a:avLst/>
          </a:prstGeom>
          <a:noFill/>
          <a:ln w="9525">
            <a:noFill/>
            <a:miter lim="800000"/>
            <a:headEnd/>
            <a:tailEnd/>
          </a:ln>
        </p:spPr>
      </p:pic>
      <p:pic>
        <p:nvPicPr>
          <p:cNvPr id="49155" name="Picture 7" descr="ksar_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866775"/>
            <a:ext cx="4176712" cy="2778125"/>
          </a:xfrm>
          <a:prstGeom prst="rect">
            <a:avLst/>
          </a:prstGeom>
          <a:noFill/>
          <a:ln w="9525">
            <a:noFill/>
            <a:miter lim="800000"/>
            <a:headEnd/>
            <a:tailEnd/>
          </a:ln>
        </p:spPr>
      </p:pic>
      <p:pic>
        <p:nvPicPr>
          <p:cNvPr id="49156" name="Picture 6" descr="4741M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825" y="3789363"/>
            <a:ext cx="4160838" cy="2768600"/>
          </a:xfrm>
          <a:prstGeom prst="rect">
            <a:avLst/>
          </a:prstGeom>
          <a:noFill/>
          <a:ln w="9525">
            <a:noFill/>
            <a:miter lim="800000"/>
            <a:headEnd/>
            <a:tailEnd/>
          </a:ln>
        </p:spPr>
      </p:pic>
      <p:pic>
        <p:nvPicPr>
          <p:cNvPr id="49157" name="Picture 7" descr="ksar1_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3789363"/>
            <a:ext cx="4176712" cy="2733675"/>
          </a:xfrm>
          <a:prstGeom prst="rect">
            <a:avLst/>
          </a:prstGeom>
          <a:noFill/>
          <a:ln w="9525">
            <a:noFill/>
            <a:miter lim="800000"/>
            <a:headEnd/>
            <a:tailEnd/>
          </a:ln>
        </p:spPr>
      </p:pic>
      <p:sp>
        <p:nvSpPr>
          <p:cNvPr id="49158" name="Rectangle 6"/>
          <p:cNvSpPr>
            <a:spLocks noChangeArrowheads="1"/>
          </p:cNvSpPr>
          <p:nvPr/>
        </p:nvSpPr>
        <p:spPr bwMode="auto">
          <a:xfrm>
            <a:off x="1187624" y="188640"/>
            <a:ext cx="6286500" cy="431800"/>
          </a:xfrm>
          <a:prstGeom prst="rect">
            <a:avLst/>
          </a:prstGeom>
          <a:noFill/>
          <a:ln w="9525">
            <a:noFill/>
            <a:miter lim="800000"/>
            <a:headEnd/>
            <a:tailEnd/>
          </a:ln>
          <a:effectLst/>
        </p:spPr>
        <p:txBody>
          <a:bodyPr anchor="ctr"/>
          <a:lstStyle/>
          <a:p>
            <a:pPr algn="ctr">
              <a:spcBef>
                <a:spcPct val="0"/>
              </a:spcBef>
            </a:pPr>
            <a:r>
              <a:rPr lang="fr-FR" sz="2000" b="1" dirty="0" smtClean="0">
                <a:ln w="6350">
                  <a:noFill/>
                </a:ln>
                <a:effectLst>
                  <a:outerShdw blurRad="114300" dist="101600" dir="2700000" algn="tl" rotWithShape="0">
                    <a:srgbClr val="000000">
                      <a:alpha val="40000"/>
                    </a:srgbClr>
                  </a:outerShdw>
                </a:effectLst>
                <a:latin typeface="Maiandra GD" pitchFamily="34" charset="0"/>
              </a:rPr>
              <a:t>Hôtel </a:t>
            </a:r>
            <a:r>
              <a:rPr lang="fr-FR" sz="2000" b="1" dirty="0">
                <a:ln w="6350">
                  <a:noFill/>
                </a:ln>
                <a:effectLst>
                  <a:outerShdw blurRad="114300" dist="101600" dir="2700000" algn="tl" rotWithShape="0">
                    <a:srgbClr val="000000">
                      <a:alpha val="40000"/>
                    </a:srgbClr>
                  </a:outerShdw>
                </a:effectLst>
                <a:latin typeface="Maiandra GD" pitchFamily="34" charset="0"/>
              </a:rPr>
              <a:t>Ksar Rouge</a:t>
            </a:r>
          </a:p>
        </p:txBody>
      </p:sp>
    </p:spTree>
    <p:extLst>
      <p:ext uri="{BB962C8B-B14F-4D97-AF65-F5344CB8AC3E}">
        <p14:creationId xmlns:p14="http://schemas.microsoft.com/office/powerpoint/2010/main" val="4001872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Rectangle 9"/>
          <p:cNvSpPr>
            <a:spLocks noChangeArrowheads="1"/>
          </p:cNvSpPr>
          <p:nvPr/>
        </p:nvSpPr>
        <p:spPr bwMode="auto">
          <a:xfrm>
            <a:off x="179388" y="765175"/>
            <a:ext cx="8785225" cy="5903913"/>
          </a:xfrm>
          <a:prstGeom prst="rect">
            <a:avLst/>
          </a:prstGeom>
          <a:solidFill>
            <a:srgbClr val="BD855B">
              <a:alpha val="28999"/>
            </a:srgbClr>
          </a:solidFill>
          <a:ln w="0">
            <a:solidFill>
              <a:schemeClr val="bg1"/>
            </a:solidFill>
            <a:miter lim="800000"/>
            <a:headEnd/>
            <a:tailEnd/>
          </a:ln>
          <a:effectLst/>
        </p:spPr>
        <p:txBody>
          <a:bodyPr wrap="none" anchor="ctr"/>
          <a:lstStyle/>
          <a:p>
            <a:endParaRPr lang="fr-FR"/>
          </a:p>
        </p:txBody>
      </p:sp>
      <p:pic>
        <p:nvPicPr>
          <p:cNvPr id="50178" name="Picture 7" descr="4750MX"/>
          <p:cNvPicPr>
            <a:picLocks noChangeAspect="1" noChangeArrowheads="1"/>
          </p:cNvPicPr>
          <p:nvPr/>
        </p:nvPicPr>
        <p:blipFill>
          <a:blip r:embed="rId2" cstate="print">
            <a:extLst>
              <a:ext uri="{28A0092B-C50C-407E-A947-70E740481C1C}">
                <a14:useLocalDpi xmlns:a14="http://schemas.microsoft.com/office/drawing/2010/main" val="0"/>
              </a:ext>
            </a:extLst>
          </a:blip>
          <a:srcRect b="6917"/>
          <a:stretch>
            <a:fillRect/>
          </a:stretch>
        </p:blipFill>
        <p:spPr bwMode="auto">
          <a:xfrm>
            <a:off x="468313" y="3860800"/>
            <a:ext cx="3960812" cy="2736850"/>
          </a:xfrm>
          <a:prstGeom prst="rect">
            <a:avLst/>
          </a:prstGeom>
          <a:noFill/>
          <a:ln w="9525">
            <a:noFill/>
            <a:miter lim="800000"/>
            <a:headEnd/>
            <a:tailEnd/>
          </a:ln>
        </p:spPr>
      </p:pic>
      <p:pic>
        <p:nvPicPr>
          <p:cNvPr id="50179" name="Picture 2" descr="http://i1.bookcdn.com/data/Photos/LargePhoto2/44/4462/4462783/Ksar-Rouge-Tozeur-photos-Hotel-Food---bever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3" y="836613"/>
            <a:ext cx="3940175" cy="2952750"/>
          </a:xfrm>
          <a:prstGeom prst="rect">
            <a:avLst/>
          </a:prstGeom>
          <a:noFill/>
          <a:ln w="9525">
            <a:noFill/>
            <a:miter lim="800000"/>
            <a:headEnd/>
            <a:tailEnd/>
          </a:ln>
        </p:spPr>
      </p:pic>
      <p:pic>
        <p:nvPicPr>
          <p:cNvPr id="50180" name="Picture 4" descr="http://www.hostels-central.com/photo/010876-12101543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836613"/>
            <a:ext cx="3960812" cy="2952750"/>
          </a:xfrm>
          <a:prstGeom prst="rect">
            <a:avLst/>
          </a:prstGeom>
          <a:noFill/>
          <a:ln w="9525">
            <a:noFill/>
            <a:miter lim="800000"/>
            <a:headEnd/>
            <a:tailEnd/>
          </a:ln>
        </p:spPr>
      </p:pic>
      <p:pic>
        <p:nvPicPr>
          <p:cNvPr id="50181" name="Picture 6" descr="http://www.tnetnoc.com/hotelimages/110/302110/2631759-Ksar-Rouge-El-Dorador-Guest-Room-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3860800"/>
            <a:ext cx="3960812" cy="2736850"/>
          </a:xfrm>
          <a:prstGeom prst="rect">
            <a:avLst/>
          </a:prstGeom>
          <a:noFill/>
          <a:ln w="9525">
            <a:noFill/>
            <a:miter lim="800000"/>
            <a:headEnd/>
            <a:tailEnd/>
          </a:ln>
        </p:spPr>
      </p:pic>
      <p:sp>
        <p:nvSpPr>
          <p:cNvPr id="50184" name="Rectangle 8"/>
          <p:cNvSpPr>
            <a:spLocks noChangeArrowheads="1"/>
          </p:cNvSpPr>
          <p:nvPr/>
        </p:nvSpPr>
        <p:spPr bwMode="auto">
          <a:xfrm>
            <a:off x="1454150" y="188913"/>
            <a:ext cx="6286500" cy="431800"/>
          </a:xfrm>
          <a:prstGeom prst="rect">
            <a:avLst/>
          </a:prstGeom>
          <a:noFill/>
          <a:ln w="9525">
            <a:noFill/>
            <a:miter lim="800000"/>
            <a:headEnd/>
            <a:tailEnd/>
          </a:ln>
          <a:effectLst/>
        </p:spPr>
        <p:txBody>
          <a:bodyPr anchor="ctr"/>
          <a:lstStyle/>
          <a:p>
            <a:pPr algn="ctr">
              <a:spcBef>
                <a:spcPct val="0"/>
              </a:spcBef>
            </a:pPr>
            <a:r>
              <a:rPr lang="fr-FR" sz="2000" b="1" dirty="0">
                <a:ln w="6350">
                  <a:noFill/>
                </a:ln>
                <a:effectLst>
                  <a:outerShdw blurRad="114300" dist="101600" dir="2700000" algn="tl" rotWithShape="0">
                    <a:srgbClr val="000000">
                      <a:alpha val="40000"/>
                    </a:srgbClr>
                  </a:outerShdw>
                </a:effectLst>
                <a:latin typeface="Maiandra GD" pitchFamily="34" charset="0"/>
              </a:rPr>
              <a:t>Hôtel Ksar Rouge</a:t>
            </a:r>
          </a:p>
        </p:txBody>
      </p:sp>
    </p:spTree>
    <p:extLst>
      <p:ext uri="{BB962C8B-B14F-4D97-AF65-F5344CB8AC3E}">
        <p14:creationId xmlns:p14="http://schemas.microsoft.com/office/powerpoint/2010/main" val="2224196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79512" y="1124744"/>
            <a:ext cx="8785225" cy="5256584"/>
          </a:xfrm>
          <a:prstGeom prst="rect">
            <a:avLst/>
          </a:prstGeom>
          <a:solidFill>
            <a:srgbClr val="BD855B">
              <a:alpha val="28999"/>
            </a:srgbClr>
          </a:solidFill>
          <a:ln w="0">
            <a:solidFill>
              <a:schemeClr val="bg1"/>
            </a:solidFill>
            <a:miter lim="800000"/>
            <a:headEnd/>
            <a:tailEnd/>
          </a:ln>
          <a:effectLst/>
        </p:spPr>
        <p:txBody>
          <a:bodyPr wrap="none" anchor="ctr"/>
          <a:lstStyle/>
          <a:p>
            <a:endParaRPr lang="fr-FR"/>
          </a:p>
        </p:txBody>
      </p:sp>
      <p:sp>
        <p:nvSpPr>
          <p:cNvPr id="50184" name="Rectangle 8"/>
          <p:cNvSpPr>
            <a:spLocks noChangeArrowheads="1"/>
          </p:cNvSpPr>
          <p:nvPr/>
        </p:nvSpPr>
        <p:spPr bwMode="auto">
          <a:xfrm>
            <a:off x="1454150" y="188913"/>
            <a:ext cx="6286500" cy="431800"/>
          </a:xfrm>
          <a:prstGeom prst="rect">
            <a:avLst/>
          </a:prstGeom>
          <a:noFill/>
          <a:ln w="9525">
            <a:noFill/>
            <a:miter lim="800000"/>
            <a:headEnd/>
            <a:tailEnd/>
          </a:ln>
          <a:effectLst/>
        </p:spPr>
        <p:txBody>
          <a:bodyPr anchor="ctr"/>
          <a:lstStyle/>
          <a:p>
            <a:pPr algn="ctr"/>
            <a:r>
              <a:rPr lang="fr-FR" sz="2000" b="1" dirty="0">
                <a:ln w="6350">
                  <a:noFill/>
                </a:ln>
                <a:effectLst>
                  <a:outerShdw blurRad="114300" dist="101600" dir="2700000" algn="tl" rotWithShape="0">
                    <a:srgbClr val="000000">
                      <a:alpha val="40000"/>
                    </a:srgbClr>
                  </a:outerShdw>
                </a:effectLst>
                <a:latin typeface="Maiandra GD" pitchFamily="34" charset="0"/>
              </a:rPr>
              <a:t>Hôtel Ksar Rouge</a:t>
            </a:r>
          </a:p>
        </p:txBody>
      </p:sp>
      <p:sp>
        <p:nvSpPr>
          <p:cNvPr id="9" name="ZoneTexte 8"/>
          <p:cNvSpPr txBox="1"/>
          <p:nvPr/>
        </p:nvSpPr>
        <p:spPr>
          <a:xfrm>
            <a:off x="251520" y="1124744"/>
            <a:ext cx="8676456" cy="5355312"/>
          </a:xfrm>
          <a:prstGeom prst="rect">
            <a:avLst/>
          </a:prstGeom>
          <a:noFill/>
        </p:spPr>
        <p:txBody>
          <a:bodyPr wrap="square" rtlCol="0">
            <a:spAutoFit/>
          </a:bodyPr>
          <a:lstStyle/>
          <a:p>
            <a:pPr algn="ctr"/>
            <a:r>
              <a:rPr lang="fr-FR" dirty="0" smtClean="0">
                <a:latin typeface="+mn-lt"/>
              </a:rPr>
              <a:t>L'hôtel Ksar Rouge est situé en hauteur dans la zone hôtelière dominant l'oasis de Tozeur,</a:t>
            </a:r>
          </a:p>
          <a:p>
            <a:pPr algn="ctr"/>
            <a:r>
              <a:rPr lang="fr-FR" dirty="0" smtClean="0">
                <a:latin typeface="+mn-lt"/>
              </a:rPr>
              <a:t> à 3 km du centre ville et à 10 minutes de l'aéroport.</a:t>
            </a:r>
          </a:p>
          <a:p>
            <a:pPr algn="ctr"/>
            <a:r>
              <a:rPr lang="fr-FR" dirty="0" smtClean="0">
                <a:latin typeface="+mn-lt"/>
              </a:rPr>
              <a:t>Aux portes du Sahara tunisien, près d'une luxuriante palmeraie, le Ksar Rouge est un</a:t>
            </a:r>
          </a:p>
          <a:p>
            <a:pPr algn="ctr"/>
            <a:r>
              <a:rPr lang="fr-FR" dirty="0" smtClean="0">
                <a:latin typeface="+mn-lt"/>
              </a:rPr>
              <a:t>hôtel de charme, surplombant le grand lac salé Chott El </a:t>
            </a:r>
            <a:r>
              <a:rPr lang="fr-FR" dirty="0" err="1" smtClean="0">
                <a:latin typeface="+mn-lt"/>
              </a:rPr>
              <a:t>Jerid</a:t>
            </a:r>
            <a:r>
              <a:rPr lang="fr-FR" dirty="0" smtClean="0">
                <a:latin typeface="+mn-lt"/>
              </a:rPr>
              <a:t>. </a:t>
            </a:r>
          </a:p>
          <a:p>
            <a:pPr algn="ctr"/>
            <a:r>
              <a:rPr lang="fr-FR" dirty="0" smtClean="0">
                <a:latin typeface="+mn-lt"/>
              </a:rPr>
              <a:t>Son architecture allie tradition locale, confort moderne et décoration raffinée dans un style andalous. </a:t>
            </a:r>
          </a:p>
          <a:p>
            <a:pPr algn="ctr"/>
            <a:endParaRPr lang="fr-FR" dirty="0" smtClean="0">
              <a:latin typeface="+mn-lt"/>
            </a:endParaRPr>
          </a:p>
          <a:p>
            <a:pPr algn="ctr"/>
            <a:r>
              <a:rPr lang="fr-FR" dirty="0" smtClean="0">
                <a:latin typeface="+mn-lt"/>
              </a:rPr>
              <a:t>Le Ksar Rouge met à votre disposition  un restaurant principal proposant des repas sous forme de buffet ou servis à table. De plus, vous pourrez profiter du snack donnant sur la piscine et vous proposant des spécialités tunisiennes.</a:t>
            </a:r>
          </a:p>
          <a:p>
            <a:pPr algn="ctr"/>
            <a:r>
              <a:rPr lang="fr-FR" dirty="0" smtClean="0">
                <a:latin typeface="+mn-lt"/>
              </a:rPr>
              <a:t>L'hôtel met à votre service un bar et un café maure pour tous vos moments de détente.</a:t>
            </a:r>
          </a:p>
          <a:p>
            <a:pPr algn="ctr"/>
            <a:r>
              <a:rPr lang="fr-FR" dirty="0" smtClean="0">
                <a:latin typeface="+mn-lt"/>
              </a:rPr>
              <a:t>L'hôtel met à votre disposition 2 piscines dont 1 couverte extérieure avec une petite cascade. L'hôtel vous propose une programme d'activités variées : initiation collective au tir à l'arc et au tennis, gymnastique terrestre et aquatique, jogging, water polo, </a:t>
            </a:r>
            <a:r>
              <a:rPr lang="fr-FR" dirty="0" err="1" smtClean="0">
                <a:latin typeface="+mn-lt"/>
              </a:rPr>
              <a:t>ping</a:t>
            </a:r>
            <a:r>
              <a:rPr lang="fr-FR" dirty="0" smtClean="0">
                <a:latin typeface="+mn-lt"/>
              </a:rPr>
              <a:t> </a:t>
            </a:r>
            <a:r>
              <a:rPr lang="fr-FR" dirty="0" err="1" smtClean="0">
                <a:latin typeface="+mn-lt"/>
              </a:rPr>
              <a:t>pong</a:t>
            </a:r>
            <a:r>
              <a:rPr lang="fr-FR" dirty="0" smtClean="0">
                <a:latin typeface="+mn-lt"/>
              </a:rPr>
              <a:t>, fléchettes, tournois de pétanque, jeux de société… </a:t>
            </a:r>
          </a:p>
          <a:p>
            <a:endParaRPr lang="fr-FR" dirty="0">
              <a:latin typeface="+mn-lt"/>
            </a:endParaRPr>
          </a:p>
        </p:txBody>
      </p:sp>
    </p:spTree>
    <p:extLst>
      <p:ext uri="{BB962C8B-B14F-4D97-AF65-F5344CB8AC3E}">
        <p14:creationId xmlns:p14="http://schemas.microsoft.com/office/powerpoint/2010/main" val="2124115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424936" cy="523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9512" y="548680"/>
            <a:ext cx="8424936" cy="400110"/>
          </a:xfrm>
          <a:prstGeom prst="rect">
            <a:avLst/>
          </a:prstGeom>
          <a:noFill/>
        </p:spPr>
        <p:txBody>
          <a:bodyPr wrap="square" rtlCol="0">
            <a:spAutoFit/>
          </a:bodyPr>
          <a:lstStyle/>
          <a:p>
            <a:pPr algn="ctr"/>
            <a:r>
              <a:rPr lang="fr-FR" sz="2000" dirty="0" smtClean="0">
                <a:latin typeface="Maiandra GD" panose="020E0502030308020204" pitchFamily="34" charset="0"/>
              </a:rPr>
              <a:t>Distance entre les deux Hôtels</a:t>
            </a:r>
            <a:endParaRPr lang="fr-FR" sz="2000" dirty="0">
              <a:latin typeface="Maiandra GD" panose="020E0502030308020204" pitchFamily="34" charset="0"/>
            </a:endParaRPr>
          </a:p>
        </p:txBody>
      </p:sp>
    </p:spTree>
    <p:extLst>
      <p:ext uri="{BB962C8B-B14F-4D97-AF65-F5344CB8AC3E}">
        <p14:creationId xmlns:p14="http://schemas.microsoft.com/office/powerpoint/2010/main" val="94948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Servboul1\images cj\Nouvelle Photothèque\Prestation\Aéroport\Aéroports de Tozeur_Nefta ok\IMG_0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68" y="3176390"/>
            <a:ext cx="5255649" cy="279001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ervboul1\images cj\Nouvelle Photothèque\Prestation\Aéroport\Aéroports de Tozeur_Nefta ok\Vue de f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167242"/>
            <a:ext cx="3744416"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179388" y="1124744"/>
            <a:ext cx="82089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Arrivé </a:t>
            </a:r>
            <a:r>
              <a:rPr lang="fr-FR" altLang="fr-FR" sz="2000" dirty="0" smtClean="0">
                <a:latin typeface="Maiandra GD" pitchFamily="34" charset="0"/>
                <a:ea typeface="+mn-ea"/>
              </a:rPr>
              <a:t>à Tozeur du reste du groupe </a:t>
            </a:r>
            <a:endParaRPr lang="fr-FR" altLang="fr-FR" sz="2000" dirty="0">
              <a:latin typeface="Maiandra GD" pitchFamily="34" charset="0"/>
              <a:ea typeface="+mn-ea"/>
            </a:endParaRPr>
          </a:p>
        </p:txBody>
      </p:sp>
    </p:spTree>
    <p:extLst>
      <p:ext uri="{BB962C8B-B14F-4D97-AF65-F5344CB8AC3E}">
        <p14:creationId xmlns:p14="http://schemas.microsoft.com/office/powerpoint/2010/main" val="3216260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2"/>
          <p:cNvSpPr>
            <a:spLocks noChangeArrowheads="1"/>
          </p:cNvSpPr>
          <p:nvPr/>
        </p:nvSpPr>
        <p:spPr bwMode="auto">
          <a:xfrm>
            <a:off x="250825" y="1196753"/>
            <a:ext cx="4826000" cy="1078756"/>
          </a:xfrm>
          <a:prstGeom prst="rect">
            <a:avLst/>
          </a:prstGeom>
          <a:noFill/>
          <a:ln w="9525">
            <a:noFill/>
            <a:miter lim="800000"/>
            <a:headEnd/>
            <a:tailEnd/>
          </a:ln>
        </p:spPr>
        <p:txBody>
          <a:bodyPr/>
          <a:lstStyle/>
          <a:p>
            <a:pPr marL="342900" indent="-342900" algn="ctr">
              <a:lnSpc>
                <a:spcPct val="80000"/>
              </a:lnSpc>
              <a:spcBef>
                <a:spcPct val="20000"/>
              </a:spcBef>
            </a:pPr>
            <a:r>
              <a:rPr lang="fr-FR" sz="2000" dirty="0">
                <a:latin typeface="Maiandra GD" pitchFamily="34" charset="0"/>
              </a:rPr>
              <a:t>Départ des </a:t>
            </a:r>
            <a:r>
              <a:rPr lang="fr-FR" sz="2000" dirty="0" smtClean="0">
                <a:latin typeface="Maiandra GD" pitchFamily="34" charset="0"/>
              </a:rPr>
              <a:t>250 participants </a:t>
            </a:r>
            <a:r>
              <a:rPr lang="fr-FR" sz="2000" dirty="0">
                <a:latin typeface="Maiandra GD" pitchFamily="34" charset="0"/>
              </a:rPr>
              <a:t>en direction de leur campement dans le Grand Erg Oriental en 4x4</a:t>
            </a:r>
          </a:p>
        </p:txBody>
      </p:sp>
      <p:pic>
        <p:nvPicPr>
          <p:cNvPr id="8196" name="Picture 20" descr="IMG_6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1500" y="260350"/>
            <a:ext cx="3241675" cy="2160588"/>
          </a:xfrm>
          <a:prstGeom prst="rect">
            <a:avLst/>
          </a:prstGeom>
          <a:noFill/>
          <a:ln w="9525">
            <a:noFill/>
            <a:miter lim="800000"/>
            <a:headEnd/>
            <a:tailEnd/>
          </a:ln>
        </p:spPr>
      </p:pic>
      <p:pic>
        <p:nvPicPr>
          <p:cNvPr id="8197" name="Image 9" descr="4x4_Toyot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2349500"/>
            <a:ext cx="3276600" cy="2879725"/>
          </a:xfrm>
          <a:prstGeom prst="rect">
            <a:avLst/>
          </a:prstGeom>
          <a:noFill/>
          <a:ln w="9525">
            <a:noFill/>
            <a:miter lim="800000"/>
            <a:headEnd/>
            <a:tailEnd/>
          </a:ln>
        </p:spPr>
      </p:pic>
      <p:pic>
        <p:nvPicPr>
          <p:cNvPr id="8198" name="Picture 4" descr="P10102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2349500"/>
            <a:ext cx="5278437" cy="3959225"/>
          </a:xfrm>
          <a:prstGeom prst="rect">
            <a:avLst/>
          </a:prstGeom>
          <a:noFill/>
          <a:ln w="9525">
            <a:noFill/>
            <a:miter lim="800000"/>
            <a:headEnd/>
            <a:tailEnd/>
          </a:ln>
        </p:spPr>
      </p:pic>
      <p:pic>
        <p:nvPicPr>
          <p:cNvPr id="8199" name="Picture 17" descr="IMG_4350B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4535488"/>
            <a:ext cx="3313113" cy="2206625"/>
          </a:xfrm>
          <a:prstGeom prst="rect">
            <a:avLst/>
          </a:prstGeom>
          <a:noFill/>
          <a:ln w="9525">
            <a:noFill/>
            <a:miter lim="800000"/>
            <a:headEnd/>
            <a:tailEnd/>
          </a:ln>
        </p:spPr>
      </p:pic>
      <p:pic>
        <p:nvPicPr>
          <p:cNvPr id="7" name="Image 3" descr="LOGO CJ ENTIER2 BLC.ep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1227099" cy="1196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Image 11" descr="IMG_8989.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608"/>
            <a:ext cx="9144000" cy="686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ChangeArrowheads="1"/>
          </p:cNvSpPr>
          <p:nvPr/>
        </p:nvSpPr>
        <p:spPr bwMode="auto">
          <a:xfrm>
            <a:off x="179388" y="485775"/>
            <a:ext cx="82089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Arrivé au Campement éphémère monté spécialement pour vous dans le Grand Erg Oriental</a:t>
            </a:r>
          </a:p>
        </p:txBody>
      </p:sp>
      <p:pic>
        <p:nvPicPr>
          <p:cNvPr id="7"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311854"/>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077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rvboul1\images cj\Nouvelle Photothèque\Opérations\Bain &amp; Compagnie\IMG_8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624"/>
            <a:ext cx="4896544" cy="326436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ervboul1\images cj\Nouvelle Photothèque\Opérations\Price Water House Coopers\IMG_34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780928"/>
            <a:ext cx="5392888" cy="359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44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fr/c/c3/Tunisair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81128"/>
            <a:ext cx="7620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illicotravel.com/img/airlines/615xXXX/BJ.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429" l="2114" r="98862">
                        <a14:foregroundMark x1="26341" y1="79524" x2="26341" y2="79524"/>
                        <a14:foregroundMark x1="32033" y1="83333" x2="32033" y2="83333"/>
                        <a14:foregroundMark x1="49268" y1="77619" x2="49268" y2="77619"/>
                        <a14:foregroundMark x1="55447" y1="76190" x2="55447" y2="76190"/>
                        <a14:foregroundMark x1="68618" y1="71429" x2="68618" y2="71429"/>
                        <a14:foregroundMark x1="79187" y1="74762" x2="79187" y2="74762"/>
                        <a14:foregroundMark x1="85366" y1="75714" x2="85366" y2="75714"/>
                        <a14:foregroundMark x1="86992" y1="60952" x2="86992" y2="60952"/>
                        <a14:foregroundMark x1="53821" y1="49048" x2="53821" y2="49048"/>
                        <a14:foregroundMark x1="51057" y1="38095" x2="51057" y2="38095"/>
                        <a14:foregroundMark x1="43740" y1="24286" x2="43740" y2="24286"/>
                        <a14:foregroundMark x1="90244" y1="75714" x2="90244" y2="75714"/>
                      </a14:backgroundRemoval>
                    </a14:imgEffect>
                  </a14:imgLayer>
                </a14:imgProps>
              </a:ext>
              <a:ext uri="{28A0092B-C50C-407E-A947-70E740481C1C}">
                <a14:useLocalDpi xmlns:a14="http://schemas.microsoft.com/office/drawing/2010/main" val="0"/>
              </a:ext>
            </a:extLst>
          </a:blip>
          <a:srcRect/>
          <a:stretch>
            <a:fillRect/>
          </a:stretch>
        </p:blipFill>
        <p:spPr bwMode="auto">
          <a:xfrm>
            <a:off x="4499992" y="2780928"/>
            <a:ext cx="4405759" cy="14075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0" name="Picture 8" descr="http://www.tradingsat.com/media/pictures/realsize/news/air-france-klm-9756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03" b="98744" l="0" r="100000">
                        <a14:foregroundMark x1="41453" y1="61809" x2="41453" y2="61809"/>
                        <a14:foregroundMark x1="40598" y1="55025" x2="40598" y2="55025"/>
                        <a14:foregroundMark x1="44701" y1="55276" x2="44701" y2="55276"/>
                        <a14:foregroundMark x1="48462" y1="59045" x2="48462" y2="59045"/>
                        <a14:foregroundMark x1="54701" y1="56030" x2="54701" y2="56030"/>
                        <a14:foregroundMark x1="56068" y1="53266" x2="56068" y2="53266"/>
                        <a14:foregroundMark x1="60684" y1="57789" x2="60684" y2="57789"/>
                        <a14:foregroundMark x1="59658" y1="55779" x2="59658" y2="55779"/>
                        <a14:foregroundMark x1="64103" y1="55025" x2="64103" y2="55025"/>
                        <a14:foregroundMark x1="69402" y1="57286" x2="69402" y2="57286"/>
                        <a14:foregroundMark x1="71624" y1="56030" x2="71624" y2="56030"/>
                        <a14:foregroundMark x1="74615" y1="55025" x2="74615" y2="55025"/>
                        <a14:foregroundMark x1="74872" y1="45980" x2="74872" y2="45980"/>
                        <a14:foregroundMark x1="78462" y1="51759" x2="78462" y2="51759"/>
                        <a14:foregroundMark x1="82479" y1="63065" x2="82479" y2="63065"/>
                        <a14:foregroundMark x1="84274" y1="59045" x2="84274" y2="59045"/>
                        <a14:foregroundMark x1="90000" y1="61307" x2="90000" y2="61307"/>
                        <a14:foregroundMark x1="94701" y1="52513" x2="94701" y2="52513"/>
                      </a14:backgroundRemoval>
                    </a14:imgEffect>
                  </a14:imgLayer>
                </a14:imgProps>
              </a:ext>
              <a:ext uri="{28A0092B-C50C-407E-A947-70E740481C1C}">
                <a14:useLocalDpi xmlns:a14="http://schemas.microsoft.com/office/drawing/2010/main" val="0"/>
              </a:ext>
            </a:extLst>
          </a:blip>
          <a:srcRect/>
          <a:stretch>
            <a:fillRect/>
          </a:stretch>
        </p:blipFill>
        <p:spPr bwMode="auto">
          <a:xfrm>
            <a:off x="4499991" y="1320054"/>
            <a:ext cx="4405759" cy="14250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atuge.org/forum/medias/logo%20Syphax%20capture.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4163" r="91107">
                        <a14:foregroundMark x1="11353" y1="32222" x2="11353" y2="32222"/>
                        <a14:foregroundMark x1="12488" y1="22222" x2="12488" y2="22222"/>
                        <a14:foregroundMark x1="9934" y1="30370" x2="9934" y2="30370"/>
                        <a14:foregroundMark x1="22706" y1="41481" x2="22706" y2="41481"/>
                        <a14:foregroundMark x1="36424" y1="41111" x2="36424" y2="41111"/>
                        <a14:foregroundMark x1="45601" y1="44074" x2="45601" y2="44074"/>
                        <a14:foregroundMark x1="56575" y1="49259" x2="56575" y2="49259"/>
                        <a14:foregroundMark x1="84484" y1="41852" x2="84484" y2="41852"/>
                        <a14:foregroundMark x1="91107" y1="84815" x2="91107" y2="84815"/>
                        <a14:foregroundMark x1="87512" y1="83704" x2="87512" y2="83704"/>
                        <a14:foregroundMark x1="79565" y1="72593" x2="79565" y2="72593"/>
                        <a14:foregroundMark x1="81930" y1="71111" x2="81930" y2="71111"/>
                        <a14:foregroundMark x1="77294" y1="76667" x2="77294" y2="76667"/>
                        <a14:foregroundMark x1="77956" y1="65556" x2="77956" y2="65556"/>
                        <a14:foregroundMark x1="75875" y1="72593" x2="75875" y2="72593"/>
                        <a14:foregroundMark x1="75213" y1="83704" x2="75213" y2="83704"/>
                        <a14:foregroundMark x1="72942" y1="72963" x2="72942" y2="72963"/>
                        <a14:foregroundMark x1="71145" y1="72963" x2="71145" y2="72963"/>
                        <a14:foregroundMark x1="71618" y1="65185" x2="71618" y2="65185"/>
                        <a14:foregroundMark x1="69158" y1="73333" x2="69158" y2="73333"/>
                      </a14:backgroundRemoval>
                    </a14:imgEffect>
                  </a14:imgLayer>
                </a14:imgProps>
              </a:ext>
              <a:ext uri="{28A0092B-C50C-407E-A947-70E740481C1C}">
                <a14:useLocalDpi xmlns:a14="http://schemas.microsoft.com/office/drawing/2010/main" val="0"/>
              </a:ext>
            </a:extLst>
          </a:blip>
          <a:srcRect/>
          <a:stretch>
            <a:fillRect/>
          </a:stretch>
        </p:blipFill>
        <p:spPr bwMode="auto">
          <a:xfrm>
            <a:off x="-31993" y="1612551"/>
            <a:ext cx="4261792" cy="144243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417" b="89238" l="1855" r="98300">
                        <a14:foregroundMark x1="7573" y1="43049" x2="7573" y2="43049"/>
                        <a14:foregroundMark x1="15301" y1="47085" x2="15301" y2="47085"/>
                        <a14:foregroundMark x1="19474" y1="50673" x2="19474" y2="50673"/>
                        <a14:foregroundMark x1="31530" y1="52466" x2="31530" y2="52466"/>
                        <a14:foregroundMark x1="58114" y1="47982" x2="58114" y2="47982"/>
                        <a14:foregroundMark x1="68470" y1="55157" x2="68470" y2="55157"/>
                        <a14:foregroundMark x1="77743" y1="52915" x2="77743" y2="52915"/>
                        <a14:foregroundMark x1="91499" y1="53812" x2="91499" y2="53812"/>
                        <a14:foregroundMark x1="94281" y1="47085" x2="94281" y2="47085"/>
                        <a14:foregroundMark x1="97063" y1="39910" x2="97063" y2="39910"/>
                        <a14:foregroundMark x1="89181" y1="60090" x2="89181" y2="60090"/>
                        <a14:foregroundMark x1="86553" y1="61435" x2="86553" y2="61435"/>
                        <a14:foregroundMark x1="48377" y1="54260" x2="48377" y2="54260"/>
                        <a14:backgroundMark x1="7264" y1="50673" x2="7264" y2="50673"/>
                        <a14:backgroundMark x1="50696" y1="50224" x2="50696" y2="50224"/>
                      </a14:backgroundRemoval>
                    </a14:imgEffect>
                  </a14:imgLayer>
                </a14:imgProps>
              </a:ext>
              <a:ext uri="{28A0092B-C50C-407E-A947-70E740481C1C}">
                <a14:useLocalDpi xmlns:a14="http://schemas.microsoft.com/office/drawing/2010/main" val="0"/>
              </a:ext>
            </a:extLst>
          </a:blip>
          <a:srcRect/>
          <a:stretch>
            <a:fillRect/>
          </a:stretch>
        </p:blipFill>
        <p:spPr bwMode="auto">
          <a:xfrm>
            <a:off x="-13690" y="2636913"/>
            <a:ext cx="434575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2"/>
          <p:cNvSpPr>
            <a:spLocks noChangeArrowheads="1"/>
          </p:cNvSpPr>
          <p:nvPr/>
        </p:nvSpPr>
        <p:spPr bwMode="auto">
          <a:xfrm>
            <a:off x="58960" y="323518"/>
            <a:ext cx="88820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spcBef>
                <a:spcPct val="20000"/>
              </a:spcBef>
            </a:pPr>
            <a:r>
              <a:rPr lang="fr-FR" altLang="fr-FR" sz="2800" b="1" dirty="0" smtClean="0">
                <a:latin typeface="Maiandra GD" pitchFamily="34" charset="0"/>
                <a:ea typeface="+mn-ea"/>
              </a:rPr>
              <a:t>Prestations aériennes</a:t>
            </a:r>
            <a:endParaRPr lang="fr-FR" altLang="fr-FR" sz="2800" b="1" dirty="0">
              <a:latin typeface="Maiandra GD" pitchFamily="34" charset="0"/>
              <a:ea typeface="+mn-ea"/>
            </a:endParaRPr>
          </a:p>
        </p:txBody>
      </p:sp>
    </p:spTree>
    <p:extLst>
      <p:ext uri="{BB962C8B-B14F-4D97-AF65-F5344CB8AC3E}">
        <p14:creationId xmlns:p14="http://schemas.microsoft.com/office/powerpoint/2010/main" val="714548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rvboul1\images cj\Nouvelle Photothèque\Opérations\Price Water House Coopers\IMG_38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4696347" cy="3131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Servboul1\images cj\Nouvelle Photothèque\Opérations\Price Water House Coopers\IMG_39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140968"/>
            <a:ext cx="442641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534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9872" y="692696"/>
            <a:ext cx="4572000" cy="1323439"/>
          </a:xfrm>
          <a:prstGeom prst="rect">
            <a:avLst/>
          </a:prstGeom>
        </p:spPr>
        <p:txBody>
          <a:bodyPr>
            <a:spAutoFit/>
          </a:bodyPr>
          <a:lstStyle/>
          <a:p>
            <a:pPr marL="342900" indent="-342900" algn="ctr">
              <a:spcBef>
                <a:spcPct val="20000"/>
              </a:spcBef>
            </a:pPr>
            <a:r>
              <a:rPr lang="fr-FR" altLang="fr-FR" sz="2000" dirty="0">
                <a:latin typeface="Maiandra GD" pitchFamily="34" charset="0"/>
              </a:rPr>
              <a:t>Arrivée sur le Campement et service d’un thé à la menthe de bienvenue ainsi que jus de fruit et pâtisseries Tunisiennes.</a:t>
            </a:r>
          </a:p>
        </p:txBody>
      </p:sp>
      <p:pic>
        <p:nvPicPr>
          <p:cNvPr id="4098" name="Picture 2" descr="http://upload.wikimedia.org/wikipedia/commons/7/7f/Makrou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2780928"/>
            <a:ext cx="4079776" cy="30598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maroc-argan.fr/images/the%20a%20la%20ment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78" y="1628800"/>
            <a:ext cx="2695575" cy="403860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476375" cy="1439863"/>
          </a:xfrm>
          <a:prstGeom prst="rect">
            <a:avLst/>
          </a:prstGeom>
          <a:noFill/>
          <a:ln w="9525">
            <a:noFill/>
            <a:miter lim="800000"/>
            <a:headEnd/>
            <a:tailEnd/>
          </a:ln>
        </p:spPr>
      </p:pic>
    </p:spTree>
    <p:extLst>
      <p:ext uri="{BB962C8B-B14F-4D97-AF65-F5344CB8AC3E}">
        <p14:creationId xmlns:p14="http://schemas.microsoft.com/office/powerpoint/2010/main" val="3097739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1116013" y="260350"/>
            <a:ext cx="6696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pPr>
            <a:r>
              <a:rPr lang="fr-FR" altLang="fr-FR" sz="2000" dirty="0">
                <a:latin typeface="Maiandra GD" pitchFamily="34" charset="0"/>
              </a:rPr>
              <a:t>Un campement éphémère sur-mesure – ex de plan </a:t>
            </a:r>
          </a:p>
          <a:p>
            <a:pPr eaLnBrk="1" hangingPunct="1">
              <a:spcBef>
                <a:spcPct val="20000"/>
              </a:spcBef>
            </a:pPr>
            <a:endParaRPr lang="fr-FR" altLang="fr-FR" sz="3400" i="1" dirty="0">
              <a:latin typeface="Pristina" pitchFamily="66" charset="0"/>
            </a:endParaRPr>
          </a:p>
        </p:txBody>
      </p:sp>
      <p:pic>
        <p:nvPicPr>
          <p:cNvPr id="12292" name="Picture 7" descr="PLANcamil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39975" y="1196975"/>
            <a:ext cx="6624638"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IMG_3920B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388" y="1268413"/>
            <a:ext cx="208915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descr="4576MX"/>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388" y="4221163"/>
            <a:ext cx="20891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1" descr="IMG_378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9388" y="2755900"/>
            <a:ext cx="20891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descr="LOGO CJ ENTIER2 BLC.ep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50" y="91094"/>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09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1476375" y="692150"/>
            <a:ext cx="6408738" cy="4681538"/>
          </a:xfrm>
          <a:prstGeom prst="rect">
            <a:avLst/>
          </a:prstGeom>
          <a:noFill/>
          <a:ln w="9525">
            <a:noFill/>
            <a:miter lim="800000"/>
            <a:headEnd/>
            <a:tailEnd/>
          </a:ln>
        </p:spPr>
        <p:txBody>
          <a:bodyPr/>
          <a:lstStyle/>
          <a:p>
            <a:pPr marL="342900" indent="-342900" algn="ctr">
              <a:spcBef>
                <a:spcPct val="20000"/>
              </a:spcBef>
            </a:pPr>
            <a:endParaRPr lang="fr-FR" altLang="fr-FR" sz="3400" i="1">
              <a:solidFill>
                <a:srgbClr val="663300"/>
              </a:solidFill>
              <a:latin typeface="Maiandra GD" pitchFamily="34" charset="0"/>
            </a:endParaRPr>
          </a:p>
        </p:txBody>
      </p:sp>
      <p:pic>
        <p:nvPicPr>
          <p:cNvPr id="47107"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6375" cy="1439863"/>
          </a:xfrm>
          <a:prstGeom prst="rect">
            <a:avLst/>
          </a:prstGeom>
          <a:noFill/>
          <a:ln w="9525">
            <a:noFill/>
            <a:miter lim="800000"/>
            <a:headEnd/>
            <a:tailEnd/>
          </a:ln>
        </p:spPr>
      </p:pic>
      <p:sp>
        <p:nvSpPr>
          <p:cNvPr id="47108" name="Titre 1"/>
          <p:cNvSpPr txBox="1">
            <a:spLocks/>
          </p:cNvSpPr>
          <p:nvPr/>
        </p:nvSpPr>
        <p:spPr bwMode="auto">
          <a:xfrm>
            <a:off x="914400" y="260648"/>
            <a:ext cx="8229600" cy="1143000"/>
          </a:xfrm>
          <a:prstGeom prst="rect">
            <a:avLst/>
          </a:prstGeom>
          <a:noFill/>
          <a:ln w="9525">
            <a:noFill/>
            <a:miter lim="800000"/>
            <a:headEnd/>
            <a:tailEnd/>
          </a:ln>
        </p:spPr>
        <p:txBody>
          <a:bodyPr/>
          <a:lstStyle/>
          <a:p>
            <a:pPr marL="342900" indent="-342900" algn="ctr">
              <a:lnSpc>
                <a:spcPct val="80000"/>
              </a:lnSpc>
              <a:spcBef>
                <a:spcPct val="20000"/>
              </a:spcBef>
            </a:pPr>
            <a:r>
              <a:rPr lang="fr-FR" altLang="fr-FR" sz="2000" dirty="0">
                <a:latin typeface="Maiandra GD" pitchFamily="34" charset="0"/>
              </a:rPr>
              <a:t>Sous commission sous tente </a:t>
            </a:r>
            <a:r>
              <a:rPr lang="fr-FR" altLang="fr-FR" sz="2000" dirty="0" err="1">
                <a:latin typeface="Maiandra GD" pitchFamily="34" charset="0"/>
              </a:rPr>
              <a:t>Caïdale</a:t>
            </a:r>
            <a:endParaRPr lang="fr-FR" altLang="fr-FR" sz="2000" dirty="0">
              <a:latin typeface="Maiandra GD" pitchFamily="34" charset="0"/>
            </a:endParaRPr>
          </a:p>
        </p:txBody>
      </p:sp>
      <p:pic>
        <p:nvPicPr>
          <p:cNvPr id="47109" name="Picture 2" descr="\\Servboul1\imagescj\16 PHOTOTHEQUE\03 - PRODUITS CJ\02. CAMPEMENT\CAMPEMENT - Tente Caidale\Basserez\DSCN0045B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013" y="1439863"/>
            <a:ext cx="6548437" cy="4916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468313" y="188913"/>
            <a:ext cx="8243887" cy="654050"/>
          </a:xfrm>
          <a:prstGeom prst="rect">
            <a:avLst/>
          </a:prstGeom>
          <a:noFill/>
          <a:ln w="9525">
            <a:noFill/>
            <a:miter lim="800000"/>
            <a:headEnd/>
            <a:tailEnd/>
          </a:ln>
        </p:spPr>
        <p:txBody>
          <a:bodyPr/>
          <a:lstStyle/>
          <a:p>
            <a:pPr marL="342900" indent="-342900" algn="ctr">
              <a:lnSpc>
                <a:spcPct val="80000"/>
              </a:lnSpc>
              <a:spcBef>
                <a:spcPct val="20000"/>
              </a:spcBef>
            </a:pPr>
            <a:r>
              <a:rPr lang="fr-FR" sz="2000" dirty="0">
                <a:latin typeface="Maiandra GD" pitchFamily="34" charset="0"/>
              </a:rPr>
              <a:t>Ex de mise en place Plénière sous tente dans le désert</a:t>
            </a:r>
          </a:p>
        </p:txBody>
      </p:sp>
      <p:pic>
        <p:nvPicPr>
          <p:cNvPr id="9220" name="Picture 2" descr="\\192.168.1.5\cj\10 TEMPORAIRE\CARO\Photos SIEMENS\DSCN01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1075"/>
            <a:ext cx="3721100" cy="2789238"/>
          </a:xfrm>
          <a:prstGeom prst="rect">
            <a:avLst/>
          </a:prstGeom>
          <a:noFill/>
          <a:ln w="9525">
            <a:noFill/>
            <a:miter lim="800000"/>
            <a:headEnd/>
            <a:tailEnd/>
          </a:ln>
        </p:spPr>
      </p:pic>
      <p:pic>
        <p:nvPicPr>
          <p:cNvPr id="9221" name="Picture 4" descr="\\192.168.1.5\cj\10 TEMPORAIRE\CARO\Photos SIEMENS\DSCN0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89363"/>
            <a:ext cx="3744913" cy="2808287"/>
          </a:xfrm>
          <a:prstGeom prst="rect">
            <a:avLst/>
          </a:prstGeom>
          <a:noFill/>
          <a:ln w="9525">
            <a:noFill/>
            <a:miter lim="800000"/>
            <a:headEnd/>
            <a:tailEnd/>
          </a:ln>
        </p:spPr>
      </p:pic>
      <p:pic>
        <p:nvPicPr>
          <p:cNvPr id="9222" name="Picture 3" descr="\\192.168.1.5\cj\10 TEMPORAIRE\CARO\Photos SIEMENS\DSCN01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1639888"/>
            <a:ext cx="5435600" cy="4076700"/>
          </a:xfrm>
          <a:prstGeom prst="rect">
            <a:avLst/>
          </a:prstGeom>
          <a:noFill/>
          <a:ln w="9525">
            <a:noFill/>
            <a:miter lim="800000"/>
            <a:headEnd/>
            <a:tailEnd/>
          </a:ln>
        </p:spPr>
      </p:pic>
      <p:pic>
        <p:nvPicPr>
          <p:cNvPr id="6"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899591" cy="877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192.168.1.5\cj\10 TEMPORAIRE\CARO\Photos SIEMENS\DSCN0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9138"/>
            <a:ext cx="4464050" cy="3348037"/>
          </a:xfrm>
          <a:prstGeom prst="rect">
            <a:avLst/>
          </a:prstGeom>
          <a:noFill/>
          <a:ln w="9525">
            <a:noFill/>
            <a:miter lim="800000"/>
            <a:headEnd/>
            <a:tailEnd/>
          </a:ln>
        </p:spPr>
      </p:pic>
      <p:pic>
        <p:nvPicPr>
          <p:cNvPr id="10245" name="Picture 3" descr="\\192.168.1.5\cj\10 TEMPORAIRE\CARO\Photos SIEMENS\DSCN00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1989138"/>
            <a:ext cx="4500562" cy="3375025"/>
          </a:xfrm>
          <a:prstGeom prst="rect">
            <a:avLst/>
          </a:prstGeom>
          <a:noFill/>
          <a:ln w="9525">
            <a:noFill/>
            <a:miter lim="800000"/>
            <a:headEnd/>
            <a:tailEnd/>
          </a:ln>
        </p:spPr>
      </p:pic>
      <p:sp>
        <p:nvSpPr>
          <p:cNvPr id="10246" name="Rectangle 2"/>
          <p:cNvSpPr>
            <a:spLocks noChangeArrowheads="1"/>
          </p:cNvSpPr>
          <p:nvPr/>
        </p:nvSpPr>
        <p:spPr bwMode="auto">
          <a:xfrm>
            <a:off x="395288" y="765175"/>
            <a:ext cx="8316912" cy="727075"/>
          </a:xfrm>
          <a:prstGeom prst="rect">
            <a:avLst/>
          </a:prstGeom>
          <a:noFill/>
          <a:ln w="9525">
            <a:noFill/>
            <a:miter lim="800000"/>
            <a:headEnd/>
            <a:tailEnd/>
          </a:ln>
        </p:spPr>
        <p:txBody>
          <a:bodyPr/>
          <a:lstStyle/>
          <a:p>
            <a:pPr marL="342900" indent="-342900" algn="ctr">
              <a:lnSpc>
                <a:spcPct val="80000"/>
              </a:lnSpc>
              <a:spcBef>
                <a:spcPct val="20000"/>
              </a:spcBef>
            </a:pPr>
            <a:r>
              <a:rPr lang="fr-FR" sz="2000" dirty="0">
                <a:latin typeface="Maiandra GD" pitchFamily="34" charset="0"/>
              </a:rPr>
              <a:t>Ex de mise en place Plénière sous tente dans le désert</a:t>
            </a:r>
          </a:p>
        </p:txBody>
      </p:sp>
      <p:pic>
        <p:nvPicPr>
          <p:cNvPr id="6"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476375" cy="1439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92.168.1.5\cj\6 PRODUCTION\Croisiere jaune\PLANS\caid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19404"/>
            <a:ext cx="7145263" cy="59240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387299" y="231338"/>
            <a:ext cx="8316912" cy="727075"/>
          </a:xfrm>
          <a:prstGeom prst="rect">
            <a:avLst/>
          </a:prstGeom>
          <a:noFill/>
          <a:ln w="9525">
            <a:noFill/>
            <a:miter lim="800000"/>
            <a:headEnd/>
            <a:tailEnd/>
          </a:ln>
        </p:spPr>
        <p:txBody>
          <a:bodyPr/>
          <a:lstStyle/>
          <a:p>
            <a:pPr marL="342900" indent="-342900" algn="ctr">
              <a:lnSpc>
                <a:spcPct val="80000"/>
              </a:lnSpc>
              <a:spcBef>
                <a:spcPct val="20000"/>
              </a:spcBef>
            </a:pPr>
            <a:r>
              <a:rPr lang="fr-FR" sz="2000" dirty="0" smtClean="0">
                <a:latin typeface="Maiandra GD" pitchFamily="34" charset="0"/>
              </a:rPr>
              <a:t>Plan tente </a:t>
            </a:r>
            <a:r>
              <a:rPr lang="fr-FR" sz="2000" dirty="0" err="1" smtClean="0">
                <a:latin typeface="Maiandra GD" pitchFamily="34" charset="0"/>
              </a:rPr>
              <a:t>Caidale</a:t>
            </a:r>
            <a:endParaRPr lang="fr-FR" sz="2000" dirty="0">
              <a:latin typeface="Maiandra GD" pitchFamily="34" charset="0"/>
            </a:endParaRPr>
          </a:p>
        </p:txBody>
      </p:sp>
    </p:spTree>
    <p:extLst>
      <p:ext uri="{BB962C8B-B14F-4D97-AF65-F5344CB8AC3E}">
        <p14:creationId xmlns:p14="http://schemas.microsoft.com/office/powerpoint/2010/main" val="1879154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media-cdn.tripadvisor.com/media/photo-s/01/1d/bd/c0/resto-sous-tente-berb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68" y="887764"/>
            <a:ext cx="5832648" cy="32760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395288" y="185142"/>
            <a:ext cx="8316912" cy="727075"/>
          </a:xfrm>
          <a:prstGeom prst="rect">
            <a:avLst/>
          </a:prstGeom>
          <a:noFill/>
          <a:ln w="9525">
            <a:noFill/>
            <a:miter lim="800000"/>
            <a:headEnd/>
            <a:tailEnd/>
          </a:ln>
        </p:spPr>
        <p:txBody>
          <a:bodyPr/>
          <a:lstStyle/>
          <a:p>
            <a:pPr marL="342900" indent="-342900" algn="ctr">
              <a:lnSpc>
                <a:spcPct val="80000"/>
              </a:lnSpc>
              <a:spcBef>
                <a:spcPct val="20000"/>
              </a:spcBef>
            </a:pPr>
            <a:r>
              <a:rPr lang="fr-FR" sz="2000" dirty="0" smtClean="0">
                <a:latin typeface="Maiandra GD" pitchFamily="34" charset="0"/>
              </a:rPr>
              <a:t>Diner &amp; Déjeuner sous tente </a:t>
            </a:r>
            <a:r>
              <a:rPr lang="fr-FR" sz="2000" dirty="0" err="1" smtClean="0">
                <a:latin typeface="Maiandra GD" pitchFamily="34" charset="0"/>
              </a:rPr>
              <a:t>Caidale</a:t>
            </a:r>
            <a:endParaRPr lang="fr-FR" sz="2000" dirty="0">
              <a:latin typeface="Maiandra GD" pitchFamily="34" charset="0"/>
            </a:endParaRPr>
          </a:p>
        </p:txBody>
      </p:sp>
      <p:pic>
        <p:nvPicPr>
          <p:cNvPr id="9218" name="Picture 2" descr="http://www.domaine-arvor.com/scripts/files/51fe6b03901d65.91490648/51fe6873ee4b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06" y="3429000"/>
            <a:ext cx="5587237" cy="322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97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lesexpertsdumaroc-pro.com/admin_onmt/eductour/eductour_realise/img_etr/etr37_im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916832"/>
            <a:ext cx="7029450"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748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ente VIP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426" y="980728"/>
            <a:ext cx="39592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6804M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426" y="3933056"/>
            <a:ext cx="40322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56" y="3987056"/>
            <a:ext cx="3960812"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Servboul1\imagescj\16 PHOTOTHEQUE\03 - PRODUITS CJ\02. CAMPEMENT\CAMPEMENT - Lodge Out Of Africa\LODGE\P10000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342" y="968028"/>
            <a:ext cx="394707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282575" y="214313"/>
            <a:ext cx="84137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342900" indent="-342900" algn="ctr" eaLnBrk="1" hangingPunct="1">
              <a:lnSpc>
                <a:spcPct val="80000"/>
              </a:lnSpc>
              <a:buFontTx/>
              <a:buNone/>
            </a:pPr>
            <a:r>
              <a:rPr lang="fr-FR" altLang="fr-FR" sz="2000" dirty="0">
                <a:latin typeface="Maiandra GD" pitchFamily="34" charset="0"/>
              </a:rPr>
              <a:t>Nuit sous tentes </a:t>
            </a:r>
            <a:r>
              <a:rPr lang="fr-FR" altLang="fr-FR" sz="2000" dirty="0" smtClean="0">
                <a:latin typeface="Maiandra GD" pitchFamily="34" charset="0"/>
              </a:rPr>
              <a:t>Lodge </a:t>
            </a:r>
            <a:r>
              <a:rPr lang="fr-FR" altLang="fr-FR" sz="2000" dirty="0">
                <a:latin typeface="Maiandra GD" pitchFamily="34" charset="0"/>
              </a:rPr>
              <a:t>base 6</a:t>
            </a:r>
          </a:p>
        </p:txBody>
      </p:sp>
      <p:pic>
        <p:nvPicPr>
          <p:cNvPr id="13" name="Image 3" descr="LOGO CJ ENTIER2 BLC.ep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342" y="1"/>
            <a:ext cx="1227099" cy="1196752"/>
          </a:xfrm>
          <a:prstGeom prst="rect">
            <a:avLst/>
          </a:prstGeom>
          <a:noFill/>
          <a:ln w="9525">
            <a:noFill/>
            <a:miter lim="800000"/>
            <a:headEnd/>
            <a:tailEnd/>
          </a:ln>
        </p:spPr>
      </p:pic>
    </p:spTree>
    <p:extLst>
      <p:ext uri="{BB962C8B-B14F-4D97-AF65-F5344CB8AC3E}">
        <p14:creationId xmlns:p14="http://schemas.microsoft.com/office/powerpoint/2010/main" val="291137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2"/>
          <p:cNvSpPr>
            <a:spLocks noChangeArrowheads="1"/>
          </p:cNvSpPr>
          <p:nvPr/>
        </p:nvSpPr>
        <p:spPr bwMode="auto">
          <a:xfrm>
            <a:off x="130968" y="562437"/>
            <a:ext cx="88820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spcBef>
                <a:spcPct val="20000"/>
              </a:spcBef>
            </a:pPr>
            <a:r>
              <a:rPr lang="fr-FR" altLang="fr-FR" sz="2000" dirty="0">
                <a:latin typeface="Maiandra GD" pitchFamily="34" charset="0"/>
                <a:ea typeface="+mn-ea"/>
              </a:rPr>
              <a:t>Accueil </a:t>
            </a:r>
            <a:r>
              <a:rPr lang="fr-FR" altLang="fr-FR" sz="2000" dirty="0" smtClean="0">
                <a:latin typeface="Maiandra GD" pitchFamily="34" charset="0"/>
                <a:ea typeface="+mn-ea"/>
              </a:rPr>
              <a:t>250 participants  </a:t>
            </a:r>
            <a:r>
              <a:rPr lang="fr-FR" altLang="fr-FR" sz="2000" dirty="0">
                <a:latin typeface="Maiandra GD" pitchFamily="34" charset="0"/>
                <a:ea typeface="+mn-ea"/>
              </a:rPr>
              <a:t>à l’aéroport de Tozeur et transfert en direction</a:t>
            </a:r>
          </a:p>
          <a:p>
            <a:pPr algn="ctr" eaLnBrk="1" hangingPunct="1">
              <a:lnSpc>
                <a:spcPct val="80000"/>
              </a:lnSpc>
              <a:spcBef>
                <a:spcPct val="20000"/>
              </a:spcBef>
            </a:pPr>
            <a:r>
              <a:rPr lang="fr-FR" altLang="fr-FR" sz="2000" dirty="0" smtClean="0">
                <a:latin typeface="Maiandra GD" pitchFamily="34" charset="0"/>
                <a:ea typeface="+mn-ea"/>
              </a:rPr>
              <a:t>De l’</a:t>
            </a:r>
            <a:r>
              <a:rPr lang="fr-FR" altLang="fr-FR" sz="2000" dirty="0" err="1" smtClean="0">
                <a:latin typeface="Maiandra GD" pitchFamily="34" charset="0"/>
                <a:ea typeface="+mn-ea"/>
              </a:rPr>
              <a:t>hotel</a:t>
            </a:r>
            <a:r>
              <a:rPr lang="fr-FR" altLang="fr-FR" sz="2000" dirty="0" smtClean="0">
                <a:latin typeface="Maiandra GD" pitchFamily="34" charset="0"/>
                <a:ea typeface="+mn-ea"/>
              </a:rPr>
              <a:t> Palm Beach 5*</a:t>
            </a:r>
            <a:endParaRPr lang="fr-FR" altLang="fr-FR" sz="2000" dirty="0">
              <a:latin typeface="Maiandra GD" pitchFamily="34" charset="0"/>
              <a:ea typeface="+mn-ea"/>
            </a:endParaRPr>
          </a:p>
        </p:txBody>
      </p:sp>
      <p:pic>
        <p:nvPicPr>
          <p:cNvPr id="4102" name="Picture 8" descr="DSC_0013-ligh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0968" y="1772816"/>
            <a:ext cx="4945088"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9" descr="4x4_Toyot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795120"/>
            <a:ext cx="3930650" cy="415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595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92.168.1.5\cj\6 PRODUCTION\Croisiere jaune\PLANS\TENTE LODGE\tente LODGE 6 LI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908720"/>
            <a:ext cx="4290698" cy="57332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467544" y="214313"/>
            <a:ext cx="84137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342900" indent="-342900" algn="ctr" eaLnBrk="1" hangingPunct="1">
              <a:lnSpc>
                <a:spcPct val="80000"/>
              </a:lnSpc>
              <a:buFontTx/>
              <a:buNone/>
            </a:pPr>
            <a:r>
              <a:rPr lang="fr-FR" altLang="fr-FR" sz="2000" dirty="0" smtClean="0">
                <a:latin typeface="Maiandra GD" pitchFamily="34" charset="0"/>
              </a:rPr>
              <a:t>Plan tentes Lodge base </a:t>
            </a:r>
            <a:r>
              <a:rPr lang="fr-FR" altLang="fr-FR" sz="2000" dirty="0">
                <a:latin typeface="Maiandra GD" pitchFamily="34" charset="0"/>
              </a:rPr>
              <a:t>6</a:t>
            </a:r>
          </a:p>
        </p:txBody>
      </p:sp>
    </p:spTree>
    <p:extLst>
      <p:ext uri="{BB962C8B-B14F-4D97-AF65-F5344CB8AC3E}">
        <p14:creationId xmlns:p14="http://schemas.microsoft.com/office/powerpoint/2010/main" val="3450958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vboul1\images cj\16 PHOTOTHEQUE\03 - PRODUITS CJ\02. CAMPEMENT\CAMPEMENT - Tente Berbère\Tozeur (1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54050"/>
            <a:ext cx="5616624" cy="273685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76375" cy="1439863"/>
          </a:xfrm>
          <a:prstGeom prst="rect">
            <a:avLst/>
          </a:prstGeom>
          <a:noFill/>
          <a:ln w="9525">
            <a:noFill/>
            <a:miter lim="800000"/>
            <a:headEnd/>
            <a:tailEnd/>
          </a:ln>
        </p:spPr>
      </p:pic>
      <p:sp>
        <p:nvSpPr>
          <p:cNvPr id="7" name="Rectangle 2"/>
          <p:cNvSpPr>
            <a:spLocks noChangeArrowheads="1"/>
          </p:cNvSpPr>
          <p:nvPr/>
        </p:nvSpPr>
        <p:spPr bwMode="auto">
          <a:xfrm>
            <a:off x="467544" y="214313"/>
            <a:ext cx="84137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342900" indent="-342900" algn="ctr" eaLnBrk="1" hangingPunct="1">
              <a:lnSpc>
                <a:spcPct val="80000"/>
              </a:lnSpc>
              <a:buFontTx/>
              <a:buNone/>
            </a:pPr>
            <a:r>
              <a:rPr lang="fr-FR" altLang="fr-FR" sz="2000" dirty="0">
                <a:latin typeface="Maiandra GD" pitchFamily="34" charset="0"/>
              </a:rPr>
              <a:t>Nuit sous tentes berbères base 6</a:t>
            </a:r>
          </a:p>
        </p:txBody>
      </p:sp>
      <p:pic>
        <p:nvPicPr>
          <p:cNvPr id="11267" name="Picture 3" descr="\\Servboul1\images cj\16 PHOTOTHEQUE\03 - PRODUITS CJ\02. CAMPEMENT\CAMPEMENT LA - Base 6\DSC006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420" y="3501008"/>
            <a:ext cx="7722245"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773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rvboul1\images cj\16 PHOTOTHEQUE\03 - PRODUITS CJ\02. CAMPEMENT\CAMPEMENT - Tente Berbère\IMG_0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620688"/>
            <a:ext cx="7881938"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343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2" y="1124744"/>
            <a:ext cx="5400675"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76375" cy="1439863"/>
          </a:xfrm>
          <a:prstGeom prst="rect">
            <a:avLst/>
          </a:prstGeom>
          <a:noFill/>
          <a:ln w="9525">
            <a:noFill/>
            <a:miter lim="800000"/>
            <a:headEnd/>
            <a:tailEnd/>
          </a:ln>
        </p:spPr>
      </p:pic>
      <p:sp>
        <p:nvSpPr>
          <p:cNvPr id="8" name="Rectangle 2"/>
          <p:cNvSpPr>
            <a:spLocks noChangeArrowheads="1"/>
          </p:cNvSpPr>
          <p:nvPr/>
        </p:nvSpPr>
        <p:spPr bwMode="auto">
          <a:xfrm>
            <a:off x="467544" y="214313"/>
            <a:ext cx="84137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342900" indent="-342900" algn="ctr" eaLnBrk="1" hangingPunct="1">
              <a:lnSpc>
                <a:spcPct val="80000"/>
              </a:lnSpc>
              <a:buFontTx/>
              <a:buNone/>
            </a:pPr>
            <a:r>
              <a:rPr lang="fr-FR" altLang="fr-FR" sz="2000" dirty="0" smtClean="0">
                <a:latin typeface="Maiandra GD" pitchFamily="34" charset="0"/>
              </a:rPr>
              <a:t>Plan tentes </a:t>
            </a:r>
            <a:r>
              <a:rPr lang="fr-FR" altLang="fr-FR" sz="2000" dirty="0">
                <a:latin typeface="Maiandra GD" pitchFamily="34" charset="0"/>
              </a:rPr>
              <a:t>berbères base 6</a:t>
            </a:r>
          </a:p>
        </p:txBody>
      </p:sp>
    </p:spTree>
    <p:extLst>
      <p:ext uri="{BB962C8B-B14F-4D97-AF65-F5344CB8AC3E}">
        <p14:creationId xmlns:p14="http://schemas.microsoft.com/office/powerpoint/2010/main" val="539599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8"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Servboul1\images cj\Nouvelle Photothèque\Opérations\ALTERDOMUS-OP\IMG_8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995362"/>
            <a:ext cx="8293291" cy="552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909934" y="260350"/>
            <a:ext cx="795943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spcBef>
                <a:spcPct val="20000"/>
              </a:spcBef>
            </a:pPr>
            <a:r>
              <a:rPr lang="fr-FR" altLang="fr-FR" sz="2000" dirty="0">
                <a:latin typeface="Maiandra GD" pitchFamily="34" charset="0"/>
                <a:ea typeface="+mn-ea"/>
              </a:rPr>
              <a:t>Soirée discothèque sous les étoiles</a:t>
            </a:r>
          </a:p>
        </p:txBody>
      </p:sp>
    </p:spTree>
    <p:extLst>
      <p:ext uri="{BB962C8B-B14F-4D97-AF65-F5344CB8AC3E}">
        <p14:creationId xmlns:p14="http://schemas.microsoft.com/office/powerpoint/2010/main" val="3510107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909934" y="260350"/>
            <a:ext cx="795943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spcBef>
                <a:spcPct val="20000"/>
              </a:spcBef>
            </a:pPr>
            <a:r>
              <a:rPr lang="fr-FR" altLang="fr-FR" sz="2000" dirty="0">
                <a:latin typeface="Maiandra GD" pitchFamily="34" charset="0"/>
                <a:ea typeface="+mn-ea"/>
              </a:rPr>
              <a:t>Soirée discothèque </a:t>
            </a:r>
            <a:r>
              <a:rPr lang="fr-FR" altLang="fr-FR" sz="2000" dirty="0" smtClean="0">
                <a:latin typeface="Maiandra GD" pitchFamily="34" charset="0"/>
                <a:ea typeface="+mn-ea"/>
              </a:rPr>
              <a:t>sous </a:t>
            </a:r>
            <a:r>
              <a:rPr lang="fr-FR" altLang="fr-FR" sz="2000" dirty="0">
                <a:latin typeface="Maiandra GD" pitchFamily="34" charset="0"/>
                <a:ea typeface="+mn-ea"/>
              </a:rPr>
              <a:t>les étoiles</a:t>
            </a:r>
          </a:p>
        </p:txBody>
      </p:sp>
      <p:pic>
        <p:nvPicPr>
          <p:cNvPr id="24579" name="Picture 2" descr="\\Servboul1\images cj\Nouvelle Photothèque\Opérations\ALTERDOMUS-OP\AD CSO\IMG_14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803"/>
          <a:stretch/>
        </p:blipFill>
        <p:spPr bwMode="auto">
          <a:xfrm>
            <a:off x="755576" y="1007909"/>
            <a:ext cx="3754438" cy="27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Servboul1\images cj\Nouvelle Photothèque\Opérations\ALTERDOMUS-OP\AD CSO\IMG_14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0" b="9068"/>
          <a:stretch/>
        </p:blipFill>
        <p:spPr bwMode="auto">
          <a:xfrm>
            <a:off x="5098108" y="998375"/>
            <a:ext cx="4011613" cy="271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descr="\\Servboul1\images cj\Nouvelle Photothèque\Opérations\ALTERDOMUS-OP\IMG_80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 t="21633" r="349" b="14483"/>
          <a:stretch/>
        </p:blipFill>
        <p:spPr bwMode="auto">
          <a:xfrm>
            <a:off x="964915" y="3816425"/>
            <a:ext cx="6525518" cy="278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0867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4"/>
          <p:cNvSpPr>
            <a:spLocks noChangeArrowheads="1"/>
          </p:cNvSpPr>
          <p:nvPr/>
        </p:nvSpPr>
        <p:spPr bwMode="auto">
          <a:xfrm>
            <a:off x="2627313" y="115888"/>
            <a:ext cx="6265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20000"/>
              </a:spcBef>
            </a:pPr>
            <a:r>
              <a:rPr lang="fr-FR" altLang="fr-FR" sz="2000" dirty="0" smtClean="0">
                <a:latin typeface="Maiandra GD" pitchFamily="34" charset="0"/>
                <a:ea typeface="+mn-ea"/>
              </a:rPr>
              <a:t>Espace Sahara </a:t>
            </a:r>
            <a:r>
              <a:rPr lang="fr-FR" altLang="fr-FR" sz="2000" dirty="0" err="1">
                <a:latin typeface="Maiandra GD" pitchFamily="34" charset="0"/>
                <a:ea typeface="+mn-ea"/>
              </a:rPr>
              <a:t>Lounge</a:t>
            </a:r>
            <a:r>
              <a:rPr lang="fr-FR" altLang="fr-FR" sz="2000" dirty="0">
                <a:latin typeface="Maiandra GD" pitchFamily="34" charset="0"/>
                <a:ea typeface="+mn-ea"/>
              </a:rPr>
              <a:t> vue de </a:t>
            </a:r>
            <a:r>
              <a:rPr lang="fr-FR" altLang="fr-FR" sz="2000" dirty="0" smtClean="0">
                <a:latin typeface="Maiandra GD" pitchFamily="34" charset="0"/>
                <a:ea typeface="+mn-ea"/>
              </a:rPr>
              <a:t>jour ( en option)</a:t>
            </a:r>
            <a:endParaRPr lang="fr-FR" altLang="fr-FR" sz="2000" dirty="0">
              <a:latin typeface="Maiandra GD" pitchFamily="34" charset="0"/>
              <a:ea typeface="+mn-ea"/>
            </a:endParaRPr>
          </a:p>
        </p:txBody>
      </p:sp>
      <p:pic>
        <p:nvPicPr>
          <p:cNvPr id="33796" name="Picture 4" descr="IMG_95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75" y="765175"/>
            <a:ext cx="492601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IMG_26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832225"/>
            <a:ext cx="4176712"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IMG_26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4149725"/>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IMG_26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32095">
            <a:off x="647700" y="1231900"/>
            <a:ext cx="32400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3" descr="LOGO CJ ENTIER2 BLC.eps"/>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468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ChangeArrowheads="1"/>
          </p:cNvSpPr>
          <p:nvPr/>
        </p:nvSpPr>
        <p:spPr bwMode="auto">
          <a:xfrm>
            <a:off x="2916238" y="115888"/>
            <a:ext cx="59055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Sahara </a:t>
            </a:r>
            <a:r>
              <a:rPr lang="fr-FR" altLang="fr-FR" sz="2000" dirty="0" err="1">
                <a:latin typeface="Maiandra GD" pitchFamily="34" charset="0"/>
                <a:ea typeface="+mn-ea"/>
              </a:rPr>
              <a:t>Lounge</a:t>
            </a:r>
            <a:r>
              <a:rPr lang="fr-FR" altLang="fr-FR" sz="2000" dirty="0">
                <a:latin typeface="Maiandra GD" pitchFamily="34" charset="0"/>
                <a:ea typeface="+mn-ea"/>
              </a:rPr>
              <a:t> vue de </a:t>
            </a:r>
            <a:r>
              <a:rPr lang="fr-FR" altLang="fr-FR" sz="2000" dirty="0" smtClean="0">
                <a:latin typeface="Maiandra GD" pitchFamily="34" charset="0"/>
                <a:ea typeface="+mn-ea"/>
              </a:rPr>
              <a:t>nuit (en option)</a:t>
            </a:r>
            <a:endParaRPr lang="fr-FR" altLang="fr-FR" sz="2000" dirty="0">
              <a:latin typeface="Maiandra GD" pitchFamily="34" charset="0"/>
              <a:ea typeface="+mn-ea"/>
            </a:endParaRPr>
          </a:p>
        </p:txBody>
      </p:sp>
      <p:pic>
        <p:nvPicPr>
          <p:cNvPr id="34820" name="Picture 4" descr="IMG_25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638" y="3675063"/>
            <a:ext cx="47085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IMG_24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154113"/>
            <a:ext cx="40322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IMG_24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962400"/>
            <a:ext cx="3817938"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IMG_24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082675"/>
            <a:ext cx="3744913"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4"/>
          <p:cNvSpPr>
            <a:spLocks noChangeArrowheads="1"/>
          </p:cNvSpPr>
          <p:nvPr/>
        </p:nvSpPr>
        <p:spPr bwMode="auto">
          <a:xfrm>
            <a:off x="295326" y="650875"/>
            <a:ext cx="77057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20000"/>
              </a:spcBef>
            </a:pPr>
            <a:r>
              <a:rPr lang="fr-FR" altLang="fr-FR" i="1" dirty="0">
                <a:hlinkClick r:id="rId6"/>
              </a:rPr>
              <a:t>http://www.croisierejaune.com/video/32_Ephemere_Sahara_Lounge.html</a:t>
            </a:r>
            <a:endParaRPr lang="fr-FR" altLang="fr-FR" i="1" dirty="0"/>
          </a:p>
          <a:p>
            <a:pPr algn="ctr" eaLnBrk="1" hangingPunct="1">
              <a:spcBef>
                <a:spcPct val="20000"/>
              </a:spcBef>
            </a:pPr>
            <a:endParaRPr lang="fr-FR" altLang="fr-FR" i="1" dirty="0"/>
          </a:p>
        </p:txBody>
      </p:sp>
      <p:pic>
        <p:nvPicPr>
          <p:cNvPr id="9" name="Image 3" descr="LOGO CJ ENTIER2 BLC.eps"/>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735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1619251" y="-747713"/>
            <a:ext cx="5905500" cy="8353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aphicFrame>
        <p:nvGraphicFramePr>
          <p:cNvPr id="1026" name="Object 2"/>
          <p:cNvGraphicFramePr>
            <a:graphicFrameLocks noChangeAspect="1"/>
          </p:cNvGraphicFramePr>
          <p:nvPr/>
        </p:nvGraphicFramePr>
        <p:xfrm>
          <a:off x="561975" y="595313"/>
          <a:ext cx="8020050" cy="5667375"/>
        </p:xfrm>
        <a:graphic>
          <a:graphicData uri="http://schemas.openxmlformats.org/presentationml/2006/ole">
            <mc:AlternateContent xmlns:mc="http://schemas.openxmlformats.org/markup-compatibility/2006">
              <mc:Choice xmlns:v="urn:schemas-microsoft-com:vml" Requires="v">
                <p:oleObj spid="_x0000_s12297" name="Acrobat Document" r:id="rId3" imgW="8020050" imgH="5667375" progId="AcroExch.Document.7">
                  <p:embed/>
                </p:oleObj>
              </mc:Choice>
              <mc:Fallback>
                <p:oleObj name="Acrobat Document" r:id="rId3" imgW="8020050" imgH="5667375"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595313"/>
                        <a:ext cx="802005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521121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933353" y="105758"/>
            <a:ext cx="796782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algn="ctr" eaLnBrk="1" hangingPunct="1">
              <a:lnSpc>
                <a:spcPct val="80000"/>
              </a:lnSpc>
              <a:spcBef>
                <a:spcPct val="20000"/>
              </a:spcBef>
            </a:pPr>
            <a:r>
              <a:rPr lang="fr-FR" altLang="fr-FR" sz="2000" dirty="0">
                <a:latin typeface="Maiandra GD" pitchFamily="34" charset="0"/>
              </a:rPr>
              <a:t>Petit déjeuner </a:t>
            </a:r>
            <a:r>
              <a:rPr lang="fr-FR" altLang="fr-FR" sz="2000" dirty="0" smtClean="0">
                <a:latin typeface="Maiandra GD" pitchFamily="34" charset="0"/>
              </a:rPr>
              <a:t>berbère sur </a:t>
            </a:r>
            <a:r>
              <a:rPr lang="fr-FR" altLang="fr-FR" sz="2000" dirty="0">
                <a:latin typeface="Maiandra GD" pitchFamily="34" charset="0"/>
              </a:rPr>
              <a:t>le campement</a:t>
            </a:r>
          </a:p>
        </p:txBody>
      </p:sp>
      <p:pic>
        <p:nvPicPr>
          <p:cNvPr id="5122" name="Picture 2" descr="\\Servboul1\images cj\16 PHOTOTHEQUE\03 - PRODUITS CJ\02. CAMPEMENT\CAMPEMENT - Petit déjeuner\PAC_3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2776"/>
            <a:ext cx="4185163" cy="295129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ervboul1\images cj\16 PHOTOTHEQUE\03 - PRODUITS CJ\02. CAMPEMENT\CAMPEMENT - Petit déjeuner\IMG_34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429000"/>
            <a:ext cx="4346414" cy="289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213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68313" y="0"/>
            <a:ext cx="8229600" cy="1143000"/>
          </a:xfrm>
        </p:spPr>
        <p:txBody>
          <a:bodyPr>
            <a:normAutofit/>
          </a:bodyPr>
          <a:lstStyle/>
          <a:p>
            <a:r>
              <a:rPr lang="fr-FR" altLang="fr-FR" sz="2000" dirty="0">
                <a:solidFill>
                  <a:schemeClr val="tx1"/>
                </a:solidFill>
                <a:latin typeface="Maiandra GD" pitchFamily="34" charset="0"/>
                <a:ea typeface="+mn-ea"/>
                <a:cs typeface="+mn-cs"/>
              </a:rPr>
              <a:t>Hôtel Palm Beach Palace 5*</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76700"/>
            <a:ext cx="4703763" cy="27813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81075"/>
            <a:ext cx="4716463" cy="276225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538" y="981075"/>
            <a:ext cx="4716462" cy="2762250"/>
          </a:xfrm>
          <a:prstGeom prst="rect">
            <a:avLst/>
          </a:prstGeom>
          <a:noFill/>
          <a:ln w="9525">
            <a:noFill/>
            <a:miter lim="800000"/>
            <a:headEnd/>
            <a:tailEnd/>
          </a:ln>
        </p:spPr>
      </p:pic>
      <p:pic>
        <p:nvPicPr>
          <p:cNvPr id="20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8963" y="4076700"/>
            <a:ext cx="4745037" cy="27813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192.168.1.5\cj\4 COLLABORATEUR CJ\Laura\MOMAEVENT PHOTOS DINER ET MENU\DSC_05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753458"/>
            <a:ext cx="375443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933353" y="105758"/>
            <a:ext cx="796782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algn="ctr">
              <a:lnSpc>
                <a:spcPct val="80000"/>
              </a:lnSpc>
              <a:spcBef>
                <a:spcPct val="20000"/>
              </a:spcBef>
            </a:pPr>
            <a:r>
              <a:rPr lang="fr-FR" altLang="fr-FR" sz="2000" dirty="0">
                <a:latin typeface="Maiandra GD" pitchFamily="34" charset="0"/>
              </a:rPr>
              <a:t>Déjeuner Création sous forme de </a:t>
            </a:r>
            <a:r>
              <a:rPr lang="fr-FR" altLang="fr-FR" sz="2000" dirty="0" smtClean="0">
                <a:latin typeface="Maiandra GD" pitchFamily="34" charset="0"/>
              </a:rPr>
              <a:t>buffet sous </a:t>
            </a:r>
            <a:r>
              <a:rPr lang="fr-FR" altLang="fr-FR" sz="2000" dirty="0">
                <a:latin typeface="Maiandra GD" pitchFamily="34" charset="0"/>
              </a:rPr>
              <a:t>tente </a:t>
            </a:r>
            <a:r>
              <a:rPr lang="fr-FR" altLang="fr-FR" sz="2000" dirty="0" err="1">
                <a:latin typeface="Maiandra GD" pitchFamily="34" charset="0"/>
              </a:rPr>
              <a:t>Caïdale</a:t>
            </a:r>
            <a:endParaRPr lang="fr-FR" altLang="fr-FR" sz="2000" dirty="0">
              <a:latin typeface="Maiandra GD" pitchFamily="34" charset="0"/>
            </a:endParaRPr>
          </a:p>
        </p:txBody>
      </p:sp>
    </p:spTree>
    <p:extLst>
      <p:ext uri="{BB962C8B-B14F-4D97-AF65-F5344CB8AC3E}">
        <p14:creationId xmlns:p14="http://schemas.microsoft.com/office/powerpoint/2010/main" val="1668213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68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196975"/>
            <a:ext cx="7127875" cy="4752975"/>
          </a:xfrm>
          <a:prstGeom prst="rect">
            <a:avLst/>
          </a:prstGeom>
          <a:noFill/>
          <a:ln w="9525">
            <a:noFill/>
            <a:miter lim="800000"/>
            <a:headEnd/>
            <a:tailEnd/>
          </a:ln>
        </p:spPr>
      </p:pic>
      <p:sp>
        <p:nvSpPr>
          <p:cNvPr id="47107" name="Rectangle 5"/>
          <p:cNvSpPr>
            <a:spLocks noChangeArrowheads="1"/>
          </p:cNvSpPr>
          <p:nvPr/>
        </p:nvSpPr>
        <p:spPr bwMode="auto">
          <a:xfrm>
            <a:off x="177800" y="333375"/>
            <a:ext cx="9145588" cy="863600"/>
          </a:xfrm>
          <a:prstGeom prst="rect">
            <a:avLst/>
          </a:prstGeom>
          <a:noFill/>
          <a:ln w="9525">
            <a:noFill/>
            <a:miter lim="800000"/>
            <a:headEnd/>
            <a:tailEnd/>
          </a:ln>
        </p:spPr>
        <p:txBody>
          <a:bodyPr anchor="ctr"/>
          <a:lstStyle/>
          <a:p>
            <a:pPr marL="342900" indent="-342900" algn="ctr">
              <a:lnSpc>
                <a:spcPct val="80000"/>
              </a:lnSpc>
              <a:spcBef>
                <a:spcPct val="20000"/>
              </a:spcBef>
            </a:pPr>
            <a:r>
              <a:rPr lang="fr-FR" sz="2000" dirty="0">
                <a:latin typeface="Maiandra GD" pitchFamily="34" charset="0"/>
              </a:rPr>
              <a:t>Mise en lumière 5000 bougies </a:t>
            </a:r>
            <a:r>
              <a:rPr lang="fr-FR" sz="2000" dirty="0" smtClean="0">
                <a:latin typeface="Maiandra GD" pitchFamily="34" charset="0"/>
              </a:rPr>
              <a:t>soirée berbère</a:t>
            </a:r>
            <a:endParaRPr lang="fr-FR" sz="2000" dirty="0">
              <a:latin typeface="Maiandra GD" pitchFamily="34" charset="0"/>
            </a:endParaRPr>
          </a:p>
        </p:txBody>
      </p:sp>
      <p:pic>
        <p:nvPicPr>
          <p:cNvPr id="47108"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w="9525">
            <a:noFill/>
            <a:miter lim="800000"/>
            <a:headEnd/>
            <a:tailEnd/>
          </a:ln>
        </p:spPr>
      </p:pic>
    </p:spTree>
    <p:extLst>
      <p:ext uri="{BB962C8B-B14F-4D97-AF65-F5344CB8AC3E}">
        <p14:creationId xmlns:p14="http://schemas.microsoft.com/office/powerpoint/2010/main" val="1591584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
          <p:cNvSpPr>
            <a:spLocks noChangeArrowheads="1"/>
          </p:cNvSpPr>
          <p:nvPr/>
        </p:nvSpPr>
        <p:spPr bwMode="auto">
          <a:xfrm>
            <a:off x="50801" y="0"/>
            <a:ext cx="8697664"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80000"/>
              </a:lnSpc>
              <a:buFontTx/>
              <a:buNone/>
            </a:pPr>
            <a:r>
              <a:rPr lang="fr-FR" altLang="fr-FR" sz="2000" dirty="0">
                <a:latin typeface="Maiandra GD" pitchFamily="34" charset="0"/>
              </a:rPr>
              <a:t>Mise en lumière soirée Berbères à ciel ouvert</a:t>
            </a:r>
          </a:p>
          <a:p>
            <a:pPr algn="ctr" eaLnBrk="1" hangingPunct="1">
              <a:buFontTx/>
              <a:buNone/>
            </a:pPr>
            <a:endParaRPr lang="fr-FR" altLang="fr-FR" sz="3000" dirty="0">
              <a:solidFill>
                <a:schemeClr val="bg1"/>
              </a:solidFill>
              <a:latin typeface="Book Antiqua" pitchFamily="18" charset="0"/>
            </a:endParaRPr>
          </a:p>
        </p:txBody>
      </p:sp>
      <p:pic>
        <p:nvPicPr>
          <p:cNvPr id="6"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Servboul1\images cj\Nouvelle Photothèque\Prestation\Milles Bougies\DSCN01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708920"/>
            <a:ext cx="5245523" cy="3933875"/>
          </a:xfrm>
          <a:prstGeom prst="rect">
            <a:avLst/>
          </a:prstGeom>
          <a:noFill/>
          <a:extLst>
            <a:ext uri="{909E8E84-426E-40DD-AFC4-6F175D3DCCD1}">
              <a14:hiddenFill xmlns:a14="http://schemas.microsoft.com/office/drawing/2010/main">
                <a:solidFill>
                  <a:srgbClr val="FFFFFF"/>
                </a:solidFill>
              </a14:hiddenFill>
            </a:ext>
          </a:extLst>
        </p:spPr>
      </p:pic>
      <p:pic>
        <p:nvPicPr>
          <p:cNvPr id="13313" name="Picture 1" descr="\\Servboul1\images cj\Nouvelle Photothèque\Prestation\Milles Bougies\soirée désert boug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9" y="642142"/>
            <a:ext cx="5317058" cy="336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795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 y="0"/>
            <a:ext cx="889248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80000"/>
              </a:lnSpc>
              <a:buNone/>
            </a:pPr>
            <a:r>
              <a:rPr lang="fr-FR" altLang="fr-FR" sz="2000" dirty="0">
                <a:latin typeface="Maiandra GD" pitchFamily="34" charset="0"/>
              </a:rPr>
              <a:t>Dîner berbère mille et un feux  </a:t>
            </a:r>
          </a:p>
          <a:p>
            <a:pPr algn="ctr" eaLnBrk="1" hangingPunct="1">
              <a:lnSpc>
                <a:spcPct val="80000"/>
              </a:lnSpc>
              <a:buNone/>
            </a:pPr>
            <a:r>
              <a:rPr lang="fr-FR" altLang="fr-FR" sz="2000" dirty="0">
                <a:latin typeface="Maiandra GD" pitchFamily="34" charset="0"/>
              </a:rPr>
              <a:t>À ciel ouvert</a:t>
            </a:r>
          </a:p>
        </p:txBody>
      </p:sp>
      <p:pic>
        <p:nvPicPr>
          <p:cNvPr id="37891" name="Picture 7" descr="IMG_8005B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701800"/>
            <a:ext cx="6770687"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355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116632"/>
            <a:ext cx="9143999" cy="161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80000"/>
              </a:lnSpc>
              <a:buNone/>
            </a:pPr>
            <a:r>
              <a:rPr lang="fr-FR" altLang="fr-FR" sz="2000" dirty="0">
                <a:latin typeface="Maiandra GD" pitchFamily="34" charset="0"/>
              </a:rPr>
              <a:t>Dîner berbère mille et un feux </a:t>
            </a:r>
          </a:p>
          <a:p>
            <a:pPr algn="ctr" eaLnBrk="1" hangingPunct="1">
              <a:lnSpc>
                <a:spcPct val="80000"/>
              </a:lnSpc>
              <a:buNone/>
            </a:pPr>
            <a:r>
              <a:rPr lang="fr-FR" altLang="fr-FR" sz="2000" dirty="0">
                <a:latin typeface="Maiandra GD" pitchFamily="34" charset="0"/>
              </a:rPr>
              <a:t>Disposition tables rondes</a:t>
            </a:r>
          </a:p>
        </p:txBody>
      </p:sp>
      <p:pic>
        <p:nvPicPr>
          <p:cNvPr id="40963" name="Picture 2" descr="\\Servboul1\images cj\Nouvelle Photothèque\Opérations\Colombus\IMG_71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413" y="1341438"/>
            <a:ext cx="7740650"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8"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8335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996952"/>
            <a:ext cx="9144000" cy="723275"/>
          </a:xfrm>
          <a:prstGeom prst="rect">
            <a:avLst/>
          </a:prstGeom>
          <a:noFill/>
        </p:spPr>
        <p:txBody>
          <a:bodyPr wrap="square" rtlCol="0">
            <a:spAutoFit/>
          </a:bodyPr>
          <a:lstStyle/>
          <a:p>
            <a:pPr algn="ctr"/>
            <a:r>
              <a:rPr lang="fr-FR" sz="41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Activités Sahariennes</a:t>
            </a:r>
          </a:p>
        </p:txBody>
      </p:sp>
    </p:spTree>
    <p:extLst>
      <p:ext uri="{BB962C8B-B14F-4D97-AF65-F5344CB8AC3E}">
        <p14:creationId xmlns:p14="http://schemas.microsoft.com/office/powerpoint/2010/main" val="3433355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ORANGINA ACTIVITÉ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6438" y="1196975"/>
            <a:ext cx="753745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p:cNvSpPr>
            <a:spLocks noChangeArrowheads="1"/>
          </p:cNvSpPr>
          <p:nvPr/>
        </p:nvSpPr>
        <p:spPr bwMode="auto">
          <a:xfrm>
            <a:off x="468313" y="260350"/>
            <a:ext cx="78501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ctr" eaLnBrk="1" hangingPunct="1">
              <a:lnSpc>
                <a:spcPct val="80000"/>
              </a:lnSpc>
              <a:spcBef>
                <a:spcPct val="20000"/>
              </a:spcBef>
            </a:pPr>
            <a:r>
              <a:rPr lang="fr-FR" altLang="fr-FR" sz="2000" dirty="0">
                <a:latin typeface="Maiandra GD" pitchFamily="34" charset="0"/>
              </a:rPr>
              <a:t>Ex de plan de Campement Village Activité</a:t>
            </a:r>
          </a:p>
        </p:txBody>
      </p:sp>
      <p:pic>
        <p:nvPicPr>
          <p:cNvPr id="6"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68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779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2" descr="http://altalodge.com/UserFiles/Image/Packages/DesertYo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407" y="1412776"/>
            <a:ext cx="3975955" cy="276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http://www.mhamidtours.com/sites/default/files/Mhamid%20tours%20com.jpg"/>
          <p:cNvPicPr>
            <a:picLocks noChangeAspect="1" noChangeArrowheads="1"/>
          </p:cNvPicPr>
          <p:nvPr/>
        </p:nvPicPr>
        <p:blipFill>
          <a:blip r:embed="rId3" cstate="print">
            <a:extLst>
              <a:ext uri="{28A0092B-C50C-407E-A947-70E740481C1C}">
                <a14:useLocalDpi xmlns:a14="http://schemas.microsoft.com/office/drawing/2010/main" val="0"/>
              </a:ext>
            </a:extLst>
          </a:blip>
          <a:srcRect t="22118"/>
          <a:stretch>
            <a:fillRect/>
          </a:stretch>
        </p:blipFill>
        <p:spPr bwMode="auto">
          <a:xfrm>
            <a:off x="162318" y="4920484"/>
            <a:ext cx="31480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2"/>
          <p:cNvSpPr>
            <a:spLocks noChangeArrowheads="1"/>
          </p:cNvSpPr>
          <p:nvPr/>
        </p:nvSpPr>
        <p:spPr bwMode="auto">
          <a:xfrm>
            <a:off x="1478559" y="792163"/>
            <a:ext cx="22018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spcBef>
                <a:spcPct val="20000"/>
              </a:spcBef>
              <a:defRPr/>
            </a:pPr>
            <a:r>
              <a:rPr lang="fr-FR" altLang="fr-FR" sz="2000" dirty="0">
                <a:latin typeface="Maiandra GD" pitchFamily="34" charset="0"/>
                <a:ea typeface="+mn-ea"/>
              </a:rPr>
              <a:t>Initiation au Yoga</a:t>
            </a:r>
          </a:p>
        </p:txBody>
      </p:sp>
      <p:sp>
        <p:nvSpPr>
          <p:cNvPr id="34825" name="Rectangle 2"/>
          <p:cNvSpPr>
            <a:spLocks noChangeArrowheads="1"/>
          </p:cNvSpPr>
          <p:nvPr/>
        </p:nvSpPr>
        <p:spPr bwMode="auto">
          <a:xfrm>
            <a:off x="218133" y="4365104"/>
            <a:ext cx="2935794"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20000"/>
              </a:spcBef>
            </a:pPr>
            <a:r>
              <a:rPr lang="fr-FR" altLang="fr-FR" sz="2000" dirty="0">
                <a:latin typeface="Maiandra GD" pitchFamily="34" charset="0"/>
              </a:rPr>
              <a:t>Initiation au </a:t>
            </a:r>
            <a:r>
              <a:rPr lang="fr-FR" altLang="fr-FR" sz="2000" dirty="0" err="1">
                <a:latin typeface="Maiandra GD" pitchFamily="34" charset="0"/>
              </a:rPr>
              <a:t>Taï</a:t>
            </a:r>
            <a:r>
              <a:rPr lang="fr-FR" altLang="fr-FR" sz="2000" dirty="0">
                <a:latin typeface="Maiandra GD" pitchFamily="34" charset="0"/>
              </a:rPr>
              <a:t> </a:t>
            </a:r>
            <a:r>
              <a:rPr lang="fr-FR" altLang="fr-FR" sz="2000" dirty="0" err="1">
                <a:latin typeface="Maiandra GD" pitchFamily="34" charset="0"/>
              </a:rPr>
              <a:t>Shi</a:t>
            </a:r>
            <a:endParaRPr lang="fr-FR" altLang="fr-FR" sz="2000" dirty="0">
              <a:latin typeface="Maiandra GD" pitchFamily="34" charset="0"/>
            </a:endParaRPr>
          </a:p>
        </p:txBody>
      </p:sp>
      <p:pic>
        <p:nvPicPr>
          <p:cNvPr id="10"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8"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marie-l.be/Marie-L%20a%20Taba%20Heights/album/slides/Superbe%20danseuse%20du%20vent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2204864"/>
            <a:ext cx="2712642" cy="405881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5460269" y="1220266"/>
            <a:ext cx="2952328" cy="584775"/>
          </a:xfrm>
          <a:prstGeom prst="rect">
            <a:avLst/>
          </a:prstGeom>
          <a:noFill/>
        </p:spPr>
        <p:txBody>
          <a:bodyPr wrap="square" rtlCol="0">
            <a:spAutoFit/>
          </a:bodyPr>
          <a:lstStyle/>
          <a:p>
            <a:pPr marL="342900" indent="-342900" algn="ctr">
              <a:lnSpc>
                <a:spcPct val="80000"/>
              </a:lnSpc>
              <a:spcBef>
                <a:spcPct val="20000"/>
              </a:spcBef>
              <a:defRPr/>
            </a:pPr>
            <a:r>
              <a:rPr lang="fr-FR" sz="2000" dirty="0">
                <a:latin typeface="Maiandra GD" pitchFamily="34" charset="0"/>
              </a:rPr>
              <a:t>Initiation à la danse au ventre</a:t>
            </a:r>
          </a:p>
        </p:txBody>
      </p:sp>
    </p:spTree>
    <p:extLst>
      <p:ext uri="{BB962C8B-B14F-4D97-AF65-F5344CB8AC3E}">
        <p14:creationId xmlns:p14="http://schemas.microsoft.com/office/powerpoint/2010/main" val="22374341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2"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MG_336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9765" y="1484784"/>
            <a:ext cx="41021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2843808" y="627073"/>
            <a:ext cx="3382020" cy="400110"/>
          </a:xfrm>
          <a:prstGeom prst="rect">
            <a:avLst/>
          </a:prstGeom>
          <a:noFill/>
        </p:spPr>
        <p:txBody>
          <a:bodyPr wrap="square" rtlCol="0">
            <a:spAutoFit/>
          </a:bodyPr>
          <a:lstStyle/>
          <a:p>
            <a:pPr marL="342900" indent="-342900" algn="ctr">
              <a:spcBef>
                <a:spcPct val="20000"/>
              </a:spcBef>
            </a:pPr>
            <a:r>
              <a:rPr lang="fr-FR" sz="2000" dirty="0">
                <a:latin typeface="Maiandra GD" pitchFamily="34" charset="0"/>
              </a:rPr>
              <a:t>Méharée dans le désert </a:t>
            </a:r>
          </a:p>
        </p:txBody>
      </p:sp>
      <p:pic>
        <p:nvPicPr>
          <p:cNvPr id="5122" name="Picture 2" descr="http://ranchnomade.com/resources/meharee_excursion_dromadaire_desert_sahara_tunisie-Splendeur_Sahara_Lac_houidhat_er_reched.jpg.opt751x193o0,0s751x1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180" y="4653136"/>
            <a:ext cx="715327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75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323850" y="476250"/>
            <a:ext cx="83264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defRPr/>
            </a:pPr>
            <a:r>
              <a:rPr lang="fr-FR" altLang="fr-FR" sz="2000" dirty="0">
                <a:latin typeface="Maiandra GD" pitchFamily="34" charset="0"/>
              </a:rPr>
              <a:t>Calligraphie arabe</a:t>
            </a:r>
          </a:p>
        </p:txBody>
      </p:sp>
      <p:pic>
        <p:nvPicPr>
          <p:cNvPr id="31749" name="Picture 7" descr="IMG_212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665706">
            <a:off x="182563" y="1285875"/>
            <a:ext cx="332105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IMG_0710B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7975" y="3644900"/>
            <a:ext cx="30543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3" descr="LOGO CJ ENTIER2 BLC.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368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MG_0710B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11960" y="1307656"/>
            <a:ext cx="3062288"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065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rot="612364">
            <a:off x="6167438" y="2198688"/>
            <a:ext cx="2805112" cy="1878012"/>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3075" name="Rectangle 3"/>
          <p:cNvSpPr>
            <a:spLocks noChangeArrowheads="1"/>
          </p:cNvSpPr>
          <p:nvPr/>
        </p:nvSpPr>
        <p:spPr bwMode="auto">
          <a:xfrm rot="-377876">
            <a:off x="3924300" y="188913"/>
            <a:ext cx="3379788" cy="2301875"/>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3076" name="Rectangle 4"/>
          <p:cNvSpPr>
            <a:spLocks noChangeArrowheads="1"/>
          </p:cNvSpPr>
          <p:nvPr/>
        </p:nvSpPr>
        <p:spPr bwMode="auto">
          <a:xfrm>
            <a:off x="5435600" y="4437063"/>
            <a:ext cx="3455988" cy="2232025"/>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3077" name="Rectangle 5"/>
          <p:cNvSpPr>
            <a:spLocks noChangeArrowheads="1"/>
          </p:cNvSpPr>
          <p:nvPr/>
        </p:nvSpPr>
        <p:spPr bwMode="auto">
          <a:xfrm>
            <a:off x="179388" y="260350"/>
            <a:ext cx="3455987" cy="6264275"/>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3078" name="Rectangle 2"/>
          <p:cNvSpPr>
            <a:spLocks noChangeArrowheads="1"/>
          </p:cNvSpPr>
          <p:nvPr/>
        </p:nvSpPr>
        <p:spPr bwMode="auto">
          <a:xfrm>
            <a:off x="179388" y="476250"/>
            <a:ext cx="2663825" cy="1944688"/>
          </a:xfrm>
          <a:prstGeom prst="rect">
            <a:avLst/>
          </a:prstGeom>
          <a:noFill/>
          <a:ln w="9525">
            <a:noFill/>
            <a:miter lim="800000"/>
            <a:headEnd/>
            <a:tailEnd/>
          </a:ln>
        </p:spPr>
        <p:txBody>
          <a:bodyPr/>
          <a:lstStyle/>
          <a:p>
            <a:pPr algn="ctr"/>
            <a:endParaRPr lang="fr-FR" b="1">
              <a:solidFill>
                <a:schemeClr val="bg1"/>
              </a:solidFill>
              <a:latin typeface="Book Antiqua" pitchFamily="18" charset="0"/>
            </a:endParaRPr>
          </a:p>
        </p:txBody>
      </p:sp>
      <p:pic>
        <p:nvPicPr>
          <p:cNvPr id="3079"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4941888"/>
            <a:ext cx="1506538" cy="1557337"/>
          </a:xfrm>
          <a:prstGeom prst="rect">
            <a:avLst/>
          </a:prstGeom>
          <a:noFill/>
          <a:ln w="9525">
            <a:noFill/>
            <a:miter lim="800000"/>
            <a:headEnd/>
            <a:tailEnd/>
          </a:ln>
        </p:spPr>
      </p:pic>
      <p:pic>
        <p:nvPicPr>
          <p:cNvPr id="3080" name="Picture 8" descr="hôt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72640">
            <a:off x="3995738" y="333375"/>
            <a:ext cx="3168650" cy="2111375"/>
          </a:xfrm>
          <a:prstGeom prst="rect">
            <a:avLst/>
          </a:prstGeom>
          <a:noFill/>
          <a:ln w="9525">
            <a:noFill/>
            <a:miter lim="800000"/>
            <a:headEnd/>
            <a:tailEnd/>
          </a:ln>
        </p:spPr>
      </p:pic>
      <p:pic>
        <p:nvPicPr>
          <p:cNvPr id="3081" name="Picture 9" descr="ENSEMB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9900">
            <a:off x="6227763" y="2276475"/>
            <a:ext cx="2663825" cy="1743075"/>
          </a:xfrm>
          <a:prstGeom prst="rect">
            <a:avLst/>
          </a:prstGeom>
          <a:noFill/>
          <a:ln w="9525">
            <a:noFill/>
            <a:miter lim="800000"/>
            <a:headEnd/>
            <a:tailEnd/>
          </a:ln>
        </p:spPr>
      </p:pic>
      <p:pic>
        <p:nvPicPr>
          <p:cNvPr id="3082" name="Picture 10" descr="2323M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625" y="4508500"/>
            <a:ext cx="3240088" cy="2111375"/>
          </a:xfrm>
          <a:prstGeom prst="rect">
            <a:avLst/>
          </a:prstGeom>
          <a:noFill/>
          <a:ln w="9525">
            <a:noFill/>
            <a:miter lim="800000"/>
            <a:headEnd/>
            <a:tailEnd/>
          </a:ln>
        </p:spPr>
      </p:pic>
      <p:sp>
        <p:nvSpPr>
          <p:cNvPr id="3083" name="Text Box 11"/>
          <p:cNvSpPr txBox="1">
            <a:spLocks noChangeArrowheads="1"/>
          </p:cNvSpPr>
          <p:nvPr/>
        </p:nvSpPr>
        <p:spPr bwMode="auto">
          <a:xfrm>
            <a:off x="250825" y="333375"/>
            <a:ext cx="3348038" cy="4816475"/>
          </a:xfrm>
          <a:prstGeom prst="rect">
            <a:avLst/>
          </a:prstGeom>
          <a:noFill/>
          <a:ln w="9525">
            <a:noFill/>
            <a:miter lim="800000"/>
            <a:headEnd/>
            <a:tailEnd/>
          </a:ln>
          <a:effectLst/>
        </p:spPr>
        <p:txBody>
          <a:bodyPr>
            <a:spAutoFit/>
          </a:bodyPr>
          <a:lstStyle/>
          <a:p>
            <a:pPr algn="ctr">
              <a:spcBef>
                <a:spcPct val="50000"/>
              </a:spcBef>
            </a:pPr>
            <a:r>
              <a:rPr lang="fr-FR" sz="2000" b="1" u="sng">
                <a:solidFill>
                  <a:schemeClr val="bg1"/>
                </a:solidFill>
                <a:latin typeface="Book Antiqua" pitchFamily="18" charset="0"/>
              </a:rPr>
              <a:t>L’Hôtel Palm Beach Palace Tozeur 5*</a:t>
            </a:r>
          </a:p>
          <a:p>
            <a:pPr>
              <a:spcBef>
                <a:spcPct val="50000"/>
              </a:spcBef>
            </a:pPr>
            <a:r>
              <a:rPr lang="fr-FR" sz="1500">
                <a:solidFill>
                  <a:schemeClr val="bg1"/>
                </a:solidFill>
                <a:latin typeface="Book Antiqua" pitchFamily="18" charset="0"/>
              </a:rPr>
              <a:t>Un dépaysement total, un décor de rêve digne des Mille et Une Nuits et la légendaire hospitalité tunisienne donnent au temps qui passe, ici, une autre signification. Situé aux portes du désert, dominant l'oasis de Tozeur et proche du vieux village, ce luxueux palace offre une voix royale pour la découverte du Grand Sud Tunisien.</a:t>
            </a:r>
          </a:p>
          <a:p>
            <a:pPr>
              <a:spcBef>
                <a:spcPct val="50000"/>
              </a:spcBef>
            </a:pPr>
            <a:r>
              <a:rPr lang="fr-FR" sz="1500">
                <a:solidFill>
                  <a:schemeClr val="bg1"/>
                </a:solidFill>
                <a:latin typeface="Book Antiqua" pitchFamily="18" charset="0"/>
              </a:rPr>
              <a:t>Dominant la magnifique palmeraie de Tozeur, le Palm Beach palace Tozeur, à 5 minutes du vieux village et à 10 minutes de l'aéroport international, vous ouvre les portes du Sud Tunisien avec son désert et ses superbes Oasis.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Servboul1\imagescj\16 PHOTOTHEQUE\03 - PRODUITS CJ\01. ACTIVITES &amp; PRODUITS\Pain dans le sable\P1060274.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0" y="260648"/>
            <a:ext cx="39560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2"/>
          <p:cNvSpPr>
            <a:spLocks noChangeArrowheads="1"/>
          </p:cNvSpPr>
          <p:nvPr/>
        </p:nvSpPr>
        <p:spPr bwMode="auto">
          <a:xfrm>
            <a:off x="4572000" y="3890429"/>
            <a:ext cx="4273281"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spcBef>
                <a:spcPct val="20000"/>
              </a:spcBef>
            </a:pPr>
            <a:r>
              <a:rPr lang="fr-FR" altLang="fr-FR" sz="2000" dirty="0">
                <a:latin typeface="Maiandra GD" pitchFamily="34" charset="0"/>
                <a:ea typeface="+mn-ea"/>
              </a:rPr>
              <a:t>Initiation à la fabrication du pain dans le sable</a:t>
            </a:r>
          </a:p>
        </p:txBody>
      </p:sp>
      <p:pic>
        <p:nvPicPr>
          <p:cNvPr id="35849"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G_3301B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24" y="2420888"/>
            <a:ext cx="3994150" cy="2660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264579" y="5733256"/>
            <a:ext cx="418680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lnSpc>
                <a:spcPct val="80000"/>
              </a:lnSpc>
              <a:spcBef>
                <a:spcPct val="20000"/>
              </a:spcBef>
            </a:pPr>
            <a:r>
              <a:rPr lang="fr-FR" altLang="fr-FR" sz="2000" dirty="0">
                <a:latin typeface="Maiandra GD" pitchFamily="34" charset="0"/>
                <a:ea typeface="+mn-ea"/>
              </a:rPr>
              <a:t>Initiation au henné</a:t>
            </a:r>
          </a:p>
        </p:txBody>
      </p:sp>
    </p:spTree>
    <p:extLst>
      <p:ext uri="{BB962C8B-B14F-4D97-AF65-F5344CB8AC3E}">
        <p14:creationId xmlns:p14="http://schemas.microsoft.com/office/powerpoint/2010/main" val="5307503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5\cj\9 COMMERCIAL ET COMMUNICATION\COMMUNICATION\PHOTOTEQUE\TREK DS LES GORGES\IMG_40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090327"/>
            <a:ext cx="3632688" cy="38053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voyazine.voyages-sncf.com/var/voyazine/storage/images/media/photos_de_deserts/trek_dans_le_desert/36030048-1-fre-FR/trek_dans_le_des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924944"/>
            <a:ext cx="4048125" cy="3238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323850" y="476250"/>
            <a:ext cx="83264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20000"/>
              </a:spcBef>
              <a:defRPr/>
            </a:pPr>
            <a:r>
              <a:rPr lang="fr-FR" altLang="fr-FR" sz="2000" dirty="0" smtClean="0">
                <a:latin typeface="Maiandra GD" pitchFamily="34" charset="0"/>
              </a:rPr>
              <a:t>Trek dans le désert</a:t>
            </a:r>
            <a:endParaRPr lang="fr-FR" altLang="fr-FR" sz="2000" dirty="0">
              <a:latin typeface="Maiandra GD" pitchFamily="34" charset="0"/>
            </a:endParaRPr>
          </a:p>
        </p:txBody>
      </p:sp>
    </p:spTree>
    <p:extLst>
      <p:ext uri="{BB962C8B-B14F-4D97-AF65-F5344CB8AC3E}">
        <p14:creationId xmlns:p14="http://schemas.microsoft.com/office/powerpoint/2010/main" val="3143941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990600" y="2438400"/>
            <a:ext cx="4562475" cy="512763"/>
          </a:xfrm>
          <a:prstGeom prst="rect">
            <a:avLst/>
          </a:prstGeom>
          <a:noFill/>
          <a:ln w="9525">
            <a:noFill/>
            <a:miter lim="800000"/>
            <a:headEnd/>
            <a:tailEnd/>
          </a:ln>
        </p:spPr>
        <p:txBody>
          <a:bodyPr>
            <a:spAutoFit/>
          </a:bodyPr>
          <a:lstStyle/>
          <a:p>
            <a:pPr>
              <a:spcBef>
                <a:spcPct val="50000"/>
              </a:spcBef>
            </a:pPr>
            <a:r>
              <a:rPr lang="fr-FR" altLang="fr-FR" sz="1100">
                <a:solidFill>
                  <a:srgbClr val="996633"/>
                </a:solidFill>
                <a:cs typeface="Arial" charset="0"/>
              </a:rPr>
              <a:t> </a:t>
            </a:r>
            <a:endParaRPr lang="fr-FR" altLang="fr-FR" sz="120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fr-FR" altLang="fr-FR" sz="1100">
              <a:latin typeface="Times New Roman" pitchFamily="18" charset="0"/>
              <a:ea typeface="Arial Unicode MS" pitchFamily="34" charset="-128"/>
              <a:cs typeface="Arial Unicode MS" pitchFamily="34" charset="-128"/>
            </a:endParaRPr>
          </a:p>
        </p:txBody>
      </p:sp>
      <p:sp>
        <p:nvSpPr>
          <p:cNvPr id="61443" name="Rectangle 12"/>
          <p:cNvSpPr>
            <a:spLocks noChangeArrowheads="1"/>
          </p:cNvSpPr>
          <p:nvPr/>
        </p:nvSpPr>
        <p:spPr bwMode="auto">
          <a:xfrm>
            <a:off x="2019300" y="115888"/>
            <a:ext cx="6008688" cy="1873250"/>
          </a:xfrm>
          <a:prstGeom prst="rect">
            <a:avLst/>
          </a:prstGeom>
          <a:noFill/>
          <a:ln w="9525">
            <a:noFill/>
            <a:miter lim="800000"/>
            <a:headEnd/>
            <a:tailEnd/>
          </a:ln>
        </p:spPr>
        <p:txBody>
          <a:bodyPr/>
          <a:lstStyle/>
          <a:p>
            <a:pPr marL="342900" indent="-342900" algn="ctr">
              <a:lnSpc>
                <a:spcPct val="80000"/>
              </a:lnSpc>
              <a:spcBef>
                <a:spcPct val="20000"/>
              </a:spcBef>
            </a:pPr>
            <a:r>
              <a:rPr lang="fr-FR" altLang="fr-FR" sz="2000" dirty="0">
                <a:latin typeface="Maiandra GD" pitchFamily="34" charset="0"/>
              </a:rPr>
              <a:t>Option Soirée Conférence observation des étoiles </a:t>
            </a:r>
          </a:p>
          <a:p>
            <a:pPr marL="342900" indent="-342900" algn="ctr">
              <a:lnSpc>
                <a:spcPct val="80000"/>
              </a:lnSpc>
              <a:spcBef>
                <a:spcPct val="20000"/>
              </a:spcBef>
            </a:pPr>
            <a:r>
              <a:rPr lang="fr-FR" altLang="fr-FR" sz="2000" dirty="0">
                <a:latin typeface="Maiandra GD" pitchFamily="34" charset="0"/>
              </a:rPr>
              <a:t>avec l’astronome Pierre </a:t>
            </a:r>
            <a:r>
              <a:rPr lang="fr-FR" altLang="fr-FR" sz="2000" dirty="0" err="1">
                <a:latin typeface="Maiandra GD" pitchFamily="34" charset="0"/>
              </a:rPr>
              <a:t>Kohler</a:t>
            </a:r>
            <a:endParaRPr lang="fr-FR" altLang="fr-FR" sz="2000" dirty="0">
              <a:latin typeface="Maiandra GD" pitchFamily="34" charset="0"/>
            </a:endParaRPr>
          </a:p>
        </p:txBody>
      </p:sp>
      <p:pic>
        <p:nvPicPr>
          <p:cNvPr id="61444" name="Picture 5" descr="Tozeur (97) co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963" y="3933825"/>
            <a:ext cx="3816350" cy="2546350"/>
          </a:xfrm>
          <a:prstGeom prst="rect">
            <a:avLst/>
          </a:prstGeom>
          <a:noFill/>
          <a:ln w="9525">
            <a:noFill/>
            <a:miter lim="800000"/>
            <a:headEnd/>
            <a:tailEnd/>
          </a:ln>
        </p:spPr>
      </p:pic>
      <p:pic>
        <p:nvPicPr>
          <p:cNvPr id="61445" name="Picture 6" descr="IMG_04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898900"/>
            <a:ext cx="3887787" cy="2581275"/>
          </a:xfrm>
          <a:prstGeom prst="rect">
            <a:avLst/>
          </a:prstGeom>
          <a:noFill/>
          <a:ln w="9525">
            <a:noFill/>
            <a:miter lim="800000"/>
            <a:headEnd/>
            <a:tailEnd/>
          </a:ln>
        </p:spPr>
      </p:pic>
      <p:pic>
        <p:nvPicPr>
          <p:cNvPr id="61446" name="Picture 7" descr="Imag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538" y="1109663"/>
            <a:ext cx="4537075" cy="2500312"/>
          </a:xfrm>
          <a:prstGeom prst="rect">
            <a:avLst/>
          </a:prstGeom>
          <a:noFill/>
          <a:ln w="9525">
            <a:noFill/>
            <a:miter lim="800000"/>
            <a:headEnd/>
            <a:tailEnd/>
          </a:ln>
        </p:spPr>
      </p:pic>
      <p:pic>
        <p:nvPicPr>
          <p:cNvPr id="61447"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w="9525">
            <a:noFill/>
            <a:miter lim="800000"/>
            <a:headEnd/>
            <a:tailEnd/>
          </a:ln>
        </p:spPr>
      </p:pic>
    </p:spTree>
    <p:extLst>
      <p:ext uri="{BB962C8B-B14F-4D97-AF65-F5344CB8AC3E}">
        <p14:creationId xmlns:p14="http://schemas.microsoft.com/office/powerpoint/2010/main" val="31716377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90600" y="2438400"/>
            <a:ext cx="4562475" cy="512763"/>
          </a:xfrm>
          <a:prstGeom prst="rect">
            <a:avLst/>
          </a:prstGeom>
          <a:noFill/>
          <a:ln w="9525">
            <a:noFill/>
            <a:miter lim="800000"/>
            <a:headEnd/>
            <a:tailEnd/>
          </a:ln>
        </p:spPr>
        <p:txBody>
          <a:bodyPr>
            <a:spAutoFit/>
          </a:bodyPr>
          <a:lstStyle/>
          <a:p>
            <a:pPr algn="ctr">
              <a:spcBef>
                <a:spcPct val="50000"/>
              </a:spcBef>
            </a:pPr>
            <a:r>
              <a:rPr lang="fr-FR" sz="1100">
                <a:solidFill>
                  <a:srgbClr val="996633"/>
                </a:solidFill>
                <a:cs typeface="Arial" charset="0"/>
              </a:rPr>
              <a:t> </a:t>
            </a:r>
            <a:endParaRPr lang="fr-FR" sz="1200">
              <a:solidFill>
                <a:srgbClr val="000000"/>
              </a:solidFill>
              <a:latin typeface="Arial Unicode MS" pitchFamily="34" charset="-128"/>
              <a:ea typeface="Arial Unicode MS" pitchFamily="34" charset="-128"/>
              <a:cs typeface="Arial Unicode MS" pitchFamily="34" charset="-128"/>
            </a:endParaRPr>
          </a:p>
          <a:p>
            <a:pPr algn="ctr">
              <a:spcBef>
                <a:spcPct val="50000"/>
              </a:spcBef>
            </a:pPr>
            <a:endParaRPr lang="fr-FR" sz="1100">
              <a:latin typeface="Times New Roman" pitchFamily="18" charset="0"/>
            </a:endParaRPr>
          </a:p>
        </p:txBody>
      </p:sp>
      <p:sp>
        <p:nvSpPr>
          <p:cNvPr id="62467" name="Rectangle 12"/>
          <p:cNvSpPr>
            <a:spLocks noChangeArrowheads="1"/>
          </p:cNvSpPr>
          <p:nvPr/>
        </p:nvSpPr>
        <p:spPr bwMode="auto">
          <a:xfrm>
            <a:off x="1547813" y="260350"/>
            <a:ext cx="7812087" cy="1873250"/>
          </a:xfrm>
          <a:prstGeom prst="rect">
            <a:avLst/>
          </a:prstGeom>
          <a:noFill/>
          <a:ln w="9525">
            <a:noFill/>
            <a:miter lim="800000"/>
            <a:headEnd/>
            <a:tailEnd/>
          </a:ln>
        </p:spPr>
        <p:txBody>
          <a:bodyPr/>
          <a:lstStyle/>
          <a:p>
            <a:pPr marL="342900" indent="-342900" algn="ctr">
              <a:lnSpc>
                <a:spcPct val="80000"/>
              </a:lnSpc>
              <a:spcBef>
                <a:spcPct val="20000"/>
              </a:spcBef>
            </a:pPr>
            <a:r>
              <a:rPr lang="fr-FR" sz="3000">
                <a:latin typeface="Maiandra GD" pitchFamily="34" charset="0"/>
              </a:rPr>
              <a:t>Option Intervention Pierre Kohler</a:t>
            </a:r>
          </a:p>
        </p:txBody>
      </p:sp>
      <p:sp>
        <p:nvSpPr>
          <p:cNvPr id="62470" name="Text Box 1028"/>
          <p:cNvSpPr txBox="1">
            <a:spLocks noChangeArrowheads="1"/>
          </p:cNvSpPr>
          <p:nvPr/>
        </p:nvSpPr>
        <p:spPr bwMode="auto">
          <a:xfrm>
            <a:off x="3563938" y="976313"/>
            <a:ext cx="5364162" cy="5262562"/>
          </a:xfrm>
          <a:prstGeom prst="rect">
            <a:avLst/>
          </a:prstGeom>
          <a:noFill/>
          <a:ln w="9525">
            <a:noFill/>
            <a:miter lim="800000"/>
            <a:headEnd/>
            <a:tailEnd/>
          </a:ln>
        </p:spPr>
        <p:txBody>
          <a:bodyPr>
            <a:spAutoFit/>
          </a:bodyPr>
          <a:lstStyle/>
          <a:p>
            <a:pPr algn="ctr"/>
            <a:r>
              <a:rPr lang="fr-FR" sz="1400" b="1">
                <a:latin typeface="Maiandra GD" pitchFamily="34" charset="0"/>
              </a:rPr>
              <a:t>Intervention de Pierre Kohler</a:t>
            </a:r>
            <a:r>
              <a:rPr lang="fr-FR" sz="1400">
                <a:latin typeface="Maiandra GD" pitchFamily="34" charset="0"/>
              </a:rPr>
              <a:t> </a:t>
            </a:r>
          </a:p>
          <a:p>
            <a:pPr algn="ctr"/>
            <a:r>
              <a:rPr lang="fr-FR" sz="1400">
                <a:latin typeface="Maiandra GD" pitchFamily="34" charset="0"/>
              </a:rPr>
              <a:t>Astrophysicien mondialement connu qui vous initiera </a:t>
            </a:r>
          </a:p>
          <a:p>
            <a:pPr algn="ctr"/>
            <a:r>
              <a:rPr lang="fr-FR" sz="1400">
                <a:latin typeface="Maiandra GD" pitchFamily="34" charset="0"/>
              </a:rPr>
              <a:t>à l’observation du ciel étoilé</a:t>
            </a:r>
          </a:p>
          <a:p>
            <a:pPr algn="ctr"/>
            <a:endParaRPr lang="fr-FR" sz="1400">
              <a:latin typeface="Maiandra GD" pitchFamily="34" charset="0"/>
            </a:endParaRPr>
          </a:p>
          <a:p>
            <a:pPr algn="ctr"/>
            <a:r>
              <a:rPr lang="fr-FR" sz="1400">
                <a:latin typeface="Maiandra GD" pitchFamily="34" charset="0"/>
              </a:rPr>
              <a:t>Après avoir jeté un coup d‘oeil aux taches qui parsèment souvent la surface du soleil, vous verrez s'allumer progressivement ces diamants cosmiques </a:t>
            </a:r>
          </a:p>
          <a:p>
            <a:pPr algn="ctr"/>
            <a:r>
              <a:rPr lang="fr-FR" sz="1400">
                <a:latin typeface="Maiandra GD" pitchFamily="34" charset="0"/>
              </a:rPr>
              <a:t>scintillants que sont les étoiles.             </a:t>
            </a:r>
          </a:p>
          <a:p>
            <a:pPr algn="ctr"/>
            <a:r>
              <a:rPr lang="fr-FR" sz="1400">
                <a:latin typeface="Maiandra GD" pitchFamily="34" charset="0"/>
              </a:rPr>
              <a:t>C'est dans la nuit totale que nous vous convierons à suivre le chemin illuminé par des torches vous guidant en haut des dunes où vous serez accueillis par le Scientifique Pierre Kohler. </a:t>
            </a:r>
          </a:p>
          <a:p>
            <a:pPr algn="ctr"/>
            <a:endParaRPr lang="fr-FR" sz="1400">
              <a:latin typeface="Maiandra GD" pitchFamily="34" charset="0"/>
            </a:endParaRPr>
          </a:p>
          <a:p>
            <a:pPr algn="ctr"/>
            <a:r>
              <a:rPr lang="fr-FR" sz="1400">
                <a:latin typeface="Maiandra GD" pitchFamily="34" charset="0"/>
              </a:rPr>
              <a:t>Vous prendrez place sur des chaises basses et c'est dans une obscurité totale ou presque, que Pierre Kohler vous invitera à plonger dans le ciel.            </a:t>
            </a:r>
          </a:p>
          <a:p>
            <a:pPr algn="ctr"/>
            <a:r>
              <a:rPr lang="fr-FR" sz="1400">
                <a:latin typeface="Maiandra GD" pitchFamily="34" charset="0"/>
              </a:rPr>
              <a:t> Il vous fera découvrir alors, avec passion, les bases théoriques de l'astronomie « qu'est-ce qu'une étoile ? Un astéroïde ? » et…</a:t>
            </a:r>
          </a:p>
          <a:p>
            <a:pPr algn="ctr"/>
            <a:r>
              <a:rPr lang="fr-FR" sz="1400">
                <a:latin typeface="Maiandra GD" pitchFamily="34" charset="0"/>
              </a:rPr>
              <a:t>Il vous proposera d'observer des constellations, des planètes, …</a:t>
            </a:r>
          </a:p>
          <a:p>
            <a:pPr algn="ctr"/>
            <a:r>
              <a:rPr lang="fr-FR" sz="1400">
                <a:latin typeface="Maiandra GD" pitchFamily="34" charset="0"/>
              </a:rPr>
              <a:t>Et c'est ainsi que chacun de vous, dans le plus grand et profond silence se laissera transporter en apesanteur comme l'astronome </a:t>
            </a:r>
          </a:p>
          <a:p>
            <a:pPr algn="ctr"/>
            <a:r>
              <a:rPr lang="fr-FR" sz="1400">
                <a:latin typeface="Maiandra GD" pitchFamily="34" charset="0"/>
              </a:rPr>
              <a:t>que vous serez ce soir là…             </a:t>
            </a:r>
          </a:p>
          <a:p>
            <a:pPr algn="ctr"/>
            <a:r>
              <a:rPr lang="fr-FR" sz="1400">
                <a:latin typeface="Maiandra GD" pitchFamily="34" charset="0"/>
              </a:rPr>
              <a:t>Si, par chance, une étoile filante strie le ciel à ce moment là, vous n'aurez plus qu'à faire un vœu. Sans doute celui de revenir…</a:t>
            </a:r>
          </a:p>
          <a:p>
            <a:pPr algn="ctr"/>
            <a:endParaRPr lang="fr-FR" sz="1400">
              <a:latin typeface="Maiandra GD" pitchFamily="34" charset="0"/>
            </a:endParaRPr>
          </a:p>
        </p:txBody>
      </p:sp>
      <p:pic>
        <p:nvPicPr>
          <p:cNvPr id="6247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88" y="2478088"/>
            <a:ext cx="3219450" cy="2257425"/>
          </a:xfrm>
          <a:prstGeom prst="rect">
            <a:avLst/>
          </a:prstGeom>
          <a:noFill/>
          <a:ln w="9525">
            <a:noFill/>
            <a:miter lim="800000"/>
            <a:headEnd/>
            <a:tailEnd/>
          </a:ln>
        </p:spPr>
      </p:pic>
    </p:spTree>
    <p:extLst>
      <p:ext uri="{BB962C8B-B14F-4D97-AF65-F5344CB8AC3E}">
        <p14:creationId xmlns:p14="http://schemas.microsoft.com/office/powerpoint/2010/main" val="33240789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3.bp.blogspot.com/-pdODhkgfprc/T8wYyfc9WwI/AAAAAAABQf0/p0Oxl9Mc7Jw/s1600/Tunisie-2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04864"/>
            <a:ext cx="7038975" cy="3952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2"/>
          <p:cNvSpPr>
            <a:spLocks noChangeArrowheads="1"/>
          </p:cNvSpPr>
          <p:nvPr/>
        </p:nvSpPr>
        <p:spPr bwMode="auto">
          <a:xfrm>
            <a:off x="1619672" y="450606"/>
            <a:ext cx="6008688" cy="576808"/>
          </a:xfrm>
          <a:prstGeom prst="rect">
            <a:avLst/>
          </a:prstGeom>
          <a:noFill/>
          <a:ln w="9525">
            <a:noFill/>
            <a:miter lim="800000"/>
            <a:headEnd/>
            <a:tailEnd/>
          </a:ln>
        </p:spPr>
        <p:txBody>
          <a:bodyPr/>
          <a:lstStyle/>
          <a:p>
            <a:pPr marL="342900" indent="-342900" algn="ctr">
              <a:lnSpc>
                <a:spcPct val="80000"/>
              </a:lnSpc>
              <a:spcBef>
                <a:spcPct val="20000"/>
              </a:spcBef>
            </a:pPr>
            <a:r>
              <a:rPr lang="fr-FR" altLang="fr-FR" sz="2000" dirty="0">
                <a:latin typeface="Maiandra GD" pitchFamily="34" charset="0"/>
              </a:rPr>
              <a:t>Création d’un café maure</a:t>
            </a:r>
          </a:p>
        </p:txBody>
      </p:sp>
    </p:spTree>
    <p:extLst>
      <p:ext uri="{BB962C8B-B14F-4D97-AF65-F5344CB8AC3E}">
        <p14:creationId xmlns:p14="http://schemas.microsoft.com/office/powerpoint/2010/main" val="1147098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0" y="220663"/>
            <a:ext cx="9144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80000"/>
              </a:lnSpc>
              <a:buFontTx/>
              <a:buNone/>
            </a:pPr>
            <a:r>
              <a:rPr lang="fr-FR" altLang="fr-FR" sz="2000" dirty="0">
                <a:latin typeface="Maiandra GD" pitchFamily="34" charset="0"/>
              </a:rPr>
              <a:t>Feu de </a:t>
            </a:r>
            <a:r>
              <a:rPr lang="fr-FR" altLang="fr-FR" sz="2000" dirty="0" smtClean="0">
                <a:latin typeface="Maiandra GD" pitchFamily="34" charset="0"/>
              </a:rPr>
              <a:t>camps pour le Diner Blanc</a:t>
            </a:r>
            <a:endParaRPr lang="fr-FR" altLang="fr-FR" sz="2000" dirty="0">
              <a:latin typeface="Maiandra GD" pitchFamily="34" charset="0"/>
            </a:endParaRPr>
          </a:p>
        </p:txBody>
      </p:sp>
      <p:pic>
        <p:nvPicPr>
          <p:cNvPr id="39941" name="Picture 4" descr="\\Servboul1\images cj\Nouvelle Photothèque\Prestation\Feu de camp\Apodis Voyages _ Nov  cop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7413" y="1319213"/>
            <a:ext cx="3921125"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8"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 name="Picture 1" descr="\\Servboul1\images cj\Nouvelle Photothèque\Prestation\Feu de camp\CT00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319213"/>
            <a:ext cx="3672408" cy="522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114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220663"/>
            <a:ext cx="9144000"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80000"/>
              </a:lnSpc>
              <a:buFontTx/>
              <a:buNone/>
            </a:pPr>
            <a:r>
              <a:rPr lang="fr-FR" altLang="fr-FR" sz="2000" dirty="0" smtClean="0">
                <a:latin typeface="Maiandra GD" pitchFamily="34" charset="0"/>
              </a:rPr>
              <a:t>Diner Blanc sous tente </a:t>
            </a:r>
            <a:r>
              <a:rPr lang="fr-FR" altLang="fr-FR" sz="2000" dirty="0" err="1" smtClean="0">
                <a:latin typeface="Maiandra GD" pitchFamily="34" charset="0"/>
              </a:rPr>
              <a:t>Caidale</a:t>
            </a:r>
            <a:endParaRPr lang="fr-FR" altLang="fr-FR" sz="2000" dirty="0">
              <a:latin typeface="Maiandra GD" pitchFamily="34" charset="0"/>
            </a:endParaRPr>
          </a:p>
        </p:txBody>
      </p:sp>
      <p:pic>
        <p:nvPicPr>
          <p:cNvPr id="8194" name="Picture 2" descr="\\Servboul1\images cj\16 PHOTOTHEQUE\03 - PRODUITS CJ\03. DEJ &amp; DINER &amp; COCKTAIL\DINER BLANC\DSC_087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0768"/>
            <a:ext cx="3672408" cy="226581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Servboul1\images cj\16 PHOTOTHEQUE\03 - PRODUITS CJ\03. DEJ &amp; DINER &amp; COCKTAIL\DINER BLANC\DSC_23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340768"/>
            <a:ext cx="3863033" cy="22658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rvboul1\images cj\16 PHOTOTHEQUE\03 - PRODUITS CJ\03. DEJ &amp; DINER &amp; COCKTAIL\DINER BLANC\DinBl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3933057"/>
            <a:ext cx="3825851" cy="254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587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i167.photobucket.com/albums/u124/holf/tunisair3.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31913" y="260350"/>
            <a:ext cx="6448425" cy="4314825"/>
          </a:xfrm>
          <a:prstGeom prst="rect">
            <a:avLst/>
          </a:prstGeom>
          <a:noFill/>
          <a:ln w="9525">
            <a:noFill/>
            <a:miter lim="800000"/>
            <a:headEnd/>
            <a:tailEnd/>
          </a:ln>
        </p:spPr>
      </p:pic>
      <p:sp>
        <p:nvSpPr>
          <p:cNvPr id="23555" name="ZoneTexte 3"/>
          <p:cNvSpPr txBox="1">
            <a:spLocks noChangeArrowheads="1"/>
          </p:cNvSpPr>
          <p:nvPr/>
        </p:nvSpPr>
        <p:spPr bwMode="auto">
          <a:xfrm>
            <a:off x="-15875" y="5085184"/>
            <a:ext cx="9144000" cy="1569660"/>
          </a:xfrm>
          <a:prstGeom prst="rect">
            <a:avLst/>
          </a:prstGeom>
          <a:noFill/>
          <a:ln w="9525">
            <a:noFill/>
            <a:miter lim="800000"/>
            <a:headEnd/>
            <a:tailEnd/>
          </a:ln>
        </p:spPr>
        <p:txBody>
          <a:bodyPr>
            <a:spAutoFit/>
          </a:bodyPr>
          <a:lstStyle/>
          <a:p>
            <a:pPr marL="342900" indent="-342900" algn="ctr">
              <a:lnSpc>
                <a:spcPct val="80000"/>
              </a:lnSpc>
              <a:spcBef>
                <a:spcPct val="20000"/>
              </a:spcBef>
            </a:pPr>
            <a:r>
              <a:rPr lang="fr-FR" altLang="fr-FR" sz="2000" dirty="0">
                <a:latin typeface="Maiandra GD" pitchFamily="34" charset="0"/>
              </a:rPr>
              <a:t>Transfert vers l’aéroport de Tozeur pour le </a:t>
            </a:r>
            <a:r>
              <a:rPr lang="fr-FR" altLang="fr-FR" sz="2000" dirty="0" smtClean="0">
                <a:latin typeface="Maiandra GD" pitchFamily="34" charset="0"/>
              </a:rPr>
              <a:t>départ vers </a:t>
            </a:r>
          </a:p>
          <a:p>
            <a:pPr marL="342900" indent="-342900" algn="ctr">
              <a:lnSpc>
                <a:spcPct val="80000"/>
              </a:lnSpc>
              <a:spcBef>
                <a:spcPct val="20000"/>
              </a:spcBef>
            </a:pPr>
            <a:r>
              <a:rPr lang="fr-FR" altLang="fr-FR" sz="2000" dirty="0" smtClean="0">
                <a:latin typeface="Maiandra GD" pitchFamily="34" charset="0"/>
              </a:rPr>
              <a:t>Paris</a:t>
            </a:r>
          </a:p>
          <a:p>
            <a:pPr marL="342900" indent="-342900" algn="ctr">
              <a:lnSpc>
                <a:spcPct val="80000"/>
              </a:lnSpc>
              <a:spcBef>
                <a:spcPct val="20000"/>
              </a:spcBef>
            </a:pPr>
            <a:r>
              <a:rPr lang="fr-FR" altLang="fr-FR" sz="2000" dirty="0" smtClean="0">
                <a:latin typeface="Maiandra GD" pitchFamily="34" charset="0"/>
              </a:rPr>
              <a:t>Marseille</a:t>
            </a:r>
          </a:p>
          <a:p>
            <a:pPr marL="342900" indent="-342900" algn="ctr">
              <a:lnSpc>
                <a:spcPct val="80000"/>
              </a:lnSpc>
              <a:spcBef>
                <a:spcPct val="20000"/>
              </a:spcBef>
            </a:pPr>
            <a:r>
              <a:rPr lang="fr-FR" altLang="fr-FR" sz="2000" dirty="0" smtClean="0">
                <a:latin typeface="Maiandra GD" pitchFamily="34" charset="0"/>
              </a:rPr>
              <a:t>Nantes</a:t>
            </a:r>
          </a:p>
          <a:p>
            <a:pPr marL="342900" indent="-342900" algn="ctr">
              <a:lnSpc>
                <a:spcPct val="80000"/>
              </a:lnSpc>
              <a:spcBef>
                <a:spcPct val="20000"/>
              </a:spcBef>
            </a:pPr>
            <a:r>
              <a:rPr lang="fr-FR" altLang="fr-FR" sz="2000" dirty="0" smtClean="0">
                <a:latin typeface="Maiandra GD" pitchFamily="34" charset="0"/>
              </a:rPr>
              <a:t>Bordeaux</a:t>
            </a:r>
            <a:endParaRPr lang="fr-FR" altLang="fr-FR" sz="2000" dirty="0">
              <a:latin typeface="Maiandra GD" pitchFamily="34" charset="0"/>
            </a:endParaRPr>
          </a:p>
        </p:txBody>
      </p:sp>
      <p:pic>
        <p:nvPicPr>
          <p:cNvPr id="4"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865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80928"/>
            <a:ext cx="8229600" cy="1143000"/>
          </a:xfrm>
        </p:spPr>
        <p:txBody>
          <a:bodyPr/>
          <a:lstStyle/>
          <a:p>
            <a:r>
              <a:rPr lang="fr-FR" dirty="0" smtClean="0"/>
              <a:t>Prestations Optionnelles</a:t>
            </a:r>
            <a:endParaRPr lang="fr-FR" dirty="0"/>
          </a:p>
        </p:txBody>
      </p:sp>
    </p:spTree>
    <p:extLst>
      <p:ext uri="{BB962C8B-B14F-4D97-AF65-F5344CB8AC3E}">
        <p14:creationId xmlns:p14="http://schemas.microsoft.com/office/powerpoint/2010/main" val="1773787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txBox="1">
            <a:spLocks/>
          </p:cNvSpPr>
          <p:nvPr/>
        </p:nvSpPr>
        <p:spPr bwMode="auto">
          <a:xfrm>
            <a:off x="458788" y="217488"/>
            <a:ext cx="8229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fr-FR" altLang="fr-FR" sz="2000" dirty="0">
                <a:latin typeface="Maiandra GD" pitchFamily="34" charset="0"/>
                <a:ea typeface="+mn-ea"/>
              </a:rPr>
              <a:t>Montage de tente berbère</a:t>
            </a:r>
          </a:p>
        </p:txBody>
      </p:sp>
      <p:pic>
        <p:nvPicPr>
          <p:cNvPr id="15364"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Servboul1\images cj\Nouvelle Photothèque\Opérations\Siemens\2006_03_31\DSCN019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6025" y="1362075"/>
            <a:ext cx="6715125"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92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425" y="1084263"/>
            <a:ext cx="8618538" cy="5049837"/>
          </a:xfrm>
          <a:prstGeom prst="rect">
            <a:avLst/>
          </a:prstGeom>
          <a:noFill/>
          <a:ln w="9525">
            <a:noFill/>
            <a:miter lim="800000"/>
            <a:headEnd/>
            <a:tailEnd/>
          </a:ln>
        </p:spPr>
      </p:pic>
      <p:sp>
        <p:nvSpPr>
          <p:cNvPr id="3075" name="Rectangle 2"/>
          <p:cNvSpPr>
            <a:spLocks noGrp="1" noChangeArrowheads="1"/>
          </p:cNvSpPr>
          <p:nvPr>
            <p:ph type="title"/>
          </p:nvPr>
        </p:nvSpPr>
        <p:spPr>
          <a:xfrm>
            <a:off x="457200" y="274638"/>
            <a:ext cx="8229600" cy="633412"/>
          </a:xfrm>
        </p:spPr>
        <p:txBody>
          <a:bodyPr>
            <a:normAutofit/>
          </a:bodyPr>
          <a:lstStyle/>
          <a:p>
            <a:r>
              <a:rPr lang="fr-FR" altLang="fr-FR" sz="2000" dirty="0">
                <a:solidFill>
                  <a:schemeClr val="tx1"/>
                </a:solidFill>
                <a:latin typeface="Maiandra GD" pitchFamily="34" charset="0"/>
                <a:ea typeface="+mn-ea"/>
                <a:cs typeface="+mn-cs"/>
              </a:rPr>
              <a:t>Hôtel Palm Beach Palace 5*</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2" descr="\\Servboul1\imagescj\16 PHOTOTHEQUE\03 - PRODUITS CJ\01. ACTIVITES &amp; PRODUITS\Ane\IMG_3564.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80232" y="944270"/>
            <a:ext cx="411162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68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5436096" y="4509120"/>
            <a:ext cx="2321469" cy="400110"/>
          </a:xfrm>
          <a:prstGeom prst="rect">
            <a:avLst/>
          </a:prstGeom>
          <a:noFill/>
        </p:spPr>
        <p:txBody>
          <a:bodyPr wrap="none" rtlCol="0">
            <a:spAutoFit/>
          </a:bodyPr>
          <a:lstStyle/>
          <a:p>
            <a:r>
              <a:rPr lang="fr-FR" sz="2000" dirty="0">
                <a:latin typeface="Maiandra GD" pitchFamily="34" charset="0"/>
              </a:rPr>
              <a:t>Course à dos d’</a:t>
            </a:r>
            <a:r>
              <a:rPr lang="fr-FR" sz="2000" dirty="0" err="1">
                <a:latin typeface="Maiandra GD" pitchFamily="34" charset="0"/>
              </a:rPr>
              <a:t>ane</a:t>
            </a:r>
            <a:endParaRPr lang="fr-FR" sz="2000" dirty="0">
              <a:latin typeface="Maiandra GD" pitchFamily="34" charset="0"/>
            </a:endParaRPr>
          </a:p>
        </p:txBody>
      </p:sp>
      <p:pic>
        <p:nvPicPr>
          <p:cNvPr id="10" name="Picture 2" descr="\\Servboul1\images cj\16 PHOTOTHEQUE\03 - PRODUITS CJ\01. ACTIVITES &amp; PRODUITS\Mobylette\IMG_080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3568" y="4077072"/>
            <a:ext cx="3628692" cy="2419128"/>
          </a:xfrm>
          <a:prstGeom prst="rect">
            <a:avLst/>
          </a:prstGeom>
          <a:noFill/>
        </p:spPr>
      </p:pic>
      <p:sp>
        <p:nvSpPr>
          <p:cNvPr id="2" name="ZoneTexte 1"/>
          <p:cNvSpPr txBox="1"/>
          <p:nvPr/>
        </p:nvSpPr>
        <p:spPr>
          <a:xfrm>
            <a:off x="684212" y="2636912"/>
            <a:ext cx="3168352" cy="400110"/>
          </a:xfrm>
          <a:prstGeom prst="rect">
            <a:avLst/>
          </a:prstGeom>
          <a:noFill/>
        </p:spPr>
        <p:txBody>
          <a:bodyPr wrap="square" rtlCol="0">
            <a:spAutoFit/>
          </a:bodyPr>
          <a:lstStyle/>
          <a:p>
            <a:pPr algn="ctr"/>
            <a:r>
              <a:rPr lang="fr-FR" sz="2000" dirty="0">
                <a:latin typeface="Maiandra GD" pitchFamily="34" charset="0"/>
              </a:rPr>
              <a:t>Mobylette du désert</a:t>
            </a:r>
          </a:p>
        </p:txBody>
      </p:sp>
    </p:spTree>
    <p:extLst>
      <p:ext uri="{BB962C8B-B14F-4D97-AF65-F5344CB8AC3E}">
        <p14:creationId xmlns:p14="http://schemas.microsoft.com/office/powerpoint/2010/main" val="1344731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Image 6" descr="LOGO CJ BLC typo.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158750"/>
            <a:ext cx="1482725" cy="204788"/>
          </a:xfrm>
          <a:prstGeom prst="rect">
            <a:avLst/>
          </a:prstGeom>
          <a:noFill/>
          <a:ln w="9525">
            <a:noFill/>
            <a:miter lim="800000"/>
            <a:headEnd/>
            <a:tailEnd/>
          </a:ln>
        </p:spPr>
      </p:pic>
      <p:sp>
        <p:nvSpPr>
          <p:cNvPr id="28676" name="Rectangle 2"/>
          <p:cNvSpPr>
            <a:spLocks noChangeArrowheads="1"/>
          </p:cNvSpPr>
          <p:nvPr/>
        </p:nvSpPr>
        <p:spPr bwMode="auto">
          <a:xfrm>
            <a:off x="360363" y="488950"/>
            <a:ext cx="8326437" cy="406400"/>
          </a:xfrm>
          <a:prstGeom prst="rect">
            <a:avLst/>
          </a:prstGeom>
          <a:noFill/>
          <a:ln w="9525">
            <a:noFill/>
            <a:miter lim="800000"/>
            <a:headEnd/>
            <a:tailEnd/>
          </a:ln>
        </p:spPr>
        <p:txBody>
          <a:bodyPr/>
          <a:lstStyle/>
          <a:p>
            <a:pPr marL="342900" indent="-342900" algn="ctr">
              <a:spcBef>
                <a:spcPct val="20000"/>
              </a:spcBef>
            </a:pPr>
            <a:r>
              <a:rPr lang="fr-FR" sz="2000" dirty="0">
                <a:latin typeface="Maiandra GD" pitchFamily="34" charset="0"/>
              </a:rPr>
              <a:t>Quad dans les dunes</a:t>
            </a:r>
          </a:p>
        </p:txBody>
      </p:sp>
      <p:pic>
        <p:nvPicPr>
          <p:cNvPr id="28677" name="Image 10" descr="Quad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312863"/>
            <a:ext cx="3487737" cy="4843462"/>
          </a:xfrm>
          <a:prstGeom prst="rect">
            <a:avLst/>
          </a:prstGeom>
          <a:noFill/>
          <a:ln w="9525">
            <a:noFill/>
            <a:miter lim="800000"/>
            <a:headEnd/>
            <a:tailEnd/>
          </a:ln>
        </p:spPr>
      </p:pic>
      <p:sp>
        <p:nvSpPr>
          <p:cNvPr id="28679" name="Sous-titre 2"/>
          <p:cNvSpPr>
            <a:spLocks/>
          </p:cNvSpPr>
          <p:nvPr/>
        </p:nvSpPr>
        <p:spPr bwMode="auto">
          <a:xfrm>
            <a:off x="366713" y="6411913"/>
            <a:ext cx="1617662" cy="296862"/>
          </a:xfrm>
          <a:prstGeom prst="rect">
            <a:avLst/>
          </a:prstGeom>
          <a:noFill/>
          <a:ln w="9525">
            <a:noFill/>
            <a:miter lim="800000"/>
            <a:headEnd/>
            <a:tailEnd/>
          </a:ln>
        </p:spPr>
        <p:txBody>
          <a:bodyPr/>
          <a:lstStyle/>
          <a:p>
            <a:pPr>
              <a:spcBef>
                <a:spcPct val="20000"/>
              </a:spcBef>
              <a:buFont typeface="Arial" charset="0"/>
              <a:buNone/>
            </a:pPr>
            <a:r>
              <a:rPr lang="fr-FR" sz="1400" b="1">
                <a:solidFill>
                  <a:srgbClr val="FFFFFF"/>
                </a:solidFill>
                <a:latin typeface="Pristina" pitchFamily="66" charset="0"/>
              </a:rPr>
              <a:t>La Tunisie Nouvelle</a:t>
            </a:r>
          </a:p>
        </p:txBody>
      </p:sp>
      <p:pic>
        <p:nvPicPr>
          <p:cNvPr id="28680" name="Picture 9" descr="IMG_6598B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149" y="1312863"/>
            <a:ext cx="4206875" cy="2801937"/>
          </a:xfrm>
          <a:prstGeom prst="rect">
            <a:avLst/>
          </a:prstGeom>
          <a:noFill/>
          <a:ln w="9525">
            <a:noFill/>
            <a:miter lim="800000"/>
            <a:headEnd/>
            <a:tailEnd/>
          </a:ln>
        </p:spPr>
      </p:pic>
      <p:pic>
        <p:nvPicPr>
          <p:cNvPr id="28681" name="Picture 4" descr="IMG_3607B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87" y="4114800"/>
            <a:ext cx="4211637" cy="204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txBox="1">
            <a:spLocks/>
          </p:cNvSpPr>
          <p:nvPr/>
        </p:nvSpPr>
        <p:spPr bwMode="auto">
          <a:xfrm>
            <a:off x="458788" y="44624"/>
            <a:ext cx="8229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342900" indent="-342900" algn="ctr" eaLnBrk="1" hangingPunct="1">
              <a:spcBef>
                <a:spcPct val="20000"/>
              </a:spcBef>
            </a:pPr>
            <a:r>
              <a:rPr lang="fr-FR" altLang="fr-FR" sz="2000" dirty="0">
                <a:latin typeface="Maiandra GD" pitchFamily="34" charset="0"/>
                <a:ea typeface="+mn-ea"/>
              </a:rPr>
              <a:t>Quad-Surf des dunes</a:t>
            </a:r>
          </a:p>
        </p:txBody>
      </p:sp>
      <p:pic>
        <p:nvPicPr>
          <p:cNvPr id="14339"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53350" y="146050"/>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53350" y="146050"/>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Servboul1\images cj\Nouvelle Photothèque\Opérations\VAUDOISE-PHOTOS\_MG_891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496" y="1503914"/>
            <a:ext cx="8979264" cy="509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593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3" name="Text Box 11"/>
          <p:cNvSpPr txBox="1">
            <a:spLocks noChangeArrowheads="1"/>
          </p:cNvSpPr>
          <p:nvPr/>
        </p:nvSpPr>
        <p:spPr bwMode="auto">
          <a:xfrm>
            <a:off x="489689" y="4941168"/>
            <a:ext cx="8568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ＭＳ Ｐゴシック" pitchFamily="-110" charset="-128"/>
              </a:defRPr>
            </a:lvl1pPr>
            <a:lvl2pPr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eaLnBrk="0" fontAlgn="base" hangingPunct="0">
              <a:spcBef>
                <a:spcPct val="0"/>
              </a:spcBef>
              <a:spcAft>
                <a:spcPct val="0"/>
              </a:spcAft>
              <a:defRPr sz="2400">
                <a:solidFill>
                  <a:schemeClr val="tx1"/>
                </a:solidFill>
                <a:latin typeface="Arial" charset="0"/>
                <a:ea typeface="ＭＳ Ｐゴシック" pitchFamily="-110" charset="-128"/>
              </a:defRPr>
            </a:lvl6pPr>
            <a:lvl7pPr eaLnBrk="0" fontAlgn="base" hangingPunct="0">
              <a:spcBef>
                <a:spcPct val="0"/>
              </a:spcBef>
              <a:spcAft>
                <a:spcPct val="0"/>
              </a:spcAft>
              <a:defRPr sz="2400">
                <a:solidFill>
                  <a:schemeClr val="tx1"/>
                </a:solidFill>
                <a:latin typeface="Arial" charset="0"/>
                <a:ea typeface="ＭＳ Ｐゴシック" pitchFamily="-110" charset="-128"/>
              </a:defRPr>
            </a:lvl7pPr>
            <a:lvl8pPr eaLnBrk="0" fontAlgn="base" hangingPunct="0">
              <a:spcBef>
                <a:spcPct val="0"/>
              </a:spcBef>
              <a:spcAft>
                <a:spcPct val="0"/>
              </a:spcAft>
              <a:defRPr sz="2400">
                <a:solidFill>
                  <a:schemeClr val="tx1"/>
                </a:solidFill>
                <a:latin typeface="Arial" charset="0"/>
                <a:ea typeface="ＭＳ Ｐゴシック" pitchFamily="-110" charset="-128"/>
              </a:defRPr>
            </a:lvl8pPr>
            <a:lvl9pPr eaLnBrk="0" fontAlgn="base" hangingPunct="0">
              <a:spcBef>
                <a:spcPct val="0"/>
              </a:spcBef>
              <a:spcAft>
                <a:spcPct val="0"/>
              </a:spcAft>
              <a:defRPr sz="2400">
                <a:solidFill>
                  <a:schemeClr val="tx1"/>
                </a:solidFill>
                <a:latin typeface="Arial" charset="0"/>
                <a:ea typeface="ＭＳ Ｐゴシック" pitchFamily="-110" charset="-128"/>
              </a:defRPr>
            </a:lvl9pPr>
          </a:lstStyle>
          <a:p>
            <a:pPr marL="342900" indent="-342900" algn="ctr" eaLnBrk="1" hangingPunct="1">
              <a:spcBef>
                <a:spcPct val="20000"/>
              </a:spcBef>
            </a:pPr>
            <a:r>
              <a:rPr lang="fr-FR" altLang="fr-FR" sz="2000" dirty="0">
                <a:latin typeface="Maiandra GD" pitchFamily="34" charset="0"/>
                <a:ea typeface="+mn-ea"/>
              </a:rPr>
              <a:t>Vous vous jetterez du haut d’une dune de sables avec un </a:t>
            </a:r>
            <a:r>
              <a:rPr lang="fr-FR" altLang="fr-FR" sz="2000" dirty="0" err="1">
                <a:latin typeface="Maiandra GD" pitchFamily="34" charset="0"/>
                <a:ea typeface="+mn-ea"/>
              </a:rPr>
              <a:t>kitsurf</a:t>
            </a:r>
            <a:endParaRPr lang="fr-FR" altLang="fr-FR" sz="2000" dirty="0">
              <a:latin typeface="Maiandra GD" pitchFamily="34" charset="0"/>
              <a:ea typeface="+mn-ea"/>
            </a:endParaRPr>
          </a:p>
        </p:txBody>
      </p:sp>
      <p:pic>
        <p:nvPicPr>
          <p:cNvPr id="23564" name="Picture 12" descr="7795MX[1]"/>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7729" b="7471"/>
          <a:stretch/>
        </p:blipFill>
        <p:spPr bwMode="auto">
          <a:xfrm>
            <a:off x="2555776" y="766118"/>
            <a:ext cx="4672376" cy="381501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68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0718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8" descr="Z"/>
          <p:cNvSpPr>
            <a:spLocks noChangeAspect="1" noChangeArrowheads="1"/>
          </p:cNvSpPr>
          <p:nvPr/>
        </p:nvSpPr>
        <p:spPr bwMode="auto">
          <a:xfrm>
            <a:off x="3505200" y="2735263"/>
            <a:ext cx="213360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fr-FR" altLang="fr-FR"/>
          </a:p>
        </p:txBody>
      </p:sp>
      <p:sp>
        <p:nvSpPr>
          <p:cNvPr id="10243" name="AutoShape 10" descr="Z"/>
          <p:cNvSpPr>
            <a:spLocks noChangeAspect="1" noChangeArrowheads="1"/>
          </p:cNvSpPr>
          <p:nvPr/>
        </p:nvSpPr>
        <p:spPr bwMode="auto">
          <a:xfrm>
            <a:off x="3505200" y="2735263"/>
            <a:ext cx="213360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fr-FR" altLang="fr-FR"/>
          </a:p>
        </p:txBody>
      </p:sp>
      <p:sp>
        <p:nvSpPr>
          <p:cNvPr id="10244" name="Titre 1"/>
          <p:cNvSpPr txBox="1">
            <a:spLocks/>
          </p:cNvSpPr>
          <p:nvPr/>
        </p:nvSpPr>
        <p:spPr bwMode="auto">
          <a:xfrm>
            <a:off x="458788" y="217488"/>
            <a:ext cx="8229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fr-FR" altLang="fr-FR" sz="2400" dirty="0">
                <a:latin typeface="Maiandra GD" pitchFamily="34" charset="0"/>
              </a:rPr>
              <a:t>Parcours du combattant</a:t>
            </a:r>
          </a:p>
        </p:txBody>
      </p:sp>
      <p:pic>
        <p:nvPicPr>
          <p:cNvPr id="10246" name="Picture 2" descr="\\Servboul1\images cj\Nouvelle Photothèque\Opérations\PANZANI\P10203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8" y="4283075"/>
            <a:ext cx="4064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descr="\\Servboul1\images cj\Nouvelle Photothèque\Opérations\PANZANI\P10205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4283075"/>
            <a:ext cx="4064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descr="\\Servboul1\images cj\Nouvelle Photothèque\Opérations\PANZANI\P10204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8950" y="960438"/>
            <a:ext cx="5629275"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3" descr="LOGO CJ ENTIER2 BLC.eps"/>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257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txBox="1">
            <a:spLocks/>
          </p:cNvSpPr>
          <p:nvPr/>
        </p:nvSpPr>
        <p:spPr bwMode="auto">
          <a:xfrm>
            <a:off x="458788" y="116632"/>
            <a:ext cx="8229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342900" indent="-342900" algn="ctr" eaLnBrk="1" hangingPunct="1">
              <a:spcBef>
                <a:spcPct val="20000"/>
              </a:spcBef>
            </a:pPr>
            <a:r>
              <a:rPr lang="fr-FR" altLang="fr-FR" sz="2000" dirty="0">
                <a:latin typeface="Maiandra GD" pitchFamily="34" charset="0"/>
                <a:ea typeface="+mn-ea"/>
              </a:rPr>
              <a:t>Golf du désert</a:t>
            </a:r>
          </a:p>
        </p:txBody>
      </p:sp>
      <p:pic>
        <p:nvPicPr>
          <p:cNvPr id="1026" name="Picture 2" descr="http://www.chinadaily.com.cn/world/2006-05/30/xin_20050330160434430565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68486" y="836712"/>
            <a:ext cx="5783213" cy="2967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ert Golf Course in Saudi Arabia - jeddah, Makka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25189" y="3969760"/>
            <a:ext cx="3988370" cy="2754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vacancesinsolites.fr/pictures/cross_gol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933056"/>
            <a:ext cx="3840361" cy="282817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descr="LOGO CJ ENTIER2 BLC.eps"/>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476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IMG_3933B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356992"/>
            <a:ext cx="3671888"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IMG_3956B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000" y="4005063"/>
            <a:ext cx="367188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1691680" y="1124744"/>
            <a:ext cx="434886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Initiation à la luge et au surf dans les dunes</a:t>
            </a:r>
          </a:p>
        </p:txBody>
      </p:sp>
      <p:pic>
        <p:nvPicPr>
          <p:cNvPr id="5" name="Image 3" descr="LOGO CJ ENTIER2 BLC.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517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4"/>
          <p:cNvSpPr>
            <a:spLocks noChangeArrowheads="1"/>
          </p:cNvSpPr>
          <p:nvPr/>
        </p:nvSpPr>
        <p:spPr bwMode="auto">
          <a:xfrm>
            <a:off x="2627313" y="115888"/>
            <a:ext cx="6265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20000"/>
              </a:spcBef>
            </a:pPr>
            <a:r>
              <a:rPr lang="fr-FR" altLang="fr-FR" sz="2000" dirty="0" smtClean="0">
                <a:latin typeface="Maiandra GD" pitchFamily="34" charset="0"/>
                <a:ea typeface="+mn-ea"/>
              </a:rPr>
              <a:t>Espace Sahara </a:t>
            </a:r>
            <a:r>
              <a:rPr lang="fr-FR" altLang="fr-FR" sz="2000" dirty="0" err="1">
                <a:latin typeface="Maiandra GD" pitchFamily="34" charset="0"/>
                <a:ea typeface="+mn-ea"/>
              </a:rPr>
              <a:t>Lounge</a:t>
            </a:r>
            <a:r>
              <a:rPr lang="fr-FR" altLang="fr-FR" sz="2000" dirty="0">
                <a:latin typeface="Maiandra GD" pitchFamily="34" charset="0"/>
                <a:ea typeface="+mn-ea"/>
              </a:rPr>
              <a:t> vue de jour</a:t>
            </a:r>
          </a:p>
        </p:txBody>
      </p:sp>
      <p:pic>
        <p:nvPicPr>
          <p:cNvPr id="33796" name="Picture 4" descr="IMG_95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75" y="765175"/>
            <a:ext cx="492601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IMG_26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832225"/>
            <a:ext cx="4176712"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IMG_26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4149725"/>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IMG_26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32095">
            <a:off x="647700" y="1231900"/>
            <a:ext cx="32400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3" descr="LOGO CJ ENTIER2 BLC.eps"/>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5224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ChangeArrowheads="1"/>
          </p:cNvSpPr>
          <p:nvPr/>
        </p:nvSpPr>
        <p:spPr bwMode="auto">
          <a:xfrm>
            <a:off x="2916238" y="115888"/>
            <a:ext cx="59055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Sahara </a:t>
            </a:r>
            <a:r>
              <a:rPr lang="fr-FR" altLang="fr-FR" sz="2000" dirty="0" err="1">
                <a:latin typeface="Maiandra GD" pitchFamily="34" charset="0"/>
                <a:ea typeface="+mn-ea"/>
              </a:rPr>
              <a:t>Lounge</a:t>
            </a:r>
            <a:r>
              <a:rPr lang="fr-FR" altLang="fr-FR" sz="2000" dirty="0">
                <a:latin typeface="Maiandra GD" pitchFamily="34" charset="0"/>
                <a:ea typeface="+mn-ea"/>
              </a:rPr>
              <a:t> vue de nuit</a:t>
            </a:r>
          </a:p>
        </p:txBody>
      </p:sp>
      <p:pic>
        <p:nvPicPr>
          <p:cNvPr id="34820" name="Picture 4" descr="IMG_25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638" y="3675063"/>
            <a:ext cx="47085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IMG_24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154113"/>
            <a:ext cx="40322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IMG_24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962400"/>
            <a:ext cx="3817938"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IMG_24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082675"/>
            <a:ext cx="3744913"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4"/>
          <p:cNvSpPr>
            <a:spLocks noChangeArrowheads="1"/>
          </p:cNvSpPr>
          <p:nvPr/>
        </p:nvSpPr>
        <p:spPr bwMode="auto">
          <a:xfrm>
            <a:off x="295326" y="650875"/>
            <a:ext cx="77057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20000"/>
              </a:spcBef>
            </a:pPr>
            <a:r>
              <a:rPr lang="fr-FR" altLang="fr-FR" i="1" dirty="0">
                <a:hlinkClick r:id="rId6"/>
              </a:rPr>
              <a:t>http://www.croisierejaune.com/video/32_Ephemere_Sahara_Lounge.html</a:t>
            </a:r>
            <a:endParaRPr lang="fr-FR" altLang="fr-FR" i="1" dirty="0"/>
          </a:p>
          <a:p>
            <a:pPr algn="ctr" eaLnBrk="1" hangingPunct="1">
              <a:spcBef>
                <a:spcPct val="20000"/>
              </a:spcBef>
            </a:pPr>
            <a:endParaRPr lang="fr-FR" altLang="fr-FR" i="1" dirty="0"/>
          </a:p>
        </p:txBody>
      </p:sp>
      <p:pic>
        <p:nvPicPr>
          <p:cNvPr id="9" name="Image 3" descr="LOGO CJ ENTIER2 BLC.eps"/>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34131"/>
            <a:ext cx="12461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917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1619251" y="-747713"/>
            <a:ext cx="5905500" cy="8353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aphicFrame>
        <p:nvGraphicFramePr>
          <p:cNvPr id="1026" name="Object 2"/>
          <p:cNvGraphicFramePr>
            <a:graphicFrameLocks noChangeAspect="1"/>
          </p:cNvGraphicFramePr>
          <p:nvPr/>
        </p:nvGraphicFramePr>
        <p:xfrm>
          <a:off x="561975" y="595313"/>
          <a:ext cx="8020050" cy="5667375"/>
        </p:xfrm>
        <a:graphic>
          <a:graphicData uri="http://schemas.openxmlformats.org/presentationml/2006/ole">
            <mc:AlternateContent xmlns:mc="http://schemas.openxmlformats.org/markup-compatibility/2006">
              <mc:Choice xmlns:v="urn:schemas-microsoft-com:vml" Requires="v">
                <p:oleObj spid="_x0000_s2097" name="Acrobat Document" r:id="rId3" imgW="8020050" imgH="5667375" progId="AcroExch.Document.7">
                  <p:embed/>
                </p:oleObj>
              </mc:Choice>
              <mc:Fallback>
                <p:oleObj name="Acrobat Document" r:id="rId3" imgW="8020050" imgH="5667375" progId="AcroExch.Document.7">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595313"/>
                        <a:ext cx="802005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1025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3"/>
          <p:cNvSpPr>
            <a:spLocks noChangeArrowheads="1"/>
          </p:cNvSpPr>
          <p:nvPr/>
        </p:nvSpPr>
        <p:spPr bwMode="auto">
          <a:xfrm>
            <a:off x="6588125" y="4581525"/>
            <a:ext cx="2484438" cy="2016125"/>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4099" name="Rectangle 2"/>
          <p:cNvSpPr>
            <a:spLocks noChangeArrowheads="1"/>
          </p:cNvSpPr>
          <p:nvPr/>
        </p:nvSpPr>
        <p:spPr bwMode="auto">
          <a:xfrm>
            <a:off x="6659563" y="620713"/>
            <a:ext cx="2433637" cy="3598862"/>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4100" name="Rectangle 3"/>
          <p:cNvSpPr>
            <a:spLocks noChangeArrowheads="1"/>
          </p:cNvSpPr>
          <p:nvPr/>
        </p:nvSpPr>
        <p:spPr bwMode="auto">
          <a:xfrm>
            <a:off x="3851275" y="115888"/>
            <a:ext cx="2665413" cy="3744912"/>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4101" name="Rectangle 4"/>
          <p:cNvSpPr>
            <a:spLocks noChangeArrowheads="1"/>
          </p:cNvSpPr>
          <p:nvPr/>
        </p:nvSpPr>
        <p:spPr bwMode="auto">
          <a:xfrm>
            <a:off x="3708400" y="4292600"/>
            <a:ext cx="2808288" cy="2160588"/>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4102" name="Rectangle 5"/>
          <p:cNvSpPr>
            <a:spLocks noChangeArrowheads="1"/>
          </p:cNvSpPr>
          <p:nvPr/>
        </p:nvSpPr>
        <p:spPr bwMode="auto">
          <a:xfrm>
            <a:off x="179388" y="260350"/>
            <a:ext cx="3455987" cy="6264275"/>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4103" name="Rectangle 2"/>
          <p:cNvSpPr>
            <a:spLocks noChangeArrowheads="1"/>
          </p:cNvSpPr>
          <p:nvPr/>
        </p:nvSpPr>
        <p:spPr bwMode="auto">
          <a:xfrm>
            <a:off x="179388" y="476250"/>
            <a:ext cx="2663825" cy="1944688"/>
          </a:xfrm>
          <a:prstGeom prst="rect">
            <a:avLst/>
          </a:prstGeom>
          <a:noFill/>
          <a:ln w="9525">
            <a:noFill/>
            <a:miter lim="800000"/>
            <a:headEnd/>
            <a:tailEnd/>
          </a:ln>
        </p:spPr>
        <p:txBody>
          <a:bodyPr/>
          <a:lstStyle/>
          <a:p>
            <a:pPr algn="ctr"/>
            <a:endParaRPr lang="fr-FR" b="1">
              <a:solidFill>
                <a:schemeClr val="bg1"/>
              </a:solidFill>
              <a:latin typeface="Book Antiqua" pitchFamily="18" charset="0"/>
            </a:endParaRPr>
          </a:p>
        </p:txBody>
      </p:sp>
      <p:pic>
        <p:nvPicPr>
          <p:cNvPr id="4104"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75" y="5661025"/>
            <a:ext cx="811213" cy="838200"/>
          </a:xfrm>
          <a:prstGeom prst="rect">
            <a:avLst/>
          </a:prstGeom>
          <a:noFill/>
          <a:ln w="9525">
            <a:noFill/>
            <a:miter lim="800000"/>
            <a:headEnd/>
            <a:tailEnd/>
          </a:ln>
        </p:spPr>
      </p:pic>
      <p:sp>
        <p:nvSpPr>
          <p:cNvPr id="4105" name="Text Box 8"/>
          <p:cNvSpPr txBox="1">
            <a:spLocks noChangeArrowheads="1"/>
          </p:cNvSpPr>
          <p:nvPr/>
        </p:nvSpPr>
        <p:spPr bwMode="auto">
          <a:xfrm>
            <a:off x="250825" y="333375"/>
            <a:ext cx="3348038" cy="5168900"/>
          </a:xfrm>
          <a:prstGeom prst="rect">
            <a:avLst/>
          </a:prstGeom>
          <a:noFill/>
          <a:ln w="9525">
            <a:noFill/>
            <a:miter lim="800000"/>
            <a:headEnd/>
            <a:tailEnd/>
          </a:ln>
          <a:effectLst/>
        </p:spPr>
        <p:txBody>
          <a:bodyPr>
            <a:spAutoFit/>
          </a:bodyPr>
          <a:lstStyle/>
          <a:p>
            <a:pPr algn="ctr">
              <a:spcBef>
                <a:spcPct val="50000"/>
              </a:spcBef>
            </a:pPr>
            <a:r>
              <a:rPr lang="fr-FR" sz="2000" b="1" u="sng">
                <a:solidFill>
                  <a:schemeClr val="bg1"/>
                </a:solidFill>
                <a:latin typeface="Book Antiqua" pitchFamily="18" charset="0"/>
              </a:rPr>
              <a:t>L’Hôtel Palm Beach Palace Tozeur 5*</a:t>
            </a:r>
          </a:p>
          <a:p>
            <a:r>
              <a:rPr lang="fr-FR" sz="1400">
                <a:solidFill>
                  <a:schemeClr val="bg1"/>
                </a:solidFill>
                <a:latin typeface="Book Antiqua" pitchFamily="18" charset="0"/>
              </a:rPr>
              <a:t>Confortables, raffinées et climatisées, les chambres de ce palace sont toutes équipées de mini bar, radio, télévision par satellite, coin salon et salle de bain complète avec sèche-cheveux et toilettes séparées.</a:t>
            </a:r>
          </a:p>
          <a:p>
            <a:r>
              <a:rPr lang="fr-FR" sz="1400">
                <a:solidFill>
                  <a:schemeClr val="bg1"/>
                </a:solidFill>
                <a:latin typeface="Book Antiqua" pitchFamily="18" charset="0"/>
              </a:rPr>
              <a:t>L'hôtel dispose de 3 restaurants : </a:t>
            </a:r>
          </a:p>
          <a:p>
            <a:r>
              <a:rPr lang="fr-FR" sz="1400">
                <a:solidFill>
                  <a:schemeClr val="bg1"/>
                </a:solidFill>
                <a:latin typeface="Book Antiqua" pitchFamily="18" charset="0"/>
              </a:rPr>
              <a:t>" Le Chott " : restaurant table d'hôte offrant un grand choix de plats internationaux et de spécialités tunisiennes, </a:t>
            </a:r>
          </a:p>
          <a:p>
            <a:r>
              <a:rPr lang="fr-FR" sz="1400">
                <a:solidFill>
                  <a:schemeClr val="bg1"/>
                </a:solidFill>
                <a:latin typeface="Book Antiqua" pitchFamily="18" charset="0"/>
              </a:rPr>
              <a:t>" El Djerid " : restaurant gastronomique à la carte, cuisine local et méditérranéenne </a:t>
            </a:r>
          </a:p>
          <a:p>
            <a:r>
              <a:rPr lang="fr-FR" sz="1400">
                <a:solidFill>
                  <a:schemeClr val="bg1"/>
                </a:solidFill>
                <a:latin typeface="Book Antiqua" pitchFamily="18" charset="0"/>
              </a:rPr>
              <a:t>" Le Chems " : barbecue au bord de la piscine, grillade et Pizza.</a:t>
            </a:r>
          </a:p>
          <a:p>
            <a:endParaRPr lang="fr-FR" sz="1400">
              <a:solidFill>
                <a:schemeClr val="bg1"/>
              </a:solidFill>
              <a:latin typeface="Book Antiqua" pitchFamily="18" charset="0"/>
            </a:endParaRPr>
          </a:p>
          <a:p>
            <a:r>
              <a:rPr lang="fr-FR" sz="1400">
                <a:solidFill>
                  <a:schemeClr val="bg1"/>
                </a:solidFill>
                <a:latin typeface="Book Antiqua" pitchFamily="18" charset="0"/>
              </a:rPr>
              <a:t>Les bars :</a:t>
            </a:r>
          </a:p>
          <a:p>
            <a:r>
              <a:rPr lang="fr-FR" sz="1400">
                <a:solidFill>
                  <a:schemeClr val="bg1"/>
                </a:solidFill>
                <a:latin typeface="Book Antiqua" pitchFamily="18" charset="0"/>
              </a:rPr>
              <a:t>" Le Maya ", piano bar, avec animation</a:t>
            </a:r>
          </a:p>
          <a:p>
            <a:r>
              <a:rPr lang="fr-FR" sz="1400">
                <a:solidFill>
                  <a:schemeClr val="bg1"/>
                </a:solidFill>
                <a:latin typeface="Book Antiqua" pitchFamily="18" charset="0"/>
              </a:rPr>
              <a:t>" Le Zezoua ", café maure avec vue panoramique sur l'oasis de Tozeur, </a:t>
            </a:r>
          </a:p>
        </p:txBody>
      </p:sp>
      <p:pic>
        <p:nvPicPr>
          <p:cNvPr id="4106" name="Picture 9" descr="CHAMB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8" y="188913"/>
            <a:ext cx="2379662" cy="3600450"/>
          </a:xfrm>
          <a:prstGeom prst="rect">
            <a:avLst/>
          </a:prstGeom>
          <a:noFill/>
          <a:ln w="9525">
            <a:noFill/>
            <a:miter lim="800000"/>
            <a:headEnd/>
            <a:tailEnd/>
          </a:ln>
        </p:spPr>
      </p:pic>
      <p:pic>
        <p:nvPicPr>
          <p:cNvPr id="4107" name="Picture 10" descr="2330M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400" y="765175"/>
            <a:ext cx="2208213" cy="3313113"/>
          </a:xfrm>
          <a:prstGeom prst="rect">
            <a:avLst/>
          </a:prstGeom>
          <a:noFill/>
          <a:ln w="9525">
            <a:noFill/>
            <a:miter lim="800000"/>
            <a:headEnd/>
            <a:tailEnd/>
          </a:ln>
        </p:spPr>
      </p:pic>
      <p:pic>
        <p:nvPicPr>
          <p:cNvPr id="4108" name="Picture 11" descr="8208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838" y="4365625"/>
            <a:ext cx="2663825" cy="1998663"/>
          </a:xfrm>
          <a:prstGeom prst="rect">
            <a:avLst/>
          </a:prstGeom>
          <a:noFill/>
          <a:ln w="9525">
            <a:noFill/>
            <a:miter lim="800000"/>
            <a:headEnd/>
            <a:tailEnd/>
          </a:ln>
        </p:spPr>
      </p:pic>
      <p:pic>
        <p:nvPicPr>
          <p:cNvPr id="4109" name="Picture 12" descr="P100015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9563" y="4716463"/>
            <a:ext cx="2305050" cy="1808162"/>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250825" y="342900"/>
            <a:ext cx="87137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Lancement de </a:t>
            </a:r>
            <a:r>
              <a:rPr lang="fr-FR" altLang="fr-FR" sz="2000" dirty="0" smtClean="0">
                <a:latin typeface="Maiandra GD" pitchFamily="34" charset="0"/>
                <a:ea typeface="+mn-ea"/>
              </a:rPr>
              <a:t>500 </a:t>
            </a:r>
            <a:r>
              <a:rPr lang="fr-FR" altLang="fr-FR" sz="2000" dirty="0">
                <a:latin typeface="Maiandra GD" pitchFamily="34" charset="0"/>
                <a:ea typeface="+mn-ea"/>
              </a:rPr>
              <a:t>montgolfières</a:t>
            </a:r>
          </a:p>
        </p:txBody>
      </p:sp>
      <p:pic>
        <p:nvPicPr>
          <p:cNvPr id="48131" name="Picture 2" descr="http://www.logeekdesign.fr/images_site/images_complementaires/lanterne_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817813"/>
            <a:ext cx="44735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http://www.cadeau-genial.com/wp-content/images/produits/lanterne-volant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9563" y="2817813"/>
            <a:ext cx="28098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2783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36550" y="260350"/>
            <a:ext cx="85328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Feu d’artifice</a:t>
            </a:r>
          </a:p>
        </p:txBody>
      </p:sp>
      <p:pic>
        <p:nvPicPr>
          <p:cNvPr id="50179" name="Picture 2" descr="\\Servboul1\images cj\Nouvelle Photothèque\Opérations\ALTERDOMUS-OP\DSC_0703.jpg"/>
          <p:cNvPicPr>
            <a:picLocks noChangeAspect="1" noChangeArrowheads="1"/>
          </p:cNvPicPr>
          <p:nvPr/>
        </p:nvPicPr>
        <p:blipFill>
          <a:blip r:embed="rId2" cstate="print">
            <a:extLst>
              <a:ext uri="{28A0092B-C50C-407E-A947-70E740481C1C}">
                <a14:useLocalDpi xmlns:a14="http://schemas.microsoft.com/office/drawing/2010/main" val="0"/>
              </a:ext>
            </a:extLst>
          </a:blip>
          <a:srcRect t="31703"/>
          <a:stretch>
            <a:fillRect/>
          </a:stretch>
        </p:blipFill>
        <p:spPr bwMode="auto">
          <a:xfrm>
            <a:off x="336550" y="2373313"/>
            <a:ext cx="40767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descr="\\Servboul1\images cj\Nouvelle Photothèque\Opérations\ALTERDOMUS-OP\DSC_0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038" y="3619500"/>
            <a:ext cx="41719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1037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646971" y="487363"/>
            <a:ext cx="85328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20000"/>
              </a:spcBef>
            </a:pPr>
            <a:r>
              <a:rPr lang="fr-FR" altLang="fr-FR" sz="2000" dirty="0">
                <a:latin typeface="Maiandra GD" pitchFamily="34" charset="0"/>
                <a:ea typeface="+mn-ea"/>
              </a:rPr>
              <a:t>Illumination en lettre de feu au nom de la société</a:t>
            </a:r>
          </a:p>
        </p:txBody>
      </p:sp>
      <p:pic>
        <p:nvPicPr>
          <p:cNvPr id="49155" name="Picture 2" descr="\\Servboul1\images cj\Nouvelle Photothèque\Prestation\Lettre de feu\Image 15.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788" y="1395413"/>
            <a:ext cx="721042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7160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9" descr="ElFaouarII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700213"/>
            <a:ext cx="4465638" cy="3351212"/>
          </a:xfrm>
          <a:prstGeom prst="rect">
            <a:avLst/>
          </a:prstGeom>
          <a:noFill/>
          <a:ln w="9525">
            <a:noFill/>
            <a:miter lim="800000"/>
            <a:headEnd/>
            <a:tailEnd/>
          </a:ln>
        </p:spPr>
      </p:pic>
      <p:pic>
        <p:nvPicPr>
          <p:cNvPr id="52227" name="Picture 10" descr="IMG_58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1700213"/>
            <a:ext cx="4427537" cy="3321050"/>
          </a:xfrm>
          <a:prstGeom prst="rect">
            <a:avLst/>
          </a:prstGeom>
          <a:noFill/>
          <a:ln w="9525">
            <a:noFill/>
            <a:miter lim="800000"/>
            <a:headEnd/>
            <a:tailEnd/>
          </a:ln>
        </p:spPr>
      </p:pic>
      <p:sp>
        <p:nvSpPr>
          <p:cNvPr id="52228" name="Rectangle 12"/>
          <p:cNvSpPr>
            <a:spLocks noChangeArrowheads="1"/>
          </p:cNvSpPr>
          <p:nvPr/>
        </p:nvSpPr>
        <p:spPr bwMode="auto">
          <a:xfrm>
            <a:off x="323850" y="476250"/>
            <a:ext cx="8281988" cy="1295400"/>
          </a:xfrm>
          <a:prstGeom prst="rect">
            <a:avLst/>
          </a:prstGeom>
          <a:noFill/>
          <a:ln w="9525">
            <a:noFill/>
            <a:miter lim="800000"/>
            <a:headEnd/>
            <a:tailEnd/>
          </a:ln>
        </p:spPr>
        <p:txBody>
          <a:bodyPr/>
          <a:lstStyle/>
          <a:p>
            <a:pPr marL="342900" indent="-342900" algn="ctr">
              <a:lnSpc>
                <a:spcPct val="80000"/>
              </a:lnSpc>
              <a:spcBef>
                <a:spcPct val="20000"/>
              </a:spcBef>
            </a:pPr>
            <a:r>
              <a:rPr lang="fr-FR" sz="2000" dirty="0">
                <a:latin typeface="Maiandra GD" pitchFamily="34" charset="0"/>
              </a:rPr>
              <a:t>Projet : Plantation de </a:t>
            </a:r>
            <a:r>
              <a:rPr lang="fr-FR" sz="2000" dirty="0" smtClean="0">
                <a:latin typeface="Maiandra GD" pitchFamily="34" charset="0"/>
              </a:rPr>
              <a:t>palmiers</a:t>
            </a:r>
            <a:endParaRPr lang="fr-FR" sz="2000" dirty="0">
              <a:latin typeface="Maiandra GD" pitchFamily="34" charset="0"/>
            </a:endParaRPr>
          </a:p>
          <a:p>
            <a:pPr marL="342900" indent="-342900" algn="ctr">
              <a:lnSpc>
                <a:spcPct val="80000"/>
              </a:lnSpc>
              <a:spcBef>
                <a:spcPct val="20000"/>
              </a:spcBef>
            </a:pPr>
            <a:endParaRPr lang="fr-FR" sz="2000" dirty="0">
              <a:latin typeface="Maiandra GD" pitchFamily="34" charset="0"/>
            </a:endParaRPr>
          </a:p>
        </p:txBody>
      </p:sp>
      <p:pic>
        <p:nvPicPr>
          <p:cNvPr id="52229"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2"/>
          <p:cNvSpPr>
            <a:spLocks noChangeArrowheads="1"/>
          </p:cNvSpPr>
          <p:nvPr/>
        </p:nvSpPr>
        <p:spPr bwMode="auto">
          <a:xfrm>
            <a:off x="539750" y="1125538"/>
            <a:ext cx="8281988" cy="1295400"/>
          </a:xfrm>
          <a:prstGeom prst="rect">
            <a:avLst/>
          </a:prstGeom>
          <a:noFill/>
          <a:ln w="9525">
            <a:noFill/>
            <a:miter lim="800000"/>
            <a:headEnd/>
            <a:tailEnd/>
          </a:ln>
        </p:spPr>
        <p:txBody>
          <a:bodyPr/>
          <a:lstStyle/>
          <a:p>
            <a:pPr marL="342900" indent="-342900" algn="ctr">
              <a:lnSpc>
                <a:spcPct val="80000"/>
              </a:lnSpc>
              <a:spcBef>
                <a:spcPct val="20000"/>
              </a:spcBef>
            </a:pPr>
            <a:endParaRPr lang="fr-FR" sz="2600" i="1">
              <a:solidFill>
                <a:srgbClr val="663300"/>
              </a:solidFill>
              <a:latin typeface="Maiandra GD" pitchFamily="34" charset="0"/>
            </a:endParaRPr>
          </a:p>
        </p:txBody>
      </p:sp>
      <p:sp>
        <p:nvSpPr>
          <p:cNvPr id="67588" name="Rectangle 12"/>
          <p:cNvSpPr>
            <a:spLocks noChangeArrowheads="1"/>
          </p:cNvSpPr>
          <p:nvPr/>
        </p:nvSpPr>
        <p:spPr bwMode="auto">
          <a:xfrm>
            <a:off x="358775" y="360363"/>
            <a:ext cx="87852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defRPr/>
            </a:pPr>
            <a:endParaRPr lang="fr-FR" sz="2000" dirty="0">
              <a:latin typeface="Maiandra GD" pitchFamily="34" charset="0"/>
            </a:endParaRPr>
          </a:p>
          <a:p>
            <a:pPr marL="342900" indent="-342900">
              <a:spcBef>
                <a:spcPct val="20000"/>
              </a:spcBef>
              <a:buFontTx/>
              <a:buChar char="•"/>
              <a:defRPr/>
            </a:pPr>
            <a:endParaRPr lang="fr-FR" sz="2600" i="1" dirty="0">
              <a:solidFill>
                <a:srgbClr val="663300"/>
              </a:solidFill>
              <a:latin typeface="Maiandra GD" pitchFamily="34" charset="0"/>
            </a:endParaRPr>
          </a:p>
          <a:p>
            <a:pPr>
              <a:spcBef>
                <a:spcPct val="20000"/>
              </a:spcBef>
              <a:defRPr/>
            </a:pPr>
            <a:r>
              <a:rPr lang="fr-FR" u="sng" dirty="0">
                <a:latin typeface="Maiandra GD" pitchFamily="34" charset="0"/>
              </a:rPr>
              <a:t>Enjeu environnemental</a:t>
            </a:r>
            <a:r>
              <a:rPr lang="fr-FR" dirty="0">
                <a:latin typeface="Maiandra GD" pitchFamily="34" charset="0"/>
              </a:rPr>
              <a:t>: participer à la plantation de palmiers pour contrer le manque de diversité d’espèces (certaines sont en voie de disparition) </a:t>
            </a:r>
          </a:p>
          <a:p>
            <a:pPr>
              <a:spcBef>
                <a:spcPct val="20000"/>
              </a:spcBef>
              <a:defRPr/>
            </a:pPr>
            <a:endParaRPr lang="fr-FR" dirty="0">
              <a:latin typeface="Maiandra GD" pitchFamily="34" charset="0"/>
            </a:endParaRPr>
          </a:p>
          <a:p>
            <a:pPr>
              <a:spcBef>
                <a:spcPct val="20000"/>
              </a:spcBef>
              <a:defRPr/>
            </a:pPr>
            <a:r>
              <a:rPr lang="fr-FR" u="sng" dirty="0">
                <a:latin typeface="Maiandra GD" pitchFamily="34" charset="0"/>
              </a:rPr>
              <a:t>Enjeu humanitaire</a:t>
            </a:r>
            <a:r>
              <a:rPr lang="fr-FR" dirty="0">
                <a:latin typeface="Maiandra GD" pitchFamily="34" charset="0"/>
              </a:rPr>
              <a:t>: venir en aide à des familles nécessitant un soutien concret en participant à la plantation de palmiers pour que la terre ainsi cultivée leur appartienne et leur permette autonomie et productivité</a:t>
            </a:r>
          </a:p>
          <a:p>
            <a:pPr>
              <a:spcBef>
                <a:spcPct val="20000"/>
              </a:spcBef>
              <a:defRPr/>
            </a:pPr>
            <a:endParaRPr lang="fr-FR" dirty="0">
              <a:latin typeface="Maiandra GD" pitchFamily="34" charset="0"/>
            </a:endParaRPr>
          </a:p>
          <a:p>
            <a:pPr>
              <a:spcBef>
                <a:spcPct val="20000"/>
              </a:spcBef>
              <a:defRPr/>
            </a:pPr>
            <a:r>
              <a:rPr lang="fr-FR" u="sng" dirty="0">
                <a:latin typeface="Maiandra GD" pitchFamily="34" charset="0"/>
              </a:rPr>
              <a:t>Mise en place du projet:</a:t>
            </a:r>
          </a:p>
          <a:p>
            <a:pPr>
              <a:spcBef>
                <a:spcPct val="20000"/>
              </a:spcBef>
              <a:defRPr/>
            </a:pPr>
            <a:endParaRPr lang="fr-FR" i="1" dirty="0">
              <a:solidFill>
                <a:srgbClr val="663300"/>
              </a:solidFill>
              <a:latin typeface="Maiandra GD" pitchFamily="34" charset="0"/>
            </a:endParaRPr>
          </a:p>
          <a:p>
            <a:pPr>
              <a:spcBef>
                <a:spcPct val="20000"/>
              </a:spcBef>
              <a:defRPr/>
            </a:pPr>
            <a:r>
              <a:rPr lang="fr-FR" dirty="0">
                <a:latin typeface="Maiandra GD" pitchFamily="34" charset="0"/>
              </a:rPr>
              <a:t>Recherches de familles nécessitant une aide concrète</a:t>
            </a:r>
          </a:p>
          <a:p>
            <a:pPr>
              <a:spcBef>
                <a:spcPct val="20000"/>
              </a:spcBef>
              <a:defRPr/>
            </a:pPr>
            <a:r>
              <a:rPr lang="fr-FR" dirty="0">
                <a:latin typeface="Maiandra GD" pitchFamily="34" charset="0"/>
              </a:rPr>
              <a:t>Achat de palmiers et matériel </a:t>
            </a:r>
          </a:p>
          <a:p>
            <a:pPr>
              <a:spcBef>
                <a:spcPct val="20000"/>
              </a:spcBef>
              <a:defRPr/>
            </a:pPr>
            <a:r>
              <a:rPr lang="fr-FR" dirty="0">
                <a:latin typeface="Maiandra GD" pitchFamily="34" charset="0"/>
              </a:rPr>
              <a:t>Préparation des terrains sélectionnés, plantation de palmiers de diverses sortes, construction et mise à niveau de systèmes d’irrigation…</a:t>
            </a:r>
          </a:p>
          <a:p>
            <a:pPr>
              <a:spcBef>
                <a:spcPct val="20000"/>
              </a:spcBef>
              <a:defRPr/>
            </a:pPr>
            <a:endParaRPr lang="fr-FR" sz="800" dirty="0">
              <a:latin typeface="Maiandra GD" pitchFamily="34" charset="0"/>
            </a:endParaRPr>
          </a:p>
          <a:p>
            <a:pPr>
              <a:spcBef>
                <a:spcPct val="20000"/>
              </a:spcBef>
              <a:defRPr/>
            </a:pPr>
            <a:r>
              <a:rPr lang="fr-FR" dirty="0">
                <a:latin typeface="Maiandra GD" pitchFamily="34" charset="0"/>
              </a:rPr>
              <a:t>Un projet qui permet aux participants de découvrir la </a:t>
            </a:r>
            <a:r>
              <a:rPr lang="fr-FR" dirty="0" err="1">
                <a:latin typeface="Maiandra GD" pitchFamily="34" charset="0"/>
              </a:rPr>
              <a:t>phoeniciculture</a:t>
            </a:r>
            <a:r>
              <a:rPr lang="fr-FR" dirty="0">
                <a:latin typeface="Maiandra GD" pitchFamily="34" charset="0"/>
              </a:rPr>
              <a:t>, avec des enjeux écologiques et humanitaires</a:t>
            </a:r>
          </a:p>
          <a:p>
            <a:pPr marL="342900" indent="-342900">
              <a:spcBef>
                <a:spcPct val="20000"/>
              </a:spcBef>
              <a:defRPr/>
            </a:pPr>
            <a:endParaRPr lang="fr-FR" sz="800" dirty="0">
              <a:latin typeface="Maiandra GD" pitchFamily="34" charset="0"/>
            </a:endParaRPr>
          </a:p>
          <a:p>
            <a:pPr marL="342900" indent="-342900">
              <a:spcBef>
                <a:spcPct val="20000"/>
              </a:spcBef>
              <a:buFontTx/>
              <a:buChar char="•"/>
              <a:defRPr/>
            </a:pPr>
            <a:endParaRPr lang="fr-FR" i="1" dirty="0">
              <a:solidFill>
                <a:srgbClr val="663300"/>
              </a:solidFill>
              <a:latin typeface="Maiandra GD" pitchFamily="34" charset="0"/>
            </a:endParaRPr>
          </a:p>
          <a:p>
            <a:pPr marL="342900" indent="-342900">
              <a:spcBef>
                <a:spcPct val="20000"/>
              </a:spcBef>
              <a:buFontTx/>
              <a:buChar char="•"/>
              <a:defRPr/>
            </a:pPr>
            <a:endParaRPr lang="fr-FR" dirty="0">
              <a:latin typeface="Maiandra GD" pitchFamily="34" charset="0"/>
            </a:endParaRPr>
          </a:p>
        </p:txBody>
      </p:sp>
      <p:sp>
        <p:nvSpPr>
          <p:cNvPr id="53252" name="Rectangle 12"/>
          <p:cNvSpPr>
            <a:spLocks noChangeArrowheads="1"/>
          </p:cNvSpPr>
          <p:nvPr/>
        </p:nvSpPr>
        <p:spPr bwMode="auto">
          <a:xfrm>
            <a:off x="-23966" y="258762"/>
            <a:ext cx="9144843" cy="866775"/>
          </a:xfrm>
          <a:prstGeom prst="rect">
            <a:avLst/>
          </a:prstGeom>
          <a:noFill/>
          <a:ln w="9525">
            <a:noFill/>
            <a:miter lim="800000"/>
            <a:headEnd/>
            <a:tailEnd/>
          </a:ln>
        </p:spPr>
        <p:txBody>
          <a:bodyPr/>
          <a:lstStyle/>
          <a:p>
            <a:pPr marL="342900" indent="-342900" algn="ctr">
              <a:lnSpc>
                <a:spcPct val="80000"/>
              </a:lnSpc>
              <a:spcBef>
                <a:spcPct val="20000"/>
              </a:spcBef>
            </a:pPr>
            <a:r>
              <a:rPr lang="fr-FR" sz="2000" dirty="0">
                <a:latin typeface="Maiandra GD" pitchFamily="34" charset="0"/>
              </a:rPr>
              <a:t>*</a:t>
            </a:r>
            <a:r>
              <a:rPr lang="fr-FR" sz="3000" dirty="0">
                <a:latin typeface="Maiandra GD" pitchFamily="34" charset="0"/>
              </a:rPr>
              <a:t> </a:t>
            </a:r>
            <a:r>
              <a:rPr lang="fr-FR" sz="2000" dirty="0">
                <a:latin typeface="Maiandra GD" pitchFamily="34" charset="0"/>
              </a:rPr>
              <a:t>Concept *</a:t>
            </a:r>
          </a:p>
        </p:txBody>
      </p:sp>
      <p:pic>
        <p:nvPicPr>
          <p:cNvPr id="53253"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2"/>
          <p:cNvSpPr>
            <a:spLocks noChangeArrowheads="1"/>
          </p:cNvSpPr>
          <p:nvPr/>
        </p:nvSpPr>
        <p:spPr bwMode="auto">
          <a:xfrm>
            <a:off x="862013" y="347663"/>
            <a:ext cx="8281987" cy="1295400"/>
          </a:xfrm>
          <a:prstGeom prst="rect">
            <a:avLst/>
          </a:prstGeom>
          <a:noFill/>
          <a:ln w="9525">
            <a:noFill/>
            <a:miter lim="800000"/>
            <a:headEnd/>
            <a:tailEnd/>
          </a:ln>
        </p:spPr>
        <p:txBody>
          <a:bodyPr/>
          <a:lstStyle/>
          <a:p>
            <a:pPr marL="342900" indent="-342900" algn="ctr">
              <a:lnSpc>
                <a:spcPct val="80000"/>
              </a:lnSpc>
              <a:spcBef>
                <a:spcPct val="20000"/>
              </a:spcBef>
            </a:pPr>
            <a:r>
              <a:rPr lang="fr-FR" sz="2400" dirty="0">
                <a:latin typeface="Maiandra GD" pitchFamily="34" charset="0"/>
              </a:rPr>
              <a:t>Découvrir la </a:t>
            </a:r>
            <a:r>
              <a:rPr lang="fr-FR" sz="2400" dirty="0" err="1" smtClean="0">
                <a:latin typeface="Maiandra GD" pitchFamily="34" charset="0"/>
              </a:rPr>
              <a:t>phoeniciculture</a:t>
            </a:r>
            <a:endParaRPr lang="fr-FR" sz="2400" dirty="0">
              <a:latin typeface="Maiandra GD" pitchFamily="34" charset="0"/>
            </a:endParaRPr>
          </a:p>
        </p:txBody>
      </p:sp>
      <p:pic>
        <p:nvPicPr>
          <p:cNvPr id="54275" name="Picture 8" descr="IMG_58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5600" y="1484313"/>
            <a:ext cx="3471863" cy="4627562"/>
          </a:xfrm>
          <a:prstGeom prst="rect">
            <a:avLst/>
          </a:prstGeom>
          <a:noFill/>
          <a:ln w="9525">
            <a:noFill/>
            <a:miter lim="800000"/>
            <a:headEnd/>
            <a:tailEnd/>
          </a:ln>
        </p:spPr>
      </p:pic>
      <p:pic>
        <p:nvPicPr>
          <p:cNvPr id="54276" name="Picture 4" descr="http://www.croisierejaune.com/Extranet/Images_data/HD/7679M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38" y="3962400"/>
            <a:ext cx="4105275" cy="2681288"/>
          </a:xfrm>
          <a:prstGeom prst="rect">
            <a:avLst/>
          </a:prstGeom>
          <a:noFill/>
          <a:ln w="9525">
            <a:noFill/>
            <a:miter lim="800000"/>
            <a:headEnd/>
            <a:tailEnd/>
          </a:ln>
        </p:spPr>
      </p:pic>
      <p:pic>
        <p:nvPicPr>
          <p:cNvPr id="54277" name="Picture 4" descr="http://www.croisierejaune.com/Extranet/Images_data/HD/7678M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363" y="855663"/>
            <a:ext cx="4162425" cy="3024187"/>
          </a:xfrm>
          <a:prstGeom prst="rect">
            <a:avLst/>
          </a:prstGeom>
          <a:noFill/>
          <a:ln w="9525">
            <a:noFill/>
            <a:miter lim="800000"/>
            <a:headEnd/>
            <a:tailEnd/>
          </a:ln>
        </p:spPr>
      </p:pic>
      <p:pic>
        <p:nvPicPr>
          <p:cNvPr id="54278"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20763"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oneTexte 8"/>
          <p:cNvSpPr txBox="1">
            <a:spLocks noChangeArrowheads="1"/>
          </p:cNvSpPr>
          <p:nvPr/>
        </p:nvSpPr>
        <p:spPr bwMode="auto">
          <a:xfrm>
            <a:off x="5754688" y="2771775"/>
            <a:ext cx="30654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spcBef>
                <a:spcPct val="50000"/>
              </a:spcBef>
            </a:pPr>
            <a:r>
              <a:rPr lang="fr-FR" altLang="fr-FR" sz="2000" b="1">
                <a:latin typeface="Pristina" pitchFamily="66" charset="0"/>
              </a:rPr>
              <a:t>Laura est à votre disposition au</a:t>
            </a:r>
          </a:p>
          <a:p>
            <a:pPr algn="ctr" eaLnBrk="1" hangingPunct="1">
              <a:spcBef>
                <a:spcPct val="50000"/>
              </a:spcBef>
            </a:pPr>
            <a:r>
              <a:rPr lang="fr-FR" altLang="fr-FR" sz="2000">
                <a:latin typeface="Pristina" pitchFamily="66" charset="0"/>
              </a:rPr>
              <a:t>01 49 650 650</a:t>
            </a:r>
          </a:p>
          <a:p>
            <a:pPr algn="ctr" eaLnBrk="1" hangingPunct="1">
              <a:spcBef>
                <a:spcPct val="50000"/>
              </a:spcBef>
            </a:pPr>
            <a:r>
              <a:rPr lang="fr-FR" altLang="fr-FR" sz="2000">
                <a:latin typeface="Pristina" pitchFamily="66" charset="0"/>
              </a:rPr>
              <a:t>Laura@croisierejaune.com</a:t>
            </a:r>
          </a:p>
          <a:p>
            <a:pPr algn="ctr" eaLnBrk="1" hangingPunct="1">
              <a:spcBef>
                <a:spcPct val="50000"/>
              </a:spcBef>
            </a:pPr>
            <a:r>
              <a:rPr lang="fr-FR" altLang="fr-FR" sz="2000">
                <a:latin typeface="Pristina" pitchFamily="66" charset="0"/>
              </a:rPr>
              <a:t>www.croisierejaune.com</a:t>
            </a:r>
          </a:p>
          <a:p>
            <a:pPr algn="ctr" eaLnBrk="1" hangingPunct="1"/>
            <a:endParaRPr lang="fr-FR" altLang="fr-FR" sz="2000">
              <a:latin typeface="Pristina" pitchFamily="66" charset="0"/>
            </a:endParaRPr>
          </a:p>
        </p:txBody>
      </p:sp>
      <p:pic>
        <p:nvPicPr>
          <p:cNvPr id="58371"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368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79388" y="207963"/>
            <a:ext cx="9144000" cy="1143000"/>
          </a:xfrm>
          <a:prstGeom prst="rect">
            <a:avLst/>
          </a:prstGeom>
          <a:noFill/>
          <a:ln>
            <a:noFill/>
          </a:ln>
          <a:effectLst/>
          <a:extLst/>
        </p:spPr>
        <p:txBody>
          <a:bodyPr anchor="ctr"/>
          <a:lstStyle>
            <a:defPPr>
              <a:defRPr lang="fr-FR"/>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indent="-342900" algn="ctr" eaLnBrk="0" hangingPunct="0">
              <a:spcBef>
                <a:spcPct val="20000"/>
              </a:spcBef>
              <a:defRPr/>
            </a:pPr>
            <a:r>
              <a:rPr lang="fr-FR" sz="2800" dirty="0">
                <a:latin typeface="Pristina" pitchFamily="66" charset="0"/>
                <a:ea typeface="ＭＳ Ｐゴシック" pitchFamily="34" charset="-128"/>
              </a:rPr>
              <a:t>Contact</a:t>
            </a:r>
          </a:p>
        </p:txBody>
      </p:sp>
      <p:pic>
        <p:nvPicPr>
          <p:cNvPr id="58373"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650" y="1658143"/>
            <a:ext cx="3165475"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890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39763" y="307975"/>
            <a:ext cx="7723187" cy="889000"/>
          </a:xfrm>
        </p:spPr>
        <p:txBody>
          <a:bodyPr>
            <a:normAutofit/>
          </a:bodyPr>
          <a:lstStyle/>
          <a:p>
            <a:r>
              <a:rPr lang="fr-FR" altLang="fr-FR" sz="2000" dirty="0">
                <a:solidFill>
                  <a:schemeClr val="tx1"/>
                </a:solidFill>
                <a:latin typeface="Maiandra GD" pitchFamily="34" charset="0"/>
                <a:ea typeface="+mn-ea"/>
                <a:cs typeface="+mn-cs"/>
              </a:rPr>
              <a:t>Piscine du Palm Beach Tozeur 5*</a:t>
            </a:r>
          </a:p>
        </p:txBody>
      </p:sp>
      <p:pic>
        <p:nvPicPr>
          <p:cNvPr id="4099" name="Picture 6" descr="ENSEMB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196975"/>
            <a:ext cx="7129463" cy="4667250"/>
          </a:xfrm>
          <a:prstGeom prst="rect">
            <a:avLst/>
          </a:prstGeom>
          <a:noFill/>
          <a:ln w="9525">
            <a:noFill/>
            <a:miter lim="800000"/>
            <a:headEnd/>
            <a:tailEnd/>
          </a:ln>
        </p:spPr>
      </p:pic>
      <p:pic>
        <p:nvPicPr>
          <p:cNvPr id="6"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27328" cy="11969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3779838" y="3429000"/>
            <a:ext cx="4968875" cy="3429000"/>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5123" name="Rectangle 4"/>
          <p:cNvSpPr>
            <a:spLocks noChangeArrowheads="1"/>
          </p:cNvSpPr>
          <p:nvPr/>
        </p:nvSpPr>
        <p:spPr bwMode="auto">
          <a:xfrm>
            <a:off x="3995738" y="115888"/>
            <a:ext cx="4968875" cy="3241675"/>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5124" name="Rectangle 6"/>
          <p:cNvSpPr>
            <a:spLocks noChangeArrowheads="1"/>
          </p:cNvSpPr>
          <p:nvPr/>
        </p:nvSpPr>
        <p:spPr bwMode="auto">
          <a:xfrm>
            <a:off x="179388" y="260350"/>
            <a:ext cx="3455987" cy="4392613"/>
          </a:xfrm>
          <a:prstGeom prst="rect">
            <a:avLst/>
          </a:prstGeom>
          <a:solidFill>
            <a:srgbClr val="AA7554">
              <a:alpha val="70195"/>
            </a:srgbClr>
          </a:solidFill>
          <a:ln w="0">
            <a:solidFill>
              <a:schemeClr val="bg1"/>
            </a:solidFill>
            <a:miter lim="800000"/>
            <a:headEnd/>
            <a:tailEnd/>
          </a:ln>
          <a:effectLst/>
        </p:spPr>
        <p:txBody>
          <a:bodyPr wrap="none" anchor="ctr"/>
          <a:lstStyle/>
          <a:p>
            <a:endParaRPr lang="fr-FR"/>
          </a:p>
        </p:txBody>
      </p:sp>
      <p:sp>
        <p:nvSpPr>
          <p:cNvPr id="5125" name="Rectangle 2"/>
          <p:cNvSpPr>
            <a:spLocks noChangeArrowheads="1"/>
          </p:cNvSpPr>
          <p:nvPr/>
        </p:nvSpPr>
        <p:spPr bwMode="auto">
          <a:xfrm>
            <a:off x="179388" y="476250"/>
            <a:ext cx="2663825" cy="1944688"/>
          </a:xfrm>
          <a:prstGeom prst="rect">
            <a:avLst/>
          </a:prstGeom>
          <a:noFill/>
          <a:ln w="9525">
            <a:noFill/>
            <a:miter lim="800000"/>
            <a:headEnd/>
            <a:tailEnd/>
          </a:ln>
        </p:spPr>
        <p:txBody>
          <a:bodyPr/>
          <a:lstStyle/>
          <a:p>
            <a:pPr algn="ctr"/>
            <a:endParaRPr lang="fr-FR" b="1">
              <a:solidFill>
                <a:schemeClr val="bg1"/>
              </a:solidFill>
              <a:latin typeface="Book Antiqua" pitchFamily="18" charset="0"/>
            </a:endParaRPr>
          </a:p>
        </p:txBody>
      </p:sp>
      <p:pic>
        <p:nvPicPr>
          <p:cNvPr id="5126"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3284538"/>
            <a:ext cx="1184275" cy="1223962"/>
          </a:xfrm>
          <a:prstGeom prst="rect">
            <a:avLst/>
          </a:prstGeom>
          <a:noFill/>
          <a:ln w="9525">
            <a:noFill/>
            <a:miter lim="800000"/>
            <a:headEnd/>
            <a:tailEnd/>
          </a:ln>
        </p:spPr>
      </p:pic>
      <p:sp>
        <p:nvSpPr>
          <p:cNvPr id="5127" name="Text Box 9"/>
          <p:cNvSpPr txBox="1">
            <a:spLocks noChangeArrowheads="1"/>
          </p:cNvSpPr>
          <p:nvPr/>
        </p:nvSpPr>
        <p:spPr bwMode="auto">
          <a:xfrm>
            <a:off x="250825" y="333375"/>
            <a:ext cx="3348038" cy="2744788"/>
          </a:xfrm>
          <a:prstGeom prst="rect">
            <a:avLst/>
          </a:prstGeom>
          <a:noFill/>
          <a:ln w="9525">
            <a:noFill/>
            <a:miter lim="800000"/>
            <a:headEnd/>
            <a:tailEnd/>
          </a:ln>
          <a:effectLst/>
        </p:spPr>
        <p:txBody>
          <a:bodyPr>
            <a:spAutoFit/>
          </a:bodyPr>
          <a:lstStyle/>
          <a:p>
            <a:pPr algn="ctr"/>
            <a:r>
              <a:rPr lang="fr-FR" sz="2200" b="1" u="sng">
                <a:solidFill>
                  <a:schemeClr val="bg1"/>
                </a:solidFill>
                <a:latin typeface="Book Antiqua" pitchFamily="18" charset="0"/>
              </a:rPr>
              <a:t>Hôtel Palm Beach  Palace Tozeur 5*</a:t>
            </a:r>
          </a:p>
          <a:p>
            <a:pPr algn="ctr"/>
            <a:endParaRPr lang="fr-FR" sz="2200" b="1" u="sng">
              <a:solidFill>
                <a:schemeClr val="bg1"/>
              </a:solidFill>
              <a:latin typeface="Book Antiqua" pitchFamily="18" charset="0"/>
            </a:endParaRPr>
          </a:p>
          <a:p>
            <a:r>
              <a:rPr lang="fr-FR" b="1">
                <a:solidFill>
                  <a:schemeClr val="bg1"/>
                </a:solidFill>
                <a:latin typeface="Book Antiqua" pitchFamily="18" charset="0"/>
              </a:rPr>
              <a:t>Forfait bien-être  (Hammam, gommage, sauna, jacuzzi, massage de 30mn)  - Hôtel Palm Beach  Palace Tozeur 5*</a:t>
            </a:r>
          </a:p>
          <a:p>
            <a:r>
              <a:rPr lang="fr-FR" b="1">
                <a:solidFill>
                  <a:schemeClr val="bg1"/>
                </a:solidFill>
                <a:latin typeface="Book Antiqua" pitchFamily="18" charset="0"/>
              </a:rPr>
              <a:t>Tarif valable pour un minimum de 15 participants</a:t>
            </a:r>
          </a:p>
        </p:txBody>
      </p:sp>
      <p:pic>
        <p:nvPicPr>
          <p:cNvPr id="5128" name="Picture 14" descr="TH_M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3573463"/>
            <a:ext cx="4681538" cy="3121025"/>
          </a:xfrm>
          <a:prstGeom prst="rect">
            <a:avLst/>
          </a:prstGeom>
          <a:noFill/>
          <a:ln w="9525">
            <a:noFill/>
            <a:miter lim="800000"/>
            <a:headEnd/>
            <a:tailEnd/>
          </a:ln>
        </p:spPr>
      </p:pic>
      <p:pic>
        <p:nvPicPr>
          <p:cNvPr id="5129" name="Picture 15" descr="TH_M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188913"/>
            <a:ext cx="4679950" cy="304165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826</TotalTime>
  <Words>1170</Words>
  <Application>Microsoft Office PowerPoint</Application>
  <PresentationFormat>Affichage à l'écran (4:3)</PresentationFormat>
  <Paragraphs>142</Paragraphs>
  <Slides>76</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76</vt:i4>
      </vt:variant>
    </vt:vector>
  </HeadingPairs>
  <TitlesOfParts>
    <vt:vector size="78" baseType="lpstr">
      <vt:lpstr>Apex</vt:lpstr>
      <vt:lpstr>Acrobat Document</vt:lpstr>
      <vt:lpstr>Présentation PowerPoint</vt:lpstr>
      <vt:lpstr>Présentation PowerPoint</vt:lpstr>
      <vt:lpstr>Présentation PowerPoint</vt:lpstr>
      <vt:lpstr>Hôtel Palm Beach Palace 5*</vt:lpstr>
      <vt:lpstr>Présentation PowerPoint</vt:lpstr>
      <vt:lpstr>Hôtel Palm Beach Palace 5*</vt:lpstr>
      <vt:lpstr>Présentation PowerPoint</vt:lpstr>
      <vt:lpstr>Piscine du Palm Beach Tozeur 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Maxime DUMARTHERAY</dc:creator>
  <cp:lastModifiedBy>Maxime DUMARTHERAY</cp:lastModifiedBy>
  <cp:revision>95</cp:revision>
  <dcterms:created xsi:type="dcterms:W3CDTF">2014-06-16T14:44:25Z</dcterms:created>
  <dcterms:modified xsi:type="dcterms:W3CDTF">2014-06-26T14:11:11Z</dcterms:modified>
</cp:coreProperties>
</file>