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274" r:id="rId2"/>
    <p:sldId id="277" r:id="rId3"/>
    <p:sldId id="275" r:id="rId4"/>
    <p:sldId id="301" r:id="rId5"/>
    <p:sldId id="342" r:id="rId6"/>
    <p:sldId id="295" r:id="rId7"/>
    <p:sldId id="296" r:id="rId8"/>
    <p:sldId id="343" r:id="rId9"/>
    <p:sldId id="297" r:id="rId10"/>
    <p:sldId id="344" r:id="rId11"/>
    <p:sldId id="345" r:id="rId12"/>
    <p:sldId id="298" r:id="rId13"/>
    <p:sldId id="300" r:id="rId14"/>
    <p:sldId id="346" r:id="rId15"/>
    <p:sldId id="299" r:id="rId16"/>
    <p:sldId id="347" r:id="rId17"/>
    <p:sldId id="285" r:id="rId18"/>
    <p:sldId id="348" r:id="rId19"/>
    <p:sldId id="341" r:id="rId20"/>
    <p:sldId id="287" r:id="rId21"/>
    <p:sldId id="259" r:id="rId22"/>
    <p:sldId id="309" r:id="rId23"/>
    <p:sldId id="310" r:id="rId24"/>
    <p:sldId id="331" r:id="rId25"/>
    <p:sldId id="314" r:id="rId26"/>
    <p:sldId id="316" r:id="rId27"/>
    <p:sldId id="317" r:id="rId28"/>
    <p:sldId id="338" r:id="rId29"/>
    <p:sldId id="340" r:id="rId30"/>
    <p:sldId id="333" r:id="rId31"/>
    <p:sldId id="325" r:id="rId32"/>
    <p:sldId id="321" r:id="rId33"/>
    <p:sldId id="319" r:id="rId34"/>
    <p:sldId id="334" r:id="rId35"/>
    <p:sldId id="335" r:id="rId36"/>
    <p:sldId id="320" r:id="rId37"/>
    <p:sldId id="323" r:id="rId38"/>
    <p:sldId id="336" r:id="rId39"/>
    <p:sldId id="292" r:id="rId40"/>
    <p:sldId id="291" r:id="rId41"/>
    <p:sldId id="266" r:id="rId42"/>
    <p:sldId id="267" r:id="rId43"/>
    <p:sldId id="330" r:id="rId44"/>
    <p:sldId id="329" r:id="rId45"/>
    <p:sldId id="324" r:id="rId46"/>
    <p:sldId id="339" r:id="rId47"/>
    <p:sldId id="332" r:id="rId48"/>
    <p:sldId id="311" r:id="rId49"/>
    <p:sldId id="268" r:id="rId50"/>
    <p:sldId id="263" r:id="rId51"/>
    <p:sldId id="327" r:id="rId52"/>
    <p:sldId id="270" r:id="rId53"/>
    <p:sldId id="271" r:id="rId54"/>
    <p:sldId id="272" r:id="rId55"/>
    <p:sldId id="308" r:id="rId56"/>
    <p:sldId id="337" r:id="rId57"/>
    <p:sldId id="273"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A3253-0850-4126-B7F5-76311B6BC0B3}" type="datetimeFigureOut">
              <a:rPr lang="fr-FR" smtClean="0"/>
              <a:pPr/>
              <a:t>17/06/2014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9DCE0-518A-48D6-9BC9-69E17D81BCEC}" type="slidenum">
              <a:rPr lang="fr-FR" smtClean="0"/>
              <a:pPr/>
              <a:t>‹N°›</a:t>
            </a:fld>
            <a:endParaRPr lang="fr-FR"/>
          </a:p>
        </p:txBody>
      </p:sp>
    </p:spTree>
    <p:extLst>
      <p:ext uri="{BB962C8B-B14F-4D97-AF65-F5344CB8AC3E}">
        <p14:creationId xmlns:p14="http://schemas.microsoft.com/office/powerpoint/2010/main" xmlns="" val="9423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090B34-DDE2-4585-B0CA-86F250A18709}" type="slidenum">
              <a:rPr lang="fr-FR" smtClean="0">
                <a:latin typeface="Arial" pitchFamily="34" charset="0"/>
              </a:rPr>
              <a:pPr/>
              <a:t>8</a:t>
            </a:fld>
            <a:endParaRPr lang="fr-FR" smtClean="0">
              <a:latin typeface="Arial" pitchFamily="34" charset="0"/>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6BFF41B-B82E-434E-9D44-19228D85D430}" type="slidenum">
              <a:rPr lang="en-US" sz="1200">
                <a:latin typeface="Brush Script MT" pitchFamily="66" charset="0"/>
                <a:ea typeface="ＭＳ Ｐゴシック"/>
                <a:cs typeface="ＭＳ Ｐゴシック"/>
              </a:rPr>
              <a:pPr algn="r"/>
              <a:t>8</a:t>
            </a:fld>
            <a:endParaRPr lang="en-US" sz="1200">
              <a:latin typeface="Brush Script MT" pitchFamily="66" charset="0"/>
              <a:ea typeface="ＭＳ Ｐゴシック"/>
              <a:cs typeface="ＭＳ Ｐゴシック"/>
            </a:endParaRPr>
          </a:p>
        </p:txBody>
      </p:sp>
      <p:sp>
        <p:nvSpPr>
          <p:cNvPr id="31748" name="Rectangle 2"/>
          <p:cNvSpPr>
            <a:spLocks noChangeArrowheads="1" noTextEdit="1"/>
          </p:cNvSpPr>
          <p:nvPr>
            <p:ph type="sldImg"/>
          </p:nvPr>
        </p:nvSpPr>
        <p:spPr bwMode="auto">
          <a:noFill/>
          <a:ln>
            <a:solidFill>
              <a:srgbClr val="000000"/>
            </a:solidFill>
            <a:miter lim="800000"/>
            <a:headEnd/>
            <a:tailEnd/>
          </a:ln>
        </p:spPr>
      </p:sp>
      <p:sp>
        <p:nvSpPr>
          <p:cNvPr id="3174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3DE36E-D46D-4869-9BB2-C98483E6BB5B}" type="slidenum">
              <a:rPr lang="fr-FR" smtClean="0">
                <a:latin typeface="Arial" pitchFamily="34" charset="0"/>
              </a:rPr>
              <a:pPr/>
              <a:t>10</a:t>
            </a:fld>
            <a:endParaRPr lang="fr-FR" smtClean="0">
              <a:latin typeface="Arial" pitchFamily="34" charset="0"/>
            </a:endParaRPr>
          </a:p>
        </p:txBody>
      </p:sp>
      <p:sp>
        <p:nvSpPr>
          <p:cNvPr id="327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C3A6181-9BB3-4574-915A-F71242D22212}" type="slidenum">
              <a:rPr lang="en-US" sz="1200">
                <a:latin typeface="Brush Script MT" pitchFamily="66" charset="0"/>
                <a:ea typeface="ＭＳ Ｐゴシック"/>
                <a:cs typeface="ＭＳ Ｐゴシック"/>
              </a:rPr>
              <a:pPr algn="r"/>
              <a:t>10</a:t>
            </a:fld>
            <a:endParaRPr lang="en-US" sz="1200">
              <a:latin typeface="Brush Script MT" pitchFamily="66" charset="0"/>
              <a:ea typeface="ＭＳ Ｐゴシック"/>
              <a:cs typeface="ＭＳ Ｐゴシック"/>
            </a:endParaRPr>
          </a:p>
        </p:txBody>
      </p:sp>
      <p:sp>
        <p:nvSpPr>
          <p:cNvPr id="32772" name="Rectangle 2"/>
          <p:cNvSpPr>
            <a:spLocks noChangeArrowheads="1" noTextEdit="1"/>
          </p:cNvSpPr>
          <p:nvPr>
            <p:ph type="sldImg"/>
          </p:nvPr>
        </p:nvSpPr>
        <p:spPr bwMode="auto">
          <a:noFill/>
          <a:ln>
            <a:solidFill>
              <a:srgbClr val="000000"/>
            </a:solidFill>
            <a:miter lim="800000"/>
            <a:headEnd/>
            <a:tailEnd/>
          </a:ln>
        </p:spPr>
      </p:sp>
      <p:sp>
        <p:nvSpPr>
          <p:cNvPr id="3277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D550EA-7107-4EF7-9FE4-7266CC341DAA}" type="slidenum">
              <a:rPr lang="fr-FR" altLang="fr-FR" smtClean="0"/>
              <a:pPr eaLnBrk="1" hangingPunct="1"/>
              <a:t>17</a:t>
            </a:fld>
            <a:endParaRPr lang="fr-FR" altLang="fr-FR" smtClean="0"/>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8AE77EA-DF4A-4CF2-B4EF-49D0C1CC2570}" type="slidenum">
              <a:rPr lang="en-US" altLang="fr-FR" sz="1200">
                <a:latin typeface="Brush Script MT" pitchFamily="66" charset="0"/>
              </a:rPr>
              <a:pPr algn="r" eaLnBrk="1" hangingPunct="1"/>
              <a:t>17</a:t>
            </a:fld>
            <a:endParaRPr lang="en-US" altLang="fr-FR" sz="1200">
              <a:latin typeface="Brush Script MT" pitchFamily="66" charset="0"/>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fr-F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A721FBBB-4AD5-42E7-A298-8A5ABD620AB9}"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A721FBBB-4AD5-42E7-A298-8A5ABD620AB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64C64DE8-8052-4F0F-B873-F1AD13E03181}" type="datetimeFigureOut">
              <a:rPr lang="fr-FR" smtClean="0"/>
              <a:pPr/>
              <a:t>17/06/2014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FBBB-4AD5-42E7-A298-8A5ABD620AB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4C64DE8-8052-4F0F-B873-F1AD13E03181}" type="datetimeFigureOut">
              <a:rPr lang="fr-FR" smtClean="0"/>
              <a:pPr/>
              <a:t>17/06/2014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21FBBB-4AD5-42E7-A298-8A5ABD620AB9}"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13.pn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66.jpe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roisierejaune.com/video/32_Ephemere_Sahara_Lounge.html" TargetMode="Externa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6.jpeg"/><Relationship Id="rId4" Type="http://schemas.openxmlformats.org/officeDocument/2006/relationships/hyperlink" Target="http://www.croisierejaune.com/video/32_Ephemere_Sahara_Lounge.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0.jpeg"/></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5.jpe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5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831850" y="5308600"/>
            <a:ext cx="4124325" cy="568325"/>
          </a:xfrm>
        </p:spPr>
        <p:txBody>
          <a:bodyPr/>
          <a:lstStyle/>
          <a:p>
            <a:pPr algn="l" eaLnBrk="1" hangingPunct="1">
              <a:lnSpc>
                <a:spcPct val="80000"/>
              </a:lnSpc>
            </a:pPr>
            <a:r>
              <a:rPr lang="fr-FR" altLang="fr-FR" sz="3400" b="1" smtClean="0">
                <a:solidFill>
                  <a:srgbClr val="FFFFFF"/>
                </a:solidFill>
                <a:latin typeface="Pristina" pitchFamily="66" charset="0"/>
                <a:ea typeface="ＭＳ Ｐゴシック" pitchFamily="34" charset="-128"/>
              </a:rPr>
              <a:t>Tous unis pour vous accueillir</a:t>
            </a:r>
          </a:p>
        </p:txBody>
      </p:sp>
      <p:pic>
        <p:nvPicPr>
          <p:cNvPr id="2051"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5800" y="323850"/>
            <a:ext cx="4270375" cy="416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Image 11" descr="IMG_2625.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511800" y="4508500"/>
            <a:ext cx="32385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Image 12" descr="IMG_8988.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511800" y="134938"/>
            <a:ext cx="32385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Image 13" descr="IMG_9476.jp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511800" y="2328863"/>
            <a:ext cx="32385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4452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457200" y="115888"/>
            <a:ext cx="8229600" cy="1143000"/>
          </a:xfrm>
        </p:spPr>
        <p:txBody>
          <a:bodyPr/>
          <a:lstStyle/>
          <a:p>
            <a:r>
              <a:rPr lang="fr-FR" b="1" dirty="0" smtClean="0">
                <a:solidFill>
                  <a:schemeClr val="tx1"/>
                </a:solidFill>
                <a:latin typeface="Maiandra GD" pitchFamily="34" charset="0"/>
              </a:rPr>
              <a:t>A l’intérieur</a:t>
            </a:r>
          </a:p>
        </p:txBody>
      </p:sp>
      <p:sp>
        <p:nvSpPr>
          <p:cNvPr id="12291" name="Rectangle 3"/>
          <p:cNvSpPr>
            <a:spLocks noGrp="1"/>
          </p:cNvSpPr>
          <p:nvPr>
            <p:ph type="body" idx="4294967295"/>
          </p:nvPr>
        </p:nvSpPr>
        <p:spPr>
          <a:xfrm>
            <a:off x="457200" y="1214438"/>
            <a:ext cx="8229600" cy="4929187"/>
          </a:xfrm>
        </p:spPr>
        <p:txBody>
          <a:bodyPr/>
          <a:lstStyle/>
          <a:p>
            <a:pPr>
              <a:lnSpc>
                <a:spcPct val="80000"/>
              </a:lnSpc>
              <a:buFontTx/>
              <a:buNone/>
            </a:pPr>
            <a:r>
              <a:rPr lang="fr-FR" sz="2000" b="1" dirty="0" smtClean="0">
                <a:latin typeface="Maiandra GD" pitchFamily="34" charset="0"/>
              </a:rPr>
              <a:t> </a:t>
            </a:r>
            <a:r>
              <a:rPr lang="fr-FR" sz="2800" b="1" u="sng" dirty="0" smtClean="0">
                <a:latin typeface="Maiandra GD" pitchFamily="34" charset="0"/>
              </a:rPr>
              <a:t>Votre salon  intérieur :</a:t>
            </a:r>
            <a:r>
              <a:rPr lang="fr-FR" sz="2800" u="sng" dirty="0" smtClean="0">
                <a:latin typeface="Maiandra GD" pitchFamily="34" charset="0"/>
              </a:rPr>
              <a:t> </a:t>
            </a:r>
          </a:p>
          <a:p>
            <a:pPr>
              <a:lnSpc>
                <a:spcPct val="80000"/>
              </a:lnSpc>
              <a:buFontTx/>
              <a:buNone/>
            </a:pPr>
            <a:r>
              <a:rPr lang="fr-FR" sz="2400" dirty="0" smtClean="0">
                <a:latin typeface="Maiandra GD" pitchFamily="34" charset="0"/>
              </a:rPr>
              <a:t>Du bois, du métal, du verre tous ces mélanges de matériaux forment un mobilier adapté, ainsi vous serez envouté par la délicatesse et la finesse des choix de l’emplacement, des couleurs et des objets. </a:t>
            </a:r>
          </a:p>
          <a:p>
            <a:pPr algn="just">
              <a:buFontTx/>
              <a:buNone/>
            </a:pPr>
            <a:r>
              <a:rPr lang="fr-FR" sz="2400" dirty="0" smtClean="0">
                <a:latin typeface="Maiandra GD" pitchFamily="34" charset="0"/>
              </a:rPr>
              <a:t>Miroir, fauteuils, tapis, cendrier, tissu pour les plateaux, coussin, théière tous adapté pour votre confort.  Des petites bougies reposent à elles seules sur des consoles spécialement dessinées pour cet intérieur, calées au fond de 	petits photophores de verre, les jeux 	d’ombres et de lumières, assurant une 	atmosphère joyeuse et sereine.</a:t>
            </a:r>
          </a:p>
          <a:p>
            <a:pPr>
              <a:lnSpc>
                <a:spcPct val="80000"/>
              </a:lnSpc>
              <a:buFontTx/>
              <a:buNone/>
            </a:pPr>
            <a:endParaRPr lang="fr-FR" sz="2000" dirty="0" smtClean="0">
              <a:latin typeface="Maiandra GD" pitchFamily="34" charset="0"/>
            </a:endParaRPr>
          </a:p>
        </p:txBody>
      </p:sp>
      <p:pic>
        <p:nvPicPr>
          <p:cNvPr id="12292" name="Picture 5"/>
          <p:cNvPicPr>
            <a:picLocks noChangeAspect="1" noChangeArrowheads="1"/>
          </p:cNvPicPr>
          <p:nvPr/>
        </p:nvPicPr>
        <p:blipFill>
          <a:blip r:embed="rId3" cstate="email"/>
          <a:srcRect/>
          <a:stretch>
            <a:fillRect/>
          </a:stretch>
        </p:blipFill>
        <p:spPr bwMode="auto">
          <a:xfrm>
            <a:off x="8639175" y="6357938"/>
            <a:ext cx="504825"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idx="4294967295"/>
          </p:nvPr>
        </p:nvSpPr>
        <p:spPr>
          <a:xfrm>
            <a:off x="428625" y="285750"/>
            <a:ext cx="8229600" cy="1143000"/>
          </a:xfrm>
        </p:spPr>
        <p:txBody>
          <a:bodyPr/>
          <a:lstStyle/>
          <a:p>
            <a:r>
              <a:rPr lang="fr-FR" b="1" dirty="0" smtClean="0">
                <a:solidFill>
                  <a:schemeClr val="tx1"/>
                </a:solidFill>
                <a:latin typeface="Maiandra GD" pitchFamily="34" charset="0"/>
              </a:rPr>
              <a:t>A l’intérieur</a:t>
            </a:r>
          </a:p>
        </p:txBody>
      </p:sp>
      <p:sp>
        <p:nvSpPr>
          <p:cNvPr id="13315" name="Espace réservé du contenu 2"/>
          <p:cNvSpPr>
            <a:spLocks noGrp="1"/>
          </p:cNvSpPr>
          <p:nvPr>
            <p:ph idx="4294967295"/>
          </p:nvPr>
        </p:nvSpPr>
        <p:spPr/>
        <p:txBody>
          <a:bodyPr/>
          <a:lstStyle/>
          <a:p>
            <a:pPr>
              <a:lnSpc>
                <a:spcPct val="80000"/>
              </a:lnSpc>
              <a:buFontTx/>
              <a:buNone/>
            </a:pPr>
            <a:r>
              <a:rPr lang="fr-FR" sz="2800" b="1" u="sng" dirty="0" smtClean="0">
                <a:latin typeface="Brush Script MT" pitchFamily="66" charset="0"/>
              </a:rPr>
              <a:t>L’espace bureau </a:t>
            </a:r>
            <a:r>
              <a:rPr lang="fr-FR" sz="2800" b="1" dirty="0" smtClean="0">
                <a:latin typeface="Brush Script MT" pitchFamily="66" charset="0"/>
              </a:rPr>
              <a:t>:</a:t>
            </a:r>
            <a:r>
              <a:rPr lang="fr-FR" sz="2800" dirty="0" smtClean="0">
                <a:latin typeface="Brush Script MT" pitchFamily="66" charset="0"/>
              </a:rPr>
              <a:t>  </a:t>
            </a:r>
          </a:p>
          <a:p>
            <a:pPr>
              <a:lnSpc>
                <a:spcPct val="80000"/>
              </a:lnSpc>
              <a:buFontTx/>
              <a:buNone/>
            </a:pPr>
            <a:endParaRPr lang="fr-FR" sz="800" dirty="0" smtClean="0">
              <a:latin typeface="Brush Script MT" pitchFamily="66" charset="0"/>
            </a:endParaRPr>
          </a:p>
          <a:p>
            <a:pPr algn="just">
              <a:lnSpc>
                <a:spcPct val="80000"/>
              </a:lnSpc>
              <a:buFontTx/>
              <a:buNone/>
            </a:pPr>
            <a:r>
              <a:rPr lang="fr-FR" sz="2800" dirty="0" smtClean="0">
                <a:latin typeface="Brush Script MT" pitchFamily="66" charset="0"/>
              </a:rPr>
              <a:t>Vous trouverez un bougeoir en cuivre, un porte plume, un écritoire, et pour bien souligner le côté écologique du concept, vous aurez à votre disposition des feuilles recyclables sur votre bureau.</a:t>
            </a:r>
          </a:p>
          <a:p>
            <a:pPr>
              <a:lnSpc>
                <a:spcPct val="80000"/>
              </a:lnSpc>
              <a:buFontTx/>
              <a:buNone/>
            </a:pPr>
            <a:r>
              <a:rPr lang="fr-FR" sz="2800" b="1" u="sng" dirty="0" smtClean="0">
                <a:latin typeface="Brush Script MT" pitchFamily="66" charset="0"/>
              </a:rPr>
              <a:t>L’espace salle à manger </a:t>
            </a:r>
            <a:r>
              <a:rPr lang="fr-FR" sz="2800" b="1" dirty="0" smtClean="0">
                <a:latin typeface="Brush Script MT" pitchFamily="66" charset="0"/>
              </a:rPr>
              <a:t>:</a:t>
            </a:r>
          </a:p>
          <a:p>
            <a:pPr>
              <a:lnSpc>
                <a:spcPct val="80000"/>
              </a:lnSpc>
              <a:buFontTx/>
              <a:buNone/>
            </a:pPr>
            <a:r>
              <a:rPr lang="fr-FR" sz="2800" dirty="0" smtClean="0">
                <a:latin typeface="Brush Script MT" pitchFamily="66" charset="0"/>
              </a:rPr>
              <a:t> </a:t>
            </a:r>
          </a:p>
          <a:p>
            <a:pPr algn="just">
              <a:lnSpc>
                <a:spcPct val="80000"/>
              </a:lnSpc>
              <a:buFontTx/>
              <a:buNone/>
            </a:pPr>
            <a:r>
              <a:rPr lang="fr-FR" sz="2800" dirty="0" smtClean="0">
                <a:latin typeface="Brush Script MT" pitchFamily="66" charset="0"/>
              </a:rPr>
              <a:t>Une vaisselle raffinée, des chemins de table brodés avec des couleurs rappelant les petites touches de décoration, tous pour un accueil et 	un repas comme le porte le nom de l’endroit 	« d’ambassadeur ». </a:t>
            </a:r>
          </a:p>
          <a:p>
            <a:pPr>
              <a:buFontTx/>
              <a:buNone/>
            </a:pPr>
            <a:endParaRPr lang="fr-FR" dirty="0" smtClean="0"/>
          </a:p>
        </p:txBody>
      </p:sp>
      <p:pic>
        <p:nvPicPr>
          <p:cNvPr id="13316" name="Picture 5"/>
          <p:cNvPicPr>
            <a:picLocks noChangeAspect="1" noChangeArrowheads="1"/>
          </p:cNvPicPr>
          <p:nvPr/>
        </p:nvPicPr>
        <p:blipFill>
          <a:blip r:embed="rId2" cstate="email"/>
          <a:srcRect/>
          <a:stretch>
            <a:fillRect/>
          </a:stretch>
        </p:blipFill>
        <p:spPr bwMode="auto">
          <a:xfrm>
            <a:off x="8639175" y="6357938"/>
            <a:ext cx="504825" cy="5000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Rectangle 2"/>
          <p:cNvSpPr>
            <a:spLocks noChangeArrowheads="1"/>
          </p:cNvSpPr>
          <p:nvPr/>
        </p:nvSpPr>
        <p:spPr bwMode="auto">
          <a:xfrm>
            <a:off x="360363" y="660400"/>
            <a:ext cx="6992937"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a:latin typeface="Pristina" pitchFamily="66" charset="0"/>
              </a:rPr>
              <a:t>Lodge « Ambassadeur »</a:t>
            </a:r>
          </a:p>
          <a:p>
            <a:pPr eaLnBrk="1" hangingPunct="1">
              <a:spcBef>
                <a:spcPct val="20000"/>
              </a:spcBef>
            </a:pPr>
            <a:r>
              <a:rPr lang="fr-FR" altLang="fr-FR" sz="1400" i="1">
                <a:hlinkClick r:id="rId3"/>
              </a:rPr>
              <a:t>http://www.croisierejaune.com/video/31_ephemere_ambassadeur_camp.html</a:t>
            </a: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p:txBody>
      </p:sp>
      <p:pic>
        <p:nvPicPr>
          <p:cNvPr id="28676" name="Image 6" descr="IMG_9476.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33550" y="1384300"/>
            <a:ext cx="6953250" cy="463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920577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Rectangle 2"/>
          <p:cNvSpPr>
            <a:spLocks noChangeArrowheads="1"/>
          </p:cNvSpPr>
          <p:nvPr/>
        </p:nvSpPr>
        <p:spPr bwMode="auto">
          <a:xfrm>
            <a:off x="360363" y="660400"/>
            <a:ext cx="6992937"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dirty="0">
                <a:latin typeface="Pristina" pitchFamily="66" charset="0"/>
              </a:rPr>
              <a:t> Nuit sous Lodge « Ambassadeur »</a:t>
            </a:r>
          </a:p>
          <a:p>
            <a:pPr eaLnBrk="1" hangingPunct="1">
              <a:spcBef>
                <a:spcPct val="20000"/>
              </a:spcBef>
            </a:pPr>
            <a:r>
              <a:rPr lang="fr-FR" altLang="fr-FR" sz="1400" i="1" dirty="0">
                <a:hlinkClick r:id="rId3"/>
              </a:rPr>
              <a:t>http://www.croisierejaune.com/video/31_ephemere_ambassadeur_camp.html</a:t>
            </a: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p:txBody>
      </p:sp>
      <p:pic>
        <p:nvPicPr>
          <p:cNvPr id="30724" name="Image 10" descr="DSC_0278.jpg"/>
          <p:cNvPicPr>
            <a:picLocks noChangeAspect="1"/>
          </p:cNvPicPr>
          <p:nvPr/>
        </p:nvPicPr>
        <p:blipFill>
          <a:blip r:embed="rId4" cstate="email">
            <a:extLst>
              <a:ext uri="{28A0092B-C50C-407E-A947-70E740481C1C}">
                <a14:useLocalDpi xmlns:a14="http://schemas.microsoft.com/office/drawing/2010/main" xmlns="" val="0"/>
              </a:ext>
            </a:extLst>
          </a:blip>
          <a:srcRect t="-414"/>
          <a:stretch>
            <a:fillRect/>
          </a:stretch>
        </p:blipFill>
        <p:spPr bwMode="auto">
          <a:xfrm>
            <a:off x="0" y="1493838"/>
            <a:ext cx="5548313" cy="427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Image 9" descr="DSC_0455.jpg"/>
          <p:cNvPicPr>
            <a:picLocks noChangeAspect="1"/>
          </p:cNvPicPr>
          <p:nvPr/>
        </p:nvPicPr>
        <p:blipFill>
          <a:blip r:embed="rId5" cstate="email">
            <a:extLst>
              <a:ext uri="{28A0092B-C50C-407E-A947-70E740481C1C}">
                <a14:useLocalDpi xmlns:a14="http://schemas.microsoft.com/office/drawing/2010/main" xmlns="" val="0"/>
              </a:ext>
            </a:extLst>
          </a:blip>
          <a:srcRect l="-4771"/>
          <a:stretch>
            <a:fillRect/>
          </a:stretch>
        </p:blipFill>
        <p:spPr bwMode="auto">
          <a:xfrm>
            <a:off x="5376863" y="1493838"/>
            <a:ext cx="3767137" cy="427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1270954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idx="4294967295"/>
          </p:nvPr>
        </p:nvSpPr>
        <p:spPr>
          <a:xfrm>
            <a:off x="457200" y="44450"/>
            <a:ext cx="8229600" cy="1143000"/>
          </a:xfrm>
        </p:spPr>
        <p:txBody>
          <a:bodyPr/>
          <a:lstStyle/>
          <a:p>
            <a:r>
              <a:rPr lang="fr-FR" b="1" dirty="0" smtClean="0">
                <a:solidFill>
                  <a:schemeClr val="tx1"/>
                </a:solidFill>
                <a:latin typeface="Maiandra GD" pitchFamily="34" charset="0"/>
              </a:rPr>
              <a:t>A l’intérieur</a:t>
            </a:r>
          </a:p>
        </p:txBody>
      </p:sp>
      <p:sp>
        <p:nvSpPr>
          <p:cNvPr id="14339" name="Espace réservé du contenu 2"/>
          <p:cNvSpPr>
            <a:spLocks noGrp="1"/>
          </p:cNvSpPr>
          <p:nvPr>
            <p:ph idx="4294967295"/>
          </p:nvPr>
        </p:nvSpPr>
        <p:spPr>
          <a:xfrm>
            <a:off x="457200" y="1052513"/>
            <a:ext cx="8229600" cy="4525962"/>
          </a:xfrm>
        </p:spPr>
        <p:txBody>
          <a:bodyPr/>
          <a:lstStyle/>
          <a:p>
            <a:pPr>
              <a:buFontTx/>
              <a:buNone/>
            </a:pPr>
            <a:r>
              <a:rPr lang="fr-FR" sz="2800" b="1" dirty="0" smtClean="0">
                <a:latin typeface="Brush Script MT" pitchFamily="66" charset="0"/>
              </a:rPr>
              <a:t>	</a:t>
            </a:r>
            <a:r>
              <a:rPr lang="fr-FR" sz="2800" b="1" u="sng" dirty="0" smtClean="0">
                <a:latin typeface="Brush Script MT" pitchFamily="66" charset="0"/>
              </a:rPr>
              <a:t>L’espace chambre à coucher </a:t>
            </a:r>
            <a:r>
              <a:rPr lang="fr-FR" sz="2800" b="1" dirty="0" smtClean="0">
                <a:latin typeface="Brush Script MT" pitchFamily="66" charset="0"/>
              </a:rPr>
              <a:t>:</a:t>
            </a:r>
            <a:r>
              <a:rPr lang="fr-FR" sz="2800" dirty="0" smtClean="0">
                <a:latin typeface="Brush Script MT" pitchFamily="66" charset="0"/>
              </a:rPr>
              <a:t> </a:t>
            </a:r>
          </a:p>
          <a:p>
            <a:pPr algn="just">
              <a:buFontTx/>
              <a:buNone/>
            </a:pPr>
            <a:r>
              <a:rPr lang="fr-FR" sz="2800" dirty="0" smtClean="0">
                <a:latin typeface="Brush Script MT" pitchFamily="66" charset="0"/>
              </a:rPr>
              <a:t>	</a:t>
            </a:r>
            <a:r>
              <a:rPr lang="fr-FR" sz="2800" dirty="0" smtClean="0">
                <a:latin typeface="Brush Script MT" pitchFamily="66" charset="0"/>
              </a:rPr>
              <a:t>Deux </a:t>
            </a:r>
            <a:r>
              <a:rPr lang="fr-FR" sz="2800" dirty="0" smtClean="0">
                <a:latin typeface="Brush Script MT" pitchFamily="66" charset="0"/>
              </a:rPr>
              <a:t>lits couvert de coussins, confortable, des tables de chevets, un tissage raffiné, des cendriers en cuivre martelé. Pour conforter la chaleur de l’ambiance, des toiles de lin, coupées sur mesure, viennent souligner le mobilier de teck : chemins de table et nappages feront écho au couvre lit en «Hayek», toujours dans une même harmonie de ton et de matière. Vos vêtements trouveront leur place sur une échelle dont la vocation de portant soulignera 	l’astucieux détournement de fonction d’un 	outil artisanal en roseaux.</a:t>
            </a:r>
          </a:p>
        </p:txBody>
      </p:sp>
      <p:pic>
        <p:nvPicPr>
          <p:cNvPr id="14340" name="Picture 5"/>
          <p:cNvPicPr>
            <a:picLocks noChangeAspect="1" noChangeArrowheads="1"/>
          </p:cNvPicPr>
          <p:nvPr/>
        </p:nvPicPr>
        <p:blipFill>
          <a:blip r:embed="rId2" cstate="email"/>
          <a:srcRect/>
          <a:stretch>
            <a:fillRect/>
          </a:stretch>
        </p:blipFill>
        <p:spPr bwMode="auto">
          <a:xfrm>
            <a:off x="8639175" y="6357938"/>
            <a:ext cx="504825" cy="5000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2"/>
          <p:cNvSpPr>
            <a:spLocks noChangeArrowheads="1"/>
          </p:cNvSpPr>
          <p:nvPr/>
        </p:nvSpPr>
        <p:spPr bwMode="auto">
          <a:xfrm>
            <a:off x="360363" y="660400"/>
            <a:ext cx="6992937"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a:latin typeface="Pristina" pitchFamily="66" charset="0"/>
              </a:rPr>
              <a:t>Lodge « Ambassadeur »</a:t>
            </a:r>
          </a:p>
          <a:p>
            <a:pPr eaLnBrk="1" hangingPunct="1">
              <a:spcBef>
                <a:spcPct val="20000"/>
              </a:spcBef>
            </a:pPr>
            <a:r>
              <a:rPr lang="fr-FR" altLang="fr-FR" sz="1400" i="1">
                <a:hlinkClick r:id="rId3"/>
              </a:rPr>
              <a:t>http://www.croisierejaune.com/video/31_ephemere_ambassadeur_camp.html</a:t>
            </a: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p:txBody>
      </p:sp>
      <p:pic>
        <p:nvPicPr>
          <p:cNvPr id="29700" name="Picture 4" descr="IMG_915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24000" y="1489075"/>
            <a:ext cx="71628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1427951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idx="4294967295"/>
          </p:nvPr>
        </p:nvSpPr>
        <p:spPr/>
        <p:txBody>
          <a:bodyPr/>
          <a:lstStyle/>
          <a:p>
            <a:r>
              <a:rPr lang="fr-FR" b="1" dirty="0" smtClean="0">
                <a:solidFill>
                  <a:schemeClr val="tx1"/>
                </a:solidFill>
                <a:latin typeface="Maiandra GD" pitchFamily="34" charset="0"/>
              </a:rPr>
              <a:t>A</a:t>
            </a:r>
            <a:r>
              <a:rPr lang="fr-FR" b="1" dirty="0" smtClean="0">
                <a:solidFill>
                  <a:srgbClr val="663300"/>
                </a:solidFill>
                <a:latin typeface="Maiandra GD" pitchFamily="34" charset="0"/>
              </a:rPr>
              <a:t> </a:t>
            </a:r>
            <a:r>
              <a:rPr lang="fr-FR" b="1" dirty="0" smtClean="0">
                <a:solidFill>
                  <a:schemeClr val="tx1"/>
                </a:solidFill>
                <a:latin typeface="Maiandra GD" pitchFamily="34" charset="0"/>
              </a:rPr>
              <a:t>l’intérieur</a:t>
            </a:r>
          </a:p>
        </p:txBody>
      </p:sp>
      <p:sp>
        <p:nvSpPr>
          <p:cNvPr id="16387" name="Espace réservé du contenu 2"/>
          <p:cNvSpPr>
            <a:spLocks noGrp="1"/>
          </p:cNvSpPr>
          <p:nvPr>
            <p:ph idx="4294967295"/>
          </p:nvPr>
        </p:nvSpPr>
        <p:spPr>
          <a:xfrm>
            <a:off x="457200" y="1214438"/>
            <a:ext cx="8229600" cy="4911725"/>
          </a:xfrm>
        </p:spPr>
        <p:txBody>
          <a:bodyPr/>
          <a:lstStyle/>
          <a:p>
            <a:pPr>
              <a:buFontTx/>
              <a:buNone/>
            </a:pPr>
            <a:r>
              <a:rPr lang="fr-FR" b="1" u="sng" dirty="0" smtClean="0">
                <a:latin typeface="Brush Script MT" pitchFamily="66" charset="0"/>
              </a:rPr>
              <a:t>L’espace salle de bain :</a:t>
            </a:r>
            <a:endParaRPr lang="fr-FR" u="sng" dirty="0" smtClean="0">
              <a:latin typeface="Brush Script MT" pitchFamily="66" charset="0"/>
            </a:endParaRPr>
          </a:p>
          <a:p>
            <a:pPr algn="just">
              <a:buFontTx/>
              <a:buNone/>
            </a:pPr>
            <a:r>
              <a:rPr lang="fr-FR" dirty="0" smtClean="0">
                <a:latin typeface="Brush Script MT" pitchFamily="66" charset="0"/>
              </a:rPr>
              <a:t> </a:t>
            </a:r>
            <a:r>
              <a:rPr lang="fr-FR" sz="2800" dirty="0" smtClean="0">
                <a:latin typeface="Brush Script MT" pitchFamily="66" charset="0"/>
              </a:rPr>
              <a:t>De 25m2 aujourd’hui, avec accès direct, reste dans les mêmes standards de confort : une tente WC et une tente douche sur caillebotis, munie d’une réserve d’eau accrochée en hauteur et s’écoulant par gravité à travers une pomme. Un large vasque surmonté d’un miroir, travaillé également par des artistes tunisiens, permet de mélanger confort et authenticité. Le set de salle de bain, fruit d’une création 	exclusive, rivalise avec les suites des plus 	grands hôtels.</a:t>
            </a:r>
          </a:p>
          <a:p>
            <a:pPr algn="just">
              <a:buFontTx/>
              <a:buNone/>
            </a:pPr>
            <a:r>
              <a:rPr lang="fr-FR" sz="2400" dirty="0" smtClean="0">
                <a:latin typeface="Brush Script MT" pitchFamily="66" charset="0"/>
              </a:rPr>
              <a:t>  </a:t>
            </a:r>
            <a:endParaRPr lang="fr-FR" sz="2400" dirty="0" smtClean="0"/>
          </a:p>
        </p:txBody>
      </p:sp>
      <p:pic>
        <p:nvPicPr>
          <p:cNvPr id="16388" name="Picture 5"/>
          <p:cNvPicPr>
            <a:picLocks noChangeAspect="1" noChangeArrowheads="1"/>
          </p:cNvPicPr>
          <p:nvPr/>
        </p:nvPicPr>
        <p:blipFill>
          <a:blip r:embed="rId2" cstate="email"/>
          <a:srcRect/>
          <a:stretch>
            <a:fillRect/>
          </a:stretch>
        </p:blipFill>
        <p:spPr bwMode="auto">
          <a:xfrm>
            <a:off x="8639175" y="6357938"/>
            <a:ext cx="504825" cy="5000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IMG_914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411413" y="2252663"/>
            <a:ext cx="4897437" cy="3265487"/>
          </a:xfrm>
          <a:prstGeom prst="rect">
            <a:avLst/>
          </a:prstGeom>
          <a:noFill/>
          <a:ln w="50800"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49155"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388" y="1052513"/>
            <a:ext cx="3024187" cy="2025650"/>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49156" name="Picture 8"/>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084888" y="5084763"/>
            <a:ext cx="2374900" cy="1590675"/>
          </a:xfrm>
          <a:prstGeom prst="rect">
            <a:avLst/>
          </a:prstGeom>
          <a:noFill/>
          <a:ln w="508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Rectangle 2"/>
          <p:cNvSpPr txBox="1">
            <a:spLocks/>
          </p:cNvSpPr>
          <p:nvPr/>
        </p:nvSpPr>
        <p:spPr bwMode="auto">
          <a:xfrm>
            <a:off x="457200" y="-100013"/>
            <a:ext cx="8229600" cy="1143001"/>
          </a:xfrm>
          <a:prstGeom prst="rect">
            <a:avLst/>
          </a:prstGeom>
          <a:noFill/>
          <a:ln w="9525">
            <a:noFill/>
            <a:miter lim="800000"/>
            <a:headEnd/>
            <a:tailEnd/>
          </a:ln>
        </p:spPr>
        <p:txBody>
          <a:bodyPr anchor="ctr">
            <a:normAutofit fontScale="97500" lnSpcReduction="10000"/>
          </a:bodyPr>
          <a:lstStyle/>
          <a:p>
            <a:pPr marL="342900" indent="-342900" algn="ctr" fontAlgn="auto">
              <a:lnSpc>
                <a:spcPct val="90000"/>
              </a:lnSpc>
              <a:spcBef>
                <a:spcPct val="20000"/>
              </a:spcBef>
              <a:spcAft>
                <a:spcPts val="0"/>
              </a:spcAft>
              <a:defRPr/>
            </a:pPr>
            <a:r>
              <a:rPr lang="fr-FR" sz="8000" dirty="0">
                <a:latin typeface="Maiandra GD" pitchFamily="34" charset="0"/>
                <a:ea typeface="ＭＳ Ｐゴシック" charset="-128"/>
                <a:cs typeface="ＭＳ Ｐゴシック" charset="-128"/>
              </a:rPr>
              <a:t> </a:t>
            </a:r>
            <a:r>
              <a:rPr lang="fr-FR" sz="31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Votre espace salle de bain </a:t>
            </a:r>
            <a:r>
              <a:rPr lang="fr-FR" sz="3100" b="1" dirty="0"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 à l’arrière de vos tentes</a:t>
            </a:r>
            <a:endParaRPr lang="fr-FR" sz="31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endParaRPr>
          </a:p>
        </p:txBody>
      </p:sp>
      <p:pic>
        <p:nvPicPr>
          <p:cNvPr id="49158" name="Image 3" descr="LOGO CJ ENTIER2 BLC.eps"/>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3538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ouvelle image5"/>
          <p:cNvPicPr>
            <a:picLocks noChangeAspect="1" noChangeArrowheads="1"/>
          </p:cNvPicPr>
          <p:nvPr/>
        </p:nvPicPr>
        <p:blipFill>
          <a:blip r:embed="rId2" cstate="email"/>
          <a:srcRect/>
          <a:stretch>
            <a:fillRect/>
          </a:stretch>
        </p:blipFill>
        <p:spPr bwMode="auto">
          <a:xfrm>
            <a:off x="0" y="3906838"/>
            <a:ext cx="4500563" cy="2951162"/>
          </a:xfrm>
          <a:prstGeom prst="rect">
            <a:avLst/>
          </a:prstGeom>
          <a:noFill/>
          <a:ln w="50800" algn="ctr">
            <a:solidFill>
              <a:schemeClr val="bg1"/>
            </a:solidFill>
            <a:miter lim="800000"/>
            <a:headEnd/>
            <a:tailEnd/>
          </a:ln>
        </p:spPr>
      </p:pic>
      <p:pic>
        <p:nvPicPr>
          <p:cNvPr id="26627" name="Picture 3" descr="Nouvelle image6"/>
          <p:cNvPicPr>
            <a:picLocks noChangeAspect="1" noChangeArrowheads="1"/>
          </p:cNvPicPr>
          <p:nvPr/>
        </p:nvPicPr>
        <p:blipFill>
          <a:blip r:embed="rId3" cstate="email"/>
          <a:srcRect/>
          <a:stretch>
            <a:fillRect/>
          </a:stretch>
        </p:blipFill>
        <p:spPr bwMode="auto">
          <a:xfrm>
            <a:off x="4572000" y="0"/>
            <a:ext cx="4572000" cy="2951163"/>
          </a:xfrm>
          <a:prstGeom prst="rect">
            <a:avLst/>
          </a:prstGeom>
          <a:noFill/>
          <a:ln w="50800" algn="ctr">
            <a:solidFill>
              <a:schemeClr val="bg1"/>
            </a:solidFill>
            <a:miter lim="800000"/>
            <a:headEnd/>
            <a:tailEnd/>
          </a:ln>
        </p:spPr>
      </p:pic>
      <p:pic>
        <p:nvPicPr>
          <p:cNvPr id="26628" name="Picture 4" descr="Nouvelle image7"/>
          <p:cNvPicPr>
            <a:picLocks noChangeAspect="1" noChangeArrowheads="1"/>
          </p:cNvPicPr>
          <p:nvPr/>
        </p:nvPicPr>
        <p:blipFill>
          <a:blip r:embed="rId4" cstate="email"/>
          <a:srcRect/>
          <a:stretch>
            <a:fillRect/>
          </a:stretch>
        </p:blipFill>
        <p:spPr bwMode="auto">
          <a:xfrm>
            <a:off x="0" y="0"/>
            <a:ext cx="4500563" cy="2951163"/>
          </a:xfrm>
          <a:prstGeom prst="rect">
            <a:avLst/>
          </a:prstGeom>
          <a:noFill/>
          <a:ln w="50800" algn="ctr">
            <a:solidFill>
              <a:schemeClr val="bg1"/>
            </a:solidFill>
            <a:miter lim="800000"/>
            <a:headEnd/>
            <a:tailEnd/>
          </a:ln>
        </p:spPr>
      </p:pic>
      <p:pic>
        <p:nvPicPr>
          <p:cNvPr id="26629" name="Picture 5" descr="Nouvelle image8"/>
          <p:cNvPicPr>
            <a:picLocks noChangeAspect="1" noChangeArrowheads="1"/>
          </p:cNvPicPr>
          <p:nvPr/>
        </p:nvPicPr>
        <p:blipFill>
          <a:blip r:embed="rId5" cstate="email"/>
          <a:srcRect/>
          <a:stretch>
            <a:fillRect/>
          </a:stretch>
        </p:blipFill>
        <p:spPr bwMode="auto">
          <a:xfrm>
            <a:off x="4572000" y="3883025"/>
            <a:ext cx="4572000" cy="2974975"/>
          </a:xfrm>
          <a:prstGeom prst="rect">
            <a:avLst/>
          </a:prstGeom>
          <a:noFill/>
          <a:ln w="50800" algn="ctr">
            <a:solidFill>
              <a:schemeClr val="bg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1331913" y="239713"/>
            <a:ext cx="6840537" cy="792162"/>
          </a:xfrm>
          <a:prstGeom prst="rect">
            <a:avLst/>
          </a:prstGeom>
          <a:noFill/>
          <a:ln w="9525">
            <a:noFill/>
            <a:miter lim="800000"/>
            <a:headEnd/>
            <a:tailEnd/>
          </a:ln>
        </p:spPr>
        <p:txBody>
          <a:bodyPr/>
          <a:lstStyle/>
          <a:p>
            <a:pPr marL="342900" indent="-342900">
              <a:spcBef>
                <a:spcPct val="20000"/>
              </a:spcBef>
            </a:pPr>
            <a:r>
              <a:rPr lang="fr-FR" sz="2400" i="1" dirty="0">
                <a:latin typeface="Maiandra GD" pitchFamily="34" charset="0"/>
              </a:rPr>
              <a:t>Un masseur professionnel à votre service</a:t>
            </a:r>
          </a:p>
          <a:p>
            <a:pPr marL="342900" indent="-342900">
              <a:spcBef>
                <a:spcPct val="20000"/>
              </a:spcBef>
            </a:pPr>
            <a:endParaRPr lang="fr-FR" sz="3000" i="1" dirty="0">
              <a:latin typeface="Maiandra GD" pitchFamily="34" charset="0"/>
            </a:endParaRPr>
          </a:p>
        </p:txBody>
      </p:sp>
      <p:sp>
        <p:nvSpPr>
          <p:cNvPr id="29700" name="Rectangle 2"/>
          <p:cNvSpPr>
            <a:spLocks noChangeArrowheads="1"/>
          </p:cNvSpPr>
          <p:nvPr/>
        </p:nvSpPr>
        <p:spPr bwMode="auto">
          <a:xfrm>
            <a:off x="34925" y="71438"/>
            <a:ext cx="1944688" cy="765175"/>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29701" name="Picture 5" descr="IMG_2658"/>
          <p:cNvPicPr>
            <a:picLocks noChangeAspect="1" noChangeArrowheads="1"/>
          </p:cNvPicPr>
          <p:nvPr/>
        </p:nvPicPr>
        <p:blipFill>
          <a:blip r:embed="rId2" cstate="email"/>
          <a:srcRect/>
          <a:stretch>
            <a:fillRect/>
          </a:stretch>
        </p:blipFill>
        <p:spPr bwMode="auto">
          <a:xfrm>
            <a:off x="900113" y="1052513"/>
            <a:ext cx="7488237"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17475" y="427038"/>
            <a:ext cx="8882063"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600" dirty="0">
                <a:latin typeface="Pristina" pitchFamily="66" charset="0"/>
              </a:rPr>
              <a:t>Accueil des participants à l’aéroport de Tozeur</a:t>
            </a:r>
          </a:p>
        </p:txBody>
      </p:sp>
      <p:pic>
        <p:nvPicPr>
          <p:cNvPr id="4099" name="Picture 17" descr="IMG_4350B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9388" y="4797425"/>
            <a:ext cx="27368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18" descr="IMG_2807B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03575" y="4821238"/>
            <a:ext cx="2736850" cy="182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20" descr="IMG_647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7763" y="4797425"/>
            <a:ext cx="27717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8" descr="DSC_0013-light"/>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051050" y="1082675"/>
            <a:ext cx="5184775" cy="333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p:cNvSpPr txBox="1"/>
          <p:nvPr/>
        </p:nvSpPr>
        <p:spPr>
          <a:xfrm>
            <a:off x="152955" y="116632"/>
            <a:ext cx="1080269" cy="369332"/>
          </a:xfrm>
          <a:prstGeom prst="rect">
            <a:avLst/>
          </a:prstGeom>
          <a:noFill/>
        </p:spPr>
        <p:txBody>
          <a:bodyPr wrap="square" rtlCol="0">
            <a:spAutoFit/>
          </a:bodyPr>
          <a:lstStyle/>
          <a:p>
            <a:r>
              <a:rPr lang="fr-FR" dirty="0" smtClean="0"/>
              <a:t>Jour 1</a:t>
            </a:r>
            <a:endParaRPr lang="fr-FR" dirty="0"/>
          </a:p>
        </p:txBody>
      </p:sp>
    </p:spTree>
    <p:extLst>
      <p:ext uri="{BB962C8B-B14F-4D97-AF65-F5344CB8AC3E}">
        <p14:creationId xmlns:p14="http://schemas.microsoft.com/office/powerpoint/2010/main" xmlns="" val="3884595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1116013" y="260350"/>
            <a:ext cx="66960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Un campement éphémère sur-mesure – ex de plan </a:t>
            </a:r>
          </a:p>
          <a:p>
            <a:pPr eaLnBrk="1" hangingPunct="1">
              <a:spcBef>
                <a:spcPct val="20000"/>
              </a:spcBef>
            </a:pPr>
            <a:endParaRPr lang="fr-FR" altLang="fr-FR" sz="3400" i="1" dirty="0">
              <a:latin typeface="Pristina" pitchFamily="66" charset="0"/>
            </a:endParaRPr>
          </a:p>
        </p:txBody>
      </p:sp>
      <p:pic>
        <p:nvPicPr>
          <p:cNvPr id="12292" name="Picture 7" descr="PLANcamill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39975" y="1196975"/>
            <a:ext cx="6624638"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8" descr="IMG_3920B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9388" y="1268413"/>
            <a:ext cx="2089150" cy="139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10" descr="4576MX"/>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388" y="4221163"/>
            <a:ext cx="208915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11" descr="IMG_378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79388" y="2755900"/>
            <a:ext cx="2089150" cy="139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3209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2438400"/>
            <a:ext cx="4562475"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fr-FR" altLang="fr-FR" sz="1100">
                <a:solidFill>
                  <a:srgbClr val="996633"/>
                </a:solidFill>
                <a:cs typeface="Arial" charset="0"/>
              </a:rPr>
              <a:t> </a:t>
            </a:r>
            <a:endParaRPr lang="fr-FR" altLang="fr-FR" sz="1200">
              <a:solidFill>
                <a:srgbClr val="000000"/>
              </a:solidFill>
              <a:latin typeface="Arial Unicode MS" pitchFamily="34" charset="-128"/>
              <a:ea typeface="Arial Unicode MS" pitchFamily="34" charset="-128"/>
              <a:cs typeface="Arial Unicode MS" pitchFamily="34" charset="-128"/>
            </a:endParaRPr>
          </a:p>
          <a:p>
            <a:pPr eaLnBrk="1" hangingPunct="1">
              <a:spcBef>
                <a:spcPct val="50000"/>
              </a:spcBef>
            </a:pPr>
            <a:endParaRPr lang="fr-FR" altLang="fr-FR" sz="1100">
              <a:latin typeface="Times New Roman" pitchFamily="18" charset="0"/>
            </a:endParaRPr>
          </a:p>
        </p:txBody>
      </p:sp>
      <p:sp>
        <p:nvSpPr>
          <p:cNvPr id="14339" name="Rectangle 12"/>
          <p:cNvSpPr>
            <a:spLocks noChangeArrowheads="1"/>
          </p:cNvSpPr>
          <p:nvPr/>
        </p:nvSpPr>
        <p:spPr bwMode="auto">
          <a:xfrm>
            <a:off x="2019300" y="115888"/>
            <a:ext cx="6008688"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Soirée Conférence observation des étoiles </a:t>
            </a:r>
          </a:p>
          <a:p>
            <a:pPr algn="ctr" eaLnBrk="1" hangingPunct="1">
              <a:lnSpc>
                <a:spcPct val="80000"/>
              </a:lnSpc>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avec </a:t>
            </a:r>
            <a:r>
              <a:rPr lang="fr-FR" altLang="fr-FR" sz="2800" b="1" dirty="0" smtClean="0">
                <a:ln w="6350">
                  <a:noFill/>
                </a:ln>
                <a:effectLst>
                  <a:outerShdw blurRad="114300" dist="101600" dir="2700000" algn="tl" rotWithShape="0">
                    <a:srgbClr val="000000">
                      <a:alpha val="40000"/>
                    </a:srgbClr>
                  </a:outerShdw>
                </a:effectLst>
                <a:latin typeface="Pristina" pitchFamily="66" charset="0"/>
              </a:rPr>
              <a:t>l’astrophysicien </a:t>
            </a:r>
            <a:r>
              <a:rPr lang="fr-FR" altLang="fr-FR" sz="2800" b="1" dirty="0">
                <a:ln w="6350">
                  <a:noFill/>
                </a:ln>
                <a:effectLst>
                  <a:outerShdw blurRad="114300" dist="101600" dir="2700000" algn="tl" rotWithShape="0">
                    <a:srgbClr val="000000">
                      <a:alpha val="40000"/>
                    </a:srgbClr>
                  </a:outerShdw>
                </a:effectLst>
                <a:latin typeface="Pristina" pitchFamily="66" charset="0"/>
              </a:rPr>
              <a:t>Pierre </a:t>
            </a:r>
            <a:r>
              <a:rPr lang="fr-FR" altLang="fr-FR" sz="2800" b="1" dirty="0" err="1">
                <a:ln w="6350">
                  <a:noFill/>
                </a:ln>
                <a:effectLst>
                  <a:outerShdw blurRad="114300" dist="101600" dir="2700000" algn="tl" rotWithShape="0">
                    <a:srgbClr val="000000">
                      <a:alpha val="40000"/>
                    </a:srgbClr>
                  </a:outerShdw>
                </a:effectLst>
                <a:latin typeface="Pristina" pitchFamily="66" charset="0"/>
              </a:rPr>
              <a:t>Kohler</a:t>
            </a:r>
            <a:endParaRPr lang="fr-FR" altLang="fr-FR" sz="2800" b="1" dirty="0">
              <a:ln w="6350">
                <a:noFill/>
              </a:ln>
              <a:effectLst>
                <a:outerShdw blurRad="114300" dist="101600" dir="2700000" algn="tl" rotWithShape="0">
                  <a:srgbClr val="000000">
                    <a:alpha val="40000"/>
                  </a:srgbClr>
                </a:outerShdw>
              </a:effectLst>
              <a:latin typeface="Pristina" pitchFamily="66" charset="0"/>
            </a:endParaRPr>
          </a:p>
        </p:txBody>
      </p:sp>
      <p:pic>
        <p:nvPicPr>
          <p:cNvPr id="14340" name="Picture 5" descr="Tozeur (97) copi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906963" y="3933825"/>
            <a:ext cx="3816350" cy="254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6" descr="IMG_046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8313" y="3898900"/>
            <a:ext cx="3887787"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7" descr="Image 20"/>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68538" y="1109663"/>
            <a:ext cx="4537075" cy="25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113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763713" y="0"/>
            <a:ext cx="5329237"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Dîner berbère mille et un feux  </a:t>
            </a:r>
          </a:p>
          <a:p>
            <a:pPr algn="ctr" eaLnBrk="1" hangingPunct="1">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À ciel ouvert</a:t>
            </a:r>
          </a:p>
        </p:txBody>
      </p:sp>
      <p:pic>
        <p:nvPicPr>
          <p:cNvPr id="31747" name="Picture 7" descr="IMG_8005B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42988" y="1701800"/>
            <a:ext cx="6770687"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3074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763713" y="0"/>
            <a:ext cx="5329237"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Dîner berbère mille et un feux </a:t>
            </a:r>
          </a:p>
          <a:p>
            <a:pPr algn="ctr" eaLnBrk="1" hangingPunct="1">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À ciel ouvert</a:t>
            </a:r>
          </a:p>
        </p:txBody>
      </p:sp>
      <p:pic>
        <p:nvPicPr>
          <p:cNvPr id="32771" name="Picture 2" descr="\\Servboul1\images cj\Nouvelle Photothèque\Opérations\Colombus\IMG_710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60413" y="1341438"/>
            <a:ext cx="7740650" cy="516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441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067944" y="2780928"/>
            <a:ext cx="2448272" cy="646331"/>
          </a:xfrm>
          <a:prstGeom prst="rect">
            <a:avLst/>
          </a:prstGeom>
          <a:noFill/>
        </p:spPr>
        <p:txBody>
          <a:bodyPr wrap="square" rtlCol="0">
            <a:spAutoFit/>
          </a:bodyPr>
          <a:lstStyle/>
          <a:p>
            <a:r>
              <a:rPr lang="fr-FR" sz="3600" dirty="0" smtClean="0"/>
              <a:t>Jour </a:t>
            </a:r>
            <a:r>
              <a:rPr lang="fr-FR" sz="3600" dirty="0" smtClean="0"/>
              <a:t>2</a:t>
            </a:r>
            <a:endParaRPr lang="fr-FR" sz="3600" dirty="0"/>
          </a:p>
        </p:txBody>
      </p:sp>
      <p:pic>
        <p:nvPicPr>
          <p:cNvPr id="8"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75575" y="18476"/>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598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79613" y="196850"/>
            <a:ext cx="68722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indent="-342900" algn="ctr">
              <a:lnSpc>
                <a:spcPct val="90000"/>
              </a:lnSpc>
              <a:spcBef>
                <a:spcPct val="20000"/>
              </a:spcBef>
              <a:defRPr/>
            </a:pPr>
            <a:r>
              <a:rPr lang="fr-FR" altLang="fr-FR" sz="2800" b="1" dirty="0">
                <a:ln w="6350">
                  <a:noFill/>
                </a:ln>
                <a:effectLst>
                  <a:outerShdw blurRad="114300" dist="101600" dir="2700000" algn="tl" rotWithShape="0">
                    <a:srgbClr val="000000">
                      <a:alpha val="40000"/>
                    </a:srgbClr>
                  </a:outerShdw>
                </a:effectLst>
                <a:latin typeface="Pristina" pitchFamily="66" charset="0"/>
              </a:rPr>
              <a:t>Petit déjeuner </a:t>
            </a:r>
            <a:r>
              <a:rPr lang="fr-FR" altLang="fr-FR" sz="2800" b="1" dirty="0" smtClean="0">
                <a:ln w="6350">
                  <a:noFill/>
                </a:ln>
                <a:effectLst>
                  <a:outerShdw blurRad="114300" dist="101600" dir="2700000" algn="tl" rotWithShape="0">
                    <a:srgbClr val="000000">
                      <a:alpha val="40000"/>
                    </a:srgbClr>
                  </a:outerShdw>
                </a:effectLst>
                <a:latin typeface="Pristina" pitchFamily="66" charset="0"/>
              </a:rPr>
              <a:t>servis sur plateau dans votre </a:t>
            </a:r>
            <a:r>
              <a:rPr lang="fr-FR" altLang="fr-FR" sz="2800" b="1" dirty="0" err="1" smtClean="0">
                <a:ln w="6350">
                  <a:noFill/>
                </a:ln>
                <a:effectLst>
                  <a:outerShdw blurRad="114300" dist="101600" dir="2700000" algn="tl" rotWithShape="0">
                    <a:srgbClr val="000000">
                      <a:alpha val="40000"/>
                    </a:srgbClr>
                  </a:outerShdw>
                </a:effectLst>
                <a:latin typeface="Pristina" pitchFamily="66" charset="0"/>
              </a:rPr>
              <a:t>lodge</a:t>
            </a:r>
            <a:endParaRPr lang="fr-FR" altLang="fr-FR" sz="2800" b="1" dirty="0">
              <a:ln w="6350">
                <a:noFill/>
              </a:ln>
              <a:effectLst>
                <a:outerShdw blurRad="114300" dist="101600" dir="2700000" algn="tl" rotWithShape="0">
                  <a:srgbClr val="000000">
                    <a:alpha val="40000"/>
                  </a:srgbClr>
                </a:outerShdw>
              </a:effectLst>
              <a:latin typeface="Pristina" pitchFamily="66" charset="0"/>
            </a:endParaRPr>
          </a:p>
        </p:txBody>
      </p:sp>
      <p:pic>
        <p:nvPicPr>
          <p:cNvPr id="27651" name="Picture 4" descr="6815MX"/>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6850" y="1412875"/>
            <a:ext cx="4392613" cy="293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5" descr="7522MX"/>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0" y="1412875"/>
            <a:ext cx="4330700" cy="293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6" descr="6754MX"/>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6850" y="4653136"/>
            <a:ext cx="2782887"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ervboul1\images cj\16 PHOTOTHEQUE\03 - PRODUITS CJ\03. DEJ &amp; DINER &amp; COCKTAIL\Petit dej dunes\PAC_3006.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83968" y="4293096"/>
            <a:ext cx="4359275" cy="2331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2805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192.168.1.5\cj\10 TEMPORAIRE\CARO\Photos SIEMENS\DSCN017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981075"/>
            <a:ext cx="3721100"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4" descr="\\192.168.1.5\cj\10 TEMPORAIRE\CARO\Photos SIEMENS\DSCN015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789363"/>
            <a:ext cx="3744913"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3" descr="\\192.168.1.5\cj\10 TEMPORAIRE\CARO\Photos SIEMENS\DSCN014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708400" y="1639888"/>
            <a:ext cx="5435600"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ChangeArrowheads="1"/>
          </p:cNvSpPr>
          <p:nvPr/>
        </p:nvSpPr>
        <p:spPr bwMode="auto">
          <a:xfrm>
            <a:off x="827088" y="188640"/>
            <a:ext cx="8316912"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800" dirty="0" smtClean="0">
                <a:latin typeface="Candara" pitchFamily="34" charset="0"/>
              </a:rPr>
              <a:t>Exemple de mise en place de plénière sous tente dans le Grand Erg </a:t>
            </a:r>
            <a:r>
              <a:rPr lang="fr-FR" altLang="fr-FR" sz="2800" dirty="0" smtClean="0">
                <a:latin typeface="Candara" pitchFamily="34" charset="0"/>
              </a:rPr>
              <a:t>Oriental</a:t>
            </a:r>
          </a:p>
          <a:p>
            <a:pPr algn="ctr"/>
            <a:endParaRPr lang="fr-FR" altLang="fr-FR" sz="2800" dirty="0">
              <a:latin typeface="Candara" pitchFamily="34" charset="0"/>
            </a:endParaRPr>
          </a:p>
        </p:txBody>
      </p:sp>
    </p:spTree>
    <p:extLst>
      <p:ext uri="{BB962C8B-B14F-4D97-AF65-F5344CB8AC3E}">
        <p14:creationId xmlns:p14="http://schemas.microsoft.com/office/powerpoint/2010/main" xmlns="" val="2911346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2.168.1.5\cj\10 TEMPORAIRE\CARO\Photos SIEMENS\DSCN008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989138"/>
            <a:ext cx="4464050" cy="334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3" descr="\\192.168.1.5\cj\10 TEMPORAIRE\CARO\Photos SIEMENS\DSCN008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3438" y="1989138"/>
            <a:ext cx="4500562"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ChangeArrowheads="1"/>
          </p:cNvSpPr>
          <p:nvPr/>
        </p:nvSpPr>
        <p:spPr bwMode="auto">
          <a:xfrm>
            <a:off x="539552" y="980728"/>
            <a:ext cx="8316912"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800" dirty="0" smtClean="0">
                <a:latin typeface="Candara" pitchFamily="34" charset="0"/>
              </a:rPr>
              <a:t>Exemple de mise en place de plénière sous tente dans le Grand Erg </a:t>
            </a:r>
            <a:r>
              <a:rPr lang="fr-FR" altLang="fr-FR" sz="2800" dirty="0" smtClean="0">
                <a:latin typeface="Candara" pitchFamily="34" charset="0"/>
              </a:rPr>
              <a:t>Oriental</a:t>
            </a:r>
          </a:p>
          <a:p>
            <a:pPr algn="ctr"/>
            <a:endParaRPr lang="fr-FR" altLang="fr-FR" sz="2800" dirty="0">
              <a:latin typeface="Candara" pitchFamily="34" charset="0"/>
            </a:endParaRPr>
          </a:p>
        </p:txBody>
      </p:sp>
    </p:spTree>
    <p:extLst>
      <p:ext uri="{BB962C8B-B14F-4D97-AF65-F5344CB8AC3E}">
        <p14:creationId xmlns:p14="http://schemas.microsoft.com/office/powerpoint/2010/main" xmlns="" val="1198218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ChangeArrowheads="1"/>
          </p:cNvSpPr>
          <p:nvPr/>
        </p:nvSpPr>
        <p:spPr bwMode="auto">
          <a:xfrm>
            <a:off x="395288" y="401637"/>
            <a:ext cx="8316912"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800" dirty="0" smtClean="0">
                <a:latin typeface="Candara" pitchFamily="34" charset="0"/>
              </a:rPr>
              <a:t>Exemple de mise en place de plénière sous tente dans le Grand Erg </a:t>
            </a:r>
            <a:r>
              <a:rPr lang="fr-FR" altLang="fr-FR" sz="2800" dirty="0" smtClean="0">
                <a:latin typeface="Candara" pitchFamily="34" charset="0"/>
              </a:rPr>
              <a:t>Oriental</a:t>
            </a:r>
          </a:p>
          <a:p>
            <a:pPr algn="ctr"/>
            <a:endParaRPr lang="fr-FR" altLang="fr-FR" sz="2800" dirty="0">
              <a:latin typeface="Candara" pitchFamily="34" charset="0"/>
            </a:endParaRPr>
          </a:p>
        </p:txBody>
      </p:sp>
      <p:pic>
        <p:nvPicPr>
          <p:cNvPr id="1027" name="Picture 3" descr="\\Servboul1\images cj\Nouvelle Photothèque\Opérations\QATARI DIAR - TZR\2\DSC_866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43608" y="1556792"/>
            <a:ext cx="7372875"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8259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250825" y="260350"/>
            <a:ext cx="8569325" cy="360363"/>
          </a:xfrm>
        </p:spPr>
        <p:txBody>
          <a:bodyPr>
            <a:normAutofit fontScale="90000"/>
          </a:bodyPr>
          <a:lstStyle/>
          <a:p>
            <a:r>
              <a:rPr lang="fr-FR" sz="2200" smtClean="0">
                <a:solidFill>
                  <a:schemeClr val="tx1"/>
                </a:solidFill>
                <a:latin typeface="Book Antiqua" pitchFamily="18" charset="0"/>
              </a:rPr>
              <a:t>Déjeuner Création sur le campement dans les dunes de Lareguett</a:t>
            </a:r>
          </a:p>
        </p:txBody>
      </p:sp>
      <p:pic>
        <p:nvPicPr>
          <p:cNvPr id="15364" name="Picture 2" descr="\\192.168.1.5\cj\9 COMMERCIAL ET COMMUNICATION\COMMUNICATION\POWER POINT\PRODUITS\VISUEL BUFFETS\DSC_0526.JPG"/>
          <p:cNvPicPr>
            <a:picLocks noChangeAspect="1" noChangeArrowheads="1"/>
          </p:cNvPicPr>
          <p:nvPr/>
        </p:nvPicPr>
        <p:blipFill>
          <a:blip r:embed="rId2" cstate="email"/>
          <a:srcRect/>
          <a:stretch>
            <a:fillRect/>
          </a:stretch>
        </p:blipFill>
        <p:spPr bwMode="auto">
          <a:xfrm>
            <a:off x="614363" y="981075"/>
            <a:ext cx="3741737" cy="5589588"/>
          </a:xfrm>
          <a:prstGeom prst="rect">
            <a:avLst/>
          </a:prstGeom>
          <a:noFill/>
          <a:ln w="9525">
            <a:noFill/>
            <a:miter lim="800000"/>
            <a:headEnd/>
            <a:tailEnd/>
          </a:ln>
        </p:spPr>
      </p:pic>
      <p:pic>
        <p:nvPicPr>
          <p:cNvPr id="15365" name="Picture 3" descr="\\192.168.1.5\cj\9 COMMERCIAL ET COMMUNICATION\COMMUNICATION\POWER POINT\PRODUITS\VISUEL BUFFETS\DSC_0516.JPG"/>
          <p:cNvPicPr>
            <a:picLocks noChangeAspect="1" noChangeArrowheads="1"/>
          </p:cNvPicPr>
          <p:nvPr/>
        </p:nvPicPr>
        <p:blipFill>
          <a:blip r:embed="rId3" cstate="email"/>
          <a:srcRect/>
          <a:stretch>
            <a:fillRect/>
          </a:stretch>
        </p:blipFill>
        <p:spPr bwMode="auto">
          <a:xfrm>
            <a:off x="4716463" y="981075"/>
            <a:ext cx="3719512" cy="555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9388" y="485775"/>
            <a:ext cx="82089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fr-FR" altLang="fr-FR" sz="2400" dirty="0">
                <a:latin typeface="Pristina" pitchFamily="66" charset="0"/>
              </a:rPr>
              <a:t>Campement éphémère monté spécialement pour vous dans le Grand Erg Oriental</a:t>
            </a:r>
          </a:p>
        </p:txBody>
      </p:sp>
      <p:sp>
        <p:nvSpPr>
          <p:cNvPr id="13315" name="Rectangle 7"/>
          <p:cNvSpPr>
            <a:spLocks noChangeArrowheads="1"/>
          </p:cNvSpPr>
          <p:nvPr/>
        </p:nvSpPr>
        <p:spPr bwMode="auto">
          <a:xfrm>
            <a:off x="8388350" y="85725"/>
            <a:ext cx="679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ctr"/>
            <a:r>
              <a:rPr lang="fr-FR" altLang="fr-FR" sz="2000" b="1">
                <a:latin typeface="Pristina" pitchFamily="66" charset="0"/>
                <a:cs typeface="Arial" charset="0"/>
              </a:rPr>
              <a:t>Jour 1</a:t>
            </a:r>
            <a:endParaRPr lang="fr-FR" altLang="fr-FR" sz="2000">
              <a:latin typeface="Pristina" pitchFamily="66" charset="0"/>
            </a:endParaRPr>
          </a:p>
        </p:txBody>
      </p:sp>
      <p:pic>
        <p:nvPicPr>
          <p:cNvPr id="13316" name="Image 11" descr="IMG_8989.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277938"/>
            <a:ext cx="9144000"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207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txBox="1">
            <a:spLocks/>
          </p:cNvSpPr>
          <p:nvPr/>
        </p:nvSpPr>
        <p:spPr bwMode="auto">
          <a:xfrm>
            <a:off x="458788" y="407988"/>
            <a:ext cx="7037387"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4000">
                <a:latin typeface="Pristina" pitchFamily="66" charset="0"/>
              </a:rPr>
              <a:t>Constitution des équipes peintures de guerre et cris de guerre</a:t>
            </a:r>
          </a:p>
        </p:txBody>
      </p:sp>
      <p:pic>
        <p:nvPicPr>
          <p:cNvPr id="8195"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53350" y="146050"/>
            <a:ext cx="1246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2" descr="\\Servboul1\images cj\16 PHOTOTHEQUE\03 - PRODUITS CJ\01. ACTIVITES &amp; PRODUITS\Team building Saharienne\IMG_3887.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47800" y="1768475"/>
            <a:ext cx="6538913"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2649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ORANGINA ACTIVITÉS"/>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06438" y="1196975"/>
            <a:ext cx="7537450" cy="529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2"/>
          <p:cNvSpPr>
            <a:spLocks noChangeArrowheads="1"/>
          </p:cNvSpPr>
          <p:nvPr/>
        </p:nvSpPr>
        <p:spPr bwMode="auto">
          <a:xfrm>
            <a:off x="468313" y="260350"/>
            <a:ext cx="78501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800" dirty="0">
                <a:latin typeface="Pristina" pitchFamily="66" charset="0"/>
                <a:ea typeface="ＭＳ Ｐゴシック" pitchFamily="34" charset="-128"/>
              </a:rPr>
              <a:t>Ex de plan de Campement Village Activité</a:t>
            </a:r>
          </a:p>
        </p:txBody>
      </p:sp>
      <p:pic>
        <p:nvPicPr>
          <p:cNvPr id="6"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0091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Servboul1\imagescj\16 PHOTOTHEQUE\03 - PRODUITS CJ\01. ACTIVITES &amp; PRODUITS\Pain dans le sable\P106027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22788" y="4064000"/>
            <a:ext cx="39560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0" descr="http://www.oazik.com/up/168649.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964113" y="1052513"/>
            <a:ext cx="22860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Rectangle 2"/>
          <p:cNvSpPr>
            <a:spLocks noChangeArrowheads="1"/>
          </p:cNvSpPr>
          <p:nvPr/>
        </p:nvSpPr>
        <p:spPr bwMode="auto">
          <a:xfrm>
            <a:off x="7250113" y="785813"/>
            <a:ext cx="189388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a:latin typeface="Maiandra GD" pitchFamily="34" charset="0"/>
              </a:rPr>
              <a:t>Initiation au Darbouka</a:t>
            </a:r>
          </a:p>
        </p:txBody>
      </p:sp>
      <p:sp>
        <p:nvSpPr>
          <p:cNvPr id="35847" name="Rectangle 2"/>
          <p:cNvSpPr>
            <a:spLocks noChangeArrowheads="1"/>
          </p:cNvSpPr>
          <p:nvPr/>
        </p:nvSpPr>
        <p:spPr bwMode="auto">
          <a:xfrm>
            <a:off x="7096125" y="2755900"/>
            <a:ext cx="220186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a:latin typeface="Maiandra GD" pitchFamily="34" charset="0"/>
              </a:rPr>
              <a:t>Initiation à la fabrication du pain dans le sable</a:t>
            </a:r>
          </a:p>
        </p:txBody>
      </p:sp>
      <p:pic>
        <p:nvPicPr>
          <p:cNvPr id="35849"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a:spLocks noChangeArrowheads="1"/>
          </p:cNvSpPr>
          <p:nvPr/>
        </p:nvSpPr>
        <p:spPr bwMode="auto">
          <a:xfrm>
            <a:off x="360363" y="201613"/>
            <a:ext cx="832643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algn="ctr">
              <a:lnSpc>
                <a:spcPct val="90000"/>
              </a:lnSpc>
              <a:spcBef>
                <a:spcPct val="20000"/>
              </a:spcBef>
              <a:defRPr/>
            </a:pPr>
            <a:r>
              <a:rPr lang="fr-FR" altLang="fr-FR" sz="2800" b="1" dirty="0">
                <a:ln w="6350">
                  <a:noFill/>
                </a:ln>
                <a:effectLst>
                  <a:outerShdw blurRad="114300" dist="101600" dir="2700000" algn="tl" rotWithShape="0">
                    <a:srgbClr val="000000">
                      <a:alpha val="40000"/>
                    </a:srgbClr>
                  </a:outerShdw>
                </a:effectLst>
                <a:latin typeface="Pristina" pitchFamily="66" charset="0"/>
              </a:rPr>
              <a:t>Activités </a:t>
            </a:r>
            <a:r>
              <a:rPr lang="fr-FR" altLang="fr-FR" sz="2800" b="1" dirty="0" smtClean="0">
                <a:ln w="6350">
                  <a:noFill/>
                </a:ln>
                <a:effectLst>
                  <a:outerShdw blurRad="114300" dist="101600" dir="2700000" algn="tl" rotWithShape="0">
                    <a:srgbClr val="000000">
                      <a:alpha val="40000"/>
                    </a:srgbClr>
                  </a:outerShdw>
                </a:effectLst>
                <a:latin typeface="Pristina" pitchFamily="66" charset="0"/>
              </a:rPr>
              <a:t>ludiques et Team </a:t>
            </a:r>
            <a:r>
              <a:rPr lang="fr-FR" altLang="fr-FR" sz="2800" b="1" dirty="0" err="1" smtClean="0">
                <a:ln w="6350">
                  <a:noFill/>
                </a:ln>
                <a:effectLst>
                  <a:outerShdw blurRad="114300" dist="101600" dir="2700000" algn="tl" rotWithShape="0">
                    <a:srgbClr val="000000">
                      <a:alpha val="40000"/>
                    </a:srgbClr>
                  </a:outerShdw>
                </a:effectLst>
                <a:latin typeface="Pristina" pitchFamily="66" charset="0"/>
              </a:rPr>
              <a:t>Bulding</a:t>
            </a:r>
            <a:endParaRPr lang="fr-FR" altLang="fr-FR" sz="2800" b="1" dirty="0">
              <a:ln w="6350">
                <a:noFill/>
              </a:ln>
              <a:effectLst>
                <a:outerShdw blurRad="114300" dist="101600" dir="2700000" algn="tl" rotWithShape="0">
                  <a:srgbClr val="000000">
                    <a:alpha val="40000"/>
                  </a:srgbClr>
                </a:outerShdw>
              </a:effectLst>
              <a:latin typeface="Pristina" pitchFamily="66" charset="0"/>
            </a:endParaRPr>
          </a:p>
        </p:txBody>
      </p:sp>
      <p:pic>
        <p:nvPicPr>
          <p:cNvPr id="11" name="Picture 6" descr="\\192.168.1.5\cj\4 COLLABORATEUR CJ\Nicolas\danse orientale.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11560" y="1628800"/>
            <a:ext cx="2498134"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ChangeArrowheads="1"/>
          </p:cNvSpPr>
          <p:nvPr/>
        </p:nvSpPr>
        <p:spPr bwMode="auto">
          <a:xfrm>
            <a:off x="2843808" y="2060848"/>
            <a:ext cx="220027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Initiation à la danse du ventre</a:t>
            </a:r>
          </a:p>
        </p:txBody>
      </p:sp>
      <p:pic>
        <p:nvPicPr>
          <p:cNvPr id="3074" name="Picture 2" descr="\\Servboul1\images cj\16 PHOTOTHEQUE\03 - PRODUITS CJ\01. ACTIVITES &amp; PRODUITS\Mobylette\IMG_0809.JPG"/>
          <p:cNvPicPr>
            <a:picLocks noChangeAspect="1" noChangeArrowheads="1"/>
          </p:cNvPicPr>
          <p:nvPr/>
        </p:nvPicPr>
        <p:blipFill>
          <a:blip r:embed="rId6" cstate="email"/>
          <a:srcRect/>
          <a:stretch>
            <a:fillRect/>
          </a:stretch>
        </p:blipFill>
        <p:spPr bwMode="auto">
          <a:xfrm>
            <a:off x="367244" y="4005064"/>
            <a:ext cx="3628692" cy="2419128"/>
          </a:xfrm>
          <a:prstGeom prst="rect">
            <a:avLst/>
          </a:prstGeom>
          <a:noFill/>
        </p:spPr>
      </p:pic>
    </p:spTree>
    <p:extLst>
      <p:ext uri="{BB962C8B-B14F-4D97-AF65-F5344CB8AC3E}">
        <p14:creationId xmlns:p14="http://schemas.microsoft.com/office/powerpoint/2010/main" xmlns="" val="1109401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pic>
        <p:nvPicPr>
          <p:cNvPr id="30724" name="Picture 9" descr="IMG_3933B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408113"/>
            <a:ext cx="3671888"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10" descr="IMG_3956B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1650" y="3857625"/>
            <a:ext cx="3671888" cy="240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2" descr="\\Servboul1\imagescj\16 PHOTOTHEQUE\03 - PRODUITS CJ\01. ACTIVITES &amp; PRODUITS\Ane\IMG_356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716463" y="549275"/>
            <a:ext cx="4111625" cy="274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8" descr="IMG_336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18050" y="3284538"/>
            <a:ext cx="410210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3" descr="LOGO CJ ENTIER2 BLC.eps"/>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4731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1619672" y="34926"/>
            <a:ext cx="644366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fr-FR" altLang="fr-FR" sz="2800" dirty="0" smtClean="0">
                <a:latin typeface="Maiandra GD" pitchFamily="34" charset="0"/>
                <a:cs typeface="Arial" charset="0"/>
              </a:rPr>
              <a:t>Initiation conduite de 4x4 dans les dunes</a:t>
            </a:r>
            <a:endParaRPr lang="fr-FR" altLang="fr-FR" sz="2800" dirty="0">
              <a:latin typeface="Maiandra GD" pitchFamily="34" charset="0"/>
              <a:cs typeface="Arial" charset="0"/>
            </a:endParaRPr>
          </a:p>
        </p:txBody>
      </p:sp>
      <p:pic>
        <p:nvPicPr>
          <p:cNvPr id="12291" name="Picture 2" descr="\\Servboul1\Images CJ\16 PHOTOTHEQUE\03 - PRODUITS CJ\01. ACTIVITES &amp; PRODUITS\4X4\P103013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9388" y="2349500"/>
            <a:ext cx="48006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3" descr="\\Servboul1\Images CJ\16 PHOTOTHEQUE\03 - PRODUITS CJ\01. ACTIVITES &amp; PRODUITS\4X4\524036_297928253618501_2014330711_n.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27638" y="3905250"/>
            <a:ext cx="3686175" cy="27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4" descr="\\Servboul1\Images CJ\16 PHOTOTHEQUE\03 - PRODUITS CJ\01. ACTIVITES &amp; PRODUITS\4X4\Tozeur (99).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27638" y="981075"/>
            <a:ext cx="3686175" cy="27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8"/>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15875"/>
            <a:ext cx="1430338" cy="139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4952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txBox="1">
            <a:spLocks/>
          </p:cNvSpPr>
          <p:nvPr/>
        </p:nvSpPr>
        <p:spPr bwMode="auto">
          <a:xfrm>
            <a:off x="458788" y="44624"/>
            <a:ext cx="8229600"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4000" dirty="0" smtClean="0">
                <a:latin typeface="Pristina" pitchFamily="66" charset="0"/>
              </a:rPr>
              <a:t>Quad-Surf des dunes</a:t>
            </a:r>
            <a:endParaRPr lang="fr-FR" altLang="fr-FR" sz="4000" dirty="0">
              <a:latin typeface="Pristina" pitchFamily="66" charset="0"/>
            </a:endParaRPr>
          </a:p>
        </p:txBody>
      </p:sp>
      <p:pic>
        <p:nvPicPr>
          <p:cNvPr id="14339"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53350" y="146050"/>
            <a:ext cx="1246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53350" y="146050"/>
            <a:ext cx="1246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Servboul1\images cj\Nouvelle Photothèque\Opérations\VAUDOISE-PHOTOS\_MG_8910.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5496" y="1503914"/>
            <a:ext cx="8979264" cy="5093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6593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323850" y="476250"/>
            <a:ext cx="832643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lnSpc>
                <a:spcPct val="90000"/>
              </a:lnSpc>
              <a:spcBef>
                <a:spcPct val="20000"/>
              </a:spcBef>
              <a:defRPr/>
            </a:pPr>
            <a:r>
              <a:rPr lang="fr-FR" altLang="fr-FR" sz="28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Calligraphie </a:t>
            </a:r>
            <a:r>
              <a:rPr lang="fr-FR" altLang="fr-FR" sz="2800" b="1" dirty="0"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arabe</a:t>
            </a:r>
            <a:endParaRPr lang="fr-FR" altLang="fr-FR" sz="28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endParaRPr>
          </a:p>
        </p:txBody>
      </p:sp>
      <p:sp>
        <p:nvSpPr>
          <p:cNvPr id="31748"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pic>
        <p:nvPicPr>
          <p:cNvPr id="31749" name="Picture 7" descr="IMG_2128"/>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665706">
            <a:off x="182563" y="1285875"/>
            <a:ext cx="33210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IMG_0710B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7975" y="3644900"/>
            <a:ext cx="3054350" cy="263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IMG_0710B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211960" y="1307656"/>
            <a:ext cx="3062288" cy="459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282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11"/>
          <p:cNvSpPr txBox="1">
            <a:spLocks noChangeArrowheads="1"/>
          </p:cNvSpPr>
          <p:nvPr/>
        </p:nvSpPr>
        <p:spPr bwMode="auto">
          <a:xfrm>
            <a:off x="467544" y="5229200"/>
            <a:ext cx="5184775"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110" charset="-128"/>
              </a:defRPr>
            </a:lvl1pPr>
            <a:lvl2pPr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eaLnBrk="0" fontAlgn="base" hangingPunct="0">
              <a:spcBef>
                <a:spcPct val="0"/>
              </a:spcBef>
              <a:spcAft>
                <a:spcPct val="0"/>
              </a:spcAft>
              <a:defRPr sz="2400">
                <a:solidFill>
                  <a:schemeClr val="tx1"/>
                </a:solidFill>
                <a:latin typeface="Arial" charset="0"/>
                <a:ea typeface="ＭＳ Ｐゴシック" pitchFamily="-110" charset="-128"/>
              </a:defRPr>
            </a:lvl6pPr>
            <a:lvl7pPr eaLnBrk="0" fontAlgn="base" hangingPunct="0">
              <a:spcBef>
                <a:spcPct val="0"/>
              </a:spcBef>
              <a:spcAft>
                <a:spcPct val="0"/>
              </a:spcAft>
              <a:defRPr sz="2400">
                <a:solidFill>
                  <a:schemeClr val="tx1"/>
                </a:solidFill>
                <a:latin typeface="Arial" charset="0"/>
                <a:ea typeface="ＭＳ Ｐゴシック" pitchFamily="-110" charset="-128"/>
              </a:defRPr>
            </a:lvl7pPr>
            <a:lvl8pPr eaLnBrk="0" fontAlgn="base" hangingPunct="0">
              <a:spcBef>
                <a:spcPct val="0"/>
              </a:spcBef>
              <a:spcAft>
                <a:spcPct val="0"/>
              </a:spcAft>
              <a:defRPr sz="2400">
                <a:solidFill>
                  <a:schemeClr val="tx1"/>
                </a:solidFill>
                <a:latin typeface="Arial" charset="0"/>
                <a:ea typeface="ＭＳ Ｐゴシック" pitchFamily="-110" charset="-128"/>
              </a:defRPr>
            </a:lvl8pPr>
            <a:lvl9pPr eaLnBrk="0" fontAlgn="base" hangingPunct="0">
              <a:spcBef>
                <a:spcPct val="0"/>
              </a:spcBef>
              <a:spcAft>
                <a:spcPct val="0"/>
              </a:spcAft>
              <a:defRPr sz="2400">
                <a:solidFill>
                  <a:schemeClr val="tx1"/>
                </a:solidFill>
                <a:latin typeface="Arial" charset="0"/>
                <a:ea typeface="ＭＳ Ｐゴシック" pitchFamily="-110" charset="-128"/>
              </a:defRPr>
            </a:lvl9pPr>
          </a:lstStyle>
          <a:p>
            <a:pPr defTabSz="914400" eaLnBrk="1" hangingPunct="1">
              <a:spcBef>
                <a:spcPct val="50000"/>
              </a:spcBef>
            </a:pPr>
            <a:r>
              <a:rPr lang="fr-FR" altLang="fr-FR" sz="2800" dirty="0"/>
              <a:t>Vous vous </a:t>
            </a:r>
            <a:r>
              <a:rPr lang="fr-FR" altLang="fr-FR" sz="2800" dirty="0" smtClean="0"/>
              <a:t>jetterez </a:t>
            </a:r>
            <a:r>
              <a:rPr lang="fr-FR" altLang="fr-FR" sz="2800" dirty="0"/>
              <a:t>du haut d’une dune de sables avec un </a:t>
            </a:r>
            <a:r>
              <a:rPr lang="fr-FR" altLang="fr-FR" sz="2800" dirty="0" err="1"/>
              <a:t>kitsurf</a:t>
            </a:r>
            <a:endParaRPr lang="fr-FR" altLang="fr-FR" sz="2800" dirty="0"/>
          </a:p>
        </p:txBody>
      </p:sp>
      <p:pic>
        <p:nvPicPr>
          <p:cNvPr id="23564" name="Picture 12" descr="7795MX[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63937" y="476672"/>
            <a:ext cx="3889375" cy="374491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1071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txBox="1">
            <a:spLocks/>
          </p:cNvSpPr>
          <p:nvPr/>
        </p:nvSpPr>
        <p:spPr bwMode="auto">
          <a:xfrm>
            <a:off x="458788" y="217488"/>
            <a:ext cx="8229600"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4000">
                <a:latin typeface="Pristina" pitchFamily="66" charset="0"/>
              </a:rPr>
              <a:t>Montage de tente berbère</a:t>
            </a:r>
          </a:p>
        </p:txBody>
      </p:sp>
      <p:pic>
        <p:nvPicPr>
          <p:cNvPr id="15363"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53350" y="146050"/>
            <a:ext cx="1246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53350" y="146050"/>
            <a:ext cx="1246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2" descr="\\Servboul1\images cj\Nouvelle Photothèque\Opérations\Siemens\2006_03_31\DSCN019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16025" y="1362075"/>
            <a:ext cx="6715125" cy="503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923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1762919" y="218281"/>
            <a:ext cx="5905500"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spcBef>
                <a:spcPct val="20000"/>
              </a:spcBef>
            </a:pPr>
            <a:r>
              <a:rPr lang="fr-FR" altLang="fr-FR" sz="2800" dirty="0" smtClean="0">
                <a:latin typeface="Pristina" pitchFamily="66" charset="0"/>
                <a:ea typeface="ＭＳ Ｐゴシック" pitchFamily="34" charset="-128"/>
              </a:rPr>
              <a:t>Dîner sur le Sahara </a:t>
            </a:r>
            <a:r>
              <a:rPr lang="fr-FR" altLang="fr-FR" sz="2800" dirty="0" err="1" smtClean="0">
                <a:latin typeface="Pristina" pitchFamily="66" charset="0"/>
                <a:ea typeface="ＭＳ Ｐゴシック" pitchFamily="34" charset="-128"/>
              </a:rPr>
              <a:t>Lounge</a:t>
            </a:r>
            <a:endParaRPr lang="fr-FR" altLang="fr-FR" sz="2800" dirty="0">
              <a:latin typeface="Pristina" pitchFamily="66" charset="0"/>
              <a:ea typeface="ＭＳ Ｐゴシック" pitchFamily="34" charset="-128"/>
            </a:endParaRPr>
          </a:p>
        </p:txBody>
      </p:sp>
      <p:sp>
        <p:nvSpPr>
          <p:cNvPr id="34824" name="Rectangle 4"/>
          <p:cNvSpPr>
            <a:spLocks noChangeArrowheads="1"/>
          </p:cNvSpPr>
          <p:nvPr/>
        </p:nvSpPr>
        <p:spPr bwMode="auto">
          <a:xfrm>
            <a:off x="1331913" y="549275"/>
            <a:ext cx="7705725"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fr-FR" altLang="fr-FR" i="1">
                <a:hlinkClick r:id="rId2"/>
              </a:rPr>
              <a:t>http://www.croisierejaune.com/video/32_Ephemere_Sahara_Lounge.html</a:t>
            </a:r>
            <a:endParaRPr lang="fr-FR" altLang="fr-FR" i="1"/>
          </a:p>
          <a:p>
            <a:pPr algn="ctr" eaLnBrk="1" hangingPunct="1">
              <a:spcBef>
                <a:spcPct val="20000"/>
              </a:spcBef>
            </a:pPr>
            <a:endParaRPr lang="fr-FR" altLang="fr-FR" i="1"/>
          </a:p>
        </p:txBody>
      </p:sp>
      <p:pic>
        <p:nvPicPr>
          <p:cNvPr id="9"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Servboul1\images cj\16 PHOTOTHEQUE\03 - PRODUITS CJ\01. ACTIVITES &amp; PRODUITS\SAHARA LOUNGE\DSC_0495.JPG"/>
          <p:cNvPicPr>
            <a:picLocks noChangeAspect="1" noChangeArrowheads="1"/>
          </p:cNvPicPr>
          <p:nvPr/>
        </p:nvPicPr>
        <p:blipFill>
          <a:blip r:embed="rId4" cstate="email"/>
          <a:srcRect/>
          <a:stretch>
            <a:fillRect/>
          </a:stretch>
        </p:blipFill>
        <p:spPr bwMode="auto">
          <a:xfrm>
            <a:off x="1187624" y="1440238"/>
            <a:ext cx="7272808" cy="4869082"/>
          </a:xfrm>
          <a:prstGeom prst="rect">
            <a:avLst/>
          </a:prstGeom>
          <a:noFill/>
        </p:spPr>
      </p:pic>
    </p:spTree>
    <p:extLst>
      <p:ext uri="{BB962C8B-B14F-4D97-AF65-F5344CB8AC3E}">
        <p14:creationId xmlns:p14="http://schemas.microsoft.com/office/powerpoint/2010/main" xmlns="" val="163118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7524750" y="52388"/>
            <a:ext cx="16922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fr-FR" altLang="fr-FR" sz="2400" i="1">
                <a:solidFill>
                  <a:schemeClr val="bg1"/>
                </a:solidFill>
                <a:latin typeface="Maiandra GD" pitchFamily="34" charset="0"/>
                <a:cs typeface="Arial" charset="0"/>
              </a:rPr>
              <a:t>Jour  1</a:t>
            </a:r>
          </a:p>
        </p:txBody>
      </p:sp>
      <p:sp>
        <p:nvSpPr>
          <p:cNvPr id="13315" name="ZoneTexte 1"/>
          <p:cNvSpPr txBox="1">
            <a:spLocks noChangeArrowheads="1"/>
          </p:cNvSpPr>
          <p:nvPr/>
        </p:nvSpPr>
        <p:spPr bwMode="auto">
          <a:xfrm>
            <a:off x="214313" y="1943100"/>
            <a:ext cx="330517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sz="2000">
                <a:latin typeface="Maiandra GD" pitchFamily="34" charset="0"/>
              </a:rPr>
              <a:t>Arrivée au Campement remise d’une serviette rafraichissante et service d’un thé à la menthe de bienvenue.</a:t>
            </a:r>
          </a:p>
          <a:p>
            <a:pPr eaLnBrk="1" hangingPunct="1"/>
            <a:r>
              <a:rPr lang="fr-FR" altLang="fr-FR" sz="2000">
                <a:latin typeface="Maiandra GD" pitchFamily="34" charset="0"/>
              </a:rPr>
              <a:t>Briefing aux participants des informations importantes à savoir sur le campement et installation dans les lodges.</a:t>
            </a:r>
          </a:p>
        </p:txBody>
      </p:sp>
      <p:pic>
        <p:nvPicPr>
          <p:cNvPr id="13316" name="Picture 5" descr="IMG_4058B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06838" y="3192463"/>
            <a:ext cx="5237162" cy="3487737"/>
          </a:xfrm>
          <a:prstGeom prst="rect">
            <a:avLst/>
          </a:prstGeom>
          <a:noFill/>
          <a:ln w="50800" algn="ctr">
            <a:solidFill>
              <a:schemeClr val="bg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317" name="Picture 2" descr="http://irresistiblemarrakech.com/wp-content/uploads/2012/03/Marrakech-Th%C3%A9-%C3%A0-la-menthe.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52900" y="225425"/>
            <a:ext cx="4217988"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9409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1907704" y="116632"/>
            <a:ext cx="62658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ctr">
              <a:spcBef>
                <a:spcPct val="20000"/>
              </a:spcBef>
            </a:pPr>
            <a:r>
              <a:rPr lang="fr-FR" altLang="fr-FR" sz="2800" dirty="0">
                <a:latin typeface="Pristina" pitchFamily="66" charset="0"/>
                <a:ea typeface="ＭＳ Ｐゴシック" pitchFamily="34" charset="-128"/>
              </a:rPr>
              <a:t>Sahara </a:t>
            </a:r>
            <a:r>
              <a:rPr lang="fr-FR" altLang="fr-FR" sz="2800" dirty="0" err="1" smtClean="0">
                <a:latin typeface="Pristina" pitchFamily="66" charset="0"/>
                <a:ea typeface="ＭＳ Ｐゴシック" pitchFamily="34" charset="-128"/>
              </a:rPr>
              <a:t>Lounge</a:t>
            </a:r>
            <a:endParaRPr lang="fr-FR" altLang="fr-FR" sz="2800" dirty="0">
              <a:latin typeface="Pristina" pitchFamily="66" charset="0"/>
              <a:ea typeface="ＭＳ Ｐゴシック" pitchFamily="34" charset="-128"/>
            </a:endParaRPr>
          </a:p>
        </p:txBody>
      </p:sp>
      <p:pic>
        <p:nvPicPr>
          <p:cNvPr id="2050" name="Picture 2" descr="\\Servboul1\images cj\16 PHOTOTHEQUE\03 - PRODUITS CJ\01. ACTIVITES &amp; PRODUITS\SAHARA LOUNGE\DSC_0023.JPG"/>
          <p:cNvPicPr>
            <a:picLocks noChangeAspect="1" noChangeArrowheads="1"/>
          </p:cNvPicPr>
          <p:nvPr/>
        </p:nvPicPr>
        <p:blipFill>
          <a:blip r:embed="rId2" cstate="email"/>
          <a:srcRect/>
          <a:stretch>
            <a:fillRect/>
          </a:stretch>
        </p:blipFill>
        <p:spPr bwMode="auto">
          <a:xfrm>
            <a:off x="508520" y="764704"/>
            <a:ext cx="3991472" cy="5962570"/>
          </a:xfrm>
          <a:prstGeom prst="rect">
            <a:avLst/>
          </a:prstGeom>
          <a:noFill/>
        </p:spPr>
      </p:pic>
      <p:pic>
        <p:nvPicPr>
          <p:cNvPr id="2051" name="Picture 3" descr="\\Servboul1\images cj\16 PHOTOTHEQUE\03 - PRODUITS CJ\01. ACTIVITES &amp; PRODUITS\SAHARA LOUNGE\DSC_0020.JPG"/>
          <p:cNvPicPr>
            <a:picLocks noChangeAspect="1" noChangeArrowheads="1"/>
          </p:cNvPicPr>
          <p:nvPr/>
        </p:nvPicPr>
        <p:blipFill>
          <a:blip r:embed="rId3" cstate="email"/>
          <a:srcRect/>
          <a:stretch>
            <a:fillRect/>
          </a:stretch>
        </p:blipFill>
        <p:spPr bwMode="auto">
          <a:xfrm>
            <a:off x="4765888" y="764704"/>
            <a:ext cx="3982576" cy="5949280"/>
          </a:xfrm>
          <a:prstGeom prst="rect">
            <a:avLst/>
          </a:prstGeom>
          <a:noFill/>
        </p:spPr>
      </p:pic>
    </p:spTree>
    <p:extLst>
      <p:ext uri="{BB962C8B-B14F-4D97-AF65-F5344CB8AC3E}">
        <p14:creationId xmlns:p14="http://schemas.microsoft.com/office/powerpoint/2010/main" xmlns="" val="481675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IMG_248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4188" y="2019300"/>
            <a:ext cx="2063750"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Picture 5" descr="IMG_262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9388" y="3832225"/>
            <a:ext cx="4176712"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Image 9" descr="IMG_2422.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376738" y="333375"/>
            <a:ext cx="4619625" cy="307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Image 2"/>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500563" y="3570288"/>
            <a:ext cx="4535487"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Rectangle 6"/>
          <p:cNvSpPr>
            <a:spLocks noChangeArrowheads="1"/>
          </p:cNvSpPr>
          <p:nvPr/>
        </p:nvSpPr>
        <p:spPr bwMode="auto">
          <a:xfrm>
            <a:off x="449263" y="1062038"/>
            <a:ext cx="419735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indent="-342900" algn="ctr">
              <a:spcBef>
                <a:spcPct val="20000"/>
              </a:spcBef>
            </a:pPr>
            <a:r>
              <a:rPr lang="fr-FR" altLang="fr-FR" sz="2800" dirty="0">
                <a:latin typeface="Pristina" pitchFamily="66" charset="0"/>
              </a:rPr>
              <a:t>Espace </a:t>
            </a:r>
            <a:r>
              <a:rPr lang="fr-FR" altLang="fr-FR" sz="2800" dirty="0" err="1">
                <a:latin typeface="Pristina" pitchFamily="66" charset="0"/>
              </a:rPr>
              <a:t>Lounge</a:t>
            </a:r>
            <a:endParaRPr lang="fr-FR" altLang="fr-FR" sz="2800" dirty="0">
              <a:latin typeface="Pristina" pitchFamily="66" charset="0"/>
            </a:endParaRPr>
          </a:p>
        </p:txBody>
      </p:sp>
      <p:pic>
        <p:nvPicPr>
          <p:cNvPr id="44039" name="Image 3" descr="LOGO CJ ENTIER2 BLC.eps"/>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8561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2"/>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41875" y="1227138"/>
            <a:ext cx="4003675" cy="263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8" descr="IMG_958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95275" y="3894138"/>
            <a:ext cx="4176713" cy="278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ctangle 10"/>
          <p:cNvSpPr>
            <a:spLocks noChangeArrowheads="1"/>
          </p:cNvSpPr>
          <p:nvPr/>
        </p:nvSpPr>
        <p:spPr bwMode="auto">
          <a:xfrm>
            <a:off x="323850" y="2205038"/>
            <a:ext cx="431958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fr-FR" altLang="fr-FR" b="1" i="1" dirty="0" smtClean="0">
                <a:solidFill>
                  <a:schemeClr val="bg1"/>
                </a:solidFill>
                <a:hlinkClick r:id="rId4"/>
              </a:rPr>
              <a:t>http</a:t>
            </a:r>
            <a:r>
              <a:rPr lang="fr-FR" altLang="fr-FR" b="1" i="1" dirty="0">
                <a:solidFill>
                  <a:schemeClr val="bg1"/>
                </a:solidFill>
                <a:hlinkClick r:id="rId4"/>
              </a:rPr>
              <a:t>://www.croisierejaune.com/video/32_Ephemere_Sahara_Lounge.html</a:t>
            </a:r>
            <a:r>
              <a:rPr lang="fr-FR" altLang="fr-FR" b="1" i="1" dirty="0">
                <a:solidFill>
                  <a:schemeClr val="bg1"/>
                </a:solidFill>
              </a:rPr>
              <a:t> </a:t>
            </a:r>
          </a:p>
        </p:txBody>
      </p:sp>
      <p:pic>
        <p:nvPicPr>
          <p:cNvPr id="45061" name="Image 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616450" y="3894138"/>
            <a:ext cx="4440238" cy="29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3" name="Rectangle 8"/>
          <p:cNvSpPr>
            <a:spLocks noChangeArrowheads="1"/>
          </p:cNvSpPr>
          <p:nvPr/>
        </p:nvSpPr>
        <p:spPr bwMode="auto">
          <a:xfrm>
            <a:off x="2982913" y="333375"/>
            <a:ext cx="419735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lgn="ctr" eaLnBrk="1" hangingPunct="1">
              <a:lnSpc>
                <a:spcPct val="80000"/>
              </a:lnSpc>
              <a:spcBef>
                <a:spcPct val="20000"/>
              </a:spcBef>
              <a:defRPr/>
            </a:pPr>
            <a:r>
              <a:rPr lang="fr-FR" altLang="fr-FR" sz="3000" b="1" dirty="0">
                <a:ln w="6350">
                  <a:noFill/>
                </a:ln>
                <a:effectLst>
                  <a:outerShdw blurRad="114300" dist="101600" dir="2700000" algn="tl" rotWithShape="0">
                    <a:srgbClr val="000000">
                      <a:alpha val="40000"/>
                    </a:srgbClr>
                  </a:outerShdw>
                </a:effectLst>
                <a:latin typeface="Pristina" pitchFamily="66" charset="0"/>
              </a:rPr>
              <a:t>Dîner blanc sur le Sahara </a:t>
            </a:r>
            <a:r>
              <a:rPr lang="fr-FR" altLang="fr-FR" sz="3000" b="1" dirty="0" err="1">
                <a:ln w="6350">
                  <a:noFill/>
                </a:ln>
                <a:effectLst>
                  <a:outerShdw blurRad="114300" dist="101600" dir="2700000" algn="tl" rotWithShape="0">
                    <a:srgbClr val="000000">
                      <a:alpha val="40000"/>
                    </a:srgbClr>
                  </a:outerShdw>
                </a:effectLst>
                <a:latin typeface="Pristina" pitchFamily="66" charset="0"/>
              </a:rPr>
              <a:t>Lounge</a:t>
            </a:r>
            <a:endParaRPr lang="fr-FR" altLang="fr-FR" sz="3000" b="1" dirty="0">
              <a:ln w="6350">
                <a:noFill/>
              </a:ln>
              <a:effectLst>
                <a:outerShdw blurRad="114300" dist="101600" dir="2700000" algn="tl" rotWithShape="0">
                  <a:srgbClr val="000000">
                    <a:alpha val="40000"/>
                  </a:srgbClr>
                </a:outerShdw>
              </a:effectLst>
              <a:latin typeface="Pristina" pitchFamily="66" charset="0"/>
            </a:endParaRPr>
          </a:p>
        </p:txBody>
      </p:sp>
      <p:pic>
        <p:nvPicPr>
          <p:cNvPr id="45064" name="Image 3" descr="LOGO CJ ENTIER2 BLC.eps"/>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2296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067944" y="2780928"/>
            <a:ext cx="2448272" cy="646331"/>
          </a:xfrm>
          <a:prstGeom prst="rect">
            <a:avLst/>
          </a:prstGeom>
          <a:noFill/>
        </p:spPr>
        <p:txBody>
          <a:bodyPr wrap="square" rtlCol="0">
            <a:spAutoFit/>
          </a:bodyPr>
          <a:lstStyle/>
          <a:p>
            <a:r>
              <a:rPr lang="fr-FR" sz="3600" dirty="0" smtClean="0"/>
              <a:t>Jour </a:t>
            </a:r>
            <a:r>
              <a:rPr lang="fr-FR" sz="3600" dirty="0" smtClean="0"/>
              <a:t>3</a:t>
            </a:r>
            <a:endParaRPr lang="fr-FR" sz="3600" dirty="0"/>
          </a:p>
        </p:txBody>
      </p:sp>
      <p:pic>
        <p:nvPicPr>
          <p:cNvPr id="8"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75575" y="18476"/>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5983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p:cNvPicPr>
            <a:picLocks noChangeAspect="1" noChangeArrowheads="1"/>
          </p:cNvPicPr>
          <p:nvPr/>
        </p:nvPicPr>
        <p:blipFill>
          <a:blip r:embed="rId2" cstate="email"/>
          <a:srcRect/>
          <a:stretch>
            <a:fillRect/>
          </a:stretch>
        </p:blipFill>
        <p:spPr bwMode="auto">
          <a:xfrm>
            <a:off x="250825" y="908050"/>
            <a:ext cx="5329238" cy="3430588"/>
          </a:xfrm>
          <a:prstGeom prst="rect">
            <a:avLst/>
          </a:prstGeom>
          <a:noFill/>
          <a:ln w="9525">
            <a:noFill/>
            <a:miter lim="800000"/>
            <a:headEnd/>
            <a:tailEnd/>
          </a:ln>
          <a:effectLst/>
        </p:spPr>
      </p:pic>
      <p:pic>
        <p:nvPicPr>
          <p:cNvPr id="107526" name="Picture 6"/>
          <p:cNvPicPr>
            <a:picLocks noChangeAspect="1" noChangeArrowheads="1"/>
          </p:cNvPicPr>
          <p:nvPr/>
        </p:nvPicPr>
        <p:blipFill>
          <a:blip r:embed="rId3" cstate="email"/>
          <a:srcRect/>
          <a:stretch>
            <a:fillRect/>
          </a:stretch>
        </p:blipFill>
        <p:spPr bwMode="auto">
          <a:xfrm>
            <a:off x="179388" y="4437063"/>
            <a:ext cx="2627312" cy="1971675"/>
          </a:xfrm>
          <a:prstGeom prst="rect">
            <a:avLst/>
          </a:prstGeom>
          <a:noFill/>
          <a:ln w="9525">
            <a:noFill/>
            <a:miter lim="800000"/>
            <a:headEnd/>
            <a:tailEnd/>
          </a:ln>
          <a:effectLst/>
        </p:spPr>
      </p:pic>
      <p:pic>
        <p:nvPicPr>
          <p:cNvPr id="107527" name="Picture 7"/>
          <p:cNvPicPr>
            <a:picLocks noChangeAspect="1" noChangeArrowheads="1"/>
          </p:cNvPicPr>
          <p:nvPr/>
        </p:nvPicPr>
        <p:blipFill>
          <a:blip r:embed="rId4" cstate="email"/>
          <a:srcRect/>
          <a:stretch>
            <a:fillRect/>
          </a:stretch>
        </p:blipFill>
        <p:spPr bwMode="auto">
          <a:xfrm>
            <a:off x="5651500" y="908050"/>
            <a:ext cx="3379788" cy="5545138"/>
          </a:xfrm>
          <a:prstGeom prst="rect">
            <a:avLst/>
          </a:prstGeom>
          <a:noFill/>
          <a:ln w="9525">
            <a:noFill/>
            <a:miter lim="800000"/>
            <a:headEnd/>
            <a:tailEnd/>
          </a:ln>
          <a:effectLst/>
        </p:spPr>
      </p:pic>
      <p:pic>
        <p:nvPicPr>
          <p:cNvPr id="107528" name="Picture 8"/>
          <p:cNvPicPr>
            <a:picLocks noChangeAspect="1" noChangeArrowheads="1"/>
          </p:cNvPicPr>
          <p:nvPr/>
        </p:nvPicPr>
        <p:blipFill>
          <a:blip r:embed="rId5" cstate="email"/>
          <a:srcRect/>
          <a:stretch>
            <a:fillRect/>
          </a:stretch>
        </p:blipFill>
        <p:spPr bwMode="auto">
          <a:xfrm>
            <a:off x="2916238" y="4437063"/>
            <a:ext cx="2665412" cy="1998662"/>
          </a:xfrm>
          <a:prstGeom prst="rect">
            <a:avLst/>
          </a:prstGeom>
          <a:noFill/>
          <a:ln w="9525">
            <a:noFill/>
            <a:miter lim="800000"/>
            <a:headEnd/>
            <a:tailEnd/>
          </a:ln>
          <a:effectLst/>
        </p:spPr>
      </p:pic>
      <p:sp>
        <p:nvSpPr>
          <p:cNvPr id="7" name="ZoneTexte 6"/>
          <p:cNvSpPr txBox="1"/>
          <p:nvPr/>
        </p:nvSpPr>
        <p:spPr>
          <a:xfrm>
            <a:off x="1115616" y="0"/>
            <a:ext cx="6696744" cy="1040285"/>
          </a:xfrm>
          <a:prstGeom prst="rect">
            <a:avLst/>
          </a:prstGeom>
          <a:noFill/>
        </p:spPr>
        <p:txBody>
          <a:bodyPr wrap="square" rtlCol="0">
            <a:spAutoFit/>
          </a:bodyPr>
          <a:lstStyle/>
          <a:p>
            <a:pPr indent="-342900" algn="ctr" eaLnBrk="0" hangingPunct="0">
              <a:spcBef>
                <a:spcPct val="20000"/>
              </a:spcBef>
            </a:pPr>
            <a:r>
              <a:rPr lang="fr-FR" sz="2800" dirty="0">
                <a:latin typeface="Pristina" pitchFamily="66" charset="0"/>
                <a:ea typeface="ＭＳ Ｐゴシック" pitchFamily="34" charset="-128"/>
              </a:rPr>
              <a:t>Diner chez l’habitant à </a:t>
            </a:r>
            <a:r>
              <a:rPr lang="fr-FR" sz="2800" dirty="0" err="1" smtClean="0">
                <a:latin typeface="Pristina" pitchFamily="66" charset="0"/>
                <a:ea typeface="ＭＳ Ｐゴシック" pitchFamily="34" charset="-128"/>
              </a:rPr>
              <a:t>Nefta</a:t>
            </a:r>
            <a:endParaRPr lang="fr-FR" sz="2800" dirty="0" smtClean="0">
              <a:latin typeface="Pristina" pitchFamily="66" charset="0"/>
              <a:ea typeface="ＭＳ Ｐゴシック" pitchFamily="34" charset="-128"/>
            </a:endParaRPr>
          </a:p>
          <a:p>
            <a:pPr indent="-342900" algn="ctr" eaLnBrk="0" hangingPunct="0">
              <a:spcBef>
                <a:spcPct val="20000"/>
              </a:spcBef>
            </a:pPr>
            <a:r>
              <a:rPr lang="fr-FR" sz="2800" dirty="0" smtClean="0">
                <a:latin typeface="Pristina" pitchFamily="66" charset="0"/>
                <a:ea typeface="ＭＳ Ｐゴシック" pitchFamily="34" charset="-128"/>
              </a:rPr>
              <a:t>Hôtel de Charme Dar </a:t>
            </a:r>
            <a:r>
              <a:rPr lang="fr-FR" sz="2800" dirty="0" err="1" smtClean="0">
                <a:latin typeface="Pristina" pitchFamily="66" charset="0"/>
                <a:ea typeface="ＭＳ Ｐゴシック" pitchFamily="34" charset="-128"/>
              </a:rPr>
              <a:t>Zargouni</a:t>
            </a:r>
            <a:endParaRPr lang="fr-FR" sz="2800" dirty="0">
              <a:latin typeface="Pristina" pitchFamily="66" charset="0"/>
              <a:ea typeface="ＭＳ Ｐゴシック"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indent="-342900" eaLnBrk="0" hangingPunct="0">
              <a:lnSpc>
                <a:spcPct val="90000"/>
              </a:lnSpc>
              <a:spcBef>
                <a:spcPct val="20000"/>
              </a:spcBef>
              <a:defRPr/>
            </a:pPr>
            <a:r>
              <a:rPr lang="fr-FR" altLang="fr-FR" sz="2800" dirty="0" smtClean="0">
                <a:solidFill>
                  <a:schemeClr val="tx1"/>
                </a:solidFill>
                <a:latin typeface="Pristina" pitchFamily="66" charset="0"/>
                <a:ea typeface="ＭＳ Ｐゴシック" pitchFamily="34" charset="-128"/>
                <a:cs typeface="+mn-cs"/>
              </a:rPr>
              <a:t>Méharée </a:t>
            </a:r>
            <a:endParaRPr lang="fr-FR" altLang="fr-FR" sz="2800" dirty="0">
              <a:solidFill>
                <a:schemeClr val="tx1"/>
              </a:solidFill>
              <a:latin typeface="Pristina" pitchFamily="66" charset="0"/>
              <a:ea typeface="ＭＳ Ｐゴシック" pitchFamily="34" charset="-128"/>
              <a:cs typeface="+mn-cs"/>
            </a:endParaRPr>
          </a:p>
        </p:txBody>
      </p:sp>
      <p:pic>
        <p:nvPicPr>
          <p:cNvPr id="14340" name="Picture 4" descr="IMG_337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850" y="1773238"/>
            <a:ext cx="4133850" cy="2757487"/>
          </a:xfrm>
          <a:prstGeom prst="rect">
            <a:avLst/>
          </a:prstGeom>
          <a:noFill/>
          <a:extLst>
            <a:ext uri="{909E8E84-426E-40DD-AFC4-6F175D3DCCD1}">
              <a14:hiddenFill xmlns:a14="http://schemas.microsoft.com/office/drawing/2010/main" xmlns="">
                <a:solidFill>
                  <a:srgbClr val="FFFFFF"/>
                </a:solidFill>
              </a14:hiddenFill>
            </a:ext>
          </a:extLst>
        </p:spPr>
      </p:pic>
      <p:pic>
        <p:nvPicPr>
          <p:cNvPr id="14341" name="Picture 5" descr="IMG_336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0" y="1762125"/>
            <a:ext cx="4176713" cy="27860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6461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G_683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87450" y="1196975"/>
            <a:ext cx="7127875"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5"/>
          <p:cNvSpPr>
            <a:spLocks noChangeArrowheads="1"/>
          </p:cNvSpPr>
          <p:nvPr/>
        </p:nvSpPr>
        <p:spPr bwMode="auto">
          <a:xfrm>
            <a:off x="677863" y="333375"/>
            <a:ext cx="83073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2400" dirty="0" smtClean="0">
                <a:latin typeface="Maiandra GD" pitchFamily="34" charset="0"/>
              </a:rPr>
              <a:t>Mise en lumière du Dîner 3000 </a:t>
            </a:r>
            <a:r>
              <a:rPr lang="fr-FR" altLang="fr-FR" sz="2400" dirty="0">
                <a:latin typeface="Maiandra GD" pitchFamily="34" charset="0"/>
              </a:rPr>
              <a:t>bougies</a:t>
            </a:r>
            <a:endParaRPr lang="fr-FR" altLang="fr-FR" sz="2400" dirty="0">
              <a:latin typeface="Arial" charset="0"/>
            </a:endParaRPr>
          </a:p>
        </p:txBody>
      </p:sp>
      <p:pic>
        <p:nvPicPr>
          <p:cNvPr id="17412"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039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1331913" y="188913"/>
            <a:ext cx="6551612"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70000"/>
              </a:lnSpc>
              <a:spcBef>
                <a:spcPct val="20000"/>
              </a:spcBef>
            </a:pPr>
            <a:r>
              <a:rPr lang="fr-FR" altLang="fr-FR" sz="3200">
                <a:latin typeface="Pristina" pitchFamily="66" charset="0"/>
              </a:rPr>
              <a:t>Dîner sous tentes berbères</a:t>
            </a:r>
          </a:p>
        </p:txBody>
      </p:sp>
      <p:sp>
        <p:nvSpPr>
          <p:cNvPr id="13315" name="Rectangle 12"/>
          <p:cNvSpPr>
            <a:spLocks noChangeArrowheads="1"/>
          </p:cNvSpPr>
          <p:nvPr/>
        </p:nvSpPr>
        <p:spPr bwMode="auto">
          <a:xfrm>
            <a:off x="6948488" y="112713"/>
            <a:ext cx="2195512"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buFontTx/>
              <a:buNone/>
            </a:pPr>
            <a:r>
              <a:rPr lang="fr-FR" altLang="fr-FR" sz="2800" dirty="0">
                <a:latin typeface="Pristina" pitchFamily="66" charset="0"/>
                <a:cs typeface="Arial" charset="0"/>
              </a:rPr>
              <a:t>Jour </a:t>
            </a:r>
            <a:r>
              <a:rPr lang="fr-FR" altLang="fr-FR" sz="2800" dirty="0" smtClean="0">
                <a:latin typeface="Pristina" pitchFamily="66" charset="0"/>
                <a:cs typeface="Arial" charset="0"/>
              </a:rPr>
              <a:t>3</a:t>
            </a:r>
            <a:endParaRPr lang="fr-FR" altLang="fr-FR" sz="2800" dirty="0">
              <a:latin typeface="Pristina" pitchFamily="66" charset="0"/>
              <a:cs typeface="Arial" charset="0"/>
            </a:endParaRPr>
          </a:p>
        </p:txBody>
      </p:sp>
      <p:pic>
        <p:nvPicPr>
          <p:cNvPr id="13316" name="Image 4"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6" descr="\\Servboul1\Images CJ\16 PHOTOTHEQUE\03 - PRODUITS CJ\03. DEJ &amp; DINER &amp; COCKTAIL\DINER TENTES BERBERES\IMG_420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31925" y="1516063"/>
            <a:ext cx="68167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7019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5138" y="290513"/>
            <a:ext cx="8416925"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800" b="1" dirty="0">
                <a:ln w="6350">
                  <a:noFill/>
                </a:ln>
                <a:effectLst>
                  <a:outerShdw blurRad="114300" dist="101600" dir="2700000" algn="tl" rotWithShape="0">
                    <a:srgbClr val="000000">
                      <a:alpha val="40000"/>
                    </a:srgbClr>
                  </a:outerShdw>
                </a:effectLst>
                <a:latin typeface="Pristina" pitchFamily="66" charset="0"/>
              </a:rPr>
              <a:t>Mise en place d’un dîner berbère 1001 Feux </a:t>
            </a:r>
            <a:r>
              <a:rPr lang="fr-FR" altLang="fr-FR" sz="2000" i="1" dirty="0">
                <a:hlinkClick r:id="rId2"/>
              </a:rPr>
              <a:t>http://www.croisierejaune.com/video/10_dej_diner_berbere.html</a:t>
            </a:r>
            <a:endParaRPr lang="fr-FR" altLang="fr-FR" sz="2000" i="1" dirty="0"/>
          </a:p>
          <a:p>
            <a:pPr algn="ctr" eaLnBrk="1" hangingPunct="1">
              <a:lnSpc>
                <a:spcPct val="80000"/>
              </a:lnSpc>
              <a:spcBef>
                <a:spcPct val="20000"/>
              </a:spcBef>
            </a:pPr>
            <a:endParaRPr lang="fr-FR" altLang="fr-FR" sz="2400" dirty="0">
              <a:latin typeface="Maiandra GD" pitchFamily="34" charset="0"/>
            </a:endParaRPr>
          </a:p>
        </p:txBody>
      </p:sp>
      <p:pic>
        <p:nvPicPr>
          <p:cNvPr id="16387" name="Image 8"/>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1038" y="1228725"/>
            <a:ext cx="8142287" cy="542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1401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336550" y="260350"/>
            <a:ext cx="8532813"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dirty="0">
                <a:latin typeface="Pristina" pitchFamily="66" charset="0"/>
              </a:rPr>
              <a:t>Lettres de feu au nom du </a:t>
            </a:r>
            <a:r>
              <a:rPr lang="fr-FR" altLang="fr-FR" sz="2800" dirty="0" smtClean="0">
                <a:latin typeface="Pristina" pitchFamily="66" charset="0"/>
              </a:rPr>
              <a:t>groupe</a:t>
            </a:r>
            <a:endParaRPr lang="fr-FR" altLang="fr-FR" sz="2600" dirty="0">
              <a:latin typeface="Maiandra GD" pitchFamily="34" charset="0"/>
            </a:endParaRPr>
          </a:p>
        </p:txBody>
      </p:sp>
      <p:pic>
        <p:nvPicPr>
          <p:cNvPr id="49155" name="Picture 2" descr="\\Servboul1\images cj\Nouvelle Photothèque\Prestation\Lettre de feu\Image 15.t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66788" y="1395413"/>
            <a:ext cx="7210425" cy="406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221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idx="4294967295"/>
          </p:nvPr>
        </p:nvSpPr>
        <p:spPr/>
        <p:txBody>
          <a:bodyPr/>
          <a:lstStyle/>
          <a:p>
            <a:r>
              <a:rPr lang="fr-FR" b="1" dirty="0" smtClean="0">
                <a:solidFill>
                  <a:schemeClr val="tx1"/>
                </a:solidFill>
                <a:latin typeface="Maiandra GD" pitchFamily="34" charset="0"/>
              </a:rPr>
              <a:t>Introduction</a:t>
            </a:r>
          </a:p>
        </p:txBody>
      </p:sp>
      <p:sp>
        <p:nvSpPr>
          <p:cNvPr id="5123" name="Espace réservé du contenu 2"/>
          <p:cNvSpPr>
            <a:spLocks noGrp="1"/>
          </p:cNvSpPr>
          <p:nvPr>
            <p:ph idx="4294967295"/>
          </p:nvPr>
        </p:nvSpPr>
        <p:spPr>
          <a:xfrm>
            <a:off x="323850" y="1557338"/>
            <a:ext cx="8543925" cy="3384550"/>
          </a:xfrm>
        </p:spPr>
        <p:txBody>
          <a:bodyPr>
            <a:normAutofit fontScale="92500" lnSpcReduction="10000"/>
          </a:bodyPr>
          <a:lstStyle/>
          <a:p>
            <a:pPr algn="just">
              <a:buFontTx/>
              <a:buNone/>
            </a:pPr>
            <a:r>
              <a:rPr lang="fr-FR" sz="2800" dirty="0" smtClean="0">
                <a:latin typeface="Maiandra GD" pitchFamily="34" charset="0"/>
              </a:rPr>
              <a:t>	</a:t>
            </a:r>
            <a:r>
              <a:rPr lang="fr-FR" sz="2400" dirty="0" smtClean="0">
                <a:latin typeface="Maiandra GD" pitchFamily="34" charset="0"/>
              </a:rPr>
              <a:t>Avoir l’idée de créer ce nouveau concept en Tunisie, fait partie de l’un des objectifs de la société. La préoccupation première de l’entreprise est d’offrir un luxe et un confort à ces clients,  Mais Croisière jaune veut aussi sensibiliser ses clients au développement durable. Artisan, spécialiste dans chaque domaine respectif, bois, tissage, peinture… toutes ces petites mains tunisiennes ont participé à la réalisation de ce nouveau projet. La réalisation, de ce produit exclusif associe développement durable et écologie, préoccupations majeures  propre à chacun d’aujourd’hui. </a:t>
            </a:r>
          </a:p>
          <a:p>
            <a:pPr>
              <a:buFontTx/>
              <a:buNone/>
            </a:pPr>
            <a:endParaRPr lang="fr-FR" sz="2800" dirty="0" smtClean="0">
              <a:latin typeface="Maiandra GD" pitchFamily="34" charset="0"/>
            </a:endParaRPr>
          </a:p>
        </p:txBody>
      </p:sp>
      <p:pic>
        <p:nvPicPr>
          <p:cNvPr id="5124" name="Picture 11"/>
          <p:cNvPicPr>
            <a:picLocks noChangeAspect="1" noChangeArrowheads="1"/>
          </p:cNvPicPr>
          <p:nvPr/>
        </p:nvPicPr>
        <p:blipFill>
          <a:blip r:embed="rId2" cstate="email"/>
          <a:srcRect/>
          <a:stretch>
            <a:fillRect/>
          </a:stretch>
        </p:blipFill>
        <p:spPr bwMode="auto">
          <a:xfrm>
            <a:off x="8639175" y="6353175"/>
            <a:ext cx="504825" cy="5048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sc01316"/>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0363" y="1235075"/>
            <a:ext cx="3889375"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5"/>
          <p:cNvSpPr>
            <a:spLocks noChangeArrowheads="1"/>
          </p:cNvSpPr>
          <p:nvPr/>
        </p:nvSpPr>
        <p:spPr bwMode="auto">
          <a:xfrm>
            <a:off x="684213" y="371475"/>
            <a:ext cx="712946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en-US" altLang="fr-FR" sz="2800" dirty="0">
                <a:latin typeface="Pristina" pitchFamily="66" charset="0"/>
              </a:rPr>
              <a:t>Animation troupe </a:t>
            </a:r>
            <a:r>
              <a:rPr lang="en-US" altLang="fr-FR" sz="2800" dirty="0" err="1">
                <a:latin typeface="Pristina" pitchFamily="66" charset="0"/>
              </a:rPr>
              <a:t>folklorique</a:t>
            </a:r>
            <a:r>
              <a:rPr lang="en-US" altLang="fr-FR" sz="2800" dirty="0">
                <a:latin typeface="Pristina" pitchFamily="66" charset="0"/>
              </a:rPr>
              <a:t> </a:t>
            </a:r>
          </a:p>
        </p:txBody>
      </p:sp>
      <p:pic>
        <p:nvPicPr>
          <p:cNvPr id="18436" name="Picture 7" descr="00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2738" y="3760788"/>
            <a:ext cx="3983037"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9" descr="\\Servboul1\ImagesCJ\16 PHOTOTHEQUE\03 - PRODUITS CJ\01. ACTIVITES &amp; PRODUITS\troupe folklorique\DSC03818.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97388" y="1038225"/>
            <a:ext cx="4252912" cy="567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159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80928"/>
            <a:ext cx="8229600" cy="1143000"/>
          </a:xfrm>
        </p:spPr>
        <p:txBody>
          <a:bodyPr/>
          <a:lstStyle/>
          <a:p>
            <a:r>
              <a:rPr lang="fr-FR" dirty="0" smtClean="0"/>
              <a:t>Prestations Optionnelles</a:t>
            </a:r>
            <a:endParaRPr lang="fr-FR" dirty="0"/>
          </a:p>
        </p:txBody>
      </p:sp>
      <p:pic>
        <p:nvPicPr>
          <p:cNvPr id="4"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3787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ElFaouarII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950" y="1700213"/>
            <a:ext cx="4465638" cy="335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7" name="Picture 10" descr="IMG_582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3438" y="1700213"/>
            <a:ext cx="4427537" cy="332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8" name="Rectangle 12"/>
          <p:cNvSpPr>
            <a:spLocks noChangeArrowheads="1"/>
          </p:cNvSpPr>
          <p:nvPr/>
        </p:nvSpPr>
        <p:spPr bwMode="auto">
          <a:xfrm>
            <a:off x="323850" y="476250"/>
            <a:ext cx="82819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800" dirty="0">
                <a:latin typeface="Pristina" pitchFamily="66" charset="0"/>
              </a:rPr>
              <a:t>Projet : Plantation de </a:t>
            </a:r>
            <a:r>
              <a:rPr lang="fr-FR" altLang="fr-FR" sz="2800" dirty="0" smtClean="0">
                <a:latin typeface="Pristina" pitchFamily="66" charset="0"/>
              </a:rPr>
              <a:t>120 </a:t>
            </a:r>
            <a:r>
              <a:rPr lang="fr-FR" altLang="fr-FR" sz="2800" dirty="0">
                <a:latin typeface="Pristina" pitchFamily="66" charset="0"/>
              </a:rPr>
              <a:t>palmiers</a:t>
            </a:r>
          </a:p>
          <a:p>
            <a:pPr algn="ctr" eaLnBrk="1" hangingPunct="1">
              <a:lnSpc>
                <a:spcPct val="80000"/>
              </a:lnSpc>
              <a:spcBef>
                <a:spcPct val="20000"/>
              </a:spcBef>
            </a:pPr>
            <a:endParaRPr lang="fr-FR" altLang="fr-FR" i="1" dirty="0"/>
          </a:p>
        </p:txBody>
      </p:sp>
      <p:pic>
        <p:nvPicPr>
          <p:cNvPr id="52229" name="Image 3" descr="LOGO CJ ENTIER2 BLC.eps"/>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398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2"/>
          <p:cNvSpPr>
            <a:spLocks noChangeArrowheads="1"/>
          </p:cNvSpPr>
          <p:nvPr/>
        </p:nvSpPr>
        <p:spPr bwMode="auto">
          <a:xfrm>
            <a:off x="539750" y="1125538"/>
            <a:ext cx="82819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endParaRPr lang="fr-FR" altLang="fr-FR" sz="2600" i="1">
              <a:solidFill>
                <a:srgbClr val="663300"/>
              </a:solidFill>
              <a:latin typeface="Maiandra GD" pitchFamily="34" charset="0"/>
            </a:endParaRPr>
          </a:p>
        </p:txBody>
      </p:sp>
      <p:sp>
        <p:nvSpPr>
          <p:cNvPr id="67588" name="Rectangle 12"/>
          <p:cNvSpPr>
            <a:spLocks noChangeArrowheads="1"/>
          </p:cNvSpPr>
          <p:nvPr/>
        </p:nvSpPr>
        <p:spPr bwMode="auto">
          <a:xfrm>
            <a:off x="358775" y="360363"/>
            <a:ext cx="8785225"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defRPr/>
            </a:pPr>
            <a:endParaRPr lang="fr-FR" sz="2600" i="1" dirty="0">
              <a:solidFill>
                <a:srgbClr val="663300"/>
              </a:solidFill>
              <a:latin typeface="Maiandra GD" pitchFamily="34" charset="0"/>
            </a:endParaRPr>
          </a:p>
          <a:p>
            <a:pPr marL="342900" indent="-342900">
              <a:spcBef>
                <a:spcPct val="20000"/>
              </a:spcBef>
              <a:buFontTx/>
              <a:buChar char="•"/>
              <a:defRPr/>
            </a:pPr>
            <a:endParaRPr lang="fr-FR" sz="2600" i="1" dirty="0">
              <a:solidFill>
                <a:srgbClr val="663300"/>
              </a:solidFill>
              <a:latin typeface="Maiandra GD" pitchFamily="34" charset="0"/>
            </a:endParaRPr>
          </a:p>
          <a:p>
            <a:pPr>
              <a:spcBef>
                <a:spcPct val="20000"/>
              </a:spcBef>
              <a:defRPr/>
            </a:pPr>
            <a:r>
              <a:rPr lang="fr-FR" u="sng" dirty="0">
                <a:latin typeface="Maiandra GD" pitchFamily="34" charset="0"/>
              </a:rPr>
              <a:t>Enjeu environnemental</a:t>
            </a:r>
            <a:r>
              <a:rPr lang="fr-FR" dirty="0">
                <a:latin typeface="Maiandra GD" pitchFamily="34" charset="0"/>
              </a:rPr>
              <a:t>: participer à la plantation de palmiers pour contrer le manque de diversité d’espèces (certaines sont en voie de disparition) </a:t>
            </a:r>
          </a:p>
          <a:p>
            <a:pPr>
              <a:spcBef>
                <a:spcPct val="20000"/>
              </a:spcBef>
              <a:defRPr/>
            </a:pPr>
            <a:endParaRPr lang="fr-FR" dirty="0">
              <a:latin typeface="Maiandra GD" pitchFamily="34" charset="0"/>
            </a:endParaRPr>
          </a:p>
          <a:p>
            <a:pPr>
              <a:spcBef>
                <a:spcPct val="20000"/>
              </a:spcBef>
              <a:defRPr/>
            </a:pPr>
            <a:r>
              <a:rPr lang="fr-FR" u="sng" dirty="0">
                <a:latin typeface="Maiandra GD" pitchFamily="34" charset="0"/>
              </a:rPr>
              <a:t>Enjeu humanitaire</a:t>
            </a:r>
            <a:r>
              <a:rPr lang="fr-FR" dirty="0">
                <a:latin typeface="Maiandra GD" pitchFamily="34" charset="0"/>
              </a:rPr>
              <a:t>: venir en aide à des familles nécessitant un soutien concret en participant à la plantation de palmiers pour que la terre ainsi cultivée leur appartienne et leur permette autonomie et productivité</a:t>
            </a:r>
          </a:p>
          <a:p>
            <a:pPr>
              <a:spcBef>
                <a:spcPct val="20000"/>
              </a:spcBef>
              <a:defRPr/>
            </a:pPr>
            <a:endParaRPr lang="fr-FR" dirty="0">
              <a:latin typeface="Maiandra GD" pitchFamily="34" charset="0"/>
            </a:endParaRPr>
          </a:p>
          <a:p>
            <a:pPr>
              <a:spcBef>
                <a:spcPct val="20000"/>
              </a:spcBef>
              <a:defRPr/>
            </a:pPr>
            <a:r>
              <a:rPr lang="fr-FR" u="sng" dirty="0">
                <a:latin typeface="Maiandra GD" pitchFamily="34" charset="0"/>
              </a:rPr>
              <a:t>Mise en place du projet:</a:t>
            </a:r>
          </a:p>
          <a:p>
            <a:pPr>
              <a:spcBef>
                <a:spcPct val="20000"/>
              </a:spcBef>
              <a:defRPr/>
            </a:pPr>
            <a:endParaRPr lang="fr-FR" i="1" dirty="0">
              <a:solidFill>
                <a:srgbClr val="663300"/>
              </a:solidFill>
              <a:latin typeface="Maiandra GD" pitchFamily="34" charset="0"/>
            </a:endParaRPr>
          </a:p>
          <a:p>
            <a:pPr>
              <a:spcBef>
                <a:spcPct val="20000"/>
              </a:spcBef>
              <a:defRPr/>
            </a:pPr>
            <a:r>
              <a:rPr lang="fr-FR" dirty="0">
                <a:latin typeface="Maiandra GD" pitchFamily="34" charset="0"/>
              </a:rPr>
              <a:t>Recherches de familles nécessitant une aide concrète</a:t>
            </a:r>
          </a:p>
          <a:p>
            <a:pPr>
              <a:spcBef>
                <a:spcPct val="20000"/>
              </a:spcBef>
              <a:defRPr/>
            </a:pPr>
            <a:r>
              <a:rPr lang="fr-FR" dirty="0">
                <a:latin typeface="Maiandra GD" pitchFamily="34" charset="0"/>
              </a:rPr>
              <a:t>Achat de palmiers et matériel </a:t>
            </a:r>
          </a:p>
          <a:p>
            <a:pPr>
              <a:spcBef>
                <a:spcPct val="20000"/>
              </a:spcBef>
              <a:defRPr/>
            </a:pPr>
            <a:r>
              <a:rPr lang="fr-FR" dirty="0">
                <a:latin typeface="Maiandra GD" pitchFamily="34" charset="0"/>
              </a:rPr>
              <a:t>Préparation des terrains sélectionnés, plantation de palmiers de diverses sortes, construction et mise à niveau de systèmes d’irrigation…</a:t>
            </a:r>
          </a:p>
          <a:p>
            <a:pPr>
              <a:spcBef>
                <a:spcPct val="20000"/>
              </a:spcBef>
              <a:defRPr/>
            </a:pPr>
            <a:endParaRPr lang="fr-FR" sz="800" dirty="0">
              <a:latin typeface="Maiandra GD" pitchFamily="34" charset="0"/>
            </a:endParaRPr>
          </a:p>
          <a:p>
            <a:pPr>
              <a:spcBef>
                <a:spcPct val="20000"/>
              </a:spcBef>
              <a:defRPr/>
            </a:pPr>
            <a:r>
              <a:rPr lang="fr-FR" dirty="0">
                <a:latin typeface="Maiandra GD" pitchFamily="34" charset="0"/>
              </a:rPr>
              <a:t>Un projet qui permet aux participants de découvrir la </a:t>
            </a:r>
            <a:r>
              <a:rPr lang="fr-FR" dirty="0" err="1">
                <a:latin typeface="Maiandra GD" pitchFamily="34" charset="0"/>
              </a:rPr>
              <a:t>phoeniciculture</a:t>
            </a:r>
            <a:r>
              <a:rPr lang="fr-FR" dirty="0">
                <a:latin typeface="Maiandra GD" pitchFamily="34" charset="0"/>
              </a:rPr>
              <a:t>, avec des enjeux écologiques et humanitaires</a:t>
            </a:r>
          </a:p>
          <a:p>
            <a:pPr marL="342900" indent="-342900">
              <a:spcBef>
                <a:spcPct val="20000"/>
              </a:spcBef>
              <a:defRPr/>
            </a:pPr>
            <a:endParaRPr lang="fr-FR" sz="800" dirty="0">
              <a:latin typeface="Maiandra GD" pitchFamily="34" charset="0"/>
            </a:endParaRPr>
          </a:p>
          <a:p>
            <a:pPr marL="342900" indent="-342900">
              <a:spcBef>
                <a:spcPct val="20000"/>
              </a:spcBef>
              <a:buFontTx/>
              <a:buChar char="•"/>
              <a:defRPr/>
            </a:pPr>
            <a:endParaRPr lang="fr-FR" i="1" dirty="0">
              <a:solidFill>
                <a:srgbClr val="663300"/>
              </a:solidFill>
              <a:latin typeface="Maiandra GD" pitchFamily="34" charset="0"/>
            </a:endParaRPr>
          </a:p>
          <a:p>
            <a:pPr marL="342900" indent="-342900">
              <a:spcBef>
                <a:spcPct val="20000"/>
              </a:spcBef>
              <a:buFontTx/>
              <a:buChar char="•"/>
              <a:defRPr/>
            </a:pPr>
            <a:endParaRPr lang="fr-FR" dirty="0">
              <a:latin typeface="Maiandra GD" pitchFamily="34" charset="0"/>
            </a:endParaRPr>
          </a:p>
        </p:txBody>
      </p:sp>
      <p:sp>
        <p:nvSpPr>
          <p:cNvPr id="53252" name="Rectangle 12"/>
          <p:cNvSpPr>
            <a:spLocks noChangeArrowheads="1"/>
          </p:cNvSpPr>
          <p:nvPr/>
        </p:nvSpPr>
        <p:spPr bwMode="auto">
          <a:xfrm>
            <a:off x="1187624" y="339208"/>
            <a:ext cx="74168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800" dirty="0">
                <a:latin typeface="Pristina" pitchFamily="66" charset="0"/>
              </a:rPr>
              <a:t>* Concept *</a:t>
            </a:r>
          </a:p>
        </p:txBody>
      </p:sp>
      <p:pic>
        <p:nvPicPr>
          <p:cNvPr id="53253"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2406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p:cNvSpPr>
            <a:spLocks noChangeArrowheads="1"/>
          </p:cNvSpPr>
          <p:nvPr/>
        </p:nvSpPr>
        <p:spPr bwMode="auto">
          <a:xfrm>
            <a:off x="862013" y="347663"/>
            <a:ext cx="828198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800" dirty="0">
                <a:latin typeface="Pristina" pitchFamily="66" charset="0"/>
              </a:rPr>
              <a:t>Découvrir la </a:t>
            </a:r>
            <a:r>
              <a:rPr lang="fr-FR" altLang="fr-FR" sz="2800" dirty="0" err="1">
                <a:latin typeface="Pristina" pitchFamily="66" charset="0"/>
              </a:rPr>
              <a:t>phoeniciculture</a:t>
            </a:r>
            <a:r>
              <a:rPr lang="fr-FR" altLang="fr-FR" sz="2800" dirty="0">
                <a:latin typeface="Pristina" pitchFamily="66" charset="0"/>
              </a:rPr>
              <a:t>  et plantation de 50 palmiers</a:t>
            </a:r>
          </a:p>
        </p:txBody>
      </p:sp>
      <p:pic>
        <p:nvPicPr>
          <p:cNvPr id="54275" name="Picture 8" descr="IMG_5820"/>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35600" y="1484313"/>
            <a:ext cx="3471863" cy="462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4" descr="http://www.croisierejaune.com/Extranet/Images_data/HD/7679MX.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8938" y="3962400"/>
            <a:ext cx="4105275" cy="268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4" descr="http://www.croisierejaune.com/Extranet/Images_data/HD/7678MX.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0363" y="855663"/>
            <a:ext cx="4162425"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94600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528" y="13774"/>
            <a:ext cx="8229600" cy="1143001"/>
          </a:xfrm>
        </p:spPr>
        <p:txBody>
          <a:bodyPr>
            <a:normAutofit/>
          </a:bodyPr>
          <a:lstStyle/>
          <a:p>
            <a:pPr marL="342900" indent="-342900">
              <a:lnSpc>
                <a:spcPct val="80000"/>
              </a:lnSpc>
              <a:spcBef>
                <a:spcPct val="20000"/>
              </a:spcBef>
            </a:pPr>
            <a:r>
              <a:rPr lang="fr-FR" altLang="fr-FR" sz="2800" dirty="0">
                <a:solidFill>
                  <a:schemeClr val="tx1"/>
                </a:solidFill>
                <a:latin typeface="Pristina" pitchFamily="66" charset="0"/>
                <a:ea typeface="ＭＳ Ｐゴシック" pitchFamily="34" charset="-128"/>
                <a:cs typeface="+mn-cs"/>
              </a:rPr>
              <a:t>Activités ludiques sahariennes dans les dunes</a:t>
            </a:r>
          </a:p>
        </p:txBody>
      </p:sp>
      <p:sp>
        <p:nvSpPr>
          <p:cNvPr id="50184" name="Text Box 1028"/>
          <p:cNvSpPr txBox="1">
            <a:spLocks noChangeArrowheads="1"/>
          </p:cNvSpPr>
          <p:nvPr/>
        </p:nvSpPr>
        <p:spPr bwMode="auto">
          <a:xfrm>
            <a:off x="5580112" y="836712"/>
            <a:ext cx="3024187"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dirty="0">
                <a:solidFill>
                  <a:srgbClr val="663300"/>
                </a:solidFill>
                <a:latin typeface="Maiandra GD" pitchFamily="34" charset="0"/>
              </a:rPr>
              <a:t>Construction de cerfs volants et initiation à la pratique du cerf volants avec le champion du monde</a:t>
            </a:r>
            <a:endParaRPr lang="fr-FR" altLang="fr-FR" i="1" dirty="0">
              <a:solidFill>
                <a:srgbClr val="663300"/>
              </a:solidFill>
            </a:endParaRPr>
          </a:p>
        </p:txBody>
      </p:sp>
      <p:pic>
        <p:nvPicPr>
          <p:cNvPr id="50187" name="Picture 11" descr="STELLA09052008_000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36096" y="2204864"/>
            <a:ext cx="2887500" cy="43338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Servboul1\imagescj\16 PHOTOTHEQUE\03 - PRODUITS CJ\01. ACTIVITES &amp; PRODUITS\Kite\IMG00048-20091027-1225.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51520" y="1484784"/>
            <a:ext cx="3827462" cy="51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6518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5191125" y="531813"/>
            <a:ext cx="3619500" cy="580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b="1" dirty="0" smtClean="0">
                <a:latin typeface="Maiandra GD" pitchFamily="34" charset="0"/>
              </a:rPr>
              <a:t>OPTION Montage </a:t>
            </a:r>
            <a:r>
              <a:rPr lang="fr-FR" altLang="fr-FR" b="1" dirty="0">
                <a:latin typeface="Maiandra GD" pitchFamily="34" charset="0"/>
              </a:rPr>
              <a:t>de 10 tentes SPA éphémère dans le désert</a:t>
            </a:r>
          </a:p>
          <a:p>
            <a:pPr algn="ctr" eaLnBrk="1" hangingPunct="1"/>
            <a:endParaRPr lang="fr-FR" altLang="fr-FR" b="1" i="1" dirty="0">
              <a:latin typeface="Pristina" pitchFamily="66" charset="0"/>
            </a:endParaRPr>
          </a:p>
          <a:p>
            <a:pPr eaLnBrk="1" hangingPunct="1">
              <a:lnSpc>
                <a:spcPct val="80000"/>
              </a:lnSpc>
              <a:buFont typeface="Arial" charset="0"/>
              <a:buNone/>
            </a:pPr>
            <a:r>
              <a:rPr lang="fr-FR" altLang="fr-FR" sz="1600" dirty="0">
                <a:latin typeface="Maiandra GD" pitchFamily="34" charset="0"/>
              </a:rPr>
              <a:t>Vous découvrirez au beau milieu du désert de </a:t>
            </a:r>
            <a:r>
              <a:rPr lang="fr-FR" altLang="fr-FR" sz="1600" dirty="0" err="1">
                <a:latin typeface="Maiandra GD" pitchFamily="34" charset="0"/>
              </a:rPr>
              <a:t>Lareguett</a:t>
            </a:r>
            <a:r>
              <a:rPr lang="fr-FR" altLang="fr-FR" sz="1600" dirty="0">
                <a:latin typeface="Maiandra GD" pitchFamily="34" charset="0"/>
              </a:rPr>
              <a:t> un Spa, reprenant la mise en place des Bains Berbères. Il vous ferons voyager au cœur de la tradition des soins du Hammam et de nos massages d'ici et d'ailleurs.</a:t>
            </a:r>
          </a:p>
          <a:p>
            <a:pPr eaLnBrk="1" hangingPunct="1">
              <a:lnSpc>
                <a:spcPct val="80000"/>
              </a:lnSpc>
              <a:buFont typeface="Arial" charset="0"/>
              <a:buNone/>
            </a:pPr>
            <a:endParaRPr lang="fr-FR" altLang="fr-FR" sz="1600" dirty="0">
              <a:latin typeface="Maiandra GD" pitchFamily="34" charset="0"/>
            </a:endParaRPr>
          </a:p>
          <a:p>
            <a:pPr eaLnBrk="1" hangingPunct="1">
              <a:lnSpc>
                <a:spcPct val="80000"/>
              </a:lnSpc>
              <a:buFont typeface="Arial" charset="0"/>
              <a:buNone/>
            </a:pPr>
            <a:r>
              <a:rPr lang="fr-FR" altLang="fr-FR" sz="1600" dirty="0">
                <a:latin typeface="Maiandra GD" pitchFamily="34" charset="0"/>
              </a:rPr>
              <a:t>Les soins exclusivement manuels sont réalisés avec des produits naturels d'inspiration locale et ethnique : eaux florales de romarin, lavande, fleur d'oranger et de rose, masques au romarin, au thym et aux pétales de rose, essences de citron, baumes au néroli, au géranium, à la rose, </a:t>
            </a:r>
            <a:r>
              <a:rPr lang="fr-FR" altLang="fr-FR" sz="1600" dirty="0" err="1">
                <a:latin typeface="Maiandra GD" pitchFamily="34" charset="0"/>
              </a:rPr>
              <a:t>Barrouk</a:t>
            </a:r>
            <a:r>
              <a:rPr lang="fr-FR" altLang="fr-FR" sz="1600" dirty="0">
                <a:latin typeface="Maiandra GD" pitchFamily="34" charset="0"/>
              </a:rPr>
              <a:t>, huiles au calendula miel et vanille, huile d'Argan, huile aux pétales de rose, boues au </a:t>
            </a:r>
            <a:r>
              <a:rPr lang="fr-FR" altLang="fr-FR" sz="1600" dirty="0" err="1">
                <a:latin typeface="Maiandra GD" pitchFamily="34" charset="0"/>
              </a:rPr>
              <a:t>Rassoul</a:t>
            </a:r>
            <a:r>
              <a:rPr lang="fr-FR" altLang="fr-FR" sz="1600" dirty="0">
                <a:latin typeface="Maiandra GD" pitchFamily="34" charset="0"/>
              </a:rPr>
              <a:t> et </a:t>
            </a:r>
            <a:r>
              <a:rPr lang="fr-FR" altLang="fr-FR" sz="1600" dirty="0" err="1">
                <a:latin typeface="Maiandra GD" pitchFamily="34" charset="0"/>
              </a:rPr>
              <a:t>Tfal</a:t>
            </a:r>
            <a:r>
              <a:rPr lang="fr-FR" altLang="fr-FR" sz="1600" dirty="0">
                <a:latin typeface="Maiandra GD" pitchFamily="34" charset="0"/>
              </a:rPr>
              <a:t>…</a:t>
            </a:r>
          </a:p>
          <a:p>
            <a:pPr eaLnBrk="1" hangingPunct="1">
              <a:lnSpc>
                <a:spcPct val="80000"/>
              </a:lnSpc>
              <a:buFont typeface="Arial" charset="0"/>
              <a:buNone/>
            </a:pPr>
            <a:endParaRPr lang="fr-FR" altLang="fr-FR" sz="1600" dirty="0">
              <a:latin typeface="Maiandra GD" pitchFamily="34" charset="0"/>
            </a:endParaRPr>
          </a:p>
          <a:p>
            <a:pPr eaLnBrk="1" hangingPunct="1">
              <a:lnSpc>
                <a:spcPct val="80000"/>
              </a:lnSpc>
              <a:buFont typeface="Arial" charset="0"/>
              <a:buNone/>
            </a:pPr>
            <a:r>
              <a:rPr lang="fr-FR" altLang="fr-FR" sz="1600" dirty="0">
                <a:latin typeface="Maiandra GD" pitchFamily="34" charset="0"/>
              </a:rPr>
              <a:t>Les rituels et l'éveil des sens, la chaleur humaine, la vue sublime sur l’infini du désert, les mains magiques, l'harmonie des teintes et les parfums délicats façonnent l'Univers très particulier des soins Touareg.</a:t>
            </a:r>
          </a:p>
          <a:p>
            <a:pPr eaLnBrk="1" hangingPunct="1">
              <a:lnSpc>
                <a:spcPct val="80000"/>
              </a:lnSpc>
              <a:buFont typeface="Arial" charset="0"/>
              <a:buNone/>
            </a:pPr>
            <a:endParaRPr lang="fr-FR" altLang="fr-FR" sz="1600" dirty="0">
              <a:latin typeface="Maiandra GD" pitchFamily="34" charset="0"/>
            </a:endParaRPr>
          </a:p>
          <a:p>
            <a:pPr eaLnBrk="1" hangingPunct="1">
              <a:lnSpc>
                <a:spcPct val="80000"/>
              </a:lnSpc>
              <a:buFont typeface="Arial" charset="0"/>
              <a:buNone/>
            </a:pPr>
            <a:r>
              <a:rPr lang="fr-FR" altLang="fr-FR" sz="1600" dirty="0">
                <a:latin typeface="Maiandra GD" pitchFamily="34" charset="0"/>
              </a:rPr>
              <a:t>Le silence et la paix qu'inspire ce lieu unique et majestueux nous emportent au-delà des rêves</a:t>
            </a:r>
            <a:endParaRPr lang="fr-FR" altLang="fr-FR" sz="1600" i="1" dirty="0">
              <a:latin typeface="Maiandra GD" pitchFamily="34" charset="0"/>
            </a:endParaRPr>
          </a:p>
        </p:txBody>
      </p:sp>
      <p:pic>
        <p:nvPicPr>
          <p:cNvPr id="33795" name="Picture 5" descr="spa_massage_masthead"/>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96938" y="228600"/>
            <a:ext cx="3240087" cy="320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2" descr="\\Servboul1\imagescj\16 PHOTOTHEQUE\03 - PRODUITS CJ\01. ACTIVITES &amp; PRODUITS\TENTES SPA\DSC_007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3838" y="3479800"/>
            <a:ext cx="4795837" cy="320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1107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8"/>
          <p:cNvSpPr txBox="1">
            <a:spLocks noChangeArrowheads="1"/>
          </p:cNvSpPr>
          <p:nvPr/>
        </p:nvSpPr>
        <p:spPr bwMode="auto">
          <a:xfrm>
            <a:off x="5754688" y="2771775"/>
            <a:ext cx="3065462"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b="1">
                <a:latin typeface="Pristina" pitchFamily="66" charset="0"/>
              </a:rPr>
              <a:t>Laura est à votre disposition au</a:t>
            </a:r>
          </a:p>
          <a:p>
            <a:pPr algn="ctr" eaLnBrk="1" hangingPunct="1">
              <a:spcBef>
                <a:spcPct val="50000"/>
              </a:spcBef>
            </a:pPr>
            <a:r>
              <a:rPr lang="fr-FR" altLang="fr-FR" sz="2000">
                <a:latin typeface="Pristina" pitchFamily="66" charset="0"/>
              </a:rPr>
              <a:t>01 49 650 650</a:t>
            </a:r>
          </a:p>
          <a:p>
            <a:pPr algn="ctr" eaLnBrk="1" hangingPunct="1">
              <a:spcBef>
                <a:spcPct val="50000"/>
              </a:spcBef>
            </a:pPr>
            <a:r>
              <a:rPr lang="fr-FR" altLang="fr-FR" sz="2000">
                <a:latin typeface="Pristina" pitchFamily="66" charset="0"/>
              </a:rPr>
              <a:t>Laura@croisierejaune.com</a:t>
            </a:r>
          </a:p>
          <a:p>
            <a:pPr algn="ctr" eaLnBrk="1" hangingPunct="1">
              <a:spcBef>
                <a:spcPct val="50000"/>
              </a:spcBef>
            </a:pPr>
            <a:r>
              <a:rPr lang="fr-FR" altLang="fr-FR" sz="2000">
                <a:latin typeface="Pristina" pitchFamily="66" charset="0"/>
              </a:rPr>
              <a:t>www.croisierejaune.com</a:t>
            </a:r>
          </a:p>
          <a:p>
            <a:pPr algn="ctr" eaLnBrk="1" hangingPunct="1"/>
            <a:endParaRPr lang="fr-FR" altLang="fr-FR" sz="2000">
              <a:latin typeface="Pristina" pitchFamily="66" charset="0"/>
            </a:endParaRPr>
          </a:p>
        </p:txBody>
      </p:sp>
      <p:pic>
        <p:nvPicPr>
          <p:cNvPr id="58371"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a:spLocks noChangeArrowheads="1"/>
          </p:cNvSpPr>
          <p:nvPr/>
        </p:nvSpPr>
        <p:spPr bwMode="auto">
          <a:xfrm>
            <a:off x="179388" y="207963"/>
            <a:ext cx="9144000" cy="1143000"/>
          </a:xfrm>
          <a:prstGeom prst="rect">
            <a:avLst/>
          </a:prstGeom>
          <a:noFill/>
          <a:ln>
            <a:noFill/>
          </a:ln>
          <a:effectLst/>
          <a:extLst/>
        </p:spPr>
        <p:txBody>
          <a:bodyPr anchor="ct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indent="-342900" algn="ctr" eaLnBrk="0" hangingPunct="0">
              <a:spcBef>
                <a:spcPct val="20000"/>
              </a:spcBef>
              <a:defRPr/>
            </a:pPr>
            <a:r>
              <a:rPr lang="fr-FR" sz="2800" dirty="0">
                <a:latin typeface="Pristina" pitchFamily="66" charset="0"/>
                <a:ea typeface="ＭＳ Ｐゴシック" pitchFamily="34" charset="-128"/>
              </a:rPr>
              <a:t>Contact</a:t>
            </a:r>
          </a:p>
        </p:txBody>
      </p:sp>
      <p:pic>
        <p:nvPicPr>
          <p:cNvPr id="58373" name="Picture 1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1650" y="1658143"/>
            <a:ext cx="3165475"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989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2"/>
          <p:cNvSpPr>
            <a:spLocks noChangeArrowheads="1"/>
          </p:cNvSpPr>
          <p:nvPr/>
        </p:nvSpPr>
        <p:spPr bwMode="auto">
          <a:xfrm>
            <a:off x="360363" y="660400"/>
            <a:ext cx="6992937"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a:latin typeface="Pristina" pitchFamily="66" charset="0"/>
              </a:rPr>
              <a:t>Le Lodge « Ambassadeur » : accueil et service</a:t>
            </a:r>
          </a:p>
          <a:p>
            <a:pPr eaLnBrk="1" hangingPunct="1">
              <a:spcBef>
                <a:spcPct val="20000"/>
              </a:spcBef>
            </a:pPr>
            <a:r>
              <a:rPr lang="fr-FR" altLang="fr-FR" sz="1400" i="1">
                <a:hlinkClick r:id="rId3"/>
              </a:rPr>
              <a:t>http://www.croisierejaune.com/video/31_ephemere_ambassadeur_camp.html</a:t>
            </a: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p:txBody>
      </p:sp>
      <p:pic>
        <p:nvPicPr>
          <p:cNvPr id="25604" name="Image 8" descr="DSC_0275.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97663" y="1420813"/>
            <a:ext cx="2446337" cy="4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Image 9" descr="IMG_8924_2.jp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1420813"/>
            <a:ext cx="6697663" cy="4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176053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Rectangle 2"/>
          <p:cNvSpPr>
            <a:spLocks noChangeArrowheads="1"/>
          </p:cNvSpPr>
          <p:nvPr/>
        </p:nvSpPr>
        <p:spPr bwMode="auto">
          <a:xfrm>
            <a:off x="360363" y="660400"/>
            <a:ext cx="6992937"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a:latin typeface="Pristina" pitchFamily="66" charset="0"/>
              </a:rPr>
              <a:t>Le Lodge « Ambassadeur » : accueil et service</a:t>
            </a:r>
          </a:p>
          <a:p>
            <a:pPr eaLnBrk="1" hangingPunct="1">
              <a:spcBef>
                <a:spcPct val="20000"/>
              </a:spcBef>
            </a:pPr>
            <a:r>
              <a:rPr lang="fr-FR" altLang="fr-FR" sz="1400" i="1">
                <a:hlinkClick r:id="rId3"/>
              </a:rPr>
              <a:t>http://www.croisierejaune.com/video/31_ephemere_ambassadeur_camp.html</a:t>
            </a: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p:txBody>
      </p:sp>
      <p:pic>
        <p:nvPicPr>
          <p:cNvPr id="26628" name="Image 7" descr="DSC_0201~.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1346200"/>
            <a:ext cx="2532063" cy="468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Image 8" descr="DSC_0243.jp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41938" y="1346200"/>
            <a:ext cx="3802062" cy="468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Image 6" descr="DSC_0215.jpg"/>
          <p:cNvPicPr>
            <a:picLocks noChangeAspect="1"/>
          </p:cNvPicPr>
          <p:nvPr/>
        </p:nvPicPr>
        <p:blipFill>
          <a:blip r:embed="rId6" cstate="email">
            <a:extLst>
              <a:ext uri="{28A0092B-C50C-407E-A947-70E740481C1C}">
                <a14:useLocalDpi xmlns:a14="http://schemas.microsoft.com/office/drawing/2010/main" xmlns="" val="0"/>
              </a:ext>
            </a:extLst>
          </a:blip>
          <a:srcRect r="-14319"/>
          <a:stretch>
            <a:fillRect/>
          </a:stretch>
        </p:blipFill>
        <p:spPr bwMode="auto">
          <a:xfrm>
            <a:off x="2532063" y="1346200"/>
            <a:ext cx="3302000" cy="468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124009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r>
              <a:rPr lang="fr-FR" dirty="0" smtClean="0">
                <a:solidFill>
                  <a:schemeClr val="tx1"/>
                </a:solidFill>
                <a:latin typeface="Maiandra GD" pitchFamily="34" charset="0"/>
              </a:rPr>
              <a:t> </a:t>
            </a:r>
            <a:r>
              <a:rPr lang="fr-FR" b="1" dirty="0" smtClean="0">
                <a:solidFill>
                  <a:schemeClr val="tx1"/>
                </a:solidFill>
                <a:latin typeface="Maiandra GD" pitchFamily="34" charset="0"/>
              </a:rPr>
              <a:t>Lodge Ambassadeur</a:t>
            </a:r>
          </a:p>
        </p:txBody>
      </p:sp>
      <p:sp>
        <p:nvSpPr>
          <p:cNvPr id="9219" name="Rectangle 3"/>
          <p:cNvSpPr>
            <a:spLocks noGrp="1"/>
          </p:cNvSpPr>
          <p:nvPr>
            <p:ph type="body" idx="4294967295"/>
          </p:nvPr>
        </p:nvSpPr>
        <p:spPr/>
        <p:txBody>
          <a:bodyPr>
            <a:normAutofit lnSpcReduction="10000"/>
          </a:bodyPr>
          <a:lstStyle/>
          <a:p>
            <a:pPr algn="ctr">
              <a:lnSpc>
                <a:spcPct val="80000"/>
              </a:lnSpc>
              <a:buFontTx/>
              <a:buNone/>
            </a:pPr>
            <a:r>
              <a:rPr lang="fr-FR" sz="2800" dirty="0" smtClean="0">
                <a:latin typeface="Maiandra GD" pitchFamily="34" charset="0"/>
              </a:rPr>
              <a:t>Cette découverte éveillera tous vos sens.  </a:t>
            </a:r>
          </a:p>
          <a:p>
            <a:pPr>
              <a:lnSpc>
                <a:spcPct val="80000"/>
              </a:lnSpc>
              <a:buFontTx/>
              <a:buNone/>
            </a:pPr>
            <a:endParaRPr lang="fr-FR" sz="2000" b="1" u="sng" dirty="0" smtClean="0">
              <a:latin typeface="Maiandra GD" pitchFamily="34" charset="0"/>
            </a:endParaRPr>
          </a:p>
          <a:p>
            <a:pPr>
              <a:lnSpc>
                <a:spcPct val="80000"/>
              </a:lnSpc>
              <a:buFontTx/>
              <a:buNone/>
            </a:pPr>
            <a:r>
              <a:rPr lang="fr-FR" sz="2800" b="1" u="sng" dirty="0" smtClean="0">
                <a:latin typeface="Maiandra GD" pitchFamily="34" charset="0"/>
              </a:rPr>
              <a:t>L’odorat :</a:t>
            </a:r>
            <a:r>
              <a:rPr lang="fr-FR" sz="2800" dirty="0" smtClean="0">
                <a:latin typeface="Maiandra GD" pitchFamily="34" charset="0"/>
              </a:rPr>
              <a:t>  parfumés aux bois de cèdre vous découvrirez vos divers espaces.</a:t>
            </a:r>
            <a:endParaRPr lang="fr-FR" sz="2800" b="1" u="sng" dirty="0" smtClean="0">
              <a:latin typeface="Maiandra GD" pitchFamily="34" charset="0"/>
            </a:endParaRPr>
          </a:p>
          <a:p>
            <a:pPr>
              <a:lnSpc>
                <a:spcPct val="80000"/>
              </a:lnSpc>
              <a:buFontTx/>
              <a:buNone/>
            </a:pPr>
            <a:r>
              <a:rPr lang="fr-FR" sz="2800" b="1" u="sng" dirty="0" smtClean="0">
                <a:latin typeface="Maiandra GD" pitchFamily="34" charset="0"/>
              </a:rPr>
              <a:t>La vue et le toucher :</a:t>
            </a:r>
            <a:r>
              <a:rPr lang="fr-FR" sz="2000" dirty="0" smtClean="0">
                <a:latin typeface="Maiandra GD" pitchFamily="34" charset="0"/>
              </a:rPr>
              <a:t> </a:t>
            </a:r>
            <a:r>
              <a:rPr lang="fr-FR" sz="2400" dirty="0" smtClean="0">
                <a:latin typeface="Maiandra GD" pitchFamily="34" charset="0"/>
              </a:rPr>
              <a:t>Vous découvrirez, la quintessence du luxe et du confort</a:t>
            </a:r>
            <a:r>
              <a:rPr lang="fr-FR" sz="2400" b="1" dirty="0" smtClean="0">
                <a:latin typeface="Maiandra GD" pitchFamily="34" charset="0"/>
              </a:rPr>
              <a:t>.</a:t>
            </a:r>
          </a:p>
          <a:p>
            <a:pPr>
              <a:lnSpc>
                <a:spcPct val="80000"/>
              </a:lnSpc>
              <a:buFontTx/>
              <a:buNone/>
            </a:pPr>
            <a:endParaRPr lang="fr-FR" sz="800" b="1" dirty="0" smtClean="0">
              <a:latin typeface="Maiandra GD" pitchFamily="34" charset="0"/>
            </a:endParaRPr>
          </a:p>
          <a:p>
            <a:pPr>
              <a:lnSpc>
                <a:spcPct val="80000"/>
              </a:lnSpc>
              <a:buFontTx/>
              <a:buNone/>
            </a:pPr>
            <a:r>
              <a:rPr lang="fr-FR" sz="2400" b="1" dirty="0" smtClean="0">
                <a:latin typeface="Maiandra GD" pitchFamily="34" charset="0"/>
              </a:rPr>
              <a:t>Chaque espace et objet sont réfléchis, pensés dans le seul but de vous satisfaire.</a:t>
            </a:r>
            <a:endParaRPr lang="fr-FR" sz="2400" dirty="0" smtClean="0">
              <a:latin typeface="Maiandra GD" pitchFamily="34" charset="0"/>
            </a:endParaRPr>
          </a:p>
          <a:p>
            <a:pPr>
              <a:lnSpc>
                <a:spcPct val="80000"/>
              </a:lnSpc>
              <a:buFontTx/>
              <a:buNone/>
            </a:pPr>
            <a:endParaRPr lang="fr-FR" sz="1000" dirty="0" smtClean="0">
              <a:latin typeface="Maiandra GD" pitchFamily="34" charset="0"/>
            </a:endParaRPr>
          </a:p>
          <a:p>
            <a:pPr>
              <a:lnSpc>
                <a:spcPct val="80000"/>
              </a:lnSpc>
              <a:buFontTx/>
              <a:buNone/>
            </a:pPr>
            <a:r>
              <a:rPr lang="fr-FR" sz="2000" dirty="0" smtClean="0">
                <a:latin typeface="Maiandra GD" pitchFamily="34" charset="0"/>
              </a:rPr>
              <a:t> </a:t>
            </a:r>
            <a:r>
              <a:rPr lang="fr-FR" sz="2800" b="1" u="sng" dirty="0" smtClean="0">
                <a:latin typeface="Maiandra GD" pitchFamily="34" charset="0"/>
              </a:rPr>
              <a:t>Votre Lodge se compose :</a:t>
            </a:r>
            <a:r>
              <a:rPr lang="fr-FR" sz="2800" dirty="0" smtClean="0">
                <a:latin typeface="Maiandra GD" pitchFamily="34" charset="0"/>
              </a:rPr>
              <a:t> </a:t>
            </a:r>
            <a:r>
              <a:rPr lang="fr-FR" sz="2400" dirty="0" smtClean="0">
                <a:latin typeface="Maiandra GD" pitchFamily="34" charset="0"/>
              </a:rPr>
              <a:t>d’un espace salon extérieur, d’un salon intérieur, d’une salle à manger, d’un bureau, ainsi qu’un espace salle de bain et  d’une chambre à coucher. </a:t>
            </a:r>
          </a:p>
          <a:p>
            <a:pPr>
              <a:lnSpc>
                <a:spcPct val="80000"/>
              </a:lnSpc>
              <a:buFontTx/>
              <a:buNone/>
            </a:pPr>
            <a:r>
              <a:rPr lang="fr-FR" sz="2400" dirty="0" smtClean="0">
                <a:latin typeface="Maiandra GD" pitchFamily="34" charset="0"/>
              </a:rPr>
              <a:t> </a:t>
            </a:r>
          </a:p>
        </p:txBody>
      </p:sp>
      <p:pic>
        <p:nvPicPr>
          <p:cNvPr id="9220" name="Picture 5"/>
          <p:cNvPicPr>
            <a:picLocks noChangeAspect="1" noChangeArrowheads="1"/>
          </p:cNvPicPr>
          <p:nvPr/>
        </p:nvPicPr>
        <p:blipFill>
          <a:blip r:embed="rId3" cstate="email"/>
          <a:srcRect/>
          <a:stretch>
            <a:fillRect/>
          </a:stretch>
        </p:blipFill>
        <p:spPr bwMode="auto">
          <a:xfrm>
            <a:off x="8639175" y="6353175"/>
            <a:ext cx="504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6" descr="LOGO CJ BLC typo.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65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Rectangle 2"/>
          <p:cNvSpPr>
            <a:spLocks noChangeArrowheads="1"/>
          </p:cNvSpPr>
          <p:nvPr/>
        </p:nvSpPr>
        <p:spPr bwMode="auto">
          <a:xfrm>
            <a:off x="360363" y="660400"/>
            <a:ext cx="6992937"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sz="2000">
                <a:latin typeface="Pristina" pitchFamily="66" charset="0"/>
              </a:rPr>
              <a:t>Lodge « Ambassadeur »</a:t>
            </a:r>
          </a:p>
          <a:p>
            <a:pPr eaLnBrk="1" hangingPunct="1">
              <a:spcBef>
                <a:spcPct val="20000"/>
              </a:spcBef>
            </a:pPr>
            <a:r>
              <a:rPr lang="fr-FR" altLang="fr-FR" sz="1400" i="1">
                <a:hlinkClick r:id="rId3"/>
              </a:rPr>
              <a:t>http://www.croisierejaune.com/video/31_ephemere_ambassadeur_camp.html</a:t>
            </a: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a:p>
            <a:pPr eaLnBrk="1" hangingPunct="1">
              <a:spcBef>
                <a:spcPct val="20000"/>
              </a:spcBef>
            </a:pPr>
            <a:endParaRPr lang="fr-FR" altLang="fr-FR" sz="1400">
              <a:latin typeface="Maiandra GD" pitchFamily="34" charset="0"/>
            </a:endParaRPr>
          </a:p>
        </p:txBody>
      </p:sp>
      <p:pic>
        <p:nvPicPr>
          <p:cNvPr id="27652" name="Image 7" descr="IMG_8944.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65363" y="1444625"/>
            <a:ext cx="6421437" cy="468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Sous-titre 2"/>
          <p:cNvSpPr>
            <a:spLocks/>
          </p:cNvSpPr>
          <p:nvPr/>
        </p:nvSpPr>
        <p:spPr bwMode="auto">
          <a:xfrm>
            <a:off x="366713" y="6411913"/>
            <a:ext cx="16176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fr-FR" sz="1400" b="1">
                <a:solidFill>
                  <a:srgbClr val="FFFFFF"/>
                </a:solidFill>
                <a:latin typeface="Pristina" pitchFamily="66" charset="0"/>
              </a:rPr>
              <a:t>La Tunisie Nouvelle</a:t>
            </a:r>
          </a:p>
        </p:txBody>
      </p:sp>
    </p:spTree>
    <p:extLst>
      <p:ext uri="{BB962C8B-B14F-4D97-AF65-F5344CB8AC3E}">
        <p14:creationId xmlns:p14="http://schemas.microsoft.com/office/powerpoint/2010/main" xmlns="" val="3023564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123</TotalTime>
  <Words>1049</Words>
  <Application>Microsoft Office PowerPoint</Application>
  <PresentationFormat>Affichage à l'écran (4:3)</PresentationFormat>
  <Paragraphs>143</Paragraphs>
  <Slides>57</Slides>
  <Notes>3</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Apex</vt:lpstr>
      <vt:lpstr>Diapositive 1</vt:lpstr>
      <vt:lpstr>Diapositive 2</vt:lpstr>
      <vt:lpstr>Diapositive 3</vt:lpstr>
      <vt:lpstr>Diapositive 4</vt:lpstr>
      <vt:lpstr>Introduction</vt:lpstr>
      <vt:lpstr>Diapositive 6</vt:lpstr>
      <vt:lpstr>Diapositive 7</vt:lpstr>
      <vt:lpstr> Lodge Ambassadeur</vt:lpstr>
      <vt:lpstr>Diapositive 9</vt:lpstr>
      <vt:lpstr>A l’intérieur</vt:lpstr>
      <vt:lpstr>A l’intérieur</vt:lpstr>
      <vt:lpstr>Diapositive 12</vt:lpstr>
      <vt:lpstr>Diapositive 13</vt:lpstr>
      <vt:lpstr>A l’intérieur</vt:lpstr>
      <vt:lpstr>Diapositive 15</vt:lpstr>
      <vt:lpstr>A l’intérieur</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Déjeuner Création sur le campement dans les dunes de Lareguett</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Méharée </vt:lpstr>
      <vt:lpstr>Diapositive 46</vt:lpstr>
      <vt:lpstr>Diapositive 47</vt:lpstr>
      <vt:lpstr>Diapositive 48</vt:lpstr>
      <vt:lpstr>Diapositive 49</vt:lpstr>
      <vt:lpstr>Diapositive 50</vt:lpstr>
      <vt:lpstr>Prestations Optionnelles</vt:lpstr>
      <vt:lpstr>Diapositive 52</vt:lpstr>
      <vt:lpstr>Diapositive 53</vt:lpstr>
      <vt:lpstr>Diapositive 54</vt:lpstr>
      <vt:lpstr>Activités ludiques sahariennes dans les dunes</vt:lpstr>
      <vt:lpstr>Diapositive 56</vt:lpstr>
      <vt:lpstr>Diapositive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DUMARTHERAY</dc:creator>
  <cp:lastModifiedBy>Votre nom d'utilisateur</cp:lastModifiedBy>
  <cp:revision>23</cp:revision>
  <dcterms:created xsi:type="dcterms:W3CDTF">2014-06-16T14:44:25Z</dcterms:created>
  <dcterms:modified xsi:type="dcterms:W3CDTF">2014-06-17T14:39:12Z</dcterms:modified>
</cp:coreProperties>
</file>