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1" r:id="rId2"/>
    <p:sldId id="293" r:id="rId3"/>
    <p:sldId id="257" r:id="rId4"/>
    <p:sldId id="262" r:id="rId5"/>
    <p:sldId id="263" r:id="rId6"/>
    <p:sldId id="264" r:id="rId7"/>
    <p:sldId id="294" r:id="rId8"/>
    <p:sldId id="261" r:id="rId9"/>
    <p:sldId id="265" r:id="rId10"/>
    <p:sldId id="266" r:id="rId11"/>
    <p:sldId id="295" r:id="rId12"/>
    <p:sldId id="296" r:id="rId13"/>
    <p:sldId id="268" r:id="rId14"/>
    <p:sldId id="270" r:id="rId15"/>
    <p:sldId id="271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9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6B12-7B44-405D-9B1F-47B24F40944B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803F5-7541-4821-99DC-A6B38A6BE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00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03F5-7541-4821-99DC-A6B38A6BE6B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1CE31C-75CE-4912-AB34-00DFC7B7CB83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DED10B-CF8F-4965-B2DE-8A1FDE121AB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croisierejaune.com/video/31_ephemere_ambassadeur_camp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croisierejaune.com/video/10_dej_diner_berbe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croisierejaune.com/video/25_lodge.html" TargetMode="Externa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1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isierejaune.com/video/11_dej_diner_palmeraie.html" TargetMode="Externa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authentique-tunisie.com/photos/voyages/Ph168Produit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84168" y="0"/>
            <a:ext cx="3059832" cy="6858000"/>
          </a:xfrm>
          <a:prstGeom prst="rect">
            <a:avLst/>
          </a:prstGeom>
          <a:solidFill>
            <a:srgbClr val="AA7554">
              <a:alpha val="70195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2015"/>
            <a:ext cx="2599971" cy="25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28184" y="414908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Du 13 au 15 Mars 2015</a:t>
            </a:r>
          </a:p>
          <a:p>
            <a:pPr algn="ctr"/>
            <a:endParaRPr lang="fr-FR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altLang="fr-F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NEOVENT</a:t>
            </a:r>
          </a:p>
          <a:p>
            <a:pPr algn="ctr"/>
            <a:endParaRPr lang="fr-FR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192.168.1.5\cj\6 PRODUCTION\Programme Type CJ\1 journée\Depart Hammamet ou Monastir\cap bon\Photos Produit 1\Hammam Traditionnel\Hammam traditionnel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1210341"/>
            <a:ext cx="4272136" cy="28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7" y="408112"/>
            <a:ext cx="8220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Maiandra GD" panose="020E0502030308020204" pitchFamily="34" charset="0"/>
              </a:rPr>
              <a:t>Privatisation d’un Hammam traditionnel avec cours de massage  et initiation au gommage</a:t>
            </a:r>
            <a:endParaRPr lang="fr-FR" sz="1600" dirty="0">
              <a:latin typeface="Maiandra GD" panose="020E0502030308020204" pitchFamily="34" charset="0"/>
            </a:endParaRPr>
          </a:p>
        </p:txBody>
      </p:sp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747850"/>
            <a:ext cx="12271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192.168.1.5\cj\6 PRODUCTION\Programme Type CJ\1 journée\Depart Hammamet ou Monastir\cap bon\Photos Produit 1\Hammam Traditionnel\Hammam traditionnel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4321"/>
            <a:ext cx="3960440" cy="2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1.5\cj\6 PRODUCTION\Programme Type CJ\1 journée\Depart Hammamet ou Monastir\cap bon\Photos Produit 1\Hammam Traditionnel\Hammam traditionnel 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03" y="4203209"/>
            <a:ext cx="3912096" cy="26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7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8"/>
          <p:cNvSpPr txBox="1">
            <a:spLocks noChangeArrowheads="1"/>
          </p:cNvSpPr>
          <p:nvPr/>
        </p:nvSpPr>
        <p:spPr bwMode="auto">
          <a:xfrm>
            <a:off x="658813" y="388938"/>
            <a:ext cx="758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altLang="fr-FR" sz="2400" dirty="0">
                <a:latin typeface="Maiandra GD" pitchFamily="34" charset="0"/>
              </a:rPr>
              <a:t>Jour  2 -Déjeuner pique nique </a:t>
            </a:r>
            <a:r>
              <a:rPr lang="fr-FR" altLang="fr-FR" sz="2400" dirty="0" smtClean="0">
                <a:latin typeface="Maiandra GD" pitchFamily="34" charset="0"/>
              </a:rPr>
              <a:t>dans les gorges de Sidi Bou </a:t>
            </a:r>
            <a:r>
              <a:rPr lang="fr-FR" altLang="fr-FR" sz="2400" dirty="0" err="1" smtClean="0">
                <a:latin typeface="Maiandra GD" pitchFamily="34" charset="0"/>
              </a:rPr>
              <a:t>Hlel</a:t>
            </a:r>
            <a:endParaRPr lang="fr-FR" altLang="fr-FR" sz="2400" dirty="0">
              <a:latin typeface="Maiandra GD" pitchFamily="34" charset="0"/>
            </a:endParaRP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295275" y="1504950"/>
            <a:ext cx="79438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000">
                <a:latin typeface="Maiandra GD" pitchFamily="34" charset="0"/>
              </a:rPr>
              <a:t>Manger en plein air est une des meilleures façons de profiter de ces décors, c'est à ce titre que nous mettons à votre disposition un sac à dos pique nique pratique et facile à transporter. Ce sac est muni d'un équipement incroyable, vous y trouverez fourchettes, cuillères, verres à vin/eau, assiettes, planche et coupe pain, etc…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292475"/>
            <a:ext cx="33147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3638"/>
            <a:ext cx="459105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4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\\192.168.1.5\cj\16 PHOTOTHEQUE\Matmata\matmata-MaisTroglod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322763"/>
            <a:ext cx="175736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6"/>
          <p:cNvSpPr>
            <a:spLocks noChangeArrowheads="1"/>
          </p:cNvSpPr>
          <p:nvPr/>
        </p:nvSpPr>
        <p:spPr bwMode="auto">
          <a:xfrm>
            <a:off x="3141663" y="341313"/>
            <a:ext cx="56530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>
                <a:latin typeface="Maiandra GD" pitchFamily="34" charset="0"/>
                <a:cs typeface="Arial" pitchFamily="34" charset="0"/>
              </a:rPr>
              <a:t>Reprise des 4x4 pour visite des oasis de montagne</a:t>
            </a:r>
          </a:p>
        </p:txBody>
      </p:sp>
      <p:pic>
        <p:nvPicPr>
          <p:cNvPr id="20485" name="Picture 4" descr="IMG_28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22763"/>
            <a:ext cx="36464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IMG_28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55788"/>
            <a:ext cx="331946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8844" y="1471015"/>
            <a:ext cx="36718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Découverte des Oasis de Montagnes Tozeur/</a:t>
            </a:r>
            <a:r>
              <a:rPr lang="fr-FR" altLang="fr-FR" i="1" dirty="0" err="1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Tamerza</a:t>
            </a:r>
            <a:endParaRPr lang="fr-FR" altLang="fr-FR" i="1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</p:txBody>
      </p:sp>
      <p:pic>
        <p:nvPicPr>
          <p:cNvPr id="9221" name="Picture 9" descr="IMG_4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1751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IMG_4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39608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http://www.voyagemotion.com/lib/readMedia.php?media_id=6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6972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8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aiandra GD" panose="020E0502030308020204" pitchFamily="34" charset="0"/>
              </a:rPr>
              <a:t>Arrêt dans les décors de Star </a:t>
            </a:r>
            <a:r>
              <a:rPr lang="fr-FR" sz="2800" dirty="0" err="1">
                <a:latin typeface="Maiandra GD" panose="020E0502030308020204" pitchFamily="34" charset="0"/>
              </a:rPr>
              <a:t>Wars</a:t>
            </a:r>
            <a:endParaRPr lang="fr-FR" sz="2800" dirty="0">
              <a:latin typeface="Maiandra GD" panose="020E0502030308020204" pitchFamily="34" charset="0"/>
            </a:endParaRPr>
          </a:p>
        </p:txBody>
      </p:sp>
      <p:pic>
        <p:nvPicPr>
          <p:cNvPr id="2050" name="Picture 2" descr="\\192.168.1.5\cj\9 COMMERCIAL ET COMMUNICATION\COMMUNICATION\RESEAUX SOCIAUX\POST FACEBOOK\OPE\Opé TOZEUR\Star w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24" y="1196752"/>
            <a:ext cx="3490648" cy="51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\\Servboul1\images cj\16 PHOTOTHEQUE\01 - REGIONS . PAYSAGES\01. GRAND ERG ORIENTAL\Star Wars\grand-décor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5" y="1052736"/>
            <a:ext cx="3989843" cy="26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ervboul1\images cj\16 PHOTOTHEQUE\01 - REGIONS . PAYSAGES\01. GRAND ERG ORIENTAL\Star Wars\St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71039"/>
            <a:ext cx="3960439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7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40924" y="332656"/>
            <a:ext cx="77771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sz="3200" i="1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Méharée dans les Dunes</a:t>
            </a:r>
            <a:endParaRPr lang="fr-FR" altLang="fr-FR" sz="2600" i="1" dirty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63494" name="Picture 6" descr="IMG_3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403225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IMG_3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0322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0600" y="2438400"/>
            <a:ext cx="45624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100">
                <a:solidFill>
                  <a:srgbClr val="996633"/>
                </a:solidFill>
                <a:cs typeface="Arial" charset="0"/>
              </a:rPr>
              <a:t> </a:t>
            </a:r>
            <a:endParaRPr lang="fr-FR" altLang="fr-FR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1100">
              <a:latin typeface="Times New Roman" pitchFamily="18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2019300" y="115888"/>
            <a:ext cx="6008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Soirée Conférence observation des étoiles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avec </a:t>
            </a:r>
            <a:r>
              <a:rPr lang="fr-FR" altLang="fr-FR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l’astrophysicien </a:t>
            </a:r>
            <a:r>
              <a:rPr lang="fr-FR" altLang="fr-FR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Pierre </a:t>
            </a:r>
            <a:r>
              <a:rPr lang="fr-FR" altLang="fr-FR" i="1" dirty="0" err="1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Kohler</a:t>
            </a:r>
            <a:endParaRPr lang="fr-FR" altLang="fr-FR" i="1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</p:txBody>
      </p:sp>
      <p:pic>
        <p:nvPicPr>
          <p:cNvPr id="14340" name="Picture 5" descr="Tozeur (97) copi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933825"/>
            <a:ext cx="381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IMG_04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98900"/>
            <a:ext cx="38877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Imag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09663"/>
            <a:ext cx="4537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60363" y="439738"/>
            <a:ext cx="69929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2000" dirty="0">
                <a:latin typeface="Maiandra GD" panose="020E0502030308020204" pitchFamily="34" charset="0"/>
              </a:rPr>
              <a:t>Un lieu unique et exclusif</a:t>
            </a:r>
            <a:r>
              <a:rPr lang="fr-FR" altLang="fr-FR" sz="2000" dirty="0">
                <a:latin typeface="Pristina" pitchFamily="66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i="1" dirty="0">
                <a:hlinkClick r:id="rId2"/>
              </a:rPr>
              <a:t>http://www.croisierejaune.com/video/31_ephemere_ambassadeur_camp.html</a:t>
            </a:r>
            <a:endParaRPr lang="fr-FR" altLang="fr-FR" sz="1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</p:txBody>
      </p:sp>
      <p:pic>
        <p:nvPicPr>
          <p:cNvPr id="6149" name="Image 7" descr="IMG_90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6426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 8" descr="DSC_04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285875"/>
            <a:ext cx="2717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4032" y="5936506"/>
            <a:ext cx="91199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dirty="0">
                <a:latin typeface="Maiandra GD" panose="020E0502030308020204" pitchFamily="34" charset="0"/>
                <a:ea typeface="+mn-ea"/>
              </a:rPr>
              <a:t>Arrivée au Campement remise d’une serviette </a:t>
            </a:r>
            <a:r>
              <a:rPr lang="fr-FR" altLang="fr-FR" dirty="0" smtClean="0">
                <a:latin typeface="Maiandra GD" panose="020E0502030308020204" pitchFamily="34" charset="0"/>
                <a:ea typeface="+mn-ea"/>
              </a:rPr>
              <a:t>rafraichissante.</a:t>
            </a:r>
            <a:endParaRPr lang="fr-FR" altLang="fr-FR" dirty="0">
              <a:latin typeface="Maiandra GD" panose="020E0502030308020204" pitchFamily="34" charset="0"/>
              <a:ea typeface="+mn-ea"/>
            </a:endParaRPr>
          </a:p>
          <a:p>
            <a:pPr eaLnBrk="1" hangingPunct="1"/>
            <a:r>
              <a:rPr lang="fr-FR" altLang="fr-FR" dirty="0">
                <a:latin typeface="Maiandra GD" panose="020E0502030308020204" pitchFamily="34" charset="0"/>
                <a:ea typeface="+mn-ea"/>
              </a:rPr>
              <a:t>Briefing aux participants des informations importantes à savoir sur le campement et installation dans les </a:t>
            </a:r>
            <a:r>
              <a:rPr lang="fr-FR" altLang="fr-FR" dirty="0" err="1">
                <a:latin typeface="Maiandra GD" panose="020E0502030308020204" pitchFamily="34" charset="0"/>
                <a:ea typeface="+mn-ea"/>
              </a:rPr>
              <a:t>lodges</a:t>
            </a:r>
            <a:r>
              <a:rPr lang="fr-FR" altLang="fr-FR" dirty="0">
                <a:latin typeface="Maiandra GD" panose="020E0502030308020204" pitchFamily="34" charset="0"/>
                <a:ea typeface="+mn-ea"/>
              </a:rPr>
              <a:t>.</a:t>
            </a:r>
          </a:p>
        </p:txBody>
      </p:sp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47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2338" y="1343025"/>
            <a:ext cx="37385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dirty="0">
                <a:latin typeface="Maiandra GD" pitchFamily="34" charset="0"/>
              </a:rPr>
              <a:t>Mise en place d’un dîner sous tentes berbères </a:t>
            </a:r>
            <a:r>
              <a:rPr lang="fr-FR" altLang="fr-FR" sz="2400" i="1" dirty="0">
                <a:latin typeface="Arial" charset="0"/>
                <a:hlinkClick r:id="rId2"/>
              </a:rPr>
              <a:t>http://www.croisierejaune.com/video/10_dej_diner_berbere.html</a:t>
            </a:r>
            <a:endParaRPr lang="fr-FR" altLang="fr-FR" sz="2400" i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altLang="fr-FR" sz="2400" dirty="0">
              <a:latin typeface="Maiandra GD" pitchFamily="34" charset="0"/>
            </a:endParaRPr>
          </a:p>
        </p:txBody>
      </p:sp>
      <p:pic>
        <p:nvPicPr>
          <p:cNvPr id="3075" name="Picture 4" descr="IMG_3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25475"/>
            <a:ext cx="43211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Diner berbè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506788"/>
            <a:ext cx="4381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42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735388"/>
            <a:ext cx="43576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77800" y="333375"/>
            <a:ext cx="9145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Maiandra GD" pitchFamily="34" charset="0"/>
              </a:rPr>
              <a:t>Dîner sous tentes berbères</a:t>
            </a:r>
            <a:endParaRPr lang="fr-FR" altLang="fr-FR" sz="2400" dirty="0">
              <a:latin typeface="Arial" charset="0"/>
            </a:endParaRPr>
          </a:p>
        </p:txBody>
      </p:sp>
      <p:pic>
        <p:nvPicPr>
          <p:cNvPr id="6147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\\Servboul1\images cj\16 PHOTOTHEQUE\03 - PRODUITS CJ\03. DEJ &amp; DINER &amp; COCKTAIL\DINER TENTES BERBERES\Tozeur (9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36713"/>
            <a:ext cx="681037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1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fr-FR" dirty="0" smtClean="0"/>
              <a:t>Jour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1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G_2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09875"/>
            <a:ext cx="54070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IMG_8005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575050"/>
            <a:ext cx="4397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65138" y="1471613"/>
            <a:ext cx="37385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400" dirty="0">
                <a:latin typeface="Maiandra GD" pitchFamily="34" charset="0"/>
              </a:rPr>
              <a:t>Mise en place d’un dîner sous tentes berbère</a:t>
            </a:r>
          </a:p>
        </p:txBody>
      </p:sp>
      <p:pic>
        <p:nvPicPr>
          <p:cNvPr id="7173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\\Servboul1\images cj\16 PHOTOTHEQUE\03 - PRODUITS CJ\03. DEJ &amp; DINER &amp; COCKTAIL\DINER TENTES BERBERES\IMG_4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49263"/>
            <a:ext cx="45593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4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01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684212" y="188913"/>
            <a:ext cx="8280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sz="2400" dirty="0">
                <a:latin typeface="Maiandra GD" pitchFamily="34" charset="0"/>
                <a:ea typeface="ＭＳ Ｐゴシック" pitchFamily="34" charset="-128"/>
              </a:rPr>
              <a:t>Pendant le diner  animation par une troupe </a:t>
            </a:r>
            <a:r>
              <a:rPr lang="fr-FR" altLang="fr-FR" sz="2400" dirty="0" smtClean="0">
                <a:latin typeface="Maiandra GD" pitchFamily="34" charset="0"/>
                <a:ea typeface="ＭＳ Ｐゴシック" pitchFamily="34" charset="-128"/>
              </a:rPr>
              <a:t>folklorique et danseuse du ventre </a:t>
            </a:r>
            <a:endParaRPr lang="fr-FR" altLang="fr-FR" sz="2400" dirty="0">
              <a:latin typeface="Maiandra GD" pitchFamily="34" charset="0"/>
              <a:ea typeface="ＭＳ Ｐゴシック" pitchFamily="34" charset="-128"/>
            </a:endParaRPr>
          </a:p>
        </p:txBody>
      </p:sp>
      <p:pic>
        <p:nvPicPr>
          <p:cNvPr id="15365" name="Picture 7" descr="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39830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marie-l.be/Marie-L%20a%20Taba%20Heights/album/slides/Superbe%20danseuse%20du%20ven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423890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179388" y="44450"/>
            <a:ext cx="8713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sz="3400" i="1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fr-FR" altLang="fr-FR" sz="2400" dirty="0">
                <a:latin typeface="Maiandra GD" pitchFamily="34" charset="0"/>
                <a:ea typeface="ＭＳ Ｐゴシック" pitchFamily="34" charset="-128"/>
              </a:rPr>
              <a:t>Nuit sous Lodge Out of </a:t>
            </a:r>
            <a:r>
              <a:rPr lang="fr-FR" altLang="fr-FR" sz="2400" dirty="0" err="1" smtClean="0">
                <a:latin typeface="Maiandra GD" pitchFamily="34" charset="0"/>
                <a:ea typeface="ＭＳ Ｐゴシック" pitchFamily="34" charset="-128"/>
              </a:rPr>
              <a:t>Africa</a:t>
            </a:r>
            <a:endParaRPr lang="fr-FR" altLang="fr-FR" sz="2400" dirty="0">
              <a:latin typeface="Maiandra GD" pitchFamily="34" charset="0"/>
              <a:ea typeface="ＭＳ Ｐゴシック" pitchFamily="34" charset="-128"/>
            </a:endParaRPr>
          </a:p>
        </p:txBody>
      </p:sp>
      <p:pic>
        <p:nvPicPr>
          <p:cNvPr id="39939" name="Picture 3" descr="DSC_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39800"/>
            <a:ext cx="4176712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4" descr="IMG_3866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8263"/>
            <a:ext cx="428466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" descr="4065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87463"/>
            <a:ext cx="3700462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5"/>
          <p:cNvSpPr>
            <a:spLocks noChangeArrowheads="1"/>
          </p:cNvSpPr>
          <p:nvPr/>
        </p:nvSpPr>
        <p:spPr bwMode="auto">
          <a:xfrm>
            <a:off x="2700338" y="549275"/>
            <a:ext cx="68405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hlinkClick r:id="rId5"/>
              </a:rPr>
              <a:t>http://www.croisierejaune.com/video/25_lodge.html</a:t>
            </a:r>
            <a:endParaRPr lang="fr-FR" altLang="fr-FR" i="1"/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fr-FR" dirty="0" smtClean="0"/>
              <a:t>Jour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998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355976" y="3501008"/>
            <a:ext cx="4788024" cy="2880320"/>
          </a:xfrm>
          <a:prstGeom prst="rect">
            <a:avLst/>
          </a:prstGeom>
          <a:solidFill>
            <a:srgbClr val="FF9933">
              <a:alpha val="1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9512" y="1340768"/>
            <a:ext cx="4248472" cy="2952328"/>
          </a:xfrm>
          <a:prstGeom prst="rect">
            <a:avLst/>
          </a:prstGeom>
          <a:solidFill>
            <a:srgbClr val="FF9933">
              <a:alpha val="1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250825" y="333375"/>
            <a:ext cx="82819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000" i="1" dirty="0" smtClean="0">
                <a:latin typeface="Maiandra GD" panose="020E0502030308020204" pitchFamily="34" charset="0"/>
              </a:rPr>
              <a:t>Mise à disposition de Quad</a:t>
            </a:r>
            <a:endParaRPr lang="fr-FR" sz="3000" dirty="0">
              <a:latin typeface="Maiandra GD" panose="020E0502030308020204" pitchFamily="34" charset="0"/>
            </a:endParaRPr>
          </a:p>
        </p:txBody>
      </p:sp>
      <p:pic>
        <p:nvPicPr>
          <p:cNvPr id="9222" name="Picture 6" descr="http://freelancer.lnico.net/garnier/wp-content/uploads/desert-camp-1024x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32447" cy="2664613"/>
          </a:xfrm>
          <a:prstGeom prst="rect">
            <a:avLst/>
          </a:prstGeom>
          <a:noFill/>
        </p:spPr>
      </p:pic>
      <p:pic>
        <p:nvPicPr>
          <p:cNvPr id="29698" name="Picture 2" descr="https://encrypted-tbn1.gstatic.com/images?q=tbn:ANd9GcRUt0xI9muHDRgs_H6i9Ap1XBaXeCJXuHs_00ZyyD9O6Pd8q73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194429" cy="2348880"/>
          </a:xfrm>
          <a:prstGeom prst="rect">
            <a:avLst/>
          </a:prstGeom>
          <a:noFill/>
        </p:spPr>
      </p:pic>
      <p:pic>
        <p:nvPicPr>
          <p:cNvPr id="2050" name="Picture 2" descr="http://www.defidesert.com/img/off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088232" cy="1770227"/>
          </a:xfrm>
          <a:prstGeom prst="rect">
            <a:avLst/>
          </a:prstGeom>
          <a:noFill/>
        </p:spPr>
      </p:pic>
      <p:pic>
        <p:nvPicPr>
          <p:cNvPr id="2052" name="Picture 4" descr="http://ts3.mm.bing.net/th?id=I.4826899717358382&amp;pid=1.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857500" cy="1905000"/>
          </a:xfrm>
          <a:prstGeom prst="rect">
            <a:avLst/>
          </a:prstGeom>
          <a:noFill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812361" y="16148"/>
            <a:ext cx="129162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sz="1600" b="1" dirty="0">
                <a:latin typeface="Book Antiqua" pitchFamily="18" charset="0"/>
              </a:rPr>
              <a:t>JOUR  </a:t>
            </a:r>
            <a:r>
              <a:rPr lang="fr-FR" altLang="fr-FR" sz="1600" b="1" dirty="0" smtClean="0">
                <a:latin typeface="Book Antiqua" pitchFamily="18" charset="0"/>
              </a:rPr>
              <a:t>3</a:t>
            </a:r>
            <a:endParaRPr lang="fr-FR" altLang="fr-FR" sz="1600" b="1" dirty="0">
              <a:latin typeface="Book Antiqua" pitchFamily="18" charset="0"/>
            </a:endParaRPr>
          </a:p>
        </p:txBody>
      </p:sp>
      <p:pic>
        <p:nvPicPr>
          <p:cNvPr id="11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32923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6273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337978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266541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115616" y="0"/>
            <a:ext cx="669674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 eaLnBrk="0" hangingPunct="0">
              <a:spcBef>
                <a:spcPct val="20000"/>
              </a:spcBef>
            </a:pPr>
            <a:r>
              <a:rPr lang="fr-FR" sz="2400" i="1" dirty="0">
                <a:latin typeface="Maiandra GD" panose="020E0502030308020204" pitchFamily="34" charset="0"/>
              </a:rPr>
              <a:t>Diner chez l’habitant à </a:t>
            </a:r>
            <a:r>
              <a:rPr lang="fr-FR" sz="2400" i="1" dirty="0" err="1">
                <a:latin typeface="Maiandra GD" panose="020E0502030308020204" pitchFamily="34" charset="0"/>
              </a:rPr>
              <a:t>Nefta</a:t>
            </a:r>
            <a:endParaRPr lang="fr-FR" sz="2400" i="1" dirty="0">
              <a:latin typeface="Maiandra GD" panose="020E0502030308020204" pitchFamily="34" charset="0"/>
            </a:endParaRPr>
          </a:p>
          <a:p>
            <a:pPr indent="-342900" algn="ctr" eaLnBrk="0" hangingPunct="0">
              <a:spcBef>
                <a:spcPct val="20000"/>
              </a:spcBef>
            </a:pPr>
            <a:r>
              <a:rPr lang="fr-FR" sz="2400" i="1" dirty="0">
                <a:latin typeface="Maiandra GD" panose="020E0502030308020204" pitchFamily="34" charset="0"/>
              </a:rPr>
              <a:t>Hôtel de Charme Dar </a:t>
            </a:r>
            <a:r>
              <a:rPr lang="fr-FR" sz="2400" i="1" dirty="0" err="1">
                <a:latin typeface="Maiandra GD" panose="020E0502030308020204" pitchFamily="34" charset="0"/>
              </a:rPr>
              <a:t>Zargouni</a:t>
            </a:r>
            <a:endParaRPr lang="fr-FR" sz="2400" i="1" dirty="0">
              <a:latin typeface="Maiandra GD" panose="020E0502030308020204" pitchFamily="34" charset="0"/>
            </a:endParaRP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20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IMG_7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401478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12"/>
          <p:cNvSpPr>
            <a:spLocks noChangeArrowheads="1"/>
          </p:cNvSpPr>
          <p:nvPr/>
        </p:nvSpPr>
        <p:spPr bwMode="auto">
          <a:xfrm>
            <a:off x="250826" y="333375"/>
            <a:ext cx="9290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000" i="1" dirty="0">
                <a:latin typeface="Maiandra GD" panose="020E0502030308020204" pitchFamily="34" charset="0"/>
              </a:rPr>
              <a:t>Dîner </a:t>
            </a:r>
            <a:r>
              <a:rPr lang="fr-FR" altLang="fr-FR" sz="3000" i="1" dirty="0" smtClean="0">
                <a:latin typeface="Maiandra GD" panose="020E0502030308020204" pitchFamily="34" charset="0"/>
              </a:rPr>
              <a:t>à </a:t>
            </a:r>
            <a:r>
              <a:rPr lang="fr-FR" altLang="fr-FR" sz="3000" i="1" dirty="0">
                <a:latin typeface="Maiandra GD" panose="020E0502030308020204" pitchFamily="34" charset="0"/>
              </a:rPr>
              <a:t>ciel ouvert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000" i="1" dirty="0">
                <a:latin typeface="Maiandra GD" panose="020E0502030308020204" pitchFamily="34" charset="0"/>
              </a:rPr>
              <a:t>dans la palmeraie de Tozeur  </a:t>
            </a:r>
          </a:p>
        </p:txBody>
      </p:sp>
      <p:pic>
        <p:nvPicPr>
          <p:cNvPr id="59399" name="Picture 7" descr="IMG_0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97013"/>
            <a:ext cx="4303712" cy="28686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IMG_7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0825"/>
            <a:ext cx="4248150" cy="2833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8" name="Picture 12" descr="IMG_4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8750"/>
            <a:ext cx="40322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12"/>
          <p:cNvSpPr>
            <a:spLocks noChangeArrowheads="1"/>
          </p:cNvSpPr>
          <p:nvPr/>
        </p:nvSpPr>
        <p:spPr bwMode="auto">
          <a:xfrm>
            <a:off x="1331913" y="-26988"/>
            <a:ext cx="8281987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fr-FR" altLang="fr-FR" sz="3000" i="1" dirty="0">
              <a:latin typeface="Maiandra GD" panose="020E0502030308020204" pitchFamily="34" charset="0"/>
            </a:endParaRPr>
          </a:p>
        </p:txBody>
      </p:sp>
      <p:pic>
        <p:nvPicPr>
          <p:cNvPr id="60423" name="Picture 7" descr="IMG_72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39592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IMG_70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29075"/>
            <a:ext cx="3959225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_MG_94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0" y="1219993"/>
            <a:ext cx="38877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468313" y="836613"/>
            <a:ext cx="8281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i="1">
                <a:hlinkClick r:id="rId6"/>
              </a:rPr>
              <a:t>http://www.croisierejaune.com/video/11_dej_diner_palmeraie.html</a:t>
            </a:r>
            <a:endParaRPr lang="fr-FR" altLang="fr-FR" i="1"/>
          </a:p>
        </p:txBody>
      </p:sp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fr-FR" dirty="0" smtClean="0"/>
              <a:t>Prestations Optionnelles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64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z="3200" i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Hôtel Palm Beach Palace 5*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47037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716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7164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4076700"/>
            <a:ext cx="47450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510381" y="577310"/>
            <a:ext cx="82819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Transfert en calèche de l’aéroport en direction de la </a:t>
            </a:r>
            <a:r>
              <a:rPr lang="fr-FR" altLang="fr-FR" sz="2000" i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l’</a:t>
            </a:r>
            <a:r>
              <a:rPr lang="fr-FR" altLang="fr-FR" sz="2000" i="1" dirty="0" err="1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hotel</a:t>
            </a:r>
            <a:endParaRPr lang="fr-FR" altLang="fr-FR" sz="2000" i="1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</p:txBody>
      </p:sp>
      <p:pic>
        <p:nvPicPr>
          <p:cNvPr id="7171" name="Picture 7" descr="4372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538288"/>
            <a:ext cx="35861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39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873500"/>
            <a:ext cx="348456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42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09700"/>
            <a:ext cx="4843462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8" y="-104051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LOGO CJ ENTIER2 BLC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11" y="4149079"/>
            <a:ext cx="623552" cy="6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LOGO CJ ENTIER2 BLC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11" y="4301479"/>
            <a:ext cx="623552" cy="6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84263"/>
            <a:ext cx="8618538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fr-FR" altLang="fr-FR" sz="3200" i="1" dirty="0">
                <a:solidFill>
                  <a:schemeClr val="tx1"/>
                </a:solidFill>
                <a:latin typeface="Maiandra GD" panose="020E0502030308020204" pitchFamily="34" charset="0"/>
              </a:rPr>
              <a:t>Hôtel Palm Beach Palace 5*</a:t>
            </a:r>
          </a:p>
        </p:txBody>
      </p:sp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307975"/>
            <a:ext cx="7723187" cy="889000"/>
          </a:xfrm>
        </p:spPr>
        <p:txBody>
          <a:bodyPr>
            <a:noAutofit/>
          </a:bodyPr>
          <a:lstStyle/>
          <a:p>
            <a:r>
              <a:rPr lang="fr-FR" altLang="fr-FR" sz="3200" i="1" dirty="0">
                <a:solidFill>
                  <a:schemeClr val="tx1"/>
                </a:solidFill>
                <a:latin typeface="Maiandra GD" panose="020E0502030308020204" pitchFamily="34" charset="0"/>
              </a:rPr>
              <a:t>Dîner autour de la piscine du Palm Beach Tozeur 5*</a:t>
            </a:r>
          </a:p>
        </p:txBody>
      </p:sp>
      <p:pic>
        <p:nvPicPr>
          <p:cNvPr id="4099" name="Picture 6" descr="ENSEMB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1294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61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ElFaouarII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4656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IMG_58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323850" y="476250"/>
            <a:ext cx="8281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Plantation </a:t>
            </a:r>
            <a:r>
              <a:rPr lang="fr-FR" altLang="fr-FR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lang="fr-FR" altLang="fr-FR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36 </a:t>
            </a:r>
            <a:r>
              <a:rPr lang="fr-FR" altLang="fr-FR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palmiers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altLang="fr-FR" sz="1800" i="1" dirty="0">
              <a:solidFill>
                <a:schemeClr val="bg1"/>
              </a:solidFill>
            </a:endParaRP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539750" y="1125538"/>
            <a:ext cx="8281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fr-FR" altLang="fr-FR" sz="2600" i="1">
              <a:solidFill>
                <a:srgbClr val="663300"/>
              </a:solidFill>
              <a:latin typeface="Maiandra GD" pitchFamily="34" charset="0"/>
            </a:endParaRPr>
          </a:p>
        </p:txBody>
      </p:sp>
      <p:sp>
        <p:nvSpPr>
          <p:cNvPr id="67588" name="Rectangle 12"/>
          <p:cNvSpPr>
            <a:spLocks noChangeArrowheads="1"/>
          </p:cNvSpPr>
          <p:nvPr/>
        </p:nvSpPr>
        <p:spPr bwMode="auto">
          <a:xfrm>
            <a:off x="358775" y="360363"/>
            <a:ext cx="8785225" cy="865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sz="2600" i="1" dirty="0">
              <a:solidFill>
                <a:schemeClr val="bg1"/>
              </a:solidFill>
              <a:latin typeface="Maiandra GD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sz="2600" i="1" dirty="0">
              <a:solidFill>
                <a:schemeClr val="bg1"/>
              </a:solidFill>
              <a:latin typeface="Maiandra GD" pitchFamily="34" charset="0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Enjeu environnemental: participer à la plantation de palmiers pour contrer le manque de diversité d’espèces (certaines sont en voie de disparition)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fr-FR" i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Enjeu humanitaire: venir en aide à des familles nécessitant un soutien concret en participant à la plantation de palmiers pour que la terre ainsi cultivée leur appartienne et leur permette autonomie et productivité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fr-FR" i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Mise en place du projet: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fr-FR" i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Recherches de familles nécessitant une aide concrète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Achat de palmiers et matériel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Préparation des terrains sélectionnés, plantation de palmiers de diverses sortes, construction et mise à niveau de systèmes d’irrigation…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fr-FR" i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aiandra GD" panose="020E0502030308020204" pitchFamily="34" charset="0"/>
              <a:ea typeface="+mj-ea"/>
              <a:cs typeface="+mj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Un projet qui permet aux participants de découvrir la </a:t>
            </a:r>
            <a:r>
              <a:rPr lang="fr-FR" i="1" dirty="0" err="1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phoeniciculture</a:t>
            </a:r>
            <a:r>
              <a:rPr lang="fr-FR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, avec des enjeux écologiques et humanitaires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800" dirty="0">
              <a:solidFill>
                <a:schemeClr val="bg1"/>
              </a:solidFill>
              <a:latin typeface="Maiandra GD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i="1" dirty="0">
              <a:solidFill>
                <a:schemeClr val="bg1"/>
              </a:solidFill>
              <a:latin typeface="Maiandra GD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r-FR" dirty="0">
              <a:solidFill>
                <a:schemeClr val="bg1"/>
              </a:solidFill>
              <a:latin typeface="Maiandra GD" pitchFamily="34" charset="0"/>
              <a:ea typeface="ＭＳ Ｐゴシック" pitchFamily="34" charset="-128"/>
            </a:endParaRPr>
          </a:p>
        </p:txBody>
      </p:sp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862013" y="347663"/>
            <a:ext cx="8281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400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Découvrir la </a:t>
            </a:r>
            <a:r>
              <a:rPr lang="fr-FR" altLang="fr-FR" sz="2400" b="1" i="1" dirty="0" err="1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phoeniciculture</a:t>
            </a:r>
            <a:r>
              <a:rPr lang="fr-FR" altLang="fr-FR" sz="2400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  et plantation de </a:t>
            </a:r>
            <a:r>
              <a:rPr lang="fr-FR" altLang="fr-FR" sz="2400" b="1" i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36 </a:t>
            </a:r>
            <a:r>
              <a:rPr lang="fr-FR" altLang="fr-FR" sz="2400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palmiers</a:t>
            </a:r>
          </a:p>
        </p:txBody>
      </p:sp>
      <p:pic>
        <p:nvPicPr>
          <p:cNvPr id="4099" name="Picture 8" descr="IMG_5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471863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roisierejaune.com/Extranet/Images_data/HD/7679M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962400"/>
            <a:ext cx="41052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ww.croisierejaune.com/Extranet/Images_data/HD/7678M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55663"/>
            <a:ext cx="4162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1839913" y="476250"/>
            <a:ext cx="67659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400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Cocktail </a:t>
            </a:r>
            <a:r>
              <a:rPr lang="fr-FR" altLang="fr-FR" sz="2400" b="1" i="1" dirty="0" err="1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déjeunatoire</a:t>
            </a:r>
            <a:r>
              <a:rPr lang="fr-FR" altLang="fr-FR" sz="2400" b="1" i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rPr>
              <a:t> dans la Palmeraie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fr-FR" altLang="fr-FR" sz="1800" i="1" dirty="0"/>
          </a:p>
        </p:txBody>
      </p:sp>
      <p:pic>
        <p:nvPicPr>
          <p:cNvPr id="5123" name="Picture 9" descr="_MG_9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700213"/>
            <a:ext cx="49434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ElFaouarII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4656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oneTexte 8"/>
          <p:cNvSpPr txBox="1">
            <a:spLocks noChangeArrowheads="1"/>
          </p:cNvSpPr>
          <p:nvPr/>
        </p:nvSpPr>
        <p:spPr bwMode="auto">
          <a:xfrm>
            <a:off x="5621338" y="2600325"/>
            <a:ext cx="35226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dirty="0" smtClean="0">
                <a:latin typeface="Maiandra GD" pitchFamily="34" charset="0"/>
              </a:rPr>
              <a:t>Laura </a:t>
            </a:r>
            <a:r>
              <a:rPr lang="fr-FR" altLang="fr-FR" sz="1600" b="1" dirty="0">
                <a:latin typeface="Maiandra GD" pitchFamily="34" charset="0"/>
              </a:rPr>
              <a:t>est à votre disposition pour toute information complémentaire au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600" dirty="0">
                <a:latin typeface="Maiandra GD" pitchFamily="34" charset="0"/>
              </a:rPr>
              <a:t>01 49 651 034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600" dirty="0">
                <a:latin typeface="Maiandra GD" pitchFamily="34" charset="0"/>
              </a:rPr>
              <a:t>tunisie@croisierejaune.com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600" dirty="0">
                <a:latin typeface="Maiandra GD" pitchFamily="34" charset="0"/>
              </a:rPr>
              <a:t>www.croisierejaune.com</a:t>
            </a:r>
          </a:p>
          <a:p>
            <a:pPr algn="ctr" eaLnBrk="1" hangingPunct="1"/>
            <a:endParaRPr lang="fr-FR" altLang="fr-FR" sz="2000" dirty="0">
              <a:latin typeface="Pristina" pitchFamily="66" charset="0"/>
            </a:endParaRPr>
          </a:p>
        </p:txBody>
      </p:sp>
      <p:pic>
        <p:nvPicPr>
          <p:cNvPr id="44036" name="Image 9" descr="IMG_24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14463"/>
            <a:ext cx="5588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Sous-titre 2"/>
          <p:cNvSpPr>
            <a:spLocks/>
          </p:cNvSpPr>
          <p:nvPr/>
        </p:nvSpPr>
        <p:spPr bwMode="auto">
          <a:xfrm>
            <a:off x="366713" y="6411913"/>
            <a:ext cx="16176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400" b="1">
                <a:solidFill>
                  <a:srgbClr val="FFFFFF"/>
                </a:solidFill>
                <a:latin typeface="Pristina" pitchFamily="66" charset="0"/>
              </a:rPr>
              <a:t>La Tunisie Nouvelle</a:t>
            </a: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79388" y="765175"/>
            <a:ext cx="8785225" cy="5903913"/>
          </a:xfrm>
          <a:prstGeom prst="rect">
            <a:avLst/>
          </a:prstGeom>
          <a:solidFill>
            <a:srgbClr val="BD855B">
              <a:alpha val="2899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9154" name="Picture 8" descr="4742M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66775"/>
            <a:ext cx="41608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ksar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66775"/>
            <a:ext cx="417671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4741M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89363"/>
            <a:ext cx="41608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ksar1_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41767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187624" y="188640"/>
            <a:ext cx="6286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 dirty="0" smtClean="0">
                <a:latin typeface="Maiandra GD" panose="020E0502030308020204" pitchFamily="34" charset="0"/>
              </a:rPr>
              <a:t>Hôtel </a:t>
            </a:r>
            <a:r>
              <a:rPr lang="fr-FR" sz="2800" dirty="0">
                <a:latin typeface="Maiandra GD" panose="020E0502030308020204" pitchFamily="34" charset="0"/>
              </a:rPr>
              <a:t>Ksar Rouge</a:t>
            </a: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79388" y="765175"/>
            <a:ext cx="8785225" cy="5903913"/>
          </a:xfrm>
          <a:prstGeom prst="rect">
            <a:avLst/>
          </a:prstGeom>
          <a:solidFill>
            <a:srgbClr val="BD855B">
              <a:alpha val="2899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0178" name="Picture 7" descr="4750M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>
            <a:fillRect/>
          </a:stretch>
        </p:blipFill>
        <p:spPr bwMode="auto">
          <a:xfrm>
            <a:off x="468313" y="3860800"/>
            <a:ext cx="3960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http://i1.bookcdn.com/data/Photos/LargePhoto2/44/4462/4462783/Ksar-Rouge-Tozeur-photos-Hotel-Food---bever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36613"/>
            <a:ext cx="3940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www.hostels-central.com/photo/010876-1210154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3960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http://www.tnetnoc.com/hotelimages/110/302110/2631759-Ksar-Rouge-El-Dorador-Guest-Room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3960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454150" y="188913"/>
            <a:ext cx="6286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 dirty="0">
                <a:latin typeface="Maiandra GD" panose="020E0502030308020204" pitchFamily="34" charset="0"/>
              </a:rPr>
              <a:t>Hôtel Ksar Rouge</a:t>
            </a: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512" y="1124744"/>
            <a:ext cx="8785225" cy="5256584"/>
          </a:xfrm>
          <a:prstGeom prst="rect">
            <a:avLst/>
          </a:prstGeom>
          <a:solidFill>
            <a:srgbClr val="BD855B">
              <a:alpha val="28999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454150" y="188913"/>
            <a:ext cx="6286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 dirty="0">
                <a:latin typeface="Maiandra GD" panose="020E0502030308020204" pitchFamily="34" charset="0"/>
              </a:rPr>
              <a:t>Hôtel Ksar Rouge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124744"/>
            <a:ext cx="867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iandra GD" panose="020E0502030308020204" pitchFamily="34" charset="0"/>
              </a:rPr>
              <a:t>L'hôtel Ksar Rouge est situé en hauteur dans la zone hôtelière dominant l'oasis de Tozeur,</a:t>
            </a: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 à 3 km du centre ville et à 10 minutes de l'aéroport.</a:t>
            </a: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Aux portes du Sahara tunisien, près d'une luxuriante palmeraie, le Ksar Rouge est un</a:t>
            </a: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hôtel de charme, surplombant le grand lac salé Chott El </a:t>
            </a:r>
            <a:r>
              <a:rPr lang="fr-FR" dirty="0" err="1">
                <a:latin typeface="Maiandra GD" panose="020E0502030308020204" pitchFamily="34" charset="0"/>
              </a:rPr>
              <a:t>Jerid</a:t>
            </a:r>
            <a:r>
              <a:rPr lang="fr-FR" dirty="0">
                <a:latin typeface="Maiandra GD" panose="020E0502030308020204" pitchFamily="34" charset="0"/>
              </a:rPr>
              <a:t>. </a:t>
            </a: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Son architecture allie tradition locale, confort moderne et décoration raffinée dans un style andalous. </a:t>
            </a:r>
          </a:p>
          <a:p>
            <a:pPr algn="ctr"/>
            <a:endParaRPr lang="fr-FR" dirty="0">
              <a:latin typeface="Maiandra GD" panose="020E0502030308020204" pitchFamily="34" charset="0"/>
            </a:endParaRP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Le Ksar Rouge met à votre disposition  un restaurant principal proposant des repas sous forme de buffet ou servis à table. De plus, vous pourrez profiter du snack donnant sur la piscine et vous proposant des spécialités tunisiennes.</a:t>
            </a: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L'hôtel met à votre service un bar et un café maure pour tous vos moments de détente.</a:t>
            </a:r>
          </a:p>
          <a:p>
            <a:pPr algn="ctr"/>
            <a:r>
              <a:rPr lang="fr-FR" dirty="0">
                <a:latin typeface="Maiandra GD" panose="020E0502030308020204" pitchFamily="34" charset="0"/>
              </a:rPr>
              <a:t>L'hôtel met à votre disposition 2 piscines dont 1 couverte extérieure avec une petite cascade. L'hôtel vous propose une programme d'activités variées : initiation collective au tir à l'arc et au tennis, gymnastique terrestre et aquatique, jogging, water polo, </a:t>
            </a:r>
            <a:r>
              <a:rPr lang="fr-FR" dirty="0" err="1">
                <a:latin typeface="Maiandra GD" panose="020E0502030308020204" pitchFamily="34" charset="0"/>
              </a:rPr>
              <a:t>ping</a:t>
            </a:r>
            <a:r>
              <a:rPr lang="fr-FR" dirty="0">
                <a:latin typeface="Maiandra GD" panose="020E0502030308020204" pitchFamily="34" charset="0"/>
              </a:rPr>
              <a:t> </a:t>
            </a:r>
            <a:r>
              <a:rPr lang="fr-FR" dirty="0" err="1">
                <a:latin typeface="Maiandra GD" panose="020E0502030308020204" pitchFamily="34" charset="0"/>
              </a:rPr>
              <a:t>pong</a:t>
            </a:r>
            <a:r>
              <a:rPr lang="fr-FR" dirty="0">
                <a:latin typeface="Maiandra GD" panose="020E0502030308020204" pitchFamily="34" charset="0"/>
              </a:rPr>
              <a:t>, fléchettes, tournois de pétanque, jeux de société… </a:t>
            </a:r>
          </a:p>
          <a:p>
            <a:pPr algn="ctr"/>
            <a:endParaRPr lang="fr-FR" dirty="0">
              <a:latin typeface="Maiandra GD" panose="020E0502030308020204" pitchFamily="34" charset="0"/>
            </a:endParaRPr>
          </a:p>
        </p:txBody>
      </p:sp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fr-FR" dirty="0" smtClean="0"/>
              <a:t>Jour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8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sal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708275"/>
            <a:ext cx="77057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2" descr="sall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6149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1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1227138" y="388938"/>
            <a:ext cx="76422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Maiandra GD" pitchFamily="34" charset="0"/>
              </a:rPr>
              <a:t>Sont à votre disposition pour vos réunions :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6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Maiandra GD" pitchFamily="34" charset="0"/>
              </a:rPr>
              <a:t>Une salle de réunion plénière de deux cent places, des salles de sous-commissions sont à la disposition des conférenciers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Maiandra GD" pitchFamily="34" charset="0"/>
              </a:rPr>
              <a:t>Lors des réunions, l'hôtel se propose de servir plusieurs sortes de pauses café .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fr-FR" altLang="fr-FR" sz="1200" dirty="0">
              <a:latin typeface="Book Antiqua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917946" y="116632"/>
            <a:ext cx="1046542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sz="1600" b="1" dirty="0">
                <a:latin typeface="Book Antiqua" pitchFamily="18" charset="0"/>
              </a:rPr>
              <a:t>JOUR  </a:t>
            </a:r>
            <a:r>
              <a:rPr lang="fr-FR" altLang="fr-FR" sz="1600" b="1" dirty="0" smtClean="0">
                <a:latin typeface="Book Antiqua" pitchFamily="18" charset="0"/>
              </a:rPr>
              <a:t>2</a:t>
            </a:r>
            <a:endParaRPr lang="fr-FR" altLang="fr-FR" sz="1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\\Servboul1\images cj\16 PHOTOTHEQUE\03 - PRODUITS CJ\01. ACTIVITES &amp; PRODUITS\VTT\P10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0987"/>
            <a:ext cx="5436023" cy="40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57972" y="332656"/>
            <a:ext cx="4259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Maiandra GD" panose="020E0502030308020204" pitchFamily="34" charset="0"/>
              </a:rPr>
              <a:t>Mise a disposition de VTT</a:t>
            </a: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315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682</Words>
  <Application>Microsoft Office PowerPoint</Application>
  <PresentationFormat>Affichage à l'écran (4:3)</PresentationFormat>
  <Paragraphs>81</Paragraphs>
  <Slides>36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Apex</vt:lpstr>
      <vt:lpstr>Présentation PowerPoint</vt:lpstr>
      <vt:lpstr>Jour 1</vt:lpstr>
      <vt:lpstr>Présentation PowerPoint</vt:lpstr>
      <vt:lpstr>Présentation PowerPoint</vt:lpstr>
      <vt:lpstr>Présentation PowerPoint</vt:lpstr>
      <vt:lpstr>Présentation PowerPoint</vt:lpstr>
      <vt:lpstr>Jour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Jour 3</vt:lpstr>
      <vt:lpstr>Présentation PowerPoint</vt:lpstr>
      <vt:lpstr>Présentation PowerPoint</vt:lpstr>
      <vt:lpstr>Présentation PowerPoint</vt:lpstr>
      <vt:lpstr>Présentation PowerPoint</vt:lpstr>
      <vt:lpstr>Prestations Optionnelles</vt:lpstr>
      <vt:lpstr>Hôtel Palm Beach Palace 5*</vt:lpstr>
      <vt:lpstr>Hôtel Palm Beach Palace 5*</vt:lpstr>
      <vt:lpstr>Dîner autour de la piscine du Palm Beach Tozeur 5*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DUMARTHERAY</dc:creator>
  <cp:lastModifiedBy>Maxime DUMARTHERAY</cp:lastModifiedBy>
  <cp:revision>30</cp:revision>
  <dcterms:created xsi:type="dcterms:W3CDTF">2014-06-17T16:21:57Z</dcterms:created>
  <dcterms:modified xsi:type="dcterms:W3CDTF">2014-06-17T17:50:34Z</dcterms:modified>
</cp:coreProperties>
</file>