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58" r:id="rId3"/>
    <p:sldId id="260" r:id="rId4"/>
    <p:sldId id="264" r:id="rId5"/>
    <p:sldId id="261" r:id="rId6"/>
    <p:sldId id="270" r:id="rId7"/>
    <p:sldId id="269" r:id="rId8"/>
    <p:sldId id="275" r:id="rId9"/>
    <p:sldId id="276" r:id="rId10"/>
    <p:sldId id="278" r:id="rId11"/>
    <p:sldId id="279" r:id="rId12"/>
    <p:sldId id="281" r:id="rId13"/>
    <p:sldId id="263" r:id="rId14"/>
    <p:sldId id="272" r:id="rId15"/>
    <p:sldId id="280" r:id="rId16"/>
    <p:sldId id="27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68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D9883-8F78-49DF-9275-7FF828E13AF8}" type="datetimeFigureOut">
              <a:rPr lang="fr-FR" smtClean="0"/>
              <a:pPr/>
              <a:t>01/06/2014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6FD2D-088B-4A6B-807F-4C7AAD2408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72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 du budget total des hôpitaux qui lui est consacrée est de 7% aux Etats-Unis contre 1.7% en France. Ce qu’il faut retenir est qu’il ne peut y avoir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d’informatisation sans la réalisation d’investissements financiers importants.</a:t>
            </a:r>
          </a:p>
          <a:p>
            <a:pPr algn="l"/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place de dossiers médicaux parfaitement informatisés, correspondant au stade 7 de l’EMRAM, est particulièrement représentative de l’avancement d’un pays dans le domaine de l’informatisation médicale.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6FD2D-088B-4A6B-807F-4C7AAD24088D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7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BB568-700D-4EAF-8D57-28701C55FC11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C228-B89F-4425-A0DE-BE1BA11B1EF5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EE04-F305-435B-9881-C08CB6091B0E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81BB-9C85-4DCF-ABAC-6AE04F5D6F7F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C236-80DD-479E-9FE7-415974D402F3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9256-3CF0-4412-92FD-73413D2C8F02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7DA15-4EDC-49D1-A8CC-25CE9073E136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ADB-84AA-4899-ABE2-0448D4D893B9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59C2-6D96-4660-9E0C-DD464C9BA6EB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D8C1-69DF-4475-8E4C-E64939CE81A3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7305-ABD0-44F1-B98B-8C7BB71264C9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48DB-9124-4E0E-9339-EF810FACAC80}" type="datetime1">
              <a:rPr lang="fr-FR" smtClean="0"/>
              <a:pPr/>
              <a:t>01/06/2014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31F6-6A20-49C7-A56B-DEA53D7387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7704" y="3284985"/>
            <a:ext cx="7164859" cy="129614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L’impact des projets d’amélioration des Systèmes d’Information Hospitaliers sur la performance organisationnelle des établissements publics de santé</a:t>
            </a:r>
          </a:p>
        </p:txBody>
      </p:sp>
      <p:sp>
        <p:nvSpPr>
          <p:cNvPr id="6" name="Rectangle 5"/>
          <p:cNvSpPr/>
          <p:nvPr/>
        </p:nvSpPr>
        <p:spPr>
          <a:xfrm>
            <a:off x="6876256" y="6293173"/>
            <a:ext cx="201622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mtClean="0">
                <a:solidFill>
                  <a:schemeClr val="accent5">
                    <a:lumMod val="50000"/>
                  </a:schemeClr>
                </a:solidFill>
              </a:rPr>
              <a:t>11 juin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2014</a:t>
            </a:r>
            <a:endParaRPr lang="fr-F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276872"/>
            <a:ext cx="9144000" cy="504056"/>
          </a:xfrm>
          <a:prstGeom prst="wedgeRectCallout">
            <a:avLst>
              <a:gd name="adj1" fmla="val -10731"/>
              <a:gd name="adj2" fmla="val 102813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62436" y="6356350"/>
            <a:ext cx="2133600" cy="365125"/>
          </a:xfrm>
        </p:spPr>
        <p:txBody>
          <a:bodyPr/>
          <a:lstStyle/>
          <a:p>
            <a:fld id="{E3A131F6-6A20-49C7-A56B-DEA53D73877C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4098" name="Picture 2" descr="ban_myicn2012.jpg"/>
          <p:cNvPicPr>
            <a:picLocks noChangeAspect="1" noChangeArrowheads="1"/>
          </p:cNvPicPr>
          <p:nvPr/>
        </p:nvPicPr>
        <p:blipFill>
          <a:blip r:embed="rId2" cstate="print"/>
          <a:srcRect r="72280"/>
          <a:stretch>
            <a:fillRect/>
          </a:stretch>
        </p:blipFill>
        <p:spPr bwMode="auto">
          <a:xfrm>
            <a:off x="0" y="4953000"/>
            <a:ext cx="2376264" cy="1905000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4811532" y="1844824"/>
            <a:ext cx="4332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Soutenance de Mémoire de fin d’étude</a:t>
            </a:r>
            <a:b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420424" y="4547944"/>
            <a:ext cx="249151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Tuteur: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 David Duchamp</a:t>
            </a:r>
            <a:b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Assesseur: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9512" y="1"/>
            <a:ext cx="7772400" cy="548680"/>
          </a:xfrm>
        </p:spPr>
        <p:txBody>
          <a:bodyPr>
            <a:normAutofit fontScale="77500" lnSpcReduction="20000"/>
          </a:bodyPr>
          <a:lstStyle/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2: Constats et analyse des résultats de l’enquête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2.1. Principaux constats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	</a:t>
            </a:r>
            <a:r>
              <a:rPr lang="fr-FR" sz="2400" b="1" i="1" dirty="0" smtClean="0"/>
              <a:t>Quelques constats…</a:t>
            </a:r>
            <a:endParaRPr lang="fr-FR" sz="28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-466141" y="3697895"/>
            <a:ext cx="9468544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b="1" kern="0" dirty="0" smtClean="0">
                <a:solidFill>
                  <a:srgbClr val="002060"/>
                </a:solidFill>
                <a:cs typeface="Arial"/>
              </a:rPr>
              <a:t>Les difficultés rencontrées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50% sont confrontés à la résistance au changement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50% ont des difficultés à choisir une solution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43% font état d’un manque de collaboration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57% manquent de Ressources Humaines						</a:t>
            </a:r>
            <a:endParaRPr lang="fr-FR" sz="2000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b="1" kern="0" dirty="0" smtClean="0">
                <a:solidFill>
                  <a:srgbClr val="002060"/>
                </a:solidFill>
                <a:cs typeface="Arial"/>
              </a:rPr>
              <a:t>Déploiement du projet et risques liés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Durée moyenne de déploiement&gt; 2 ans, pour le DPI&gt;3ans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Risque critique ou fort de non respect des délais pour 57%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64% ont mis en œuvre des formations du personnel	</a:t>
            </a:r>
          </a:p>
          <a:p>
            <a:pPr marL="1069975" lvl="2" indent="-1714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78% ont prévu la mise en place d’une gestion des risques liés au déploiement	</a:t>
            </a:r>
            <a:br>
              <a:rPr lang="fr-FR" kern="0" dirty="0" smtClean="0">
                <a:solidFill>
                  <a:srgbClr val="002060"/>
                </a:solidFill>
                <a:cs typeface="Arial"/>
              </a:rPr>
            </a:br>
            <a:endParaRPr lang="fr-FR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b="1" kern="0" dirty="0" smtClean="0">
                <a:solidFill>
                  <a:srgbClr val="002060"/>
                </a:solidFill>
                <a:cs typeface="Arial"/>
              </a:rPr>
              <a:t>SIH et performance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71% espère un gain de temps fort ou moyen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Une optimisation forte ou moyenne des processus médicaux est attendue pour 86%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92% attendent une amélioration forte ou moyenne de la disponibilité de l’information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6238913" y="1022951"/>
            <a:ext cx="2870468" cy="2197121"/>
            <a:chOff x="5927486" y="1229424"/>
            <a:chExt cx="2870468" cy="2197121"/>
          </a:xfrm>
        </p:grpSpPr>
        <p:pic>
          <p:nvPicPr>
            <p:cNvPr id="9" name="Picture 6" descr="http://www.lightweeks.com/wp-content/uploads/2013/09/Post-it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1380972">
              <a:off x="6003695" y="1229424"/>
              <a:ext cx="2744128" cy="2197121"/>
            </a:xfrm>
            <a:prstGeom prst="rect">
              <a:avLst/>
            </a:prstGeom>
            <a:noFill/>
          </p:spPr>
        </p:pic>
        <p:sp>
          <p:nvSpPr>
            <p:cNvPr id="2" name="ZoneTexte 1"/>
            <p:cNvSpPr txBox="1"/>
            <p:nvPr/>
          </p:nvSpPr>
          <p:spPr>
            <a:xfrm rot="21151885">
              <a:off x="5927486" y="1678149"/>
              <a:ext cx="2870468" cy="1615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b="1" dirty="0" smtClean="0"/>
                <a:t>15 répondants</a:t>
              </a:r>
            </a:p>
            <a:p>
              <a:pPr algn="ctr">
                <a:lnSpc>
                  <a:spcPct val="150000"/>
                </a:lnSpc>
              </a:pPr>
              <a:r>
                <a:rPr lang="fr-FR" b="1" dirty="0" smtClean="0"/>
                <a:t>Entre 132 et 1200  lits</a:t>
              </a:r>
            </a:p>
            <a:p>
              <a:pPr algn="ctr">
                <a:lnSpc>
                  <a:spcPct val="150000"/>
                </a:lnSpc>
              </a:pPr>
              <a:r>
                <a:rPr lang="fr-FR" b="1" dirty="0" smtClean="0"/>
                <a:t>40% retiennent le DPI</a:t>
              </a:r>
            </a:p>
            <a:p>
              <a:pPr marL="285750" indent="-285750" algn="ctr">
                <a:buFont typeface="Wingdings" pitchFamily="2" charset="2"/>
                <a:buChar char="§"/>
              </a:pP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2530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	</a:t>
            </a:r>
            <a:r>
              <a:rPr lang="fr-FR" sz="2400" b="1" i="1" dirty="0" smtClean="0"/>
              <a:t>En pratique…</a:t>
            </a:r>
            <a:endParaRPr lang="fr-FR" sz="28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373167" y="2995115"/>
            <a:ext cx="9512763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80% des répondants n’ont pas quantifié les gains attendus de leur projet</a:t>
            </a:r>
          </a:p>
          <a:p>
            <a:pPr marL="1872000" lvl="8" indent="-265113" algn="just" fontAlgn="base">
              <a:spcBef>
                <a:spcPct val="20000"/>
              </a:spcBef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Absence de recherche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des gains</a:t>
            </a:r>
            <a:endParaRPr lang="fr-FR" kern="0" dirty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Bef>
                <a:spcPct val="20000"/>
              </a:spcBef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Caractère récent des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SIH: les établissements ne possèdent pas les outils nécessaires </a:t>
            </a:r>
            <a:r>
              <a:rPr lang="fr-FR" kern="0" dirty="0" smtClean="0">
                <a:solidFill>
                  <a:srgbClr val="002060"/>
                </a:solidFill>
                <a:cs typeface="Arial"/>
                <a:sym typeface="Wingdings" pitchFamily="2" charset="2"/>
              </a:rPr>
              <a:t> Premier bénéfice des projets SI</a:t>
            </a:r>
            <a:endParaRPr lang="fr-FR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Les bénéfices induits non identifiés</a:t>
            </a:r>
          </a:p>
          <a:p>
            <a:pPr marL="1872000" lvl="8" indent="-265113" algn="just" fontAlgn="base">
              <a:spcBef>
                <a:spcPct val="20000"/>
              </a:spcBef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Amélioration </a:t>
            </a:r>
            <a:r>
              <a:rPr lang="fr-FR" kern="0" dirty="0">
                <a:solidFill>
                  <a:srgbClr val="002060"/>
                </a:solidFill>
                <a:cs typeface="Arial"/>
              </a:rPr>
              <a:t>de l’image de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l’hôpital dans le contexte de la T2A et de la concurrence forte: attractivité personnel &amp; patients</a:t>
            </a:r>
            <a:endParaRPr lang="fr-FR" kern="0" dirty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>
                <a:solidFill>
                  <a:srgbClr val="002060"/>
                </a:solidFill>
                <a:cs typeface="Arial"/>
              </a:rPr>
              <a:t>Des médecins encore très traditionnalistes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>
                <a:solidFill>
                  <a:srgbClr val="002060"/>
                </a:solidFill>
                <a:cs typeface="Arial"/>
              </a:rPr>
              <a:t>Une gestion de la sécurité toujours trop immature au regard des </a:t>
            </a: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risques</a:t>
            </a:r>
          </a:p>
          <a:p>
            <a:pPr marL="1872000" lvl="8" indent="-265113" algn="just" fontAlgn="base">
              <a:spcBef>
                <a:spcPct val="20000"/>
              </a:spcBef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Disponibilité VS Intégrité</a:t>
            </a:r>
          </a:p>
          <a:p>
            <a:pPr marL="1872000" lvl="8" indent="-265113" algn="just" fontAlgn="base">
              <a:spcBef>
                <a:spcPct val="20000"/>
              </a:spcBef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La prépondérance de l’ère 1 du modèle de P. </a:t>
            </a:r>
            <a:r>
              <a:rPr lang="fr-FR" kern="0" dirty="0" err="1">
                <a:solidFill>
                  <a:srgbClr val="002060"/>
                </a:solidFill>
                <a:cs typeface="Arial"/>
              </a:rPr>
              <a:t>Degoulet</a:t>
            </a:r>
            <a:r>
              <a:rPr lang="fr-FR" kern="0" dirty="0">
                <a:solidFill>
                  <a:srgbClr val="002060"/>
                </a:solidFill>
                <a:cs typeface="Arial"/>
              </a:rPr>
              <a:t> </a:t>
            </a:r>
          </a:p>
          <a:p>
            <a:pPr marL="1872000" lvl="8" indent="-265113" algn="just" fontAlgn="base">
              <a:spcBef>
                <a:spcPct val="20000"/>
              </a:spcBef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endParaRPr lang="fr-FR" kern="0" dirty="0">
              <a:solidFill>
                <a:srgbClr val="002060"/>
              </a:solidFill>
              <a:cs typeface="Arial"/>
            </a:endParaRPr>
          </a:p>
        </p:txBody>
      </p:sp>
      <p:sp>
        <p:nvSpPr>
          <p:cNvPr id="9" name="Espace réservé du texte 2"/>
          <p:cNvSpPr txBox="1">
            <a:spLocks/>
          </p:cNvSpPr>
          <p:nvPr/>
        </p:nvSpPr>
        <p:spPr>
          <a:xfrm>
            <a:off x="241504" y="1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2: Constats et analyse des résultats de l’enquête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2.2 Théorie VS Pratique 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1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	</a:t>
            </a:r>
            <a:r>
              <a:rPr lang="fr-FR" sz="2400" b="1" i="1" dirty="0" smtClean="0"/>
              <a:t>Issues trouvées pour garantir le déploiement</a:t>
            </a:r>
            <a:endParaRPr lang="fr-FR" sz="28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455514" y="5739292"/>
            <a:ext cx="9512763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endParaRPr lang="fr-FR" sz="2400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endParaRPr lang="fr-FR" sz="2400" kern="0" dirty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endParaRPr lang="fr-FR" sz="2400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>
                <a:solidFill>
                  <a:srgbClr val="002060"/>
                </a:solidFill>
                <a:cs typeface="Arial"/>
              </a:rPr>
              <a:t>La nécessaire implication de la </a:t>
            </a: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Direction Générale</a:t>
            </a:r>
            <a:r>
              <a:rPr lang="fr-FR" sz="2400" kern="0" dirty="0">
                <a:solidFill>
                  <a:srgbClr val="002060"/>
                </a:solidFill>
                <a:cs typeface="Arial"/>
              </a:rPr>
              <a:t>:</a:t>
            </a: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Pour arbitrer en faveur des projets SI (Club des DSI, budget de 1,5 M € )</a:t>
            </a: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Pour donner une impulsion aux projets et  favoriser la recherche de dossiers de subvention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La </a:t>
            </a:r>
            <a:r>
              <a:rPr lang="fr-FR" sz="2400" b="1" kern="0" dirty="0" smtClean="0">
                <a:solidFill>
                  <a:srgbClr val="002060"/>
                </a:solidFill>
                <a:cs typeface="Arial"/>
              </a:rPr>
              <a:t>mutualisation</a:t>
            </a: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 comme solution aux problèmes rencontrés:</a:t>
            </a: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L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es </a:t>
            </a:r>
            <a:r>
              <a:rPr lang="fr-FR" kern="0" dirty="0">
                <a:solidFill>
                  <a:srgbClr val="002060"/>
                </a:solidFill>
                <a:cs typeface="Arial"/>
              </a:rPr>
              <a:t>CH de Saint-Lô et de Coutances ont pu mettre en commun leurs Ressources Humaines. Aujourd’hui, une équipe informatique  de 12 personnes mènent de front 70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projets</a:t>
            </a: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La CHT Jura-Sud: faire pression sur l’éditeur</a:t>
            </a: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endParaRPr lang="fr-FR" kern="0" dirty="0" smtClean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endParaRPr lang="fr-FR" kern="0" dirty="0" smtClean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endParaRPr lang="fr-FR" kern="0" dirty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endParaRPr lang="fr-FR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L’externalisation: le choix d’une solution </a:t>
            </a:r>
            <a:r>
              <a:rPr lang="fr-FR" sz="2400" kern="0" dirty="0" err="1" smtClean="0">
                <a:solidFill>
                  <a:srgbClr val="002060"/>
                </a:solidFill>
                <a:cs typeface="Arial"/>
              </a:rPr>
              <a:t>SaaS</a:t>
            </a:r>
            <a:endParaRPr lang="fr-FR" sz="2400" kern="0" dirty="0" smtClean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Qualité, clients légers, facturation liée à la consommation réelle et budget fiable (pas de coûts cachés), recentrage sur le cœur de métier, disponibilité de l’éditeur </a:t>
            </a:r>
            <a:r>
              <a:rPr lang="fr-FR" sz="2000" kern="0" dirty="0">
                <a:solidFill>
                  <a:srgbClr val="002060"/>
                </a:solidFill>
                <a:cs typeface="Arial"/>
              </a:rPr>
              <a:t>et besoins satisfaits </a:t>
            </a:r>
            <a:r>
              <a:rPr lang="fr-FR" sz="2000" b="1" i="1" kern="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(Rester prudents)</a:t>
            </a:r>
          </a:p>
          <a:p>
            <a:pPr marL="1872000" lvl="8" indent="-265113" algn="just" fontAlgn="base">
              <a:spcAft>
                <a:spcPts val="300"/>
              </a:spcAft>
              <a:buClr>
                <a:prstClr val="white">
                  <a:lumMod val="65000"/>
                </a:prstClr>
              </a:buClr>
              <a:buSzPct val="125000"/>
              <a:buFont typeface="Calibri" pitchFamily="34" charset="0"/>
              <a:buChar char="‒"/>
              <a:defRPr/>
            </a:pPr>
            <a:endParaRPr lang="fr-FR" sz="2000" kern="0" dirty="0" smtClean="0">
              <a:solidFill>
                <a:srgbClr val="002060"/>
              </a:solidFill>
              <a:cs typeface="Arial"/>
            </a:endParaRPr>
          </a:p>
          <a:p>
            <a:pPr lvl="3" algn="just">
              <a:spcBef>
                <a:spcPct val="20000"/>
              </a:spcBef>
              <a:buSzPct val="125000"/>
              <a:defRPr/>
            </a:pPr>
            <a:endParaRPr kumimoji="0" lang="fr-FR" sz="4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658332"/>
              </p:ext>
            </p:extLst>
          </p:nvPr>
        </p:nvGraphicFramePr>
        <p:xfrm>
          <a:off x="29495" y="4188128"/>
          <a:ext cx="9057249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9083"/>
                <a:gridCol w="2921070"/>
                <a:gridCol w="3117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Avantages</a:t>
                      </a:r>
                      <a:endParaRPr lang="fr-FR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Conditions</a:t>
                      </a:r>
                      <a:endParaRPr lang="fr-FR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Risques</a:t>
                      </a:r>
                      <a:endParaRPr lang="fr-FR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-économies</a:t>
                      </a:r>
                      <a:r>
                        <a:rPr lang="fr-FR" baseline="0" dirty="0" smtClean="0"/>
                        <a:t> d’échelles</a:t>
                      </a:r>
                      <a:br>
                        <a:rPr lang="fr-FR" baseline="0" dirty="0" smtClean="0"/>
                      </a:br>
                      <a:r>
                        <a:rPr lang="fr-FR" baseline="0" dirty="0" smtClean="0"/>
                        <a:t>-échanges de bonnes pratiques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-motivations, objectifs communs</a:t>
                      </a:r>
                    </a:p>
                    <a:p>
                      <a:r>
                        <a:rPr lang="fr-FR" dirty="0" smtClean="0"/>
                        <a:t>-modèle</a:t>
                      </a:r>
                      <a:r>
                        <a:rPr lang="fr-FR" baseline="0" dirty="0" smtClean="0"/>
                        <a:t> de gouvernance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-lenteur, retrait du partenaire</a:t>
                      </a:r>
                    </a:p>
                    <a:p>
                      <a:r>
                        <a:rPr lang="fr-FR" dirty="0" smtClean="0"/>
                        <a:t>-perte d’autonomie</a:t>
                      </a:r>
                    </a:p>
                    <a:p>
                      <a:r>
                        <a:rPr lang="fr-FR" dirty="0" smtClean="0"/>
                        <a:t>-uniformisation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Espace réservé du texte 2"/>
          <p:cNvSpPr txBox="1">
            <a:spLocks/>
          </p:cNvSpPr>
          <p:nvPr/>
        </p:nvSpPr>
        <p:spPr>
          <a:xfrm>
            <a:off x="241504" y="1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2: Constats et analyse des résultats de l’enquête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2.3 Analyse des résultats de l’enquête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93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933056"/>
            <a:ext cx="914400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11" descr="blanc)"/>
          <p:cNvSpPr>
            <a:spLocks noChangeArrowheads="1"/>
          </p:cNvSpPr>
          <p:nvPr/>
        </p:nvSpPr>
        <p:spPr bwMode="gray">
          <a:xfrm flipV="1">
            <a:off x="4427984" y="1124744"/>
            <a:ext cx="72008" cy="573325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sz="120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La roue de DEMING: modèle largement utilisé pour la gestion de projet</a:t>
            </a:r>
            <a:endParaRPr lang="fr-FR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7" name="Image 6" descr="http://revclickllc.com/images/pdca.jpg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76872"/>
            <a:ext cx="3168352" cy="33843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4684845" y="1124744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-Définition d’un plan informatique stratégique</a:t>
            </a:r>
          </a:p>
          <a:p>
            <a:r>
              <a:rPr lang="fr-FR" dirty="0" smtClean="0"/>
              <a:t>-Choix de l’orientation technologique</a:t>
            </a:r>
          </a:p>
          <a:p>
            <a:r>
              <a:rPr lang="fr-FR" dirty="0" smtClean="0"/>
              <a:t>-Redéfinition des processus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873340" y="2353254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-Gestion des investissements informatiques</a:t>
            </a:r>
          </a:p>
          <a:p>
            <a:endParaRPr lang="fr-FR" dirty="0" smtClean="0"/>
          </a:p>
          <a:p>
            <a:r>
              <a:rPr lang="fr-FR" dirty="0" smtClean="0"/>
              <a:t>-Communication des buts et  orientations retenus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873340" y="4088931"/>
            <a:ext cx="3330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-Evaluation des compétences de l’équipe: si insuffisantes, option de l’externalisation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436095" y="4968017"/>
            <a:ext cx="3425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-Respect des coûts et des délais</a:t>
            </a:r>
          </a:p>
          <a:p>
            <a:r>
              <a:rPr lang="fr-FR" dirty="0" smtClean="0"/>
              <a:t>-Satisfaction des besoins exprimés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513008" y="5567564"/>
            <a:ext cx="4177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-Gestion de la résistance aux changements</a:t>
            </a:r>
          </a:p>
          <a:p>
            <a:r>
              <a:rPr lang="fr-FR" dirty="0" smtClean="0"/>
              <a:t>-Information des utilisateurs</a:t>
            </a:r>
          </a:p>
          <a:p>
            <a:r>
              <a:rPr lang="fr-FR" dirty="0" smtClean="0"/>
              <a:t>-Implication de l’ensemble du personnel: </a:t>
            </a:r>
          </a:p>
          <a:p>
            <a:r>
              <a:rPr lang="fr-FR" dirty="0"/>
              <a:t>r</a:t>
            </a:r>
            <a:r>
              <a:rPr lang="fr-FR" dirty="0" smtClean="0"/>
              <a:t>éunions de travail et personnes relais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7284" y="4145781"/>
            <a:ext cx="442454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-Formation des utilisateurs et</a:t>
            </a:r>
          </a:p>
          <a:p>
            <a:r>
              <a:rPr lang="fr-FR" dirty="0"/>
              <a:t>s</a:t>
            </a:r>
            <a:r>
              <a:rPr lang="fr-FR" dirty="0" smtClean="0"/>
              <a:t>ensibilisation aux risques liés</a:t>
            </a:r>
          </a:p>
          <a:p>
            <a:r>
              <a:rPr lang="fr-FR" dirty="0"/>
              <a:t>a</a:t>
            </a:r>
            <a:r>
              <a:rPr lang="fr-FR" dirty="0" smtClean="0"/>
              <a:t>ux nouvelles applications </a:t>
            </a:r>
            <a:br>
              <a:rPr lang="fr-FR" dirty="0" smtClean="0"/>
            </a:br>
            <a:r>
              <a:rPr lang="fr-FR" dirty="0" smtClean="0"/>
              <a:t>(confidentialité, etc.)</a:t>
            </a:r>
          </a:p>
          <a:p>
            <a:r>
              <a:rPr lang="fr-FR" dirty="0" smtClean="0"/>
              <a:t>-Retour de satisfaction  des utilisateurs </a:t>
            </a:r>
          </a:p>
          <a:p>
            <a:endParaRPr lang="fr-FR" dirty="0" smtClean="0"/>
          </a:p>
          <a:p>
            <a:r>
              <a:rPr lang="fr-FR" dirty="0" smtClean="0"/>
              <a:t>-Surveillance et évaluation de la performance</a:t>
            </a:r>
          </a:p>
          <a:p>
            <a:r>
              <a:rPr lang="fr-FR" dirty="0" smtClean="0"/>
              <a:t>-Comparaison des attentes avec la réalité</a:t>
            </a:r>
            <a:endParaRPr lang="fr-FR" dirty="0"/>
          </a:p>
          <a:p>
            <a:r>
              <a:rPr lang="fr-FR" dirty="0" smtClean="0"/>
              <a:t>-Vérification de la conformité réglementaire</a:t>
            </a:r>
          </a:p>
          <a:p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7284" y="1444696"/>
            <a:ext cx="436036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-Vérification de la qualité de service et de la </a:t>
            </a:r>
          </a:p>
          <a:p>
            <a:r>
              <a:rPr lang="fr-FR" dirty="0"/>
              <a:t>c</a:t>
            </a:r>
            <a:r>
              <a:rPr lang="fr-FR" dirty="0" smtClean="0"/>
              <a:t>apacité d’amélioration du projet</a:t>
            </a:r>
          </a:p>
          <a:p>
            <a:r>
              <a:rPr lang="fr-FR" dirty="0" smtClean="0"/>
              <a:t>-Identification des failles potentielles (listage</a:t>
            </a:r>
          </a:p>
          <a:p>
            <a:r>
              <a:rPr lang="fr-FR" dirty="0" smtClean="0"/>
              <a:t>des incidents possibles) et définition de </a:t>
            </a:r>
          </a:p>
          <a:p>
            <a:r>
              <a:rPr lang="fr-FR" dirty="0" smtClean="0"/>
              <a:t>solutions</a:t>
            </a:r>
          </a:p>
          <a:p>
            <a:r>
              <a:rPr lang="fr-FR" dirty="0" smtClean="0"/>
              <a:t>-Interdiction de l’accès aux</a:t>
            </a:r>
          </a:p>
          <a:p>
            <a:r>
              <a:rPr lang="fr-FR" dirty="0"/>
              <a:t>p</a:t>
            </a:r>
            <a:r>
              <a:rPr lang="fr-FR" dirty="0" smtClean="0"/>
              <a:t>ersonnes non concernés</a:t>
            </a:r>
          </a:p>
          <a:p>
            <a:endParaRPr lang="fr-FR" dirty="0" smtClean="0"/>
          </a:p>
        </p:txBody>
      </p:sp>
      <p:sp>
        <p:nvSpPr>
          <p:cNvPr id="16" name="Espace réservé du texte 2"/>
          <p:cNvSpPr txBox="1">
            <a:spLocks/>
          </p:cNvSpPr>
          <p:nvPr/>
        </p:nvSpPr>
        <p:spPr>
          <a:xfrm>
            <a:off x="179511" y="1"/>
            <a:ext cx="8681797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3: Recommandations et réflexion personnelle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3.1. Le modèle Plan-Do-Check-</a:t>
            </a:r>
            <a:r>
              <a:rPr lang="fr-FR" sz="23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</a:t>
            </a:r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éléments à prendre en considération par les DSI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         </a:t>
            </a:r>
            <a:r>
              <a:rPr lang="fr-FR" sz="2400" b="1" i="1" dirty="0" smtClean="0"/>
              <a:t>Elaboration d’un tableau de bord</a:t>
            </a:r>
            <a:endParaRPr lang="fr-FR" sz="24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087613"/>
              </p:ext>
            </p:extLst>
          </p:nvPr>
        </p:nvGraphicFramePr>
        <p:xfrm>
          <a:off x="181891" y="1352756"/>
          <a:ext cx="8784976" cy="539729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37781"/>
                <a:gridCol w="2232248"/>
                <a:gridCol w="3240360"/>
                <a:gridCol w="1874587"/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Axes identifiés</a:t>
                      </a:r>
                      <a:endParaRPr lang="fr-FR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Orientations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stratégiques</a:t>
                      </a:r>
                      <a:endParaRPr lang="fr-FR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Objectifs stratégiques</a:t>
                      </a:r>
                      <a:endParaRPr lang="fr-FR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Actions stratégiques</a:t>
                      </a:r>
                      <a:endParaRPr lang="fr-FR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1362"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Choix de la solution</a:t>
                      </a: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Rentabilité</a:t>
                      </a:r>
                      <a:endParaRPr lang="fr-FR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Gains financiers/</a:t>
                      </a:r>
                      <a:r>
                        <a:rPr lang="fr-FR" dirty="0" err="1" smtClean="0"/>
                        <a:t>Invt</a:t>
                      </a:r>
                      <a:r>
                        <a:rPr lang="fr-FR" baseline="0" dirty="0" smtClean="0"/>
                        <a:t> financier</a:t>
                      </a:r>
                      <a:endParaRPr lang="fr-FR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Evaluation</a:t>
                      </a:r>
                      <a:r>
                        <a:rPr lang="fr-FR" baseline="0" dirty="0" smtClean="0"/>
                        <a:t> du ROI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13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Adaptation aux besoins et spécificités</a:t>
                      </a:r>
                      <a:endParaRPr lang="fr-FR" dirty="0"/>
                    </a:p>
                  </a:txBody>
                  <a:tcPr anchor="ctr"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Besoins identifiés/Besoins pris</a:t>
                      </a:r>
                      <a:r>
                        <a:rPr lang="fr-FR" baseline="0" dirty="0" smtClean="0"/>
                        <a:t> en compte</a:t>
                      </a:r>
                      <a:endParaRPr lang="fr-FR" dirty="0"/>
                    </a:p>
                  </a:txBody>
                  <a:tcPr anchor="ctr"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Choix de l’éditeur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1362"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Déploiement du projet</a:t>
                      </a: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Financement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Autofinancement /</a:t>
                      </a:r>
                      <a:r>
                        <a:rPr lang="fr-FR" baseline="0" dirty="0" smtClean="0"/>
                        <a:t> Coût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Subventions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213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Mise en place</a:t>
                      </a:r>
                      <a:endParaRPr lang="fr-FR" dirty="0"/>
                    </a:p>
                  </a:txBody>
                  <a:tcPr anchor="ctr"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Nb de fonctionnalités</a:t>
                      </a:r>
                      <a:r>
                        <a:rPr lang="fr-FR" baseline="0" dirty="0" smtClean="0"/>
                        <a:t> effectives VS prévues</a:t>
                      </a:r>
                      <a:endParaRPr lang="fr-FR" dirty="0"/>
                    </a:p>
                  </a:txBody>
                  <a:tcPr anchor="ctr"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Conformité du contrat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21362"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Utilisateurs</a:t>
                      </a: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Réponse aux besoins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Utilisateurs</a:t>
                      </a:r>
                      <a:r>
                        <a:rPr lang="fr-FR" baseline="0" dirty="0" smtClean="0"/>
                        <a:t> satisfaits/Non </a:t>
                      </a:r>
                      <a:r>
                        <a:rPr lang="fr-FR" baseline="0" dirty="0" err="1" smtClean="0"/>
                        <a:t>satisf</a:t>
                      </a:r>
                      <a:r>
                        <a:rPr lang="fr-FR" baseline="0" dirty="0" smtClean="0"/>
                        <a:t>.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Implication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13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Utilisation optimale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Nb d’h</a:t>
                      </a:r>
                      <a:r>
                        <a:rPr lang="fr-FR" baseline="0" dirty="0" smtClean="0"/>
                        <a:t> de formation/personne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Formation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278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Liens extérieurs</a:t>
                      </a: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Mutualisation du projet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Nb de pers. de la DSI participant à des projets transverses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Réseau et partenariats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228600">
                <a:tc rowSpan="3"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Fonctionne-ment</a:t>
                      </a:r>
                      <a:r>
                        <a:rPr lang="fr-FR" dirty="0" smtClean="0"/>
                        <a:t> du projet</a:t>
                      </a: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Effectivité</a:t>
                      </a:r>
                      <a:endParaRPr lang="fr-FR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Nb d’incidents détectés</a:t>
                      </a:r>
                      <a:endParaRPr lang="fr-FR" sz="1600" dirty="0"/>
                    </a:p>
                  </a:txBody>
                  <a:tcPr anchor="ctr"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Disponibilité de l’outil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Taux de disponibilité</a:t>
                      </a:r>
                      <a:endParaRPr lang="fr-FR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Sécurité</a:t>
                      </a:r>
                      <a:endParaRPr lang="fr-FR" dirty="0"/>
                    </a:p>
                  </a:txBody>
                  <a:tcPr anchor="ctr"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Existence d’un PRA</a:t>
                      </a:r>
                      <a:endParaRPr lang="fr-FR" dirty="0"/>
                    </a:p>
                  </a:txBody>
                  <a:tcPr anchor="ctr"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Procédures</a:t>
                      </a:r>
                      <a:endParaRPr lang="fr-FR" dirty="0"/>
                    </a:p>
                  </a:txBody>
                  <a:tcPr anchor="ctr"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Espace réservé du texte 2"/>
          <p:cNvSpPr txBox="1">
            <a:spLocks/>
          </p:cNvSpPr>
          <p:nvPr/>
        </p:nvSpPr>
        <p:spPr>
          <a:xfrm>
            <a:off x="179511" y="1"/>
            <a:ext cx="8681797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3: Recommandations et réflexion personnelle 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3.2. Elaboration d’un tableau de bord à destination des DSI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1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	</a:t>
            </a:r>
            <a:r>
              <a:rPr lang="fr-FR" sz="2400" b="1" i="1" dirty="0"/>
              <a:t>Retours sur l’enquête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0" y="3079300"/>
            <a:ext cx="8966867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Les réponses et retours des répondants prouvent que la mise en place des SIH est un sujet à la fois très actuel et sensible</a:t>
            </a:r>
          </a:p>
          <a:p>
            <a:pPr lvl="1" algn="just">
              <a:spcBef>
                <a:spcPct val="20000"/>
              </a:spcBef>
              <a:buSzPct val="125000"/>
              <a:defRPr/>
            </a:pPr>
            <a:endParaRPr lang="fr-FR" sz="2000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L’absence de données quantitatives précises exprimées par les répondants rend l’enquête très « littéraire »</a:t>
            </a:r>
          </a:p>
          <a:p>
            <a:pPr lvl="1" algn="just">
              <a:spcBef>
                <a:spcPct val="20000"/>
              </a:spcBef>
              <a:buSzPct val="125000"/>
              <a:defRPr/>
            </a:pPr>
            <a:endParaRPr lang="fr-FR" sz="2000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Les difficultés rencontrées par les DSI font plus que jamais apparaître l’existence d’une résistance au changement à tous les niveaux (du haut au bas de l’échelle hiérarchique ) </a:t>
            </a:r>
          </a:p>
          <a:p>
            <a:pPr marL="2114550" lvl="4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endParaRPr kumimoji="0" lang="fr-FR" sz="4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10" name="Espace réservé du texte 2"/>
          <p:cNvSpPr txBox="1">
            <a:spLocks/>
          </p:cNvSpPr>
          <p:nvPr/>
        </p:nvSpPr>
        <p:spPr>
          <a:xfrm>
            <a:off x="179511" y="1"/>
            <a:ext cx="8681797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3:  Recommandations et réflexion personnelle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3.3. Réflexion personnelle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7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</a:t>
            </a:r>
            <a:endParaRPr lang="fr-FR" sz="24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-294960" y="41212"/>
            <a:ext cx="9468544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Exigences gouvernementales formalisées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Dans la pratique, les enjeux sont énormes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Des échecs à l’international</a:t>
            </a:r>
            <a:endParaRPr kumimoji="0" lang="fr-FR" sz="36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10" name="Espace réservé du texte 2"/>
          <p:cNvSpPr txBox="1">
            <a:spLocks/>
          </p:cNvSpPr>
          <p:nvPr/>
        </p:nvSpPr>
        <p:spPr>
          <a:xfrm>
            <a:off x="266810" y="0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Conclusion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58992" y="2453008"/>
            <a:ext cx="8966867" cy="64807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Interrogation sur l’impact des projets sur la performance</a:t>
            </a:r>
            <a:endParaRPr lang="fr-FR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-353952" y="4163776"/>
            <a:ext cx="9468544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Caractère multidimensionnel de la performance : 4 dimensions retenues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Les résultats de l’enquête: </a:t>
            </a:r>
          </a:p>
          <a:p>
            <a:pPr marL="1657350" lvl="3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des </a:t>
            </a:r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  <a:cs typeface="Arial"/>
              </a:rPr>
              <a:t>inquiétudes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 quant à la gestion de la résistance au changement, au manque de RH et de collaboration, à la potentielle mise en place de solutions inadaptées</a:t>
            </a:r>
          </a:p>
          <a:p>
            <a:pPr marL="1657350" lvl="3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d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es </a:t>
            </a:r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  <a:cs typeface="Arial"/>
              </a:rPr>
              <a:t>risques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: non respect des délais, motivation insuffisante, etc.</a:t>
            </a:r>
          </a:p>
          <a:p>
            <a:pPr marL="1657350" lvl="3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>
                <a:solidFill>
                  <a:srgbClr val="002060"/>
                </a:solidFill>
                <a:cs typeface="Arial"/>
              </a:rPr>
              <a:t>d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es </a:t>
            </a:r>
            <a:r>
              <a:rPr lang="fr-FR" b="1" kern="0" dirty="0" smtClean="0">
                <a:solidFill>
                  <a:schemeClr val="accent5">
                    <a:lumMod val="75000"/>
                  </a:schemeClr>
                </a:solidFill>
                <a:cs typeface="Arial"/>
              </a:rPr>
              <a:t>gains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 attendus: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Des solutions pour les DSI: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subventions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,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approche par les processus,</a:t>
            </a:r>
            <a:endParaRPr lang="fr-FR" sz="2000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Des pistes de réflexion: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mutualisation/externalisation, implication plus forte de la DG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Des</a:t>
            </a:r>
            <a:r>
              <a:rPr kumimoji="0" lang="fr-FR" sz="20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 pistes d’approfondissement de l’étude: </a:t>
            </a:r>
            <a:r>
              <a:rPr kumimoji="0" lang="fr-FR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interrogation des soignants, des patients</a:t>
            </a:r>
            <a:endParaRPr kumimoji="0" lang="fr-FR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47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20"/>
          <p:cNvSpPr>
            <a:spLocks noChangeArrowheads="1"/>
          </p:cNvSpPr>
          <p:nvPr/>
        </p:nvSpPr>
        <p:spPr bwMode="gray">
          <a:xfrm>
            <a:off x="610535" y="928611"/>
            <a:ext cx="7740000" cy="32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ctr">
              <a:defRPr/>
            </a:pPr>
            <a:r>
              <a:rPr lang="fr-FR" b="1" kern="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Partie 1: Présentation de l’étude</a:t>
            </a:r>
            <a:endParaRPr lang="fr-FR" b="1" kern="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gray">
          <a:xfrm>
            <a:off x="610535" y="1315994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1.1. Exposé de la problématique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gray">
          <a:xfrm>
            <a:off x="604584" y="2172513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lvl="0">
              <a:defRPr/>
            </a:pPr>
            <a:r>
              <a:rPr lang="fr-FR" sz="1600" b="1" kern="0" noProof="0" dirty="0" smtClean="0">
                <a:solidFill>
                  <a:srgbClr val="000000"/>
                </a:solidFill>
              </a:rPr>
              <a:t>1.3. Méthodologie de l’enquête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gray">
          <a:xfrm>
            <a:off x="610535" y="1727099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lvl="0">
              <a:defRPr/>
            </a:pPr>
            <a:r>
              <a:rPr lang="fr-FR" sz="1600" b="1" kern="0" noProof="0" dirty="0" smtClean="0">
                <a:solidFill>
                  <a:srgbClr val="000000"/>
                </a:solidFill>
              </a:rPr>
              <a:t>1.2. </a:t>
            </a:r>
            <a:r>
              <a:rPr lang="fr-FR" sz="1600" b="1" kern="0" noProof="0" dirty="0" err="1" smtClean="0">
                <a:solidFill>
                  <a:srgbClr val="000000"/>
                </a:solidFill>
              </a:rPr>
              <a:t>Intér</a:t>
            </a:r>
            <a:r>
              <a:rPr lang="fr-FR" sz="1600" b="1" kern="0" dirty="0" err="1" smtClean="0">
                <a:solidFill>
                  <a:srgbClr val="000000"/>
                </a:solidFill>
              </a:rPr>
              <a:t>êt</a:t>
            </a:r>
            <a:r>
              <a:rPr lang="fr-FR" sz="1600" b="1" kern="0" dirty="0" smtClean="0">
                <a:solidFill>
                  <a:srgbClr val="000000"/>
                </a:solidFill>
              </a:rPr>
              <a:t> actuel du thème du mémoire et enjeux 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4" name="Rectangle à coins arrondis 73"/>
          <p:cNvSpPr/>
          <p:nvPr/>
        </p:nvSpPr>
        <p:spPr>
          <a:xfrm>
            <a:off x="528272" y="1336360"/>
            <a:ext cx="7848872" cy="1160153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2" name="Rectangle 20"/>
          <p:cNvSpPr>
            <a:spLocks noChangeArrowheads="1"/>
          </p:cNvSpPr>
          <p:nvPr/>
        </p:nvSpPr>
        <p:spPr bwMode="gray">
          <a:xfrm>
            <a:off x="611560" y="550723"/>
            <a:ext cx="7740000" cy="32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ctr">
              <a:defRPr/>
            </a:pPr>
            <a:r>
              <a:rPr lang="fr-FR" b="1" kern="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Introduction</a:t>
            </a:r>
            <a:endParaRPr lang="fr-FR" b="1" kern="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3" name="Rectangle 20"/>
          <p:cNvSpPr>
            <a:spLocks noChangeArrowheads="1"/>
          </p:cNvSpPr>
          <p:nvPr/>
        </p:nvSpPr>
        <p:spPr bwMode="gray">
          <a:xfrm>
            <a:off x="611560" y="116632"/>
            <a:ext cx="7740000" cy="3600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ctr">
              <a:defRPr/>
            </a:pPr>
            <a:r>
              <a:rPr lang="fr-FR" sz="2000" b="1" kern="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Sommaire</a:t>
            </a:r>
            <a:endParaRPr lang="fr-FR" sz="2000" b="1" kern="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4" name="Espace réservé du numéro de diapositive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gray">
          <a:xfrm>
            <a:off x="615455" y="2629551"/>
            <a:ext cx="7740000" cy="32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ctr">
              <a:defRPr/>
            </a:pPr>
            <a:r>
              <a:rPr lang="fr-FR" b="1" kern="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Partie 2: Constats et analyse des résultats de l’enquête</a:t>
            </a:r>
            <a:endParaRPr lang="fr-FR" b="1" kern="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gray">
          <a:xfrm>
            <a:off x="615455" y="3016934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kern="0" dirty="0">
                <a:solidFill>
                  <a:srgbClr val="000000"/>
                </a:solidFill>
              </a:rPr>
              <a:t>2</a:t>
            </a: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.1. Principaux constats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609504" y="3873453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lvl="0">
              <a:defRPr/>
            </a:pPr>
            <a:r>
              <a:rPr lang="fr-FR" sz="1600" b="1" kern="0" dirty="0">
                <a:solidFill>
                  <a:srgbClr val="000000"/>
                </a:solidFill>
              </a:rPr>
              <a:t>2</a:t>
            </a:r>
            <a:r>
              <a:rPr lang="fr-FR" sz="1600" b="1" kern="0" noProof="0" dirty="0" smtClean="0">
                <a:solidFill>
                  <a:srgbClr val="000000"/>
                </a:solidFill>
              </a:rPr>
              <a:t>.3. Analyse des résultats </a:t>
            </a:r>
            <a:r>
              <a:rPr lang="fr-FR" sz="1600" b="1" kern="0" noProof="0" smtClean="0">
                <a:solidFill>
                  <a:srgbClr val="000000"/>
                </a:solidFill>
              </a:rPr>
              <a:t>de l’enquête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gray">
          <a:xfrm>
            <a:off x="615455" y="3428039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lvl="0">
              <a:defRPr/>
            </a:pPr>
            <a:r>
              <a:rPr lang="fr-FR" sz="1600" b="1" kern="0" dirty="0">
                <a:solidFill>
                  <a:srgbClr val="000000"/>
                </a:solidFill>
              </a:rPr>
              <a:t>2</a:t>
            </a:r>
            <a:r>
              <a:rPr lang="fr-FR" sz="1600" b="1" kern="0" noProof="0" dirty="0" smtClean="0">
                <a:solidFill>
                  <a:srgbClr val="000000"/>
                </a:solidFill>
              </a:rPr>
              <a:t>.2. Théorie VS Pratique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gray">
          <a:xfrm>
            <a:off x="615455" y="4325571"/>
            <a:ext cx="7740000" cy="32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ctr">
              <a:defRPr/>
            </a:pPr>
            <a:r>
              <a:rPr lang="fr-FR" b="1" kern="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Partie 3: Recommandations et réflexion personnelle</a:t>
            </a:r>
            <a:endParaRPr lang="fr-FR" b="1" kern="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gray">
          <a:xfrm>
            <a:off x="615455" y="4712954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kern="0" dirty="0">
                <a:solidFill>
                  <a:srgbClr val="000000"/>
                </a:solidFill>
              </a:rPr>
              <a:t>3</a:t>
            </a: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.1. La roue de Deming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gray">
          <a:xfrm>
            <a:off x="609504" y="5569473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lvl="0">
              <a:defRPr/>
            </a:pPr>
            <a:r>
              <a:rPr lang="fr-FR" sz="1600" b="1" kern="0" dirty="0">
                <a:solidFill>
                  <a:srgbClr val="000000"/>
                </a:solidFill>
              </a:rPr>
              <a:t>3</a:t>
            </a:r>
            <a:r>
              <a:rPr lang="fr-FR" sz="1600" b="1" kern="0" noProof="0" dirty="0" smtClean="0">
                <a:solidFill>
                  <a:srgbClr val="000000"/>
                </a:solidFill>
              </a:rPr>
              <a:t>.3. Réflexion personnelle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gray">
          <a:xfrm>
            <a:off x="615455" y="5124059"/>
            <a:ext cx="7740000" cy="324000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 tIns="0" rIns="0" bIns="0" anchor="ctr"/>
          <a:lstStyle/>
          <a:p>
            <a:pPr lvl="0">
              <a:defRPr/>
            </a:pPr>
            <a:r>
              <a:rPr lang="fr-FR" sz="1600" b="1" kern="0" dirty="0">
                <a:solidFill>
                  <a:srgbClr val="000000"/>
                </a:solidFill>
              </a:rPr>
              <a:t>3</a:t>
            </a:r>
            <a:r>
              <a:rPr lang="fr-FR" sz="1600" b="1" kern="0" noProof="0" dirty="0" smtClean="0">
                <a:solidFill>
                  <a:srgbClr val="000000"/>
                </a:solidFill>
              </a:rPr>
              <a:t>.2. Elaboration d’un tableau de bord à destination des DSI</a:t>
            </a: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3" name="Rectangle 20"/>
          <p:cNvSpPr>
            <a:spLocks noChangeArrowheads="1"/>
          </p:cNvSpPr>
          <p:nvPr/>
        </p:nvSpPr>
        <p:spPr bwMode="gray">
          <a:xfrm>
            <a:off x="616480" y="6041899"/>
            <a:ext cx="7740000" cy="32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wrap="none" lIns="54000" rIns="54000" anchor="ctr"/>
          <a:lstStyle/>
          <a:p>
            <a:pPr algn="ctr">
              <a:defRPr/>
            </a:pPr>
            <a:r>
              <a:rPr lang="fr-FR" b="1" kern="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Conclusion</a:t>
            </a:r>
            <a:endParaRPr lang="fr-FR" b="1" kern="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9512" y="1"/>
            <a:ext cx="7772400" cy="548680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Introduction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332520" y="2036007"/>
            <a:ext cx="9476520" cy="49605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fr-FR" sz="2000" kern="0" dirty="0">
                <a:solidFill>
                  <a:srgbClr val="002060"/>
                </a:solidFill>
                <a:cs typeface="Arial"/>
              </a:rPr>
              <a:t> </a:t>
            </a:r>
            <a:r>
              <a:rPr lang="fr-FR" sz="2000" b="1" i="1" kern="0" dirty="0" smtClean="0">
                <a:solidFill>
                  <a:srgbClr val="002060"/>
                </a:solidFill>
                <a:cs typeface="Arial"/>
              </a:rPr>
              <a:t>Début des années 70: 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commencement de l’informatisation des hôpitaux aux US puis en Europe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fr-FR" sz="2000" b="1" i="1" kern="0" dirty="0" smtClean="0">
                <a:solidFill>
                  <a:srgbClr val="002060"/>
                </a:solidFill>
                <a:cs typeface="Arial"/>
              </a:rPr>
              <a:t>Fin des années 90: 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généralisation de l’informatisation mais focalisée sur la gestion économique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fr-FR" sz="2000" b="1" i="1" kern="0" dirty="0" smtClean="0">
                <a:solidFill>
                  <a:srgbClr val="002060"/>
                </a:solidFill>
                <a:cs typeface="Arial"/>
              </a:rPr>
              <a:t>Années 2000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: mise en place des SIH avec pour objectif premier le soin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Plan Hôpital 2007, 2012, Programme Hôpital Numérique: impulsion de la puissance publique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Cependant, on constate que </a:t>
            </a:r>
            <a:r>
              <a:rPr lang="fr-FR" sz="2000" b="1" kern="0" dirty="0" smtClean="0">
                <a:solidFill>
                  <a:schemeClr val="accent5">
                    <a:lumMod val="75000"/>
                  </a:schemeClr>
                </a:solidFill>
                <a:cs typeface="Arial"/>
              </a:rPr>
              <a:t>83.3% des hôpitaux français consacrent moins de 2% des budgets d’exploitation 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aux investissements en Systèmes d’Information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Pourquoi? De très nombreuses incertitudes….	</a:t>
            </a:r>
            <a:endParaRPr lang="fr-FR" sz="1600" kern="0" dirty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1600" i="1" kern="0" dirty="0">
                <a:solidFill>
                  <a:srgbClr val="002060"/>
                </a:solidFill>
                <a:cs typeface="Arial"/>
              </a:rPr>
              <a:t>Investissement financier colossal</a:t>
            </a: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1600" kern="0" dirty="0" smtClean="0">
                <a:solidFill>
                  <a:srgbClr val="002060"/>
                </a:solidFill>
                <a:cs typeface="Arial"/>
              </a:rPr>
              <a:t>Nécessité d’une </a:t>
            </a:r>
            <a:r>
              <a:rPr lang="fr-FR" sz="1600" i="1" kern="0" dirty="0" smtClean="0">
                <a:solidFill>
                  <a:srgbClr val="002060"/>
                </a:solidFill>
                <a:cs typeface="Arial"/>
              </a:rPr>
              <a:t>Refonte </a:t>
            </a:r>
            <a:r>
              <a:rPr lang="fr-FR" sz="1600" i="1" kern="0" dirty="0">
                <a:solidFill>
                  <a:srgbClr val="002060"/>
                </a:solidFill>
                <a:cs typeface="Arial"/>
              </a:rPr>
              <a:t>totale des </a:t>
            </a:r>
            <a:r>
              <a:rPr lang="fr-FR" sz="1600" i="1" kern="0" dirty="0" smtClean="0">
                <a:solidFill>
                  <a:srgbClr val="002060"/>
                </a:solidFill>
                <a:cs typeface="Arial"/>
              </a:rPr>
              <a:t>processus</a:t>
            </a: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1600" kern="0" dirty="0" smtClean="0">
                <a:solidFill>
                  <a:srgbClr val="002060"/>
                </a:solidFill>
                <a:cs typeface="Arial"/>
              </a:rPr>
              <a:t>Gérer la  </a:t>
            </a:r>
            <a:r>
              <a:rPr lang="fr-FR" sz="1600" i="1" kern="0" dirty="0" smtClean="0">
                <a:solidFill>
                  <a:srgbClr val="002060"/>
                </a:solidFill>
                <a:cs typeface="Arial"/>
              </a:rPr>
              <a:t>Formation du personnel</a:t>
            </a:r>
            <a:endParaRPr lang="fr-FR" sz="1600" i="1" kern="0" dirty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1600" kern="0" dirty="0" smtClean="0">
                <a:solidFill>
                  <a:srgbClr val="002060"/>
                </a:solidFill>
                <a:cs typeface="Arial"/>
              </a:rPr>
              <a:t>Anticiper la </a:t>
            </a:r>
            <a:r>
              <a:rPr lang="fr-FR" sz="1600" i="1" kern="0" dirty="0" smtClean="0">
                <a:solidFill>
                  <a:srgbClr val="002060"/>
                </a:solidFill>
                <a:cs typeface="Arial"/>
              </a:rPr>
              <a:t>Résistance </a:t>
            </a:r>
            <a:r>
              <a:rPr lang="fr-FR" sz="1600" i="1" kern="0" dirty="0">
                <a:solidFill>
                  <a:srgbClr val="002060"/>
                </a:solidFill>
                <a:cs typeface="Arial"/>
              </a:rPr>
              <a:t>au </a:t>
            </a:r>
            <a:r>
              <a:rPr lang="fr-FR" sz="1600" i="1" kern="0" dirty="0" smtClean="0">
                <a:solidFill>
                  <a:srgbClr val="002060"/>
                </a:solidFill>
                <a:cs typeface="Arial"/>
              </a:rPr>
              <a:t>changement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La question du Retour sur Investissement se trouve posée</a:t>
            </a:r>
            <a:r>
              <a:rPr lang="fr-FR" sz="2000" kern="0" dirty="0">
                <a:solidFill>
                  <a:srgbClr val="002060"/>
                </a:solidFill>
                <a:cs typeface="Arial"/>
              </a:rPr>
              <a:t>	</a:t>
            </a:r>
            <a:endParaRPr lang="fr-FR" sz="1600" kern="0" dirty="0">
              <a:solidFill>
                <a:srgbClr val="002060"/>
              </a:solidFill>
              <a:cs typeface="Arial"/>
            </a:endParaRPr>
          </a:p>
          <a:p>
            <a:pPr marL="9144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endParaRPr lang="fr-FR" sz="1600" kern="0" dirty="0">
              <a:solidFill>
                <a:srgbClr val="002060"/>
              </a:solidFill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144944" y="2488540"/>
            <a:ext cx="8784976" cy="26642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3200" kern="0" dirty="0">
                <a:solidFill>
                  <a:srgbClr val="002060"/>
                </a:solidFill>
                <a:cs typeface="Arial"/>
              </a:rPr>
              <a:t> </a:t>
            </a:r>
            <a:r>
              <a:rPr lang="fr-FR" sz="2000" kern="0" dirty="0">
                <a:solidFill>
                  <a:srgbClr val="002060"/>
                </a:solidFill>
                <a:cs typeface="Arial"/>
              </a:rPr>
              <a:t>Les établissements publics de santé sont actuellement confrontés à plusieurs défis:</a:t>
            </a:r>
          </a:p>
          <a:p>
            <a:pPr marL="1657350" lvl="3" indent="-285750" algn="just">
              <a:spcBef>
                <a:spcPct val="20000"/>
              </a:spcBef>
              <a:buSzPct val="125000"/>
              <a:buFont typeface="Arial" pitchFamily="34" charset="0"/>
              <a:buBlip>
                <a:blip r:embed="rId2"/>
              </a:buBlip>
              <a:defRPr/>
            </a:pPr>
            <a:r>
              <a:rPr lang="fr-FR" sz="1700" kern="0" dirty="0">
                <a:solidFill>
                  <a:srgbClr val="002060"/>
                </a:solidFill>
                <a:cs typeface="Arial"/>
              </a:rPr>
              <a:t>Exigence de rentabilité économique</a:t>
            </a:r>
          </a:p>
          <a:p>
            <a:pPr marL="1657350" lvl="3" indent="-285750" algn="just">
              <a:spcBef>
                <a:spcPct val="20000"/>
              </a:spcBef>
              <a:buSzPct val="125000"/>
              <a:buFont typeface="Arial" pitchFamily="34" charset="0"/>
              <a:buBlip>
                <a:blip r:embed="rId2"/>
              </a:buBlip>
              <a:defRPr/>
            </a:pPr>
            <a:r>
              <a:rPr lang="fr-FR" sz="1700" kern="0" dirty="0">
                <a:solidFill>
                  <a:srgbClr val="002060"/>
                </a:solidFill>
                <a:cs typeface="Arial"/>
              </a:rPr>
              <a:t>Exigence de la part des patients</a:t>
            </a:r>
          </a:p>
          <a:p>
            <a:pPr marL="1657350" lvl="3" indent="-285750" algn="just">
              <a:spcBef>
                <a:spcPct val="20000"/>
              </a:spcBef>
              <a:buSzPct val="125000"/>
              <a:buFont typeface="Arial" pitchFamily="34" charset="0"/>
              <a:buBlip>
                <a:blip r:embed="rId2"/>
              </a:buBlip>
              <a:defRPr/>
            </a:pPr>
            <a:r>
              <a:rPr lang="fr-FR" sz="1700" kern="0" dirty="0">
                <a:solidFill>
                  <a:srgbClr val="002060"/>
                </a:solidFill>
                <a:cs typeface="Arial"/>
              </a:rPr>
              <a:t>Une concurrence qui s’accroît (inter-établissements publics et publics/privés)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Arial" pitchFamily="34" charset="0"/>
              <a:buBlip>
                <a:blip r:embed="rId2"/>
              </a:buBlip>
              <a:tabLst/>
              <a:defRPr/>
            </a:pPr>
            <a:endParaRPr lang="fr-FR" sz="1700" kern="0" dirty="0" smtClean="0">
              <a:solidFill>
                <a:srgbClr val="002060"/>
              </a:solidFill>
              <a:cs typeface="Arial"/>
            </a:endParaRPr>
          </a:p>
          <a:p>
            <a:pPr lvl="2" algn="just">
              <a:spcBef>
                <a:spcPct val="20000"/>
              </a:spcBef>
              <a:buSzPct val="125000"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72740" y="3840264"/>
            <a:ext cx="8496944" cy="122413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/>
              <a:t>Comment les DSI peuvent-elles « manager » au mieux la mise en place de projets d’amélioration du SIH dans les établissements publics de santé français?</a:t>
            </a:r>
            <a:endParaRPr lang="fr-FR" sz="2400" b="1" i="1" dirty="0"/>
          </a:p>
        </p:txBody>
      </p:sp>
      <p:sp>
        <p:nvSpPr>
          <p:cNvPr id="8" name="Espace réservé du texte 2"/>
          <p:cNvSpPr txBox="1">
            <a:spLocks/>
          </p:cNvSpPr>
          <p:nvPr/>
        </p:nvSpPr>
        <p:spPr>
          <a:xfrm>
            <a:off x="179512" y="1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1: Présentation de l’étude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1.1. Exposé de la problématique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/>
              <a:t>		</a:t>
            </a:r>
            <a:r>
              <a:rPr lang="fr-FR" sz="2400" b="1" i="1" dirty="0" smtClean="0"/>
              <a:t>Définitions</a:t>
            </a:r>
            <a:endParaRPr lang="fr-FR" sz="24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359017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2800" kern="0" dirty="0" smtClean="0">
                <a:solidFill>
                  <a:srgbClr val="002060"/>
                </a:solidFill>
                <a:cs typeface="Arial"/>
              </a:rPr>
              <a:t>L’hôpital</a:t>
            </a:r>
          </a:p>
          <a:p>
            <a:pPr marL="1200150" lvl="2" indent="-285750" algn="just">
              <a:buSzPct val="125000"/>
              <a:buBlip>
                <a:blip r:embed="rId2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Le modèle traditionnellement retenu est le modèle bureaucratique de Mintzberg qui repose sur une hiérarchie et un cloisonnement entre sphère médicale et administrative VS logique de décloisonnement induite par les SIH</a:t>
            </a:r>
            <a:endParaRPr lang="fr-FR" sz="2000" kern="0" dirty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2800" kern="0" dirty="0">
                <a:solidFill>
                  <a:srgbClr val="002060"/>
                </a:solidFill>
                <a:cs typeface="Arial"/>
              </a:rPr>
              <a:t>Performance </a:t>
            </a:r>
            <a:r>
              <a:rPr lang="fr-FR" sz="2800" kern="0" dirty="0" smtClean="0">
                <a:solidFill>
                  <a:srgbClr val="002060"/>
                </a:solidFill>
                <a:cs typeface="Arial"/>
              </a:rPr>
              <a:t>hospitalière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Concilier qualité des soins et rentabilité économique</a:t>
            </a:r>
            <a:endParaRPr lang="fr-FR" sz="2000" kern="0" dirty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2800" kern="0" dirty="0">
                <a:solidFill>
                  <a:srgbClr val="002060"/>
                </a:solidFill>
                <a:cs typeface="Arial"/>
              </a:rPr>
              <a:t>Performance hospitalière </a:t>
            </a:r>
            <a:r>
              <a:rPr lang="fr-FR" sz="2800" kern="0" dirty="0" smtClean="0">
                <a:solidFill>
                  <a:srgbClr val="002060"/>
                </a:solidFill>
                <a:cs typeface="Arial"/>
              </a:rPr>
              <a:t>organisationnelle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Les dimensions de la performance hospitalière ne s’opposent pas, elles doivent être intégrées et un optimum doit être recherché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2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Dimensions de la performance organisationnelle retenue pour cette étude:</a:t>
            </a:r>
            <a:endParaRPr lang="fr-FR" sz="2000" kern="0" dirty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Qualité des soins</a:t>
            </a:r>
            <a:endParaRPr lang="fr-FR" sz="2000" kern="0" dirty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Efficience</a:t>
            </a:r>
            <a:endParaRPr lang="fr-FR" sz="2000" i="1" kern="0" dirty="0">
              <a:solidFill>
                <a:srgbClr val="002060"/>
              </a:solidFill>
              <a:cs typeface="Arial"/>
            </a:endParaRP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Gouvernance interne</a:t>
            </a: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Relations avec l’extérieur</a:t>
            </a:r>
            <a:endParaRPr lang="fr-FR" sz="2000" i="1" kern="0" dirty="0">
              <a:solidFill>
                <a:srgbClr val="002060"/>
              </a:solidFill>
              <a:cs typeface="Arial"/>
            </a:endParaRPr>
          </a:p>
          <a:p>
            <a:pPr marL="2114550" lvl="4" indent="-285750" algn="just">
              <a:spcBef>
                <a:spcPct val="20000"/>
              </a:spcBef>
              <a:buSzPct val="125000"/>
              <a:buFont typeface="Arial" pitchFamily="34" charset="0"/>
              <a:buBlip>
                <a:blip r:embed="rId2"/>
              </a:buBlip>
              <a:defRPr/>
            </a:pPr>
            <a:endParaRPr lang="fr-FR" sz="2000" kern="0" dirty="0" smtClean="0">
              <a:solidFill>
                <a:srgbClr val="002060"/>
              </a:solidFill>
              <a:cs typeface="Arial"/>
            </a:endParaRPr>
          </a:p>
          <a:p>
            <a:pPr marL="1200150" lvl="2" indent="-285750" algn="just">
              <a:spcBef>
                <a:spcPct val="20000"/>
              </a:spcBef>
              <a:buSzPct val="125000"/>
              <a:buFont typeface="Arial" pitchFamily="34" charset="0"/>
              <a:buBlip>
                <a:blip r:embed="rId2"/>
              </a:buBlip>
              <a:defRPr/>
            </a:pPr>
            <a:endParaRPr kumimoji="0" lang="fr-FR" sz="4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texte 2"/>
          <p:cNvSpPr txBox="1">
            <a:spLocks/>
          </p:cNvSpPr>
          <p:nvPr/>
        </p:nvSpPr>
        <p:spPr>
          <a:xfrm>
            <a:off x="179512" y="1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1: Présentation de l’étude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1.1. Exposé de la problématique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9512" y="1"/>
            <a:ext cx="7772400" cy="548680"/>
          </a:xfrm>
        </p:spPr>
        <p:txBody>
          <a:bodyPr>
            <a:normAutofit fontScale="77500" lnSpcReduction="20000"/>
          </a:bodyPr>
          <a:lstStyle/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1: Présentation de l’étude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1.2. Intérêt actuel du thème du mémoire et enjeux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         </a:t>
            </a:r>
            <a:r>
              <a:rPr lang="fr-FR" sz="2400" b="1" i="1" dirty="0" smtClean="0"/>
              <a:t>Actualités du thème du mémoire </a:t>
            </a:r>
            <a:endParaRPr lang="fr-FR" sz="24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-486772" y="2381502"/>
            <a:ext cx="9660268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b="1" kern="0" dirty="0" smtClean="0">
                <a:solidFill>
                  <a:srgbClr val="002060"/>
                </a:solidFill>
                <a:cs typeface="Arial"/>
              </a:rPr>
              <a:t>La DGOS et l’ANAP 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souhaitent développer </a:t>
            </a:r>
            <a:r>
              <a:rPr lang="fr-FR" sz="2000" b="1" kern="0" dirty="0" smtClean="0">
                <a:solidFill>
                  <a:srgbClr val="002060"/>
                </a:solidFill>
                <a:cs typeface="Arial"/>
              </a:rPr>
              <a:t>la recherche française dans le domaine des SIH</a:t>
            </a:r>
          </a:p>
          <a:p>
            <a:pPr marL="1200150" lvl="2" indent="-285750" algn="just"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Trop peu d’études proposent des mesures de la valeur ajoutée des SIH </a:t>
            </a:r>
          </a:p>
          <a:p>
            <a:pPr marL="1200150" lvl="2" indent="-285750" algn="just"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La DGOS a lancé en </a:t>
            </a:r>
            <a:r>
              <a:rPr lang="fr-FR" sz="2000" b="1" kern="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mars 2014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2 programmes de recherche (dans le cadre du programme Hôpital Numérique) avec pour objectif:</a:t>
            </a: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1600" i="1" kern="0" dirty="0" smtClean="0">
                <a:solidFill>
                  <a:srgbClr val="002060"/>
                </a:solidFill>
                <a:cs typeface="Arial"/>
              </a:rPr>
              <a:t>d’évaluer </a:t>
            </a:r>
            <a:r>
              <a:rPr lang="fr-FR" sz="1600" i="1" kern="0" dirty="0">
                <a:solidFill>
                  <a:srgbClr val="002060"/>
                </a:solidFill>
                <a:cs typeface="Arial"/>
              </a:rPr>
              <a:t>les bénéfices des SI </a:t>
            </a:r>
          </a:p>
          <a:p>
            <a:pPr marL="1872000" lvl="8" indent="-265113" algn="just" fontAlgn="base">
              <a:spcAft>
                <a:spcPts val="300"/>
              </a:spcAft>
              <a:buClr>
                <a:schemeClr val="bg1">
                  <a:lumMod val="65000"/>
                </a:schemeClr>
              </a:buClr>
              <a:buSzPct val="125000"/>
              <a:buFont typeface="Calibri" pitchFamily="34" charset="0"/>
              <a:buChar char="‒"/>
              <a:defRPr/>
            </a:pPr>
            <a:r>
              <a:rPr lang="fr-FR" sz="1600" i="1" kern="0" dirty="0" smtClean="0">
                <a:solidFill>
                  <a:srgbClr val="002060"/>
                </a:solidFill>
                <a:cs typeface="Arial"/>
              </a:rPr>
              <a:t>d’augmenter </a:t>
            </a:r>
            <a:r>
              <a:rPr lang="fr-FR" sz="1600" i="1" kern="0" dirty="0">
                <a:solidFill>
                  <a:srgbClr val="002060"/>
                </a:solidFill>
                <a:cs typeface="Arial"/>
              </a:rPr>
              <a:t>la visibilité internationale de la recherche française en matière de SI</a:t>
            </a:r>
          </a:p>
          <a:p>
            <a:pPr marL="1200150" lvl="2" indent="-285750" algn="just"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L’ANAP qui a pour rôle d’assurer le lien entre les besoins opérationnels des établissements et la production scientifique a lancé également 2 projets de recherche (e-SIS et UPRES)</a:t>
            </a:r>
          </a:p>
          <a:p>
            <a:pPr marL="1200150" lvl="2" indent="-285750" algn="just"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Résultats prévus pour </a:t>
            </a:r>
            <a:r>
              <a:rPr lang="fr-FR" sz="2000" b="1" kern="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2017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(résultats intermédiaires)</a:t>
            </a:r>
          </a:p>
          <a:p>
            <a:pPr lvl="2" algn="just">
              <a:buSzPct val="125000"/>
              <a:defRPr/>
            </a:pPr>
            <a:endParaRPr lang="fr-FR" kern="0" dirty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En </a:t>
            </a:r>
            <a:r>
              <a:rPr lang="fr-FR" sz="2000" b="1" kern="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juin 2013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, l’hôpital européen Georges Pompidou est le 3</a:t>
            </a:r>
            <a:r>
              <a:rPr lang="fr-FR" sz="2000" kern="0" baseline="30000" dirty="0" smtClean="0">
                <a:solidFill>
                  <a:srgbClr val="002060"/>
                </a:solidFill>
                <a:cs typeface="Arial"/>
              </a:rPr>
              <a:t>ème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 établissement français à atteindre le niveau 6 du modèle </a:t>
            </a:r>
            <a:r>
              <a:rPr lang="fr-FR" sz="2000" b="1" kern="0" dirty="0" smtClean="0">
                <a:solidFill>
                  <a:srgbClr val="002060"/>
                </a:solidFill>
                <a:cs typeface="Arial"/>
              </a:rPr>
              <a:t>EMRAM</a:t>
            </a:r>
            <a:endParaRPr lang="fr-FR" sz="2000" b="1" kern="0" dirty="0">
              <a:solidFill>
                <a:srgbClr val="002060"/>
              </a:solidFill>
              <a:cs typeface="Arial"/>
            </a:endParaRP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2 hôpitaux européens au stade 7: Hambourg-</a:t>
            </a:r>
            <a:r>
              <a:rPr lang="fr-FR" kern="0" dirty="0" err="1" smtClean="0">
                <a:solidFill>
                  <a:srgbClr val="002060"/>
                </a:solidFill>
                <a:cs typeface="Arial"/>
              </a:rPr>
              <a:t>Eppendorf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 et Marina </a:t>
            </a:r>
            <a:r>
              <a:rPr lang="fr-FR" kern="0" dirty="0" err="1" smtClean="0">
                <a:solidFill>
                  <a:srgbClr val="002060"/>
                </a:solidFill>
                <a:cs typeface="Arial"/>
              </a:rPr>
              <a:t>Salud</a:t>
            </a:r>
            <a:endParaRPr lang="fr-FR" kern="0" dirty="0" smtClean="0">
              <a:solidFill>
                <a:srgbClr val="002060"/>
              </a:solidFill>
              <a:cs typeface="Arial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51520" y="6009112"/>
            <a:ext cx="8496944" cy="79208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/>
              <a:t>La recherche du lien entre développement des SIH et mesure de la performance associée est plus que jamais d’actualité.</a:t>
            </a:r>
            <a:endParaRPr lang="fr-FR" sz="2000" b="1" i="1" dirty="0"/>
          </a:p>
        </p:txBody>
      </p:sp>
    </p:spTree>
    <p:extLst>
      <p:ext uri="{BB962C8B-B14F-4D97-AF65-F5344CB8AC3E}">
        <p14:creationId xmlns:p14="http://schemas.microsoft.com/office/powerpoint/2010/main" val="16709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         </a:t>
            </a:r>
            <a:r>
              <a:rPr lang="fr-FR" sz="2400" b="1" i="1" dirty="0" smtClean="0"/>
              <a:t>Les enjeux</a:t>
            </a:r>
            <a:endParaRPr lang="fr-FR" sz="24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-324543" y="4014349"/>
            <a:ext cx="9468544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L’interopérabilité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Création de standards communs au niveau international par le groupement IHE (exemple de la phase du </a:t>
            </a:r>
            <a:r>
              <a:rPr lang="fr-FR" sz="2000" kern="0" dirty="0" err="1" smtClean="0">
                <a:solidFill>
                  <a:srgbClr val="002060"/>
                </a:solidFill>
                <a:cs typeface="Arial"/>
              </a:rPr>
              <a:t>Connect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-a-thon)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La sécurité: </a:t>
            </a:r>
            <a:r>
              <a:rPr lang="fr-FR" sz="2000" kern="0" dirty="0" smtClean="0">
                <a:solidFill>
                  <a:srgbClr val="002060"/>
                </a:solidFill>
                <a:cs typeface="Arial"/>
              </a:rPr>
              <a:t>le modèle DICP</a:t>
            </a: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: </a:t>
            </a:r>
            <a:r>
              <a:rPr lang="fr-FR" kern="0" dirty="0" smtClean="0">
                <a:solidFill>
                  <a:srgbClr val="002060"/>
                </a:solidFill>
                <a:cs typeface="Arial"/>
              </a:rPr>
              <a:t>Disponibilité,  Intégrité, Confidentialité et Preuve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La gestion des risques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Le caractère primordial de la phase d’initiation (l’approche par les processus)</a:t>
            </a:r>
          </a:p>
          <a:p>
            <a:pPr lvl="1" algn="just">
              <a:spcBef>
                <a:spcPct val="20000"/>
              </a:spcBef>
              <a:buSzPct val="125000"/>
              <a:defRPr/>
            </a:pPr>
            <a:endParaRPr lang="fr-FR" sz="2400" kern="0" dirty="0" smtClean="0">
              <a:solidFill>
                <a:srgbClr val="002060"/>
              </a:solidFill>
              <a:cs typeface="Arial"/>
            </a:endParaRPr>
          </a:p>
          <a:p>
            <a:pPr lvl="1" algn="just">
              <a:spcBef>
                <a:spcPct val="20000"/>
              </a:spcBef>
              <a:buSzPct val="125000"/>
              <a:defRPr/>
            </a:pPr>
            <a:endParaRPr lang="fr-FR" sz="2400" kern="0" dirty="0" smtClean="0">
              <a:solidFill>
                <a:srgbClr val="002060"/>
              </a:solidFill>
              <a:cs typeface="Arial"/>
            </a:endParaRPr>
          </a:p>
          <a:p>
            <a:pPr lvl="1" algn="just">
              <a:spcBef>
                <a:spcPct val="20000"/>
              </a:spcBef>
              <a:buSzPct val="125000"/>
              <a:defRPr/>
            </a:pPr>
            <a:endParaRPr lang="fr-FR" sz="2400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La gestion de la résistance au changement</a:t>
            </a:r>
            <a:endParaRPr lang="fr-FR" sz="2000" kern="0" dirty="0" smtClean="0">
              <a:solidFill>
                <a:srgbClr val="002060"/>
              </a:solidFill>
              <a:cs typeface="Arial"/>
            </a:endParaRPr>
          </a:p>
          <a:p>
            <a:pPr marL="1200150" lvl="2" indent="-285750" algn="just">
              <a:spcBef>
                <a:spcPct val="20000"/>
              </a:spcBef>
              <a:buSzPct val="125000"/>
              <a:buFont typeface="Arial" pitchFamily="34" charset="0"/>
              <a:buBlip>
                <a:blip r:embed="rId3"/>
              </a:buBlip>
              <a:defRPr/>
            </a:pPr>
            <a:endParaRPr kumimoji="0" lang="fr-FR" sz="4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9" name="Espace réservé du texte 2"/>
          <p:cNvSpPr txBox="1">
            <a:spLocks/>
          </p:cNvSpPr>
          <p:nvPr/>
        </p:nvSpPr>
        <p:spPr>
          <a:xfrm>
            <a:off x="179512" y="1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1: Présentation de l’étude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1.2. Intérêt actuel du thème du mémoire et enjeux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http://www.santepublique-santeprivee.com/wp-content/uploads/2012/12/resistance-au-changement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76" b="15908"/>
          <a:stretch/>
        </p:blipFill>
        <p:spPr bwMode="auto">
          <a:xfrm>
            <a:off x="3104083" y="5737120"/>
            <a:ext cx="1921915" cy="109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292" y="3699014"/>
            <a:ext cx="2230016" cy="1477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 9" descr="https://www.ntt-review.jp/archive_html/201104/images/gls_fig03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15985"/>
            <a:ext cx="9064065" cy="56781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45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	</a:t>
            </a:r>
            <a:r>
              <a:rPr lang="fr-FR" sz="2400" b="1" i="1" dirty="0" smtClean="0"/>
              <a:t>L’enquête</a:t>
            </a:r>
            <a:endParaRPr lang="fr-FR" sz="24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-352287" y="4899496"/>
            <a:ext cx="9468544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2 objectifs principaux 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Déterminer les difficultés de mise en place et les bénéfices des SIH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Analyser l’impact des SIH sur la performance organisationnelle	              		  </a:t>
            </a:r>
            <a:br>
              <a:rPr lang="fr-FR" kern="0" dirty="0" smtClean="0">
                <a:solidFill>
                  <a:srgbClr val="002060"/>
                </a:solidFill>
                <a:cs typeface="Arial"/>
              </a:rPr>
            </a:br>
            <a:r>
              <a:rPr lang="fr-FR" kern="0" dirty="0" smtClean="0">
                <a:solidFill>
                  <a:srgbClr val="002060"/>
                </a:solidFill>
                <a:cs typeface="Arial"/>
              </a:rPr>
              <a:t/>
            </a:r>
            <a:br>
              <a:rPr lang="fr-FR" kern="0" dirty="0" smtClean="0">
                <a:solidFill>
                  <a:srgbClr val="002060"/>
                </a:solidFill>
                <a:cs typeface="Arial"/>
              </a:rPr>
            </a:br>
            <a:r>
              <a:rPr lang="fr-FR" kern="0" dirty="0" smtClean="0">
                <a:solidFill>
                  <a:srgbClr val="002060"/>
                </a:solidFill>
                <a:cs typeface="Arial"/>
              </a:rPr>
              <a:t/>
            </a:r>
            <a:br>
              <a:rPr lang="fr-FR" kern="0" dirty="0" smtClean="0">
                <a:solidFill>
                  <a:srgbClr val="002060"/>
                </a:solidFill>
                <a:cs typeface="Arial"/>
              </a:rPr>
            </a:br>
            <a:r>
              <a:rPr lang="fr-FR" kern="0" dirty="0" smtClean="0">
                <a:solidFill>
                  <a:srgbClr val="002060"/>
                </a:solidFill>
                <a:cs typeface="Arial"/>
              </a:rPr>
              <a:t/>
            </a:r>
            <a:br>
              <a:rPr lang="fr-FR" kern="0" dirty="0" smtClean="0">
                <a:solidFill>
                  <a:srgbClr val="002060"/>
                </a:solidFill>
                <a:cs typeface="Arial"/>
              </a:rPr>
            </a:br>
            <a:endParaRPr lang="fr-FR" kern="0" dirty="0" smtClean="0">
              <a:solidFill>
                <a:srgbClr val="002060"/>
              </a:solidFill>
              <a:cs typeface="Arial"/>
            </a:endParaRP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L’approche adoptée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Echantillon: les DSI d’établissements publics de santé français ayant ou non des projets d’amélioration de leur SIH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Combinaison d’un questionnaire et d’entretiens semi-directifs si besoin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Prise de contact par les réseaux sociaux, par e-mail et par téléphone</a:t>
            </a:r>
          </a:p>
          <a:p>
            <a:pPr marL="742950" lvl="1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sz="2400" kern="0" dirty="0" smtClean="0">
                <a:solidFill>
                  <a:srgbClr val="002060"/>
                </a:solidFill>
                <a:cs typeface="Arial"/>
              </a:rPr>
              <a:t>Les limites identifiées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Prise en compte uniquement de la performance organisationnelle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Absence de données chiffrées ou quantitatives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Blip>
                <a:blip r:embed="rId3"/>
              </a:buBlip>
              <a:defRPr/>
            </a:pPr>
            <a:r>
              <a:rPr lang="fr-FR" kern="0" dirty="0" smtClean="0">
                <a:solidFill>
                  <a:srgbClr val="002060"/>
                </a:solidFill>
                <a:cs typeface="Arial"/>
              </a:rPr>
              <a:t>Nature du profil interrogé: uniquement les DSI</a:t>
            </a:r>
          </a:p>
          <a:p>
            <a:pPr marL="1200150" lvl="2" indent="-285750" algn="just">
              <a:spcBef>
                <a:spcPct val="20000"/>
              </a:spcBef>
              <a:buSzPct val="125000"/>
              <a:buFont typeface="Arial" pitchFamily="34" charset="0"/>
              <a:buBlip>
                <a:blip r:embed="rId3"/>
              </a:buBlip>
              <a:defRPr/>
            </a:pPr>
            <a:endParaRPr kumimoji="0" lang="fr-FR" sz="4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08151" y="2348880"/>
            <a:ext cx="8934366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/>
              <a:t>OBJECTIF FINAL:  Identifier les issues trouvées par les DSI pour surmonter les difficultés qu’elles rencontrent et formuler des recommandations à leur destination</a:t>
            </a:r>
            <a:endParaRPr lang="fr-FR" sz="2000" b="1" i="1" dirty="0"/>
          </a:p>
        </p:txBody>
      </p:sp>
      <p:sp>
        <p:nvSpPr>
          <p:cNvPr id="10" name="Espace réservé du texte 2"/>
          <p:cNvSpPr txBox="1">
            <a:spLocks/>
          </p:cNvSpPr>
          <p:nvPr/>
        </p:nvSpPr>
        <p:spPr>
          <a:xfrm>
            <a:off x="179512" y="1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1: Présentation de l’étude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1.3. Méthodologie de l’enquête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27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04056"/>
          </a:xfrm>
          <a:prstGeom prst="wedgeRectCallout">
            <a:avLst>
              <a:gd name="adj1" fmla="val -10630"/>
              <a:gd name="adj2" fmla="val 86321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/>
              <a:t>		</a:t>
            </a:r>
            <a:r>
              <a:rPr lang="fr-FR" sz="2400" b="1" i="1" dirty="0" smtClean="0"/>
              <a:t>Le questionnaire</a:t>
            </a:r>
            <a:endParaRPr lang="fr-FR" sz="2800" b="1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31F6-6A20-49C7-A56B-DEA53D73877C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81891" y="2564904"/>
            <a:ext cx="8784976" cy="55385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-352287" y="4899496"/>
            <a:ext cx="9468544" cy="34764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2" algn="just">
              <a:spcBef>
                <a:spcPct val="20000"/>
              </a:spcBef>
              <a:buSzPct val="125000"/>
              <a:defRPr/>
            </a:pPr>
            <a:endParaRPr kumimoji="0" lang="fr-FR" sz="4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65113" marR="0" lvl="1" indent="-2651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Tx/>
              <a:buSzPct val="125000"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9" name="Parchemin vertical 8"/>
          <p:cNvSpPr/>
          <p:nvPr/>
        </p:nvSpPr>
        <p:spPr>
          <a:xfrm>
            <a:off x="611560" y="1381128"/>
            <a:ext cx="8208912" cy="5360240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fr-FR" b="1" i="1" dirty="0" smtClean="0">
                <a:solidFill>
                  <a:schemeClr val="tx1"/>
                </a:solidFill>
              </a:rPr>
              <a:t>L’hôpital et son projet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	-identité de l’hôpital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	-projets existants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	-projets futurs</a:t>
            </a:r>
          </a:p>
          <a:p>
            <a:pPr marL="342900" indent="-342900">
              <a:buAutoNum type="arabicPeriod" startAt="2"/>
            </a:pPr>
            <a:r>
              <a:rPr lang="fr-FR" b="1" i="1" dirty="0" smtClean="0">
                <a:solidFill>
                  <a:schemeClr val="tx1"/>
                </a:solidFill>
              </a:rPr>
              <a:t>Les difficultés rencontrées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	- au cours de la phase d’initiation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-au cours de la phase d’élaboration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-au cours de la phase de mise en place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-au cours de la phase d’utilisation</a:t>
            </a:r>
          </a:p>
          <a:p>
            <a:pPr marL="342900" indent="-342900">
              <a:buAutoNum type="arabicPeriod" startAt="2"/>
            </a:pPr>
            <a:r>
              <a:rPr lang="fr-FR" b="1" i="1" dirty="0" smtClean="0">
                <a:solidFill>
                  <a:schemeClr val="tx1"/>
                </a:solidFill>
              </a:rPr>
              <a:t>Déploiement du projet et risques liés</a:t>
            </a:r>
          </a:p>
          <a:p>
            <a:pPr lvl="2"/>
            <a:r>
              <a:rPr lang="fr-FR" dirty="0" smtClean="0">
                <a:solidFill>
                  <a:schemeClr val="tx1"/>
                </a:solidFill>
              </a:rPr>
              <a:t>-Identification de risques et probabilité de survenance</a:t>
            </a:r>
          </a:p>
          <a:p>
            <a:pPr lvl="2"/>
            <a:r>
              <a:rPr lang="fr-FR" dirty="0" smtClean="0">
                <a:solidFill>
                  <a:schemeClr val="tx1"/>
                </a:solidFill>
              </a:rPr>
              <a:t>-Actions mises en place </a:t>
            </a:r>
          </a:p>
          <a:p>
            <a:pPr lvl="2"/>
            <a:r>
              <a:rPr lang="fr-FR" dirty="0" smtClean="0">
                <a:solidFill>
                  <a:schemeClr val="tx1"/>
                </a:solidFill>
              </a:rPr>
              <a:t>-Mesures de sécurité</a:t>
            </a:r>
          </a:p>
          <a:p>
            <a:pPr marL="342900" indent="-342900">
              <a:buAutoNum type="arabicPeriod" startAt="2"/>
            </a:pPr>
            <a:r>
              <a:rPr lang="fr-FR" b="1" i="1" dirty="0" smtClean="0">
                <a:solidFill>
                  <a:schemeClr val="tx1"/>
                </a:solidFill>
              </a:rPr>
              <a:t>SIH et performance</a:t>
            </a:r>
          </a:p>
          <a:p>
            <a:pPr lvl="2"/>
            <a:r>
              <a:rPr lang="fr-FR" dirty="0" smtClean="0">
                <a:solidFill>
                  <a:schemeClr val="tx1"/>
                </a:solidFill>
              </a:rPr>
              <a:t>-Gains quantitatifs  	et qualitatifs &amp; degré d’amélioration attendu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15152" y="1479588"/>
            <a:ext cx="4723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accent5">
                    <a:lumMod val="50000"/>
                  </a:schemeClr>
                </a:solidFill>
              </a:rPr>
              <a:t>Questionnaire à destination des DSI</a:t>
            </a:r>
            <a:endParaRPr lang="fr-FR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Espace réservé du texte 2"/>
          <p:cNvSpPr txBox="1">
            <a:spLocks/>
          </p:cNvSpPr>
          <p:nvPr/>
        </p:nvSpPr>
        <p:spPr>
          <a:xfrm>
            <a:off x="179512" y="1"/>
            <a:ext cx="7772400" cy="548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Partie 1: Présentation de l’étude</a:t>
            </a:r>
          </a:p>
          <a:p>
            <a:r>
              <a:rPr lang="fr-FR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1.3. Méthodologie de l’enquête</a:t>
            </a:r>
            <a:endParaRPr lang="fr-FR" sz="2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8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2213</Words>
  <Application>Microsoft Office PowerPoint</Application>
  <PresentationFormat>Affichage à l'écran (4:3)</PresentationFormat>
  <Paragraphs>331</Paragraphs>
  <Slides>16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GIP-MDS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lluet</dc:creator>
  <cp:lastModifiedBy>Windows User</cp:lastModifiedBy>
  <cp:revision>73</cp:revision>
  <dcterms:created xsi:type="dcterms:W3CDTF">2014-04-24T08:42:08Z</dcterms:created>
  <dcterms:modified xsi:type="dcterms:W3CDTF">2014-06-01T18:10:43Z</dcterms:modified>
</cp:coreProperties>
</file>