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8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8" r:id="rId25"/>
    <p:sldId id="277" r:id="rId26"/>
    <p:sldId id="282"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5/28/2014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5/28/2014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b="1" dirty="0" smtClean="0">
                <a:solidFill>
                  <a:schemeClr val="tx1"/>
                </a:solidFill>
              </a:rPr>
              <a:t>L’ARCHITECTURE DE TERRE</a:t>
            </a:r>
            <a:endParaRPr lang="fr-FR" b="1" dirty="0">
              <a:solidFill>
                <a:schemeClr val="tx1"/>
              </a:solidFill>
            </a:endParaRPr>
          </a:p>
        </p:txBody>
      </p:sp>
      <p:sp>
        <p:nvSpPr>
          <p:cNvPr id="5" name="Sous-titre 4"/>
          <p:cNvSpPr>
            <a:spLocks noGrp="1"/>
          </p:cNvSpPr>
          <p:nvPr>
            <p:ph type="subTitle" idx="1"/>
          </p:nvPr>
        </p:nvSpPr>
        <p:spPr/>
        <p:txBody>
          <a:bodyPr/>
          <a:lstStyle/>
          <a:p>
            <a:r>
              <a:rPr lang="fr-FR" b="1" dirty="0" smtClean="0">
                <a:solidFill>
                  <a:schemeClr val="tx1">
                    <a:lumMod val="85000"/>
                  </a:schemeClr>
                </a:solidFill>
              </a:rPr>
              <a:t>Les kasbahs du Maroc</a:t>
            </a:r>
            <a:endParaRPr lang="fr-FR" b="1" dirty="0">
              <a:solidFill>
                <a:schemeClr val="tx1">
                  <a:lumMod val="85000"/>
                </a:schemeClr>
              </a:solidFill>
            </a:endParaRPr>
          </a:p>
        </p:txBody>
      </p:sp>
    </p:spTree>
    <p:extLst>
      <p:ext uri="{BB962C8B-B14F-4D97-AF65-F5344CB8AC3E}">
        <p14:creationId xmlns:p14="http://schemas.microsoft.com/office/powerpoint/2010/main" val="2511016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1371600"/>
            <a:ext cx="3401064" cy="1447800"/>
          </a:xfrm>
        </p:spPr>
        <p:txBody>
          <a:bodyPr/>
          <a:lstStyle/>
          <a:p>
            <a:r>
              <a:rPr lang="fr-FR" sz="3600" b="1" dirty="0" smtClean="0">
                <a:solidFill>
                  <a:schemeClr val="tx1"/>
                </a:solidFill>
              </a:rPr>
              <a:t>AUX ÉTATS-UNIS</a:t>
            </a:r>
            <a:endParaRPr lang="fr-FR" sz="3600" dirty="0"/>
          </a:p>
        </p:txBody>
      </p:sp>
      <p:pic>
        <p:nvPicPr>
          <p:cNvPr id="5" name="Espace réservé du contenu 4"/>
          <p:cNvPicPr>
            <a:picLocks noGrp="1" noChangeAspect="1"/>
          </p:cNvPicPr>
          <p:nvPr>
            <p:ph idx="1"/>
          </p:nvPr>
        </p:nvPicPr>
        <p:blipFill rotWithShape="1">
          <a:blip r:embed="rId2">
            <a:extLst>
              <a:ext uri="{28A0092B-C50C-407E-A947-70E740481C1C}">
                <a14:useLocalDpi xmlns:a14="http://schemas.microsoft.com/office/drawing/2010/main" val="0"/>
              </a:ext>
            </a:extLst>
          </a:blip>
          <a:srcRect b="9038"/>
          <a:stretch/>
        </p:blipFill>
        <p:spPr>
          <a:xfrm>
            <a:off x="4784724" y="1842497"/>
            <a:ext cx="6315915" cy="4182382"/>
          </a:xfrm>
        </p:spPr>
      </p:pic>
      <p:sp>
        <p:nvSpPr>
          <p:cNvPr id="4" name="Espace réservé du texte 3"/>
          <p:cNvSpPr>
            <a:spLocks noGrp="1"/>
          </p:cNvSpPr>
          <p:nvPr>
            <p:ph type="body" sz="half" idx="2"/>
          </p:nvPr>
        </p:nvSpPr>
        <p:spPr>
          <a:xfrm>
            <a:off x="1154954" y="2964180"/>
            <a:ext cx="3401063" cy="2895599"/>
          </a:xfrm>
        </p:spPr>
        <p:txBody>
          <a:bodyPr>
            <a:normAutofit/>
          </a:bodyPr>
          <a:lstStyle/>
          <a:p>
            <a:pPr algn="just"/>
            <a:r>
              <a:rPr lang="fr-FR" sz="1800" dirty="0" smtClean="0"/>
              <a:t>Ces maisons juxtaposées constituent des villages amérindiens appelés Pueblos, construits soit en pierre et alors en adobe. La majorité de ces villages se trouvent dans le Rio Grande et en Arizona.</a:t>
            </a:r>
            <a:endParaRPr lang="fr-FR" sz="1800" dirty="0"/>
          </a:p>
        </p:txBody>
      </p:sp>
    </p:spTree>
    <p:extLst>
      <p:ext uri="{BB962C8B-B14F-4D97-AF65-F5344CB8AC3E}">
        <p14:creationId xmlns:p14="http://schemas.microsoft.com/office/powerpoint/2010/main" val="2558814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just"/>
            <a:r>
              <a:rPr lang="fr-FR" sz="1800" dirty="0">
                <a:solidFill>
                  <a:schemeClr val="tx1"/>
                </a:solidFill>
              </a:rPr>
              <a:t>Les constructions en terre crue sont maintes et variées. On compte celles en Égypte, en Syrie, les agglomérations de mille coupoles ainsi qu’au Pérou, plusieurs grandes églises baroques du XVIIIe siècle. Cependant, deux archétypes, sans doute les plus accomplis, résument l'ensemble des traits originaux de l'architecture de terre. Ce sont : </a:t>
            </a:r>
            <a:r>
              <a:rPr lang="fr-FR" sz="1800" b="1" dirty="0">
                <a:solidFill>
                  <a:schemeClr val="tx1"/>
                </a:solidFill>
              </a:rPr>
              <a:t>la kasbah </a:t>
            </a:r>
            <a:r>
              <a:rPr lang="fr-FR" sz="1800" dirty="0">
                <a:solidFill>
                  <a:schemeClr val="tx1"/>
                </a:solidFill>
              </a:rPr>
              <a:t>(château fort) des vallées présahariennes du Maroc, parfois immense et somptueuse comme celle des princes </a:t>
            </a:r>
            <a:r>
              <a:rPr lang="fr-FR" sz="1800" dirty="0" err="1">
                <a:solidFill>
                  <a:schemeClr val="tx1"/>
                </a:solidFill>
              </a:rPr>
              <a:t>Glaoui</a:t>
            </a:r>
            <a:r>
              <a:rPr lang="fr-FR" sz="1800" dirty="0">
                <a:solidFill>
                  <a:schemeClr val="tx1"/>
                </a:solidFill>
              </a:rPr>
              <a:t> à </a:t>
            </a:r>
            <a:r>
              <a:rPr lang="fr-FR" sz="1800" dirty="0" err="1">
                <a:solidFill>
                  <a:schemeClr val="tx1"/>
                </a:solidFill>
              </a:rPr>
              <a:t>Telouet</a:t>
            </a:r>
            <a:r>
              <a:rPr lang="fr-FR" sz="1800" dirty="0">
                <a:solidFill>
                  <a:schemeClr val="tx1"/>
                </a:solidFill>
              </a:rPr>
              <a:t>, malheureusement abandonnée à la ruine, et la </a:t>
            </a:r>
            <a:r>
              <a:rPr lang="fr-FR" sz="1800" b="1" dirty="0">
                <a:solidFill>
                  <a:schemeClr val="tx1"/>
                </a:solidFill>
              </a:rPr>
              <a:t>case obus </a:t>
            </a:r>
            <a:r>
              <a:rPr lang="fr-FR" sz="1800" dirty="0">
                <a:solidFill>
                  <a:schemeClr val="tx1"/>
                </a:solidFill>
              </a:rPr>
              <a:t>des tribus </a:t>
            </a:r>
            <a:r>
              <a:rPr lang="fr-FR" sz="1800" dirty="0" err="1">
                <a:solidFill>
                  <a:schemeClr val="tx1"/>
                </a:solidFill>
              </a:rPr>
              <a:t>Mousgoum</a:t>
            </a:r>
            <a:r>
              <a:rPr lang="fr-FR" sz="1800" dirty="0">
                <a:solidFill>
                  <a:schemeClr val="tx1"/>
                </a:solidFill>
              </a:rPr>
              <a:t> du Cameroun. Toutes deux expriment avec force comment, des contraintes imposées par l'utilisation du béton de terre, furent tirés peu à peu des effets architecturaux spécifiques. </a:t>
            </a:r>
          </a:p>
        </p:txBody>
      </p:sp>
    </p:spTree>
    <p:extLst>
      <p:ext uri="{BB962C8B-B14F-4D97-AF65-F5344CB8AC3E}">
        <p14:creationId xmlns:p14="http://schemas.microsoft.com/office/powerpoint/2010/main" val="296695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2931" y="1447800"/>
            <a:ext cx="3401064" cy="1140459"/>
          </a:xfrm>
        </p:spPr>
        <p:txBody>
          <a:bodyPr/>
          <a:lstStyle/>
          <a:p>
            <a:r>
              <a:rPr lang="fr-FR" b="1" dirty="0" smtClean="0">
                <a:solidFill>
                  <a:schemeClr val="tx1"/>
                </a:solidFill>
              </a:rPr>
              <a:t>CASE OBUS ( MOUSGOUM – AFRIQUE CENTRALE) </a:t>
            </a:r>
            <a:endParaRPr lang="fr-FR" b="1" dirty="0">
              <a:solidFill>
                <a:schemeClr val="tx1"/>
              </a:solidFill>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1972" y="1447800"/>
            <a:ext cx="7055228" cy="4577079"/>
          </a:xfrm>
        </p:spPr>
      </p:pic>
      <p:sp>
        <p:nvSpPr>
          <p:cNvPr id="4" name="Espace réservé du texte 3"/>
          <p:cNvSpPr>
            <a:spLocks noGrp="1"/>
          </p:cNvSpPr>
          <p:nvPr>
            <p:ph type="body" sz="half" idx="2"/>
          </p:nvPr>
        </p:nvSpPr>
        <p:spPr>
          <a:xfrm>
            <a:off x="1154954" y="2677159"/>
            <a:ext cx="3401063" cy="3347720"/>
          </a:xfrm>
        </p:spPr>
        <p:txBody>
          <a:bodyPr>
            <a:noAutofit/>
          </a:bodyPr>
          <a:lstStyle/>
          <a:p>
            <a:pPr algn="just"/>
            <a:r>
              <a:rPr lang="fr-FR" sz="1800" dirty="0"/>
              <a:t>Les cases obus tirent leur nom de leur forme conique, striée de nombreuses cannelures qui servent à la fois d’échafaudage pendant la construction, de contreforts et de système d’évacuation des eaux. Habitat typique des tribus </a:t>
            </a:r>
            <a:r>
              <a:rPr lang="fr-FR" sz="1800" dirty="0" err="1"/>
              <a:t>Mousgoums</a:t>
            </a:r>
            <a:r>
              <a:rPr lang="fr-FR" sz="1800" dirty="0"/>
              <a:t>, il à disparut au profit des cases rondes ordinaires. </a:t>
            </a:r>
          </a:p>
        </p:txBody>
      </p:sp>
    </p:spTree>
    <p:extLst>
      <p:ext uri="{BB962C8B-B14F-4D97-AF65-F5344CB8AC3E}">
        <p14:creationId xmlns:p14="http://schemas.microsoft.com/office/powerpoint/2010/main" val="173102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tx1"/>
                </a:solidFill>
              </a:rPr>
              <a:t>LA KASBAH</a:t>
            </a:r>
            <a:endParaRPr lang="fr-FR" b="1" dirty="0">
              <a:solidFill>
                <a:schemeClr val="tx1"/>
              </a:solidFill>
            </a:endParaRPr>
          </a:p>
        </p:txBody>
      </p:sp>
      <p:sp>
        <p:nvSpPr>
          <p:cNvPr id="3" name="Sous-titre 2"/>
          <p:cNvSpPr>
            <a:spLocks noGrp="1"/>
          </p:cNvSpPr>
          <p:nvPr>
            <p:ph type="subTitle" idx="1"/>
          </p:nvPr>
        </p:nvSpPr>
        <p:spPr/>
        <p:txBody>
          <a:bodyPr/>
          <a:lstStyle/>
          <a:p>
            <a:r>
              <a:rPr lang="fr-FR" b="1" dirty="0" smtClean="0">
                <a:solidFill>
                  <a:schemeClr val="tx1"/>
                </a:solidFill>
              </a:rPr>
              <a:t>Exemple détaillé de l’architecture de terre</a:t>
            </a:r>
            <a:endParaRPr lang="fr-FR" b="1" dirty="0">
              <a:solidFill>
                <a:schemeClr val="tx1"/>
              </a:solidFill>
            </a:endParaRPr>
          </a:p>
        </p:txBody>
      </p:sp>
    </p:spTree>
    <p:extLst>
      <p:ext uri="{BB962C8B-B14F-4D97-AF65-F5344CB8AC3E}">
        <p14:creationId xmlns:p14="http://schemas.microsoft.com/office/powerpoint/2010/main" val="120979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1875118"/>
            <a:ext cx="9404723" cy="1400530"/>
          </a:xfrm>
        </p:spPr>
        <p:txBody>
          <a:bodyPr/>
          <a:lstStyle/>
          <a:p>
            <a:r>
              <a:rPr lang="fr-FR" b="1" dirty="0" smtClean="0">
                <a:solidFill>
                  <a:schemeClr val="tx1"/>
                </a:solidFill>
              </a:rPr>
              <a:t>QU’EST-CE QU’UNE « KASBAH »? </a:t>
            </a:r>
            <a:endParaRPr lang="fr-FR" b="1" dirty="0">
              <a:solidFill>
                <a:schemeClr val="tx1"/>
              </a:solidFill>
            </a:endParaRPr>
          </a:p>
        </p:txBody>
      </p:sp>
      <p:sp>
        <p:nvSpPr>
          <p:cNvPr id="7" name="ZoneTexte 6"/>
          <p:cNvSpPr txBox="1"/>
          <p:nvPr/>
        </p:nvSpPr>
        <p:spPr>
          <a:xfrm>
            <a:off x="646111" y="2787038"/>
            <a:ext cx="9875044" cy="2554545"/>
          </a:xfrm>
          <a:prstGeom prst="rect">
            <a:avLst/>
          </a:prstGeom>
          <a:noFill/>
        </p:spPr>
        <p:txBody>
          <a:bodyPr wrap="square" rtlCol="0">
            <a:spAutoFit/>
          </a:bodyPr>
          <a:lstStyle/>
          <a:p>
            <a:pPr algn="just"/>
            <a:r>
              <a:rPr lang="fr-FR" sz="3200" dirty="0"/>
              <a:t>Le terme casbah (al-</a:t>
            </a:r>
            <a:r>
              <a:rPr lang="fr-FR" sz="3200" dirty="0" err="1"/>
              <a:t>kasaba</a:t>
            </a:r>
            <a:r>
              <a:rPr lang="fr-FR" sz="3200" dirty="0"/>
              <a:t> en arabe) désigna à l'origine, dans l'Occident musulman, le cœur d'un pays ou d'une ville. Très tôt il est utilisé pour un « château fortifié », résidence d'un pouvoir au centre d'une région ou d'une cité. </a:t>
            </a:r>
          </a:p>
        </p:txBody>
      </p:sp>
    </p:spTree>
    <p:extLst>
      <p:ext uri="{BB962C8B-B14F-4D97-AF65-F5344CB8AC3E}">
        <p14:creationId xmlns:p14="http://schemas.microsoft.com/office/powerpoint/2010/main" val="268582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RÔLES DE LA KASBAH</a:t>
            </a:r>
            <a:endParaRPr lang="fr-FR" b="1" dirty="0">
              <a:solidFill>
                <a:schemeClr val="tx1"/>
              </a:solidFill>
            </a:endParaRPr>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111" y="1853248"/>
            <a:ext cx="4395787" cy="3296840"/>
          </a:xfrm>
        </p:spPr>
      </p:pic>
      <p:sp>
        <p:nvSpPr>
          <p:cNvPr id="6" name="Espace réservé du contenu 5"/>
          <p:cNvSpPr>
            <a:spLocks noGrp="1"/>
          </p:cNvSpPr>
          <p:nvPr>
            <p:ph sz="quarter" idx="4"/>
          </p:nvPr>
        </p:nvSpPr>
        <p:spPr>
          <a:xfrm>
            <a:off x="5208496" y="1853248"/>
            <a:ext cx="5192804" cy="4649152"/>
          </a:xfrm>
        </p:spPr>
        <p:txBody>
          <a:bodyPr>
            <a:normAutofit/>
          </a:bodyPr>
          <a:lstStyle/>
          <a:p>
            <a:r>
              <a:rPr lang="fr-FR" dirty="0" smtClean="0"/>
              <a:t>La kasbah servait d’abri défensif grâce à ses murs d’enceinte et sa position dominante (généralement au dessus d’une colline). </a:t>
            </a:r>
          </a:p>
          <a:p>
            <a:r>
              <a:rPr lang="fr-FR" dirty="0" smtClean="0"/>
              <a:t>Elle fait partie d’une structure hiérarchique politico-sociale des groupes présahariens.  </a:t>
            </a:r>
          </a:p>
          <a:p>
            <a:pPr>
              <a:buFont typeface="+mj-lt"/>
              <a:buAutoNum type="arabicPeriod"/>
            </a:pPr>
            <a:r>
              <a:rPr lang="fr-FR" dirty="0" smtClean="0"/>
              <a:t>Elle servait de refuge au gouvernement </a:t>
            </a:r>
          </a:p>
          <a:p>
            <a:pPr>
              <a:buFont typeface="+mj-lt"/>
              <a:buAutoNum type="arabicPeriod"/>
            </a:pPr>
            <a:r>
              <a:rPr lang="fr-FR" dirty="0" smtClean="0"/>
              <a:t>Ou d’habitat seigneurial (pour les haut-placés). </a:t>
            </a:r>
          </a:p>
          <a:p>
            <a:pPr marL="0" indent="0">
              <a:buNone/>
            </a:pPr>
            <a:endParaRPr lang="fr-FR" dirty="0" smtClean="0"/>
          </a:p>
          <a:p>
            <a:pPr>
              <a:buFont typeface="+mj-lt"/>
              <a:buAutoNum type="arabicPeriod"/>
            </a:pPr>
            <a:endParaRPr lang="fr-FR" dirty="0"/>
          </a:p>
        </p:txBody>
      </p:sp>
    </p:spTree>
    <p:extLst>
      <p:ext uri="{BB962C8B-B14F-4D97-AF65-F5344CB8AC3E}">
        <p14:creationId xmlns:p14="http://schemas.microsoft.com/office/powerpoint/2010/main" val="3739193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POURQUOI CONSTRUIRE UNE KASBAH EN TERRE?</a:t>
            </a:r>
            <a:endParaRPr lang="fr-FR" b="1" dirty="0">
              <a:solidFill>
                <a:schemeClr val="tx1"/>
              </a:solidFill>
            </a:endParaRPr>
          </a:p>
        </p:txBody>
      </p:sp>
      <p:sp>
        <p:nvSpPr>
          <p:cNvPr id="4" name="Espace réservé du contenu 3"/>
          <p:cNvSpPr>
            <a:spLocks noGrp="1"/>
          </p:cNvSpPr>
          <p:nvPr>
            <p:ph idx="1"/>
          </p:nvPr>
        </p:nvSpPr>
        <p:spPr>
          <a:xfrm>
            <a:off x="646111" y="1826896"/>
            <a:ext cx="10631488" cy="4547552"/>
          </a:xfrm>
        </p:spPr>
        <p:txBody>
          <a:bodyPr>
            <a:normAutofit/>
          </a:bodyPr>
          <a:lstStyle/>
          <a:p>
            <a:pPr marL="0" indent="0">
              <a:buNone/>
            </a:pPr>
            <a:r>
              <a:rPr lang="fr-FR" dirty="0" smtClean="0"/>
              <a:t>L’utilisation de la terre crue </a:t>
            </a:r>
            <a:r>
              <a:rPr lang="fr-FR" b="1" dirty="0" smtClean="0"/>
              <a:t>précisément</a:t>
            </a:r>
            <a:r>
              <a:rPr lang="fr-FR" dirty="0" smtClean="0"/>
              <a:t> (à cause de plusieurs facteurs tels que le manque de forêts et d’arbres pour la construction dans le désert)est un exemple judicieux de l’adaptation des présahariens à leur milieu naturel, dans le sens où : </a:t>
            </a:r>
          </a:p>
          <a:p>
            <a:r>
              <a:rPr lang="fr-FR" dirty="0" smtClean="0"/>
              <a:t>La terre crue est </a:t>
            </a:r>
            <a:r>
              <a:rPr lang="fr-FR" dirty="0"/>
              <a:t>présente </a:t>
            </a:r>
            <a:r>
              <a:rPr lang="fr-FR" b="1" dirty="0"/>
              <a:t>en forte quantité</a:t>
            </a:r>
            <a:r>
              <a:rPr lang="fr-FR" dirty="0"/>
              <a:t>, disponible sur le site de construction –ce </a:t>
            </a:r>
            <a:r>
              <a:rPr lang="fr-FR" dirty="0" smtClean="0"/>
              <a:t>qui </a:t>
            </a:r>
            <a:r>
              <a:rPr lang="fr-FR" dirty="0"/>
              <a:t>permet une économie de transport- et n’a pas de valeur </a:t>
            </a:r>
            <a:r>
              <a:rPr lang="fr-FR" dirty="0" smtClean="0"/>
              <a:t>.</a:t>
            </a:r>
          </a:p>
          <a:p>
            <a:r>
              <a:rPr lang="fr-FR" dirty="0" smtClean="0"/>
              <a:t>Elle </a:t>
            </a:r>
            <a:r>
              <a:rPr lang="fr-FR" dirty="0"/>
              <a:t>est malléable facilement à l’état plastique d’où la diversité des formes et </a:t>
            </a:r>
            <a:r>
              <a:rPr lang="fr-FR" dirty="0" smtClean="0"/>
              <a:t>des </a:t>
            </a:r>
            <a:r>
              <a:rPr lang="fr-FR" dirty="0"/>
              <a:t>décors obtenus avec des outils limités et en un temps réduit. </a:t>
            </a:r>
          </a:p>
          <a:p>
            <a:r>
              <a:rPr lang="fr-FR" dirty="0" smtClean="0"/>
              <a:t>Son </a:t>
            </a:r>
            <a:r>
              <a:rPr lang="fr-FR" dirty="0"/>
              <a:t>extraction et sa mise en œuvre ne font appel qu’à peu d’outils (une houe, </a:t>
            </a:r>
            <a:r>
              <a:rPr lang="fr-FR" dirty="0" smtClean="0"/>
              <a:t>une </a:t>
            </a:r>
            <a:r>
              <a:rPr lang="fr-FR" dirty="0"/>
              <a:t>pioche et des couffins en tiges du palmier). </a:t>
            </a:r>
          </a:p>
          <a:p>
            <a:r>
              <a:rPr lang="fr-FR" dirty="0" smtClean="0"/>
              <a:t>Son </a:t>
            </a:r>
            <a:r>
              <a:rPr lang="fr-FR" dirty="0"/>
              <a:t>utilisation effective dans la construction nécessite peu d’énergie parce </a:t>
            </a:r>
          </a:p>
          <a:p>
            <a:pPr marL="0" indent="0">
              <a:buNone/>
            </a:pPr>
            <a:r>
              <a:rPr lang="fr-FR" dirty="0"/>
              <a:t>qu’utilisée à l’état cru ne consomme pas de bois de la chauffe.</a:t>
            </a:r>
          </a:p>
        </p:txBody>
      </p:sp>
    </p:spTree>
    <p:extLst>
      <p:ext uri="{BB962C8B-B14F-4D97-AF65-F5344CB8AC3E}">
        <p14:creationId xmlns:p14="http://schemas.microsoft.com/office/powerpoint/2010/main" val="3954112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A L’INTÉRIEUR DE LA KASBAH (DÉCORATION)</a:t>
            </a:r>
            <a:endParaRPr lang="fr-FR" b="1" dirty="0">
              <a:solidFill>
                <a:schemeClr val="tx1"/>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2159666"/>
            <a:ext cx="6351589" cy="4250678"/>
          </a:xfrm>
        </p:spPr>
      </p:pic>
      <p:sp>
        <p:nvSpPr>
          <p:cNvPr id="5" name="ZoneTexte 4"/>
          <p:cNvSpPr txBox="1"/>
          <p:nvPr/>
        </p:nvSpPr>
        <p:spPr>
          <a:xfrm>
            <a:off x="7302500" y="2159666"/>
            <a:ext cx="4559300" cy="523220"/>
          </a:xfrm>
          <a:prstGeom prst="rect">
            <a:avLst/>
          </a:prstGeom>
          <a:noFill/>
        </p:spPr>
        <p:txBody>
          <a:bodyPr wrap="square" rtlCol="0">
            <a:spAutoFit/>
          </a:bodyPr>
          <a:lstStyle/>
          <a:p>
            <a:r>
              <a:rPr lang="fr-FR" sz="2800" b="1" dirty="0" smtClean="0"/>
              <a:t>Jardin intérieur</a:t>
            </a:r>
            <a:endParaRPr lang="fr-FR" sz="2800" b="1" dirty="0"/>
          </a:p>
        </p:txBody>
      </p:sp>
      <p:sp>
        <p:nvSpPr>
          <p:cNvPr id="6" name="ZoneTexte 5"/>
          <p:cNvSpPr txBox="1"/>
          <p:nvPr/>
        </p:nvSpPr>
        <p:spPr>
          <a:xfrm>
            <a:off x="7302500" y="2833798"/>
            <a:ext cx="4724400" cy="1200329"/>
          </a:xfrm>
          <a:prstGeom prst="rect">
            <a:avLst/>
          </a:prstGeom>
          <a:noFill/>
        </p:spPr>
        <p:txBody>
          <a:bodyPr wrap="square" rtlCol="0">
            <a:spAutoFit/>
          </a:bodyPr>
          <a:lstStyle/>
          <a:p>
            <a:pPr algn="just"/>
            <a:r>
              <a:rPr lang="fr-FR" dirty="0"/>
              <a:t>Au centre de la kasbah, existent des petites ruelles fraîches, abritées du soleil par une toiture de troncs de palmiers, de lauriers roses et de roseaux.</a:t>
            </a:r>
          </a:p>
        </p:txBody>
      </p:sp>
    </p:spTree>
    <p:extLst>
      <p:ext uri="{BB962C8B-B14F-4D97-AF65-F5344CB8AC3E}">
        <p14:creationId xmlns:p14="http://schemas.microsoft.com/office/powerpoint/2010/main" val="146054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chemeClr val="tx1"/>
                </a:solidFill>
              </a:rPr>
              <a:t>Les portes</a:t>
            </a:r>
            <a:endParaRPr lang="fr-FR" sz="3200" b="1" dirty="0">
              <a:solidFill>
                <a:schemeClr val="tx1"/>
              </a:solidFill>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500" y="248046"/>
            <a:ext cx="4220369" cy="6330554"/>
          </a:xfrm>
        </p:spPr>
      </p:pic>
      <p:sp>
        <p:nvSpPr>
          <p:cNvPr id="4" name="Espace réservé du texte 3"/>
          <p:cNvSpPr>
            <a:spLocks noGrp="1"/>
          </p:cNvSpPr>
          <p:nvPr>
            <p:ph type="body" sz="half" idx="2"/>
          </p:nvPr>
        </p:nvSpPr>
        <p:spPr/>
        <p:txBody>
          <a:bodyPr>
            <a:normAutofit/>
          </a:bodyPr>
          <a:lstStyle/>
          <a:p>
            <a:pPr algn="just"/>
            <a:r>
              <a:rPr lang="fr-FR" sz="1800" dirty="0"/>
              <a:t>les portes donnant sur la rue peuvent être en bois de palmier pour les familles modestes et en bois d’abricotier pour les familles plus aisées.</a:t>
            </a:r>
          </a:p>
        </p:txBody>
      </p:sp>
    </p:spTree>
    <p:extLst>
      <p:ext uri="{BB962C8B-B14F-4D97-AF65-F5344CB8AC3E}">
        <p14:creationId xmlns:p14="http://schemas.microsoft.com/office/powerpoint/2010/main" val="2218787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chemeClr val="tx1"/>
                </a:solidFill>
              </a:rPr>
              <a:t>Les fenêtres</a:t>
            </a:r>
            <a:endParaRPr lang="fr-FR" sz="3200" b="1" dirty="0">
              <a:solidFill>
                <a:schemeClr val="tx1"/>
              </a:solidFill>
            </a:endParaRPr>
          </a:p>
        </p:txBody>
      </p:sp>
      <p:sp>
        <p:nvSpPr>
          <p:cNvPr id="4" name="Espace réservé du texte 3"/>
          <p:cNvSpPr>
            <a:spLocks noGrp="1"/>
          </p:cNvSpPr>
          <p:nvPr>
            <p:ph type="body" sz="half" idx="2"/>
          </p:nvPr>
        </p:nvSpPr>
        <p:spPr/>
        <p:txBody>
          <a:bodyPr>
            <a:normAutofit/>
          </a:bodyPr>
          <a:lstStyle/>
          <a:p>
            <a:pPr algn="just"/>
            <a:r>
              <a:rPr lang="fr-FR" sz="1800" dirty="0"/>
              <a:t>Les fenêtres sont protégées par des grilles en fer;  il s’agit en effet d’une tradition qui permet aux femmes de regarder au dehors sans être vues. </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2900" y="595841"/>
            <a:ext cx="4258469" cy="5677959"/>
          </a:xfrm>
        </p:spPr>
      </p:pic>
    </p:spTree>
    <p:extLst>
      <p:ext uri="{BB962C8B-B14F-4D97-AF65-F5344CB8AC3E}">
        <p14:creationId xmlns:p14="http://schemas.microsoft.com/office/powerpoint/2010/main" val="2226620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000" y="325718"/>
            <a:ext cx="9404723" cy="626782"/>
          </a:xfrm>
        </p:spPr>
        <p:txBody>
          <a:bodyPr/>
          <a:lstStyle/>
          <a:p>
            <a:r>
              <a:rPr lang="fr-FR" sz="3600" b="1" dirty="0" smtClean="0">
                <a:solidFill>
                  <a:schemeClr val="tx1"/>
                </a:solidFill>
              </a:rPr>
              <a:t>QU’EST-CE QUE L’ARCHITECTURE DE TERRE? </a:t>
            </a:r>
            <a:endParaRPr lang="fr-FR" sz="3600" b="1" dirty="0">
              <a:solidFill>
                <a:schemeClr val="tx1"/>
              </a:solidFill>
            </a:endParaRPr>
          </a:p>
        </p:txBody>
      </p:sp>
      <p:pic>
        <p:nvPicPr>
          <p:cNvPr id="5" name="Espace réservé du contenu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3458" b="8407"/>
          <a:stretch/>
        </p:blipFill>
        <p:spPr>
          <a:xfrm>
            <a:off x="2391663" y="1130300"/>
            <a:ext cx="7391399" cy="3454400"/>
          </a:xfrm>
        </p:spPr>
      </p:pic>
      <p:sp>
        <p:nvSpPr>
          <p:cNvPr id="4" name="Espace réservé du contenu 3"/>
          <p:cNvSpPr>
            <a:spLocks noGrp="1"/>
          </p:cNvSpPr>
          <p:nvPr>
            <p:ph sz="half" idx="2"/>
          </p:nvPr>
        </p:nvSpPr>
        <p:spPr>
          <a:xfrm>
            <a:off x="477745" y="4584700"/>
            <a:ext cx="11219234" cy="2667000"/>
          </a:xfrm>
        </p:spPr>
        <p:txBody>
          <a:bodyPr>
            <a:normAutofit/>
          </a:bodyPr>
          <a:lstStyle/>
          <a:p>
            <a:pPr algn="just"/>
            <a:r>
              <a:rPr lang="fr-FR" dirty="0"/>
              <a:t>L’expression </a:t>
            </a:r>
            <a:r>
              <a:rPr lang="fr-FR" b="1" i="1" dirty="0"/>
              <a:t>« architecture de terre » </a:t>
            </a:r>
            <a:r>
              <a:rPr lang="fr-FR" dirty="0"/>
              <a:t>désigne l’ensemble des édifices maçonnés en terre crue. Le matériau de construction que l'on nomme béton de terre, boue séchée, terre battue, pisé, torchis, adobe (mot d'origine arabo-hispanique adopté en américain) est employé depuis au moins dix mille ans. Il a servi à construire les premières villes connues. Aujourd'hui, le tiers de l'humanité, peut-être davantage, vit dans des habitats de cette sorte. Des palais, des fortifications, des villes entières bâtis en pisé défient les siècles, s'ils sont annuellement entretenus. Laissés sans soin, ils fondent sans qu'en subsiste la moindre trace.</a:t>
            </a:r>
          </a:p>
        </p:txBody>
      </p:sp>
    </p:spTree>
    <p:extLst>
      <p:ext uri="{BB962C8B-B14F-4D97-AF65-F5344CB8AC3E}">
        <p14:creationId xmlns:p14="http://schemas.microsoft.com/office/powerpoint/2010/main" val="370329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chemeClr val="tx1"/>
                </a:solidFill>
              </a:rPr>
              <a:t>Les motifs</a:t>
            </a:r>
            <a:endParaRPr lang="fr-FR" sz="3200" b="1" dirty="0">
              <a:solidFill>
                <a:schemeClr val="tx1"/>
              </a:solidFill>
            </a:endParaRPr>
          </a:p>
        </p:txBody>
      </p:sp>
      <p:sp>
        <p:nvSpPr>
          <p:cNvPr id="4" name="Espace réservé du texte 3"/>
          <p:cNvSpPr>
            <a:spLocks noGrp="1"/>
          </p:cNvSpPr>
          <p:nvPr>
            <p:ph type="body" sz="half" idx="2"/>
          </p:nvPr>
        </p:nvSpPr>
        <p:spPr/>
        <p:txBody>
          <a:bodyPr>
            <a:normAutofit/>
          </a:bodyPr>
          <a:lstStyle/>
          <a:p>
            <a:pPr algn="just"/>
            <a:r>
              <a:rPr lang="fr-FR" sz="1800" dirty="0" smtClean="0"/>
              <a:t>Les parties supérieures de la Kasbah sont généralement décorées de motifs géométriques semblables à ceux qu’on trouve sur les tapis et les bijoux. </a:t>
            </a:r>
            <a:endParaRPr lang="fr-FR" sz="1800"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8802" y="1447800"/>
            <a:ext cx="6575797" cy="4400726"/>
          </a:xfrm>
        </p:spPr>
      </p:pic>
    </p:spTree>
    <p:extLst>
      <p:ext uri="{BB962C8B-B14F-4D97-AF65-F5344CB8AC3E}">
        <p14:creationId xmlns:p14="http://schemas.microsoft.com/office/powerpoint/2010/main" val="947218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0475" y="605118"/>
            <a:ext cx="4205289" cy="507720"/>
          </a:xfrm>
        </p:spPr>
        <p:txBody>
          <a:bodyPr/>
          <a:lstStyle/>
          <a:p>
            <a:r>
              <a:rPr lang="fr-FR" sz="2800" b="1" dirty="0" smtClean="0">
                <a:solidFill>
                  <a:schemeClr val="tx1"/>
                </a:solidFill>
              </a:rPr>
              <a:t>Couloir d’une Kasbah</a:t>
            </a:r>
            <a:endParaRPr lang="fr-FR" sz="2800" b="1" dirty="0">
              <a:solidFill>
                <a:schemeClr val="tx1"/>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841" y="1231900"/>
            <a:ext cx="3569758" cy="5354638"/>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00" y="1500188"/>
            <a:ext cx="7620000" cy="5086350"/>
          </a:xfrm>
          <a:prstGeom prst="rect">
            <a:avLst/>
          </a:prstGeom>
        </p:spPr>
      </p:pic>
      <p:sp>
        <p:nvSpPr>
          <p:cNvPr id="6" name="Titre 1"/>
          <p:cNvSpPr txBox="1">
            <a:spLocks/>
          </p:cNvSpPr>
          <p:nvPr/>
        </p:nvSpPr>
        <p:spPr>
          <a:xfrm>
            <a:off x="4862775" y="858978"/>
            <a:ext cx="4205289" cy="50772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smtClean="0">
                <a:solidFill>
                  <a:schemeClr val="tx1"/>
                </a:solidFill>
              </a:rPr>
              <a:t>Four d’une Kasbah</a:t>
            </a:r>
            <a:endParaRPr lang="fr-FR" sz="2800" b="1" dirty="0">
              <a:solidFill>
                <a:schemeClr val="tx1"/>
              </a:solidFill>
            </a:endParaRPr>
          </a:p>
        </p:txBody>
      </p:sp>
    </p:spTree>
    <p:extLst>
      <p:ext uri="{BB962C8B-B14F-4D97-AF65-F5344CB8AC3E}">
        <p14:creationId xmlns:p14="http://schemas.microsoft.com/office/powerpoint/2010/main" val="4270910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SYSTÈME DE CONSTRUCTION : LE PISÉ</a:t>
            </a:r>
            <a:endParaRPr lang="fr-FR" b="1" dirty="0">
              <a:solidFill>
                <a:schemeClr val="tx1"/>
              </a:solidFill>
            </a:endParaRPr>
          </a:p>
        </p:txBody>
      </p:sp>
      <p:sp>
        <p:nvSpPr>
          <p:cNvPr id="5" name="ZoneTexte 4"/>
          <p:cNvSpPr txBox="1"/>
          <p:nvPr/>
        </p:nvSpPr>
        <p:spPr>
          <a:xfrm>
            <a:off x="646111" y="2332134"/>
            <a:ext cx="4559300" cy="523220"/>
          </a:xfrm>
          <a:prstGeom prst="rect">
            <a:avLst/>
          </a:prstGeom>
          <a:noFill/>
        </p:spPr>
        <p:txBody>
          <a:bodyPr wrap="square" rtlCol="0">
            <a:spAutoFit/>
          </a:bodyPr>
          <a:lstStyle/>
          <a:p>
            <a:r>
              <a:rPr lang="fr-FR" sz="2800" b="1" dirty="0" smtClean="0"/>
              <a:t>TECHNIQUE</a:t>
            </a:r>
            <a:endParaRPr lang="fr-FR" sz="2800" b="1" dirty="0"/>
          </a:p>
        </p:txBody>
      </p:sp>
      <p:sp>
        <p:nvSpPr>
          <p:cNvPr id="6" name="ZoneTexte 5"/>
          <p:cNvSpPr txBox="1"/>
          <p:nvPr/>
        </p:nvSpPr>
        <p:spPr>
          <a:xfrm>
            <a:off x="646111" y="2806427"/>
            <a:ext cx="3968965" cy="2585323"/>
          </a:xfrm>
          <a:prstGeom prst="rect">
            <a:avLst/>
          </a:prstGeom>
          <a:noFill/>
        </p:spPr>
        <p:txBody>
          <a:bodyPr wrap="square" rtlCol="0">
            <a:spAutoFit/>
          </a:bodyPr>
          <a:lstStyle/>
          <a:p>
            <a:pPr algn="just"/>
            <a:r>
              <a:rPr lang="fr-FR" dirty="0"/>
              <a:t>Le système de construction habituel de toutes les kasbahs est le pisé. Cela consiste à entasser la terre humidifiée, sans paille, dans un coffrage en bois, les travaux étant dirigés par un </a:t>
            </a:r>
            <a:r>
              <a:rPr lang="fr-FR" dirty="0" err="1"/>
              <a:t>maâlem</a:t>
            </a:r>
            <a:r>
              <a:rPr lang="fr-FR" dirty="0"/>
              <a:t> (maître artisan) qui dame la terre avec un pilon en bois afin de lui donner une certaine consistance.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411" y="1152983"/>
            <a:ext cx="3893960" cy="5191947"/>
          </a:xfrm>
          <a:prstGeom prst="rect">
            <a:avLst/>
          </a:prstGeom>
        </p:spPr>
      </p:pic>
    </p:spTree>
    <p:extLst>
      <p:ext uri="{BB962C8B-B14F-4D97-AF65-F5344CB8AC3E}">
        <p14:creationId xmlns:p14="http://schemas.microsoft.com/office/powerpoint/2010/main" val="861932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408" y="210312"/>
            <a:ext cx="9473184" cy="6437376"/>
          </a:xfrm>
          <a:prstGeom prst="rect">
            <a:avLst/>
          </a:prstGeom>
        </p:spPr>
      </p:pic>
    </p:spTree>
    <p:extLst>
      <p:ext uri="{BB962C8B-B14F-4D97-AF65-F5344CB8AC3E}">
        <p14:creationId xmlns:p14="http://schemas.microsoft.com/office/powerpoint/2010/main" val="2826072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3700" y="1438704"/>
            <a:ext cx="3775869" cy="5028771"/>
          </a:xfrm>
        </p:spPr>
      </p:pic>
      <p:sp>
        <p:nvSpPr>
          <p:cNvPr id="4" name="Espace réservé du texte 3"/>
          <p:cNvSpPr>
            <a:spLocks noGrp="1"/>
          </p:cNvSpPr>
          <p:nvPr>
            <p:ph type="body" sz="half" idx="2"/>
          </p:nvPr>
        </p:nvSpPr>
        <p:spPr>
          <a:xfrm>
            <a:off x="1154954" y="1981200"/>
            <a:ext cx="3401063" cy="4043679"/>
          </a:xfrm>
        </p:spPr>
        <p:txBody>
          <a:bodyPr>
            <a:normAutofit/>
          </a:bodyPr>
          <a:lstStyle/>
          <a:p>
            <a:pPr algn="just"/>
            <a:r>
              <a:rPr lang="fr-FR" sz="1800" dirty="0"/>
              <a:t>Ce travail effectué, un pan de mur est élevé, puis l’on retire le coffrage et les bâtons qui le soutenaient laissant des trous caractéristiques des constructions en pisé. Un apprenti du </a:t>
            </a:r>
            <a:r>
              <a:rPr lang="fr-FR" sz="1800" dirty="0" err="1"/>
              <a:t>maâlen</a:t>
            </a:r>
            <a:r>
              <a:rPr lang="fr-FR" sz="1800" dirty="0"/>
              <a:t> s’occupe alors du revêtement des murs les recouvrant d’une terre tamisée et mélangée avec de la </a:t>
            </a:r>
            <a:r>
              <a:rPr lang="fr-FR" sz="1800" dirty="0" smtClean="0"/>
              <a:t>paille.</a:t>
            </a:r>
            <a:endParaRPr lang="fr-FR" sz="1800" dirty="0"/>
          </a:p>
          <a:p>
            <a:endParaRPr lang="fr-FR" dirty="0"/>
          </a:p>
        </p:txBody>
      </p:sp>
      <p:sp>
        <p:nvSpPr>
          <p:cNvPr id="6" name="ZoneTexte 5"/>
          <p:cNvSpPr txBox="1"/>
          <p:nvPr/>
        </p:nvSpPr>
        <p:spPr>
          <a:xfrm>
            <a:off x="5473700" y="863600"/>
            <a:ext cx="3556000" cy="369332"/>
          </a:xfrm>
          <a:prstGeom prst="rect">
            <a:avLst/>
          </a:prstGeom>
          <a:noFill/>
        </p:spPr>
        <p:txBody>
          <a:bodyPr wrap="square" rtlCol="0">
            <a:spAutoFit/>
          </a:bodyPr>
          <a:lstStyle/>
          <a:p>
            <a:r>
              <a:rPr lang="fr-FR" dirty="0" smtClean="0"/>
              <a:t>Un mur de pisé :</a:t>
            </a:r>
            <a:endParaRPr lang="fr-FR" dirty="0"/>
          </a:p>
        </p:txBody>
      </p:sp>
    </p:spTree>
    <p:extLst>
      <p:ext uri="{BB962C8B-B14F-4D97-AF65-F5344CB8AC3E}">
        <p14:creationId xmlns:p14="http://schemas.microsoft.com/office/powerpoint/2010/main" val="64634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LA KASBAH D’AMERDIL (SKOURA) </a:t>
            </a:r>
            <a:endParaRPr lang="fr-FR" b="1" dirty="0">
              <a:solidFill>
                <a:schemeClr val="tx1"/>
              </a:solidFill>
            </a:endParaRPr>
          </a:p>
        </p:txBody>
      </p:sp>
      <p:pic>
        <p:nvPicPr>
          <p:cNvPr id="5" name="Espace réservé du contenu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4009"/>
          <a:stretch/>
        </p:blipFill>
        <p:spPr>
          <a:xfrm>
            <a:off x="165365" y="1872615"/>
            <a:ext cx="5981435" cy="4306252"/>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4637" y="1853248"/>
            <a:ext cx="5844963" cy="4383722"/>
          </a:xfrm>
        </p:spPr>
      </p:pic>
    </p:spTree>
    <p:extLst>
      <p:ext uri="{BB962C8B-B14F-4D97-AF65-F5344CB8AC3E}">
        <p14:creationId xmlns:p14="http://schemas.microsoft.com/office/powerpoint/2010/main" val="326698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1447800"/>
            <a:ext cx="8825658" cy="4724400"/>
          </a:xfrm>
        </p:spPr>
        <p:txBody>
          <a:bodyPr/>
          <a:lstStyle/>
          <a:p>
            <a:pPr algn="just"/>
            <a:r>
              <a:rPr lang="fr-FR" sz="2000" dirty="0" err="1"/>
              <a:t>Skoura</a:t>
            </a:r>
            <a:r>
              <a:rPr lang="fr-FR" sz="2000" dirty="0"/>
              <a:t> est une importante palmeraie de 25 km², située à40 km de Ouarzazate dans le Sud du Maroc. C'est l'une des rares palmeraies du pays encore habitée et cultivée. On y recense environ trente mille habitants et cent trente huit mille palmiers. La population y est arabe.</a:t>
            </a:r>
            <a:br>
              <a:rPr lang="fr-FR" sz="2000" dirty="0"/>
            </a:br>
            <a:r>
              <a:rPr lang="fr-FR" sz="2000" dirty="0"/>
              <a:t/>
            </a:r>
            <a:br>
              <a:rPr lang="fr-FR" sz="2000" dirty="0"/>
            </a:br>
            <a:r>
              <a:rPr lang="fr-FR" sz="2000" dirty="0" err="1"/>
              <a:t>Skoura</a:t>
            </a:r>
            <a:r>
              <a:rPr lang="fr-FR" sz="2000" dirty="0"/>
              <a:t> dans la vallée du </a:t>
            </a:r>
            <a:r>
              <a:rPr lang="fr-FR" sz="2000" dirty="0" err="1"/>
              <a:t>Dadès</a:t>
            </a:r>
            <a:r>
              <a:rPr lang="fr-FR" sz="2000" dirty="0"/>
              <a:t> est une vaste oasis. La Kasbah d'</a:t>
            </a:r>
            <a:r>
              <a:rPr lang="fr-FR" sz="2000" dirty="0" err="1"/>
              <a:t>Amerhidil</a:t>
            </a:r>
            <a:r>
              <a:rPr lang="fr-FR" sz="2000" dirty="0"/>
              <a:t> se trouve en retrait de la route principale ; il faut prendre une piste sur quelques centaines de mètres pour la gagner.</a:t>
            </a:r>
            <a:br>
              <a:rPr lang="fr-FR" sz="2000" dirty="0"/>
            </a:br>
            <a:r>
              <a:rPr lang="fr-FR" sz="2000" dirty="0"/>
              <a:t>Il y a deux entrées principales annoncées. L'entrée de droite </a:t>
            </a:r>
            <a:r>
              <a:rPr lang="fr-FR" sz="2000" dirty="0" err="1"/>
              <a:t>permetde</a:t>
            </a:r>
            <a:r>
              <a:rPr lang="fr-FR" sz="2000" dirty="0"/>
              <a:t> visiter la Kasbah avec ses quatre tours et son puits de lumière. L'intérieur a été restauré et sécurisé, mais on sent "l'authentique" avec des objets patrimoniaux, tandis que la seconde partie, comporte un "hôtel" et un musée. C'est davantage le ksar attenant à la kasbah avec une restauration plus modernisée.</a:t>
            </a:r>
            <a:br>
              <a:rPr lang="fr-FR" sz="2000" dirty="0"/>
            </a:br>
            <a:endParaRPr lang="fr-FR" sz="2000" dirty="0"/>
          </a:p>
        </p:txBody>
      </p:sp>
    </p:spTree>
    <p:extLst>
      <p:ext uri="{BB962C8B-B14F-4D97-AF65-F5344CB8AC3E}">
        <p14:creationId xmlns:p14="http://schemas.microsoft.com/office/powerpoint/2010/main" val="158764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54955" y="5831481"/>
            <a:ext cx="8825658" cy="860400"/>
          </a:xfrm>
        </p:spPr>
        <p:txBody>
          <a:bodyPr>
            <a:normAutofit/>
          </a:bodyPr>
          <a:lstStyle/>
          <a:p>
            <a:pPr algn="ctr"/>
            <a:r>
              <a:rPr lang="fr-FR" sz="1600" dirty="0" smtClean="0">
                <a:solidFill>
                  <a:schemeClr val="tx1"/>
                </a:solidFill>
              </a:rPr>
              <a:t>LYCÉE YOUSSEF BEN TACHFINE</a:t>
            </a:r>
          </a:p>
          <a:p>
            <a:pPr algn="ctr"/>
            <a:r>
              <a:rPr lang="fr-FR" sz="1600" dirty="0" smtClean="0">
                <a:solidFill>
                  <a:schemeClr val="tx1"/>
                </a:solidFill>
              </a:rPr>
              <a:t>2013-2014 AGADIR</a:t>
            </a:r>
            <a:endParaRPr lang="fr-FR" sz="1600" dirty="0">
              <a:solidFill>
                <a:schemeClr val="tx1"/>
              </a:solidFill>
            </a:endParaRPr>
          </a:p>
        </p:txBody>
      </p:sp>
      <p:sp>
        <p:nvSpPr>
          <p:cNvPr id="4" name="ZoneTexte 3"/>
          <p:cNvSpPr txBox="1"/>
          <p:nvPr/>
        </p:nvSpPr>
        <p:spPr>
          <a:xfrm>
            <a:off x="3898900" y="5319668"/>
            <a:ext cx="3771900" cy="369332"/>
          </a:xfrm>
          <a:prstGeom prst="rect">
            <a:avLst/>
          </a:prstGeom>
          <a:noFill/>
        </p:spPr>
        <p:txBody>
          <a:bodyPr wrap="square" rtlCol="0">
            <a:spAutoFit/>
          </a:bodyPr>
          <a:lstStyle/>
          <a:p>
            <a:r>
              <a:rPr lang="fr-FR" b="1" dirty="0" smtClean="0"/>
              <a:t>SAMIA AACHIQ – RABIAA SBAI</a:t>
            </a:r>
            <a:endParaRPr lang="fr-FR" b="1" dirty="0"/>
          </a:p>
        </p:txBody>
      </p:sp>
    </p:spTree>
    <p:extLst>
      <p:ext uri="{BB962C8B-B14F-4D97-AF65-F5344CB8AC3E}">
        <p14:creationId xmlns:p14="http://schemas.microsoft.com/office/powerpoint/2010/main" val="41870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1574800"/>
            <a:ext cx="9220200" cy="825500"/>
          </a:xfrm>
        </p:spPr>
        <p:txBody>
          <a:bodyPr/>
          <a:lstStyle/>
          <a:p>
            <a:r>
              <a:rPr lang="fr-FR" sz="3600" b="1" dirty="0">
                <a:solidFill>
                  <a:schemeClr val="tx1"/>
                </a:solidFill>
              </a:rPr>
              <a:t>APERÇU HISTORIQUE ET GEOGRAPHIQUE : </a:t>
            </a:r>
          </a:p>
        </p:txBody>
      </p:sp>
      <p:sp>
        <p:nvSpPr>
          <p:cNvPr id="4" name="Espace réservé du texte 3"/>
          <p:cNvSpPr>
            <a:spLocks noGrp="1"/>
          </p:cNvSpPr>
          <p:nvPr>
            <p:ph type="body" sz="half" idx="2"/>
          </p:nvPr>
        </p:nvSpPr>
        <p:spPr>
          <a:xfrm>
            <a:off x="1485900" y="2667000"/>
            <a:ext cx="8700245" cy="3721100"/>
          </a:xfrm>
        </p:spPr>
        <p:txBody>
          <a:bodyPr>
            <a:normAutofit/>
          </a:bodyPr>
          <a:lstStyle/>
          <a:p>
            <a:pPr algn="just"/>
            <a:r>
              <a:rPr lang="fr-FR" sz="1800" dirty="0"/>
              <a:t>La construction en terre est demeurée courante dans toute l'Europe, urbaine et rurale, jusqu'au XXe siècle et, en France même, jusqu'aux années 1930.</a:t>
            </a:r>
          </a:p>
          <a:p>
            <a:pPr algn="just"/>
            <a:r>
              <a:rPr lang="fr-FR" sz="1800" dirty="0"/>
              <a:t>Dans les pays du Tiers-Monde, hors des forêts équatoriales où l'on construit tout en charpente et en vannerie, le pisé était encore récemment utilisé par tous, riches et pauvres. Les seigneurs d'Arabie ou du Sahara vivaient dans leurs palais de torchis un luxe raffiné, et les sultans du Maroc ne manquaient pas d'édifier en terre des mosquées importantes (</a:t>
            </a:r>
            <a:r>
              <a:rPr lang="fr-FR" sz="1800" dirty="0" err="1"/>
              <a:t>Tinmal</a:t>
            </a:r>
            <a:r>
              <a:rPr lang="fr-FR" sz="1800" dirty="0"/>
              <a:t>), ou l'enceinte de leurs villes impériales. Malheureusement la diffusion des matériaux modernes a, comme ailleurs, peu à peu dévalorisé les constructions de terre.</a:t>
            </a:r>
          </a:p>
          <a:p>
            <a:endParaRPr lang="fr-FR" dirty="0"/>
          </a:p>
        </p:txBody>
      </p:sp>
    </p:spTree>
    <p:extLst>
      <p:ext uri="{BB962C8B-B14F-4D97-AF65-F5344CB8AC3E}">
        <p14:creationId xmlns:p14="http://schemas.microsoft.com/office/powerpoint/2010/main" val="226913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719" y="357228"/>
            <a:ext cx="8710562" cy="6107072"/>
          </a:xfrm>
        </p:spPr>
      </p:pic>
    </p:spTree>
    <p:extLst>
      <p:ext uri="{BB962C8B-B14F-4D97-AF65-F5344CB8AC3E}">
        <p14:creationId xmlns:p14="http://schemas.microsoft.com/office/powerpoint/2010/main" val="3861010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6000" b="1" dirty="0" smtClean="0">
                <a:solidFill>
                  <a:schemeClr val="tx1"/>
                </a:solidFill>
              </a:rPr>
              <a:t>CARACTÈRES ARCHITECTURAUX</a:t>
            </a:r>
            <a:endParaRPr lang="fr-FR" sz="6000" b="1" dirty="0">
              <a:solidFill>
                <a:schemeClr val="tx1"/>
              </a:solidFill>
            </a:endParaRPr>
          </a:p>
        </p:txBody>
      </p:sp>
      <p:sp>
        <p:nvSpPr>
          <p:cNvPr id="3" name="Sous-titre 2"/>
          <p:cNvSpPr>
            <a:spLocks noGrp="1"/>
          </p:cNvSpPr>
          <p:nvPr>
            <p:ph type="subTitle" idx="1"/>
          </p:nvPr>
        </p:nvSpPr>
        <p:spPr/>
        <p:txBody>
          <a:bodyPr/>
          <a:lstStyle/>
          <a:p>
            <a:r>
              <a:rPr lang="fr-FR" b="1" dirty="0" smtClean="0">
                <a:solidFill>
                  <a:schemeClr val="tx1">
                    <a:lumMod val="85000"/>
                  </a:schemeClr>
                </a:solidFill>
              </a:rPr>
              <a:t>Les différents types de constructions en terre</a:t>
            </a:r>
            <a:endParaRPr lang="fr-FR" b="1" dirty="0">
              <a:solidFill>
                <a:schemeClr val="tx1">
                  <a:lumMod val="85000"/>
                </a:schemeClr>
              </a:solidFill>
            </a:endParaRPr>
          </a:p>
        </p:txBody>
      </p:sp>
    </p:spTree>
    <p:extLst>
      <p:ext uri="{BB962C8B-B14F-4D97-AF65-F5344CB8AC3E}">
        <p14:creationId xmlns:p14="http://schemas.microsoft.com/office/powerpoint/2010/main" val="361104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1677865"/>
            <a:ext cx="3401064" cy="546100"/>
          </a:xfrm>
        </p:spPr>
        <p:txBody>
          <a:bodyPr/>
          <a:lstStyle/>
          <a:p>
            <a:r>
              <a:rPr lang="fr-FR" sz="3600" b="1" dirty="0" smtClean="0">
                <a:solidFill>
                  <a:schemeClr val="tx1"/>
                </a:solidFill>
              </a:rPr>
              <a:t>EN CHINE</a:t>
            </a:r>
            <a:endParaRPr lang="fr-FR" sz="3600" b="1" dirty="0">
              <a:solidFill>
                <a:schemeClr val="tx1"/>
              </a:solidFill>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724" y="1677865"/>
            <a:ext cx="7216775" cy="4441092"/>
          </a:xfrm>
        </p:spPr>
      </p:pic>
      <p:sp>
        <p:nvSpPr>
          <p:cNvPr id="4" name="Espace réservé du texte 3"/>
          <p:cNvSpPr>
            <a:spLocks noGrp="1"/>
          </p:cNvSpPr>
          <p:nvPr>
            <p:ph type="body" sz="half" idx="2"/>
          </p:nvPr>
        </p:nvSpPr>
        <p:spPr>
          <a:xfrm>
            <a:off x="1154954" y="2248729"/>
            <a:ext cx="3401063" cy="3299363"/>
          </a:xfrm>
        </p:spPr>
        <p:txBody>
          <a:bodyPr>
            <a:normAutofit/>
          </a:bodyPr>
          <a:lstStyle/>
          <a:p>
            <a:pPr algn="just"/>
            <a:r>
              <a:rPr lang="fr-FR" sz="1800" dirty="0" smtClean="0"/>
              <a:t>Les maisons rondes montrées ci-dessus sont de vastes bâtiments collectifs ouverts sur une cour et fermés sur l’extérieur dans lesquels vivent les communautés rurales Hakka.</a:t>
            </a:r>
            <a:endParaRPr lang="fr-FR" sz="1800" dirty="0"/>
          </a:p>
        </p:txBody>
      </p:sp>
    </p:spTree>
    <p:extLst>
      <p:ext uri="{BB962C8B-B14F-4D97-AF65-F5344CB8AC3E}">
        <p14:creationId xmlns:p14="http://schemas.microsoft.com/office/powerpoint/2010/main" val="1463601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23" y="520700"/>
            <a:ext cx="10058400" cy="5660193"/>
          </a:xfrm>
          <a:prstGeom prst="rect">
            <a:avLst/>
          </a:prstGeom>
        </p:spPr>
      </p:pic>
    </p:spTree>
    <p:extLst>
      <p:ext uri="{BB962C8B-B14F-4D97-AF65-F5344CB8AC3E}">
        <p14:creationId xmlns:p14="http://schemas.microsoft.com/office/powerpoint/2010/main" val="103906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5" y="473991"/>
            <a:ext cx="8825657" cy="566738"/>
          </a:xfrm>
        </p:spPr>
        <p:txBody>
          <a:bodyPr>
            <a:noAutofit/>
          </a:bodyPr>
          <a:lstStyle/>
          <a:p>
            <a:r>
              <a:rPr lang="fr-FR" sz="3600" b="1" dirty="0" smtClean="0">
                <a:solidFill>
                  <a:schemeClr val="tx1"/>
                </a:solidFill>
              </a:rPr>
              <a:t>AU YÉMEN</a:t>
            </a:r>
            <a:endParaRPr lang="fr-FR" sz="3600" b="1" dirty="0">
              <a:solidFill>
                <a:schemeClr val="tx1"/>
              </a:solidFill>
            </a:endParaRP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17164" b="17164"/>
          <a:stretch>
            <a:fillRect/>
          </a:stretch>
        </p:blipFill>
        <p:spPr>
          <a:xfrm>
            <a:off x="1154954" y="1205693"/>
            <a:ext cx="8825658" cy="3640666"/>
          </a:xfrm>
        </p:spPr>
      </p:pic>
      <p:sp>
        <p:nvSpPr>
          <p:cNvPr id="4" name="Espace réservé du texte 3"/>
          <p:cNvSpPr>
            <a:spLocks noGrp="1"/>
          </p:cNvSpPr>
          <p:nvPr>
            <p:ph type="body" sz="half" idx="2"/>
          </p:nvPr>
        </p:nvSpPr>
        <p:spPr>
          <a:xfrm>
            <a:off x="1154956" y="5176288"/>
            <a:ext cx="8825656" cy="1376912"/>
          </a:xfrm>
        </p:spPr>
        <p:txBody>
          <a:bodyPr>
            <a:normAutofit/>
          </a:bodyPr>
          <a:lstStyle/>
          <a:p>
            <a:r>
              <a:rPr lang="fr-FR" sz="1800" dirty="0" smtClean="0"/>
              <a:t>Ces </a:t>
            </a:r>
            <a:r>
              <a:rPr lang="fr-FR" sz="1800" dirty="0"/>
              <a:t>immeubles citadins de sept à dix étages </a:t>
            </a:r>
            <a:r>
              <a:rPr lang="fr-FR" sz="1800" dirty="0" smtClean="0"/>
              <a:t>séparés par des ruelles étroites sont l’un des meilleurs exemples d’urbanisme rigoureux fondé sur le principe de la construction en hauteur. La ville de </a:t>
            </a:r>
            <a:r>
              <a:rPr lang="fr-FR" sz="1800" dirty="0" err="1" smtClean="0"/>
              <a:t>Shibam</a:t>
            </a:r>
            <a:r>
              <a:rPr lang="fr-FR" sz="1800" dirty="0" smtClean="0"/>
              <a:t> est </a:t>
            </a:r>
            <a:r>
              <a:rPr lang="fr-FR" sz="1800" dirty="0"/>
              <a:t>aussi </a:t>
            </a:r>
            <a:r>
              <a:rPr lang="fr-FR" sz="1800" dirty="0" smtClean="0"/>
              <a:t>connue comme </a:t>
            </a:r>
            <a:r>
              <a:rPr lang="fr-FR" sz="1800" dirty="0"/>
              <a:t>la plus ancienne cité gratte-ciel du monde. </a:t>
            </a:r>
          </a:p>
        </p:txBody>
      </p:sp>
    </p:spTree>
    <p:extLst>
      <p:ext uri="{BB962C8B-B14F-4D97-AF65-F5344CB8AC3E}">
        <p14:creationId xmlns:p14="http://schemas.microsoft.com/office/powerpoint/2010/main" val="253860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6" y="4657029"/>
            <a:ext cx="8896262" cy="673672"/>
          </a:xfrm>
        </p:spPr>
        <p:txBody>
          <a:bodyPr>
            <a:noAutofit/>
          </a:bodyPr>
          <a:lstStyle/>
          <a:p>
            <a:r>
              <a:rPr lang="fr-FR" sz="3600" b="1" dirty="0">
                <a:solidFill>
                  <a:schemeClr val="tx1"/>
                </a:solidFill>
              </a:rPr>
              <a:t>AU </a:t>
            </a:r>
            <a:r>
              <a:rPr lang="fr-FR" sz="3600" b="1" dirty="0" smtClean="0">
                <a:solidFill>
                  <a:schemeClr val="tx1"/>
                </a:solidFill>
              </a:rPr>
              <a:t>MALI</a:t>
            </a:r>
            <a:endParaRPr lang="fr-FR" sz="3600" b="1" dirty="0">
              <a:solidFill>
                <a:schemeClr val="tx1"/>
              </a:solidFill>
            </a:endParaRPr>
          </a:p>
        </p:txBody>
      </p:sp>
      <p:sp>
        <p:nvSpPr>
          <p:cNvPr id="4" name="Espace réservé du texte 3"/>
          <p:cNvSpPr>
            <a:spLocks noGrp="1"/>
          </p:cNvSpPr>
          <p:nvPr>
            <p:ph type="body" sz="half" idx="2"/>
          </p:nvPr>
        </p:nvSpPr>
        <p:spPr>
          <a:xfrm>
            <a:off x="1154956" y="5376574"/>
            <a:ext cx="8825656" cy="1521637"/>
          </a:xfrm>
        </p:spPr>
        <p:txBody>
          <a:bodyPr>
            <a:normAutofit/>
          </a:bodyPr>
          <a:lstStyle/>
          <a:p>
            <a:pPr algn="just"/>
            <a:r>
              <a:rPr lang="fr-FR" sz="1800" dirty="0" smtClean="0"/>
              <a:t>La mosquée de Djenné est le plus grand édifice au monde construit </a:t>
            </a:r>
            <a:r>
              <a:rPr lang="fr-FR" sz="1800" dirty="0"/>
              <a:t>en </a:t>
            </a:r>
            <a:r>
              <a:rPr lang="fr-FR" sz="1800" dirty="0" smtClean="0"/>
              <a:t>terre crue. </a:t>
            </a:r>
            <a:r>
              <a:rPr lang="fr-FR" sz="1800" dirty="0"/>
              <a:t>Des branches de palmiers ont été incluses dans la maçonnerie pour réduire les risques de fissures. </a:t>
            </a: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170" t="16317" r="170" b="8396"/>
          <a:stretch/>
        </p:blipFill>
        <p:spPr>
          <a:xfrm>
            <a:off x="1206924" y="264204"/>
            <a:ext cx="8721720" cy="4346952"/>
          </a:xfrm>
          <a:prstGeom prst="rect">
            <a:avLst/>
          </a:prstGeom>
        </p:spPr>
      </p:pic>
    </p:spTree>
    <p:extLst>
      <p:ext uri="{BB962C8B-B14F-4D97-AF65-F5344CB8AC3E}">
        <p14:creationId xmlns:p14="http://schemas.microsoft.com/office/powerpoint/2010/main" val="2229767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196</TotalTime>
  <Words>1156</Words>
  <Application>Microsoft Office PowerPoint</Application>
  <PresentationFormat>Grand écran</PresentationFormat>
  <Paragraphs>57</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Century Gothic</vt:lpstr>
      <vt:lpstr>Wingdings 3</vt:lpstr>
      <vt:lpstr>Ion</vt:lpstr>
      <vt:lpstr>L’ARCHITECTURE DE TERRE</vt:lpstr>
      <vt:lpstr>QU’EST-CE QUE L’ARCHITECTURE DE TERRE? </vt:lpstr>
      <vt:lpstr>APERÇU HISTORIQUE ET GEOGRAPHIQUE : </vt:lpstr>
      <vt:lpstr>Présentation PowerPoint</vt:lpstr>
      <vt:lpstr>CARACTÈRES ARCHITECTURAUX</vt:lpstr>
      <vt:lpstr>EN CHINE</vt:lpstr>
      <vt:lpstr>Présentation PowerPoint</vt:lpstr>
      <vt:lpstr>AU YÉMEN</vt:lpstr>
      <vt:lpstr>AU MALI</vt:lpstr>
      <vt:lpstr>AUX ÉTATS-UNIS</vt:lpstr>
      <vt:lpstr>Les constructions en terre crue sont maintes et variées. On compte celles en Égypte, en Syrie, les agglomérations de mille coupoles ainsi qu’au Pérou, plusieurs grandes églises baroques du XVIIIe siècle. Cependant, deux archétypes, sans doute les plus accomplis, résument l'ensemble des traits originaux de l'architecture de terre. Ce sont : la kasbah (château fort) des vallées présahariennes du Maroc, parfois immense et somptueuse comme celle des princes Glaoui à Telouet, malheureusement abandonnée à la ruine, et la case obus des tribus Mousgoum du Cameroun. Toutes deux expriment avec force comment, des contraintes imposées par l'utilisation du béton de terre, furent tirés peu à peu des effets architecturaux spécifiques. </vt:lpstr>
      <vt:lpstr>CASE OBUS ( MOUSGOUM – AFRIQUE CENTRALE) </vt:lpstr>
      <vt:lpstr>LA KASBAH</vt:lpstr>
      <vt:lpstr>QU’EST-CE QU’UNE « KASBAH »? </vt:lpstr>
      <vt:lpstr>RÔLES DE LA KASBAH</vt:lpstr>
      <vt:lpstr>POURQUOI CONSTRUIRE UNE KASBAH EN TERRE?</vt:lpstr>
      <vt:lpstr>A L’INTÉRIEUR DE LA KASBAH (DÉCORATION)</vt:lpstr>
      <vt:lpstr>Les portes</vt:lpstr>
      <vt:lpstr>Les fenêtres</vt:lpstr>
      <vt:lpstr>Les motifs</vt:lpstr>
      <vt:lpstr>Couloir d’une Kasbah</vt:lpstr>
      <vt:lpstr>SYSTÈME DE CONSTRUCTION : LE PISÉ</vt:lpstr>
      <vt:lpstr>Présentation PowerPoint</vt:lpstr>
      <vt:lpstr>Présentation PowerPoint</vt:lpstr>
      <vt:lpstr>LA KASBAH D’AMERDIL (SKOURA) </vt:lpstr>
      <vt:lpstr>Skoura est une importante palmeraie de 25 km², située à40 km de Ouarzazate dans le Sud du Maroc. C'est l'une des rares palmeraies du pays encore habitée et cultivée. On y recense environ trente mille habitants et cent trente huit mille palmiers. La population y est arabe.  Skoura dans la vallée du Dadès est une vaste oasis. La Kasbah d'Amerhidil se trouve en retrait de la route principale ; il faut prendre une piste sur quelques centaines de mètres pour la gagner. Il y a deux entrées principales annoncées. L'entrée de droite permetde visiter la Kasbah avec ses quatre tours et son puits de lumière. L'intérieur a été restauré et sécurisé, mais on sent "l'authentique" avec des objets patrimoniaux, tandis que la seconde partie, comporte un "hôtel" et un musée. C'est davantage le ksar attenant à la kasbah avec une restauration plus modernisée.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L’ARCHITECTURE DE TERRE</dc:title>
  <dc:creator>Rabia</dc:creator>
  <cp:lastModifiedBy>Rabia</cp:lastModifiedBy>
  <cp:revision>24</cp:revision>
  <dcterms:created xsi:type="dcterms:W3CDTF">2014-05-13T18:55:03Z</dcterms:created>
  <dcterms:modified xsi:type="dcterms:W3CDTF">2014-05-28T13:22:15Z</dcterms:modified>
</cp:coreProperties>
</file>