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2" r:id="rId5"/>
    <p:sldId id="260" r:id="rId6"/>
    <p:sldId id="266" r:id="rId7"/>
    <p:sldId id="309" r:id="rId8"/>
    <p:sldId id="261" r:id="rId9"/>
    <p:sldId id="263" r:id="rId10"/>
    <p:sldId id="307" r:id="rId11"/>
    <p:sldId id="265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308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310" r:id="rId31"/>
    <p:sldId id="286" r:id="rId32"/>
    <p:sldId id="296" r:id="rId33"/>
    <p:sldId id="297" r:id="rId34"/>
    <p:sldId id="298" r:id="rId35"/>
    <p:sldId id="299" r:id="rId36"/>
    <p:sldId id="300" r:id="rId37"/>
    <p:sldId id="306" r:id="rId38"/>
    <p:sldId id="302" r:id="rId39"/>
    <p:sldId id="303" r:id="rId40"/>
    <p:sldId id="304" r:id="rId41"/>
    <p:sldId id="305" r:id="rId4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8CC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9" d="100"/>
          <a:sy n="69" d="100"/>
        </p:scale>
        <p:origin x="-1194" y="-8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3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1041E-3F44-407E-A227-9BC2311C3A7F}" type="datetimeFigureOut">
              <a:rPr lang="fr-FR" smtClean="0"/>
              <a:pPr/>
              <a:t>17/02/2014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71857-F3B8-4CFE-A7EE-F03F571F87F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1041E-3F44-407E-A227-9BC2311C3A7F}" type="datetimeFigureOut">
              <a:rPr lang="fr-FR" smtClean="0"/>
              <a:pPr/>
              <a:t>17/02/2014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71857-F3B8-4CFE-A7EE-F03F571F87F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1041E-3F44-407E-A227-9BC2311C3A7F}" type="datetimeFigureOut">
              <a:rPr lang="fr-FR" smtClean="0"/>
              <a:pPr/>
              <a:t>17/02/2014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71857-F3B8-4CFE-A7EE-F03F571F87F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1041E-3F44-407E-A227-9BC2311C3A7F}" type="datetimeFigureOut">
              <a:rPr lang="fr-FR" smtClean="0"/>
              <a:pPr/>
              <a:t>17/02/2014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71857-F3B8-4CFE-A7EE-F03F571F87F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1041E-3F44-407E-A227-9BC2311C3A7F}" type="datetimeFigureOut">
              <a:rPr lang="fr-FR" smtClean="0"/>
              <a:pPr/>
              <a:t>17/02/2014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E171857-F3B8-4CFE-A7EE-F03F571F87F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1041E-3F44-407E-A227-9BC2311C3A7F}" type="datetimeFigureOut">
              <a:rPr lang="fr-FR" smtClean="0"/>
              <a:pPr/>
              <a:t>17/02/2014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71857-F3B8-4CFE-A7EE-F03F571F87F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1041E-3F44-407E-A227-9BC2311C3A7F}" type="datetimeFigureOut">
              <a:rPr lang="fr-FR" smtClean="0"/>
              <a:pPr/>
              <a:t>17/02/2014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71857-F3B8-4CFE-A7EE-F03F571F87F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1041E-3F44-407E-A227-9BC2311C3A7F}" type="datetimeFigureOut">
              <a:rPr lang="fr-FR" smtClean="0"/>
              <a:pPr/>
              <a:t>17/02/2014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71857-F3B8-4CFE-A7EE-F03F571F87F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1041E-3F44-407E-A227-9BC2311C3A7F}" type="datetimeFigureOut">
              <a:rPr lang="fr-FR" smtClean="0"/>
              <a:pPr/>
              <a:t>17/02/2014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71857-F3B8-4CFE-A7EE-F03F571F87F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1041E-3F44-407E-A227-9BC2311C3A7F}" type="datetimeFigureOut">
              <a:rPr lang="fr-FR" smtClean="0"/>
              <a:pPr/>
              <a:t>17/02/2014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71857-F3B8-4CFE-A7EE-F03F571F87F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fr-FR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Cliquez sur l'icône pour ajouter une image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1041E-3F44-407E-A227-9BC2311C3A7F}" type="datetimeFigureOut">
              <a:rPr lang="fr-FR" smtClean="0"/>
              <a:pPr/>
              <a:t>17/02/2014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71857-F3B8-4CFE-A7EE-F03F571F87F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D01041E-3F44-407E-A227-9BC2311C3A7F}" type="datetimeFigureOut">
              <a:rPr lang="fr-FR" smtClean="0"/>
              <a:pPr/>
              <a:t>17/02/2014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E171857-F3B8-4CFE-A7EE-F03F571F87F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ZoneTexte 1"/>
          <p:cNvSpPr txBox="1">
            <a:spLocks noChangeArrowheads="1"/>
          </p:cNvSpPr>
          <p:nvPr/>
        </p:nvSpPr>
        <p:spPr bwMode="auto">
          <a:xfrm>
            <a:off x="571473" y="2175164"/>
            <a:ext cx="857252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4000" b="1" dirty="0" smtClean="0"/>
              <a:t>		I- ÉPITHÉLIUMS </a:t>
            </a:r>
          </a:p>
          <a:p>
            <a:r>
              <a:rPr lang="fr-FR" sz="4000" b="1" dirty="0" smtClean="0"/>
              <a:t>			  </a:t>
            </a:r>
            <a:r>
              <a:rPr lang="fr-FR" sz="4000" b="1" dirty="0" smtClean="0"/>
              <a:t>    de </a:t>
            </a:r>
            <a:endParaRPr lang="fr-FR" sz="4000" b="1" dirty="0" smtClean="0"/>
          </a:p>
          <a:p>
            <a:r>
              <a:rPr lang="fr-FR" sz="4000" b="1" dirty="0" smtClean="0"/>
              <a:t>		</a:t>
            </a:r>
            <a:r>
              <a:rPr lang="fr-FR" sz="4000" b="1" dirty="0" smtClean="0"/>
              <a:t>   REVÊTEMENT</a:t>
            </a:r>
            <a:endParaRPr lang="fr-FR" sz="40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ZoneTexte 2"/>
          <p:cNvSpPr txBox="1">
            <a:spLocks noChangeArrowheads="1"/>
          </p:cNvSpPr>
          <p:nvPr/>
        </p:nvSpPr>
        <p:spPr bwMode="auto">
          <a:xfrm>
            <a:off x="2357438" y="285750"/>
            <a:ext cx="5000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3200" b="1">
                <a:latin typeface="Calibri" pitchFamily="34" charset="0"/>
              </a:rPr>
              <a:t>1</a:t>
            </a:r>
          </a:p>
        </p:txBody>
      </p:sp>
      <p:sp>
        <p:nvSpPr>
          <p:cNvPr id="18436" name="ZoneTexte 3"/>
          <p:cNvSpPr txBox="1">
            <a:spLocks noChangeArrowheads="1"/>
          </p:cNvSpPr>
          <p:nvPr/>
        </p:nvSpPr>
        <p:spPr bwMode="auto">
          <a:xfrm>
            <a:off x="500063" y="1928813"/>
            <a:ext cx="3937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3200" b="1">
                <a:latin typeface="Calibri" pitchFamily="34" charset="0"/>
              </a:rPr>
              <a:t>2</a:t>
            </a:r>
          </a:p>
        </p:txBody>
      </p:sp>
      <p:sp>
        <p:nvSpPr>
          <p:cNvPr id="18437" name="ZoneTexte 5"/>
          <p:cNvSpPr txBox="1">
            <a:spLocks noChangeArrowheads="1"/>
          </p:cNvSpPr>
          <p:nvPr/>
        </p:nvSpPr>
        <p:spPr bwMode="auto">
          <a:xfrm>
            <a:off x="1857375" y="2571750"/>
            <a:ext cx="3937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3200" b="1">
                <a:latin typeface="Calibri" pitchFamily="34" charset="0"/>
              </a:rPr>
              <a:t>3</a:t>
            </a:r>
          </a:p>
        </p:txBody>
      </p:sp>
      <p:sp>
        <p:nvSpPr>
          <p:cNvPr id="18438" name="ZoneTexte 6"/>
          <p:cNvSpPr txBox="1">
            <a:spLocks noChangeArrowheads="1"/>
          </p:cNvSpPr>
          <p:nvPr/>
        </p:nvSpPr>
        <p:spPr bwMode="auto">
          <a:xfrm>
            <a:off x="2143125" y="1214438"/>
            <a:ext cx="3937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3200" b="1">
                <a:latin typeface="Calibri" pitchFamily="34" charset="0"/>
              </a:rPr>
              <a:t>4</a:t>
            </a:r>
          </a:p>
        </p:txBody>
      </p:sp>
      <p:sp>
        <p:nvSpPr>
          <p:cNvPr id="18439" name="ZoneTexte 7"/>
          <p:cNvSpPr txBox="1">
            <a:spLocks noChangeArrowheads="1"/>
          </p:cNvSpPr>
          <p:nvPr/>
        </p:nvSpPr>
        <p:spPr bwMode="auto">
          <a:xfrm>
            <a:off x="571500" y="3643313"/>
            <a:ext cx="3937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3200" b="1">
                <a:latin typeface="Calibri" pitchFamily="34" charset="0"/>
              </a:rPr>
              <a:t>5</a:t>
            </a:r>
          </a:p>
        </p:txBody>
      </p:sp>
      <p:sp>
        <p:nvSpPr>
          <p:cNvPr id="18440" name="ZoneTexte 8"/>
          <p:cNvSpPr txBox="1">
            <a:spLocks noChangeArrowheads="1"/>
          </p:cNvSpPr>
          <p:nvPr/>
        </p:nvSpPr>
        <p:spPr bwMode="auto">
          <a:xfrm>
            <a:off x="3357563" y="4429125"/>
            <a:ext cx="3937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3200" b="1">
                <a:latin typeface="Calibri" pitchFamily="34" charset="0"/>
              </a:rPr>
              <a:t>6</a:t>
            </a:r>
          </a:p>
        </p:txBody>
      </p:sp>
      <p:sp>
        <p:nvSpPr>
          <p:cNvPr id="18441" name="ZoneTexte 9"/>
          <p:cNvSpPr txBox="1">
            <a:spLocks noChangeArrowheads="1"/>
          </p:cNvSpPr>
          <p:nvPr/>
        </p:nvSpPr>
        <p:spPr bwMode="auto">
          <a:xfrm>
            <a:off x="2214563" y="4143375"/>
            <a:ext cx="3937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3200" b="1">
                <a:latin typeface="Calibri" pitchFamily="34" charset="0"/>
              </a:rPr>
              <a:t>7</a:t>
            </a:r>
          </a:p>
        </p:txBody>
      </p:sp>
      <p:sp>
        <p:nvSpPr>
          <p:cNvPr id="18443" name="ZoneTexte 12"/>
          <p:cNvSpPr txBox="1">
            <a:spLocks noChangeArrowheads="1"/>
          </p:cNvSpPr>
          <p:nvPr/>
        </p:nvSpPr>
        <p:spPr bwMode="auto">
          <a:xfrm>
            <a:off x="0" y="5572125"/>
            <a:ext cx="428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dirty="0">
                <a:latin typeface="Calibri" pitchFamily="34" charset="0"/>
              </a:rPr>
              <a:t>1</a:t>
            </a:r>
          </a:p>
        </p:txBody>
      </p:sp>
      <p:sp>
        <p:nvSpPr>
          <p:cNvPr id="18444" name="ZoneTexte 13"/>
          <p:cNvSpPr txBox="1">
            <a:spLocks noChangeArrowheads="1"/>
          </p:cNvSpPr>
          <p:nvPr/>
        </p:nvSpPr>
        <p:spPr bwMode="auto">
          <a:xfrm>
            <a:off x="1857375" y="557212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 dirty="0">
                <a:latin typeface="Calibri" pitchFamily="34" charset="0"/>
              </a:rPr>
              <a:t>2</a:t>
            </a:r>
          </a:p>
        </p:txBody>
      </p:sp>
      <p:sp>
        <p:nvSpPr>
          <p:cNvPr id="18445" name="ZoneTexte 14"/>
          <p:cNvSpPr txBox="1">
            <a:spLocks noChangeArrowheads="1"/>
          </p:cNvSpPr>
          <p:nvPr/>
        </p:nvSpPr>
        <p:spPr bwMode="auto">
          <a:xfrm>
            <a:off x="4929188" y="557212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 dirty="0">
                <a:latin typeface="Calibri" pitchFamily="34" charset="0"/>
              </a:rPr>
              <a:t>3</a:t>
            </a:r>
          </a:p>
        </p:txBody>
      </p:sp>
      <p:sp>
        <p:nvSpPr>
          <p:cNvPr id="18446" name="ZoneTexte 15"/>
          <p:cNvSpPr txBox="1">
            <a:spLocks noChangeArrowheads="1"/>
          </p:cNvSpPr>
          <p:nvPr/>
        </p:nvSpPr>
        <p:spPr bwMode="auto">
          <a:xfrm>
            <a:off x="7072313" y="5572125"/>
            <a:ext cx="3540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 dirty="0">
                <a:latin typeface="Calibri" pitchFamily="34" charset="0"/>
              </a:rPr>
              <a:t> 4</a:t>
            </a:r>
          </a:p>
        </p:txBody>
      </p:sp>
      <p:sp>
        <p:nvSpPr>
          <p:cNvPr id="18447" name="ZoneTexte 16"/>
          <p:cNvSpPr txBox="1">
            <a:spLocks noChangeArrowheads="1"/>
          </p:cNvSpPr>
          <p:nvPr/>
        </p:nvSpPr>
        <p:spPr bwMode="auto">
          <a:xfrm>
            <a:off x="0" y="5929313"/>
            <a:ext cx="301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 dirty="0">
                <a:latin typeface="Calibri" pitchFamily="34" charset="0"/>
              </a:rPr>
              <a:t>5</a:t>
            </a:r>
          </a:p>
        </p:txBody>
      </p:sp>
      <p:sp>
        <p:nvSpPr>
          <p:cNvPr id="18448" name="ZoneTexte 17"/>
          <p:cNvSpPr txBox="1">
            <a:spLocks noChangeArrowheads="1"/>
          </p:cNvSpPr>
          <p:nvPr/>
        </p:nvSpPr>
        <p:spPr bwMode="auto">
          <a:xfrm>
            <a:off x="2214563" y="5929313"/>
            <a:ext cx="301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 dirty="0">
                <a:latin typeface="Calibri" pitchFamily="34" charset="0"/>
              </a:rPr>
              <a:t>6</a:t>
            </a:r>
          </a:p>
        </p:txBody>
      </p:sp>
      <p:sp>
        <p:nvSpPr>
          <p:cNvPr id="18449" name="ZoneTexte 18"/>
          <p:cNvSpPr txBox="1">
            <a:spLocks noChangeArrowheads="1"/>
          </p:cNvSpPr>
          <p:nvPr/>
        </p:nvSpPr>
        <p:spPr bwMode="auto">
          <a:xfrm>
            <a:off x="3786188" y="5929313"/>
            <a:ext cx="3571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dirty="0">
                <a:latin typeface="Calibri" pitchFamily="34" charset="0"/>
              </a:rPr>
              <a:t>7</a:t>
            </a:r>
          </a:p>
        </p:txBody>
      </p:sp>
      <p:sp>
        <p:nvSpPr>
          <p:cNvPr id="18450" name="ZoneTexte 19"/>
          <p:cNvSpPr txBox="1">
            <a:spLocks noChangeArrowheads="1"/>
          </p:cNvSpPr>
          <p:nvPr/>
        </p:nvSpPr>
        <p:spPr bwMode="auto">
          <a:xfrm>
            <a:off x="6357938" y="5929313"/>
            <a:ext cx="4079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 dirty="0">
                <a:latin typeface="Calibri" pitchFamily="34" charset="0"/>
              </a:rPr>
              <a:t>  8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500826" y="6000768"/>
            <a:ext cx="2428892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oneTexte 1"/>
          <p:cNvSpPr txBox="1">
            <a:spLocks noChangeArrowheads="1"/>
          </p:cNvSpPr>
          <p:nvPr/>
        </p:nvSpPr>
        <p:spPr bwMode="auto">
          <a:xfrm>
            <a:off x="0" y="2428875"/>
            <a:ext cx="914399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4000" b="1" dirty="0"/>
              <a:t>2</a:t>
            </a:r>
            <a:r>
              <a:rPr lang="fr-FR" sz="4000" b="1" dirty="0" smtClean="0"/>
              <a:t>- Épithéliums PSEUDOSTRATIFIÉS</a:t>
            </a:r>
            <a:endParaRPr lang="fr-FR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71546"/>
            <a:ext cx="857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2" descr="http://webapps.fundp.ac.be/umdb/histohuma/histohuma/img/tmp/3_30.jpg"/>
          <p:cNvPicPr>
            <a:picLocks noChangeAspect="1" noChangeArrowheads="1"/>
          </p:cNvPicPr>
          <p:nvPr/>
        </p:nvPicPr>
        <p:blipFill>
          <a:blip r:embed="rId3">
            <a:lum bright="-12000"/>
          </a:blip>
          <a:srcRect/>
          <a:stretch>
            <a:fillRect/>
          </a:stretch>
        </p:blipFill>
        <p:spPr bwMode="auto">
          <a:xfrm>
            <a:off x="2857500" y="4786322"/>
            <a:ext cx="3003550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1"/>
          <p:cNvSpPr txBox="1">
            <a:spLocks noChangeArrowheads="1"/>
          </p:cNvSpPr>
          <p:nvPr/>
        </p:nvSpPr>
        <p:spPr bwMode="auto">
          <a:xfrm>
            <a:off x="357158" y="0"/>
            <a:ext cx="878684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b="1" dirty="0" smtClean="0"/>
              <a:t>		 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Épithélium de type respiratoire,</a:t>
            </a:r>
          </a:p>
          <a:p>
            <a:r>
              <a:rPr lang="fr-FR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fr-FR" sz="2000" b="1" dirty="0" err="1" smtClean="0">
                <a:latin typeface="Arial" pitchFamily="34" charset="0"/>
                <a:cs typeface="Arial" pitchFamily="34" charset="0"/>
              </a:rPr>
              <a:t>pseudostratifié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 cylindrique cilié à cellule caliciforme</a:t>
            </a:r>
            <a:endParaRPr lang="fr-FR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Dscn52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1000124"/>
            <a:ext cx="8135938" cy="4857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ZoneTexte 2"/>
          <p:cNvSpPr txBox="1">
            <a:spLocks noChangeArrowheads="1"/>
          </p:cNvSpPr>
          <p:nvPr/>
        </p:nvSpPr>
        <p:spPr bwMode="auto">
          <a:xfrm>
            <a:off x="2214546" y="6143644"/>
            <a:ext cx="57150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dirty="0" smtClean="0">
                <a:latin typeface="Arial" pitchFamily="34" charset="0"/>
                <a:cs typeface="Arial" pitchFamily="34" charset="0"/>
              </a:rPr>
              <a:t>Épith de type respiratoire. ex Trachée</a:t>
            </a:r>
            <a:endParaRPr lang="fr-FR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ebapps.fundp.ac.be/umdb/histohuma/histohuma/img/tmp/3_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500042"/>
            <a:ext cx="6072187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ZoneTexte 2"/>
          <p:cNvSpPr txBox="1">
            <a:spLocks noChangeArrowheads="1"/>
          </p:cNvSpPr>
          <p:nvPr/>
        </p:nvSpPr>
        <p:spPr bwMode="auto">
          <a:xfrm>
            <a:off x="285720" y="5072074"/>
            <a:ext cx="8858280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Épith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pseudostratifié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cylindrique à </a:t>
            </a:r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stéréocils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. ex épididyme </a:t>
            </a:r>
          </a:p>
          <a:p>
            <a:pPr>
              <a:lnSpc>
                <a:spcPct val="150000"/>
              </a:lnSpc>
            </a:pP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1-cellule cylindrique</a:t>
            </a:r>
          </a:p>
          <a:p>
            <a:r>
              <a:rPr lang="fr-FR" sz="2000" b="1" dirty="0" smtClean="0">
                <a:latin typeface="Arial" pitchFamily="34" charset="0"/>
                <a:cs typeface="Arial" pitchFamily="34" charset="0"/>
              </a:rPr>
              <a:t>2-</a:t>
            </a:r>
            <a:r>
              <a:rPr lang="fr-FR" sz="2000" b="1" dirty="0" err="1" smtClean="0">
                <a:latin typeface="Arial" pitchFamily="34" charset="0"/>
                <a:cs typeface="Arial" pitchFamily="34" charset="0"/>
              </a:rPr>
              <a:t>stéréocils</a:t>
            </a:r>
            <a:endParaRPr lang="fr-FR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fr-FR" sz="2000" b="1" dirty="0" smtClean="0">
                <a:latin typeface="Arial" pitchFamily="34" charset="0"/>
                <a:cs typeface="Arial" pitchFamily="34" charset="0"/>
              </a:rPr>
              <a:t>3-cellule basale</a:t>
            </a:r>
          </a:p>
          <a:p>
            <a:pPr>
              <a:lnSpc>
                <a:spcPct val="150000"/>
              </a:lnSpc>
            </a:pPr>
            <a:endParaRPr lang="fr-FR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4" name="Picture 4" descr="http://webapps.fundp.ac.be/umdb/histohuma/histohuma/img/tmp/3_35.jpg"/>
          <p:cNvPicPr>
            <a:picLocks noChangeAspect="1" noChangeArrowheads="1"/>
          </p:cNvPicPr>
          <p:nvPr/>
        </p:nvPicPr>
        <p:blipFill>
          <a:blip r:embed="rId3">
            <a:lum bright="-8000" contrast="23000"/>
          </a:blip>
          <a:srcRect/>
          <a:stretch>
            <a:fillRect/>
          </a:stretch>
        </p:blipFill>
        <p:spPr bwMode="auto">
          <a:xfrm>
            <a:off x="6500826" y="2285992"/>
            <a:ext cx="2338387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857620" y="2357430"/>
            <a:ext cx="428628" cy="9286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fr-FR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85918" y="1357298"/>
            <a:ext cx="357190" cy="64294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8" name="Connecteur droit avec flèche 7"/>
          <p:cNvCxnSpPr/>
          <p:nvPr/>
        </p:nvCxnSpPr>
        <p:spPr>
          <a:xfrm rot="10800000">
            <a:off x="3214678" y="2857496"/>
            <a:ext cx="642942" cy="7143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857488" y="3286124"/>
            <a:ext cx="357190" cy="64294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fr-FR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 rot="16200000" flipH="1">
            <a:off x="3286116" y="3714752"/>
            <a:ext cx="357190" cy="35719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ebapps.fundp.ac.be/umdb/histohuma/histohuma/img/tmp/2_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14290"/>
            <a:ext cx="5786446" cy="2500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0" y="4586288"/>
            <a:ext cx="2000250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2" descr="http://webapps.fundp.ac.be/umdb/histohuma/histohuma/img/tmp/2_0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3214686"/>
            <a:ext cx="5786446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5"/>
          <p:cNvSpPr txBox="1"/>
          <p:nvPr/>
        </p:nvSpPr>
        <p:spPr>
          <a:xfrm>
            <a:off x="2071670" y="6488668"/>
            <a:ext cx="142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Arial" pitchFamily="34" charset="0"/>
                <a:cs typeface="Arial" pitchFamily="34" charset="0"/>
              </a:rPr>
              <a:t>Vessie vide</a:t>
            </a:r>
            <a:endParaRPr lang="fr-F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928794" y="2714620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Arial" pitchFamily="34" charset="0"/>
                <a:cs typeface="Arial" pitchFamily="34" charset="0"/>
              </a:rPr>
              <a:t>Vessie remplie</a:t>
            </a:r>
            <a:endParaRPr lang="fr-F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857884" y="0"/>
            <a:ext cx="328611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fr-FR" sz="2000" b="1" dirty="0" err="1" smtClean="0">
                <a:latin typeface="Arial" pitchFamily="34" charset="0"/>
                <a:cs typeface="Arial" pitchFamily="34" charset="0"/>
              </a:rPr>
              <a:t>Urothélium</a:t>
            </a:r>
            <a:endParaRPr lang="fr-FR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fr-FR" sz="2000" b="1" dirty="0" smtClean="0">
                <a:latin typeface="Arial" pitchFamily="34" charset="0"/>
                <a:cs typeface="Arial" pitchFamily="34" charset="0"/>
              </a:rPr>
              <a:t>    = </a:t>
            </a:r>
            <a:r>
              <a:rPr lang="fr-FR" sz="2000" b="1" dirty="0" err="1" smtClean="0">
                <a:latin typeface="Arial" pitchFamily="34" charset="0"/>
                <a:cs typeface="Arial" pitchFamily="34" charset="0"/>
              </a:rPr>
              <a:t>épith.transitionnel</a:t>
            </a:r>
            <a:endParaRPr lang="fr-FR" sz="2000" b="1" dirty="0" smtClean="0">
              <a:latin typeface="Arial" pitchFamily="34" charset="0"/>
              <a:cs typeface="Arial" pitchFamily="34" charset="0"/>
            </a:endParaRPr>
          </a:p>
          <a:p>
            <a:r>
              <a:rPr lang="fr-FR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      polymorphe</a:t>
            </a:r>
          </a:p>
          <a:p>
            <a:endParaRPr lang="fr-FR" sz="2000" b="1" dirty="0">
              <a:latin typeface="Arial" pitchFamily="34" charset="0"/>
              <a:cs typeface="Arial" pitchFamily="34" charset="0"/>
            </a:endParaRPr>
          </a:p>
          <a:p>
            <a:r>
              <a:rPr lang="fr-FR" sz="2000" b="1" dirty="0" smtClean="0">
                <a:latin typeface="Arial" pitchFamily="34" charset="0"/>
                <a:cs typeface="Arial" pitchFamily="34" charset="0"/>
              </a:rPr>
              <a:t>1- cellule germinative</a:t>
            </a:r>
          </a:p>
          <a:p>
            <a:r>
              <a:rPr lang="fr-FR" sz="2000" b="1" dirty="0" smtClean="0">
                <a:latin typeface="Arial" pitchFamily="34" charset="0"/>
                <a:cs typeface="Arial" pitchFamily="34" charset="0"/>
              </a:rPr>
              <a:t>2- </a:t>
            </a:r>
            <a:r>
              <a:rPr lang="fr-FR" sz="2000" b="1" dirty="0" err="1" smtClean="0">
                <a:latin typeface="Arial" pitchFamily="34" charset="0"/>
                <a:cs typeface="Arial" pitchFamily="34" charset="0"/>
              </a:rPr>
              <a:t>c.germ.en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 mitose</a:t>
            </a:r>
          </a:p>
          <a:p>
            <a:r>
              <a:rPr lang="fr-FR" sz="2000" b="1" dirty="0" smtClean="0">
                <a:latin typeface="Arial" pitchFamily="34" charset="0"/>
                <a:cs typeface="Arial" pitchFamily="34" charset="0"/>
              </a:rPr>
              <a:t>3- cellule en raquette</a:t>
            </a:r>
          </a:p>
          <a:p>
            <a:r>
              <a:rPr lang="fr-FR" sz="2000" b="1" dirty="0" smtClean="0">
                <a:latin typeface="Arial" pitchFamily="34" charset="0"/>
                <a:cs typeface="Arial" pitchFamily="34" charset="0"/>
              </a:rPr>
              <a:t>4- cellule superficielle</a:t>
            </a:r>
          </a:p>
          <a:p>
            <a:r>
              <a:rPr lang="fr-FR" sz="2000" b="1" dirty="0" smtClean="0">
                <a:latin typeface="Arial" pitchFamily="34" charset="0"/>
                <a:cs typeface="Arial" pitchFamily="34" charset="0"/>
              </a:rPr>
              <a:t>    en dôme</a:t>
            </a:r>
          </a:p>
          <a:p>
            <a:endParaRPr lang="fr-FR" sz="20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fr-FR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oneTexte 1"/>
          <p:cNvSpPr txBox="1">
            <a:spLocks noChangeArrowheads="1"/>
          </p:cNvSpPr>
          <p:nvPr/>
        </p:nvSpPr>
        <p:spPr bwMode="auto">
          <a:xfrm>
            <a:off x="1285852" y="2643188"/>
            <a:ext cx="7072361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4000" b="1" dirty="0">
                <a:latin typeface="Calibri" pitchFamily="34" charset="0"/>
              </a:rPr>
              <a:t>3</a:t>
            </a:r>
            <a:r>
              <a:rPr lang="fr-FR" sz="4000" b="1" dirty="0" smtClean="0">
                <a:latin typeface="Calibri" pitchFamily="34" charset="0"/>
              </a:rPr>
              <a:t>- Épithéliums PLURISTRATIFIÉS</a:t>
            </a:r>
            <a:endParaRPr lang="fr-FR" sz="40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539875"/>
            <a:ext cx="6000750" cy="531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687" y="1"/>
            <a:ext cx="2500313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1"/>
          <p:cNvSpPr txBox="1">
            <a:spLocks noChangeArrowheads="1"/>
          </p:cNvSpPr>
          <p:nvPr/>
        </p:nvSpPr>
        <p:spPr bwMode="auto">
          <a:xfrm>
            <a:off x="857224" y="-142900"/>
            <a:ext cx="828677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Épithélium pavimenteux pluristratifié</a:t>
            </a:r>
          </a:p>
          <a:p>
            <a:r>
              <a:rPr lang="fr-FR" sz="2000" b="1" dirty="0" smtClean="0">
                <a:latin typeface="Arial" pitchFamily="34" charset="0"/>
                <a:cs typeface="Arial" pitchFamily="34" charset="0"/>
              </a:rPr>
              <a:t>=</a:t>
            </a:r>
            <a:r>
              <a:rPr lang="fr-FR" sz="2000" b="1" dirty="0" err="1" smtClean="0">
                <a:latin typeface="Arial" pitchFamily="34" charset="0"/>
                <a:cs typeface="Arial" pitchFamily="34" charset="0"/>
              </a:rPr>
              <a:t>épith.malpighien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 non 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kératinisé</a:t>
            </a:r>
          </a:p>
          <a:p>
            <a:r>
              <a:rPr lang="fr-FR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  ex: </a:t>
            </a:r>
            <a:r>
              <a:rPr lang="fr-FR" sz="2000" b="1" dirty="0" err="1" smtClean="0">
                <a:latin typeface="Arial" pitchFamily="34" charset="0"/>
                <a:cs typeface="Arial" pitchFamily="34" charset="0"/>
              </a:rPr>
              <a:t>oesophage</a:t>
            </a:r>
            <a:endParaRPr lang="fr-F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928794" y="1714488"/>
            <a:ext cx="35719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Arial" pitchFamily="34" charset="0"/>
                <a:cs typeface="Arial" pitchFamily="34" charset="0"/>
              </a:rPr>
              <a:t>1</a:t>
            </a:r>
            <a:endParaRPr lang="fr-FR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357554" y="4572008"/>
            <a:ext cx="35719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071802" y="2714620"/>
            <a:ext cx="35719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286512" y="2714620"/>
            <a:ext cx="2857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Arial" pitchFamily="34" charset="0"/>
                <a:cs typeface="Arial" pitchFamily="34" charset="0"/>
              </a:rPr>
              <a:t>1- couche superficielle</a:t>
            </a:r>
          </a:p>
          <a:p>
            <a:r>
              <a:rPr lang="fr-FR" b="1" dirty="0" smtClean="0">
                <a:latin typeface="Arial" pitchFamily="34" charset="0"/>
                <a:cs typeface="Arial" pitchFamily="34" charset="0"/>
              </a:rPr>
              <a:t>    à </a:t>
            </a:r>
            <a:r>
              <a:rPr lang="fr-FR" b="1" dirty="0" err="1" smtClean="0">
                <a:latin typeface="Arial" pitchFamily="34" charset="0"/>
                <a:cs typeface="Arial" pitchFamily="34" charset="0"/>
              </a:rPr>
              <a:t>c.pavimenteuses</a:t>
            </a:r>
            <a:r>
              <a:rPr lang="fr-FR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fr-FR" b="1" dirty="0" smtClean="0">
                <a:latin typeface="Arial" pitchFamily="34" charset="0"/>
                <a:cs typeface="Arial" pitchFamily="34" charset="0"/>
              </a:rPr>
              <a:t>2- couche intermédiaire</a:t>
            </a:r>
          </a:p>
          <a:p>
            <a:r>
              <a:rPr lang="fr-FR" b="1" dirty="0" smtClean="0">
                <a:latin typeface="Arial" pitchFamily="34" charset="0"/>
                <a:cs typeface="Arial" pitchFamily="34" charset="0"/>
              </a:rPr>
              <a:t>    à </a:t>
            </a:r>
            <a:r>
              <a:rPr lang="fr-FR" b="1" dirty="0" err="1" smtClean="0">
                <a:latin typeface="Arial" pitchFamily="34" charset="0"/>
                <a:cs typeface="Arial" pitchFamily="34" charset="0"/>
              </a:rPr>
              <a:t>c.polyédriques</a:t>
            </a:r>
            <a:endParaRPr lang="fr-FR" b="1" dirty="0" smtClean="0">
              <a:latin typeface="Arial" pitchFamily="34" charset="0"/>
              <a:cs typeface="Arial" pitchFamily="34" charset="0"/>
            </a:endParaRPr>
          </a:p>
          <a:p>
            <a:r>
              <a:rPr lang="fr-FR" b="1" dirty="0" smtClean="0">
                <a:latin typeface="Arial" pitchFamily="34" charset="0"/>
                <a:cs typeface="Arial" pitchFamily="34" charset="0"/>
              </a:rPr>
              <a:t>3- couche germinative</a:t>
            </a:r>
            <a:endParaRPr lang="fr-FR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000108"/>
            <a:ext cx="6228092" cy="4894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ZoneTexte 2"/>
          <p:cNvSpPr txBox="1">
            <a:spLocks noChangeArrowheads="1"/>
          </p:cNvSpPr>
          <p:nvPr/>
        </p:nvSpPr>
        <p:spPr bwMode="auto">
          <a:xfrm>
            <a:off x="285720" y="214290"/>
            <a:ext cx="63579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Épith.Malpighien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dirty="0">
                <a:latin typeface="Arial" pitchFamily="34" charset="0"/>
                <a:cs typeface="Arial" pitchFamily="34" charset="0"/>
              </a:rPr>
              <a:t>type 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B . Peau </a:t>
            </a:r>
            <a:r>
              <a:rPr lang="fr-FR" sz="2400" b="1" dirty="0">
                <a:latin typeface="Arial" pitchFamily="34" charset="0"/>
                <a:cs typeface="Arial" pitchFamily="34" charset="0"/>
              </a:rPr>
              <a:t>fine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0" y="4714875"/>
            <a:ext cx="20002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4929190" y="4786322"/>
            <a:ext cx="35719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643438" y="1142984"/>
            <a:ext cx="35719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214942" y="2571744"/>
            <a:ext cx="35719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714744" y="1643050"/>
            <a:ext cx="35719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Arial" pitchFamily="34" charset="0"/>
                <a:cs typeface="Arial" pitchFamily="34" charset="0"/>
              </a:rPr>
              <a:t>1</a:t>
            </a:r>
            <a:endParaRPr lang="fr-FR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286512" y="928670"/>
            <a:ext cx="28574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Arial" pitchFamily="34" charset="0"/>
                <a:cs typeface="Arial" pitchFamily="34" charset="0"/>
              </a:rPr>
              <a:t>1- couche à         </a:t>
            </a:r>
            <a:r>
              <a:rPr lang="fr-FR" b="1" dirty="0" err="1" smtClean="0">
                <a:latin typeface="Arial" pitchFamily="34" charset="0"/>
                <a:cs typeface="Arial" pitchFamily="34" charset="0"/>
              </a:rPr>
              <a:t>c.pavimenteuses</a:t>
            </a:r>
            <a:r>
              <a:rPr lang="fr-FR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endParaRPr lang="fr-FR" b="1" dirty="0" smtClean="0">
              <a:latin typeface="Arial" pitchFamily="34" charset="0"/>
              <a:cs typeface="Arial" pitchFamily="34" charset="0"/>
            </a:endParaRPr>
          </a:p>
          <a:p>
            <a:r>
              <a:rPr lang="fr-FR" b="1" dirty="0" smtClean="0">
                <a:latin typeface="Arial" pitchFamily="34" charset="0"/>
                <a:cs typeface="Arial" pitchFamily="34" charset="0"/>
              </a:rPr>
              <a:t>2- couche </a:t>
            </a:r>
            <a:r>
              <a:rPr lang="fr-FR" b="1" dirty="0">
                <a:latin typeface="Arial" pitchFamily="34" charset="0"/>
                <a:cs typeface="Arial" pitchFamily="34" charset="0"/>
              </a:rPr>
              <a:t>é</a:t>
            </a:r>
            <a:r>
              <a:rPr lang="fr-FR" b="1" dirty="0" smtClean="0">
                <a:latin typeface="Arial" pitchFamily="34" charset="0"/>
                <a:cs typeface="Arial" pitchFamily="34" charset="0"/>
              </a:rPr>
              <a:t>pineuse</a:t>
            </a:r>
          </a:p>
          <a:p>
            <a:r>
              <a:rPr lang="fr-FR" b="1" dirty="0" smtClean="0">
                <a:latin typeface="Arial" pitchFamily="34" charset="0"/>
                <a:cs typeface="Arial" pitchFamily="34" charset="0"/>
              </a:rPr>
              <a:t>    à </a:t>
            </a:r>
            <a:r>
              <a:rPr lang="fr-FR" b="1" dirty="0" err="1" smtClean="0">
                <a:latin typeface="Arial" pitchFamily="34" charset="0"/>
                <a:cs typeface="Arial" pitchFamily="34" charset="0"/>
              </a:rPr>
              <a:t>c.polyédriques</a:t>
            </a:r>
            <a:endParaRPr lang="fr-FR" b="1" dirty="0" smtClean="0">
              <a:latin typeface="Arial" pitchFamily="34" charset="0"/>
              <a:cs typeface="Arial" pitchFamily="34" charset="0"/>
            </a:endParaRPr>
          </a:p>
          <a:p>
            <a:endParaRPr lang="fr-FR" b="1" dirty="0" smtClean="0">
              <a:latin typeface="Arial" pitchFamily="34" charset="0"/>
              <a:cs typeface="Arial" pitchFamily="34" charset="0"/>
            </a:endParaRPr>
          </a:p>
          <a:p>
            <a:r>
              <a:rPr lang="fr-FR" b="1" dirty="0" smtClean="0">
                <a:latin typeface="Arial" pitchFamily="34" charset="0"/>
                <a:cs typeface="Arial" pitchFamily="34" charset="0"/>
              </a:rPr>
              <a:t>3- couche germinative</a:t>
            </a:r>
          </a:p>
          <a:p>
            <a:r>
              <a:rPr lang="fr-FR" b="1" dirty="0" smtClean="0">
                <a:latin typeface="Arial" pitchFamily="34" charset="0"/>
                <a:cs typeface="Arial" pitchFamily="34" charset="0"/>
              </a:rPr>
              <a:t>4- couche cornée mince</a:t>
            </a:r>
          </a:p>
          <a:p>
            <a:r>
              <a:rPr lang="fr-FR" b="1" dirty="0" smtClean="0">
                <a:latin typeface="Arial" pitchFamily="34" charset="0"/>
                <a:cs typeface="Arial" pitchFamily="34" charset="0"/>
              </a:rPr>
              <a:t>  (kératinisée)</a:t>
            </a:r>
            <a:endParaRPr lang="fr-FR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:\HISTOTD\DSCN52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071546"/>
            <a:ext cx="6143635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285720" y="0"/>
            <a:ext cx="69294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Épith.Malpighien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dirty="0">
                <a:latin typeface="Arial" pitchFamily="34" charset="0"/>
                <a:cs typeface="Arial" pitchFamily="34" charset="0"/>
              </a:rPr>
              <a:t>type A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. Peau épaisse</a:t>
            </a:r>
          </a:p>
          <a:p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Ex:face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palmaire,doigt</a:t>
            </a:r>
            <a:endParaRPr lang="fr-FR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143636" y="928670"/>
            <a:ext cx="30003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Arial" pitchFamily="34" charset="0"/>
                <a:cs typeface="Arial" pitchFamily="34" charset="0"/>
              </a:rPr>
              <a:t>1- couche à         </a:t>
            </a:r>
            <a:r>
              <a:rPr lang="fr-FR" b="1" dirty="0" err="1" smtClean="0">
                <a:latin typeface="Arial" pitchFamily="34" charset="0"/>
                <a:cs typeface="Arial" pitchFamily="34" charset="0"/>
              </a:rPr>
              <a:t>c.pavimenteuses</a:t>
            </a:r>
            <a:r>
              <a:rPr lang="fr-FR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endParaRPr lang="fr-FR" b="1" dirty="0" smtClean="0">
              <a:latin typeface="Arial" pitchFamily="34" charset="0"/>
              <a:cs typeface="Arial" pitchFamily="34" charset="0"/>
            </a:endParaRPr>
          </a:p>
          <a:p>
            <a:r>
              <a:rPr lang="fr-FR" b="1" dirty="0" smtClean="0">
                <a:latin typeface="Arial" pitchFamily="34" charset="0"/>
                <a:cs typeface="Arial" pitchFamily="34" charset="0"/>
              </a:rPr>
              <a:t>2- couche </a:t>
            </a:r>
            <a:r>
              <a:rPr lang="fr-FR" b="1" dirty="0">
                <a:latin typeface="Arial" pitchFamily="34" charset="0"/>
                <a:cs typeface="Arial" pitchFamily="34" charset="0"/>
              </a:rPr>
              <a:t>é</a:t>
            </a:r>
            <a:r>
              <a:rPr lang="fr-FR" b="1" dirty="0" smtClean="0">
                <a:latin typeface="Arial" pitchFamily="34" charset="0"/>
                <a:cs typeface="Arial" pitchFamily="34" charset="0"/>
              </a:rPr>
              <a:t>pineuse</a:t>
            </a:r>
          </a:p>
          <a:p>
            <a:r>
              <a:rPr lang="fr-FR" b="1" dirty="0" smtClean="0">
                <a:latin typeface="Arial" pitchFamily="34" charset="0"/>
                <a:cs typeface="Arial" pitchFamily="34" charset="0"/>
              </a:rPr>
              <a:t>    à </a:t>
            </a:r>
            <a:r>
              <a:rPr lang="fr-FR" b="1" dirty="0" err="1" smtClean="0">
                <a:latin typeface="Arial" pitchFamily="34" charset="0"/>
                <a:cs typeface="Arial" pitchFamily="34" charset="0"/>
              </a:rPr>
              <a:t>c.polyédriques</a:t>
            </a:r>
            <a:endParaRPr lang="fr-FR" b="1" dirty="0" smtClean="0">
              <a:latin typeface="Arial" pitchFamily="34" charset="0"/>
              <a:cs typeface="Arial" pitchFamily="34" charset="0"/>
            </a:endParaRPr>
          </a:p>
          <a:p>
            <a:endParaRPr lang="fr-FR" b="1" dirty="0" smtClean="0">
              <a:latin typeface="Arial" pitchFamily="34" charset="0"/>
              <a:cs typeface="Arial" pitchFamily="34" charset="0"/>
            </a:endParaRPr>
          </a:p>
          <a:p>
            <a:r>
              <a:rPr lang="fr-FR" b="1" dirty="0" smtClean="0">
                <a:latin typeface="Arial" pitchFamily="34" charset="0"/>
                <a:cs typeface="Arial" pitchFamily="34" charset="0"/>
              </a:rPr>
              <a:t>3- couche germinative</a:t>
            </a:r>
          </a:p>
          <a:p>
            <a:r>
              <a:rPr lang="fr-FR" b="1" dirty="0" smtClean="0">
                <a:latin typeface="Arial" pitchFamily="34" charset="0"/>
                <a:cs typeface="Arial" pitchFamily="34" charset="0"/>
              </a:rPr>
              <a:t>4- couche cornée épaisse</a:t>
            </a:r>
          </a:p>
          <a:p>
            <a:r>
              <a:rPr lang="fr-FR" b="1" dirty="0" smtClean="0">
                <a:latin typeface="Arial" pitchFamily="34" charset="0"/>
                <a:cs typeface="Arial" pitchFamily="34" charset="0"/>
              </a:rPr>
              <a:t>  (kératinisée)</a:t>
            </a:r>
          </a:p>
          <a:p>
            <a:r>
              <a:rPr lang="fr-FR" b="1" dirty="0" smtClean="0">
                <a:latin typeface="Arial" pitchFamily="34" charset="0"/>
                <a:cs typeface="Arial" pitchFamily="34" charset="0"/>
              </a:rPr>
              <a:t>5- canal excréteur d’une glande sudoripare</a:t>
            </a:r>
            <a:endParaRPr lang="fr-F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500430" y="3857628"/>
            <a:ext cx="35719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Arial" pitchFamily="34" charset="0"/>
                <a:cs typeface="Arial" pitchFamily="34" charset="0"/>
              </a:rPr>
              <a:t>1</a:t>
            </a:r>
            <a:endParaRPr lang="fr-FR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072066" y="2500306"/>
            <a:ext cx="35719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286248" y="4857760"/>
            <a:ext cx="35719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214810" y="5929330"/>
            <a:ext cx="35719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Arial" pitchFamily="34" charset="0"/>
                <a:cs typeface="Arial" pitchFamily="34" charset="0"/>
              </a:rPr>
              <a:t>3</a:t>
            </a:r>
            <a:endParaRPr lang="fr-FR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857356" y="2857496"/>
            <a:ext cx="35719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" pitchFamily="34" charset="0"/>
                <a:cs typeface="Arial" pitchFamily="34" charset="0"/>
              </a:rPr>
              <a:t>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oneTexte 1"/>
          <p:cNvSpPr txBox="1">
            <a:spLocks noChangeArrowheads="1"/>
          </p:cNvSpPr>
          <p:nvPr/>
        </p:nvSpPr>
        <p:spPr bwMode="auto">
          <a:xfrm>
            <a:off x="1643063" y="2643188"/>
            <a:ext cx="607220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4000" b="1" dirty="0"/>
              <a:t>1</a:t>
            </a:r>
            <a:r>
              <a:rPr lang="fr-FR" sz="4000" b="1" dirty="0" smtClean="0"/>
              <a:t>- Épithéliums </a:t>
            </a:r>
            <a:r>
              <a:rPr lang="fr-FR" sz="4000" b="1" dirty="0"/>
              <a:t>SIMPLES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1071562"/>
            <a:ext cx="5143535" cy="478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214554"/>
            <a:ext cx="292417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ZoneTexte 4"/>
          <p:cNvSpPr txBox="1">
            <a:spLocks noChangeArrowheads="1"/>
          </p:cNvSpPr>
          <p:nvPr/>
        </p:nvSpPr>
        <p:spPr bwMode="auto">
          <a:xfrm>
            <a:off x="1928813" y="0"/>
            <a:ext cx="60007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b="1" dirty="0">
                <a:latin typeface="Arial" pitchFamily="34" charset="0"/>
                <a:cs typeface="Arial" pitchFamily="34" charset="0"/>
              </a:rPr>
              <a:t>ÉPITHELIUM  </a:t>
            </a:r>
            <a:r>
              <a:rPr lang="fr-FR" b="1" dirty="0" smtClean="0">
                <a:latin typeface="Arial" pitchFamily="34" charset="0"/>
                <a:cs typeface="Arial" pitchFamily="34" charset="0"/>
              </a:rPr>
              <a:t>CYLINDR</a:t>
            </a:r>
            <a:r>
              <a:rPr lang="fr-FR" b="1" dirty="0" smtClean="0">
                <a:latin typeface="Arial" pitchFamily="34" charset="0"/>
                <a:cs typeface="Arial" pitchFamily="34" charset="0"/>
              </a:rPr>
              <a:t>IQUE </a:t>
            </a:r>
            <a:r>
              <a:rPr lang="fr-FR" b="1" dirty="0" smtClean="0">
                <a:latin typeface="Arial" pitchFamily="34" charset="0"/>
                <a:cs typeface="Arial" pitchFamily="34" charset="0"/>
              </a:rPr>
              <a:t>STRATIFIÉ</a:t>
            </a:r>
          </a:p>
          <a:p>
            <a:r>
              <a:rPr lang="fr-FR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fr-FR" b="1" dirty="0" smtClean="0">
                <a:latin typeface="Arial" pitchFamily="34" charset="0"/>
                <a:cs typeface="Arial" pitchFamily="34" charset="0"/>
              </a:rPr>
              <a:t>          Ex</a:t>
            </a:r>
            <a:r>
              <a:rPr lang="fr-FR" b="1" dirty="0" smtClean="0">
                <a:latin typeface="Arial" pitchFamily="34" charset="0"/>
                <a:cs typeface="Arial" pitchFamily="34" charset="0"/>
              </a:rPr>
              <a:t>: urètre</a:t>
            </a:r>
            <a:endParaRPr lang="fr-FR" b="1" dirty="0">
              <a:latin typeface="Arial" pitchFamily="34" charset="0"/>
              <a:cs typeface="Arial" pitchFamily="34" charset="0"/>
            </a:endParaRP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29175" y="2000250"/>
            <a:ext cx="4100513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ZoneTexte 2"/>
          <p:cNvSpPr txBox="1">
            <a:spLocks noChangeArrowheads="1"/>
          </p:cNvSpPr>
          <p:nvPr/>
        </p:nvSpPr>
        <p:spPr bwMode="auto">
          <a:xfrm>
            <a:off x="2500313" y="6858000"/>
            <a:ext cx="4000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dirty="0"/>
              <a:t>Canal sudorifère bi stratifié cubique</a:t>
            </a:r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2071688"/>
            <a:ext cx="4143375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ZoneTexte 1"/>
          <p:cNvSpPr txBox="1">
            <a:spLocks noChangeArrowheads="1"/>
          </p:cNvSpPr>
          <p:nvPr/>
        </p:nvSpPr>
        <p:spPr bwMode="auto">
          <a:xfrm>
            <a:off x="1928813" y="500063"/>
            <a:ext cx="47148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 dirty="0" smtClean="0">
                <a:latin typeface="Arial" pitchFamily="34" charset="0"/>
                <a:cs typeface="Arial" pitchFamily="34" charset="0"/>
              </a:rPr>
              <a:t>ÉPITHÉLIUM  BISTRATIFIÉ CUBIQUE</a:t>
            </a:r>
          </a:p>
          <a:p>
            <a:r>
              <a:rPr lang="fr-FR" sz="2000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fr-FR" sz="2000" b="1" dirty="0" err="1" smtClean="0">
                <a:latin typeface="Arial" pitchFamily="34" charset="0"/>
                <a:cs typeface="Arial" pitchFamily="34" charset="0"/>
              </a:rPr>
              <a:t>ex:canal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 excréteur</a:t>
            </a:r>
          </a:p>
          <a:p>
            <a:endParaRPr lang="fr-FR" sz="24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oneTexte 1"/>
          <p:cNvSpPr txBox="1">
            <a:spLocks noChangeArrowheads="1"/>
          </p:cNvSpPr>
          <p:nvPr/>
        </p:nvSpPr>
        <p:spPr bwMode="auto">
          <a:xfrm>
            <a:off x="1214414" y="2714625"/>
            <a:ext cx="740163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4000" b="1" dirty="0" smtClean="0">
                <a:latin typeface="Calibri" pitchFamily="34" charset="0"/>
              </a:rPr>
              <a:t>II- ÉPITHÉLIUMS  </a:t>
            </a:r>
            <a:r>
              <a:rPr lang="fr-FR" sz="4000" b="1" dirty="0">
                <a:latin typeface="Calibri" pitchFamily="34" charset="0"/>
              </a:rPr>
              <a:t>GLANDULAIRES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webapps.fundp.ac.be/umdb/histohuma/histohuma/img/tmp/3_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785794"/>
            <a:ext cx="7291388" cy="2928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ZoneTexte 2"/>
          <p:cNvSpPr txBox="1">
            <a:spLocks noChangeArrowheads="1"/>
          </p:cNvSpPr>
          <p:nvPr/>
        </p:nvSpPr>
        <p:spPr bwMode="auto">
          <a:xfrm>
            <a:off x="1571604" y="0"/>
            <a:ext cx="564360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dirty="0" smtClean="0">
                <a:latin typeface="Arial" pitchFamily="34" charset="0"/>
                <a:cs typeface="Arial" pitchFamily="34" charset="0"/>
              </a:rPr>
              <a:t>	Glande unicellulaire.</a:t>
            </a:r>
          </a:p>
          <a:p>
            <a:r>
              <a:rPr lang="fr-FR" sz="2000" b="1" dirty="0" smtClean="0">
                <a:latin typeface="Arial" pitchFamily="34" charset="0"/>
                <a:cs typeface="Arial" pitchFamily="34" charset="0"/>
              </a:rPr>
              <a:t>   ex: cellule caliciforme de l’intestin</a:t>
            </a:r>
            <a:endParaRPr lang="fr-FR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301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6200" y="714375"/>
            <a:ext cx="1447800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4" descr="Dscn52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3863975"/>
            <a:ext cx="7200900" cy="299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88979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ZoneTexte 2"/>
          <p:cNvSpPr txBox="1">
            <a:spLocks noChangeArrowheads="1"/>
          </p:cNvSpPr>
          <p:nvPr/>
        </p:nvSpPr>
        <p:spPr bwMode="auto">
          <a:xfrm>
            <a:off x="2714612" y="0"/>
            <a:ext cx="37862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dirty="0">
                <a:latin typeface="Arial" pitchFamily="34" charset="0"/>
                <a:cs typeface="Arial" pitchFamily="34" charset="0"/>
              </a:rPr>
              <a:t>Glande </a:t>
            </a:r>
            <a:r>
              <a:rPr lang="fr-FR" sz="2400" b="1" dirty="0" err="1">
                <a:latin typeface="Arial" pitchFamily="34" charset="0"/>
                <a:cs typeface="Arial" pitchFamily="34" charset="0"/>
              </a:rPr>
              <a:t>intraépithéliale</a:t>
            </a:r>
            <a:endParaRPr lang="fr-FR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4500570"/>
            <a:ext cx="4643438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2214546" y="4071942"/>
            <a:ext cx="39421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latin typeface="Arial" pitchFamily="34" charset="0"/>
                <a:cs typeface="Arial" pitchFamily="34" charset="0"/>
              </a:rPr>
              <a:t>Ex1: dans l’épithélium trachéal</a:t>
            </a:r>
            <a:endParaRPr lang="fr-F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143108" y="6457890"/>
            <a:ext cx="3756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latin typeface="Arial" pitchFamily="34" charset="0"/>
                <a:cs typeface="Arial" pitchFamily="34" charset="0"/>
              </a:rPr>
              <a:t>Ex2: dans l’épithélium urétral</a:t>
            </a:r>
            <a:endParaRPr lang="fr-FR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00108"/>
            <a:ext cx="6765925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73362" y="3500438"/>
            <a:ext cx="2370638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2"/>
          <p:cNvSpPr txBox="1">
            <a:spLocks noChangeArrowheads="1"/>
          </p:cNvSpPr>
          <p:nvPr/>
        </p:nvSpPr>
        <p:spPr bwMode="auto">
          <a:xfrm>
            <a:off x="2714612" y="0"/>
            <a:ext cx="378621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dirty="0" smtClean="0">
                <a:latin typeface="Arial" pitchFamily="34" charset="0"/>
                <a:cs typeface="Arial" pitchFamily="34" charset="0"/>
              </a:rPr>
              <a:t>Feuillet g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landulaire</a:t>
            </a:r>
          </a:p>
          <a:p>
            <a:r>
              <a:rPr lang="fr-FR" sz="2000" b="1" dirty="0" smtClean="0">
                <a:latin typeface="Arial" pitchFamily="34" charset="0"/>
                <a:cs typeface="Arial" pitchFamily="34" charset="0"/>
              </a:rPr>
              <a:t>Ex: </a:t>
            </a:r>
            <a:r>
              <a:rPr lang="fr-FR" sz="2000" b="1" dirty="0" err="1" smtClean="0">
                <a:latin typeface="Arial" pitchFamily="34" charset="0"/>
                <a:cs typeface="Arial" pitchFamily="34" charset="0"/>
              </a:rPr>
              <a:t>épith.gastrique</a:t>
            </a:r>
            <a:endParaRPr lang="fr-FR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Dscn5222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1142976" y="857232"/>
            <a:ext cx="6858000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2714612" y="0"/>
            <a:ext cx="378621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dirty="0" smtClean="0">
                <a:latin typeface="Arial" pitchFamily="34" charset="0"/>
                <a:cs typeface="Arial" pitchFamily="34" charset="0"/>
              </a:rPr>
              <a:t>Feuillet g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landulaire</a:t>
            </a:r>
          </a:p>
          <a:p>
            <a:r>
              <a:rPr lang="fr-FR" sz="2000" b="1" dirty="0" smtClean="0">
                <a:latin typeface="Arial" pitchFamily="34" charset="0"/>
                <a:cs typeface="Arial" pitchFamily="34" charset="0"/>
              </a:rPr>
              <a:t>Ex: </a:t>
            </a:r>
            <a:r>
              <a:rPr lang="fr-FR" sz="2000" b="1" dirty="0" err="1" smtClean="0">
                <a:latin typeface="Arial" pitchFamily="34" charset="0"/>
                <a:cs typeface="Arial" pitchFamily="34" charset="0"/>
              </a:rPr>
              <a:t>épith.gastrique</a:t>
            </a:r>
            <a:endParaRPr lang="fr-FR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Dscn522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000108"/>
            <a:ext cx="6215106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Line 5"/>
          <p:cNvSpPr>
            <a:spLocks noChangeShapeType="1"/>
          </p:cNvSpPr>
          <p:nvPr/>
        </p:nvSpPr>
        <p:spPr bwMode="auto">
          <a:xfrm flipH="1">
            <a:off x="3565523" y="1196975"/>
            <a:ext cx="22336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7108" name="Line 6"/>
          <p:cNvSpPr>
            <a:spLocks noChangeShapeType="1"/>
          </p:cNvSpPr>
          <p:nvPr/>
        </p:nvSpPr>
        <p:spPr bwMode="auto">
          <a:xfrm flipH="1">
            <a:off x="3278186" y="4292600"/>
            <a:ext cx="25209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7109" name="Line 7"/>
          <p:cNvSpPr>
            <a:spLocks noChangeShapeType="1"/>
          </p:cNvSpPr>
          <p:nvPr/>
        </p:nvSpPr>
        <p:spPr bwMode="auto">
          <a:xfrm flipH="1">
            <a:off x="2486023" y="5876925"/>
            <a:ext cx="32400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47110" name="Text Box 8"/>
          <p:cNvSpPr txBox="1">
            <a:spLocks noChangeArrowheads="1"/>
          </p:cNvSpPr>
          <p:nvPr/>
        </p:nvSpPr>
        <p:spPr bwMode="auto">
          <a:xfrm>
            <a:off x="5849936" y="1000125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1</a:t>
            </a:r>
          </a:p>
        </p:txBody>
      </p:sp>
      <p:sp>
        <p:nvSpPr>
          <p:cNvPr id="47111" name="Text Box 9"/>
          <p:cNvSpPr txBox="1">
            <a:spLocks noChangeArrowheads="1"/>
          </p:cNvSpPr>
          <p:nvPr/>
        </p:nvSpPr>
        <p:spPr bwMode="auto">
          <a:xfrm>
            <a:off x="5849936" y="402431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2</a:t>
            </a:r>
          </a:p>
        </p:txBody>
      </p:sp>
      <p:sp>
        <p:nvSpPr>
          <p:cNvPr id="47112" name="Text Box 10"/>
          <p:cNvSpPr txBox="1">
            <a:spLocks noChangeArrowheads="1"/>
          </p:cNvSpPr>
          <p:nvPr/>
        </p:nvSpPr>
        <p:spPr bwMode="auto">
          <a:xfrm>
            <a:off x="5778498" y="560863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/>
              <a:t>3</a:t>
            </a:r>
          </a:p>
        </p:txBody>
      </p:sp>
      <p:sp>
        <p:nvSpPr>
          <p:cNvPr id="47114" name="ZoneTexte 9"/>
          <p:cNvSpPr txBox="1">
            <a:spLocks noChangeArrowheads="1"/>
          </p:cNvSpPr>
          <p:nvPr/>
        </p:nvSpPr>
        <p:spPr bwMode="auto">
          <a:xfrm>
            <a:off x="1214436" y="0"/>
            <a:ext cx="65849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 b="1" dirty="0" smtClean="0">
                <a:latin typeface="Arial" pitchFamily="34" charset="0"/>
                <a:cs typeface="Arial" pitchFamily="34" charset="0"/>
              </a:rPr>
              <a:t>	GLANDES </a:t>
            </a:r>
            <a:r>
              <a:rPr lang="fr-FR" sz="2400" b="1" dirty="0">
                <a:latin typeface="Arial" pitchFamily="34" charset="0"/>
                <a:cs typeface="Arial" pitchFamily="34" charset="0"/>
              </a:rPr>
              <a:t>EXO 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ÉPITHÉLIALES</a:t>
            </a:r>
          </a:p>
          <a:p>
            <a:r>
              <a:rPr lang="fr-FR" sz="2400" b="1" dirty="0" smtClean="0">
                <a:latin typeface="Arial" pitchFamily="34" charset="0"/>
                <a:cs typeface="Arial" pitchFamily="34" charset="0"/>
              </a:rPr>
              <a:t>	  Ex: glande tubuleuse simple</a:t>
            </a:r>
            <a:endParaRPr lang="fr-FR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71604" y="4143380"/>
            <a:ext cx="714380" cy="357190"/>
          </a:xfrm>
          <a:prstGeom prst="rect">
            <a:avLst/>
          </a:prstGeom>
          <a:solidFill>
            <a:srgbClr val="E88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1785918" y="5857892"/>
            <a:ext cx="714380" cy="357190"/>
          </a:xfrm>
          <a:prstGeom prst="rect">
            <a:avLst/>
          </a:prstGeom>
          <a:solidFill>
            <a:srgbClr val="E88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3786182" y="5643578"/>
            <a:ext cx="714380" cy="357190"/>
          </a:xfrm>
          <a:prstGeom prst="rect">
            <a:avLst/>
          </a:prstGeom>
          <a:solidFill>
            <a:srgbClr val="E88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6000760" y="4357694"/>
            <a:ext cx="714380" cy="642942"/>
          </a:xfrm>
          <a:prstGeom prst="rect">
            <a:avLst/>
          </a:prstGeom>
          <a:solidFill>
            <a:srgbClr val="E88C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Dscn52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7700962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1000100" y="0"/>
            <a:ext cx="7715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Arial" pitchFamily="34" charset="0"/>
                <a:cs typeface="Arial" pitchFamily="34" charset="0"/>
              </a:rPr>
              <a:t>Glande tubuleuse contourné. 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x: glande pylorique </a:t>
            </a:r>
            <a:endParaRPr lang="fr-F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14678" y="1928802"/>
            <a:ext cx="714380" cy="3571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2214546" y="4286256"/>
            <a:ext cx="714380" cy="3571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42910" y="2071678"/>
            <a:ext cx="714380" cy="3571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2643174" y="2571744"/>
            <a:ext cx="714380" cy="3571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1571604" y="2714620"/>
            <a:ext cx="714380" cy="3571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7000892" y="5786454"/>
            <a:ext cx="714380" cy="35719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</a:t>
            </a:r>
            <a:endParaRPr lang="fr-FR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214414" y="6457890"/>
            <a:ext cx="6947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latin typeface="Arial" pitchFamily="34" charset="0"/>
                <a:cs typeface="Arial" pitchFamily="34" charset="0"/>
              </a:rPr>
              <a:t>EP- épithélium (feuillet gastrique)		L- lumière</a:t>
            </a:r>
            <a:endParaRPr lang="fr-FR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Dscn5227"/>
          <p:cNvPicPr>
            <a:picLocks noChangeAspect="1" noChangeArrowheads="1"/>
          </p:cNvPicPr>
          <p:nvPr/>
        </p:nvPicPr>
        <p:blipFill>
          <a:blip r:embed="rId2">
            <a:lum bright="-8000" contrast="8000"/>
          </a:blip>
          <a:srcRect/>
          <a:stretch>
            <a:fillRect/>
          </a:stretch>
        </p:blipFill>
        <p:spPr bwMode="auto">
          <a:xfrm>
            <a:off x="1142976" y="571481"/>
            <a:ext cx="6858048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1000100" y="0"/>
            <a:ext cx="8143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Arial" pitchFamily="34" charset="0"/>
                <a:cs typeface="Arial" pitchFamily="34" charset="0"/>
              </a:rPr>
              <a:t>Glande tubuleuse ramifiée. 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x: glande du col de l’utérus </a:t>
            </a:r>
            <a:endParaRPr lang="fr-FR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Dscn52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642918"/>
            <a:ext cx="8482183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1214414" y="0"/>
            <a:ext cx="6269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Épith.cubique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simple. Ex: canal excréteur</a:t>
            </a:r>
            <a:endParaRPr lang="fr-FR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00042"/>
            <a:ext cx="8358214" cy="8903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1000100" y="0"/>
            <a:ext cx="8143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Arial" pitchFamily="34" charset="0"/>
                <a:cs typeface="Arial" pitchFamily="34" charset="0"/>
              </a:rPr>
              <a:t>Glande tubuleuse ramifiée. 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x: glande du col de l’utérus </a:t>
            </a:r>
            <a:endParaRPr lang="fr-F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43636" y="1714488"/>
            <a:ext cx="1285884" cy="428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solidFill>
                  <a:schemeClr val="tx1"/>
                </a:solidFill>
              </a:rPr>
              <a:t>chorion</a:t>
            </a:r>
            <a:endParaRPr lang="fr-FR" sz="20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28926" y="4286256"/>
            <a:ext cx="1285884" cy="5000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solidFill>
                  <a:schemeClr val="tx1"/>
                </a:solidFill>
              </a:rPr>
              <a:t>glande</a:t>
            </a:r>
            <a:endParaRPr lang="fr-FR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Dscn52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642918"/>
            <a:ext cx="8001000" cy="621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1000100" y="0"/>
            <a:ext cx="6429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Arial" pitchFamily="34" charset="0"/>
                <a:cs typeface="Arial" pitchFamily="34" charset="0"/>
              </a:rPr>
              <a:t>Glande acineuse ramifiée. 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x: glande sébacée </a:t>
            </a:r>
            <a:endParaRPr lang="fr-F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86512" y="3357562"/>
            <a:ext cx="1000132" cy="428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solidFill>
                  <a:schemeClr val="tx1"/>
                </a:solidFill>
              </a:rPr>
              <a:t>acinus</a:t>
            </a:r>
            <a:endParaRPr lang="fr-FR" sz="20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29058" y="3071810"/>
            <a:ext cx="1000132" cy="428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solidFill>
                  <a:schemeClr val="tx1"/>
                </a:solidFill>
              </a:rPr>
              <a:t>canal</a:t>
            </a:r>
            <a:endParaRPr lang="fr-FR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Dscn52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857208"/>
            <a:ext cx="6143636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ZoneTexte 2"/>
          <p:cNvSpPr txBox="1">
            <a:spLocks noChangeArrowheads="1"/>
          </p:cNvSpPr>
          <p:nvPr/>
        </p:nvSpPr>
        <p:spPr bwMode="auto">
          <a:xfrm>
            <a:off x="2143108" y="0"/>
            <a:ext cx="52864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3200" b="1" dirty="0" smtClean="0"/>
              <a:t>GLANDE COMPOSEE</a:t>
            </a:r>
            <a:endParaRPr lang="fr-FR" sz="32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6500826" y="1214422"/>
            <a:ext cx="264317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latin typeface="Book Antiqua" pitchFamily="18" charset="0"/>
                <a:cs typeface="Arial" pitchFamily="34" charset="0"/>
              </a:rPr>
              <a:t>Capsule</a:t>
            </a:r>
          </a:p>
          <a:p>
            <a:endParaRPr lang="fr-FR" sz="2000" b="1" dirty="0" smtClean="0">
              <a:latin typeface="Book Antiqua" pitchFamily="18" charset="0"/>
              <a:cs typeface="Arial" pitchFamily="34" charset="0"/>
            </a:endParaRPr>
          </a:p>
          <a:p>
            <a:r>
              <a:rPr lang="fr-FR" sz="2000" b="1" dirty="0" smtClean="0">
                <a:latin typeface="Book Antiqua" pitchFamily="18" charset="0"/>
                <a:cs typeface="Arial" pitchFamily="34" charset="0"/>
              </a:rPr>
              <a:t>Septum conjonctif</a:t>
            </a:r>
          </a:p>
          <a:p>
            <a:endParaRPr lang="fr-FR" sz="2000" b="1" dirty="0" smtClean="0">
              <a:latin typeface="Book Antiqua" pitchFamily="18" charset="0"/>
              <a:cs typeface="Arial" pitchFamily="34" charset="0"/>
            </a:endParaRPr>
          </a:p>
          <a:p>
            <a:endParaRPr lang="fr-FR" sz="2000" b="1" dirty="0" smtClean="0">
              <a:latin typeface="Book Antiqua" pitchFamily="18" charset="0"/>
              <a:cs typeface="Arial" pitchFamily="34" charset="0"/>
            </a:endParaRPr>
          </a:p>
          <a:p>
            <a:r>
              <a:rPr lang="fr-FR" sz="2000" b="1" dirty="0" smtClean="0">
                <a:latin typeface="Book Antiqua" pitchFamily="18" charset="0"/>
                <a:cs typeface="Arial" pitchFamily="34" charset="0"/>
              </a:rPr>
              <a:t>Lobule</a:t>
            </a:r>
          </a:p>
          <a:p>
            <a:endParaRPr lang="fr-FR" sz="2000" b="1" dirty="0" smtClean="0">
              <a:latin typeface="Book Antiqua" pitchFamily="18" charset="0"/>
              <a:cs typeface="Arial" pitchFamily="34" charset="0"/>
            </a:endParaRPr>
          </a:p>
          <a:p>
            <a:endParaRPr lang="fr-FR" sz="2000" b="1" dirty="0" smtClean="0">
              <a:latin typeface="Book Antiqua" pitchFamily="18" charset="0"/>
              <a:cs typeface="Arial" pitchFamily="34" charset="0"/>
            </a:endParaRPr>
          </a:p>
          <a:p>
            <a:endParaRPr lang="fr-FR" sz="2000" b="1" dirty="0" smtClean="0">
              <a:latin typeface="Book Antiqua" pitchFamily="18" charset="0"/>
              <a:cs typeface="Arial" pitchFamily="34" charset="0"/>
            </a:endParaRPr>
          </a:p>
          <a:p>
            <a:r>
              <a:rPr lang="fr-FR" sz="2000" b="1" dirty="0" smtClean="0">
                <a:latin typeface="Book Antiqua" pitchFamily="18" charset="0"/>
                <a:cs typeface="Arial" pitchFamily="34" charset="0"/>
              </a:rPr>
              <a:t>Canaux excréteurs</a:t>
            </a:r>
            <a:endParaRPr lang="fr-FR" sz="2000" b="1" dirty="0">
              <a:latin typeface="Book Antiqua" pitchFamily="18" charset="0"/>
              <a:cs typeface="Arial" pitchFamily="34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rot="10800000">
            <a:off x="5715008" y="1428736"/>
            <a:ext cx="71438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rot="10800000" flipV="1">
            <a:off x="4643438" y="2073266"/>
            <a:ext cx="1785950" cy="1412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rot="10800000" flipV="1">
            <a:off x="4786314" y="2930522"/>
            <a:ext cx="1714512" cy="6985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rot="10800000" flipV="1">
            <a:off x="1500166" y="4143380"/>
            <a:ext cx="5000660" cy="114300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rot="10800000">
            <a:off x="2143108" y="3429000"/>
            <a:ext cx="4357718" cy="71438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Dscn52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0264" y="785794"/>
            <a:ext cx="6953735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3"/>
          <p:cNvSpPr txBox="1">
            <a:spLocks noChangeArrowheads="1"/>
          </p:cNvSpPr>
          <p:nvPr/>
        </p:nvSpPr>
        <p:spPr bwMode="auto">
          <a:xfrm>
            <a:off x="2000232" y="0"/>
            <a:ext cx="57864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dirty="0" smtClean="0"/>
              <a:t>Ex1 : </a:t>
            </a:r>
            <a:r>
              <a:rPr lang="fr-FR" sz="2400" b="1" dirty="0" smtClean="0"/>
              <a:t>glande salivaire </a:t>
            </a:r>
            <a:r>
              <a:rPr lang="fr-FR" sz="2400" b="1" dirty="0" smtClean="0"/>
              <a:t>sous-maxillaire</a:t>
            </a:r>
            <a:endParaRPr lang="fr-FR" sz="2400" b="1" dirty="0"/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1857356" y="3357562"/>
            <a:ext cx="1714512" cy="1588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0" y="2000240"/>
            <a:ext cx="1928794" cy="4595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Tissu conjonctif</a:t>
            </a:r>
          </a:p>
          <a:p>
            <a:endParaRPr lang="fr-FR" b="1" dirty="0" smtClean="0"/>
          </a:p>
          <a:p>
            <a:endParaRPr lang="fr-FR" b="1" dirty="0" smtClean="0"/>
          </a:p>
          <a:p>
            <a:r>
              <a:rPr lang="fr-FR" b="1" dirty="0" smtClean="0"/>
              <a:t>Tubule muqueux</a:t>
            </a:r>
          </a:p>
          <a:p>
            <a:endParaRPr lang="fr-FR" b="1" dirty="0" smtClean="0"/>
          </a:p>
          <a:p>
            <a:endParaRPr lang="fr-FR" b="1" dirty="0" smtClean="0"/>
          </a:p>
          <a:p>
            <a:endParaRPr lang="fr-FR" b="1" dirty="0" smtClean="0"/>
          </a:p>
          <a:p>
            <a:endParaRPr lang="fr-FR" b="1" dirty="0" smtClean="0"/>
          </a:p>
          <a:p>
            <a:endParaRPr lang="fr-FR" b="1" dirty="0" smtClean="0"/>
          </a:p>
          <a:p>
            <a:endParaRPr lang="fr-FR" b="1" dirty="0" smtClean="0"/>
          </a:p>
          <a:p>
            <a:r>
              <a:rPr lang="fr-FR" b="1" dirty="0" smtClean="0"/>
              <a:t>Acinus séreux</a:t>
            </a:r>
          </a:p>
          <a:p>
            <a:endParaRPr lang="fr-FR" b="1" dirty="0" smtClean="0"/>
          </a:p>
          <a:p>
            <a:endParaRPr lang="fr-FR" b="1" dirty="0" smtClean="0"/>
          </a:p>
          <a:p>
            <a:r>
              <a:rPr lang="fr-FR" b="1" dirty="0" smtClean="0"/>
              <a:t>Crissant séreux de </a:t>
            </a:r>
            <a:r>
              <a:rPr lang="fr-FR" b="1" dirty="0" err="1" smtClean="0"/>
              <a:t>Gianucci</a:t>
            </a:r>
            <a:endParaRPr lang="fr-FR" b="1" dirty="0" smtClean="0"/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1857356" y="1785926"/>
            <a:ext cx="1571636" cy="428628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V="1">
            <a:off x="1857356" y="5145100"/>
            <a:ext cx="1214446" cy="6985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1928794" y="6002356"/>
            <a:ext cx="1643074" cy="6985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Dscn52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8671"/>
            <a:ext cx="6929454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ZoneTexte 2"/>
          <p:cNvSpPr txBox="1">
            <a:spLocks noChangeArrowheads="1"/>
          </p:cNvSpPr>
          <p:nvPr/>
        </p:nvSpPr>
        <p:spPr bwMode="auto">
          <a:xfrm>
            <a:off x="1285875" y="0"/>
            <a:ext cx="622619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dirty="0" smtClean="0"/>
              <a:t>		Ex2 : PANCREAS</a:t>
            </a:r>
          </a:p>
          <a:p>
            <a:r>
              <a:rPr lang="fr-FR" sz="2000" b="1" dirty="0" smtClean="0"/>
              <a:t>    GLANDE </a:t>
            </a:r>
            <a:r>
              <a:rPr lang="fr-FR" sz="2000" b="1" dirty="0"/>
              <a:t>AMPHICRINE HETEROTYPIQUE</a:t>
            </a:r>
          </a:p>
        </p:txBody>
      </p:sp>
      <p:cxnSp>
        <p:nvCxnSpPr>
          <p:cNvPr id="4" name="Connecteur droit avec flèche 3"/>
          <p:cNvCxnSpPr/>
          <p:nvPr/>
        </p:nvCxnSpPr>
        <p:spPr>
          <a:xfrm rot="10800000">
            <a:off x="6143636" y="3286124"/>
            <a:ext cx="1000132" cy="214314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rot="10800000">
            <a:off x="5429256" y="2214554"/>
            <a:ext cx="1785950" cy="158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rot="10800000" flipV="1">
            <a:off x="4357686" y="5002224"/>
            <a:ext cx="2857520" cy="49847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rot="10800000">
            <a:off x="4786314" y="1214422"/>
            <a:ext cx="2428892" cy="7143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rot="10800000" flipV="1">
            <a:off x="4857752" y="2214554"/>
            <a:ext cx="2214578" cy="42862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7286644" y="1071546"/>
            <a:ext cx="18573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latin typeface="Book Antiqua" pitchFamily="18" charset="0"/>
                <a:cs typeface="Arial" pitchFamily="34" charset="0"/>
              </a:rPr>
              <a:t>Lobule</a:t>
            </a:r>
          </a:p>
          <a:p>
            <a:endParaRPr lang="fr-FR" sz="2000" b="1" dirty="0" smtClean="0">
              <a:latin typeface="Book Antiqua" pitchFamily="18" charset="0"/>
              <a:cs typeface="Arial" pitchFamily="34" charset="0"/>
            </a:endParaRPr>
          </a:p>
          <a:p>
            <a:endParaRPr lang="fr-FR" sz="2000" b="1" dirty="0" smtClean="0">
              <a:latin typeface="Book Antiqua" pitchFamily="18" charset="0"/>
              <a:cs typeface="Arial" pitchFamily="34" charset="0"/>
            </a:endParaRPr>
          </a:p>
          <a:p>
            <a:r>
              <a:rPr lang="fr-FR" sz="2000" b="1" dirty="0" smtClean="0">
                <a:latin typeface="Book Antiqua" pitchFamily="18" charset="0"/>
                <a:cs typeface="Arial" pitchFamily="34" charset="0"/>
              </a:rPr>
              <a:t>Septums conjonctifs</a:t>
            </a:r>
          </a:p>
          <a:p>
            <a:endParaRPr lang="fr-FR" sz="2000" b="1" dirty="0" smtClean="0">
              <a:latin typeface="Book Antiqua" pitchFamily="18" charset="0"/>
              <a:cs typeface="Arial" pitchFamily="34" charset="0"/>
            </a:endParaRPr>
          </a:p>
          <a:p>
            <a:endParaRPr lang="fr-FR" sz="2000" b="1" dirty="0" smtClean="0">
              <a:latin typeface="Book Antiqua" pitchFamily="18" charset="0"/>
              <a:cs typeface="Arial" pitchFamily="34" charset="0"/>
            </a:endParaRPr>
          </a:p>
          <a:p>
            <a:r>
              <a:rPr lang="fr-FR" sz="2000" b="1" dirty="0" err="1" smtClean="0">
                <a:latin typeface="Book Antiqua" pitchFamily="18" charset="0"/>
                <a:cs typeface="Arial" pitchFamily="34" charset="0"/>
              </a:rPr>
              <a:t>i</a:t>
            </a:r>
            <a:r>
              <a:rPr lang="fr-FR" sz="2000" b="1" dirty="0" err="1" smtClean="0">
                <a:latin typeface="Book Antiqua" pitchFamily="18" charset="0"/>
                <a:cs typeface="Arial" pitchFamily="34" charset="0"/>
              </a:rPr>
              <a:t>lôt</a:t>
            </a:r>
            <a:r>
              <a:rPr lang="fr-FR" sz="2000" b="1" dirty="0" smtClean="0">
                <a:latin typeface="Book Antiqua" pitchFamily="18" charset="0"/>
                <a:cs typeface="Arial" pitchFamily="34" charset="0"/>
              </a:rPr>
              <a:t> de </a:t>
            </a:r>
            <a:r>
              <a:rPr lang="fr-FR" sz="2000" b="1" dirty="0" err="1" smtClean="0">
                <a:latin typeface="Book Antiqua" pitchFamily="18" charset="0"/>
                <a:cs typeface="Arial" pitchFamily="34" charset="0"/>
              </a:rPr>
              <a:t>Langerhans</a:t>
            </a:r>
            <a:endParaRPr lang="fr-FR" sz="2000" b="1" dirty="0" smtClean="0">
              <a:latin typeface="Book Antiqua" pitchFamily="18" charset="0"/>
              <a:cs typeface="Arial" pitchFamily="34" charset="0"/>
            </a:endParaRPr>
          </a:p>
          <a:p>
            <a:endParaRPr lang="fr-FR" sz="2000" b="1" dirty="0" smtClean="0">
              <a:latin typeface="Book Antiqua" pitchFamily="18" charset="0"/>
              <a:cs typeface="Arial" pitchFamily="34" charset="0"/>
            </a:endParaRPr>
          </a:p>
          <a:p>
            <a:endParaRPr lang="fr-FR" sz="2000" b="1" dirty="0" smtClean="0">
              <a:latin typeface="Book Antiqua" pitchFamily="18" charset="0"/>
              <a:cs typeface="Arial" pitchFamily="34" charset="0"/>
            </a:endParaRPr>
          </a:p>
          <a:p>
            <a:endParaRPr lang="fr-FR" sz="2000" b="1" dirty="0" smtClean="0">
              <a:latin typeface="Book Antiqua" pitchFamily="18" charset="0"/>
              <a:cs typeface="Arial" pitchFamily="34" charset="0"/>
            </a:endParaRPr>
          </a:p>
          <a:p>
            <a:r>
              <a:rPr lang="fr-FR" sz="2000" b="1" dirty="0" smtClean="0">
                <a:latin typeface="Book Antiqua" pitchFamily="18" charset="0"/>
                <a:cs typeface="Arial" pitchFamily="34" charset="0"/>
              </a:rPr>
              <a:t>Canal excréteur</a:t>
            </a:r>
            <a:endParaRPr lang="fr-FR" sz="2000" b="1" dirty="0">
              <a:latin typeface="Book Antiqu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143768" cy="621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3"/>
          <p:cNvSpPr txBox="1">
            <a:spLocks noChangeArrowheads="1"/>
          </p:cNvSpPr>
          <p:nvPr/>
        </p:nvSpPr>
        <p:spPr bwMode="auto">
          <a:xfrm>
            <a:off x="2428860" y="6396038"/>
            <a:ext cx="20716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 b="1" dirty="0"/>
              <a:t>PANCREAS</a:t>
            </a:r>
          </a:p>
        </p:txBody>
      </p:sp>
      <p:sp>
        <p:nvSpPr>
          <p:cNvPr id="4" name="Rectangle 3"/>
          <p:cNvSpPr/>
          <p:nvPr/>
        </p:nvSpPr>
        <p:spPr>
          <a:xfrm>
            <a:off x="2714612" y="2643182"/>
            <a:ext cx="2500330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err="1" smtClean="0">
                <a:solidFill>
                  <a:schemeClr val="tx1"/>
                </a:solidFill>
              </a:rPr>
              <a:t>Ilôt</a:t>
            </a:r>
            <a:r>
              <a:rPr lang="fr-FR" sz="1600" b="1" dirty="0" smtClean="0">
                <a:solidFill>
                  <a:schemeClr val="tx1"/>
                </a:solidFill>
              </a:rPr>
              <a:t> de L ANGERHANS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4282" y="1500174"/>
            <a:ext cx="2214578" cy="357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Pancréas exocrine</a:t>
            </a:r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7500958" y="1214422"/>
            <a:ext cx="185738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Book Antiqua" pitchFamily="18" charset="0"/>
                <a:cs typeface="Arial" pitchFamily="34" charset="0"/>
              </a:rPr>
              <a:t>Acinus séreux</a:t>
            </a:r>
          </a:p>
          <a:p>
            <a:endParaRPr lang="fr-FR" b="1" dirty="0" smtClean="0">
              <a:latin typeface="Book Antiqua" pitchFamily="18" charset="0"/>
              <a:cs typeface="Arial" pitchFamily="34" charset="0"/>
            </a:endParaRPr>
          </a:p>
          <a:p>
            <a:endParaRPr lang="fr-FR" b="1" dirty="0" smtClean="0">
              <a:latin typeface="Book Antiqua" pitchFamily="18" charset="0"/>
              <a:cs typeface="Arial" pitchFamily="34" charset="0"/>
            </a:endParaRPr>
          </a:p>
          <a:p>
            <a:r>
              <a:rPr lang="fr-FR" b="1" dirty="0" smtClean="0">
                <a:latin typeface="Book Antiqua" pitchFamily="18" charset="0"/>
                <a:cs typeface="Arial" pitchFamily="34" charset="0"/>
              </a:rPr>
              <a:t>Sécrétions pancréatiques</a:t>
            </a:r>
          </a:p>
          <a:p>
            <a:endParaRPr lang="fr-FR" b="1" dirty="0" smtClean="0">
              <a:latin typeface="Book Antiqua" pitchFamily="18" charset="0"/>
              <a:cs typeface="Arial" pitchFamily="34" charset="0"/>
            </a:endParaRPr>
          </a:p>
          <a:p>
            <a:endParaRPr lang="fr-FR" b="1" dirty="0" smtClean="0">
              <a:latin typeface="Book Antiqua" pitchFamily="18" charset="0"/>
              <a:cs typeface="Arial" pitchFamily="34" charset="0"/>
            </a:endParaRPr>
          </a:p>
          <a:p>
            <a:r>
              <a:rPr lang="fr-FR" b="1" dirty="0" smtClean="0">
                <a:latin typeface="Book Antiqua" pitchFamily="18" charset="0"/>
                <a:cs typeface="Arial" pitchFamily="34" charset="0"/>
              </a:rPr>
              <a:t>Cellules endocrines</a:t>
            </a:r>
          </a:p>
          <a:p>
            <a:endParaRPr lang="fr-FR" sz="2000" b="1" dirty="0" smtClean="0">
              <a:latin typeface="Arial" pitchFamily="34" charset="0"/>
              <a:cs typeface="Arial" pitchFamily="34" charset="0"/>
            </a:endParaRPr>
          </a:p>
          <a:p>
            <a:endParaRPr lang="fr-FR" sz="20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4282" y="3286124"/>
            <a:ext cx="1214446" cy="78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</a:rPr>
              <a:t>Vaisseau</a:t>
            </a:r>
          </a:p>
          <a:p>
            <a:pPr algn="ctr"/>
            <a:r>
              <a:rPr lang="fr-FR" b="1" dirty="0" smtClean="0">
                <a:solidFill>
                  <a:schemeClr val="tx1"/>
                </a:solidFill>
              </a:rPr>
              <a:t> sanguin</a:t>
            </a:r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1214414" y="4000504"/>
            <a:ext cx="785818" cy="71438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rot="10800000" flipV="1">
            <a:off x="3857620" y="3429000"/>
            <a:ext cx="3500462" cy="78581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rot="10800000">
            <a:off x="4857752" y="3286124"/>
            <a:ext cx="2500330" cy="14287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rot="10800000">
            <a:off x="6786578" y="2428868"/>
            <a:ext cx="642942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rot="10800000">
            <a:off x="6429388" y="1357298"/>
            <a:ext cx="1000132" cy="7143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63" y="4000500"/>
            <a:ext cx="51435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63" y="500063"/>
            <a:ext cx="74676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ebapps.fundp.ac.be/umdb/histohuma/histohuma/img/tmp/vi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57232"/>
            <a:ext cx="9144000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ZoneTexte 4"/>
          <p:cNvSpPr txBox="1">
            <a:spLocks noChangeArrowheads="1"/>
          </p:cNvSpPr>
          <p:nvPr/>
        </p:nvSpPr>
        <p:spPr bwMode="auto">
          <a:xfrm>
            <a:off x="5651500" y="3357563"/>
            <a:ext cx="272891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 b="1"/>
              <a:t>Lobule hépatique</a:t>
            </a:r>
          </a:p>
        </p:txBody>
      </p:sp>
      <p:sp>
        <p:nvSpPr>
          <p:cNvPr id="27652" name="ZoneTexte 6"/>
          <p:cNvSpPr txBox="1">
            <a:spLocks noChangeArrowheads="1"/>
          </p:cNvSpPr>
          <p:nvPr/>
        </p:nvSpPr>
        <p:spPr bwMode="auto">
          <a:xfrm>
            <a:off x="4211638" y="2060575"/>
            <a:ext cx="3448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 b="1" dirty="0"/>
              <a:t>Cloisons conjonctives</a:t>
            </a:r>
          </a:p>
        </p:txBody>
      </p:sp>
      <p:sp>
        <p:nvSpPr>
          <p:cNvPr id="27653" name="ZoneTexte 7"/>
          <p:cNvSpPr txBox="1">
            <a:spLocks noChangeArrowheads="1"/>
          </p:cNvSpPr>
          <p:nvPr/>
        </p:nvSpPr>
        <p:spPr bwMode="auto">
          <a:xfrm>
            <a:off x="4787900" y="4292600"/>
            <a:ext cx="33797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 b="1"/>
              <a:t>Veine centro lobulaire</a:t>
            </a:r>
          </a:p>
        </p:txBody>
      </p:sp>
      <p:sp>
        <p:nvSpPr>
          <p:cNvPr id="27654" name="ZoneTexte 8"/>
          <p:cNvSpPr txBox="1">
            <a:spLocks noChangeArrowheads="1"/>
          </p:cNvSpPr>
          <p:nvPr/>
        </p:nvSpPr>
        <p:spPr bwMode="auto">
          <a:xfrm>
            <a:off x="539750" y="5516563"/>
            <a:ext cx="21177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400" b="1" dirty="0"/>
              <a:t>Espace porte</a:t>
            </a:r>
          </a:p>
        </p:txBody>
      </p:sp>
      <p:cxnSp>
        <p:nvCxnSpPr>
          <p:cNvPr id="11" name="Connecteur droit avec flèche 10"/>
          <p:cNvCxnSpPr/>
          <p:nvPr/>
        </p:nvCxnSpPr>
        <p:spPr>
          <a:xfrm rot="10800000" flipV="1">
            <a:off x="2268540" y="2428867"/>
            <a:ext cx="1446205" cy="495307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2"/>
          <p:cNvSpPr txBox="1">
            <a:spLocks noChangeArrowheads="1"/>
          </p:cNvSpPr>
          <p:nvPr/>
        </p:nvSpPr>
        <p:spPr bwMode="auto">
          <a:xfrm>
            <a:off x="1214414" y="0"/>
            <a:ext cx="6996112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800" b="1" dirty="0" smtClean="0"/>
              <a:t> 		</a:t>
            </a:r>
            <a:r>
              <a:rPr lang="fr-FR" sz="2800" b="1" dirty="0" smtClean="0"/>
              <a:t>	</a:t>
            </a:r>
            <a:r>
              <a:rPr lang="fr-FR" b="1" dirty="0" smtClean="0">
                <a:latin typeface="Book Antiqua" pitchFamily="18" charset="0"/>
              </a:rPr>
              <a:t> </a:t>
            </a:r>
            <a:r>
              <a:rPr lang="fr-FR" b="1" dirty="0" smtClean="0">
                <a:latin typeface="Book Antiqua" pitchFamily="18" charset="0"/>
              </a:rPr>
              <a:t>Ex3 : </a:t>
            </a:r>
            <a:r>
              <a:rPr lang="fr-FR" sz="2000" b="1" dirty="0" smtClean="0">
                <a:latin typeface="Book Antiqua" pitchFamily="18" charset="0"/>
              </a:rPr>
              <a:t>FOIE</a:t>
            </a:r>
          </a:p>
          <a:p>
            <a:r>
              <a:rPr lang="fr-FR" b="1" dirty="0" smtClean="0">
                <a:latin typeface="Book Antiqua" pitchFamily="18" charset="0"/>
              </a:rPr>
              <a:t>	GLANDE </a:t>
            </a:r>
            <a:r>
              <a:rPr lang="fr-FR" b="1" dirty="0" smtClean="0">
                <a:latin typeface="Book Antiqua" pitchFamily="18" charset="0"/>
              </a:rPr>
              <a:t>AMPHICRINE HOMOTYPIQUE</a:t>
            </a:r>
            <a:endParaRPr lang="fr-FR" b="1" dirty="0">
              <a:latin typeface="Book Antiqua" pitchFamily="18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Documents and Settings\Admin\Mes documents\Glandes Annexes\DSCN50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28670"/>
            <a:ext cx="7072330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3"/>
          <p:cNvSpPr txBox="1">
            <a:spLocks noChangeArrowheads="1"/>
          </p:cNvSpPr>
          <p:nvPr/>
        </p:nvSpPr>
        <p:spPr bwMode="auto">
          <a:xfrm>
            <a:off x="2714612" y="285728"/>
            <a:ext cx="30003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dirty="0"/>
              <a:t>FOIE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500958" y="1500174"/>
            <a:ext cx="18573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b="1" dirty="0" smtClean="0">
              <a:latin typeface="Arial" pitchFamily="34" charset="0"/>
              <a:cs typeface="Arial" pitchFamily="34" charset="0"/>
            </a:endParaRPr>
          </a:p>
          <a:p>
            <a:endParaRPr lang="fr-FR" sz="2000" b="1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Connecteur droit avec flèche 4"/>
          <p:cNvCxnSpPr/>
          <p:nvPr/>
        </p:nvCxnSpPr>
        <p:spPr>
          <a:xfrm rot="10800000" flipV="1">
            <a:off x="5429256" y="2285992"/>
            <a:ext cx="1714512" cy="21431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rot="10800000" flipV="1">
            <a:off x="4786314" y="2214554"/>
            <a:ext cx="2500330" cy="157163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7286644" y="2071678"/>
            <a:ext cx="207170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Book Antiqua" pitchFamily="18" charset="0"/>
                <a:cs typeface="Arial" pitchFamily="34" charset="0"/>
              </a:rPr>
              <a:t>hépatocytes</a:t>
            </a:r>
            <a:endParaRPr lang="fr-FR" b="1" dirty="0" smtClean="0">
              <a:latin typeface="Book Antiqua" pitchFamily="18" charset="0"/>
              <a:cs typeface="Arial" pitchFamily="34" charset="0"/>
            </a:endParaRPr>
          </a:p>
          <a:p>
            <a:endParaRPr lang="fr-FR" b="1" dirty="0" smtClean="0">
              <a:latin typeface="Book Antiqua" pitchFamily="18" charset="0"/>
              <a:cs typeface="Arial" pitchFamily="34" charset="0"/>
            </a:endParaRPr>
          </a:p>
          <a:p>
            <a:endParaRPr lang="fr-FR" b="1" dirty="0" smtClean="0">
              <a:latin typeface="Book Antiqua" pitchFamily="18" charset="0"/>
              <a:cs typeface="Arial" pitchFamily="34" charset="0"/>
            </a:endParaRPr>
          </a:p>
          <a:p>
            <a:endParaRPr lang="fr-FR" b="1" dirty="0" smtClean="0">
              <a:latin typeface="Book Antiqua" pitchFamily="18" charset="0"/>
              <a:cs typeface="Arial" pitchFamily="34" charset="0"/>
            </a:endParaRPr>
          </a:p>
          <a:p>
            <a:endParaRPr lang="fr-FR" b="1" dirty="0" smtClean="0">
              <a:latin typeface="Book Antiqua" pitchFamily="18" charset="0"/>
              <a:cs typeface="Arial" pitchFamily="34" charset="0"/>
            </a:endParaRPr>
          </a:p>
          <a:p>
            <a:r>
              <a:rPr lang="fr-FR" b="1" dirty="0" smtClean="0">
                <a:latin typeface="Book Antiqua" pitchFamily="18" charset="0"/>
                <a:cs typeface="Arial" pitchFamily="34" charset="0"/>
              </a:rPr>
              <a:t>Capillaires</a:t>
            </a:r>
          </a:p>
          <a:p>
            <a:r>
              <a:rPr lang="fr-FR" b="1" dirty="0" smtClean="0">
                <a:latin typeface="Book Antiqua" pitchFamily="18" charset="0"/>
                <a:cs typeface="Arial" pitchFamily="34" charset="0"/>
              </a:rPr>
              <a:t>Sinusoïdes</a:t>
            </a:r>
          </a:p>
          <a:p>
            <a:endParaRPr lang="fr-FR" sz="2000" b="1" dirty="0" smtClean="0">
              <a:latin typeface="Arial" pitchFamily="34" charset="0"/>
              <a:cs typeface="Arial" pitchFamily="34" charset="0"/>
            </a:endParaRPr>
          </a:p>
          <a:p>
            <a:endParaRPr lang="fr-FR" sz="2000" b="1" dirty="0" smtClean="0">
              <a:latin typeface="Arial" pitchFamily="34" charset="0"/>
              <a:cs typeface="Arial" pitchFamily="34" charset="0"/>
            </a:endParaRPr>
          </a:p>
          <a:p>
            <a:endParaRPr lang="fr-FR" sz="2000" b="1" dirty="0" smtClean="0">
              <a:latin typeface="Arial" pitchFamily="34" charset="0"/>
              <a:cs typeface="Arial" pitchFamily="34" charset="0"/>
            </a:endParaRPr>
          </a:p>
          <a:p>
            <a:endParaRPr lang="fr-FR" sz="2000" b="1" dirty="0" smtClean="0">
              <a:cs typeface="Arial" pitchFamily="34" charset="0"/>
            </a:endParaRPr>
          </a:p>
          <a:p>
            <a:endParaRPr lang="fr-FR" sz="2000" b="1" dirty="0" smtClean="0">
              <a:cs typeface="Arial" pitchFamily="34" charset="0"/>
            </a:endParaRPr>
          </a:p>
          <a:p>
            <a:r>
              <a:rPr lang="fr-FR" sz="2000" b="1" dirty="0" smtClean="0">
                <a:cs typeface="Arial" pitchFamily="34" charset="0"/>
              </a:rPr>
              <a:t>Veine </a:t>
            </a:r>
            <a:r>
              <a:rPr lang="fr-FR" sz="2000" b="1" dirty="0" err="1" smtClean="0">
                <a:cs typeface="Arial" pitchFamily="34" charset="0"/>
              </a:rPr>
              <a:t>centrolobulaire</a:t>
            </a:r>
            <a:endParaRPr lang="fr-FR" sz="2000" b="1" dirty="0" smtClean="0">
              <a:cs typeface="Arial" pitchFamily="34" charset="0"/>
            </a:endParaRPr>
          </a:p>
          <a:p>
            <a:endParaRPr lang="fr-FR" sz="2000" b="1" dirty="0" smtClean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Connecteur droit avec flèche 14"/>
          <p:cNvCxnSpPr/>
          <p:nvPr/>
        </p:nvCxnSpPr>
        <p:spPr>
          <a:xfrm rot="10800000" flipV="1">
            <a:off x="4429124" y="3714752"/>
            <a:ext cx="2857520" cy="200026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rot="10800000" flipV="1">
            <a:off x="3714744" y="3714752"/>
            <a:ext cx="3571900" cy="64294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 rot="10800000" flipV="1">
            <a:off x="2357422" y="5857892"/>
            <a:ext cx="5000660" cy="50006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F:\Glandes Annexes\DSCN50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42"/>
            <a:ext cx="7072330" cy="6357958"/>
          </a:xfrm>
          <a:prstGeom prst="rect">
            <a:avLst/>
          </a:prstGeom>
          <a:noFill/>
        </p:spPr>
      </p:pic>
      <p:sp>
        <p:nvSpPr>
          <p:cNvPr id="3" name="ZoneTexte 3"/>
          <p:cNvSpPr txBox="1">
            <a:spLocks noChangeArrowheads="1"/>
          </p:cNvSpPr>
          <p:nvPr/>
        </p:nvSpPr>
        <p:spPr bwMode="auto">
          <a:xfrm>
            <a:off x="2285984" y="0"/>
            <a:ext cx="57864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dirty="0" smtClean="0"/>
              <a:t>FOIE (schéma tridimensionnel)</a:t>
            </a:r>
            <a:endParaRPr lang="fr-FR" sz="24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7286644" y="2071678"/>
            <a:ext cx="207170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Book Antiqua" pitchFamily="18" charset="0"/>
                <a:cs typeface="Arial" pitchFamily="34" charset="0"/>
              </a:rPr>
              <a:t>hépatocytes</a:t>
            </a:r>
            <a:endParaRPr lang="fr-FR" b="1" dirty="0" smtClean="0">
              <a:latin typeface="Book Antiqua" pitchFamily="18" charset="0"/>
              <a:cs typeface="Arial" pitchFamily="34" charset="0"/>
            </a:endParaRPr>
          </a:p>
          <a:p>
            <a:endParaRPr lang="fr-FR" b="1" dirty="0" smtClean="0">
              <a:latin typeface="Book Antiqua" pitchFamily="18" charset="0"/>
              <a:cs typeface="Arial" pitchFamily="34" charset="0"/>
            </a:endParaRPr>
          </a:p>
          <a:p>
            <a:endParaRPr lang="fr-FR" b="1" dirty="0" smtClean="0">
              <a:latin typeface="Book Antiqua" pitchFamily="18" charset="0"/>
              <a:cs typeface="Arial" pitchFamily="34" charset="0"/>
            </a:endParaRPr>
          </a:p>
          <a:p>
            <a:endParaRPr lang="fr-FR" b="1" dirty="0" smtClean="0">
              <a:latin typeface="Book Antiqua" pitchFamily="18" charset="0"/>
              <a:cs typeface="Arial" pitchFamily="34" charset="0"/>
            </a:endParaRPr>
          </a:p>
          <a:p>
            <a:endParaRPr lang="fr-FR" b="1" dirty="0" smtClean="0">
              <a:latin typeface="Book Antiqua" pitchFamily="18" charset="0"/>
              <a:cs typeface="Arial" pitchFamily="34" charset="0"/>
            </a:endParaRPr>
          </a:p>
          <a:p>
            <a:r>
              <a:rPr lang="fr-FR" b="1" dirty="0" smtClean="0">
                <a:latin typeface="Book Antiqua" pitchFamily="18" charset="0"/>
                <a:cs typeface="Arial" pitchFamily="34" charset="0"/>
              </a:rPr>
              <a:t>Capillaires</a:t>
            </a:r>
          </a:p>
          <a:p>
            <a:r>
              <a:rPr lang="fr-FR" b="1" dirty="0" smtClean="0">
                <a:latin typeface="Book Antiqua" pitchFamily="18" charset="0"/>
                <a:cs typeface="Arial" pitchFamily="34" charset="0"/>
              </a:rPr>
              <a:t>Sinusoïdes</a:t>
            </a:r>
          </a:p>
        </p:txBody>
      </p:sp>
      <p:cxnSp>
        <p:nvCxnSpPr>
          <p:cNvPr id="5" name="Connecteur droit avec flèche 4"/>
          <p:cNvCxnSpPr/>
          <p:nvPr/>
        </p:nvCxnSpPr>
        <p:spPr>
          <a:xfrm rot="10800000" flipV="1">
            <a:off x="5286380" y="2357430"/>
            <a:ext cx="2000264" cy="7143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rot="10800000" flipV="1">
            <a:off x="4714876" y="2357430"/>
            <a:ext cx="2500330" cy="42862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rot="10800000">
            <a:off x="4857752" y="3714752"/>
            <a:ext cx="2357454" cy="158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rot="10800000" flipV="1">
            <a:off x="6000760" y="3714752"/>
            <a:ext cx="1214446" cy="1000132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Dscn52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285860"/>
            <a:ext cx="8676409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1214414" y="285728"/>
            <a:ext cx="7215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Épith.cylindrique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simple. Ex: canal excréteur</a:t>
            </a:r>
            <a:endParaRPr lang="fr-FR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57166"/>
            <a:ext cx="7858125" cy="591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ZoneTexte 2"/>
          <p:cNvSpPr txBox="1">
            <a:spLocks noChangeArrowheads="1"/>
          </p:cNvSpPr>
          <p:nvPr/>
        </p:nvSpPr>
        <p:spPr bwMode="auto">
          <a:xfrm>
            <a:off x="2786063" y="5643563"/>
            <a:ext cx="1241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>
                <a:latin typeface="Calibri" pitchFamily="34" charset="0"/>
              </a:rPr>
              <a:t>hépatocyte</a:t>
            </a:r>
          </a:p>
        </p:txBody>
      </p:sp>
      <p:sp>
        <p:nvSpPr>
          <p:cNvPr id="4" name="ZoneTexte 3"/>
          <p:cNvSpPr txBox="1">
            <a:spLocks noChangeArrowheads="1"/>
          </p:cNvSpPr>
          <p:nvPr/>
        </p:nvSpPr>
        <p:spPr bwMode="auto">
          <a:xfrm>
            <a:off x="3929062" y="6429395"/>
            <a:ext cx="24288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dirty="0" smtClean="0"/>
              <a:t>Hépatocyte</a:t>
            </a:r>
            <a:endParaRPr lang="fr-FR" sz="24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6215074" y="2357430"/>
            <a:ext cx="2214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Canalicule biliaire</a:t>
            </a:r>
            <a:endParaRPr lang="fr-FR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rot="10800000" flipV="1">
            <a:off x="6143636" y="2786058"/>
            <a:ext cx="857256" cy="642942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oneTexte 1"/>
          <p:cNvSpPr txBox="1">
            <a:spLocks noChangeArrowheads="1"/>
          </p:cNvSpPr>
          <p:nvPr/>
        </p:nvSpPr>
        <p:spPr bwMode="auto">
          <a:xfrm>
            <a:off x="3071813" y="2357438"/>
            <a:ext cx="3000386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9600" dirty="0"/>
              <a:t>FIN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Dscn52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071546"/>
            <a:ext cx="6000750" cy="5572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4286256"/>
            <a:ext cx="207168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1214414" y="0"/>
            <a:ext cx="69365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Épith.pavimenteux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simple.</a:t>
            </a:r>
          </a:p>
          <a:p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Ex1: endothélium (E) des vaisseaux sanguins</a:t>
            </a:r>
            <a:endParaRPr lang="fr-FR" sz="24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 rot="16200000" flipH="1">
            <a:off x="7465239" y="4179099"/>
            <a:ext cx="857256" cy="50006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000892" y="3286124"/>
            <a:ext cx="1285884" cy="628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Une cellule endothéliale</a:t>
            </a:r>
            <a:endParaRPr lang="fr-F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ebapps.fundp.ac.be/umdb/histohuma/histohuma/img/tmp/1_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857232"/>
            <a:ext cx="8286750" cy="6000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ZoneTexte 2"/>
          <p:cNvSpPr txBox="1">
            <a:spLocks noChangeArrowheads="1"/>
          </p:cNvSpPr>
          <p:nvPr/>
        </p:nvSpPr>
        <p:spPr bwMode="auto">
          <a:xfrm>
            <a:off x="3929063" y="6858000"/>
            <a:ext cx="857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>
                <a:latin typeface="Calibri" pitchFamily="34" charset="0"/>
              </a:rPr>
              <a:t>Rate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214414" y="0"/>
            <a:ext cx="6143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Épith.pavimenteux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simple.</a:t>
            </a:r>
          </a:p>
          <a:p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    Ex2: </a:t>
            </a:r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mésothélium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des séreuses</a:t>
            </a:r>
            <a:endParaRPr lang="fr-FR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71604" y="1214422"/>
            <a:ext cx="1500198" cy="78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Cellule épithéliale</a:t>
            </a:r>
          </a:p>
          <a:p>
            <a:pPr algn="ctr"/>
            <a:r>
              <a:rPr lang="fr-FR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pavimenteuse</a:t>
            </a:r>
            <a:endParaRPr lang="fr-F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86578" y="1071546"/>
            <a:ext cx="1785950" cy="10715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Voile cytoplasmique</a:t>
            </a:r>
          </a:p>
          <a:p>
            <a:pPr algn="ctr"/>
            <a:r>
              <a:rPr lang="fr-FR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de la cellule pavimenteuse</a:t>
            </a:r>
            <a:endParaRPr lang="fr-F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28992" y="1071546"/>
            <a:ext cx="1785950" cy="571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Tissu conjonctif</a:t>
            </a:r>
            <a:endParaRPr lang="fr-F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edu.upmc.fr/histologie/A/adventice/images/adv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571480"/>
            <a:ext cx="7869625" cy="5929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Dscn52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859463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2" descr="http://romius.free.fr/histologie/cri-cirs-wnts.univ-lyon1.fr/Polycopies/HistologieFonctionnelleOrganes/Urinaire/urindiapo13r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2285992"/>
            <a:ext cx="2643206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cteur droit avec flèche 4"/>
          <p:cNvCxnSpPr/>
          <p:nvPr/>
        </p:nvCxnSpPr>
        <p:spPr>
          <a:xfrm>
            <a:off x="3571868" y="2786058"/>
            <a:ext cx="3286148" cy="28575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1500166" y="1857364"/>
            <a:ext cx="458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smtClean="0">
                <a:latin typeface="Arial" pitchFamily="34" charset="0"/>
                <a:cs typeface="Arial" pitchFamily="34" charset="0"/>
              </a:rPr>
              <a:t>E</a:t>
            </a:r>
            <a:endParaRPr lang="fr-FR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0" y="5286388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latin typeface="Arial" pitchFamily="34" charset="0"/>
                <a:cs typeface="Arial" pitchFamily="34" charset="0"/>
              </a:rPr>
              <a:t>	épithélium cubique simple à bordure en brosse</a:t>
            </a:r>
          </a:p>
          <a:p>
            <a:endParaRPr lang="fr-FR" sz="1600" b="1" dirty="0" smtClean="0">
              <a:latin typeface="Arial" pitchFamily="34" charset="0"/>
              <a:cs typeface="Arial" pitchFamily="34" charset="0"/>
            </a:endParaRPr>
          </a:p>
          <a:p>
            <a:r>
              <a:rPr lang="fr-FR" sz="2000" b="1" dirty="0" smtClean="0">
                <a:latin typeface="Arial" pitchFamily="34" charset="0"/>
                <a:cs typeface="Arial" pitchFamily="34" charset="0"/>
              </a:rPr>
              <a:t>E- épithélium</a:t>
            </a:r>
          </a:p>
          <a:p>
            <a:r>
              <a:rPr lang="fr-FR" sz="2000" b="1" dirty="0" smtClean="0">
                <a:latin typeface="Arial" pitchFamily="34" charset="0"/>
                <a:cs typeface="Arial" pitchFamily="34" charset="0"/>
              </a:rPr>
              <a:t>BM- membrane basale</a:t>
            </a:r>
          </a:p>
          <a:p>
            <a:r>
              <a:rPr lang="fr-FR" sz="2000" b="1" dirty="0" smtClean="0">
                <a:latin typeface="Arial" pitchFamily="34" charset="0"/>
                <a:cs typeface="Arial" pitchFamily="34" charset="0"/>
              </a:rPr>
              <a:t>BB- bordure en brosse</a:t>
            </a:r>
            <a:endParaRPr lang="fr-FR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ebapps.fundp.ac.be/umdb/histohuma/histohuma/img/tmp/3_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0"/>
            <a:ext cx="7786687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ZoneTexte 2"/>
          <p:cNvSpPr txBox="1">
            <a:spLocks noChangeArrowheads="1"/>
          </p:cNvSpPr>
          <p:nvPr/>
        </p:nvSpPr>
        <p:spPr bwMode="auto">
          <a:xfrm>
            <a:off x="285750" y="5572140"/>
            <a:ext cx="8501063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b="1" dirty="0" smtClean="0">
                <a:latin typeface="Arial" pitchFamily="34" charset="0"/>
                <a:cs typeface="Arial" pitchFamily="34" charset="0"/>
              </a:rPr>
              <a:t>	épithélium cylindrique cilié </a:t>
            </a:r>
            <a:r>
              <a:rPr lang="fr-FR" sz="2400" b="1" dirty="0" err="1" smtClean="0">
                <a:latin typeface="Arial" pitchFamily="34" charset="0"/>
                <a:cs typeface="Arial" pitchFamily="34" charset="0"/>
              </a:rPr>
              <a:t>ex:Trompe</a:t>
            </a:r>
            <a:r>
              <a:rPr lang="fr-FR" sz="2400" b="1" dirty="0" smtClean="0">
                <a:latin typeface="Arial" pitchFamily="34" charset="0"/>
                <a:cs typeface="Arial" pitchFamily="34" charset="0"/>
              </a:rPr>
              <a:t> utérine</a:t>
            </a:r>
          </a:p>
          <a:p>
            <a:pPr>
              <a:lnSpc>
                <a:spcPct val="150000"/>
              </a:lnSpc>
            </a:pPr>
            <a:r>
              <a:rPr lang="fr-FR" sz="2000" b="1" dirty="0" smtClean="0">
                <a:latin typeface="Calibri" pitchFamily="34" charset="0"/>
              </a:rPr>
              <a:t>1-cellule  germinative			3-corpuscules  basaux</a:t>
            </a:r>
          </a:p>
          <a:p>
            <a:r>
              <a:rPr lang="fr-FR" sz="2000" b="1" dirty="0" smtClean="0">
                <a:latin typeface="Calibri" pitchFamily="34" charset="0"/>
              </a:rPr>
              <a:t>2-cils  vibratiles    				4-cellule  glandulaire</a:t>
            </a:r>
            <a:endParaRPr lang="fr-FR" sz="2000" b="1" dirty="0">
              <a:latin typeface="Calibri" pitchFamily="34" charset="0"/>
            </a:endParaRPr>
          </a:p>
        </p:txBody>
      </p:sp>
      <p:sp>
        <p:nvSpPr>
          <p:cNvPr id="13316" name="ZoneTexte 3"/>
          <p:cNvSpPr txBox="1">
            <a:spLocks noChangeArrowheads="1"/>
          </p:cNvSpPr>
          <p:nvPr/>
        </p:nvSpPr>
        <p:spPr bwMode="auto">
          <a:xfrm>
            <a:off x="4786313" y="1500188"/>
            <a:ext cx="571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4000" b="1" dirty="0">
                <a:latin typeface="Calibri" pitchFamily="3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286</TotalTime>
  <Words>373</Words>
  <Application>Microsoft Office PowerPoint</Application>
  <PresentationFormat>Affichage à l'écran (4:3)</PresentationFormat>
  <Paragraphs>218</Paragraphs>
  <Slides>41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2" baseType="lpstr">
      <vt:lpstr>Apex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DELL</dc:creator>
  <cp:lastModifiedBy>DELL</cp:lastModifiedBy>
  <cp:revision>35</cp:revision>
  <dcterms:created xsi:type="dcterms:W3CDTF">2014-02-17T00:59:10Z</dcterms:created>
  <dcterms:modified xsi:type="dcterms:W3CDTF">2014-02-17T12:55:25Z</dcterms:modified>
</cp:coreProperties>
</file>