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0"/>
  </p:notesMasterIdLst>
  <p:sldIdLst>
    <p:sldId id="256" r:id="rId2"/>
    <p:sldId id="263" r:id="rId3"/>
    <p:sldId id="257" r:id="rId4"/>
    <p:sldId id="259" r:id="rId5"/>
    <p:sldId id="260" r:id="rId6"/>
    <p:sldId id="261" r:id="rId7"/>
    <p:sldId id="262" r:id="rId8"/>
    <p:sldId id="264" r:id="rId9"/>
  </p:sldIdLst>
  <p:sldSz cx="9144000" cy="6858000" type="screen4x3"/>
  <p:notesSz cx="6858000" cy="9144000"/>
  <p:custDataLst>
    <p:tags r:id="rId11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33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0" autoAdjust="0"/>
    <p:restoredTop sz="94714" autoAdjust="0"/>
  </p:normalViewPr>
  <p:slideViewPr>
    <p:cSldViewPr>
      <p:cViewPr varScale="1">
        <p:scale>
          <a:sx n="88" d="100"/>
          <a:sy n="88" d="100"/>
        </p:scale>
        <p:origin x="-105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E7DEC8-8E64-41C5-9D91-D97CFBD5BA4C}" type="datetimeFigureOut">
              <a:rPr lang="fr-FR" smtClean="0"/>
              <a:pPr/>
              <a:t>28/04/2014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15CED-FFF0-4A1E-A52C-BCC9308C0DE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15CED-FFF0-4A1E-A52C-BCC9308C0DEC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15CED-FFF0-4A1E-A52C-BCC9308C0DEC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15CED-FFF0-4A1E-A52C-BCC9308C0DEC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30A3-288B-43C1-AAB5-74F8EF28BFAC}" type="datetimeFigureOut">
              <a:rPr lang="fr-FR" smtClean="0"/>
              <a:pPr/>
              <a:t>28/04/2014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34CC-0F41-46A7-9B4A-8C18D92F549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30A3-288B-43C1-AAB5-74F8EF28BFAC}" type="datetimeFigureOut">
              <a:rPr lang="fr-FR" smtClean="0"/>
              <a:pPr/>
              <a:t>28/04/2014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34CC-0F41-46A7-9B4A-8C18D92F54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30A3-288B-43C1-AAB5-74F8EF28BFAC}" type="datetimeFigureOut">
              <a:rPr lang="fr-FR" smtClean="0"/>
              <a:pPr/>
              <a:t>28/04/2014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34CC-0F41-46A7-9B4A-8C18D92F54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30A3-288B-43C1-AAB5-74F8EF28BFAC}" type="datetimeFigureOut">
              <a:rPr lang="fr-FR" smtClean="0"/>
              <a:pPr/>
              <a:t>28/04/2014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34CC-0F41-46A7-9B4A-8C18D92F54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30A3-288B-43C1-AAB5-74F8EF28BFAC}" type="datetimeFigureOut">
              <a:rPr lang="fr-FR" smtClean="0"/>
              <a:pPr/>
              <a:t>28/04/2014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61534CC-0F41-46A7-9B4A-8C18D92F54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30A3-288B-43C1-AAB5-74F8EF28BFAC}" type="datetimeFigureOut">
              <a:rPr lang="fr-FR" smtClean="0"/>
              <a:pPr/>
              <a:t>28/04/2014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34CC-0F41-46A7-9B4A-8C18D92F54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30A3-288B-43C1-AAB5-74F8EF28BFAC}" type="datetimeFigureOut">
              <a:rPr lang="fr-FR" smtClean="0"/>
              <a:pPr/>
              <a:t>28/04/2014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34CC-0F41-46A7-9B4A-8C18D92F54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30A3-288B-43C1-AAB5-74F8EF28BFAC}" type="datetimeFigureOut">
              <a:rPr lang="fr-FR" smtClean="0"/>
              <a:pPr/>
              <a:t>28/04/2014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34CC-0F41-46A7-9B4A-8C18D92F54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30A3-288B-43C1-AAB5-74F8EF28BFAC}" type="datetimeFigureOut">
              <a:rPr lang="fr-FR" smtClean="0"/>
              <a:pPr/>
              <a:t>28/04/2014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34CC-0F41-46A7-9B4A-8C18D92F54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30A3-288B-43C1-AAB5-74F8EF28BFAC}" type="datetimeFigureOut">
              <a:rPr lang="fr-FR" smtClean="0"/>
              <a:pPr/>
              <a:t>28/04/2014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34CC-0F41-46A7-9B4A-8C18D92F54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fr-F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30A3-288B-43C1-AAB5-74F8EF28BFAC}" type="datetimeFigureOut">
              <a:rPr lang="fr-FR" smtClean="0"/>
              <a:pPr/>
              <a:t>28/04/2014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34CC-0F41-46A7-9B4A-8C18D92F54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41A30A3-288B-43C1-AAB5-74F8EF28BFAC}" type="datetimeFigureOut">
              <a:rPr lang="fr-FR" smtClean="0"/>
              <a:pPr/>
              <a:t>28/04/2014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61534CC-0F41-46A7-9B4A-8C18D92F54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6.jpeg"/><Relationship Id="rId3" Type="http://schemas.openxmlformats.org/officeDocument/2006/relationships/tags" Target="../tags/tag3.xml"/><Relationship Id="rId7" Type="http://schemas.openxmlformats.org/officeDocument/2006/relationships/notesSlide" Target="../notesSlides/notesSlide1.xml"/><Relationship Id="rId12" Type="http://schemas.openxmlformats.org/officeDocument/2006/relationships/oleObject" Target="../embeddings/oleObject1.bin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5.png"/><Relationship Id="rId5" Type="http://schemas.openxmlformats.org/officeDocument/2006/relationships/audio" Target="file:///C:\Users\EUGENIE\Desktop\enregistrement\intro.wav" TargetMode="External"/><Relationship Id="rId15" Type="http://schemas.openxmlformats.org/officeDocument/2006/relationships/image" Target="../media/image8.png"/><Relationship Id="rId10" Type="http://schemas.openxmlformats.org/officeDocument/2006/relationships/slide" Target="slide2.xml"/><Relationship Id="rId4" Type="http://schemas.openxmlformats.org/officeDocument/2006/relationships/audio" Target="file:///C:\Users\EUGENIE\Desktop\dossier_projet\sons\Voix_ge_001.MP3" TargetMode="External"/><Relationship Id="rId9" Type="http://schemas.openxmlformats.org/officeDocument/2006/relationships/image" Target="../media/image4.jpeg"/><Relationship Id="rId1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tags" Target="../tags/tag6.xml"/><Relationship Id="rId7" Type="http://schemas.openxmlformats.org/officeDocument/2006/relationships/image" Target="../media/image10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3.png"/><Relationship Id="rId4" Type="http://schemas.openxmlformats.org/officeDocument/2006/relationships/tags" Target="../tags/tag7.xml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4.xml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audio" Target="file:///C:\Users\EUGENIE\Desktop\dossier_projet\sons\Voix_ge_002.mp3" TargetMode="External"/><Relationship Id="rId21" Type="http://schemas.openxmlformats.org/officeDocument/2006/relationships/image" Target="../media/image19.png"/><Relationship Id="rId7" Type="http://schemas.openxmlformats.org/officeDocument/2006/relationships/tags" Target="../tags/tag10.xml"/><Relationship Id="rId12" Type="http://schemas.openxmlformats.org/officeDocument/2006/relationships/tags" Target="../tags/tag13.xml"/><Relationship Id="rId17" Type="http://schemas.openxmlformats.org/officeDocument/2006/relationships/image" Target="../media/image15.jpeg"/><Relationship Id="rId25" Type="http://schemas.openxmlformats.org/officeDocument/2006/relationships/image" Target="../media/image23.png"/><Relationship Id="rId2" Type="http://schemas.openxmlformats.org/officeDocument/2006/relationships/tags" Target="../tags/tag9.xml"/><Relationship Id="rId16" Type="http://schemas.openxmlformats.org/officeDocument/2006/relationships/image" Target="../media/image14.jpeg"/><Relationship Id="rId20" Type="http://schemas.openxmlformats.org/officeDocument/2006/relationships/image" Target="../media/image18.png"/><Relationship Id="rId29" Type="http://schemas.openxmlformats.org/officeDocument/2006/relationships/image" Target="../media/image26.jpeg"/><Relationship Id="rId1" Type="http://schemas.openxmlformats.org/officeDocument/2006/relationships/tags" Target="../tags/tag8.xml"/><Relationship Id="rId6" Type="http://schemas.openxmlformats.org/officeDocument/2006/relationships/audio" Target="file:///c:\Users\EUGENIE\Desktop\enregistrement\&#233;cran%202.wav" TargetMode="External"/><Relationship Id="rId11" Type="http://schemas.openxmlformats.org/officeDocument/2006/relationships/audio" Target="file:///C:\Users\EUGENIE\Desktop\enregistrement\&#233;cran%202bis.wav" TargetMode="External"/><Relationship Id="rId24" Type="http://schemas.openxmlformats.org/officeDocument/2006/relationships/image" Target="../media/image22.jpeg"/><Relationship Id="rId5" Type="http://schemas.openxmlformats.org/officeDocument/2006/relationships/audio" Target="file:///C:\Users\EUGENIE\Desktop\dossier_projet\sons\Voix_ge_004.mp3" TargetMode="External"/><Relationship Id="rId15" Type="http://schemas.openxmlformats.org/officeDocument/2006/relationships/notesSlide" Target="../notesSlides/notesSlide2.xml"/><Relationship Id="rId23" Type="http://schemas.openxmlformats.org/officeDocument/2006/relationships/image" Target="../media/image21.jpeg"/><Relationship Id="rId28" Type="http://schemas.openxmlformats.org/officeDocument/2006/relationships/slide" Target="slide4.xml"/><Relationship Id="rId10" Type="http://schemas.openxmlformats.org/officeDocument/2006/relationships/audio" Target="file:///C:\Users\EUGENIE\Desktop\dossier_projet\sons\Voix_ge_003.mp3" TargetMode="External"/><Relationship Id="rId19" Type="http://schemas.openxmlformats.org/officeDocument/2006/relationships/image" Target="../media/image17.png"/><Relationship Id="rId4" Type="http://schemas.openxmlformats.org/officeDocument/2006/relationships/video" Target="file:///C:\Users\EUGENIE\Videos\Ren&#233;%20Dumont.wmv" TargetMode="External"/><Relationship Id="rId9" Type="http://schemas.openxmlformats.org/officeDocument/2006/relationships/tags" Target="../tags/tag12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20.jpeg"/><Relationship Id="rId27" Type="http://schemas.openxmlformats.org/officeDocument/2006/relationships/image" Target="../media/image25.jpeg"/><Relationship Id="rId30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7.xml"/><Relationship Id="rId7" Type="http://schemas.openxmlformats.org/officeDocument/2006/relationships/image" Target="../media/image28.jpe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2.png"/><Relationship Id="rId4" Type="http://schemas.openxmlformats.org/officeDocument/2006/relationships/tags" Target="../tags/tag18.xml"/><Relationship Id="rId9" Type="http://schemas.openxmlformats.org/officeDocument/2006/relationships/image" Target="../media/image2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EUGENIE\Desktop\enregistrement\ecran%203.wav" TargetMode="External"/><Relationship Id="rId5" Type="http://schemas.openxmlformats.org/officeDocument/2006/relationships/hyperlink" Target="http://www.statistiques.developpement-durable.gouv.fr/environnement/s/pressions-impacts.html" TargetMode="Externa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6.xml"/><Relationship Id="rId7" Type="http://schemas.openxmlformats.org/officeDocument/2006/relationships/slide" Target="slide7.xml"/><Relationship Id="rId2" Type="http://schemas.openxmlformats.org/officeDocument/2006/relationships/audio" Target="file:///C:\Users\EUGENIE\Desktop\dossier_projet\sons\jungle_adventure2.wav" TargetMode="External"/><Relationship Id="rId1" Type="http://schemas.openxmlformats.org/officeDocument/2006/relationships/audio" Target="file:///C:\Users\EUGENIE\Desktop\dossier_projet\sons\Voix_ge_006.mp3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27.jpeg"/><Relationship Id="rId4" Type="http://schemas.openxmlformats.org/officeDocument/2006/relationships/image" Target="../media/image14.jpe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tags" Target="../tags/tag21.xml"/><Relationship Id="rId7" Type="http://schemas.openxmlformats.org/officeDocument/2006/relationships/image" Target="../media/image10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34.jpe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36.png"/><Relationship Id="rId4" Type="http://schemas.openxmlformats.org/officeDocument/2006/relationships/tags" Target="../tags/tag22.xm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6.xml"/><Relationship Id="rId7" Type="http://schemas.openxmlformats.org/officeDocument/2006/relationships/hyperlink" Target="http://www.statistiques.developpement-durable.gouv.fr/environnement/i/pressions-%20impacts.html" TargetMode="External"/><Relationship Id="rId2" Type="http://schemas.openxmlformats.org/officeDocument/2006/relationships/video" Target="file:///C:\Users\EUGENIE\Desktop\dossier_projet\video\conclusion%20empreinte%20&#233;cologique.wmv" TargetMode="Externa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8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Fotolia_28593805_XS.jp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179512" y="260648"/>
            <a:ext cx="1763688" cy="287202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47664" y="188640"/>
            <a:ext cx="5662138" cy="576064"/>
          </a:xfrm>
        </p:spPr>
        <p:txBody>
          <a:bodyPr/>
          <a:lstStyle/>
          <a:p>
            <a:r>
              <a:rPr lang="fr-FR" sz="3200" dirty="0" err="1" smtClean="0">
                <a:solidFill>
                  <a:srgbClr val="669900"/>
                </a:solidFill>
              </a:rPr>
              <a:t>TransportVert</a:t>
            </a:r>
            <a:endParaRPr lang="fr-FR" sz="3200" dirty="0">
              <a:solidFill>
                <a:srgbClr val="6699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79512" y="6093296"/>
            <a:ext cx="2840360" cy="601358"/>
          </a:xfrm>
        </p:spPr>
        <p:txBody>
          <a:bodyPr>
            <a:normAutofit lnSpcReduction="10000"/>
          </a:bodyPr>
          <a:lstStyle/>
          <a:p>
            <a:r>
              <a:rPr lang="fr-FR" sz="3600" b="1" dirty="0" smtClean="0">
                <a:latin typeface="Arial Black" pitchFamily="34" charset="0"/>
                <a:hlinkClick r:id="rId10" action="ppaction://hlinksldjump"/>
              </a:rPr>
              <a:t>Glossaire</a:t>
            </a:r>
            <a:endParaRPr lang="fr-FR" sz="3600" b="1" dirty="0">
              <a:latin typeface="Arial Black" pitchFamily="34" charset="0"/>
            </a:endParaRPr>
          </a:p>
        </p:txBody>
      </p:sp>
      <p:pic>
        <p:nvPicPr>
          <p:cNvPr id="10" name="Voix_ge_001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1" cstate="print"/>
          <a:stretch>
            <a:fillRect/>
          </a:stretch>
        </p:blipFill>
        <p:spPr>
          <a:xfrm>
            <a:off x="8604448" y="5733256"/>
            <a:ext cx="304800" cy="304800"/>
          </a:xfrm>
          <a:prstGeom prst="rect">
            <a:avLst/>
          </a:prstGeom>
        </p:spPr>
      </p:pic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6228184" y="1052736"/>
          <a:ext cx="2088232" cy="2088232"/>
        </p:xfrm>
        <a:graphic>
          <a:graphicData uri="http://schemas.openxmlformats.org/presentationml/2006/ole">
            <p:oleObj spid="_x0000_s1028" name="Acrobat Document" r:id="rId12" imgW="5829300" imgH="5829300" progId="AcroExch.Document.7">
              <p:embed/>
            </p:oleObj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3563888" y="321297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33300"/>
                </a:solidFill>
              </a:rPr>
              <a:t>Empreinte écologique</a:t>
            </a:r>
            <a:endParaRPr lang="fr-FR" dirty="0">
              <a:solidFill>
                <a:srgbClr val="3333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555776" y="213285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33300"/>
                </a:solidFill>
              </a:rPr>
              <a:t>Comportement responsable</a:t>
            </a:r>
            <a:endParaRPr lang="fr-FR" dirty="0">
              <a:solidFill>
                <a:srgbClr val="333300"/>
              </a:solidFill>
            </a:endParaRPr>
          </a:p>
        </p:txBody>
      </p:sp>
      <p:pic>
        <p:nvPicPr>
          <p:cNvPr id="14" name="Image 13" descr="Fotolia_28592983_XS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868144" y="3573016"/>
            <a:ext cx="2265040" cy="3020053"/>
          </a:xfrm>
          <a:prstGeom prst="rect">
            <a:avLst/>
          </a:prstGeom>
        </p:spPr>
      </p:pic>
      <p:pic>
        <p:nvPicPr>
          <p:cNvPr id="15" name="Image 14" descr="amélioration planéte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771800" y="4077072"/>
            <a:ext cx="2343150" cy="1952625"/>
          </a:xfrm>
          <a:prstGeom prst="rect">
            <a:avLst/>
          </a:prstGeom>
        </p:spPr>
      </p:pic>
      <p:pic>
        <p:nvPicPr>
          <p:cNvPr id="16" name="intro.wav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15" cstate="print"/>
          <a:stretch>
            <a:fillRect/>
          </a:stretch>
        </p:blipFill>
        <p:spPr>
          <a:xfrm>
            <a:off x="8604448" y="6309320"/>
            <a:ext cx="304800" cy="30480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1547664" y="112474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33300"/>
                </a:solidFill>
              </a:rPr>
              <a:t>Développement durable</a:t>
            </a:r>
          </a:p>
        </p:txBody>
      </p:sp>
    </p:spTree>
    <p:custDataLst>
      <p:tags r:id="rId2"/>
    </p:custDataLst>
  </p:cSld>
  <p:clrMapOvr>
    <a:masterClrMapping/>
  </p:clrMapOvr>
  <p:transition advClick="0" advTm="4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33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0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13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grpId="0" nodeType="withEffect">
                                  <p:stCondLst>
                                    <p:cond delay="1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5" presetClass="exit" presetSubtype="0" fill="hold" nodeType="withEffect">
                                  <p:stCondLst>
                                    <p:cond delay="19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5" presetClass="entr" presetSubtype="0" fill="hold" nodeType="withEffect">
                                  <p:stCondLst>
                                    <p:cond delay="21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5" presetClass="entr" presetSubtype="0" fill="hold" nodeType="withEffect">
                                  <p:stCondLst>
                                    <p:cond delay="21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336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54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22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1" presetClass="entr" presetSubtype="0" repeatCount="indefinite" fill="hold" nodeType="withEffect">
                                  <p:stCondLst>
                                    <p:cond delay="784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924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showWhenStopped="0">
                <p:cTn id="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 build="p"/>
      <p:bldP spid="9" grpId="0"/>
      <p:bldP spid="13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>
          <a:blip r:embed="rId6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Glossary</a:t>
            </a:r>
            <a:endParaRPr lang="fr-FR" dirty="0"/>
          </a:p>
        </p:txBody>
      </p:sp>
      <p:pic>
        <p:nvPicPr>
          <p:cNvPr id="3" name="Image 2" descr="engbg.png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473700"/>
            <a:ext cx="9144000" cy="1384300"/>
          </a:xfrm>
          <a:prstGeom prst="rect">
            <a:avLst/>
          </a:prstGeom>
        </p:spPr>
      </p:pic>
      <p:pic>
        <p:nvPicPr>
          <p:cNvPr id="5" name="Image 4" descr="~t022529.emf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190500" y="5838278"/>
            <a:ext cx="5092700" cy="807541"/>
          </a:xfrm>
          <a:prstGeom prst="rect">
            <a:avLst/>
          </a:prstGeom>
        </p:spPr>
      </p:pic>
      <p:pic>
        <p:nvPicPr>
          <p:cNvPr id="6" name="Image 5" descr="enga.png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4959350" y="5986462"/>
            <a:ext cx="1473200" cy="431800"/>
          </a:xfrm>
          <a:prstGeom prst="rect">
            <a:avLst/>
          </a:prstGeom>
        </p:spPr>
      </p:pic>
      <p:pic>
        <p:nvPicPr>
          <p:cNvPr id="7" name="Image 6" descr="engb.png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7135812" y="5986462"/>
            <a:ext cx="1731962" cy="431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u contenu 9" descr="Fotolia_28593896_XS.jpg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17" cstate="print"/>
          <a:stretch>
            <a:fillRect/>
          </a:stretch>
        </p:blipFill>
        <p:spPr>
          <a:xfrm>
            <a:off x="0" y="980728"/>
            <a:ext cx="2595228" cy="3701008"/>
          </a:xfrm>
        </p:spPr>
      </p:pic>
      <p:pic>
        <p:nvPicPr>
          <p:cNvPr id="11" name="Voix_ge_002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8" cstate="print"/>
          <a:stretch>
            <a:fillRect/>
          </a:stretch>
        </p:blipFill>
        <p:spPr>
          <a:xfrm>
            <a:off x="8839200" y="6381328"/>
            <a:ext cx="304800" cy="304800"/>
          </a:xfrm>
          <a:prstGeom prst="rect">
            <a:avLst/>
          </a:prstGeom>
        </p:spPr>
      </p:pic>
      <p:pic>
        <p:nvPicPr>
          <p:cNvPr id="18" name="René Dumont.wmv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19" cstate="print"/>
          <a:stretch>
            <a:fillRect/>
          </a:stretch>
        </p:blipFill>
        <p:spPr>
          <a:xfrm>
            <a:off x="2483768" y="476672"/>
            <a:ext cx="6537920" cy="4903440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2483768" y="5373216"/>
            <a:ext cx="6552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</a:rPr>
              <a:t>René Dumont lors de la campagne présidentielle de 1974. Source INA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55576" y="188640"/>
            <a:ext cx="7596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669900"/>
                </a:solidFill>
              </a:rPr>
              <a:t>Qu’est ce que l’empreinte écologique ?</a:t>
            </a:r>
            <a:endParaRPr lang="fr-FR" sz="3200" b="1" dirty="0">
              <a:solidFill>
                <a:srgbClr val="669900"/>
              </a:solidFill>
            </a:endParaRPr>
          </a:p>
        </p:txBody>
      </p:sp>
      <p:pic>
        <p:nvPicPr>
          <p:cNvPr id="21" name="Voix_ge_004.mp3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20" cstate="print"/>
          <a:stretch>
            <a:fillRect/>
          </a:stretch>
        </p:blipFill>
        <p:spPr>
          <a:xfrm>
            <a:off x="323528" y="5805264"/>
            <a:ext cx="304800" cy="304800"/>
          </a:xfrm>
          <a:prstGeom prst="rect">
            <a:avLst/>
          </a:prstGeom>
        </p:spPr>
      </p:pic>
      <p:pic>
        <p:nvPicPr>
          <p:cNvPr id="22" name="écran 2.wav">
            <a:hlinkClick r:id="" action="ppaction://media"/>
          </p:cNvPr>
          <p:cNvPicPr>
            <a:picLocks noRot="1" noChangeAspect="1"/>
          </p:cNvPicPr>
          <p:nvPr>
            <a:audioFile r:link="rId6"/>
          </p:nvPr>
        </p:nvPicPr>
        <p:blipFill>
          <a:blip r:embed="rId21" cstate="print"/>
          <a:stretch>
            <a:fillRect/>
          </a:stretch>
        </p:blipFill>
        <p:spPr>
          <a:xfrm>
            <a:off x="323528" y="6309320"/>
            <a:ext cx="304800" cy="304800"/>
          </a:xfrm>
          <a:prstGeom prst="rect">
            <a:avLst/>
          </a:prstGeom>
        </p:spPr>
      </p:pic>
      <p:pic>
        <p:nvPicPr>
          <p:cNvPr id="23" name="Image 22" descr="Fotolia_32283955_XS_V3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 cstate="print"/>
          <a:stretch>
            <a:fillRect/>
          </a:stretch>
        </p:blipFill>
        <p:spPr>
          <a:xfrm>
            <a:off x="3419872" y="1412776"/>
            <a:ext cx="4991100" cy="3886200"/>
          </a:xfrm>
          <a:prstGeom prst="rect">
            <a:avLst/>
          </a:prstGeom>
        </p:spPr>
      </p:pic>
      <p:pic>
        <p:nvPicPr>
          <p:cNvPr id="24" name="Image 23" descr="robinson.jp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 cstate="print"/>
          <a:stretch>
            <a:fillRect/>
          </a:stretch>
        </p:blipFill>
        <p:spPr>
          <a:xfrm>
            <a:off x="1979712" y="2348880"/>
            <a:ext cx="1571625" cy="1981200"/>
          </a:xfrm>
          <a:prstGeom prst="rect">
            <a:avLst/>
          </a:prstGeom>
        </p:spPr>
      </p:pic>
      <p:pic>
        <p:nvPicPr>
          <p:cNvPr id="25" name="Image 24" descr="feu.jp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4" cstate="print"/>
          <a:stretch>
            <a:fillRect/>
          </a:stretch>
        </p:blipFill>
        <p:spPr>
          <a:xfrm>
            <a:off x="3995936" y="3140968"/>
            <a:ext cx="1029072" cy="1029072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0" y="4725144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333300"/>
                </a:solidFill>
              </a:rPr>
              <a:t>L'empreinte écologique est un indicateur et un mode d'évaluation environnementale qui comptabilise la pression exercée par les hommes envers les ressources naturelles et les « services écologiques » fournis par la nature</a:t>
            </a:r>
            <a:r>
              <a:rPr lang="fr-FR" dirty="0" smtClean="0">
                <a:solidFill>
                  <a:srgbClr val="669900"/>
                </a:solidFill>
              </a:rPr>
              <a:t>.</a:t>
            </a:r>
            <a:endParaRPr lang="fr-FR" dirty="0">
              <a:solidFill>
                <a:srgbClr val="669900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1691680" y="1124744"/>
            <a:ext cx="7272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333300"/>
                </a:solidFill>
              </a:rPr>
              <a:t>C’est donc une mesure de la pression qu’exerce l’homme sur la nature. C’est un outil qui évalue la surface productive nécessaire à une production pour répondre à sa consommation de ressources et à ces besoins d’absorption de déchets.</a:t>
            </a:r>
            <a:endParaRPr lang="fr-FR" sz="2000" dirty="0">
              <a:solidFill>
                <a:srgbClr val="333300"/>
              </a:solidFill>
            </a:endParaRPr>
          </a:p>
        </p:txBody>
      </p:sp>
      <p:pic>
        <p:nvPicPr>
          <p:cNvPr id="14" name="Voix_ge_003.mp3">
            <a:hlinkClick r:id="" action="ppaction://media"/>
          </p:cNvPr>
          <p:cNvPicPr>
            <a:picLocks noRot="1" noChangeAspect="1"/>
          </p:cNvPicPr>
          <p:nvPr>
            <a:audioFile r:link="rId10"/>
          </p:nvPr>
        </p:nvPicPr>
        <p:blipFill>
          <a:blip r:embed="rId25" cstate="print"/>
          <a:stretch>
            <a:fillRect/>
          </a:stretch>
        </p:blipFill>
        <p:spPr>
          <a:xfrm>
            <a:off x="755576" y="6309320"/>
            <a:ext cx="304800" cy="304800"/>
          </a:xfrm>
          <a:prstGeom prst="rect">
            <a:avLst/>
          </a:prstGeom>
        </p:spPr>
      </p:pic>
      <p:pic>
        <p:nvPicPr>
          <p:cNvPr id="15" name="écran 2bis.wav">
            <a:hlinkClick r:id="" action="ppaction://media"/>
          </p:cNvPr>
          <p:cNvPicPr>
            <a:picLocks noRot="1" noChangeAspect="1"/>
          </p:cNvPicPr>
          <p:nvPr>
            <a:audioFile r:link="rId11"/>
          </p:nvPr>
        </p:nvPicPr>
        <p:blipFill>
          <a:blip r:embed="rId26" cstate="print"/>
          <a:stretch>
            <a:fillRect/>
          </a:stretch>
        </p:blipFill>
        <p:spPr>
          <a:xfrm>
            <a:off x="683568" y="5733256"/>
            <a:ext cx="304800" cy="304800"/>
          </a:xfrm>
          <a:prstGeom prst="rect">
            <a:avLst/>
          </a:prstGeom>
        </p:spPr>
      </p:pic>
      <p:pic>
        <p:nvPicPr>
          <p:cNvPr id="16" name="Image 15" descr="pouce vert.jp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 cstate="print"/>
          <a:stretch>
            <a:fillRect/>
          </a:stretch>
        </p:blipFill>
        <p:spPr>
          <a:xfrm>
            <a:off x="3851920" y="1916832"/>
            <a:ext cx="2510383" cy="2454180"/>
          </a:xfrm>
          <a:prstGeom prst="rect">
            <a:avLst/>
          </a:prstGeom>
        </p:spPr>
      </p:pic>
      <p:pic>
        <p:nvPicPr>
          <p:cNvPr id="17" name="Image 16" descr="suite.jpg">
            <a:hlinkClick r:id="rId28" action="ppaction://hlinksldjump"/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9" cstate="print"/>
          <a:stretch>
            <a:fillRect/>
          </a:stretch>
        </p:blipFill>
        <p:spPr>
          <a:xfrm>
            <a:off x="7020272" y="4581128"/>
            <a:ext cx="1556370" cy="622548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2483768" y="1772816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669900"/>
                </a:solidFill>
              </a:rPr>
              <a:t>OBJECTIF : Appréhender la notion d’empreinte écologique</a:t>
            </a:r>
            <a:endParaRPr lang="fr-FR" dirty="0">
              <a:solidFill>
                <a:srgbClr val="66990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2483768" y="342900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669900"/>
                </a:solidFill>
              </a:rPr>
              <a:t>Sensibilisation </a:t>
            </a:r>
            <a:endParaRPr lang="fr-FR" dirty="0">
              <a:solidFill>
                <a:srgbClr val="6699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555776" y="4293096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669900"/>
                </a:solidFill>
              </a:rPr>
              <a:t>Evaluation de vos connaissances </a:t>
            </a:r>
            <a:endParaRPr lang="fr-FR" dirty="0">
              <a:solidFill>
                <a:srgbClr val="669900"/>
              </a:solidFill>
            </a:endParaRPr>
          </a:p>
        </p:txBody>
      </p:sp>
      <p:pic>
        <p:nvPicPr>
          <p:cNvPr id="31" name="Image 30" descr="Fotolia_28593803_XS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0" y="1484784"/>
            <a:ext cx="2553072" cy="3672408"/>
          </a:xfrm>
          <a:prstGeom prst="rect">
            <a:avLst/>
          </a:prstGeom>
        </p:spPr>
      </p:pic>
      <p:sp>
        <p:nvSpPr>
          <p:cNvPr id="53" name="ZoneTexte 52"/>
          <p:cNvSpPr txBox="1"/>
          <p:nvPr/>
        </p:nvSpPr>
        <p:spPr>
          <a:xfrm>
            <a:off x="2483768" y="2636912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669900"/>
                </a:solidFill>
              </a:rPr>
              <a:t>Temps de la formation : environ 15 minutes</a:t>
            </a:r>
            <a:endParaRPr lang="fr-FR" dirty="0">
              <a:solidFill>
                <a:srgbClr val="6699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 advTm="6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7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694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4" presetClass="entr" presetSubtype="0" accel="100000" fill="hold" grpId="0" nodeType="withEffect">
                                  <p:stCondLst>
                                    <p:cond delay="323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4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19"/>
                            </p:stCondLst>
                            <p:childTnLst>
                              <p:par>
                                <p:cTn id="24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2281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800"/>
                            </p:stCondLst>
                            <p:childTnLst>
                              <p:par>
                                <p:cTn id="34" presetID="54" presetClass="entr" presetSubtype="0" ac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66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06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72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268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4" presetClass="entr" presetSubtype="0" accel="10000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49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49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49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49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49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1" fill="hold" nodeType="withEffect">
                                  <p:stCondLst>
                                    <p:cond delay="36151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4" presetClass="entr" presetSubtype="0" accel="100000" fill="hold" grpId="0" nodeType="withEffect">
                                  <p:stCondLst>
                                    <p:cond delay="37151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grpId="0" nodeType="withEffect">
                                  <p:stCondLst>
                                    <p:cond delay="59351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8" presetClass="exit" presetSubtype="16" fill="hold" nodeType="withEffect">
                                  <p:stCondLst>
                                    <p:cond delay="582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8" presetClass="exit" presetSubtype="16" fill="hold" nodeType="withEffect">
                                  <p:stCondLst>
                                    <p:cond delay="602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nodeType="withEffect">
                                  <p:stCondLst>
                                    <p:cond delay="6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9" presetClass="exit" presetSubtype="0" fill="hold" grpId="1" nodeType="withEffect">
                                  <p:stCondLst>
                                    <p:cond delay="63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9888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exit" presetSubtype="10" fill="hold" nodeType="withEffect">
                                  <p:stCondLst>
                                    <p:cond delay="1512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92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2000"/>
                            </p:stCondLst>
                            <p:childTnLst>
                              <p:par>
                                <p:cTn id="95" presetID="1" presetClass="mediacall" presetSubtype="0" fill="hold" nodeType="afterEffect">
                                  <p:stCondLst>
                                    <p:cond delay="312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34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26" presetClass="entr" presetSubtype="0" fill="hold" nodeType="withEffect">
                                  <p:stCondLst>
                                    <p:cond delay="1012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35772"/>
                            </p:stCondLst>
                            <p:childTnLst>
                              <p:par>
                                <p:cTn id="114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36272"/>
                            </p:stCondLst>
                            <p:childTnLst>
                              <p:par>
                                <p:cTn id="122" presetID="1" presetClass="mediacall" presetSubtype="0" fill="hold" nodeType="afterEffect">
                                  <p:stCondLst>
                                    <p:cond delay="412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296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174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44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44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44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4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3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1" presetClass="entr" presetSubtype="0" fill="hold" grpId="0" nodeType="withEffect">
                                  <p:stCondLst>
                                    <p:cond delay="1184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77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770" decel="100000"/>
                                        <p:tgtEl>
                                          <p:spTgt spid="2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5" dur="77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7" dur="77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66369"/>
                            </p:stCondLst>
                            <p:childTnLst>
                              <p:par>
                                <p:cTn id="140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770" decel="10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770" decel="100000"/>
                                        <p:tgtEl>
                                          <p:spTgt spid="5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5" dur="77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7" dur="77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9" presetID="51" presetClass="entr" presetSubtype="0" fill="hold" grpId="0" nodeType="withEffect">
                                  <p:stCondLst>
                                    <p:cond delay="2034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77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770" decel="100000"/>
                                        <p:tgtEl>
                                          <p:spTgt spid="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4" dur="77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6" dur="77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8" presetID="51" presetClass="entr" presetSubtype="0" fill="hold" grpId="0" nodeType="withEffect">
                                  <p:stCondLst>
                                    <p:cond delay="23928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77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770" decel="100000"/>
                                        <p:tgtEl>
                                          <p:spTgt spid="3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3" dur="77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5" dur="77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7" presetID="49" presetClass="entr" presetSubtype="0" decel="100000" fill="hold" nodeType="withEffect">
                                  <p:stCondLst>
                                    <p:cond delay="2784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2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2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video>
              <p:cMediaNode>
                <p:cTn id="17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showWhenStopped="0">
                <p:cTn id="18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showWhenStopped="0">
                <p:cTn id="18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showWhenStopped="0">
                <p:cTn id="18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showWhenStopped="0">
                <p:cTn id="18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9" grpId="0"/>
      <p:bldP spid="19" grpId="1"/>
      <p:bldP spid="20" grpId="0"/>
      <p:bldP spid="26" grpId="0"/>
      <p:bldP spid="26" grpId="1"/>
      <p:bldP spid="27" grpId="0"/>
      <p:bldP spid="27" grpId="1"/>
      <p:bldP spid="28" grpId="0"/>
      <p:bldP spid="29" grpId="0"/>
      <p:bldP spid="30" grpId="0"/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surfaces bio-productives</a:t>
            </a:r>
            <a:endParaRPr lang="fr-FR" dirty="0"/>
          </a:p>
        </p:txBody>
      </p:sp>
      <p:pic>
        <p:nvPicPr>
          <p:cNvPr id="10" name="Image 9" descr="engbg.png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473700"/>
            <a:ext cx="9144000" cy="1384300"/>
          </a:xfrm>
          <a:prstGeom prst="rect">
            <a:avLst/>
          </a:prstGeom>
        </p:spPr>
      </p:pic>
      <p:pic>
        <p:nvPicPr>
          <p:cNvPr id="12" name="Image 11" descr="~t234900.emf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190500" y="5838278"/>
            <a:ext cx="5092700" cy="807541"/>
          </a:xfrm>
          <a:prstGeom prst="rect">
            <a:avLst/>
          </a:prstGeom>
        </p:spPr>
      </p:pic>
      <p:pic>
        <p:nvPicPr>
          <p:cNvPr id="13" name="Image 12" descr="enga.png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4959350" y="5986462"/>
            <a:ext cx="1473200" cy="431800"/>
          </a:xfrm>
          <a:prstGeom prst="rect">
            <a:avLst/>
          </a:prstGeom>
        </p:spPr>
      </p:pic>
      <p:pic>
        <p:nvPicPr>
          <p:cNvPr id="14" name="Image 13" descr="engb.png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7135812" y="5986462"/>
            <a:ext cx="1731962" cy="431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333300"/>
                </a:solidFill>
                <a:latin typeface="+mn-lt"/>
                <a:cs typeface="Andalus" pitchFamily="2" charset="-78"/>
              </a:rPr>
              <a:t>Quelles sont les activités humaines qui consomment des ressources ?</a:t>
            </a:r>
            <a:endParaRPr lang="fr-FR" sz="2800" dirty="0">
              <a:solidFill>
                <a:srgbClr val="333300"/>
              </a:solidFill>
              <a:latin typeface="+mn-lt"/>
              <a:cs typeface="Andalus" pitchFamily="2" charset="-78"/>
            </a:endParaRPr>
          </a:p>
        </p:txBody>
      </p:sp>
      <p:pic>
        <p:nvPicPr>
          <p:cNvPr id="3" name="ecran 3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79512" y="6381328"/>
            <a:ext cx="304800" cy="29641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123728" y="1484784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669900"/>
                </a:solidFill>
              </a:rPr>
              <a:t>La pollution de l’air, le changement climatique (20%)</a:t>
            </a:r>
            <a:endParaRPr lang="fr-FR" dirty="0">
              <a:solidFill>
                <a:srgbClr val="669900"/>
              </a:solidFill>
            </a:endParaRPr>
          </a:p>
        </p:txBody>
      </p:sp>
      <p:sp>
        <p:nvSpPr>
          <p:cNvPr id="5" name="Flèche droite 4"/>
          <p:cNvSpPr/>
          <p:nvPr/>
        </p:nvSpPr>
        <p:spPr>
          <a:xfrm>
            <a:off x="755576" y="1484784"/>
            <a:ext cx="936104" cy="504056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333300"/>
              </a:solidFill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755576" y="2420888"/>
            <a:ext cx="936104" cy="504056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3333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123728" y="242088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333300"/>
                </a:solidFill>
              </a:rPr>
              <a:t>Logement</a:t>
            </a:r>
            <a:r>
              <a:rPr lang="fr-FR" b="1" dirty="0" smtClean="0">
                <a:solidFill>
                  <a:srgbClr val="669900"/>
                </a:solidFill>
              </a:rPr>
              <a:t> </a:t>
            </a:r>
            <a:r>
              <a:rPr lang="fr-FR" b="1" dirty="0" smtClean="0">
                <a:solidFill>
                  <a:srgbClr val="333300"/>
                </a:solidFill>
              </a:rPr>
              <a:t>:</a:t>
            </a:r>
            <a:r>
              <a:rPr lang="fr-FR" b="1" dirty="0" smtClean="0">
                <a:solidFill>
                  <a:srgbClr val="669900"/>
                </a:solidFill>
              </a:rPr>
              <a:t> </a:t>
            </a:r>
            <a:endParaRPr lang="fr-FR" b="1" dirty="0">
              <a:solidFill>
                <a:srgbClr val="6699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419872" y="2420888"/>
            <a:ext cx="550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669900"/>
                </a:solidFill>
              </a:rPr>
              <a:t>1 logement sur 3 nécessiterait de travaux d’isolation</a:t>
            </a:r>
            <a:endParaRPr lang="fr-FR" dirty="0">
              <a:solidFill>
                <a:srgbClr val="669900"/>
              </a:solidFill>
            </a:endParaRPr>
          </a:p>
        </p:txBody>
      </p:sp>
      <p:sp>
        <p:nvSpPr>
          <p:cNvPr id="9" name="Flèche droite 8"/>
          <p:cNvSpPr/>
          <p:nvPr/>
        </p:nvSpPr>
        <p:spPr>
          <a:xfrm>
            <a:off x="755576" y="3212976"/>
            <a:ext cx="936104" cy="504056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3333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123728" y="328498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333300"/>
                </a:solidFill>
              </a:rPr>
              <a:t>Transport : </a:t>
            </a:r>
            <a:endParaRPr lang="fr-FR" b="1" dirty="0">
              <a:solidFill>
                <a:srgbClr val="3333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491880" y="3284984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669900"/>
                </a:solidFill>
              </a:rPr>
              <a:t>71% des français utilisent un véhicule motorisé pour aller faire des courses ;</a:t>
            </a:r>
            <a:endParaRPr lang="fr-FR" dirty="0">
              <a:solidFill>
                <a:srgbClr val="6699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491880" y="4005064"/>
            <a:ext cx="565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669900"/>
                </a:solidFill>
              </a:rPr>
              <a:t>38% déclarent que rien ne les encouragent à changer</a:t>
            </a:r>
            <a:endParaRPr lang="fr-FR" dirty="0">
              <a:solidFill>
                <a:srgbClr val="669900"/>
              </a:solidFill>
            </a:endParaRPr>
          </a:p>
        </p:txBody>
      </p:sp>
      <p:sp>
        <p:nvSpPr>
          <p:cNvPr id="13" name="Flèche droite 12"/>
          <p:cNvSpPr/>
          <p:nvPr/>
        </p:nvSpPr>
        <p:spPr>
          <a:xfrm>
            <a:off x="755576" y="4581128"/>
            <a:ext cx="936104" cy="504056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3333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123728" y="450912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333300"/>
                </a:solidFill>
              </a:rPr>
              <a:t>Gestes quotidiens et</a:t>
            </a:r>
          </a:p>
          <a:p>
            <a:r>
              <a:rPr lang="fr-FR" b="1" dirty="0" smtClean="0">
                <a:solidFill>
                  <a:srgbClr val="333300"/>
                </a:solidFill>
              </a:rPr>
              <a:t>Conso responsable :  </a:t>
            </a:r>
            <a:endParaRPr lang="fr-FR" b="1" dirty="0">
              <a:solidFill>
                <a:srgbClr val="3333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499992" y="4581128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669900"/>
                </a:solidFill>
              </a:rPr>
              <a:t>41% sont favorables  à l’achat du strict minimum afin d’éviter le gaspillage</a:t>
            </a:r>
            <a:endParaRPr lang="fr-FR" dirty="0">
              <a:solidFill>
                <a:srgbClr val="6699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835696" y="5229200"/>
            <a:ext cx="7308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669900"/>
                </a:solidFill>
              </a:rPr>
              <a:t>Seulement 1% consomment des produits issus du commerce équitable</a:t>
            </a:r>
            <a:endParaRPr lang="fr-FR" dirty="0">
              <a:solidFill>
                <a:srgbClr val="6699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67544" y="6309320"/>
            <a:ext cx="8676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Source ou plus d’infos sont trouvables : </a:t>
            </a:r>
            <a:r>
              <a:rPr lang="fr-FR" dirty="0" smtClean="0">
                <a:solidFill>
                  <a:schemeClr val="bg1"/>
                </a:solidFill>
                <a:hlinkClick r:id="rId5"/>
              </a:rPr>
              <a:t>Site de Statistiques du Gouvernement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123728" y="1844824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669900"/>
                </a:solidFill>
              </a:rPr>
              <a:t>Les catastrophes naturelles (15%)</a:t>
            </a:r>
            <a:endParaRPr lang="fr-FR" dirty="0">
              <a:solidFill>
                <a:srgbClr val="669900"/>
              </a:solidFill>
            </a:endParaRPr>
          </a:p>
        </p:txBody>
      </p:sp>
    </p:spTree>
  </p:cSld>
  <p:clrMapOvr>
    <a:masterClrMapping/>
  </p:clrMapOvr>
  <p:transition advClick="0" advTm="79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3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58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4" presetClass="entr" presetSubtype="0" accel="100000" fill="hold" grpId="0" nodeType="withEffect">
                                  <p:stCondLst>
                                    <p:cond delay="76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4" presetClass="entr" presetSubtype="0" accel="100000" fill="hold" grpId="0" nodeType="withEffect">
                                  <p:stCondLst>
                                    <p:cond delay="86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4" presetClass="entr" presetSubtype="0" accel="100000" fill="hold" grpId="0" nodeType="withEffect">
                                  <p:stCondLst>
                                    <p:cond delay="133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4" presetClass="entr" presetSubtype="0" accel="100000" fill="hold" grpId="0" nodeType="withEffect">
                                  <p:stCondLst>
                                    <p:cond delay="286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4" presetClass="entr" presetSubtype="0" accel="100000" fill="hold" grpId="0" nodeType="withEffect">
                                  <p:stCondLst>
                                    <p:cond delay="300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4" presetClass="entr" presetSubtype="0" accel="100000" fill="hold" grpId="0" nodeType="withEffect">
                                  <p:stCondLst>
                                    <p:cond delay="319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4" presetClass="entr" presetSubtype="0" accel="100000" fill="hold" grpId="0" nodeType="withEffect">
                                  <p:stCondLst>
                                    <p:cond delay="376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4" presetClass="entr" presetSubtype="0" accel="100000" fill="hold" grpId="0" nodeType="withEffect">
                                  <p:stCondLst>
                                    <p:cond delay="386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4" presetClass="entr" presetSubtype="0" accel="100000" fill="hold" grpId="0" nodeType="withEffect">
                                  <p:stCondLst>
                                    <p:cond delay="406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4" presetClass="entr" presetSubtype="0" accel="100000" fill="hold" grpId="0" nodeType="withEffect">
                                  <p:stCondLst>
                                    <p:cond delay="506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4" presetClass="entr" presetSubtype="0" accel="100000" fill="hold" grpId="0" nodeType="withEffect">
                                  <p:stCondLst>
                                    <p:cond delay="576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4" presetClass="entr" presetSubtype="0" accel="100000" fill="hold" grpId="0" nodeType="withEffect">
                                  <p:stCondLst>
                                    <p:cond delay="584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4" presetClass="entr" presetSubtype="0" accel="100000" fill="hold" grpId="0" nodeType="withEffect">
                                  <p:stCondLst>
                                    <p:cond delay="61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4" presetClass="entr" presetSubtype="0" accel="100000" fill="hold" grpId="0" nodeType="withEffect">
                                  <p:stCondLst>
                                    <p:cond delay="726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  <p:bldP spid="5" grpId="0" animBg="1"/>
      <p:bldP spid="6" grpId="0" animBg="1"/>
      <p:bldP spid="7" grpId="0"/>
      <p:bldP spid="8" grpId="0"/>
      <p:bldP spid="9" grpId="0" animBg="1"/>
      <p:bldP spid="10" grpId="0"/>
      <p:bldP spid="11" grpId="0"/>
      <p:bldP spid="12" grpId="0"/>
      <p:bldP spid="13" grpId="0" animBg="1"/>
      <p:bldP spid="14" grpId="0"/>
      <p:bldP spid="15" grpId="0"/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otolia_28593803_X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2636912"/>
            <a:ext cx="2376264" cy="3168352"/>
          </a:xfrm>
          <a:prstGeom prst="rect">
            <a:avLst/>
          </a:prstGeom>
        </p:spPr>
      </p:pic>
      <p:pic>
        <p:nvPicPr>
          <p:cNvPr id="7" name="Voix_ge_00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251520" y="6381328"/>
            <a:ext cx="304800" cy="3048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67544" y="404664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solidFill>
                  <a:srgbClr val="333300"/>
                </a:solidFill>
              </a:rPr>
              <a:t>Quiz de validation des acquis !</a:t>
            </a:r>
            <a:endParaRPr lang="fr-FR" sz="3600" dirty="0">
              <a:solidFill>
                <a:srgbClr val="3333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259632" y="1196752"/>
            <a:ext cx="6264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669900"/>
                </a:solidFill>
              </a:rPr>
              <a:t>On se concentre, ça commence ici…il suffit de cliquer sur « START ».</a:t>
            </a:r>
          </a:p>
          <a:p>
            <a:pPr algn="ctr"/>
            <a:endParaRPr lang="fr-FR" dirty="0" smtClean="0">
              <a:solidFill>
                <a:srgbClr val="669900"/>
              </a:solidFill>
            </a:endParaRPr>
          </a:p>
          <a:p>
            <a:pPr algn="ctr"/>
            <a:r>
              <a:rPr lang="fr-FR" dirty="0" smtClean="0">
                <a:solidFill>
                  <a:srgbClr val="669900"/>
                </a:solidFill>
              </a:rPr>
              <a:t>Bonne chance !</a:t>
            </a:r>
            <a:endParaRPr lang="fr-FR" dirty="0">
              <a:solidFill>
                <a:srgbClr val="669900"/>
              </a:solidFill>
            </a:endParaRPr>
          </a:p>
        </p:txBody>
      </p:sp>
      <p:pic>
        <p:nvPicPr>
          <p:cNvPr id="13" name="Image 12" descr="start.jp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53225" y="2420888"/>
            <a:ext cx="2390775" cy="1914525"/>
          </a:xfrm>
          <a:prstGeom prst="rect">
            <a:avLst/>
          </a:prstGeom>
        </p:spPr>
      </p:pic>
      <p:pic>
        <p:nvPicPr>
          <p:cNvPr id="14" name="jungle_adventure2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755576" y="645333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35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00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2.5E-6 7.40741E-7 L 0.42135 -0.0314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" y="-1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20000"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Quiz Ecologique</a:t>
            </a:r>
            <a:endParaRPr lang="fr-FR"/>
          </a:p>
        </p:txBody>
      </p:sp>
      <p:pic>
        <p:nvPicPr>
          <p:cNvPr id="10" name="Image 9" descr="engbg.png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588000"/>
            <a:ext cx="9144000" cy="1270000"/>
          </a:xfrm>
          <a:prstGeom prst="rect">
            <a:avLst/>
          </a:prstGeom>
        </p:spPr>
      </p:pic>
      <p:pic>
        <p:nvPicPr>
          <p:cNvPr id="12" name="Image 11" descr="~t204520.emf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63500" y="5579057"/>
            <a:ext cx="5740400" cy="1230733"/>
          </a:xfrm>
          <a:prstGeom prst="rect">
            <a:avLst/>
          </a:prstGeom>
        </p:spPr>
      </p:pic>
      <p:pic>
        <p:nvPicPr>
          <p:cNvPr id="13" name="Image 12" descr="enga.png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4959350" y="5986462"/>
            <a:ext cx="1473200" cy="431800"/>
          </a:xfrm>
          <a:prstGeom prst="rect">
            <a:avLst/>
          </a:prstGeom>
        </p:spPr>
      </p:pic>
      <p:pic>
        <p:nvPicPr>
          <p:cNvPr id="14" name="Image 13" descr="qmb.png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7135812" y="5986462"/>
            <a:ext cx="1731962" cy="431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195736" y="260648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333300"/>
                </a:solidFill>
              </a:rPr>
              <a:t>Pour conclure : </a:t>
            </a:r>
            <a:endParaRPr lang="fr-FR" sz="2400" b="1" dirty="0">
              <a:solidFill>
                <a:srgbClr val="333300"/>
              </a:solidFill>
            </a:endParaRPr>
          </a:p>
        </p:txBody>
      </p:sp>
      <p:pic>
        <p:nvPicPr>
          <p:cNvPr id="4" name="conclusion empreinte écologique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179512" y="1052736"/>
            <a:ext cx="6678711" cy="5328592"/>
          </a:xfrm>
          <a:prstGeom prst="rect">
            <a:avLst/>
          </a:prstGeom>
        </p:spPr>
      </p:pic>
      <p:graphicFrame>
        <p:nvGraphicFramePr>
          <p:cNvPr id="5" name="Objet 4"/>
          <p:cNvGraphicFramePr>
            <a:graphicFrameLocks noChangeAspect="1"/>
          </p:cNvGraphicFramePr>
          <p:nvPr/>
        </p:nvGraphicFramePr>
        <p:xfrm>
          <a:off x="7236296" y="980728"/>
          <a:ext cx="1512168" cy="1512168"/>
        </p:xfrm>
        <a:graphic>
          <a:graphicData uri="http://schemas.openxmlformats.org/presentationml/2006/ole">
            <p:oleObj spid="_x0000_s15362" name="Acrobat Document" r:id="rId6" imgW="5830114" imgH="5830114" progId="AcroExch.Document.7">
              <p:embed/>
            </p:oleObj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6876256" y="479715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33300"/>
                </a:solidFill>
                <a:hlinkClick r:id="rId7"/>
              </a:rPr>
              <a:t>Pour aller plus loin</a:t>
            </a:r>
            <a:endParaRPr lang="fr-FR" dirty="0">
              <a:solidFill>
                <a:srgbClr val="333300"/>
              </a:solidFill>
            </a:endParaRPr>
          </a:p>
        </p:txBody>
      </p:sp>
      <p:pic>
        <p:nvPicPr>
          <p:cNvPr id="8" name="Image 7" descr="Fotolia_28592983_X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36296" y="2708920"/>
            <a:ext cx="1400944" cy="1867925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55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4" presetClass="entr" presetSubtype="0" accel="100000" fill="hold" nodeType="withEffect">
                                  <p:stCondLst>
                                    <p:cond delay="79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CHECK" val="0"/>
  <p:tag name="ARTICULATE_AUDIO_TEMP" val="C:\Users\EUGENIE\AppData\Local\Temp\articulate\presenter\ae\audio\20140421102512\"/>
  <p:tag name="ART_ENCODE_TYPE" val="0"/>
  <p:tag name="ART_ENCODE_INDEX" val="1"/>
  <p:tag name="ARTICULATE_PRESENTATION_ID" val="4210"/>
  <p:tag name="0" val="1"/>
  <p:tag name="ENGAGE_TAB_COUNT" val="1"/>
  <p:tag name="ENGAGE_INTERACTION_TABNAME_1" val="GLOSSARY"/>
  <p:tag name="ENGAGE_INTERACTION_GUID_1" val="a8d40cf3-0d54-4058-b6ef-9c463d93e055"/>
  <p:tag name="ENGAGE_INTERACTION_FILENAME_1" val="C:\Users\EUGENIE\Desktop\Glossary.intr"/>
  <p:tag name="ENGAGE_INTERACTION_PAUSE_1" val="1"/>
  <p:tag name="ENGAGE_INTERACTION_ID_1" val="a3310"/>
  <p:tag name="ENGAGE_LAST_MODIFY_DATE_1" val="41751,1054513889"/>
  <p:tag name="ENGAGE_INTERACTION_TITLE_1" val="Glossary"/>
  <p:tag name="LMS_PUBLISH" val="No"/>
  <p:tag name="ARTICULATE_TEMPLATE" val="Corporate Communications"/>
  <p:tag name="PRESENTER_PREVIEW_START" val="4"/>
  <p:tag name="PRESENTER_PREVIEW_END" val="4"/>
  <p:tag name="PRESENTER_PREVIEW_MODE" val="0"/>
  <p:tag name="ARTICULATE_PRESENTER_VERSION" val="6"/>
  <p:tag name="ARTICULATE_PROJECT_OPE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EUGENIE\AppData\Local\Temp\articulate\presenter\imgtemp\eI6qoDKT_fichiers\slide0001_image001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EUGENIE\AppData\Local\Temp\articulate\presenter\imgtemp\1Ya3gizO_fichiers\slide0001_image001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EUGENIE\AppData\Local\Temp\articulate\presenter\imgtemp\4nAqC08U_fichiers\slide0001_image001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EUGENIE\AppData\Local\Temp\articulate\presenter\imgtemp\TVsmlefz_fichiers\slide0001_image001.jp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EUGENIE\AppData\Local\Temp\articulate\presenter\imgtemp\QHBUAExV_fichiers\slide0001_image001.jp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PAUSE" val="0"/>
  <p:tag name="ENGAGE_INTERACTION_TRAP" val="1"/>
  <p:tag name="ENGAGE_INTERACTION_FINISH" val="2"/>
  <p:tag name="ENGAGE_INTERACTION_FINISH_MESSAGE" val="Next Slide"/>
  <p:tag name="ARTICULATE_SLIDE_GUID" val="3b4d62f7-8ad0-4761-a242-2018422e8ea5"/>
  <p:tag name="OVERRIDE" val="ENGAGE_INTERACTION_SLIDE"/>
  <p:tag name="ENGAGE_INTERACTION_TITLE" val="Les surfaces bio-productives"/>
  <p:tag name="ENGAGE_INTERACTION_FILENAME" val="C:\Users\EUGENIE\Desktop\Les surfaces bio-productives.intr"/>
  <p:tag name="ENGAGE_INTERACTION_SLIDE_ID" val="259"/>
  <p:tag name="ENGAGE_INTERACTION_FORCE_UPDATE" val="0"/>
  <p:tag name="ENGAGE_LAST_MODIFY_DATE" val="41750,9923148148"/>
  <p:tag name="ELAPSEDTIME" val="68,046"/>
  <p:tag name="ENGAGE_EDIT_MODE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_PROPERTY" val="1"/>
  <p:tag name="ART_ENGAGE_A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_ENGAGE_A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_ENGAGE_B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PAUSE" val="0"/>
  <p:tag name="AQP_PASS_ACTION" val="2"/>
  <p:tag name="AQP_FAIL_ACTION" val="2"/>
  <p:tag name="OVERRIDE" val="QUIZMAKER_QUIZ_SLIDE"/>
  <p:tag name="QUIZMAKER_QUIZ_TITLE" val="Quiz Ecologique"/>
  <p:tag name="QUIZMAKER_QUIZ_FILENAME" val="C:\Users\EUGENIE\Desktop\Quiz1.quiz"/>
  <p:tag name="QUIZMAKER_QUIZ_SLIDE_ID" val="262"/>
  <p:tag name="QUIZMAKER_QUIZ_FORCE_UPDATE" val="0"/>
  <p:tag name="AQP_PASS_SCORE" val="70"/>
  <p:tag name="QUIZMAKER_LAST_MODIFY_DATE" val="41751,864525463"/>
  <p:tag name="ELAPSEDTIME" val="0"/>
  <p:tag name="AQP_TRAP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28,052"/>
  <p:tag name="ARTICULATE_SLIDE_GUID" val="d596e671-4672-4bc5-919d-0cd3bbd75a9f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M_PROPERTY" val="1"/>
  <p:tag name="ART_QM_A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_QM_A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_QM_B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EUGENIE\AppData\Local\Temp\articulate\presenter\imgtemp\eBV1TkzB_fichiers\slide0001_image001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PAUSE" val="0"/>
  <p:tag name="ENGAGE_INTERACTION_TRAP" val="1"/>
  <p:tag name="ENGAGE_INTERACTION_FINISH" val="2"/>
  <p:tag name="ENGAGE_INTERACTION_FINISH_MESSAGE" val="Next Slide"/>
  <p:tag name="OVERRIDE" val="ENGAGE_INTERACTION_SLIDE"/>
  <p:tag name="ENGAGE_INTERACTION_TITLE" val="Glossary"/>
  <p:tag name="ENGAGE_INTERACTION_FILENAME" val="C:\Users\EUGENIE\Desktop\Glossary.intr"/>
  <p:tag name="ENGAGE_INTERACTION_SLIDE_ID" val="263"/>
  <p:tag name="ENGAGE_INTERACTION_FORCE_UPDATE" val="0"/>
  <p:tag name="ENGAGE_LAST_MODIFY_DATE" val="41750,4940625"/>
  <p:tag name="ELAPSEDTIME" val="9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_PROPERTY" val="1"/>
  <p:tag name="ART_ENGAGE_A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_ENGAGE_A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_ENGAGE_B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b368d7a1-1b3b-4cae-8e3a-19273e9191a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EUGENIE\AppData\Local\Temp\articulate\presenter\imgtemp\crvqTLdU_fichiers\slide0001_image001.jpg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1231</TotalTime>
  <Words>249</Words>
  <Application>Microsoft Office PowerPoint</Application>
  <PresentationFormat>Affichage à l'écran (4:3)</PresentationFormat>
  <Paragraphs>38</Paragraphs>
  <Slides>8</Slides>
  <Notes>3</Notes>
  <HiddenSlides>1</HiddenSlides>
  <MMClips>12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0" baseType="lpstr">
      <vt:lpstr>Apex</vt:lpstr>
      <vt:lpstr>Acrobat Document</vt:lpstr>
      <vt:lpstr>TransportVert</vt:lpstr>
      <vt:lpstr>Glossary</vt:lpstr>
      <vt:lpstr>Diapositive 3</vt:lpstr>
      <vt:lpstr>Les surfaces bio-productives</vt:lpstr>
      <vt:lpstr>Quelles sont les activités humaines qui consomment des ressources ?</vt:lpstr>
      <vt:lpstr>Diapositive 6</vt:lpstr>
      <vt:lpstr>Quiz Ecologique</vt:lpstr>
      <vt:lpstr>Diapositive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EUGENIE</dc:creator>
  <cp:lastModifiedBy>EUGENIE</cp:lastModifiedBy>
  <cp:revision>152</cp:revision>
  <dcterms:created xsi:type="dcterms:W3CDTF">2014-04-20T17:34:39Z</dcterms:created>
  <dcterms:modified xsi:type="dcterms:W3CDTF">2014-04-28T19:56:11Z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Path">
    <vt:lpwstr>outils2</vt:lpwstr>
  </property>
  <property fmtid="{D5CDD505-2E9C-101B-9397-08002B2CF9AE}" pid="4" name="ArticulateGUID">
    <vt:lpwstr>CEF24CF3-EE11-46E3-9E0D-443C29A56667</vt:lpwstr>
  </property>
  <property fmtid="{D5CDD505-2E9C-101B-9397-08002B2CF9AE}" pid="5" name="ArticulateProjectFull">
    <vt:lpwstr>C:\Users\EUGENIE\Desktop\outils2.ppta</vt:lpwstr>
  </property>
</Properties>
</file>