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9" r:id="rId4"/>
    <p:sldId id="267" r:id="rId5"/>
    <p:sldId id="268" r:id="rId6"/>
    <p:sldId id="269" r:id="rId7"/>
    <p:sldId id="270" r:id="rId8"/>
    <p:sldId id="271" r:id="rId9"/>
    <p:sldId id="272" r:id="rId10"/>
    <p:sldId id="260" r:id="rId11"/>
    <p:sldId id="265" r:id="rId12"/>
    <p:sldId id="266" r:id="rId13"/>
    <p:sldId id="273" r:id="rId14"/>
    <p:sldId id="274" r:id="rId15"/>
    <p:sldId id="275" r:id="rId16"/>
    <p:sldId id="276" r:id="rId17"/>
    <p:sldId id="278" r:id="rId18"/>
    <p:sldId id="279" r:id="rId19"/>
    <p:sldId id="277" r:id="rId20"/>
    <p:sldId id="280" r:id="rId21"/>
    <p:sldId id="281" r:id="rId22"/>
    <p:sldId id="261" r:id="rId23"/>
    <p:sldId id="283" r:id="rId24"/>
    <p:sldId id="282" r:id="rId25"/>
    <p:sldId id="262" r:id="rId26"/>
    <p:sldId id="263" r:id="rId27"/>
    <p:sldId id="264" r:id="rId2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950F"/>
    <a:srgbClr val="004C22"/>
    <a:srgbClr val="1A967E"/>
    <a:srgbClr val="78B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82" autoAdjust="0"/>
    <p:restoredTop sz="94660"/>
  </p:normalViewPr>
  <p:slideViewPr>
    <p:cSldViewPr>
      <p:cViewPr varScale="1">
        <p:scale>
          <a:sx n="67" d="100"/>
          <a:sy n="67" d="100"/>
        </p:scale>
        <p:origin x="-118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CC4AE93-0B17-46F6-B1FA-4F093D95A953}" type="datetimeFigureOut">
              <a:rPr lang="fr-FR"/>
              <a:pPr>
                <a:defRPr/>
              </a:pPr>
              <a:t>14/03/2014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E41B760-B205-4A0D-A391-05CD56785C7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1747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794AF391-82F5-4098-97BD-65C89EC1BC09}" type="datetimeFigureOut">
              <a:rPr lang="fr-FR"/>
              <a:pPr>
                <a:defRPr/>
              </a:pPr>
              <a:t>14/03/2014</a:t>
            </a:fld>
            <a:endParaRPr lang="fr-FR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92DA374-2878-4172-89B5-FB96A634D91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800E1-5D8C-4947-8CD7-AA0175CDA80F}" type="datetimeFigureOut">
              <a:rPr lang="fr-FR"/>
              <a:pPr>
                <a:defRPr/>
              </a:pPr>
              <a:t>14/03/2014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8511E-90BA-42BA-B7DA-A6D0303C1E0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7F012-E1B1-42C4-BBDD-13A031FE103D}" type="datetimeFigureOut">
              <a:rPr lang="fr-FR"/>
              <a:pPr>
                <a:defRPr/>
              </a:pPr>
              <a:t>14/03/2014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7CEDB-1457-40A3-B430-BBACC7A2AAC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7D84F-830B-4908-A89F-68DE8042FCC4}" type="datetimeFigureOut">
              <a:rPr lang="fr-FR"/>
              <a:pPr>
                <a:defRPr/>
              </a:pPr>
              <a:t>14/03/2014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2A6C2-5B2F-4EC0-A6B7-EE69CF6A472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503CC-A196-49C9-83C1-BC6894F45D10}" type="datetimeFigureOut">
              <a:rPr lang="fr-FR"/>
              <a:pPr>
                <a:defRPr/>
              </a:pPr>
              <a:t>14/03/2014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07061-368E-4D59-83DC-2F28FB47EB5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E95B6-9364-47E7-82BB-1971BD11E929}" type="datetimeFigureOut">
              <a:rPr lang="fr-FR"/>
              <a:pPr>
                <a:defRPr/>
              </a:pPr>
              <a:t>14/03/2014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08B2A-F949-4BAE-A9C8-EB7AE85B76F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12290-C085-494B-A8E3-4B21ACC95BD6}" type="datetimeFigureOut">
              <a:rPr lang="fr-FR"/>
              <a:pPr>
                <a:defRPr/>
              </a:pPr>
              <a:t>14/03/2014</a:t>
            </a:fld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455C5-AEF7-477E-9F95-E10D69C8D9E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65813-2D16-462D-B739-2EED0BC90CEB}" type="datetimeFigureOut">
              <a:rPr lang="fr-FR"/>
              <a:pPr>
                <a:defRPr/>
              </a:pPr>
              <a:t>14/03/2014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7D393-A787-40DF-85B4-04FF760B315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ACB97-A601-41C0-8EC7-1B5ED4535B1D}" type="datetimeFigureOut">
              <a:rPr lang="fr-FR"/>
              <a:pPr>
                <a:defRPr/>
              </a:pPr>
              <a:t>14/03/2014</a:t>
            </a:fld>
            <a:endParaRPr 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F13B7-BF55-42A0-B7CA-BE1A6000DA5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6B28B-FF48-4B74-A903-F84B143809B7}" type="datetimeFigureOut">
              <a:rPr lang="fr-FR"/>
              <a:pPr>
                <a:defRPr/>
              </a:pPr>
              <a:t>14/03/2014</a:t>
            </a:fld>
            <a:endParaRPr lang="fr-FR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AF76C-B3B9-4FBD-9382-90B2B0C67BA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A3EBB-E36E-40EC-A579-82F4EC2B47D6}" type="datetimeFigureOut">
              <a:rPr lang="fr-FR"/>
              <a:pPr>
                <a:defRPr/>
              </a:pPr>
              <a:t>14/03/2014</a:t>
            </a:fld>
            <a:endParaRPr lang="fr-FR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8CDFA-0025-4ECD-9F81-17C146C818F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en-US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AD4DDEBA-EC81-4D89-BD50-3B967B9C8AD6}" type="datetimeFigureOut">
              <a:rPr lang="fr-FR"/>
              <a:pPr>
                <a:defRPr/>
              </a:pPr>
              <a:t>14/03/2014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D82771EF-2088-47F4-A6D8-B8A911ACA67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73" r:id="rId8"/>
    <p:sldLayoutId id="2147483674" r:id="rId9"/>
    <p:sldLayoutId id="2147483665" r:id="rId10"/>
    <p:sldLayoutId id="21474836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http://www.fiv.fr/media/congelation-paillette-300x169.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23728" y="188640"/>
            <a:ext cx="5396136" cy="2172246"/>
          </a:xfrm>
        </p:spPr>
        <p:txBody>
          <a:bodyPr rtlCol="0"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	</a:t>
            </a:r>
            <a:r>
              <a:rPr lang="fr-FR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	</a:t>
            </a:r>
            <a:r>
              <a:rPr lang="fr-FR" b="1" dirty="0" smtClean="0">
                <a:ln>
                  <a:solidFill>
                    <a:srgbClr val="78B832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	</a:t>
            </a:r>
            <a:r>
              <a:rPr lang="fr-FR" sz="5300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3"/>
                    </a:gs>
                    <a:gs pos="61000">
                      <a:schemeClr val="accent6"/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fr-FR" sz="4400" b="1" dirty="0">
                <a:ln w="10541" cmpd="sng">
                  <a:solidFill>
                    <a:srgbClr val="78B832"/>
                  </a:solidFill>
                  <a:prstDash val="solid"/>
                </a:ln>
                <a:gradFill flip="none" rotWithShape="1">
                  <a:gsLst>
                    <a:gs pos="0">
                      <a:schemeClr val="bg2">
                        <a:lumMod val="50000"/>
                      </a:schemeClr>
                    </a:gs>
                    <a:gs pos="53000">
                      <a:schemeClr val="bg2">
                        <a:lumMod val="75000"/>
                      </a:schemeClr>
                    </a:gs>
                    <a:gs pos="100000">
                      <a:schemeClr val="bg2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</a:rPr>
              <a:t>ravail</a:t>
            </a:r>
            <a:r>
              <a:rPr lang="fr-FR" b="1" dirty="0" smtClean="0">
                <a:ln w="10541" cmpd="sng">
                  <a:solidFill>
                    <a:srgbClr val="78B832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b="1" dirty="0" smtClean="0">
                <a:ln w="10541" cmpd="sng">
                  <a:solidFill>
                    <a:srgbClr val="78B832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b="1" dirty="0" smtClean="0">
                <a:ln w="10541" cmpd="sng">
                  <a:solidFill>
                    <a:srgbClr val="78B832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fr-FR" sz="5300" b="1" dirty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3"/>
                    </a:gs>
                    <a:gs pos="61000">
                      <a:schemeClr val="accent6"/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fr-FR" sz="4400" b="1" dirty="0" smtClean="0">
                <a:ln w="10541" cmpd="sng">
                  <a:solidFill>
                    <a:srgbClr val="78B832"/>
                  </a:solidFill>
                  <a:prstDash val="solid"/>
                </a:ln>
                <a:gradFill flip="none" rotWithShape="1">
                  <a:gsLst>
                    <a:gs pos="0">
                      <a:schemeClr val="bg2">
                        <a:lumMod val="50000"/>
                      </a:schemeClr>
                    </a:gs>
                    <a:gs pos="53000">
                      <a:schemeClr val="bg2">
                        <a:lumMod val="75000"/>
                      </a:schemeClr>
                    </a:gs>
                    <a:gs pos="100000">
                      <a:schemeClr val="bg2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</a:rPr>
              <a:t>ersonnel</a:t>
            </a:r>
            <a:r>
              <a:rPr lang="fr-FR" b="1" dirty="0" smtClean="0">
                <a:ln w="10541" cmpd="sng">
                  <a:solidFill>
                    <a:srgbClr val="78B832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b="1" dirty="0" smtClean="0">
                <a:ln w="10541" cmpd="sng">
                  <a:solidFill>
                    <a:srgbClr val="78B832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b="1" dirty="0" smtClean="0">
                <a:ln w="10541" cmpd="sng">
                  <a:solidFill>
                    <a:srgbClr val="78B832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fr-FR" sz="5300" b="1" dirty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3"/>
                    </a:gs>
                    <a:gs pos="61000">
                      <a:schemeClr val="accent6"/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sz="4400" b="1" dirty="0">
                <a:ln w="10541" cmpd="sng">
                  <a:solidFill>
                    <a:srgbClr val="78B832"/>
                  </a:solidFill>
                  <a:prstDash val="solid"/>
                </a:ln>
                <a:gradFill flip="none" rotWithShape="1">
                  <a:gsLst>
                    <a:gs pos="0">
                      <a:schemeClr val="bg2">
                        <a:lumMod val="50000"/>
                      </a:schemeClr>
                    </a:gs>
                    <a:gs pos="53000">
                      <a:schemeClr val="bg2">
                        <a:lumMod val="75000"/>
                      </a:schemeClr>
                    </a:gs>
                    <a:gs pos="100000">
                      <a:schemeClr val="bg2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</a:rPr>
              <a:t>ncadré</a:t>
            </a:r>
          </a:p>
        </p:txBody>
      </p:sp>
      <p:sp>
        <p:nvSpPr>
          <p:cNvPr id="14338" name="Sous-titre 2"/>
          <p:cNvSpPr>
            <a:spLocks noGrp="1"/>
          </p:cNvSpPr>
          <p:nvPr>
            <p:ph type="subTitle" idx="1"/>
          </p:nvPr>
        </p:nvSpPr>
        <p:spPr>
          <a:xfrm>
            <a:off x="4716463" y="3573463"/>
            <a:ext cx="3309937" cy="1260475"/>
          </a:xfrm>
        </p:spPr>
        <p:txBody>
          <a:bodyPr/>
          <a:lstStyle/>
          <a:p>
            <a:pPr algn="just" eaLnBrk="1" hangingPunct="1"/>
            <a:r>
              <a:rPr lang="fr-FR" smtClean="0">
                <a:solidFill>
                  <a:srgbClr val="FF6700"/>
                </a:solidFill>
              </a:rPr>
              <a:t>C</a:t>
            </a:r>
            <a:r>
              <a:rPr lang="fr-FR" smtClean="0">
                <a:solidFill>
                  <a:srgbClr val="1F1F16"/>
                </a:solidFill>
              </a:rPr>
              <a:t>omment la </a:t>
            </a:r>
            <a:r>
              <a:rPr lang="fr-FR" smtClean="0">
                <a:solidFill>
                  <a:schemeClr val="tx2"/>
                </a:solidFill>
              </a:rPr>
              <a:t>fécondation in vitro</a:t>
            </a:r>
            <a:r>
              <a:rPr lang="fr-FR" smtClean="0">
                <a:solidFill>
                  <a:srgbClr val="1F1F16"/>
                </a:solidFill>
              </a:rPr>
              <a:t> a réussi à révolutionner le monde des naissances à travers le temps </a:t>
            </a:r>
            <a:r>
              <a:rPr lang="fr-FR" smtClean="0">
                <a:solidFill>
                  <a:srgbClr val="FEA022"/>
                </a:solidFill>
              </a:rPr>
              <a:t>?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7504" y="5805264"/>
            <a:ext cx="4248472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OHLMANN Maëva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NEVEU Tiphaine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RUBAN </a:t>
            </a:r>
            <a:r>
              <a:rPr lang="fr-FR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rPr>
              <a:t>Danaë</a:t>
            </a:r>
            <a:endParaRPr lang="fr-FR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13854" y="703913"/>
            <a:ext cx="4104456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9950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b) </a:t>
            </a:r>
            <a:r>
              <a:rPr lang="fr-FR" sz="28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5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92D05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Les étapes</a:t>
            </a:r>
          </a:p>
        </p:txBody>
      </p:sp>
      <p:sp>
        <p:nvSpPr>
          <p:cNvPr id="2" name="Rectangle 1"/>
          <p:cNvSpPr/>
          <p:nvPr/>
        </p:nvSpPr>
        <p:spPr>
          <a:xfrm>
            <a:off x="4644008" y="-117107"/>
            <a:ext cx="3528392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>
                <a:ln w="10541" cmpd="sng">
                  <a:solidFill>
                    <a:srgbClr val="FEA022">
                      <a:lumMod val="5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FF6700"/>
                    </a:gs>
                    <a:gs pos="61000">
                      <a:srgbClr val="FEA022"/>
                    </a:gs>
                    <a:gs pos="100000">
                      <a:srgbClr val="FEA022">
                        <a:lumMod val="20000"/>
                        <a:lumOff val="8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I.</a:t>
            </a:r>
            <a:r>
              <a:rPr lang="fr-FR" sz="40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6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 FIV</a:t>
            </a:r>
            <a:endParaRPr lang="fr-FR" sz="3600" dirty="0">
              <a:latin typeface="+mn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43438" y="1196975"/>
            <a:ext cx="3529012" cy="4200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000" dirty="0">
                <a:solidFill>
                  <a:srgbClr val="1A967E"/>
                </a:solidFill>
              </a:rPr>
              <a:t>➊</a:t>
            </a:r>
            <a:r>
              <a:rPr lang="fr-FR" sz="2000" dirty="0"/>
              <a:t> </a:t>
            </a:r>
            <a:r>
              <a:rPr lang="fr-FR" sz="2000" b="1" dirty="0">
                <a:solidFill>
                  <a:srgbClr val="004C22"/>
                </a:solidFill>
              </a:rPr>
              <a:t>La stimulation ovarienne</a:t>
            </a:r>
          </a:p>
          <a:p>
            <a:pPr algn="just">
              <a:defRPr/>
            </a:pPr>
            <a:endParaRPr lang="fr-FR" b="1" dirty="0">
              <a:solidFill>
                <a:srgbClr val="004C22"/>
              </a:solidFill>
            </a:endParaRPr>
          </a:p>
          <a:p>
            <a:pPr algn="just">
              <a:defRPr/>
            </a:pPr>
            <a:r>
              <a:rPr lang="fr-FR" dirty="0"/>
              <a:t>     </a:t>
            </a:r>
            <a:r>
              <a:rPr lang="fr-FR" dirty="0">
                <a:solidFill>
                  <a:srgbClr val="002060"/>
                </a:solidFill>
              </a:rPr>
              <a:t>► </a:t>
            </a:r>
            <a:r>
              <a:rPr lang="fr-FR" u="sng" dirty="0"/>
              <a:t>Décomposé en 3 grandes parties:</a:t>
            </a:r>
          </a:p>
          <a:p>
            <a:pPr algn="just">
              <a:defRPr/>
            </a:pPr>
            <a:endParaRPr lang="fr-FR" dirty="0"/>
          </a:p>
          <a:p>
            <a:pPr algn="just">
              <a:defRPr/>
            </a:pPr>
            <a:r>
              <a:rPr lang="fr-FR" sz="2000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</a:t>
            </a:r>
            <a:r>
              <a:rPr lang="fr-F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 phase de blocage</a:t>
            </a:r>
          </a:p>
          <a:p>
            <a:pPr algn="just">
              <a:defRPr/>
            </a:pPr>
            <a:endParaRPr lang="fr-F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endParaRPr lang="fr-FR" sz="1100" dirty="0"/>
          </a:p>
          <a:p>
            <a:pPr algn="just">
              <a:defRPr/>
            </a:pPr>
            <a:r>
              <a:rPr lang="fr-FR" b="1" dirty="0">
                <a:solidFill>
                  <a:schemeClr val="accent6"/>
                </a:solidFill>
              </a:rPr>
              <a:t>-</a:t>
            </a:r>
            <a:r>
              <a:rPr lang="fr-FR" dirty="0"/>
              <a:t> mettre au repos l’hypophyse afin de mettre au repos les ovaires</a:t>
            </a:r>
          </a:p>
          <a:p>
            <a:pPr marL="285750" indent="-285750">
              <a:buFontTx/>
              <a:buChar char="-"/>
              <a:defRPr/>
            </a:pPr>
            <a:endParaRPr lang="fr-FR" dirty="0"/>
          </a:p>
          <a:p>
            <a:pPr algn="just">
              <a:defRPr/>
            </a:pPr>
            <a:r>
              <a:rPr lang="fr-FR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b="1" dirty="0">
                <a:solidFill>
                  <a:srgbClr val="FFC000"/>
                </a:solidFill>
              </a:rPr>
              <a:t>- </a:t>
            </a:r>
            <a:r>
              <a:rPr lang="fr-FR" dirty="0"/>
              <a:t>bilan hormonal de base et échographie pour estimer le nombre de follicules de départ</a:t>
            </a:r>
            <a:endParaRPr lang="fr-FR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2338" y="2825750"/>
            <a:ext cx="3519487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631407" y="-99392"/>
            <a:ext cx="352839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000" b="1" dirty="0">
                <a:ln w="10541" cmpd="sng">
                  <a:solidFill>
                    <a:srgbClr val="FEA022">
                      <a:lumMod val="5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FF6700"/>
                    </a:gs>
                    <a:gs pos="61000">
                      <a:srgbClr val="FEA022"/>
                    </a:gs>
                    <a:gs pos="100000">
                      <a:srgbClr val="FEA022">
                        <a:lumMod val="20000"/>
                        <a:lumOff val="8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I.</a:t>
            </a:r>
            <a:r>
              <a:rPr lang="fr-FR" sz="40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6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 FIV</a:t>
            </a:r>
            <a:endParaRPr lang="fr-FR" sz="3600" dirty="0">
              <a:latin typeface="+mn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630738" y="1341438"/>
            <a:ext cx="3529012" cy="3168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fr-FR" sz="2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</a:t>
            </a:r>
            <a:r>
              <a:rPr lang="fr-FR" sz="2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 phase de stimulation</a:t>
            </a:r>
          </a:p>
          <a:p>
            <a:pPr>
              <a:defRPr/>
            </a:pPr>
            <a:endParaRPr lang="fr-FR" dirty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defRPr/>
            </a:pPr>
            <a:endParaRPr lang="fr-FR" b="1" dirty="0">
              <a:solidFill>
                <a:schemeClr val="accent6"/>
              </a:solidFill>
            </a:endParaRPr>
          </a:p>
          <a:p>
            <a:pPr algn="just">
              <a:defRPr/>
            </a:pPr>
            <a:r>
              <a:rPr lang="fr-FR" b="1" dirty="0" smtClean="0">
                <a:solidFill>
                  <a:schemeClr val="accent6"/>
                </a:solidFill>
              </a:rPr>
              <a:t>   - </a:t>
            </a:r>
            <a:r>
              <a:rPr lang="fr-FR" dirty="0"/>
              <a:t>Médicaments contenant du FSH </a:t>
            </a:r>
          </a:p>
          <a:p>
            <a:pPr algn="just">
              <a:defRPr/>
            </a:pPr>
            <a:endParaRPr lang="fr-FR" dirty="0"/>
          </a:p>
          <a:p>
            <a:pPr algn="just">
              <a:defRPr/>
            </a:pPr>
            <a:r>
              <a:rPr lang="fr-FR" dirty="0"/>
              <a:t>   </a:t>
            </a:r>
            <a:r>
              <a:rPr lang="fr-FR" dirty="0" smtClean="0"/>
              <a:t> </a:t>
            </a:r>
            <a:r>
              <a:rPr lang="fr-FR" b="1" dirty="0" smtClean="0">
                <a:solidFill>
                  <a:schemeClr val="accent6"/>
                </a:solidFill>
              </a:rPr>
              <a:t>-</a:t>
            </a:r>
            <a:r>
              <a:rPr lang="fr-FR" dirty="0" smtClean="0"/>
              <a:t> </a:t>
            </a:r>
            <a:r>
              <a:rPr lang="fr-FR" dirty="0"/>
              <a:t>permet la croissance de plusieurs follicules</a:t>
            </a:r>
          </a:p>
          <a:p>
            <a:pPr algn="just">
              <a:defRPr/>
            </a:pPr>
            <a:endParaRPr lang="fr-FR" dirty="0"/>
          </a:p>
          <a:p>
            <a:pPr algn="just">
              <a:defRPr/>
            </a:pPr>
            <a:r>
              <a:rPr lang="fr-FR" b="1" dirty="0">
                <a:solidFill>
                  <a:schemeClr val="accent6"/>
                </a:solidFill>
              </a:rPr>
              <a:t>     - </a:t>
            </a:r>
            <a:r>
              <a:rPr lang="fr-FR" dirty="0"/>
              <a:t>suivi effectué par des échographies de ovaires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241550"/>
            <a:ext cx="3590925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572000" y="692150"/>
            <a:ext cx="3671888" cy="5078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fr-FR" sz="2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just">
              <a:defRPr/>
            </a:pPr>
            <a:r>
              <a:rPr lang="fr-FR" sz="2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 </a:t>
            </a:r>
            <a:r>
              <a:rPr lang="fr-FR" sz="2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Déclenchement de l’ovulation</a:t>
            </a:r>
          </a:p>
          <a:p>
            <a:pPr algn="just">
              <a:defRPr/>
            </a:pPr>
            <a:endParaRPr lang="fr-FR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endParaRPr lang="fr-FR" sz="11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endParaRPr lang="fr-FR" sz="11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fr-FR" b="1" dirty="0">
                <a:solidFill>
                  <a:schemeClr val="accent6"/>
                </a:solidFill>
              </a:rPr>
              <a:t> </a:t>
            </a:r>
          </a:p>
          <a:p>
            <a:pPr algn="just">
              <a:defRPr/>
            </a:pPr>
            <a:r>
              <a:rPr lang="fr-FR" b="1" dirty="0">
                <a:solidFill>
                  <a:schemeClr val="accent6"/>
                </a:solidFill>
              </a:rPr>
              <a:t> -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 Déclenchement dès qu’il y a 2 à 3 follicule de 16 à 22mm et taux d’</a:t>
            </a:r>
            <a:r>
              <a:rPr lang="fr-FR" dirty="0" err="1">
                <a:solidFill>
                  <a:schemeClr val="tx2">
                    <a:lumMod val="50000"/>
                  </a:schemeClr>
                </a:solidFill>
              </a:rPr>
              <a:t>oestradiol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 de 150 à 250pg/</a:t>
            </a:r>
            <a:r>
              <a:rPr lang="fr-FR" dirty="0" err="1">
                <a:solidFill>
                  <a:schemeClr val="tx2">
                    <a:lumMod val="50000"/>
                  </a:schemeClr>
                </a:solidFill>
              </a:rPr>
              <a:t>mL</a:t>
            </a:r>
            <a:endParaRPr lang="fr-FR" dirty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defRPr/>
            </a:pPr>
            <a:endParaRPr lang="fr-FR" sz="2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fr-FR" b="1" dirty="0">
                <a:solidFill>
                  <a:schemeClr val="accent6"/>
                </a:solidFill>
              </a:rPr>
              <a:t>-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 Hormone ayant les même effets que la LH (</a:t>
            </a:r>
            <a:r>
              <a:rPr lang="fr-FR" dirty="0" err="1">
                <a:solidFill>
                  <a:schemeClr val="tx2">
                    <a:lumMod val="50000"/>
                  </a:schemeClr>
                </a:solidFill>
              </a:rPr>
              <a:t>hCG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algn="just">
              <a:defRPr/>
            </a:pPr>
            <a:endParaRPr lang="fr-FR" sz="2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fr-FR" b="1" dirty="0">
                <a:solidFill>
                  <a:schemeClr val="accent6"/>
                </a:solidFill>
              </a:rPr>
              <a:t>-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 Ovulation dans les 32 à 38h</a:t>
            </a:r>
          </a:p>
          <a:p>
            <a:pPr algn="just">
              <a:defRPr/>
            </a:pPr>
            <a:endParaRPr lang="fr-FR" sz="2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endParaRPr lang="fr-FR" sz="2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fr-FR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9163" y="2276475"/>
            <a:ext cx="3551237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4572000" y="-99392"/>
            <a:ext cx="36004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000" b="1" dirty="0">
                <a:ln w="10541" cmpd="sng">
                  <a:solidFill>
                    <a:srgbClr val="FEA022">
                      <a:lumMod val="5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FF6700"/>
                    </a:gs>
                    <a:gs pos="61000">
                      <a:srgbClr val="FEA022"/>
                    </a:gs>
                    <a:gs pos="100000">
                      <a:srgbClr val="FEA022">
                        <a:lumMod val="20000"/>
                        <a:lumOff val="8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I.</a:t>
            </a:r>
            <a:r>
              <a:rPr lang="fr-FR" sz="40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 </a:t>
            </a:r>
            <a:r>
              <a:rPr lang="fr-FR" sz="36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La FIV</a:t>
            </a:r>
            <a:endParaRPr lang="fr-FR" sz="3600" dirty="0">
              <a:solidFill>
                <a:prstClr val="black"/>
              </a:solidFill>
              <a:latin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4572000" y="-99392"/>
            <a:ext cx="36004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000" b="1" dirty="0">
                <a:ln w="10541" cmpd="sng">
                  <a:solidFill>
                    <a:srgbClr val="FEA022">
                      <a:lumMod val="5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FF6700"/>
                    </a:gs>
                    <a:gs pos="61000">
                      <a:srgbClr val="FEA022"/>
                    </a:gs>
                    <a:gs pos="100000">
                      <a:srgbClr val="FEA022">
                        <a:lumMod val="20000"/>
                        <a:lumOff val="8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I.</a:t>
            </a:r>
            <a:r>
              <a:rPr lang="fr-FR" sz="40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 </a:t>
            </a:r>
            <a:r>
              <a:rPr lang="fr-FR" sz="36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La FIV</a:t>
            </a:r>
            <a:endParaRPr lang="fr-FR" sz="36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4787900" y="1125538"/>
            <a:ext cx="2928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solidFill>
                  <a:srgbClr val="1A967E"/>
                </a:solidFill>
              </a:rPr>
              <a:t>➊</a:t>
            </a:r>
            <a:r>
              <a:rPr lang="fr-FR"/>
              <a:t> </a:t>
            </a:r>
            <a:r>
              <a:rPr lang="fr-FR" b="1">
                <a:solidFill>
                  <a:srgbClr val="004C22"/>
                </a:solidFill>
              </a:rPr>
              <a:t>La ponction ovocytaire</a:t>
            </a:r>
          </a:p>
        </p:txBody>
      </p:sp>
      <p:pic>
        <p:nvPicPr>
          <p:cNvPr id="35846" name="Picture 6" descr="ponction-ovocy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700213"/>
            <a:ext cx="3455988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4716463" y="2194222"/>
            <a:ext cx="34559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fr-FR" b="1" dirty="0">
                <a:solidFill>
                  <a:srgbClr val="F9950F"/>
                </a:solidFill>
              </a:rPr>
              <a:t>-</a:t>
            </a:r>
            <a:r>
              <a:rPr lang="fr-FR" dirty="0"/>
              <a:t> Organisée le surlendemain de </a:t>
            </a:r>
            <a:r>
              <a:rPr lang="fr-FR" dirty="0" smtClean="0"/>
              <a:t>l’injection d’</a:t>
            </a:r>
            <a:r>
              <a:rPr lang="fr-FR" dirty="0" err="1" smtClean="0"/>
              <a:t>hCG</a:t>
            </a:r>
            <a:r>
              <a:rPr lang="fr-FR" dirty="0" smtClean="0"/>
              <a:t> </a:t>
            </a:r>
            <a:r>
              <a:rPr lang="fr-FR" dirty="0" smtClean="0"/>
              <a:t>(déclenchement </a:t>
            </a:r>
            <a:r>
              <a:rPr lang="fr-FR" dirty="0"/>
              <a:t>de </a:t>
            </a:r>
            <a:r>
              <a:rPr lang="fr-FR" dirty="0" smtClean="0"/>
              <a:t>l’ovulation). </a:t>
            </a:r>
            <a:endParaRPr lang="fr-FR" dirty="0"/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4716463" y="3860800"/>
            <a:ext cx="3130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b="1" dirty="0">
                <a:solidFill>
                  <a:srgbClr val="F9950F"/>
                </a:solidFill>
              </a:rPr>
              <a:t>-</a:t>
            </a:r>
            <a:r>
              <a:rPr lang="fr-FR" dirty="0"/>
              <a:t> Recueil de 5 à 10 ovocytes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4572000" y="-99392"/>
            <a:ext cx="36004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000" b="1" dirty="0">
                <a:ln w="10541" cmpd="sng">
                  <a:solidFill>
                    <a:srgbClr val="FEA022">
                      <a:lumMod val="5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FF6700"/>
                    </a:gs>
                    <a:gs pos="61000">
                      <a:srgbClr val="FEA022"/>
                    </a:gs>
                    <a:gs pos="100000">
                      <a:srgbClr val="FEA022">
                        <a:lumMod val="20000"/>
                        <a:lumOff val="8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I.</a:t>
            </a:r>
            <a:r>
              <a:rPr lang="fr-FR" sz="40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 </a:t>
            </a:r>
            <a:r>
              <a:rPr lang="fr-FR" sz="36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La FIV</a:t>
            </a:r>
            <a:endParaRPr lang="fr-FR" sz="3600" dirty="0">
              <a:solidFill>
                <a:prstClr val="black"/>
              </a:solidFill>
              <a:latin typeface="Century Gothic"/>
            </a:endParaRPr>
          </a:p>
        </p:txBody>
      </p:sp>
      <p:pic>
        <p:nvPicPr>
          <p:cNvPr id="36869" name="Picture 5" descr="depot-liquide-folliculaire-300x1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125538"/>
            <a:ext cx="3313112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 descr="ovocyte-dans-son-cumulus-300x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3644900"/>
            <a:ext cx="295275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4716463" y="1556792"/>
            <a:ext cx="34559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b="1" dirty="0">
                <a:solidFill>
                  <a:srgbClr val="F9950F"/>
                </a:solidFill>
              </a:rPr>
              <a:t>-</a:t>
            </a:r>
            <a:r>
              <a:rPr lang="fr-FR" dirty="0"/>
              <a:t> Examen du liquide folliculaire au laboratoire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4716462" y="3357563"/>
            <a:ext cx="345593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b="1" dirty="0">
                <a:solidFill>
                  <a:srgbClr val="F9950F"/>
                </a:solidFill>
              </a:rPr>
              <a:t>-</a:t>
            </a:r>
            <a:r>
              <a:rPr lang="fr-FR" dirty="0"/>
              <a:t> Transfert dans une boite de culture, dans un incubateur à 37°C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4572000" y="-99392"/>
            <a:ext cx="36004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000" b="1" dirty="0">
                <a:ln w="10541" cmpd="sng">
                  <a:solidFill>
                    <a:srgbClr val="FEA022">
                      <a:lumMod val="5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FF6700"/>
                    </a:gs>
                    <a:gs pos="61000">
                      <a:srgbClr val="FEA022"/>
                    </a:gs>
                    <a:gs pos="100000">
                      <a:srgbClr val="FEA022">
                        <a:lumMod val="20000"/>
                        <a:lumOff val="8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I.</a:t>
            </a:r>
            <a:r>
              <a:rPr lang="fr-FR" sz="40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 </a:t>
            </a:r>
            <a:r>
              <a:rPr lang="fr-FR" sz="36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La FIV</a:t>
            </a:r>
            <a:endParaRPr lang="fr-FR" sz="36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1403350" y="908050"/>
            <a:ext cx="2700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solidFill>
                  <a:srgbClr val="1A967E"/>
                </a:solidFill>
              </a:rPr>
              <a:t>➊</a:t>
            </a:r>
            <a:r>
              <a:rPr lang="fr-FR"/>
              <a:t> </a:t>
            </a:r>
            <a:r>
              <a:rPr lang="fr-FR" b="1">
                <a:solidFill>
                  <a:srgbClr val="004C22"/>
                </a:solidFill>
              </a:rPr>
              <a:t>Le recueil de sperme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1042988" y="1916113"/>
            <a:ext cx="3273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b="1" u="sng"/>
              <a:t>• Recueil par masturbation :</a:t>
            </a:r>
            <a:r>
              <a:rPr lang="fr-FR"/>
              <a:t> </a:t>
            </a:r>
          </a:p>
        </p:txBody>
      </p:sp>
      <p:pic>
        <p:nvPicPr>
          <p:cNvPr id="37895" name="Picture 7" descr="recueil-sperme-300x1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636838"/>
            <a:ext cx="3455988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4643438" y="1484313"/>
            <a:ext cx="360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fr-FR" b="1" u="sng"/>
              <a:t>• Décongélation de sperme congelé :</a:t>
            </a:r>
            <a:r>
              <a:rPr lang="fr-FR"/>
              <a:t> </a:t>
            </a:r>
          </a:p>
        </p:txBody>
      </p:sp>
      <p:pic>
        <p:nvPicPr>
          <p:cNvPr id="37897" name="Picture 9" descr="lot-de-paillettes-2-300x1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420938"/>
            <a:ext cx="36004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4572000" y="-99392"/>
            <a:ext cx="36004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000" b="1" dirty="0">
                <a:ln w="10541" cmpd="sng">
                  <a:solidFill>
                    <a:srgbClr val="FEA022">
                      <a:lumMod val="5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FF6700"/>
                    </a:gs>
                    <a:gs pos="61000">
                      <a:srgbClr val="FEA022"/>
                    </a:gs>
                    <a:gs pos="100000">
                      <a:srgbClr val="FEA022">
                        <a:lumMod val="20000"/>
                        <a:lumOff val="8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I.</a:t>
            </a:r>
            <a:r>
              <a:rPr lang="fr-FR" sz="40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 </a:t>
            </a:r>
            <a:r>
              <a:rPr lang="fr-FR" sz="36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La FIV</a:t>
            </a:r>
            <a:endParaRPr lang="fr-FR" sz="36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4787900" y="1125538"/>
            <a:ext cx="3019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b="1" u="sng"/>
              <a:t>• Préparation du sperme :</a:t>
            </a:r>
            <a:r>
              <a:rPr lang="fr-FR"/>
              <a:t> </a:t>
            </a:r>
          </a:p>
        </p:txBody>
      </p:sp>
      <p:pic>
        <p:nvPicPr>
          <p:cNvPr id="45063" name="Picture 7" descr="traitement-sperme-300x1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133600"/>
            <a:ext cx="3455988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4716462" y="2565400"/>
            <a:ext cx="345593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fr-FR" u="sng" dirty="0"/>
              <a:t>Deux objectifs: </a:t>
            </a:r>
          </a:p>
          <a:p>
            <a:pPr algn="just"/>
            <a:endParaRPr lang="fr-FR" dirty="0"/>
          </a:p>
          <a:p>
            <a:pPr algn="just"/>
            <a:r>
              <a:rPr lang="fr-FR" b="1" dirty="0" smtClean="0">
                <a:solidFill>
                  <a:srgbClr val="F9950F"/>
                </a:solidFill>
              </a:rPr>
              <a:t>- </a:t>
            </a:r>
            <a:r>
              <a:rPr lang="fr-FR" dirty="0" smtClean="0"/>
              <a:t>Rendre </a:t>
            </a:r>
            <a:r>
              <a:rPr lang="fr-FR" dirty="0"/>
              <a:t>les spermatozoïdes fécondants </a:t>
            </a:r>
            <a:endParaRPr lang="fr-FR" dirty="0" smtClean="0"/>
          </a:p>
          <a:p>
            <a:pPr algn="just"/>
            <a:endParaRPr lang="fr-FR" dirty="0"/>
          </a:p>
          <a:p>
            <a:pPr algn="just"/>
            <a:r>
              <a:rPr lang="fr-FR" b="1" dirty="0" smtClean="0">
                <a:solidFill>
                  <a:srgbClr val="F9950F"/>
                </a:solidFill>
              </a:rPr>
              <a:t>-  </a:t>
            </a:r>
            <a:r>
              <a:rPr lang="fr-FR" dirty="0" smtClean="0"/>
              <a:t>Sélectionner </a:t>
            </a:r>
            <a:r>
              <a:rPr lang="fr-FR" dirty="0"/>
              <a:t>les meilleurs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4572000" y="-99392"/>
            <a:ext cx="36004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000" b="1" dirty="0">
                <a:ln w="10541" cmpd="sng">
                  <a:solidFill>
                    <a:srgbClr val="FEA022">
                      <a:lumMod val="5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FF6700"/>
                    </a:gs>
                    <a:gs pos="61000">
                      <a:srgbClr val="FEA022"/>
                    </a:gs>
                    <a:gs pos="100000">
                      <a:srgbClr val="FEA022">
                        <a:lumMod val="20000"/>
                        <a:lumOff val="8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I.</a:t>
            </a:r>
            <a:r>
              <a:rPr lang="fr-FR" sz="40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 </a:t>
            </a:r>
            <a:r>
              <a:rPr lang="fr-FR" sz="36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La FIV</a:t>
            </a:r>
            <a:endParaRPr lang="fr-FR" sz="36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4859338" y="836613"/>
            <a:ext cx="2789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solidFill>
                  <a:srgbClr val="1A967E"/>
                </a:solidFill>
              </a:rPr>
              <a:t>➊ La mise en fécondation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4787900" y="1557338"/>
            <a:ext cx="2519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solidFill>
                  <a:srgbClr val="92D050"/>
                </a:solidFill>
              </a:rPr>
              <a:t>•</a:t>
            </a:r>
            <a:r>
              <a:rPr lang="fr-FR" dirty="0"/>
              <a:t> La FIV classique</a:t>
            </a:r>
          </a:p>
        </p:txBody>
      </p:sp>
      <p:pic>
        <p:nvPicPr>
          <p:cNvPr id="47111" name="Picture 7" descr="fiv classique 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420938"/>
            <a:ext cx="33845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2" name="Picture 8" descr="fiv_classiq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2708275"/>
            <a:ext cx="3024188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4572000" y="-99392"/>
            <a:ext cx="36004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000" b="1" dirty="0">
                <a:ln w="10541" cmpd="sng">
                  <a:solidFill>
                    <a:srgbClr val="FEA022">
                      <a:lumMod val="5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FF6700"/>
                    </a:gs>
                    <a:gs pos="61000">
                      <a:srgbClr val="FEA022"/>
                    </a:gs>
                    <a:gs pos="100000">
                      <a:srgbClr val="FEA022">
                        <a:lumMod val="20000"/>
                        <a:lumOff val="8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I.</a:t>
            </a:r>
            <a:r>
              <a:rPr lang="fr-FR" sz="40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 </a:t>
            </a:r>
            <a:r>
              <a:rPr lang="fr-FR" sz="36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La FIV</a:t>
            </a:r>
            <a:endParaRPr lang="fr-FR" sz="36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4932363" y="1125538"/>
            <a:ext cx="1871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solidFill>
                  <a:srgbClr val="92D050"/>
                </a:solidFill>
              </a:rPr>
              <a:t>•</a:t>
            </a:r>
            <a:r>
              <a:rPr lang="fr-FR" dirty="0"/>
              <a:t> La FIV ICSI :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4643438" y="2133600"/>
            <a:ext cx="34575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b="1" dirty="0">
                <a:solidFill>
                  <a:schemeClr val="accent6"/>
                </a:solidFill>
              </a:rPr>
              <a:t>-</a:t>
            </a:r>
            <a:r>
              <a:rPr lang="fr-FR" dirty="0"/>
              <a:t> Injection grâce à un micromanipulateur où se trouve deux micropipettes.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3600"/>
            <a:ext cx="3528937" cy="257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4572000" y="-99392"/>
            <a:ext cx="36004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000" b="1" dirty="0">
                <a:ln w="10541" cmpd="sng">
                  <a:solidFill>
                    <a:srgbClr val="FEA022">
                      <a:lumMod val="5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FF6700"/>
                    </a:gs>
                    <a:gs pos="61000">
                      <a:srgbClr val="FEA022"/>
                    </a:gs>
                    <a:gs pos="100000">
                      <a:srgbClr val="FEA022">
                        <a:lumMod val="20000"/>
                        <a:lumOff val="8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I.</a:t>
            </a:r>
            <a:r>
              <a:rPr lang="fr-FR" sz="40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 </a:t>
            </a:r>
            <a:r>
              <a:rPr lang="fr-FR" sz="36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La FIV</a:t>
            </a:r>
            <a:endParaRPr lang="fr-FR" sz="36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4643438" y="1477963"/>
            <a:ext cx="3528961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1A967E"/>
                </a:solidFill>
              </a:rPr>
              <a:t>➊ Le transfert d’embryons</a:t>
            </a:r>
            <a:endParaRPr lang="fr-FR" b="1" dirty="0">
              <a:solidFill>
                <a:srgbClr val="004C22"/>
              </a:solidFill>
            </a:endParaRPr>
          </a:p>
        </p:txBody>
      </p:sp>
      <p:pic>
        <p:nvPicPr>
          <p:cNvPr id="46086" name="Picture 6" descr="réimplant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844675"/>
            <a:ext cx="33845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4683893" y="2099469"/>
            <a:ext cx="3448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b="1" dirty="0">
                <a:solidFill>
                  <a:schemeClr val="accent6"/>
                </a:solidFill>
              </a:rPr>
              <a:t>-</a:t>
            </a:r>
            <a:r>
              <a:rPr lang="fr-FR" dirty="0"/>
              <a:t> Intervention sous échographie </a:t>
            </a: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4643438" y="2997200"/>
            <a:ext cx="33845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fr-FR" b="1" dirty="0">
                <a:solidFill>
                  <a:schemeClr val="accent6"/>
                </a:solidFill>
              </a:rPr>
              <a:t>-</a:t>
            </a:r>
            <a:r>
              <a:rPr lang="fr-FR" dirty="0"/>
              <a:t> Les embryons sont aspirés dans un cathéter et introduits dans l’utérus.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9" y="-4539"/>
            <a:ext cx="3528393" cy="625227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Sommaire</a:t>
            </a:r>
            <a:endParaRPr lang="fr-F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93266" y="1268760"/>
            <a:ext cx="8208912" cy="437042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fr-FR" sz="2400" dirty="0"/>
          </a:p>
          <a:p>
            <a:pPr algn="ctr">
              <a:defRPr/>
            </a:pPr>
            <a:r>
              <a:rPr lang="fr-FR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I. </a:t>
            </a:r>
            <a:r>
              <a:rPr lang="fr-FR" sz="2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La Fécondation in Vitro</a:t>
            </a:r>
          </a:p>
          <a:p>
            <a:pPr algn="ctr">
              <a:defRPr/>
            </a:pPr>
            <a:endParaRPr lang="fr-FR" sz="800" dirty="0">
              <a:solidFill>
                <a:srgbClr val="00B050"/>
              </a:solidFill>
            </a:endParaRPr>
          </a:p>
          <a:p>
            <a:pPr algn="ctr">
              <a:defRPr/>
            </a:pPr>
            <a:r>
              <a:rPr lang="fr-FR" sz="24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8B83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a) </a:t>
            </a:r>
            <a:r>
              <a:rPr lang="fr-FR" sz="2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Pourquoi vouloir une FIV ?</a:t>
            </a:r>
          </a:p>
          <a:p>
            <a:pPr algn="ctr">
              <a:defRPr/>
            </a:pPr>
            <a:r>
              <a:rPr lang="fr-FR" sz="24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8B83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b)</a:t>
            </a:r>
            <a:r>
              <a:rPr lang="fr-FR" sz="2400" i="1" dirty="0">
                <a:solidFill>
                  <a:srgbClr val="78B832"/>
                </a:solidFill>
              </a:rPr>
              <a:t> </a:t>
            </a:r>
            <a:r>
              <a:rPr lang="fr-FR" sz="2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Les étapes</a:t>
            </a:r>
            <a:endParaRPr lang="fr-FR" sz="2400" i="1" dirty="0"/>
          </a:p>
          <a:p>
            <a:pPr algn="ctr">
              <a:defRPr/>
            </a:pPr>
            <a:r>
              <a:rPr lang="fr-FR" sz="24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8B83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c) </a:t>
            </a:r>
            <a:r>
              <a:rPr lang="fr-FR" sz="2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Les complications</a:t>
            </a:r>
            <a:r>
              <a:rPr lang="fr-FR" sz="2400" i="1" dirty="0"/>
              <a:t> </a:t>
            </a:r>
          </a:p>
          <a:p>
            <a:pPr algn="ctr">
              <a:defRPr/>
            </a:pPr>
            <a:endParaRPr lang="fr-FR" sz="1000" i="1" dirty="0"/>
          </a:p>
          <a:p>
            <a:pPr algn="ctr">
              <a:defRPr/>
            </a:pPr>
            <a:r>
              <a:rPr lang="fr-FR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II.</a:t>
            </a:r>
            <a:r>
              <a:rPr lang="fr-FR" sz="2400" dirty="0"/>
              <a:t> </a:t>
            </a:r>
            <a:r>
              <a:rPr lang="fr-FR" sz="2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C</a:t>
            </a:r>
            <a:r>
              <a:rPr lang="fr-FR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ulture in vitro</a:t>
            </a:r>
            <a:endParaRPr lang="fr-FR" sz="2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</a:endParaRPr>
          </a:p>
          <a:p>
            <a:pPr algn="ctr">
              <a:defRPr/>
            </a:pPr>
            <a:endParaRPr lang="fr-FR" sz="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</a:endParaRPr>
          </a:p>
          <a:p>
            <a:pPr algn="ctr">
              <a:defRPr/>
            </a:pPr>
            <a:r>
              <a:rPr lang="fr-FR" sz="24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8B83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a)</a:t>
            </a:r>
            <a:r>
              <a:rPr lang="fr-FR" sz="2400" dirty="0"/>
              <a:t> </a:t>
            </a:r>
            <a:r>
              <a:rPr lang="fr-FR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Nos expériences</a:t>
            </a:r>
            <a:endParaRPr lang="fr-FR" sz="2400" i="1" dirty="0"/>
          </a:p>
          <a:p>
            <a:pPr algn="ctr">
              <a:defRPr/>
            </a:pPr>
            <a:r>
              <a:rPr lang="fr-FR" sz="24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8B83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b)</a:t>
            </a:r>
            <a:r>
              <a:rPr lang="fr-FR" sz="2400" dirty="0"/>
              <a:t> </a:t>
            </a:r>
            <a:r>
              <a:rPr lang="fr-FR" sz="2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Principe et découverte</a:t>
            </a:r>
            <a:endParaRPr lang="fr-FR" sz="2400" i="1" dirty="0"/>
          </a:p>
          <a:p>
            <a:pPr algn="ctr">
              <a:defRPr/>
            </a:pPr>
            <a:endParaRPr lang="fr-FR" sz="2400" dirty="0"/>
          </a:p>
          <a:p>
            <a:pPr algn="ctr">
              <a:defRPr/>
            </a:pPr>
            <a:r>
              <a:rPr lang="fr-FR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congelation paillette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971550" y="2276475"/>
            <a:ext cx="338455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4572000" y="-99392"/>
            <a:ext cx="36004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000" b="1" dirty="0">
                <a:ln w="10541" cmpd="sng">
                  <a:solidFill>
                    <a:srgbClr val="FEA022">
                      <a:lumMod val="5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FF6700"/>
                    </a:gs>
                    <a:gs pos="61000">
                      <a:srgbClr val="FEA022"/>
                    </a:gs>
                    <a:gs pos="100000">
                      <a:srgbClr val="FEA022">
                        <a:lumMod val="20000"/>
                        <a:lumOff val="8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I.</a:t>
            </a:r>
            <a:r>
              <a:rPr lang="fr-FR" sz="40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 </a:t>
            </a:r>
            <a:r>
              <a:rPr lang="fr-FR" sz="36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La FIV</a:t>
            </a:r>
            <a:endParaRPr lang="fr-FR" sz="36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4644206" y="1838677"/>
            <a:ext cx="34559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1A967E"/>
                </a:solidFill>
              </a:rPr>
              <a:t>➋ </a:t>
            </a:r>
            <a:r>
              <a:rPr lang="fr-FR" dirty="0">
                <a:solidFill>
                  <a:srgbClr val="1A967E"/>
                </a:solidFill>
              </a:rPr>
              <a:t>La congélation d’embryons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4644206" y="2699646"/>
            <a:ext cx="3455987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b="1" dirty="0" smtClean="0">
                <a:solidFill>
                  <a:schemeClr val="accent6"/>
                </a:solidFill>
              </a:rPr>
              <a:t>- </a:t>
            </a:r>
            <a:r>
              <a:rPr lang="fr-FR" dirty="0" smtClean="0"/>
              <a:t>Congélation </a:t>
            </a:r>
            <a:r>
              <a:rPr lang="fr-FR" dirty="0"/>
              <a:t>lente pour ne pas endommager </a:t>
            </a:r>
            <a:r>
              <a:rPr lang="fr-FR" dirty="0" smtClean="0"/>
              <a:t>l’embryon</a:t>
            </a:r>
          </a:p>
          <a:p>
            <a:pPr algn="just">
              <a:spcBef>
                <a:spcPct val="50000"/>
              </a:spcBef>
            </a:pPr>
            <a:r>
              <a:rPr lang="fr-FR" b="1" dirty="0" smtClean="0">
                <a:solidFill>
                  <a:schemeClr val="accent6"/>
                </a:solidFill>
              </a:rPr>
              <a:t>- </a:t>
            </a:r>
            <a:r>
              <a:rPr lang="fr-FR" dirty="0" smtClean="0"/>
              <a:t>Embryons conservés à -196°C</a:t>
            </a:r>
            <a:endParaRPr lang="fr-FR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4716016" y="1242215"/>
            <a:ext cx="3456384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1A967E"/>
                </a:solidFill>
              </a:rPr>
              <a:t>➌ </a:t>
            </a:r>
            <a:r>
              <a:rPr lang="fr-FR" dirty="0">
                <a:solidFill>
                  <a:srgbClr val="1A967E"/>
                </a:solidFill>
              </a:rPr>
              <a:t>Après le transfert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572000" y="-99392"/>
            <a:ext cx="36004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000" b="1" dirty="0">
                <a:ln w="10541" cmpd="sng">
                  <a:solidFill>
                    <a:srgbClr val="FEA022">
                      <a:lumMod val="5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FF6700"/>
                    </a:gs>
                    <a:gs pos="61000">
                      <a:srgbClr val="FEA022"/>
                    </a:gs>
                    <a:gs pos="100000">
                      <a:srgbClr val="FEA022">
                        <a:lumMod val="20000"/>
                        <a:lumOff val="8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I.</a:t>
            </a:r>
            <a:r>
              <a:rPr lang="fr-FR" sz="40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 </a:t>
            </a:r>
            <a:r>
              <a:rPr lang="fr-FR" sz="36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La FIV</a:t>
            </a:r>
            <a:endParaRPr lang="fr-FR" sz="3600" dirty="0">
              <a:solidFill>
                <a:prstClr val="black"/>
              </a:solidFill>
              <a:latin typeface="Century Gothic"/>
            </a:endParaRPr>
          </a:p>
        </p:txBody>
      </p:sp>
      <p:pic>
        <p:nvPicPr>
          <p:cNvPr id="50182" name="Picture 6" descr="vivelledot-216x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9513" y="620713"/>
            <a:ext cx="1658937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7" descr="nid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2924175"/>
            <a:ext cx="19526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/>
          <p:nvPr/>
        </p:nvSpPr>
        <p:spPr>
          <a:xfrm>
            <a:off x="4695998" y="1832471"/>
            <a:ext cx="34563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>
                <a:solidFill>
                  <a:schemeClr val="accent6"/>
                </a:solidFill>
              </a:rPr>
              <a:t>- </a:t>
            </a:r>
            <a:r>
              <a:rPr lang="fr-FR" dirty="0" smtClean="0"/>
              <a:t>Médicament prescrit pour favoriser la nidation pendant 10 à 12 jours</a:t>
            </a:r>
          </a:p>
          <a:p>
            <a:pPr algn="just"/>
            <a:endParaRPr lang="fr-FR" dirty="0" smtClean="0"/>
          </a:p>
          <a:p>
            <a:pPr algn="just"/>
            <a:r>
              <a:rPr lang="fr-FR" b="1" dirty="0" smtClean="0">
                <a:solidFill>
                  <a:schemeClr val="accent6"/>
                </a:solidFill>
              </a:rPr>
              <a:t>-</a:t>
            </a:r>
            <a:r>
              <a:rPr lang="fr-FR" dirty="0" smtClean="0"/>
              <a:t> Augmenter l’endomètre </a:t>
            </a:r>
          </a:p>
          <a:p>
            <a:pPr algn="just"/>
            <a:endParaRPr lang="fr-FR" dirty="0" smtClean="0"/>
          </a:p>
          <a:p>
            <a:pPr algn="just"/>
            <a:endParaRPr lang="fr-FR" dirty="0"/>
          </a:p>
          <a:p>
            <a:pPr algn="just"/>
            <a:r>
              <a:rPr lang="fr-FR" b="1" dirty="0" smtClean="0">
                <a:solidFill>
                  <a:schemeClr val="accent6"/>
                </a:solidFill>
              </a:rPr>
              <a:t>- </a:t>
            </a:r>
            <a:r>
              <a:rPr lang="fr-FR" dirty="0" smtClean="0"/>
              <a:t>Les embryon transférés s’implantent 4 à 5 jours plus tard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4008" y="-99392"/>
            <a:ext cx="3528392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>
                <a:ln w="10541" cmpd="sng">
                  <a:solidFill>
                    <a:srgbClr val="FEA022">
                      <a:lumMod val="5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FF6700"/>
                    </a:gs>
                    <a:gs pos="61000">
                      <a:srgbClr val="FEA022"/>
                    </a:gs>
                    <a:gs pos="100000">
                      <a:srgbClr val="FEA022">
                        <a:lumMod val="20000"/>
                        <a:lumOff val="8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I.</a:t>
            </a:r>
            <a:r>
              <a:rPr lang="fr-FR" sz="40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6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 FIV</a:t>
            </a:r>
            <a:endParaRPr lang="fr-FR" sz="3600" dirty="0">
              <a:latin typeface="+mn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7048" y="346884"/>
            <a:ext cx="4104456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i="1" dirty="0">
                <a:ln w="19050">
                  <a:solidFill>
                    <a:srgbClr val="3E3D2D">
                      <a:tint val="1000"/>
                    </a:srgbClr>
                  </a:solidFill>
                  <a:prstDash val="solid"/>
                </a:ln>
                <a:solidFill>
                  <a:srgbClr val="F9950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/>
              </a:rPr>
              <a:t>c) </a:t>
            </a:r>
            <a:r>
              <a:rPr lang="fr-FR" sz="2800" b="1" i="1" dirty="0">
                <a:ln w="19050">
                  <a:solidFill>
                    <a:srgbClr val="3E3D2D">
                      <a:tint val="1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5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92D05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/>
              </a:rPr>
              <a:t>Les complications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67048" y="980728"/>
            <a:ext cx="8209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/>
                </a:solidFill>
              </a:rPr>
              <a:t>-</a:t>
            </a:r>
            <a:r>
              <a:rPr lang="fr-FR" dirty="0" smtClean="0"/>
              <a:t> Expose aux patients des risques ou des complications</a:t>
            </a:r>
          </a:p>
          <a:p>
            <a:r>
              <a:rPr lang="fr-FR" b="1" dirty="0" smtClean="0">
                <a:solidFill>
                  <a:schemeClr val="accent6"/>
                </a:solidFill>
              </a:rPr>
              <a:t>-</a:t>
            </a:r>
            <a:r>
              <a:rPr lang="fr-FR" dirty="0" smtClean="0"/>
              <a:t> Cas grave rares</a:t>
            </a: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60797" y="1882379"/>
            <a:ext cx="40850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verdana"/>
              </a:rPr>
              <a:t>●</a:t>
            </a:r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L’ Hyperstimulation:</a:t>
            </a:r>
          </a:p>
          <a:p>
            <a:endParaRPr lang="fr-FR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Forte réponse ovarienne suite à la stimulation</a:t>
            </a:r>
          </a:p>
          <a:p>
            <a:pPr algn="just"/>
            <a:r>
              <a:rPr lang="fr-FR" b="1" dirty="0" smtClean="0">
                <a:solidFill>
                  <a:schemeClr val="accent6"/>
                </a:solidFill>
              </a:rPr>
              <a:t>- </a:t>
            </a:r>
            <a:r>
              <a:rPr lang="fr-FR" dirty="0" smtClean="0"/>
              <a:t>Fréquente chez les patiente jeune</a:t>
            </a:r>
            <a:endParaRPr lang="fr-FR" dirty="0"/>
          </a:p>
          <a:p>
            <a:pPr algn="just"/>
            <a:endParaRPr lang="fr-FR" dirty="0"/>
          </a:p>
          <a:p>
            <a:r>
              <a:rPr lang="fr-FR" i="1" u="sng" dirty="0" smtClean="0"/>
              <a:t>Degré I:</a:t>
            </a:r>
            <a:r>
              <a:rPr lang="fr-FR" dirty="0" smtClean="0"/>
              <a:t> augmentation des ovaire + petits kystes</a:t>
            </a:r>
          </a:p>
          <a:p>
            <a:endParaRPr lang="fr-FR" dirty="0" smtClean="0"/>
          </a:p>
          <a:p>
            <a:r>
              <a:rPr lang="fr-FR" i="1" u="sng" dirty="0" smtClean="0"/>
              <a:t>Degré II:</a:t>
            </a:r>
            <a:r>
              <a:rPr lang="fr-FR" dirty="0" smtClean="0"/>
              <a:t> kystes ovarien plus volumineux, troubles digestifs </a:t>
            </a:r>
          </a:p>
          <a:p>
            <a:endParaRPr lang="fr-FR" dirty="0"/>
          </a:p>
          <a:p>
            <a:r>
              <a:rPr lang="fr-FR" i="1" u="sng" dirty="0" smtClean="0"/>
              <a:t>Degré III:</a:t>
            </a:r>
            <a:r>
              <a:rPr lang="fr-FR" i="1" dirty="0" smtClean="0"/>
              <a:t> </a:t>
            </a:r>
            <a:r>
              <a:rPr lang="fr-FR" dirty="0" smtClean="0"/>
              <a:t>Ovaires kystiques volumineux </a:t>
            </a:r>
            <a:endParaRPr lang="fr-FR" i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131" y="1635671"/>
            <a:ext cx="41243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644008" y="4378871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/>
                </a:solidFill>
              </a:rPr>
              <a:t>- </a:t>
            </a:r>
            <a:r>
              <a:rPr lang="fr-FR" dirty="0" smtClean="0"/>
              <a:t>Prise de poids de +3kg</a:t>
            </a:r>
          </a:p>
          <a:p>
            <a:endParaRPr lang="fr-FR" dirty="0" smtClean="0"/>
          </a:p>
          <a:p>
            <a:r>
              <a:rPr lang="fr-FR" b="1" dirty="0" smtClean="0">
                <a:solidFill>
                  <a:schemeClr val="accent6"/>
                </a:solidFill>
              </a:rPr>
              <a:t>- </a:t>
            </a:r>
            <a:r>
              <a:rPr lang="fr-FR" dirty="0" smtClean="0"/>
              <a:t>Repos, ou perfusions et anticoagulant (risques thromboemboliques)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4008" y="-99392"/>
            <a:ext cx="3528392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>
                <a:ln w="10541" cmpd="sng">
                  <a:solidFill>
                    <a:srgbClr val="FEA022">
                      <a:lumMod val="5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FF6700"/>
                    </a:gs>
                    <a:gs pos="61000">
                      <a:srgbClr val="FEA022"/>
                    </a:gs>
                    <a:gs pos="100000">
                      <a:srgbClr val="FEA022">
                        <a:lumMod val="20000"/>
                        <a:lumOff val="8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I.</a:t>
            </a:r>
            <a:r>
              <a:rPr lang="fr-FR" sz="40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6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 FIV</a:t>
            </a:r>
            <a:endParaRPr lang="fr-FR" sz="3600" dirty="0">
              <a:latin typeface="+mn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61827" y="908720"/>
            <a:ext cx="40850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verdana"/>
              </a:rPr>
              <a:t>●</a:t>
            </a:r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Grossesse multiple:</a:t>
            </a:r>
          </a:p>
          <a:p>
            <a:endParaRPr lang="fr-FR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Augmente le risque de grossesse pathologique et de prématurés</a:t>
            </a:r>
          </a:p>
          <a:p>
            <a:r>
              <a:rPr lang="fr-FR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Pas plus de 2 embryons implantés par transfert</a:t>
            </a:r>
            <a:endParaRPr lang="fr-FR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621" y="776233"/>
            <a:ext cx="150495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61827" y="2924944"/>
            <a:ext cx="811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verdana"/>
              </a:rPr>
              <a:t>●</a:t>
            </a:r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Risque infectieux: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875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4726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67544" y="332656"/>
            <a:ext cx="4104456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2800" b="1" i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9950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a)</a:t>
            </a:r>
            <a:r>
              <a:rPr lang="x-none" b="1" i="1">
                <a:latin typeface="+mn-lt"/>
              </a:rPr>
              <a:t> </a:t>
            </a:r>
            <a:r>
              <a:rPr lang="fr-FR" sz="28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5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92D05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Nos expériences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644008" y="-105822"/>
            <a:ext cx="352839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>
                <a:ln w="10541" cmpd="sng">
                  <a:solidFill>
                    <a:srgbClr val="FEA022">
                      <a:lumMod val="5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FF6700"/>
                    </a:gs>
                    <a:gs pos="61000">
                      <a:srgbClr val="FEA022"/>
                    </a:gs>
                    <a:gs pos="100000">
                      <a:srgbClr val="FEA022">
                        <a:lumMod val="20000"/>
                        <a:lumOff val="8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II. </a:t>
            </a:r>
            <a:r>
              <a:rPr lang="fr-FR" sz="3100" b="1" dirty="0" smtClean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Culture in vitro</a:t>
            </a:r>
            <a:endParaRPr lang="fr-FR" sz="3100" dirty="0">
              <a:solidFill>
                <a:prstClr val="black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332656"/>
            <a:ext cx="4104456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2800" b="1" i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9950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b)</a:t>
            </a:r>
            <a:r>
              <a:rPr lang="x-none" b="1" i="1">
                <a:latin typeface="+mn-lt"/>
              </a:rPr>
              <a:t> </a:t>
            </a:r>
            <a:r>
              <a:rPr lang="fr-FR" sz="28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5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92D05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Principe et découverte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572000" y="-99392"/>
            <a:ext cx="367240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>
                <a:ln w="10541" cmpd="sng">
                  <a:solidFill>
                    <a:srgbClr val="FEA022">
                      <a:lumMod val="5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FF6700"/>
                    </a:gs>
                    <a:gs pos="61000">
                      <a:srgbClr val="FEA022"/>
                    </a:gs>
                    <a:gs pos="100000">
                      <a:srgbClr val="FEA022">
                        <a:lumMod val="20000"/>
                        <a:lumOff val="8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II. </a:t>
            </a:r>
            <a:r>
              <a:rPr lang="fr-FR" sz="31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</a:t>
            </a:r>
            <a:r>
              <a:rPr lang="fr-FR" sz="3100" b="1" dirty="0" smtClean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ulture in vitro</a:t>
            </a:r>
            <a:endParaRPr lang="fr-FR" sz="31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17119" y="-99392"/>
            <a:ext cx="352839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0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Conclusion</a:t>
            </a: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44008" y="0"/>
            <a:ext cx="3528391" cy="59654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4400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3"/>
                    </a:gs>
                    <a:gs pos="61000">
                      <a:schemeClr val="accent6"/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</a:t>
            </a:r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FIV</a:t>
            </a:r>
            <a:endParaRPr lang="fr-F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85354" y="334933"/>
            <a:ext cx="4086646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9950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a) </a:t>
            </a:r>
            <a:r>
              <a:rPr lang="fr-FR" sz="28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5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92D05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Pourquoi vouloir une FIV?</a:t>
            </a:r>
          </a:p>
        </p:txBody>
      </p:sp>
      <p:pic>
        <p:nvPicPr>
          <p:cNvPr id="17412" name="Picture 4" descr="causes-7b9f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1773238"/>
            <a:ext cx="439261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042988" y="5229225"/>
            <a:ext cx="7058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Dans le monde entier, la stérilité représente un problème social et de santé majeure.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8675" y="-225425"/>
            <a:ext cx="354171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paragraphe_img_1_fr_steril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2060575"/>
            <a:ext cx="4464050" cy="384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187450" y="620713"/>
            <a:ext cx="2736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>
                <a:solidFill>
                  <a:srgbClr val="F9950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•</a:t>
            </a:r>
            <a:r>
              <a:rPr lang="fr-FR" sz="2000">
                <a:solidFill>
                  <a:srgbClr val="78B83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La stérilité féminine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5651500" y="2276475"/>
            <a:ext cx="24828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r-FR" b="1" u="sng"/>
              <a:t>Différents facteurs :</a:t>
            </a:r>
          </a:p>
          <a:p>
            <a:endParaRPr lang="fr-FR" b="1"/>
          </a:p>
          <a:p>
            <a:r>
              <a:rPr lang="fr-FR" b="1"/>
              <a:t>L’âge ;</a:t>
            </a:r>
          </a:p>
          <a:p>
            <a:r>
              <a:rPr lang="fr-FR" b="1"/>
              <a:t>Le facteur ovarien ;</a:t>
            </a:r>
          </a:p>
          <a:p>
            <a:r>
              <a:rPr lang="fr-FR" b="1"/>
              <a:t>Le facteur utérin ;</a:t>
            </a:r>
          </a:p>
          <a:p>
            <a:r>
              <a:rPr lang="fr-FR" b="1"/>
              <a:t>Le facteur tubaire ;</a:t>
            </a:r>
          </a:p>
          <a:p>
            <a:r>
              <a:rPr lang="fr-FR" b="1"/>
              <a:t>Le facteur cervical ; </a:t>
            </a:r>
          </a:p>
          <a:p>
            <a:r>
              <a:rPr lang="fr-FR" b="1"/>
              <a:t>Le facteur génétique.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pic>
        <p:nvPicPr>
          <p:cNvPr id="2" name="Tit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8675" y="-225425"/>
            <a:ext cx="354171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1042988" y="836613"/>
            <a:ext cx="2714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>
                <a:solidFill>
                  <a:srgbClr val="F9950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•</a:t>
            </a:r>
            <a:r>
              <a:rPr lang="fr-FR" sz="2000">
                <a:solidFill>
                  <a:srgbClr val="78B83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La stérilité masculine</a:t>
            </a:r>
          </a:p>
        </p:txBody>
      </p:sp>
      <p:pic>
        <p:nvPicPr>
          <p:cNvPr id="29705" name="Picture 9" descr="spermatozoides-300x2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2349500"/>
            <a:ext cx="3810000" cy="3111500"/>
          </a:xfrm>
          <a:prstGeom prst="rect">
            <a:avLst/>
          </a:prstGeom>
          <a:noFill/>
        </p:spPr>
      </p:pic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5148263" y="2349500"/>
            <a:ext cx="3149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b="1" u="sng" dirty="0"/>
              <a:t>Différents facteurs :</a:t>
            </a:r>
          </a:p>
          <a:p>
            <a:endParaRPr lang="fr-FR" b="1" dirty="0"/>
          </a:p>
          <a:p>
            <a:r>
              <a:rPr lang="fr-FR" b="1" dirty="0"/>
              <a:t>Le facteur génétique ;</a:t>
            </a:r>
          </a:p>
          <a:p>
            <a:r>
              <a:rPr lang="fr-FR" b="1" dirty="0"/>
              <a:t>Le facteur  anatomique ;</a:t>
            </a:r>
          </a:p>
          <a:p>
            <a:r>
              <a:rPr lang="fr-FR" b="1" dirty="0"/>
              <a:t>Le facteur  environnemental </a:t>
            </a:r>
            <a:r>
              <a:rPr lang="fr-FR" b="1" dirty="0" smtClean="0"/>
              <a:t>;</a:t>
            </a:r>
            <a:endParaRPr lang="fr-FR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8675" y="-225425"/>
            <a:ext cx="354171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116013" y="1052513"/>
            <a:ext cx="1978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solidFill>
                  <a:srgbClr val="F9950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•</a:t>
            </a:r>
            <a:r>
              <a:rPr lang="fr-FR" dirty="0">
                <a:solidFill>
                  <a:srgbClr val="78B83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La stérilité mixte</a:t>
            </a:r>
          </a:p>
        </p:txBody>
      </p:sp>
      <p:pic>
        <p:nvPicPr>
          <p:cNvPr id="30727" name="Picture 7" descr="Desir enfa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1628775"/>
            <a:ext cx="4968875" cy="3221038"/>
          </a:xfrm>
          <a:prstGeom prst="rect">
            <a:avLst/>
          </a:prstGeom>
          <a:noFill/>
        </p:spPr>
      </p:pic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1835150" y="5300663"/>
            <a:ext cx="61214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Le couple doit faire face à l’addition des conditions de stérilité de chacun. La procréation devient beaucoup plus difficile.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4008" y="-117107"/>
            <a:ext cx="3528392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>
                <a:ln w="10541" cmpd="sng">
                  <a:solidFill>
                    <a:srgbClr val="FEA022">
                      <a:lumMod val="5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FF6700"/>
                    </a:gs>
                    <a:gs pos="61000">
                      <a:srgbClr val="FEA022"/>
                    </a:gs>
                    <a:gs pos="100000">
                      <a:srgbClr val="FEA022">
                        <a:lumMod val="20000"/>
                        <a:lumOff val="8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I.</a:t>
            </a:r>
            <a:r>
              <a:rPr lang="fr-FR" sz="40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6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 FIV</a:t>
            </a:r>
            <a:endParaRPr lang="fr-FR" sz="3600" dirty="0">
              <a:latin typeface="+mn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13854" y="703913"/>
            <a:ext cx="4104456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9950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b) </a:t>
            </a:r>
            <a:r>
              <a:rPr lang="fr-FR" sz="28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5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92D05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Les étapes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900113" y="1484313"/>
            <a:ext cx="31194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solidFill>
                  <a:srgbClr val="1A967E"/>
                </a:solidFill>
              </a:rPr>
              <a:t>➊</a:t>
            </a:r>
            <a:r>
              <a:rPr lang="fr-FR"/>
              <a:t> </a:t>
            </a:r>
            <a:r>
              <a:rPr lang="fr-FR" b="1">
                <a:solidFill>
                  <a:srgbClr val="004C22"/>
                </a:solidFill>
              </a:rPr>
              <a:t>La stimulation ovarienne</a:t>
            </a:r>
          </a:p>
        </p:txBody>
      </p:sp>
      <p:pic>
        <p:nvPicPr>
          <p:cNvPr id="31753" name="Picture 9" descr="Protocole long luté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060575"/>
            <a:ext cx="7583487" cy="4106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4008" y="-117107"/>
            <a:ext cx="3528392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>
                <a:ln w="10541" cmpd="sng">
                  <a:solidFill>
                    <a:srgbClr val="FEA022">
                      <a:lumMod val="5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FF6700"/>
                    </a:gs>
                    <a:gs pos="61000">
                      <a:srgbClr val="FEA022"/>
                    </a:gs>
                    <a:gs pos="100000">
                      <a:srgbClr val="FEA022">
                        <a:lumMod val="20000"/>
                        <a:lumOff val="8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I.</a:t>
            </a:r>
            <a:r>
              <a:rPr lang="fr-FR" sz="40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6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 FIV</a:t>
            </a:r>
            <a:endParaRPr lang="fr-FR" sz="3600" dirty="0">
              <a:latin typeface="+mn-lt"/>
            </a:endParaRPr>
          </a:p>
        </p:txBody>
      </p:sp>
      <p:pic>
        <p:nvPicPr>
          <p:cNvPr id="32774" name="Picture 6" descr="Protocole court antagonis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628775"/>
            <a:ext cx="7151688" cy="4527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4008" y="-117107"/>
            <a:ext cx="3528392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>
                <a:ln w="10541" cmpd="sng">
                  <a:solidFill>
                    <a:srgbClr val="FEA022">
                      <a:lumMod val="5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FF6700"/>
                    </a:gs>
                    <a:gs pos="61000">
                      <a:srgbClr val="FEA022"/>
                    </a:gs>
                    <a:gs pos="100000">
                      <a:srgbClr val="FEA022">
                        <a:lumMod val="20000"/>
                        <a:lumOff val="8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I.</a:t>
            </a:r>
            <a:r>
              <a:rPr lang="fr-FR" sz="40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6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C600">
                        <a:tint val="40000"/>
                        <a:satMod val="250000"/>
                      </a:srgbClr>
                    </a:gs>
                    <a:gs pos="9000">
                      <a:srgbClr val="94C600">
                        <a:tint val="52000"/>
                        <a:satMod val="300000"/>
                      </a:srgbClr>
                    </a:gs>
                    <a:gs pos="50000">
                      <a:srgbClr val="94C600">
                        <a:shade val="20000"/>
                        <a:satMod val="300000"/>
                      </a:srgbClr>
                    </a:gs>
                    <a:gs pos="79000">
                      <a:srgbClr val="94C600">
                        <a:tint val="52000"/>
                        <a:satMod val="300000"/>
                      </a:srgbClr>
                    </a:gs>
                    <a:gs pos="100000">
                      <a:srgbClr val="94C6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 FIV</a:t>
            </a:r>
            <a:endParaRPr lang="fr-FR" sz="3600" dirty="0">
              <a:latin typeface="+mn-lt"/>
            </a:endParaRPr>
          </a:p>
        </p:txBody>
      </p:sp>
      <p:pic>
        <p:nvPicPr>
          <p:cNvPr id="33798" name="Picture 6" descr="Protocole sur cycle natur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628775"/>
            <a:ext cx="7273925" cy="4595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3205</TotalTime>
  <Words>655</Words>
  <Application>Microsoft Office PowerPoint</Application>
  <PresentationFormat>Affichage à l'écran (4:3)</PresentationFormat>
  <Paragraphs>146</Paragraphs>
  <Slides>27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Austin</vt:lpstr>
      <vt:lpstr>   Travail    Personnel    Encadré</vt:lpstr>
      <vt:lpstr>Sommaire</vt:lpstr>
      <vt:lpstr>I. La FIV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NOOX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Travail    Personnel    Encadré</dc:title>
  <dc:creator>Danaë</dc:creator>
  <cp:lastModifiedBy>Danaë</cp:lastModifiedBy>
  <cp:revision>45</cp:revision>
  <dcterms:created xsi:type="dcterms:W3CDTF">2013-11-27T15:44:05Z</dcterms:created>
  <dcterms:modified xsi:type="dcterms:W3CDTF">2014-03-16T10:49:14Z</dcterms:modified>
</cp:coreProperties>
</file>