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67" r:id="rId5"/>
    <p:sldId id="268" r:id="rId6"/>
    <p:sldId id="269" r:id="rId7"/>
    <p:sldId id="284" r:id="rId8"/>
    <p:sldId id="270" r:id="rId9"/>
    <p:sldId id="271" r:id="rId10"/>
    <p:sldId id="272" r:id="rId11"/>
    <p:sldId id="260" r:id="rId12"/>
    <p:sldId id="265" r:id="rId13"/>
    <p:sldId id="266" r:id="rId14"/>
    <p:sldId id="273" r:id="rId15"/>
    <p:sldId id="274" r:id="rId16"/>
    <p:sldId id="275" r:id="rId17"/>
    <p:sldId id="276" r:id="rId18"/>
    <p:sldId id="278" r:id="rId19"/>
    <p:sldId id="279" r:id="rId20"/>
    <p:sldId id="277" r:id="rId21"/>
    <p:sldId id="280" r:id="rId22"/>
    <p:sldId id="281" r:id="rId23"/>
    <p:sldId id="261" r:id="rId24"/>
    <p:sldId id="283" r:id="rId25"/>
    <p:sldId id="285" r:id="rId26"/>
    <p:sldId id="286" r:id="rId27"/>
    <p:sldId id="287" r:id="rId28"/>
    <p:sldId id="262" r:id="rId29"/>
    <p:sldId id="263" r:id="rId30"/>
    <p:sldId id="288" r:id="rId31"/>
    <p:sldId id="264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F9950F"/>
    <a:srgbClr val="1A967E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67" d="100"/>
          <a:sy n="67" d="100"/>
        </p:scale>
        <p:origin x="-12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388549868766403"/>
          <c:y val="3.749999999999999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91666666666667E-2"/>
          <c:y val="0.12582012795275591"/>
          <c:w val="0.57434924540682419"/>
          <c:h val="0.7092347440944881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causes d'infertilité</c:v>
                </c:pt>
              </c:strCache>
            </c:strRef>
          </c:tx>
          <c:dLbls>
            <c:dLbl>
              <c:idx val="0"/>
              <c:layout/>
              <c:spPr>
                <a:effectLst>
                  <a:innerShdw blurRad="63500" dist="50800" dir="13500000">
                    <a:schemeClr val="accent1">
                      <a:alpha val="50000"/>
                    </a:schemeClr>
                  </a:innerShdw>
                </a:effectLst>
              </c:spPr>
              <c:txPr>
                <a:bodyPr/>
                <a:lstStyle/>
                <a:p>
                  <a:pPr>
                    <a:defRPr b="1" i="0" u="none">
                      <a:solidFill>
                        <a:srgbClr val="004C2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i="0" u="none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i="0" u="none">
                      <a:solidFill>
                        <a:schemeClr val="accent5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i="0" u="none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Feuil1!$A$2:$A$5</c:f>
              <c:strCache>
                <c:ptCount val="4"/>
                <c:pt idx="0">
                  <c:v>Féminines</c:v>
                </c:pt>
                <c:pt idx="1">
                  <c:v>Masculines</c:v>
                </c:pt>
                <c:pt idx="2">
                  <c:v>Mixtes</c:v>
                </c:pt>
                <c:pt idx="3">
                  <c:v>Inexpliquées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0.33</c:v>
                </c:pt>
                <c:pt idx="1">
                  <c:v>0.21</c:v>
                </c:pt>
                <c:pt idx="2">
                  <c:v>0.39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ECB54-0B71-44BF-B343-10B835171532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E09BA4A-14AB-4479-8AFB-0EC607D742EC}">
      <dgm:prSet phldrT="[Texte]"/>
      <dgm:spPr/>
      <dgm:t>
        <a:bodyPr/>
        <a:lstStyle/>
        <a:p>
          <a:r>
            <a:rPr lang="fr-FR" dirty="0" smtClean="0"/>
            <a:t>1902</a:t>
          </a:r>
          <a:endParaRPr lang="fr-FR" dirty="0"/>
        </a:p>
      </dgm:t>
    </dgm:pt>
    <dgm:pt modelId="{4342F81E-E669-4578-8D97-2E3132D102BB}" type="parTrans" cxnId="{3E2E7CF5-428F-4489-BC1E-3A8841A928AB}">
      <dgm:prSet/>
      <dgm:spPr/>
      <dgm:t>
        <a:bodyPr/>
        <a:lstStyle/>
        <a:p>
          <a:endParaRPr lang="fr-FR"/>
        </a:p>
      </dgm:t>
    </dgm:pt>
    <dgm:pt modelId="{2B44526A-8569-46A0-8D2F-3A28D7E7E086}" type="sibTrans" cxnId="{3E2E7CF5-428F-4489-BC1E-3A8841A928AB}">
      <dgm:prSet/>
      <dgm:spPr/>
      <dgm:t>
        <a:bodyPr/>
        <a:lstStyle/>
        <a:p>
          <a:endParaRPr lang="fr-FR"/>
        </a:p>
      </dgm:t>
    </dgm:pt>
    <dgm:pt modelId="{576C6FBA-0860-4940-A558-49AAEFDAB2BD}">
      <dgm:prSet phldrT="[Texte]" custT="1"/>
      <dgm:spPr/>
      <dgm:t>
        <a:bodyPr/>
        <a:lstStyle/>
        <a:p>
          <a:pPr algn="l"/>
          <a:r>
            <a:rPr lang="fr-FR" sz="1100" dirty="0" err="1" smtClean="0"/>
            <a:t>Gottido</a:t>
          </a:r>
          <a:r>
            <a:rPr lang="fr-FR" sz="1100" dirty="0" smtClean="0"/>
            <a:t> </a:t>
          </a:r>
          <a:r>
            <a:rPr lang="fr-FR" sz="1100" dirty="0" err="1" smtClean="0"/>
            <a:t>Haberlandt</a:t>
          </a:r>
          <a:r>
            <a:rPr lang="fr-FR" sz="1100" dirty="0" smtClean="0"/>
            <a:t>, observe les potentialités naturelles du bouturage</a:t>
          </a:r>
          <a:endParaRPr lang="fr-FR" sz="1100" dirty="0"/>
        </a:p>
      </dgm:t>
    </dgm:pt>
    <dgm:pt modelId="{2AA18E0D-6CA1-43DA-A1C8-30BB53659382}" type="parTrans" cxnId="{B85E9FC0-C99D-4FD3-A625-C6FA08F796B9}">
      <dgm:prSet/>
      <dgm:spPr/>
      <dgm:t>
        <a:bodyPr/>
        <a:lstStyle/>
        <a:p>
          <a:endParaRPr lang="fr-FR"/>
        </a:p>
      </dgm:t>
    </dgm:pt>
    <dgm:pt modelId="{0D5DFB72-414B-4101-A66D-23DFDB066504}" type="sibTrans" cxnId="{B85E9FC0-C99D-4FD3-A625-C6FA08F796B9}">
      <dgm:prSet/>
      <dgm:spPr/>
      <dgm:t>
        <a:bodyPr/>
        <a:lstStyle/>
        <a:p>
          <a:endParaRPr lang="fr-FR"/>
        </a:p>
      </dgm:t>
    </dgm:pt>
    <dgm:pt modelId="{BC46C6FE-7885-41BF-A9C1-31BC5ECAD71D}">
      <dgm:prSet phldrT="[Texte]"/>
      <dgm:spPr/>
      <dgm:t>
        <a:bodyPr/>
        <a:lstStyle/>
        <a:p>
          <a:r>
            <a:rPr lang="fr-FR" dirty="0" smtClean="0"/>
            <a:t>1922</a:t>
          </a:r>
          <a:endParaRPr lang="fr-FR" dirty="0"/>
        </a:p>
      </dgm:t>
    </dgm:pt>
    <dgm:pt modelId="{EF4DC81E-B73F-486D-85B7-770F6E4B38C3}" type="parTrans" cxnId="{DB38A10C-A151-4236-A565-F4FEE923B62F}">
      <dgm:prSet/>
      <dgm:spPr/>
      <dgm:t>
        <a:bodyPr/>
        <a:lstStyle/>
        <a:p>
          <a:endParaRPr lang="fr-FR"/>
        </a:p>
      </dgm:t>
    </dgm:pt>
    <dgm:pt modelId="{F8B53CC0-BA71-4C7E-BAF2-B8D5FEF93AAE}" type="sibTrans" cxnId="{DB38A10C-A151-4236-A565-F4FEE923B62F}">
      <dgm:prSet/>
      <dgm:spPr/>
      <dgm:t>
        <a:bodyPr/>
        <a:lstStyle/>
        <a:p>
          <a:endParaRPr lang="fr-FR"/>
        </a:p>
      </dgm:t>
    </dgm:pt>
    <dgm:pt modelId="{0EF94A86-995C-438C-8F27-727D0D1BFBC7}">
      <dgm:prSet phldrT="[Texte]"/>
      <dgm:spPr/>
      <dgm:t>
        <a:bodyPr/>
        <a:lstStyle/>
        <a:p>
          <a:r>
            <a:rPr lang="fr-FR" dirty="0" smtClean="0"/>
            <a:t>W. </a:t>
          </a:r>
          <a:r>
            <a:rPr lang="fr-FR" dirty="0" err="1" smtClean="0"/>
            <a:t>Kotte</a:t>
          </a:r>
          <a:r>
            <a:rPr lang="fr-FR" dirty="0" smtClean="0"/>
            <a:t> (Allemagne) et W. Robins (Etats-Unis) ont prélevé des racines plus longues, pour avoir accès à l’information génétique  </a:t>
          </a:r>
          <a:endParaRPr lang="fr-FR" dirty="0"/>
        </a:p>
      </dgm:t>
    </dgm:pt>
    <dgm:pt modelId="{010C769C-546F-4E43-9675-AD921BCB1EE8}" type="parTrans" cxnId="{98AB66C4-3856-4649-B92C-F57F205A8596}">
      <dgm:prSet/>
      <dgm:spPr/>
      <dgm:t>
        <a:bodyPr/>
        <a:lstStyle/>
        <a:p>
          <a:endParaRPr lang="fr-FR"/>
        </a:p>
      </dgm:t>
    </dgm:pt>
    <dgm:pt modelId="{3DC3F421-C369-4E7E-8C84-7DD781ADD48C}" type="sibTrans" cxnId="{98AB66C4-3856-4649-B92C-F57F205A8596}">
      <dgm:prSet/>
      <dgm:spPr/>
      <dgm:t>
        <a:bodyPr/>
        <a:lstStyle/>
        <a:p>
          <a:endParaRPr lang="fr-FR"/>
        </a:p>
      </dgm:t>
    </dgm:pt>
    <dgm:pt modelId="{C7E639DA-AE23-4B4A-A9D6-21F3053DF846}">
      <dgm:prSet phldrT="[Texte]"/>
      <dgm:spPr/>
      <dgm:t>
        <a:bodyPr/>
        <a:lstStyle/>
        <a:p>
          <a:r>
            <a:rPr lang="fr-FR" dirty="0" smtClean="0"/>
            <a:t>1934</a:t>
          </a:r>
          <a:endParaRPr lang="fr-FR" dirty="0"/>
        </a:p>
      </dgm:t>
    </dgm:pt>
    <dgm:pt modelId="{A3D23FE0-86AC-42DB-A33F-CB5C2CB1D269}" type="parTrans" cxnId="{74215621-5C9F-4426-B5BD-C9CB4D4CD859}">
      <dgm:prSet/>
      <dgm:spPr/>
      <dgm:t>
        <a:bodyPr/>
        <a:lstStyle/>
        <a:p>
          <a:endParaRPr lang="fr-FR"/>
        </a:p>
      </dgm:t>
    </dgm:pt>
    <dgm:pt modelId="{EFDDAF41-DCC0-4967-A1D0-DD07B46DA334}" type="sibTrans" cxnId="{74215621-5C9F-4426-B5BD-C9CB4D4CD859}">
      <dgm:prSet/>
      <dgm:spPr/>
      <dgm:t>
        <a:bodyPr/>
        <a:lstStyle/>
        <a:p>
          <a:endParaRPr lang="fr-FR"/>
        </a:p>
      </dgm:t>
    </dgm:pt>
    <dgm:pt modelId="{B46E6D4F-B0B3-48FF-BE81-56225C9926C6}">
      <dgm:prSet phldrT="[Texte]"/>
      <dgm:spPr/>
      <dgm:t>
        <a:bodyPr/>
        <a:lstStyle/>
        <a:p>
          <a:r>
            <a:rPr lang="fr-FR" dirty="0" smtClean="0"/>
            <a:t>P. White obtient les résultats escompté avec des racines de tomates.</a:t>
          </a:r>
          <a:endParaRPr lang="fr-FR" dirty="0"/>
        </a:p>
      </dgm:t>
    </dgm:pt>
    <dgm:pt modelId="{594F0801-2BFE-41E5-AE89-EFBB602D384C}" type="parTrans" cxnId="{AEB553B3-EA60-4A24-952D-5FFCDD6216DA}">
      <dgm:prSet/>
      <dgm:spPr/>
      <dgm:t>
        <a:bodyPr/>
        <a:lstStyle/>
        <a:p>
          <a:endParaRPr lang="fr-FR"/>
        </a:p>
      </dgm:t>
    </dgm:pt>
    <dgm:pt modelId="{EAF06B58-3A12-4DFF-811D-44F6A57F2B48}" type="sibTrans" cxnId="{AEB553B3-EA60-4A24-952D-5FFCDD6216DA}">
      <dgm:prSet/>
      <dgm:spPr/>
      <dgm:t>
        <a:bodyPr/>
        <a:lstStyle/>
        <a:p>
          <a:endParaRPr lang="fr-FR"/>
        </a:p>
      </dgm:t>
    </dgm:pt>
    <dgm:pt modelId="{39557CBE-C27E-490D-877A-B2477EAC99FD}">
      <dgm:prSet phldrT="[Texte]"/>
      <dgm:spPr/>
      <dgm:t>
        <a:bodyPr/>
        <a:lstStyle/>
        <a:p>
          <a:pPr algn="l"/>
          <a:endParaRPr lang="fr-FR" sz="900" dirty="0"/>
        </a:p>
      </dgm:t>
    </dgm:pt>
    <dgm:pt modelId="{7A693F39-1FBF-444C-976D-8620B10FE493}" type="parTrans" cxnId="{BC7B4088-0289-45CE-A939-9395DD48E030}">
      <dgm:prSet/>
      <dgm:spPr/>
      <dgm:t>
        <a:bodyPr/>
        <a:lstStyle/>
        <a:p>
          <a:endParaRPr lang="fr-FR"/>
        </a:p>
      </dgm:t>
    </dgm:pt>
    <dgm:pt modelId="{14EA3812-80CC-4E5F-B09B-6D85AF32DDC7}" type="sibTrans" cxnId="{BC7B4088-0289-45CE-A939-9395DD48E030}">
      <dgm:prSet/>
      <dgm:spPr/>
      <dgm:t>
        <a:bodyPr/>
        <a:lstStyle/>
        <a:p>
          <a:endParaRPr lang="fr-FR"/>
        </a:p>
      </dgm:t>
    </dgm:pt>
    <dgm:pt modelId="{65F96A9D-2912-4031-AC3A-A7188641157C}">
      <dgm:prSet phldrT="[Texte]" custT="1"/>
      <dgm:spPr/>
      <dgm:t>
        <a:bodyPr/>
        <a:lstStyle/>
        <a:p>
          <a:pPr algn="l"/>
          <a:r>
            <a:rPr lang="fr-FR" sz="1100" dirty="0" smtClean="0"/>
            <a:t>Milieu de culture avec des éléments nutritifs comme l’oxygène, le magnésium, le calcium avec un solution de </a:t>
          </a:r>
          <a:r>
            <a:rPr lang="fr-FR" sz="1100" dirty="0" err="1" smtClean="0"/>
            <a:t>Knopp</a:t>
          </a:r>
          <a:endParaRPr lang="fr-FR" sz="1100" dirty="0"/>
        </a:p>
      </dgm:t>
    </dgm:pt>
    <dgm:pt modelId="{198AABEF-6F29-4ABE-AFE9-735660A58C5E}" type="parTrans" cxnId="{EF3115E4-02B7-40C1-8A60-5205C194028B}">
      <dgm:prSet/>
      <dgm:spPr/>
      <dgm:t>
        <a:bodyPr/>
        <a:lstStyle/>
        <a:p>
          <a:endParaRPr lang="fr-FR"/>
        </a:p>
      </dgm:t>
    </dgm:pt>
    <dgm:pt modelId="{4D75B02F-E7DD-49AD-877D-D16CC982B5C5}" type="sibTrans" cxnId="{EF3115E4-02B7-40C1-8A60-5205C194028B}">
      <dgm:prSet/>
      <dgm:spPr/>
      <dgm:t>
        <a:bodyPr/>
        <a:lstStyle/>
        <a:p>
          <a:endParaRPr lang="fr-FR"/>
        </a:p>
      </dgm:t>
    </dgm:pt>
    <dgm:pt modelId="{BA7BD6A2-C0E5-4E36-A800-8EB3D1B3FF04}">
      <dgm:prSet phldrT="[Texte]" custT="1"/>
      <dgm:spPr/>
      <dgm:t>
        <a:bodyPr/>
        <a:lstStyle/>
        <a:p>
          <a:pPr algn="l"/>
          <a:r>
            <a:rPr lang="fr-FR" sz="1100" dirty="0" smtClean="0"/>
            <a:t>Totipotence cellulaire</a:t>
          </a:r>
          <a:endParaRPr lang="fr-FR" sz="1100" dirty="0"/>
        </a:p>
      </dgm:t>
    </dgm:pt>
    <dgm:pt modelId="{21833FC4-9657-498A-8BB0-2883BBD31945}" type="parTrans" cxnId="{E3126E31-7EBF-433C-9290-8DB0A997732B}">
      <dgm:prSet/>
      <dgm:spPr/>
      <dgm:t>
        <a:bodyPr/>
        <a:lstStyle/>
        <a:p>
          <a:endParaRPr lang="fr-FR"/>
        </a:p>
      </dgm:t>
    </dgm:pt>
    <dgm:pt modelId="{0D953240-2F4E-4D40-8E4F-9844E5A0189C}" type="sibTrans" cxnId="{E3126E31-7EBF-433C-9290-8DB0A997732B}">
      <dgm:prSet/>
      <dgm:spPr/>
      <dgm:t>
        <a:bodyPr/>
        <a:lstStyle/>
        <a:p>
          <a:endParaRPr lang="fr-FR"/>
        </a:p>
      </dgm:t>
    </dgm:pt>
    <dgm:pt modelId="{05922D98-7E1B-439B-875C-F2EF8F384B57}">
      <dgm:prSet phldrT="[Texte]"/>
      <dgm:spPr/>
      <dgm:t>
        <a:bodyPr/>
        <a:lstStyle/>
        <a:p>
          <a:r>
            <a:rPr lang="fr-FR" dirty="0" smtClean="0"/>
            <a:t>Les explants se sont développé, mais pas avec  croissance suffisante</a:t>
          </a:r>
          <a:endParaRPr lang="fr-FR" dirty="0"/>
        </a:p>
      </dgm:t>
    </dgm:pt>
    <dgm:pt modelId="{937F4948-455D-4C9B-9F1E-1B394D606317}" type="parTrans" cxnId="{95998913-33B4-4C7A-803D-0E6723E03A96}">
      <dgm:prSet/>
      <dgm:spPr/>
      <dgm:t>
        <a:bodyPr/>
        <a:lstStyle/>
        <a:p>
          <a:endParaRPr lang="fr-FR"/>
        </a:p>
      </dgm:t>
    </dgm:pt>
    <dgm:pt modelId="{6F3554C9-5B6F-43E5-AB98-61B78CF0274F}" type="sibTrans" cxnId="{95998913-33B4-4C7A-803D-0E6723E03A96}">
      <dgm:prSet/>
      <dgm:spPr/>
      <dgm:t>
        <a:bodyPr/>
        <a:lstStyle/>
        <a:p>
          <a:endParaRPr lang="fr-FR"/>
        </a:p>
      </dgm:t>
    </dgm:pt>
    <dgm:pt modelId="{AE4914B4-516C-4A71-83F4-192A580E0E6B}">
      <dgm:prSet phldrT="[Texte]"/>
      <dgm:spPr/>
      <dgm:t>
        <a:bodyPr/>
        <a:lstStyle/>
        <a:p>
          <a:r>
            <a:rPr lang="fr-FR" dirty="0" smtClean="0"/>
            <a:t>Utilisation de l’auxine, hormone végétale qui agit sur la croissance de la plante</a:t>
          </a:r>
          <a:endParaRPr lang="fr-FR" dirty="0"/>
        </a:p>
      </dgm:t>
    </dgm:pt>
    <dgm:pt modelId="{BC722D2C-829B-49AD-8E0D-25D167C37E42}" type="parTrans" cxnId="{49DAD09A-E3DE-4657-860C-0F1B161630D3}">
      <dgm:prSet/>
      <dgm:spPr/>
      <dgm:t>
        <a:bodyPr/>
        <a:lstStyle/>
        <a:p>
          <a:endParaRPr lang="fr-FR"/>
        </a:p>
      </dgm:t>
    </dgm:pt>
    <dgm:pt modelId="{3E1B14E2-070F-4F16-A5B2-C81D86135754}" type="sibTrans" cxnId="{49DAD09A-E3DE-4657-860C-0F1B161630D3}">
      <dgm:prSet/>
      <dgm:spPr/>
      <dgm:t>
        <a:bodyPr/>
        <a:lstStyle/>
        <a:p>
          <a:endParaRPr lang="fr-FR"/>
        </a:p>
      </dgm:t>
    </dgm:pt>
    <dgm:pt modelId="{0929C858-723E-41EE-8CE7-DE1447008DD1}" type="pres">
      <dgm:prSet presAssocID="{3C6ECB54-0B71-44BF-B343-10B835171532}" presName="linearFlow" presStyleCnt="0">
        <dgm:presLayoutVars>
          <dgm:dir/>
          <dgm:animLvl val="lvl"/>
          <dgm:resizeHandles val="exact"/>
        </dgm:presLayoutVars>
      </dgm:prSet>
      <dgm:spPr/>
    </dgm:pt>
    <dgm:pt modelId="{A66BF1B8-D9C3-436F-B6AD-14294E7CEE57}" type="pres">
      <dgm:prSet presAssocID="{3E09BA4A-14AB-4479-8AFB-0EC607D742EC}" presName="composite" presStyleCnt="0"/>
      <dgm:spPr/>
    </dgm:pt>
    <dgm:pt modelId="{3AAC31F1-46F6-4030-B6EC-6F8569C2FA00}" type="pres">
      <dgm:prSet presAssocID="{3E09BA4A-14AB-4479-8AFB-0EC607D742E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EFAC8FC-EEE5-4247-A3B2-97EA31E0B1C3}" type="pres">
      <dgm:prSet presAssocID="{3E09BA4A-14AB-4479-8AFB-0EC607D742EC}" presName="descendantText" presStyleLbl="alignAcc1" presStyleIdx="0" presStyleCnt="3" custLinFactNeighborX="-414" custLinFactNeighborY="-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F8D2D1-73B7-418D-B56B-7CD61A1A6408}" type="pres">
      <dgm:prSet presAssocID="{2B44526A-8569-46A0-8D2F-3A28D7E7E086}" presName="sp" presStyleCnt="0"/>
      <dgm:spPr/>
    </dgm:pt>
    <dgm:pt modelId="{19CDB3CB-E87E-430E-9049-F85BD05EC8B7}" type="pres">
      <dgm:prSet presAssocID="{BC46C6FE-7885-41BF-A9C1-31BC5ECAD71D}" presName="composite" presStyleCnt="0"/>
      <dgm:spPr/>
    </dgm:pt>
    <dgm:pt modelId="{B41F4400-6D56-47A1-953D-18CC48C2711B}" type="pres">
      <dgm:prSet presAssocID="{BC46C6FE-7885-41BF-A9C1-31BC5ECAD7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F6BECFC-65F2-4820-A329-4D81D0D3F4A6}" type="pres">
      <dgm:prSet presAssocID="{BC46C6FE-7885-41BF-A9C1-31BC5ECAD7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ABB926-DD01-4FA3-B15D-7DA1E59EDCF6}" type="pres">
      <dgm:prSet presAssocID="{F8B53CC0-BA71-4C7E-BAF2-B8D5FEF93AAE}" presName="sp" presStyleCnt="0"/>
      <dgm:spPr/>
    </dgm:pt>
    <dgm:pt modelId="{C840F90B-5F68-4404-B033-62AF37969900}" type="pres">
      <dgm:prSet presAssocID="{C7E639DA-AE23-4B4A-A9D6-21F3053DF846}" presName="composite" presStyleCnt="0"/>
      <dgm:spPr/>
    </dgm:pt>
    <dgm:pt modelId="{991161E5-7E6E-4CA2-A00B-A38FAC198EC4}" type="pres">
      <dgm:prSet presAssocID="{C7E639DA-AE23-4B4A-A9D6-21F3053DF84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3C064D7-D342-4522-AA72-2B132DB1E60F}" type="pres">
      <dgm:prSet presAssocID="{C7E639DA-AE23-4B4A-A9D6-21F3053DF84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CA04A0-3726-4EC2-95C6-C0E5888602E1}" type="presOf" srcId="{0EF94A86-995C-438C-8F27-727D0D1BFBC7}" destId="{CF6BECFC-65F2-4820-A329-4D81D0D3F4A6}" srcOrd="0" destOrd="0" presId="urn:microsoft.com/office/officeart/2005/8/layout/chevron2"/>
    <dgm:cxn modelId="{24816139-0D88-4366-94CE-3DFB11910658}" type="presOf" srcId="{AE4914B4-516C-4A71-83F4-192A580E0E6B}" destId="{33C064D7-D342-4522-AA72-2B132DB1E60F}" srcOrd="0" destOrd="1" presId="urn:microsoft.com/office/officeart/2005/8/layout/chevron2"/>
    <dgm:cxn modelId="{4619A165-ACDD-48B5-904E-259C4B1F1F88}" type="presOf" srcId="{3C6ECB54-0B71-44BF-B343-10B835171532}" destId="{0929C858-723E-41EE-8CE7-DE1447008DD1}" srcOrd="0" destOrd="0" presId="urn:microsoft.com/office/officeart/2005/8/layout/chevron2"/>
    <dgm:cxn modelId="{74215621-5C9F-4426-B5BD-C9CB4D4CD859}" srcId="{3C6ECB54-0B71-44BF-B343-10B835171532}" destId="{C7E639DA-AE23-4B4A-A9D6-21F3053DF846}" srcOrd="2" destOrd="0" parTransId="{A3D23FE0-86AC-42DB-A33F-CB5C2CB1D269}" sibTransId="{EFDDAF41-DCC0-4967-A1D0-DD07B46DA334}"/>
    <dgm:cxn modelId="{DB38A10C-A151-4236-A565-F4FEE923B62F}" srcId="{3C6ECB54-0B71-44BF-B343-10B835171532}" destId="{BC46C6FE-7885-41BF-A9C1-31BC5ECAD71D}" srcOrd="1" destOrd="0" parTransId="{EF4DC81E-B73F-486D-85B7-770F6E4B38C3}" sibTransId="{F8B53CC0-BA71-4C7E-BAF2-B8D5FEF93AAE}"/>
    <dgm:cxn modelId="{F8020A1F-F47B-4673-9ECD-2A6887D6316E}" type="presOf" srcId="{3E09BA4A-14AB-4479-8AFB-0EC607D742EC}" destId="{3AAC31F1-46F6-4030-B6EC-6F8569C2FA00}" srcOrd="0" destOrd="0" presId="urn:microsoft.com/office/officeart/2005/8/layout/chevron2"/>
    <dgm:cxn modelId="{3FCA0313-C3C9-4235-901A-326DE6F82CE7}" type="presOf" srcId="{65F96A9D-2912-4031-AC3A-A7188641157C}" destId="{BEFAC8FC-EEE5-4247-A3B2-97EA31E0B1C3}" srcOrd="0" destOrd="1" presId="urn:microsoft.com/office/officeart/2005/8/layout/chevron2"/>
    <dgm:cxn modelId="{5229E33B-22EA-4FD2-B12C-8C41F1F5E399}" type="presOf" srcId="{39557CBE-C27E-490D-877A-B2477EAC99FD}" destId="{BEFAC8FC-EEE5-4247-A3B2-97EA31E0B1C3}" srcOrd="0" destOrd="3" presId="urn:microsoft.com/office/officeart/2005/8/layout/chevron2"/>
    <dgm:cxn modelId="{2590EBA4-6DF1-48AA-A638-4684E235398F}" type="presOf" srcId="{576C6FBA-0860-4940-A558-49AAEFDAB2BD}" destId="{BEFAC8FC-EEE5-4247-A3B2-97EA31E0B1C3}" srcOrd="0" destOrd="0" presId="urn:microsoft.com/office/officeart/2005/8/layout/chevron2"/>
    <dgm:cxn modelId="{4D7241DE-D725-4453-8DE1-283FC9ADD18D}" type="presOf" srcId="{C7E639DA-AE23-4B4A-A9D6-21F3053DF846}" destId="{991161E5-7E6E-4CA2-A00B-A38FAC198EC4}" srcOrd="0" destOrd="0" presId="urn:microsoft.com/office/officeart/2005/8/layout/chevron2"/>
    <dgm:cxn modelId="{EF3115E4-02B7-40C1-8A60-5205C194028B}" srcId="{3E09BA4A-14AB-4479-8AFB-0EC607D742EC}" destId="{65F96A9D-2912-4031-AC3A-A7188641157C}" srcOrd="1" destOrd="0" parTransId="{198AABEF-6F29-4ABE-AFE9-735660A58C5E}" sibTransId="{4D75B02F-E7DD-49AD-877D-D16CC982B5C5}"/>
    <dgm:cxn modelId="{98AB66C4-3856-4649-B92C-F57F205A8596}" srcId="{BC46C6FE-7885-41BF-A9C1-31BC5ECAD71D}" destId="{0EF94A86-995C-438C-8F27-727D0D1BFBC7}" srcOrd="0" destOrd="0" parTransId="{010C769C-546F-4E43-9675-AD921BCB1EE8}" sibTransId="{3DC3F421-C369-4E7E-8C84-7DD781ADD48C}"/>
    <dgm:cxn modelId="{E3126E31-7EBF-433C-9290-8DB0A997732B}" srcId="{3E09BA4A-14AB-4479-8AFB-0EC607D742EC}" destId="{BA7BD6A2-C0E5-4E36-A800-8EB3D1B3FF04}" srcOrd="2" destOrd="0" parTransId="{21833FC4-9657-498A-8BB0-2883BBD31945}" sibTransId="{0D953240-2F4E-4D40-8E4F-9844E5A0189C}"/>
    <dgm:cxn modelId="{92B011DB-3717-47E3-969E-AED5244F36F2}" type="presOf" srcId="{BC46C6FE-7885-41BF-A9C1-31BC5ECAD71D}" destId="{B41F4400-6D56-47A1-953D-18CC48C2711B}" srcOrd="0" destOrd="0" presId="urn:microsoft.com/office/officeart/2005/8/layout/chevron2"/>
    <dgm:cxn modelId="{687CD8BE-74D5-47B5-A117-28D7BC9F455B}" type="presOf" srcId="{B46E6D4F-B0B3-48FF-BE81-56225C9926C6}" destId="{33C064D7-D342-4522-AA72-2B132DB1E60F}" srcOrd="0" destOrd="0" presId="urn:microsoft.com/office/officeart/2005/8/layout/chevron2"/>
    <dgm:cxn modelId="{B85E9FC0-C99D-4FD3-A625-C6FA08F796B9}" srcId="{3E09BA4A-14AB-4479-8AFB-0EC607D742EC}" destId="{576C6FBA-0860-4940-A558-49AAEFDAB2BD}" srcOrd="0" destOrd="0" parTransId="{2AA18E0D-6CA1-43DA-A1C8-30BB53659382}" sibTransId="{0D5DFB72-414B-4101-A66D-23DFDB066504}"/>
    <dgm:cxn modelId="{95998913-33B4-4C7A-803D-0E6723E03A96}" srcId="{BC46C6FE-7885-41BF-A9C1-31BC5ECAD71D}" destId="{05922D98-7E1B-439B-875C-F2EF8F384B57}" srcOrd="1" destOrd="0" parTransId="{937F4948-455D-4C9B-9F1E-1B394D606317}" sibTransId="{6F3554C9-5B6F-43E5-AB98-61B78CF0274F}"/>
    <dgm:cxn modelId="{49DAD09A-E3DE-4657-860C-0F1B161630D3}" srcId="{C7E639DA-AE23-4B4A-A9D6-21F3053DF846}" destId="{AE4914B4-516C-4A71-83F4-192A580E0E6B}" srcOrd="1" destOrd="0" parTransId="{BC722D2C-829B-49AD-8E0D-25D167C37E42}" sibTransId="{3E1B14E2-070F-4F16-A5B2-C81D86135754}"/>
    <dgm:cxn modelId="{BC7B4088-0289-45CE-A939-9395DD48E030}" srcId="{3E09BA4A-14AB-4479-8AFB-0EC607D742EC}" destId="{39557CBE-C27E-490D-877A-B2477EAC99FD}" srcOrd="3" destOrd="0" parTransId="{7A693F39-1FBF-444C-976D-8620B10FE493}" sibTransId="{14EA3812-80CC-4E5F-B09B-6D85AF32DDC7}"/>
    <dgm:cxn modelId="{3E2E7CF5-428F-4489-BC1E-3A8841A928AB}" srcId="{3C6ECB54-0B71-44BF-B343-10B835171532}" destId="{3E09BA4A-14AB-4479-8AFB-0EC607D742EC}" srcOrd="0" destOrd="0" parTransId="{4342F81E-E669-4578-8D97-2E3132D102BB}" sibTransId="{2B44526A-8569-46A0-8D2F-3A28D7E7E086}"/>
    <dgm:cxn modelId="{AEB553B3-EA60-4A24-952D-5FFCDD6216DA}" srcId="{C7E639DA-AE23-4B4A-A9D6-21F3053DF846}" destId="{B46E6D4F-B0B3-48FF-BE81-56225C9926C6}" srcOrd="0" destOrd="0" parTransId="{594F0801-2BFE-41E5-AE89-EFBB602D384C}" sibTransId="{EAF06B58-3A12-4DFF-811D-44F6A57F2B48}"/>
    <dgm:cxn modelId="{2E58E2CD-8996-483D-A2E0-A143BB32B2B8}" type="presOf" srcId="{05922D98-7E1B-439B-875C-F2EF8F384B57}" destId="{CF6BECFC-65F2-4820-A329-4D81D0D3F4A6}" srcOrd="0" destOrd="1" presId="urn:microsoft.com/office/officeart/2005/8/layout/chevron2"/>
    <dgm:cxn modelId="{5F5DFAC6-345F-48D8-BF88-A4E7791B60AC}" type="presOf" srcId="{BA7BD6A2-C0E5-4E36-A800-8EB3D1B3FF04}" destId="{BEFAC8FC-EEE5-4247-A3B2-97EA31E0B1C3}" srcOrd="0" destOrd="2" presId="urn:microsoft.com/office/officeart/2005/8/layout/chevron2"/>
    <dgm:cxn modelId="{C2B3C615-77A5-4206-8293-0BE6C2BBFF32}" type="presParOf" srcId="{0929C858-723E-41EE-8CE7-DE1447008DD1}" destId="{A66BF1B8-D9C3-436F-B6AD-14294E7CEE57}" srcOrd="0" destOrd="0" presId="urn:microsoft.com/office/officeart/2005/8/layout/chevron2"/>
    <dgm:cxn modelId="{78883C3E-207B-4E05-9CF0-F6CAE20D6BD7}" type="presParOf" srcId="{A66BF1B8-D9C3-436F-B6AD-14294E7CEE57}" destId="{3AAC31F1-46F6-4030-B6EC-6F8569C2FA00}" srcOrd="0" destOrd="0" presId="urn:microsoft.com/office/officeart/2005/8/layout/chevron2"/>
    <dgm:cxn modelId="{E7A1B043-B2E2-4CD0-BA9C-501D7A217C73}" type="presParOf" srcId="{A66BF1B8-D9C3-436F-B6AD-14294E7CEE57}" destId="{BEFAC8FC-EEE5-4247-A3B2-97EA31E0B1C3}" srcOrd="1" destOrd="0" presId="urn:microsoft.com/office/officeart/2005/8/layout/chevron2"/>
    <dgm:cxn modelId="{0567C4F8-0F6B-419A-AB66-F58BB8914A21}" type="presParOf" srcId="{0929C858-723E-41EE-8CE7-DE1447008DD1}" destId="{B2F8D2D1-73B7-418D-B56B-7CD61A1A6408}" srcOrd="1" destOrd="0" presId="urn:microsoft.com/office/officeart/2005/8/layout/chevron2"/>
    <dgm:cxn modelId="{B2BF4B1C-A2DF-42EB-87BD-D7EFFE1230BD}" type="presParOf" srcId="{0929C858-723E-41EE-8CE7-DE1447008DD1}" destId="{19CDB3CB-E87E-430E-9049-F85BD05EC8B7}" srcOrd="2" destOrd="0" presId="urn:microsoft.com/office/officeart/2005/8/layout/chevron2"/>
    <dgm:cxn modelId="{08D5CD09-46E8-415E-BE18-0227D0216351}" type="presParOf" srcId="{19CDB3CB-E87E-430E-9049-F85BD05EC8B7}" destId="{B41F4400-6D56-47A1-953D-18CC48C2711B}" srcOrd="0" destOrd="0" presId="urn:microsoft.com/office/officeart/2005/8/layout/chevron2"/>
    <dgm:cxn modelId="{CDA335E5-9FEB-4381-94B9-84A4B8CBC221}" type="presParOf" srcId="{19CDB3CB-E87E-430E-9049-F85BD05EC8B7}" destId="{CF6BECFC-65F2-4820-A329-4D81D0D3F4A6}" srcOrd="1" destOrd="0" presId="urn:microsoft.com/office/officeart/2005/8/layout/chevron2"/>
    <dgm:cxn modelId="{819233E2-8E1D-481A-BD8C-AFF35D5739BC}" type="presParOf" srcId="{0929C858-723E-41EE-8CE7-DE1447008DD1}" destId="{86ABB926-DD01-4FA3-B15D-7DA1E59EDCF6}" srcOrd="3" destOrd="0" presId="urn:microsoft.com/office/officeart/2005/8/layout/chevron2"/>
    <dgm:cxn modelId="{3152F4A2-A8E1-4C2E-A70D-8CE98066ADA7}" type="presParOf" srcId="{0929C858-723E-41EE-8CE7-DE1447008DD1}" destId="{C840F90B-5F68-4404-B033-62AF37969900}" srcOrd="4" destOrd="0" presId="urn:microsoft.com/office/officeart/2005/8/layout/chevron2"/>
    <dgm:cxn modelId="{BD834CE6-3DB1-4897-BC0D-3FF1413F295A}" type="presParOf" srcId="{C840F90B-5F68-4404-B033-62AF37969900}" destId="{991161E5-7E6E-4CA2-A00B-A38FAC198EC4}" srcOrd="0" destOrd="0" presId="urn:microsoft.com/office/officeart/2005/8/layout/chevron2"/>
    <dgm:cxn modelId="{FE4D2487-5281-4545-A706-94E2DE66E57C}" type="presParOf" srcId="{C840F90B-5F68-4404-B033-62AF37969900}" destId="{33C064D7-D342-4522-AA72-2B132DB1E6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ECB54-0B71-44BF-B343-10B83517153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E09BA4A-14AB-4479-8AFB-0EC607D742EC}">
      <dgm:prSet phldrT="[Texte]"/>
      <dgm:spPr/>
      <dgm:t>
        <a:bodyPr/>
        <a:lstStyle/>
        <a:p>
          <a:r>
            <a:rPr lang="fr-FR" dirty="0" smtClean="0"/>
            <a:t>1939</a:t>
          </a:r>
          <a:endParaRPr lang="fr-FR" dirty="0"/>
        </a:p>
      </dgm:t>
    </dgm:pt>
    <dgm:pt modelId="{4342F81E-E669-4578-8D97-2E3132D102BB}" type="parTrans" cxnId="{3E2E7CF5-428F-4489-BC1E-3A8841A928AB}">
      <dgm:prSet/>
      <dgm:spPr/>
      <dgm:t>
        <a:bodyPr/>
        <a:lstStyle/>
        <a:p>
          <a:endParaRPr lang="fr-FR"/>
        </a:p>
      </dgm:t>
    </dgm:pt>
    <dgm:pt modelId="{2B44526A-8569-46A0-8D2F-3A28D7E7E086}" type="sibTrans" cxnId="{3E2E7CF5-428F-4489-BC1E-3A8841A928AB}">
      <dgm:prSet/>
      <dgm:spPr/>
      <dgm:t>
        <a:bodyPr/>
        <a:lstStyle/>
        <a:p>
          <a:endParaRPr lang="fr-FR"/>
        </a:p>
      </dgm:t>
    </dgm:pt>
    <dgm:pt modelId="{576C6FBA-0860-4940-A558-49AAEFDAB2BD}">
      <dgm:prSet phldrT="[Texte]" custT="1"/>
      <dgm:spPr/>
      <dgm:t>
        <a:bodyPr/>
        <a:lstStyle/>
        <a:p>
          <a:pPr algn="l"/>
          <a:r>
            <a:rPr lang="fr-FR" sz="1100" dirty="0" smtClean="0"/>
            <a:t>Gautheret obtient un cal, un amas de cellules dédifférenciées</a:t>
          </a:r>
          <a:endParaRPr lang="fr-FR" sz="1100" dirty="0"/>
        </a:p>
      </dgm:t>
    </dgm:pt>
    <dgm:pt modelId="{2AA18E0D-6CA1-43DA-A1C8-30BB53659382}" type="parTrans" cxnId="{B85E9FC0-C99D-4FD3-A625-C6FA08F796B9}">
      <dgm:prSet/>
      <dgm:spPr/>
      <dgm:t>
        <a:bodyPr/>
        <a:lstStyle/>
        <a:p>
          <a:endParaRPr lang="fr-FR"/>
        </a:p>
      </dgm:t>
    </dgm:pt>
    <dgm:pt modelId="{0D5DFB72-414B-4101-A66D-23DFDB066504}" type="sibTrans" cxnId="{B85E9FC0-C99D-4FD3-A625-C6FA08F796B9}">
      <dgm:prSet/>
      <dgm:spPr/>
      <dgm:t>
        <a:bodyPr/>
        <a:lstStyle/>
        <a:p>
          <a:endParaRPr lang="fr-FR"/>
        </a:p>
      </dgm:t>
    </dgm:pt>
    <dgm:pt modelId="{BC46C6FE-7885-41BF-A9C1-31BC5ECAD71D}">
      <dgm:prSet phldrT="[Texte]"/>
      <dgm:spPr/>
      <dgm:t>
        <a:bodyPr/>
        <a:lstStyle/>
        <a:p>
          <a:r>
            <a:rPr lang="fr-FR" dirty="0" smtClean="0"/>
            <a:t>1958</a:t>
          </a:r>
          <a:endParaRPr lang="fr-FR" dirty="0"/>
        </a:p>
      </dgm:t>
    </dgm:pt>
    <dgm:pt modelId="{EF4DC81E-B73F-486D-85B7-770F6E4B38C3}" type="parTrans" cxnId="{DB38A10C-A151-4236-A565-F4FEE923B62F}">
      <dgm:prSet/>
      <dgm:spPr/>
      <dgm:t>
        <a:bodyPr/>
        <a:lstStyle/>
        <a:p>
          <a:endParaRPr lang="fr-FR"/>
        </a:p>
      </dgm:t>
    </dgm:pt>
    <dgm:pt modelId="{F8B53CC0-BA71-4C7E-BAF2-B8D5FEF93AAE}" type="sibTrans" cxnId="{DB38A10C-A151-4236-A565-F4FEE923B62F}">
      <dgm:prSet/>
      <dgm:spPr/>
      <dgm:t>
        <a:bodyPr/>
        <a:lstStyle/>
        <a:p>
          <a:endParaRPr lang="fr-FR"/>
        </a:p>
      </dgm:t>
    </dgm:pt>
    <dgm:pt modelId="{0EF94A86-995C-438C-8F27-727D0D1BFBC7}">
      <dgm:prSet phldrT="[Texte]"/>
      <dgm:spPr/>
      <dgm:t>
        <a:bodyPr/>
        <a:lstStyle/>
        <a:p>
          <a:r>
            <a:rPr lang="fr-FR" dirty="0" smtClean="0"/>
            <a:t>Stewart et </a:t>
          </a:r>
          <a:r>
            <a:rPr lang="fr-FR" dirty="0" err="1" smtClean="0"/>
            <a:t>Reinert</a:t>
          </a:r>
          <a:r>
            <a:rPr lang="fr-FR" dirty="0" smtClean="0"/>
            <a:t> obtiennent des embryons somatiques</a:t>
          </a:r>
          <a:endParaRPr lang="fr-FR" dirty="0"/>
        </a:p>
      </dgm:t>
    </dgm:pt>
    <dgm:pt modelId="{010C769C-546F-4E43-9675-AD921BCB1EE8}" type="parTrans" cxnId="{98AB66C4-3856-4649-B92C-F57F205A8596}">
      <dgm:prSet/>
      <dgm:spPr/>
      <dgm:t>
        <a:bodyPr/>
        <a:lstStyle/>
        <a:p>
          <a:endParaRPr lang="fr-FR"/>
        </a:p>
      </dgm:t>
    </dgm:pt>
    <dgm:pt modelId="{3DC3F421-C369-4E7E-8C84-7DD781ADD48C}" type="sibTrans" cxnId="{98AB66C4-3856-4649-B92C-F57F205A8596}">
      <dgm:prSet/>
      <dgm:spPr/>
      <dgm:t>
        <a:bodyPr/>
        <a:lstStyle/>
        <a:p>
          <a:endParaRPr lang="fr-FR"/>
        </a:p>
      </dgm:t>
    </dgm:pt>
    <dgm:pt modelId="{C7E639DA-AE23-4B4A-A9D6-21F3053DF846}">
      <dgm:prSet phldrT="[Texte]"/>
      <dgm:spPr/>
      <dgm:t>
        <a:bodyPr/>
        <a:lstStyle/>
        <a:p>
          <a:r>
            <a:rPr lang="fr-FR" dirty="0" smtClean="0"/>
            <a:t>1962</a:t>
          </a:r>
          <a:endParaRPr lang="fr-FR" dirty="0"/>
        </a:p>
      </dgm:t>
    </dgm:pt>
    <dgm:pt modelId="{A3D23FE0-86AC-42DB-A33F-CB5C2CB1D269}" type="parTrans" cxnId="{74215621-5C9F-4426-B5BD-C9CB4D4CD859}">
      <dgm:prSet/>
      <dgm:spPr/>
      <dgm:t>
        <a:bodyPr/>
        <a:lstStyle/>
        <a:p>
          <a:endParaRPr lang="fr-FR"/>
        </a:p>
      </dgm:t>
    </dgm:pt>
    <dgm:pt modelId="{EFDDAF41-DCC0-4967-A1D0-DD07B46DA334}" type="sibTrans" cxnId="{74215621-5C9F-4426-B5BD-C9CB4D4CD859}">
      <dgm:prSet/>
      <dgm:spPr/>
      <dgm:t>
        <a:bodyPr/>
        <a:lstStyle/>
        <a:p>
          <a:endParaRPr lang="fr-FR"/>
        </a:p>
      </dgm:t>
    </dgm:pt>
    <dgm:pt modelId="{B46E6D4F-B0B3-48FF-BE81-56225C9926C6}">
      <dgm:prSet phldrT="[Texte]"/>
      <dgm:spPr/>
      <dgm:t>
        <a:bodyPr/>
        <a:lstStyle/>
        <a:p>
          <a:r>
            <a:rPr lang="fr-FR" dirty="0" err="1" smtClean="0"/>
            <a:t>Murashige</a:t>
          </a:r>
          <a:r>
            <a:rPr lang="fr-FR" dirty="0" smtClean="0"/>
            <a:t> et </a:t>
          </a:r>
          <a:r>
            <a:rPr lang="fr-FR" dirty="0" err="1" smtClean="0"/>
            <a:t>Skoog</a:t>
          </a:r>
          <a:r>
            <a:rPr lang="fr-FR" dirty="0" smtClean="0"/>
            <a:t> mettent au point le 1</a:t>
          </a:r>
          <a:r>
            <a:rPr lang="fr-FR" baseline="30000" dirty="0" smtClean="0"/>
            <a:t>er</a:t>
          </a:r>
          <a:r>
            <a:rPr lang="fr-FR" dirty="0" smtClean="0"/>
            <a:t> milieu de base avec des sels minéraux, des vitamines B, des sucres, des auxines et des </a:t>
          </a:r>
          <a:r>
            <a:rPr lang="fr-FR" dirty="0" err="1" smtClean="0"/>
            <a:t>cytokinines</a:t>
          </a:r>
          <a:endParaRPr lang="fr-FR" dirty="0"/>
        </a:p>
      </dgm:t>
    </dgm:pt>
    <dgm:pt modelId="{594F0801-2BFE-41E5-AE89-EFBB602D384C}" type="parTrans" cxnId="{AEB553B3-EA60-4A24-952D-5FFCDD6216DA}">
      <dgm:prSet/>
      <dgm:spPr/>
      <dgm:t>
        <a:bodyPr/>
        <a:lstStyle/>
        <a:p>
          <a:endParaRPr lang="fr-FR"/>
        </a:p>
      </dgm:t>
    </dgm:pt>
    <dgm:pt modelId="{EAF06B58-3A12-4DFF-811D-44F6A57F2B48}" type="sibTrans" cxnId="{AEB553B3-EA60-4A24-952D-5FFCDD6216DA}">
      <dgm:prSet/>
      <dgm:spPr/>
      <dgm:t>
        <a:bodyPr/>
        <a:lstStyle/>
        <a:p>
          <a:endParaRPr lang="fr-FR"/>
        </a:p>
      </dgm:t>
    </dgm:pt>
    <dgm:pt modelId="{D49A73AE-84D4-4455-BA02-4DDD7DEFA866}">
      <dgm:prSet phldrT="[Texte]"/>
      <dgm:spPr/>
      <dgm:t>
        <a:bodyPr/>
        <a:lstStyle/>
        <a:p>
          <a:r>
            <a:rPr lang="fr-FR" dirty="0" smtClean="0"/>
            <a:t>Mettent en évidence le principe de totipotence cellulaire</a:t>
          </a:r>
          <a:endParaRPr lang="fr-FR" dirty="0"/>
        </a:p>
      </dgm:t>
    </dgm:pt>
    <dgm:pt modelId="{85D17324-0A0F-49E0-A32F-09314B61FDFD}" type="parTrans" cxnId="{478B1053-496E-4C73-B202-4BFE91D2BD13}">
      <dgm:prSet/>
      <dgm:spPr/>
      <dgm:t>
        <a:bodyPr/>
        <a:lstStyle/>
        <a:p>
          <a:endParaRPr lang="fr-FR"/>
        </a:p>
      </dgm:t>
    </dgm:pt>
    <dgm:pt modelId="{9CBD8D36-EBAD-49EC-9F0A-3A9F1976EC0D}" type="sibTrans" cxnId="{478B1053-496E-4C73-B202-4BFE91D2BD13}">
      <dgm:prSet/>
      <dgm:spPr/>
      <dgm:t>
        <a:bodyPr/>
        <a:lstStyle/>
        <a:p>
          <a:endParaRPr lang="fr-FR"/>
        </a:p>
      </dgm:t>
    </dgm:pt>
    <dgm:pt modelId="{833ED619-7F6E-408B-984E-838555F2D933}">
      <dgm:prSet phldrT="[Texte]"/>
      <dgm:spPr/>
      <dgm:t>
        <a:bodyPr/>
        <a:lstStyle/>
        <a:p>
          <a:r>
            <a:rPr lang="fr-FR" dirty="0" smtClean="0"/>
            <a:t>Obtiennent des plantes entières</a:t>
          </a:r>
          <a:endParaRPr lang="fr-FR" dirty="0"/>
        </a:p>
      </dgm:t>
    </dgm:pt>
    <dgm:pt modelId="{4F95E805-88A5-4587-8E00-72E81D41DD4A}" type="parTrans" cxnId="{E7E85914-8E31-42E8-9930-0C89A57E972C}">
      <dgm:prSet/>
      <dgm:spPr/>
      <dgm:t>
        <a:bodyPr/>
        <a:lstStyle/>
        <a:p>
          <a:endParaRPr lang="fr-FR"/>
        </a:p>
      </dgm:t>
    </dgm:pt>
    <dgm:pt modelId="{FF6BC2C9-0B7A-47E6-A6DB-B9EDA9F0844E}" type="sibTrans" cxnId="{E7E85914-8E31-42E8-9930-0C89A57E972C}">
      <dgm:prSet/>
      <dgm:spPr/>
      <dgm:t>
        <a:bodyPr/>
        <a:lstStyle/>
        <a:p>
          <a:endParaRPr lang="fr-FR"/>
        </a:p>
      </dgm:t>
    </dgm:pt>
    <dgm:pt modelId="{0929C858-723E-41EE-8CE7-DE1447008DD1}" type="pres">
      <dgm:prSet presAssocID="{3C6ECB54-0B71-44BF-B343-10B835171532}" presName="linearFlow" presStyleCnt="0">
        <dgm:presLayoutVars>
          <dgm:dir/>
          <dgm:animLvl val="lvl"/>
          <dgm:resizeHandles val="exact"/>
        </dgm:presLayoutVars>
      </dgm:prSet>
      <dgm:spPr/>
    </dgm:pt>
    <dgm:pt modelId="{A66BF1B8-D9C3-436F-B6AD-14294E7CEE57}" type="pres">
      <dgm:prSet presAssocID="{3E09BA4A-14AB-4479-8AFB-0EC607D742EC}" presName="composite" presStyleCnt="0"/>
      <dgm:spPr/>
    </dgm:pt>
    <dgm:pt modelId="{3AAC31F1-46F6-4030-B6EC-6F8569C2FA00}" type="pres">
      <dgm:prSet presAssocID="{3E09BA4A-14AB-4479-8AFB-0EC607D742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FAC8FC-EEE5-4247-A3B2-97EA31E0B1C3}" type="pres">
      <dgm:prSet presAssocID="{3E09BA4A-14AB-4479-8AFB-0EC607D742EC}" presName="descendantText" presStyleLbl="alignAcc1" presStyleIdx="0" presStyleCnt="3" custLinFactNeighborX="-414" custLinFactNeighborY="-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F8D2D1-73B7-418D-B56B-7CD61A1A6408}" type="pres">
      <dgm:prSet presAssocID="{2B44526A-8569-46A0-8D2F-3A28D7E7E086}" presName="sp" presStyleCnt="0"/>
      <dgm:spPr/>
    </dgm:pt>
    <dgm:pt modelId="{19CDB3CB-E87E-430E-9049-F85BD05EC8B7}" type="pres">
      <dgm:prSet presAssocID="{BC46C6FE-7885-41BF-A9C1-31BC5ECAD71D}" presName="composite" presStyleCnt="0"/>
      <dgm:spPr/>
    </dgm:pt>
    <dgm:pt modelId="{B41F4400-6D56-47A1-953D-18CC48C2711B}" type="pres">
      <dgm:prSet presAssocID="{BC46C6FE-7885-41BF-A9C1-31BC5ECAD7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6BECFC-65F2-4820-A329-4D81D0D3F4A6}" type="pres">
      <dgm:prSet presAssocID="{BC46C6FE-7885-41BF-A9C1-31BC5ECAD7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ABB926-DD01-4FA3-B15D-7DA1E59EDCF6}" type="pres">
      <dgm:prSet presAssocID="{F8B53CC0-BA71-4C7E-BAF2-B8D5FEF93AAE}" presName="sp" presStyleCnt="0"/>
      <dgm:spPr/>
    </dgm:pt>
    <dgm:pt modelId="{C840F90B-5F68-4404-B033-62AF37969900}" type="pres">
      <dgm:prSet presAssocID="{C7E639DA-AE23-4B4A-A9D6-21F3053DF846}" presName="composite" presStyleCnt="0"/>
      <dgm:spPr/>
    </dgm:pt>
    <dgm:pt modelId="{991161E5-7E6E-4CA2-A00B-A38FAC198EC4}" type="pres">
      <dgm:prSet presAssocID="{C7E639DA-AE23-4B4A-A9D6-21F3053DF84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064D7-D342-4522-AA72-2B132DB1E60F}" type="pres">
      <dgm:prSet presAssocID="{C7E639DA-AE23-4B4A-A9D6-21F3053DF84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E340CC-15E8-4553-862D-7F17E518144D}" type="presOf" srcId="{BC46C6FE-7885-41BF-A9C1-31BC5ECAD71D}" destId="{B41F4400-6D56-47A1-953D-18CC48C2711B}" srcOrd="0" destOrd="0" presId="urn:microsoft.com/office/officeart/2005/8/layout/chevron2"/>
    <dgm:cxn modelId="{5DD51D59-DAB4-4FED-B33E-D7B71609B54B}" type="presOf" srcId="{576C6FBA-0860-4940-A558-49AAEFDAB2BD}" destId="{BEFAC8FC-EEE5-4247-A3B2-97EA31E0B1C3}" srcOrd="0" destOrd="0" presId="urn:microsoft.com/office/officeart/2005/8/layout/chevron2"/>
    <dgm:cxn modelId="{5B97A0F8-2584-4ABD-B053-FE9F11070D8B}" type="presOf" srcId="{D49A73AE-84D4-4455-BA02-4DDD7DEFA866}" destId="{CF6BECFC-65F2-4820-A329-4D81D0D3F4A6}" srcOrd="0" destOrd="1" presId="urn:microsoft.com/office/officeart/2005/8/layout/chevron2"/>
    <dgm:cxn modelId="{DB38A10C-A151-4236-A565-F4FEE923B62F}" srcId="{3C6ECB54-0B71-44BF-B343-10B835171532}" destId="{BC46C6FE-7885-41BF-A9C1-31BC5ECAD71D}" srcOrd="1" destOrd="0" parTransId="{EF4DC81E-B73F-486D-85B7-770F6E4B38C3}" sibTransId="{F8B53CC0-BA71-4C7E-BAF2-B8D5FEF93AAE}"/>
    <dgm:cxn modelId="{96919FC2-7527-4EB2-AD20-B3EBE2965CB5}" type="presOf" srcId="{3C6ECB54-0B71-44BF-B343-10B835171532}" destId="{0929C858-723E-41EE-8CE7-DE1447008DD1}" srcOrd="0" destOrd="0" presId="urn:microsoft.com/office/officeart/2005/8/layout/chevron2"/>
    <dgm:cxn modelId="{AEB553B3-EA60-4A24-952D-5FFCDD6216DA}" srcId="{C7E639DA-AE23-4B4A-A9D6-21F3053DF846}" destId="{B46E6D4F-B0B3-48FF-BE81-56225C9926C6}" srcOrd="0" destOrd="0" parTransId="{594F0801-2BFE-41E5-AE89-EFBB602D384C}" sibTransId="{EAF06B58-3A12-4DFF-811D-44F6A57F2B48}"/>
    <dgm:cxn modelId="{E7E85914-8E31-42E8-9930-0C89A57E972C}" srcId="{BC46C6FE-7885-41BF-A9C1-31BC5ECAD71D}" destId="{833ED619-7F6E-408B-984E-838555F2D933}" srcOrd="2" destOrd="0" parTransId="{4F95E805-88A5-4587-8E00-72E81D41DD4A}" sibTransId="{FF6BC2C9-0B7A-47E6-A6DB-B9EDA9F0844E}"/>
    <dgm:cxn modelId="{4CD419C0-F40E-4EE9-BD23-11A5D316C2BA}" type="presOf" srcId="{C7E639DA-AE23-4B4A-A9D6-21F3053DF846}" destId="{991161E5-7E6E-4CA2-A00B-A38FAC198EC4}" srcOrd="0" destOrd="0" presId="urn:microsoft.com/office/officeart/2005/8/layout/chevron2"/>
    <dgm:cxn modelId="{74215621-5C9F-4426-B5BD-C9CB4D4CD859}" srcId="{3C6ECB54-0B71-44BF-B343-10B835171532}" destId="{C7E639DA-AE23-4B4A-A9D6-21F3053DF846}" srcOrd="2" destOrd="0" parTransId="{A3D23FE0-86AC-42DB-A33F-CB5C2CB1D269}" sibTransId="{EFDDAF41-DCC0-4967-A1D0-DD07B46DA334}"/>
    <dgm:cxn modelId="{3E2E7CF5-428F-4489-BC1E-3A8841A928AB}" srcId="{3C6ECB54-0B71-44BF-B343-10B835171532}" destId="{3E09BA4A-14AB-4479-8AFB-0EC607D742EC}" srcOrd="0" destOrd="0" parTransId="{4342F81E-E669-4578-8D97-2E3132D102BB}" sibTransId="{2B44526A-8569-46A0-8D2F-3A28D7E7E086}"/>
    <dgm:cxn modelId="{8AEBCC63-5198-4CAF-989E-B94421F24300}" type="presOf" srcId="{3E09BA4A-14AB-4479-8AFB-0EC607D742EC}" destId="{3AAC31F1-46F6-4030-B6EC-6F8569C2FA00}" srcOrd="0" destOrd="0" presId="urn:microsoft.com/office/officeart/2005/8/layout/chevron2"/>
    <dgm:cxn modelId="{FD1DC405-0B9C-4FCC-9A0D-AD17D7495ADB}" type="presOf" srcId="{B46E6D4F-B0B3-48FF-BE81-56225C9926C6}" destId="{33C064D7-D342-4522-AA72-2B132DB1E60F}" srcOrd="0" destOrd="0" presId="urn:microsoft.com/office/officeart/2005/8/layout/chevron2"/>
    <dgm:cxn modelId="{98AB66C4-3856-4649-B92C-F57F205A8596}" srcId="{BC46C6FE-7885-41BF-A9C1-31BC5ECAD71D}" destId="{0EF94A86-995C-438C-8F27-727D0D1BFBC7}" srcOrd="0" destOrd="0" parTransId="{010C769C-546F-4E43-9675-AD921BCB1EE8}" sibTransId="{3DC3F421-C369-4E7E-8C84-7DD781ADD48C}"/>
    <dgm:cxn modelId="{EAA2B487-8879-4688-B4A8-A46B08A7A2A8}" type="presOf" srcId="{833ED619-7F6E-408B-984E-838555F2D933}" destId="{CF6BECFC-65F2-4820-A329-4D81D0D3F4A6}" srcOrd="0" destOrd="2" presId="urn:microsoft.com/office/officeart/2005/8/layout/chevron2"/>
    <dgm:cxn modelId="{1EE2F538-40E9-44E4-A771-F569F9EB3CE8}" type="presOf" srcId="{0EF94A86-995C-438C-8F27-727D0D1BFBC7}" destId="{CF6BECFC-65F2-4820-A329-4D81D0D3F4A6}" srcOrd="0" destOrd="0" presId="urn:microsoft.com/office/officeart/2005/8/layout/chevron2"/>
    <dgm:cxn modelId="{B85E9FC0-C99D-4FD3-A625-C6FA08F796B9}" srcId="{3E09BA4A-14AB-4479-8AFB-0EC607D742EC}" destId="{576C6FBA-0860-4940-A558-49AAEFDAB2BD}" srcOrd="0" destOrd="0" parTransId="{2AA18E0D-6CA1-43DA-A1C8-30BB53659382}" sibTransId="{0D5DFB72-414B-4101-A66D-23DFDB066504}"/>
    <dgm:cxn modelId="{478B1053-496E-4C73-B202-4BFE91D2BD13}" srcId="{BC46C6FE-7885-41BF-A9C1-31BC5ECAD71D}" destId="{D49A73AE-84D4-4455-BA02-4DDD7DEFA866}" srcOrd="1" destOrd="0" parTransId="{85D17324-0A0F-49E0-A32F-09314B61FDFD}" sibTransId="{9CBD8D36-EBAD-49EC-9F0A-3A9F1976EC0D}"/>
    <dgm:cxn modelId="{1B847FD3-F973-44DD-8190-719455A17009}" type="presParOf" srcId="{0929C858-723E-41EE-8CE7-DE1447008DD1}" destId="{A66BF1B8-D9C3-436F-B6AD-14294E7CEE57}" srcOrd="0" destOrd="0" presId="urn:microsoft.com/office/officeart/2005/8/layout/chevron2"/>
    <dgm:cxn modelId="{2E87EB45-430B-438D-8404-CB7A764E892A}" type="presParOf" srcId="{A66BF1B8-D9C3-436F-B6AD-14294E7CEE57}" destId="{3AAC31F1-46F6-4030-B6EC-6F8569C2FA00}" srcOrd="0" destOrd="0" presId="urn:microsoft.com/office/officeart/2005/8/layout/chevron2"/>
    <dgm:cxn modelId="{85E5F0E3-8E79-4DA3-86F3-FAD19F31DE3D}" type="presParOf" srcId="{A66BF1B8-D9C3-436F-B6AD-14294E7CEE57}" destId="{BEFAC8FC-EEE5-4247-A3B2-97EA31E0B1C3}" srcOrd="1" destOrd="0" presId="urn:microsoft.com/office/officeart/2005/8/layout/chevron2"/>
    <dgm:cxn modelId="{BDE4CE44-0D36-446D-AC61-BE3BC182786F}" type="presParOf" srcId="{0929C858-723E-41EE-8CE7-DE1447008DD1}" destId="{B2F8D2D1-73B7-418D-B56B-7CD61A1A6408}" srcOrd="1" destOrd="0" presId="urn:microsoft.com/office/officeart/2005/8/layout/chevron2"/>
    <dgm:cxn modelId="{BC849AA5-DD4E-4EED-BB35-D42DB802DA39}" type="presParOf" srcId="{0929C858-723E-41EE-8CE7-DE1447008DD1}" destId="{19CDB3CB-E87E-430E-9049-F85BD05EC8B7}" srcOrd="2" destOrd="0" presId="urn:microsoft.com/office/officeart/2005/8/layout/chevron2"/>
    <dgm:cxn modelId="{F25FC2A4-2A82-4348-9009-FD3E51841906}" type="presParOf" srcId="{19CDB3CB-E87E-430E-9049-F85BD05EC8B7}" destId="{B41F4400-6D56-47A1-953D-18CC48C2711B}" srcOrd="0" destOrd="0" presId="urn:microsoft.com/office/officeart/2005/8/layout/chevron2"/>
    <dgm:cxn modelId="{89C1B59A-E009-4919-A80C-2A1829C013A7}" type="presParOf" srcId="{19CDB3CB-E87E-430E-9049-F85BD05EC8B7}" destId="{CF6BECFC-65F2-4820-A329-4D81D0D3F4A6}" srcOrd="1" destOrd="0" presId="urn:microsoft.com/office/officeart/2005/8/layout/chevron2"/>
    <dgm:cxn modelId="{1F2DD1D2-1906-42E6-B733-5CC6BA2A28CA}" type="presParOf" srcId="{0929C858-723E-41EE-8CE7-DE1447008DD1}" destId="{86ABB926-DD01-4FA3-B15D-7DA1E59EDCF6}" srcOrd="3" destOrd="0" presId="urn:microsoft.com/office/officeart/2005/8/layout/chevron2"/>
    <dgm:cxn modelId="{65622BCC-A589-4FFC-9433-CCD1B9C330B8}" type="presParOf" srcId="{0929C858-723E-41EE-8CE7-DE1447008DD1}" destId="{C840F90B-5F68-4404-B033-62AF37969900}" srcOrd="4" destOrd="0" presId="urn:microsoft.com/office/officeart/2005/8/layout/chevron2"/>
    <dgm:cxn modelId="{C836C774-E0FA-4FE8-86BA-CDB18643C290}" type="presParOf" srcId="{C840F90B-5F68-4404-B033-62AF37969900}" destId="{991161E5-7E6E-4CA2-A00B-A38FAC198EC4}" srcOrd="0" destOrd="0" presId="urn:microsoft.com/office/officeart/2005/8/layout/chevron2"/>
    <dgm:cxn modelId="{3804A11A-0E91-46E0-9D41-A6C8724279AB}" type="presParOf" srcId="{C840F90B-5F68-4404-B033-62AF37969900}" destId="{33C064D7-D342-4522-AA72-2B132DB1E6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C31F1-46F6-4030-B6EC-6F8569C2FA00}">
      <dsp:nvSpPr>
        <dsp:cNvPr id="0" name=""/>
        <dsp:cNvSpPr/>
      </dsp:nvSpPr>
      <dsp:spPr>
        <a:xfrm rot="5400000">
          <a:off x="-265238" y="267763"/>
          <a:ext cx="1768258" cy="12377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1902</a:t>
          </a:r>
          <a:endParaRPr lang="fr-FR" sz="3400" kern="1200" dirty="0"/>
        </a:p>
      </dsp:txBody>
      <dsp:txXfrm rot="-5400000">
        <a:off x="1" y="621414"/>
        <a:ext cx="1237780" cy="530478"/>
      </dsp:txXfrm>
    </dsp:sp>
    <dsp:sp modelId="{BEFAC8FC-EEE5-4247-A3B2-97EA31E0B1C3}">
      <dsp:nvSpPr>
        <dsp:cNvPr id="0" name=""/>
        <dsp:cNvSpPr/>
      </dsp:nvSpPr>
      <dsp:spPr>
        <a:xfrm rot="5400000">
          <a:off x="2155978" y="-930661"/>
          <a:ext cx="1149367" cy="3010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err="1" smtClean="0"/>
            <a:t>Gottido</a:t>
          </a:r>
          <a:r>
            <a:rPr lang="fr-FR" sz="1100" kern="1200" dirty="0" smtClean="0"/>
            <a:t> </a:t>
          </a:r>
          <a:r>
            <a:rPr lang="fr-FR" sz="1100" kern="1200" dirty="0" err="1" smtClean="0"/>
            <a:t>Haberlandt</a:t>
          </a:r>
          <a:r>
            <a:rPr lang="fr-FR" sz="1100" kern="1200" dirty="0" smtClean="0"/>
            <a:t>, observe les potentialités naturelles du bouturage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Milieu de culture avec des éléments nutritifs comme l’oxygène, le magnésium, le calcium avec un solution de </a:t>
          </a:r>
          <a:r>
            <a:rPr lang="fr-FR" sz="1100" kern="1200" dirty="0" err="1" smtClean="0"/>
            <a:t>Knopp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Totipotence cellulaire</a:t>
          </a:r>
          <a:endParaRPr lang="fr-FR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 rot="-5400000">
        <a:off x="1225317" y="56107"/>
        <a:ext cx="2954584" cy="1037153"/>
      </dsp:txXfrm>
    </dsp:sp>
    <dsp:sp modelId="{B41F4400-6D56-47A1-953D-18CC48C2711B}">
      <dsp:nvSpPr>
        <dsp:cNvPr id="0" name=""/>
        <dsp:cNvSpPr/>
      </dsp:nvSpPr>
      <dsp:spPr>
        <a:xfrm rot="5400000">
          <a:off x="-265238" y="1843699"/>
          <a:ext cx="1768258" cy="1237780"/>
        </a:xfrm>
        <a:prstGeom prst="chevron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1922</a:t>
          </a:r>
          <a:endParaRPr lang="fr-FR" sz="3400" kern="1200" dirty="0"/>
        </a:p>
      </dsp:txBody>
      <dsp:txXfrm rot="-5400000">
        <a:off x="1" y="2197350"/>
        <a:ext cx="1237780" cy="530478"/>
      </dsp:txXfrm>
    </dsp:sp>
    <dsp:sp modelId="{CF6BECFC-65F2-4820-A329-4D81D0D3F4A6}">
      <dsp:nvSpPr>
        <dsp:cNvPr id="0" name=""/>
        <dsp:cNvSpPr/>
      </dsp:nvSpPr>
      <dsp:spPr>
        <a:xfrm rot="5400000">
          <a:off x="2168442" y="647799"/>
          <a:ext cx="1149367" cy="3010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W. </a:t>
          </a:r>
          <a:r>
            <a:rPr lang="fr-FR" sz="1100" kern="1200" dirty="0" err="1" smtClean="0"/>
            <a:t>Kotte</a:t>
          </a:r>
          <a:r>
            <a:rPr lang="fr-FR" sz="1100" kern="1200" dirty="0" smtClean="0"/>
            <a:t> (Allemagne) et W. Robins (Etats-Unis) ont prélevé des racines plus longues, pour avoir accès à l’information génétique 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explants se sont développé, mais pas avec  croissance suffisante</a:t>
          </a:r>
          <a:endParaRPr lang="fr-FR" sz="1100" kern="1200" dirty="0"/>
        </a:p>
      </dsp:txBody>
      <dsp:txXfrm rot="-5400000">
        <a:off x="1237781" y="1634568"/>
        <a:ext cx="2954584" cy="1037153"/>
      </dsp:txXfrm>
    </dsp:sp>
    <dsp:sp modelId="{991161E5-7E6E-4CA2-A00B-A38FAC198EC4}">
      <dsp:nvSpPr>
        <dsp:cNvPr id="0" name=""/>
        <dsp:cNvSpPr/>
      </dsp:nvSpPr>
      <dsp:spPr>
        <a:xfrm rot="5400000">
          <a:off x="-265238" y="3419635"/>
          <a:ext cx="1768258" cy="1237780"/>
        </a:xfrm>
        <a:prstGeom prst="chevron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1934</a:t>
          </a:r>
          <a:endParaRPr lang="fr-FR" sz="3400" kern="1200" dirty="0"/>
        </a:p>
      </dsp:txBody>
      <dsp:txXfrm rot="-5400000">
        <a:off x="1" y="3773286"/>
        <a:ext cx="1237780" cy="530478"/>
      </dsp:txXfrm>
    </dsp:sp>
    <dsp:sp modelId="{33C064D7-D342-4522-AA72-2B132DB1E60F}">
      <dsp:nvSpPr>
        <dsp:cNvPr id="0" name=""/>
        <dsp:cNvSpPr/>
      </dsp:nvSpPr>
      <dsp:spPr>
        <a:xfrm rot="5400000">
          <a:off x="2168442" y="2223735"/>
          <a:ext cx="1149367" cy="3010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P. White obtient les résultats escompté avec des racines de tomates.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Utilisation de l’auxine, hormone végétale qui agit sur la croissance de la plante</a:t>
          </a:r>
          <a:endParaRPr lang="fr-FR" sz="1100" kern="1200" dirty="0"/>
        </a:p>
      </dsp:txBody>
      <dsp:txXfrm rot="-5400000">
        <a:off x="1237781" y="3210504"/>
        <a:ext cx="2954584" cy="1037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C31F1-46F6-4030-B6EC-6F8569C2FA00}">
      <dsp:nvSpPr>
        <dsp:cNvPr id="0" name=""/>
        <dsp:cNvSpPr/>
      </dsp:nvSpPr>
      <dsp:spPr>
        <a:xfrm rot="5400000">
          <a:off x="-267000" y="267788"/>
          <a:ext cx="1780004" cy="12460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1939</a:t>
          </a:r>
          <a:endParaRPr lang="fr-FR" sz="3400" kern="1200" dirty="0"/>
        </a:p>
      </dsp:txBody>
      <dsp:txXfrm rot="-5400000">
        <a:off x="1" y="623788"/>
        <a:ext cx="1246002" cy="534002"/>
      </dsp:txXfrm>
    </dsp:sp>
    <dsp:sp modelId="{BEFAC8FC-EEE5-4247-A3B2-97EA31E0B1C3}">
      <dsp:nvSpPr>
        <dsp:cNvPr id="0" name=""/>
        <dsp:cNvSpPr/>
      </dsp:nvSpPr>
      <dsp:spPr>
        <a:xfrm rot="5400000">
          <a:off x="1942070" y="-706709"/>
          <a:ext cx="1157002" cy="2570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Gautheret obtient un cal, un amas de cellules dédifférenciées</a:t>
          </a:r>
          <a:endParaRPr lang="fr-FR" sz="1100" kern="1200" dirty="0"/>
        </a:p>
      </dsp:txBody>
      <dsp:txXfrm rot="-5400000">
        <a:off x="1235361" y="56480"/>
        <a:ext cx="2513941" cy="1044042"/>
      </dsp:txXfrm>
    </dsp:sp>
    <dsp:sp modelId="{B41F4400-6D56-47A1-953D-18CC48C2711B}">
      <dsp:nvSpPr>
        <dsp:cNvPr id="0" name=""/>
        <dsp:cNvSpPr/>
      </dsp:nvSpPr>
      <dsp:spPr>
        <a:xfrm rot="5400000">
          <a:off x="-267000" y="1839588"/>
          <a:ext cx="1780004" cy="1246002"/>
        </a:xfrm>
        <a:prstGeom prst="chevron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1587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1958</a:t>
          </a:r>
          <a:endParaRPr lang="fr-FR" sz="3400" kern="1200" dirty="0"/>
        </a:p>
      </dsp:txBody>
      <dsp:txXfrm rot="-5400000">
        <a:off x="1" y="2195588"/>
        <a:ext cx="1246002" cy="534002"/>
      </dsp:txXfrm>
    </dsp:sp>
    <dsp:sp modelId="{CF6BECFC-65F2-4820-A329-4D81D0D3F4A6}">
      <dsp:nvSpPr>
        <dsp:cNvPr id="0" name=""/>
        <dsp:cNvSpPr/>
      </dsp:nvSpPr>
      <dsp:spPr>
        <a:xfrm rot="5400000">
          <a:off x="1952712" y="865878"/>
          <a:ext cx="1157002" cy="2570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Stewart et </a:t>
          </a:r>
          <a:r>
            <a:rPr lang="fr-FR" sz="1100" kern="1200" dirty="0" err="1" smtClean="0"/>
            <a:t>Reinert</a:t>
          </a:r>
          <a:r>
            <a:rPr lang="fr-FR" sz="1100" kern="1200" dirty="0" smtClean="0"/>
            <a:t> obtiennent des embryons somatiques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Mettent en évidence le principe de totipotence cellulaire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Obtiennent des plantes entières</a:t>
          </a:r>
          <a:endParaRPr lang="fr-FR" sz="1100" kern="1200" dirty="0"/>
        </a:p>
      </dsp:txBody>
      <dsp:txXfrm rot="-5400000">
        <a:off x="1246003" y="1629067"/>
        <a:ext cx="2513941" cy="1044042"/>
      </dsp:txXfrm>
    </dsp:sp>
    <dsp:sp modelId="{991161E5-7E6E-4CA2-A00B-A38FAC198EC4}">
      <dsp:nvSpPr>
        <dsp:cNvPr id="0" name=""/>
        <dsp:cNvSpPr/>
      </dsp:nvSpPr>
      <dsp:spPr>
        <a:xfrm rot="5400000">
          <a:off x="-267000" y="3411388"/>
          <a:ext cx="1780004" cy="1246002"/>
        </a:xfrm>
        <a:prstGeom prst="chevron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1587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1962</a:t>
          </a:r>
          <a:endParaRPr lang="fr-FR" sz="3400" kern="1200" dirty="0"/>
        </a:p>
      </dsp:txBody>
      <dsp:txXfrm rot="-5400000">
        <a:off x="1" y="3767388"/>
        <a:ext cx="1246002" cy="534002"/>
      </dsp:txXfrm>
    </dsp:sp>
    <dsp:sp modelId="{33C064D7-D342-4522-AA72-2B132DB1E60F}">
      <dsp:nvSpPr>
        <dsp:cNvPr id="0" name=""/>
        <dsp:cNvSpPr/>
      </dsp:nvSpPr>
      <dsp:spPr>
        <a:xfrm rot="5400000">
          <a:off x="1952712" y="2437678"/>
          <a:ext cx="1157002" cy="2570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err="1" smtClean="0"/>
            <a:t>Murashige</a:t>
          </a:r>
          <a:r>
            <a:rPr lang="fr-FR" sz="1100" kern="1200" dirty="0" smtClean="0"/>
            <a:t> et </a:t>
          </a:r>
          <a:r>
            <a:rPr lang="fr-FR" sz="1100" kern="1200" dirty="0" err="1" smtClean="0"/>
            <a:t>Skoog</a:t>
          </a:r>
          <a:r>
            <a:rPr lang="fr-FR" sz="1100" kern="1200" dirty="0" smtClean="0"/>
            <a:t> mettent au point le 1</a:t>
          </a:r>
          <a:r>
            <a:rPr lang="fr-FR" sz="1100" kern="1200" baseline="30000" dirty="0" smtClean="0"/>
            <a:t>er</a:t>
          </a:r>
          <a:r>
            <a:rPr lang="fr-FR" sz="1100" kern="1200" dirty="0" smtClean="0"/>
            <a:t> milieu de base avec des sels minéraux, des vitamines B, des sucres, des auxines et des </a:t>
          </a:r>
          <a:r>
            <a:rPr lang="fr-FR" sz="1100" kern="1200" dirty="0" err="1" smtClean="0"/>
            <a:t>cytokinines</a:t>
          </a:r>
          <a:endParaRPr lang="fr-FR" sz="1100" kern="1200" dirty="0"/>
        </a:p>
      </dsp:txBody>
      <dsp:txXfrm rot="-5400000">
        <a:off x="1246003" y="3200867"/>
        <a:ext cx="2513941" cy="1044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4AE93-0B17-46F6-B1FA-4F093D95A953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41B760-B205-4A0D-A391-05CD56785C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47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1B760-B205-4A0D-A391-05CD56785C7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0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1B760-B205-4A0D-A391-05CD56785C7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30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1B760-B205-4A0D-A391-05CD56785C7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30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1B760-B205-4A0D-A391-05CD56785C7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3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794AF391-82F5-4098-97BD-65C89EC1BC09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2DA374-2878-4172-89B5-FB96A634D9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00E1-5D8C-4947-8CD7-AA0175CDA80F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511E-90BA-42BA-B7DA-A6D0303C1E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F012-E1B1-42C4-BBDD-13A031FE103D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CEDB-1457-40A3-B430-BBACC7A2AA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D84F-830B-4908-A89F-68DE8042FCC4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A6C2-5B2F-4EC0-A6B7-EE69CF6A4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03CC-A196-49C9-83C1-BC6894F45D10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7061-368E-4D59-83DC-2F28FB47E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95B6-9364-47E7-82BB-1971BD11E929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8B2A-F949-4BAE-A9C8-EB7AE85B76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2290-C085-494B-A8E3-4B21ACC95BD6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55C5-AEF7-477E-9F95-E10D69C8D9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5813-2D16-462D-B739-2EED0BC90CEB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D393-A787-40DF-85B4-04FF760B31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CB97-A601-41C0-8EC7-1B5ED4535B1D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13B7-BF55-42A0-B7CA-BE1A6000D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B28B-FF48-4B74-A903-F84B143809B7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F76C-B3B9-4FBD-9382-90B2B0C67B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3EBB-E36E-40EC-A579-82F4EC2B47D6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CDFA-0025-4ECD-9F81-17C146C818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AD4DDEBA-EC81-4D89-BD50-3B967B9C8AD6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82771EF-2088-47F4-A6D8-B8A911ACA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fiv.fr/media/congelation-paillette-300x169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5396136" cy="2172246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b="1" dirty="0" smtClean="0">
                <a:ln>
                  <a:solidFill>
                    <a:srgbClr val="78B832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sz="53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4400" b="1" dirty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ravail</a:t>
            </a: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53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4400" b="1" dirty="0" smtClean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ersonnel</a:t>
            </a: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53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4400" b="1" dirty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ncadré</a:t>
            </a: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4716463" y="3573463"/>
            <a:ext cx="3309937" cy="1260475"/>
          </a:xfrm>
        </p:spPr>
        <p:txBody>
          <a:bodyPr/>
          <a:lstStyle/>
          <a:p>
            <a:pPr algn="just" eaLnBrk="1" hangingPunct="1"/>
            <a:r>
              <a:rPr lang="fr-FR" smtClean="0">
                <a:solidFill>
                  <a:srgbClr val="FF6700"/>
                </a:solidFill>
              </a:rPr>
              <a:t>C</a:t>
            </a:r>
            <a:r>
              <a:rPr lang="fr-FR" smtClean="0">
                <a:solidFill>
                  <a:srgbClr val="1F1F16"/>
                </a:solidFill>
              </a:rPr>
              <a:t>omment la </a:t>
            </a:r>
            <a:r>
              <a:rPr lang="fr-FR" smtClean="0">
                <a:solidFill>
                  <a:schemeClr val="tx2"/>
                </a:solidFill>
              </a:rPr>
              <a:t>fécondation in vitro</a:t>
            </a:r>
            <a:r>
              <a:rPr lang="fr-FR" smtClean="0">
                <a:solidFill>
                  <a:srgbClr val="1F1F16"/>
                </a:solidFill>
              </a:rPr>
              <a:t> a réussi à révolutionner le monde des naissances à travers le temps </a:t>
            </a:r>
            <a:r>
              <a:rPr lang="fr-FR" smtClean="0">
                <a:solidFill>
                  <a:srgbClr val="FEA022"/>
                </a:solidFill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5805264"/>
            <a:ext cx="42484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OHLMANN Maëva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NEVEU Tiphaine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RUBAN </a:t>
            </a:r>
            <a:r>
              <a:rPr lang="fr-FR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Danaë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pic>
        <p:nvPicPr>
          <p:cNvPr id="33798" name="Picture 6" descr="Protocole sur cycle natu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273925" cy="459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43438" y="1196975"/>
            <a:ext cx="3529012" cy="38933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fr-FR" b="1" dirty="0">
              <a:solidFill>
                <a:srgbClr val="004C22"/>
              </a:solidFill>
            </a:endParaRPr>
          </a:p>
          <a:p>
            <a:pPr algn="just">
              <a:defRPr/>
            </a:pPr>
            <a:r>
              <a:rPr lang="fr-FR" dirty="0"/>
              <a:t>     </a:t>
            </a:r>
            <a:r>
              <a:rPr lang="fr-FR" dirty="0">
                <a:solidFill>
                  <a:srgbClr val="002060"/>
                </a:solidFill>
              </a:rPr>
              <a:t>► </a:t>
            </a:r>
            <a:r>
              <a:rPr lang="fr-FR" u="sng" dirty="0"/>
              <a:t>Décomposé en 3 grandes parties: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phase de blocage</a:t>
            </a:r>
          </a:p>
          <a:p>
            <a:pPr algn="just">
              <a:defRPr/>
            </a:pP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1100" dirty="0"/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mettre au repos l’hypophyse afin de mettre au repos les ovaires</a:t>
            </a:r>
          </a:p>
          <a:p>
            <a:pPr marL="285750" indent="-285750">
              <a:buFontTx/>
              <a:buChar char="-"/>
              <a:defRPr/>
            </a:pPr>
            <a:endParaRPr lang="fr-FR" dirty="0"/>
          </a:p>
          <a:p>
            <a:pPr algn="just"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rgbClr val="FFC000"/>
                </a:solidFill>
              </a:rPr>
              <a:t>- </a:t>
            </a:r>
            <a:r>
              <a:rPr lang="fr-FR" dirty="0"/>
              <a:t>bilan hormonal de base et échographie pour estimer le nombre de follicules de départ</a:t>
            </a:r>
            <a:endParaRPr lang="fr-FR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2825750"/>
            <a:ext cx="35194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31407" y="-99392"/>
            <a:ext cx="35283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30738" y="1341438"/>
            <a:ext cx="3529012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phase de stimulation</a:t>
            </a:r>
          </a:p>
          <a:p>
            <a:pPr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endParaRPr lang="fr-FR" b="1" dirty="0">
              <a:solidFill>
                <a:schemeClr val="accent6"/>
              </a:solidFill>
            </a:endParaRPr>
          </a:p>
          <a:p>
            <a:pPr algn="just">
              <a:defRPr/>
            </a:pPr>
            <a:r>
              <a:rPr lang="fr-FR" b="1" dirty="0" smtClean="0">
                <a:solidFill>
                  <a:schemeClr val="accent6"/>
                </a:solidFill>
              </a:rPr>
              <a:t>   - </a:t>
            </a:r>
            <a:r>
              <a:rPr lang="fr-FR" dirty="0"/>
              <a:t>Médicaments contenant du FSH 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dirty="0"/>
              <a:t>   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</a:t>
            </a:r>
            <a:r>
              <a:rPr lang="fr-FR" dirty="0"/>
              <a:t>permet la croissance de plusieurs follicules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     - </a:t>
            </a:r>
            <a:r>
              <a:rPr lang="fr-FR" dirty="0"/>
              <a:t>suivi effectué par des échographies de ovaires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41550"/>
            <a:ext cx="35909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72000" y="692150"/>
            <a:ext cx="3671888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fr-F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Déclenchement de l’ovulation</a:t>
            </a:r>
          </a:p>
          <a:p>
            <a:pPr algn="just"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 </a:t>
            </a: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 -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Déclenchement dès qu’il y a 2 à 3 follicule de 16 à 22mm et taux d’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oestradiol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de 150 à 250pg/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mL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Hormone ayant les même effets que la LH (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hCG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Ovulation dans les 32 à 38h</a:t>
            </a: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2276475"/>
            <a:ext cx="35512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787900" y="1125538"/>
            <a:ext cx="3005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1A967E"/>
                </a:solidFill>
              </a:rPr>
              <a:t>➋</a:t>
            </a:r>
            <a:r>
              <a:rPr lang="fr-FR" dirty="0" smtClean="0"/>
              <a:t> </a:t>
            </a:r>
            <a:r>
              <a:rPr lang="fr-FR" b="1" dirty="0">
                <a:solidFill>
                  <a:srgbClr val="004C22"/>
                </a:solidFill>
              </a:rPr>
              <a:t>La ponction ovocytaire</a:t>
            </a:r>
          </a:p>
        </p:txBody>
      </p:sp>
      <p:pic>
        <p:nvPicPr>
          <p:cNvPr id="35846" name="Picture 6" descr="ponction-ovoc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34559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716463" y="2194222"/>
            <a:ext cx="3455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Organisée le surlendemain de </a:t>
            </a:r>
            <a:r>
              <a:rPr lang="fr-FR" dirty="0" smtClean="0"/>
              <a:t>l’injection d’</a:t>
            </a:r>
            <a:r>
              <a:rPr lang="fr-FR" dirty="0" err="1" smtClean="0"/>
              <a:t>hCG</a:t>
            </a:r>
            <a:r>
              <a:rPr lang="fr-FR" dirty="0" smtClean="0"/>
              <a:t> </a:t>
            </a:r>
            <a:r>
              <a:rPr lang="fr-FR" dirty="0" smtClean="0"/>
              <a:t>(déclenchement </a:t>
            </a:r>
            <a:r>
              <a:rPr lang="fr-FR" dirty="0"/>
              <a:t>de </a:t>
            </a:r>
            <a:r>
              <a:rPr lang="fr-FR" dirty="0" smtClean="0"/>
              <a:t>l’ovulation). </a:t>
            </a:r>
            <a:endParaRPr lang="fr-FR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716463" y="38608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Recueil de 5 à 10 ovocytes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6869" name="Picture 5" descr="depot-liquide-folliculaire-300x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3131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ovocyte-dans-son-cumulus-30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644900"/>
            <a:ext cx="29527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716463" y="1556792"/>
            <a:ext cx="345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Examen du liquide folliculaire au laboratoire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16462" y="3357563"/>
            <a:ext cx="34559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Transfert dans une boite de culture, dans un incubateur à 37°C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403350" y="908050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A967E"/>
                </a:solidFill>
              </a:rPr>
              <a:t>➌ </a:t>
            </a:r>
            <a:r>
              <a:rPr lang="fr-FR" b="1" dirty="0" smtClean="0">
                <a:solidFill>
                  <a:srgbClr val="004C22"/>
                </a:solidFill>
              </a:rPr>
              <a:t>Le </a:t>
            </a:r>
            <a:r>
              <a:rPr lang="fr-FR" b="1" dirty="0" smtClean="0">
                <a:solidFill>
                  <a:srgbClr val="004C22"/>
                </a:solidFill>
              </a:rPr>
              <a:t>recu</a:t>
            </a:r>
            <a:r>
              <a:rPr lang="fr-FR" b="1" dirty="0">
                <a:solidFill>
                  <a:srgbClr val="004C22"/>
                </a:solidFill>
              </a:rPr>
              <a:t>ei</a:t>
            </a:r>
            <a:r>
              <a:rPr lang="fr-FR" b="1" dirty="0" smtClean="0">
                <a:solidFill>
                  <a:srgbClr val="004C22"/>
                </a:solidFill>
              </a:rPr>
              <a:t>l </a:t>
            </a:r>
            <a:r>
              <a:rPr lang="fr-FR" b="1" dirty="0">
                <a:solidFill>
                  <a:srgbClr val="004C22"/>
                </a:solidFill>
              </a:rPr>
              <a:t>de sperme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042988" y="1916113"/>
            <a:ext cx="327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u="sng" dirty="0"/>
              <a:t>• Recueil par </a:t>
            </a:r>
            <a:r>
              <a:rPr lang="fr-FR" b="1" u="sng" dirty="0" smtClean="0"/>
              <a:t>masturbation: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7895" name="Picture 7" descr="recueil-sperme-300x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34559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643438" y="1484313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b="1" u="sng" dirty="0" smtClean="0"/>
              <a:t>• Décongélation </a:t>
            </a:r>
            <a:r>
              <a:rPr lang="fr-FR" b="1" u="sng" dirty="0"/>
              <a:t>de sperme congelé :</a:t>
            </a:r>
            <a:r>
              <a:rPr lang="fr-FR" dirty="0"/>
              <a:t> </a:t>
            </a:r>
          </a:p>
        </p:txBody>
      </p:sp>
      <p:pic>
        <p:nvPicPr>
          <p:cNvPr id="37897" name="Picture 9" descr="lot-de-paillettes-2-300x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3600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787900" y="11255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u="sng"/>
              <a:t>• Préparation du sperme :</a:t>
            </a:r>
            <a:r>
              <a:rPr lang="fr-FR"/>
              <a:t> </a:t>
            </a:r>
          </a:p>
        </p:txBody>
      </p:sp>
      <p:pic>
        <p:nvPicPr>
          <p:cNvPr id="45063" name="Picture 7" descr="traitement-sperme-300x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34559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716462" y="2565400"/>
            <a:ext cx="34559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u="sng" dirty="0"/>
              <a:t>Deux objectifs: 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>
                <a:solidFill>
                  <a:srgbClr val="F9950F"/>
                </a:solidFill>
              </a:rPr>
              <a:t>- </a:t>
            </a:r>
            <a:r>
              <a:rPr lang="fr-FR" dirty="0" smtClean="0"/>
              <a:t>Rendre </a:t>
            </a:r>
            <a:r>
              <a:rPr lang="fr-FR" dirty="0"/>
              <a:t>les spermatozoïdes fécondants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>
                <a:solidFill>
                  <a:srgbClr val="F9950F"/>
                </a:solidFill>
              </a:rPr>
              <a:t>-  </a:t>
            </a:r>
            <a:r>
              <a:rPr lang="fr-FR" dirty="0" smtClean="0"/>
              <a:t>Sélectionner </a:t>
            </a:r>
            <a:r>
              <a:rPr lang="fr-FR" dirty="0"/>
              <a:t>les meilleurs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59338" y="836613"/>
            <a:ext cx="3046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A967E"/>
                </a:solidFill>
              </a:rPr>
              <a:t>➍</a:t>
            </a:r>
            <a:r>
              <a:rPr lang="fr-FR" b="1" dirty="0">
                <a:solidFill>
                  <a:srgbClr val="004C22"/>
                </a:solidFill>
              </a:rPr>
              <a:t> La </a:t>
            </a:r>
            <a:r>
              <a:rPr lang="fr-FR" b="1" dirty="0">
                <a:solidFill>
                  <a:srgbClr val="004C22"/>
                </a:solidFill>
              </a:rPr>
              <a:t>mise en fécondation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87900" y="155733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92D050"/>
                </a:solidFill>
              </a:rPr>
              <a:t>•</a:t>
            </a:r>
            <a:r>
              <a:rPr lang="fr-FR" dirty="0"/>
              <a:t> La FIV classique</a:t>
            </a:r>
          </a:p>
        </p:txBody>
      </p:sp>
      <p:pic>
        <p:nvPicPr>
          <p:cNvPr id="47111" name="Picture 7" descr="fiv classique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20938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fiv_class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37" y="24209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932363" y="11255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92D050"/>
                </a:solidFill>
              </a:rPr>
              <a:t>•</a:t>
            </a:r>
            <a:r>
              <a:rPr lang="fr-FR" dirty="0"/>
              <a:t> La FIV ICSI :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43438" y="2133600"/>
            <a:ext cx="3457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Injection grâce à un micromanipulateur où se trouve deux micropipettes.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3600"/>
            <a:ext cx="3528937" cy="25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9" y="-4539"/>
            <a:ext cx="3528393" cy="62522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66" y="1268760"/>
            <a:ext cx="8208912" cy="43704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sz="2400" dirty="0"/>
          </a:p>
          <a:p>
            <a:pPr algn="ctr">
              <a:defRPr/>
            </a:pPr>
            <a:r>
              <a:rPr lang="fr-F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I. </a:t>
            </a:r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La Fécondation in Vitro</a:t>
            </a:r>
          </a:p>
          <a:p>
            <a:pPr algn="ctr">
              <a:defRPr/>
            </a:pPr>
            <a:endParaRPr lang="fr-FR" sz="8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Pourquoi vouloir une FIV ?</a:t>
            </a:r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</a:t>
            </a:r>
            <a:r>
              <a:rPr lang="fr-FR" sz="2400" i="1" dirty="0">
                <a:solidFill>
                  <a:srgbClr val="78B832"/>
                </a:solidFill>
              </a:rPr>
              <a:t>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Les étapes</a:t>
            </a:r>
            <a:endParaRPr lang="fr-FR" sz="2400" i="1" dirty="0"/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c)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Les complications</a:t>
            </a:r>
            <a:r>
              <a:rPr lang="fr-FR" sz="2400" i="1" dirty="0"/>
              <a:t> </a:t>
            </a:r>
          </a:p>
          <a:p>
            <a:pPr algn="ctr">
              <a:defRPr/>
            </a:pPr>
            <a:endParaRPr lang="fr-FR" sz="1000" i="1" dirty="0"/>
          </a:p>
          <a:p>
            <a:pPr algn="ctr">
              <a:defRPr/>
            </a:pPr>
            <a:r>
              <a:rPr lang="fr-F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II.</a:t>
            </a:r>
            <a:r>
              <a:rPr lang="fr-FR" sz="2400" dirty="0"/>
              <a:t> </a:t>
            </a:r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C</a:t>
            </a:r>
            <a:r>
              <a:rPr lang="fr-FR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ulture in vitro</a:t>
            </a:r>
            <a:endParaRPr lang="fr-FR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>
              <a:defRPr/>
            </a:pPr>
            <a:endParaRPr lang="fr-FR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</a:t>
            </a:r>
            <a:r>
              <a:rPr lang="fr-FR" sz="2400" dirty="0"/>
              <a:t> </a:t>
            </a: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Nos expériences</a:t>
            </a:r>
            <a:endParaRPr lang="fr-FR" sz="2400" i="1" dirty="0"/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</a:t>
            </a:r>
            <a:r>
              <a:rPr lang="fr-FR" sz="2400" dirty="0"/>
              <a:t>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Principe et découverte</a:t>
            </a:r>
            <a:endParaRPr lang="fr-FR" sz="2400" i="1" dirty="0"/>
          </a:p>
          <a:p>
            <a:pPr algn="ctr">
              <a:defRPr/>
            </a:pPr>
            <a:endParaRPr lang="fr-FR" sz="2400" dirty="0"/>
          </a:p>
          <a:p>
            <a:pPr algn="ctr">
              <a:defRPr/>
            </a:pPr>
            <a:r>
              <a:rPr lang="fr-F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643438" y="1477963"/>
            <a:ext cx="352896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1A967E"/>
                </a:solidFill>
              </a:rPr>
              <a:t>➎ </a:t>
            </a:r>
            <a:r>
              <a:rPr lang="fr-FR" b="1" dirty="0" smtClean="0">
                <a:solidFill>
                  <a:srgbClr val="004C22"/>
                </a:solidFill>
              </a:rPr>
              <a:t>Le </a:t>
            </a:r>
            <a:r>
              <a:rPr lang="fr-FR" b="1" dirty="0">
                <a:solidFill>
                  <a:srgbClr val="004C22"/>
                </a:solidFill>
              </a:rPr>
              <a:t>transfert d’embryons</a:t>
            </a:r>
          </a:p>
        </p:txBody>
      </p:sp>
      <p:pic>
        <p:nvPicPr>
          <p:cNvPr id="46086" name="Picture 6" descr="réimpla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33845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683893" y="2099469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Intervention sous échographie 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643438" y="2997200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Les embryons sont aspirés dans un cathéter et introduits dans l’utérus.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ongelation paillett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550" y="2276475"/>
            <a:ext cx="33845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44206" y="1838677"/>
            <a:ext cx="345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4C22"/>
                </a:solidFill>
              </a:rPr>
              <a:t>a) </a:t>
            </a:r>
            <a:r>
              <a:rPr lang="fr-FR" b="1" dirty="0">
                <a:solidFill>
                  <a:srgbClr val="1A967E"/>
                </a:solidFill>
              </a:rPr>
              <a:t>La congélation d’embryons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644206" y="2699646"/>
            <a:ext cx="345598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Congélation </a:t>
            </a:r>
            <a:r>
              <a:rPr lang="fr-FR" dirty="0"/>
              <a:t>lente pour ne pas endommager </a:t>
            </a:r>
            <a:r>
              <a:rPr lang="fr-FR" dirty="0" smtClean="0"/>
              <a:t>l’embryon</a:t>
            </a:r>
          </a:p>
          <a:p>
            <a:pPr algn="just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Embryons conservés à -196°C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716016" y="1242215"/>
            <a:ext cx="34563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4C22"/>
                </a:solidFill>
              </a:rPr>
              <a:t>b) </a:t>
            </a:r>
            <a:r>
              <a:rPr lang="fr-FR" b="1" dirty="0">
                <a:solidFill>
                  <a:srgbClr val="1A967E"/>
                </a:solidFill>
              </a:rPr>
              <a:t>Après le transfert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50182" name="Picture 6" descr="vivelledot-216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13" y="620713"/>
            <a:ext cx="16589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ni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924175"/>
            <a:ext cx="1952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695998" y="1832471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Médicament prescrit pour favoriser la nidation pendant 10 à 12 jours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Augmenter l’endomètre 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Les embryon transférés s’implantent 4 à 5 jours plus tard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048" y="346884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</a:rPr>
              <a:t>c) </a:t>
            </a:r>
            <a:r>
              <a:rPr lang="fr-FR" sz="2800" b="1" i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</a:rPr>
              <a:t>Les complications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048" y="980728"/>
            <a:ext cx="820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Expose aux patients des risques ou des complications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Cas grave rares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6734" y="2204864"/>
            <a:ext cx="4085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 Hyperstimulation:</a:t>
            </a:r>
          </a:p>
          <a:p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Forte réponse ovarienne suite à la stimulation</a:t>
            </a:r>
          </a:p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Fréquente chez les patiente jeune</a:t>
            </a:r>
            <a:endParaRPr lang="fr-FR" dirty="0"/>
          </a:p>
          <a:p>
            <a:pPr algn="just"/>
            <a:endParaRPr lang="fr-FR" dirty="0"/>
          </a:p>
          <a:p>
            <a:r>
              <a:rPr lang="fr-FR" i="1" u="sng" dirty="0" smtClean="0"/>
              <a:t>Degré I:</a:t>
            </a:r>
            <a:r>
              <a:rPr lang="fr-FR" dirty="0" smtClean="0"/>
              <a:t> augmentation des ovaire + petits kystes</a:t>
            </a:r>
          </a:p>
          <a:p>
            <a:endParaRPr lang="fr-FR" dirty="0" smtClean="0"/>
          </a:p>
          <a:p>
            <a:r>
              <a:rPr lang="fr-FR" i="1" u="sng" dirty="0" smtClean="0"/>
              <a:t>Degré II:</a:t>
            </a:r>
            <a:r>
              <a:rPr lang="fr-FR" dirty="0" smtClean="0"/>
              <a:t> kystes ovarien plus volumineux, troubles digestifs </a:t>
            </a:r>
          </a:p>
          <a:p>
            <a:endParaRPr lang="fr-FR" dirty="0"/>
          </a:p>
          <a:p>
            <a:r>
              <a:rPr lang="fr-FR" i="1" u="sng" dirty="0" smtClean="0"/>
              <a:t>Degré III:</a:t>
            </a:r>
            <a:r>
              <a:rPr lang="fr-FR" i="1" dirty="0" smtClean="0"/>
              <a:t> </a:t>
            </a:r>
            <a:r>
              <a:rPr lang="fr-FR" dirty="0" smtClean="0"/>
              <a:t>Ovaires kystiques volumineux </a:t>
            </a:r>
            <a:endParaRPr lang="fr-FR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31" y="1635671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44008" y="4378871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Prise de poids de +3kg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Repos, ou perfusions et anticoagulant (risques thromboemboliques)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048" y="17193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►</a:t>
            </a:r>
            <a:r>
              <a:rPr lang="fr-FR" dirty="0" smtClean="0"/>
              <a:t> </a:t>
            </a:r>
            <a:r>
              <a:rPr lang="fr-FR" b="1" dirty="0" smtClean="0"/>
              <a:t>Les complications fréquentes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1827" y="908720"/>
            <a:ext cx="4085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Grossesse multiple:</a:t>
            </a:r>
          </a:p>
          <a:p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Augmente le risque de grossesse pathologique et de prématurés</a:t>
            </a:r>
          </a:p>
          <a:p>
            <a:r>
              <a:rPr lang="fr-F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Pas plus de 2 embryons implantés par transfert</a:t>
            </a:r>
            <a:endParaRPr lang="fr-F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29" y="925885"/>
            <a:ext cx="1504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1827" y="2924944"/>
            <a:ext cx="811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infectieux: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1827" y="3356992"/>
            <a:ext cx="365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Fréquence des complication infectieuses graves de moins d’1%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81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15" y="3933056"/>
            <a:ext cx="2808312" cy="25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75656" y="6165304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Infection des trompes (salpingite)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14900" y="5851696"/>
            <a:ext cx="3171825" cy="64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Infection de l’utérus (endométrite)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7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9289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►</a:t>
            </a:r>
            <a:r>
              <a:rPr lang="fr-FR" dirty="0" smtClean="0"/>
              <a:t> </a:t>
            </a:r>
            <a:r>
              <a:rPr lang="fr-FR" b="1" dirty="0" smtClean="0"/>
              <a:t>Les complications rares ou exceptionnelles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23420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thromboembolique: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3534"/>
            <a:ext cx="4894390" cy="34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635896" y="5255141"/>
            <a:ext cx="489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Phlébite ou thrombose, c’est l’oblitération</a:t>
            </a:r>
            <a:r>
              <a:rPr lang="fr-FR" dirty="0"/>
              <a:t>,  par la formation d'un caillot, d'un vaisseau sanguin, artériel ou veineux, ou d'une cavité cardiaque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1840756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L’augmentation du taux d’œstrogène (avec la stimulation ovarienne) accroit le risque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L’hyperstimulation ovarienne et l’âge sont aussi des facteurs</a:t>
            </a:r>
          </a:p>
          <a:p>
            <a:endParaRPr lang="fr-FR" dirty="0" smtClean="0"/>
          </a:p>
          <a:p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</a:t>
            </a:r>
            <a:r>
              <a:rPr lang="fr-FR" dirty="0" smtClean="0"/>
              <a:t>Prescription </a:t>
            </a:r>
            <a:r>
              <a:rPr lang="fr-FR" dirty="0"/>
              <a:t>d’anticoagulant pour plusieurs semaines </a:t>
            </a:r>
          </a:p>
        </p:txBody>
      </p:sp>
    </p:spTree>
    <p:extLst>
      <p:ext uri="{BB962C8B-B14F-4D97-AF65-F5344CB8AC3E}">
        <p14:creationId xmlns:p14="http://schemas.microsoft.com/office/powerpoint/2010/main" val="2387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14188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allergies: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2225136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Réaction allergiques potentielles, mais peu fréquentes et bénignes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Les antagonistes </a:t>
            </a:r>
            <a:r>
              <a:rPr lang="fr-FR" dirty="0" err="1" smtClean="0"/>
              <a:t>Cetrotide</a:t>
            </a:r>
            <a:r>
              <a:rPr lang="fr-FR" dirty="0"/>
              <a:t>® et </a:t>
            </a:r>
            <a:r>
              <a:rPr lang="fr-FR" dirty="0" err="1"/>
              <a:t>Orgalutran</a:t>
            </a:r>
            <a:r>
              <a:rPr lang="fr-FR" dirty="0" smtClean="0"/>
              <a:t>® sont les médicaments qui donnent le plus d’allergie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Allergies locales avec une réaction cutanée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90" y="2455761"/>
            <a:ext cx="28670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305832"/>
            <a:ext cx="397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torsions: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0765" y="81617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Après la stimulation ovarienne, l’ovaire peut se tordre autour de son pédicule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Douleur très brutale et très intense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7779"/>
            <a:ext cx="403244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7544" y="24819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risques hémorragiques: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2910827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Lors de la ponction des ovaires, petite hémorragie présente dans l’abdomen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Dans la majorité des cas, sans conséquences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64742"/>
            <a:ext cx="4032448" cy="169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10964" y="4438047"/>
            <a:ext cx="423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risques carcinologiques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0765" y="5013176"/>
            <a:ext cx="416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La FIV </a:t>
            </a:r>
            <a:r>
              <a:rPr lang="fr-FR" dirty="0"/>
              <a:t>n’augmentent pas le risque de cancer de l’ovaire, du sein ou du col de l’utérus.</a:t>
            </a:r>
          </a:p>
        </p:txBody>
      </p:sp>
    </p:spTree>
    <p:extLst>
      <p:ext uri="{BB962C8B-B14F-4D97-AF65-F5344CB8AC3E}">
        <p14:creationId xmlns:p14="http://schemas.microsoft.com/office/powerpoint/2010/main" val="27619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332656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a)</a:t>
            </a:r>
            <a:r>
              <a:rPr lang="x-none" b="1" i="1">
                <a:latin typeface="+mn-lt"/>
              </a:rPr>
              <a:t>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Nos expériences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008" y="-105822"/>
            <a:ext cx="35283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</a:t>
            </a:r>
            <a:r>
              <a:rPr lang="fr-FR" sz="3100" b="1" dirty="0" smtClean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Culture in vitro</a:t>
            </a:r>
            <a:endParaRPr lang="fr-FR" sz="31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6" y="861010"/>
            <a:ext cx="6330684" cy="4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86546" y="5592067"/>
            <a:ext cx="633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Plantes sauvées à cause de la stérilité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Tableau d’affichage en C000 présentant le résumé de nos expériences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41044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b)</a:t>
            </a:r>
            <a:r>
              <a:rPr lang="x-none" b="1" i="1">
                <a:latin typeface="+mn-lt"/>
              </a:rPr>
              <a:t>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Principe et découverte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00" y="-99392"/>
            <a:ext cx="367240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</a:t>
            </a:r>
            <a:r>
              <a:rPr lang="fr-FR" sz="31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fr-FR" sz="3100" b="1" dirty="0" smtClean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ulture in vitro</a:t>
            </a:r>
            <a:endParaRPr lang="fr-FR" sz="3100" dirty="0">
              <a:latin typeface="+mn-lt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626245460"/>
              </p:ext>
            </p:extLst>
          </p:nvPr>
        </p:nvGraphicFramePr>
        <p:xfrm>
          <a:off x="539552" y="1412776"/>
          <a:ext cx="4248472" cy="492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6058941"/>
              </p:ext>
            </p:extLst>
          </p:nvPr>
        </p:nvGraphicFramePr>
        <p:xfrm>
          <a:off x="4860032" y="1484784"/>
          <a:ext cx="3816424" cy="492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1" cy="59654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FIV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5354" y="334933"/>
            <a:ext cx="408664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a)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Pourquoi vouloir une FIV?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42988" y="5229225"/>
            <a:ext cx="705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Dans le monde entier, la stérilité représente un problème social et de santé majeure. </a:t>
            </a: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975963098"/>
              </p:ext>
            </p:extLst>
          </p:nvPr>
        </p:nvGraphicFramePr>
        <p:xfrm>
          <a:off x="1835696" y="14859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0" y="-99392"/>
            <a:ext cx="367240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</a:t>
            </a:r>
            <a:r>
              <a:rPr lang="fr-FR" sz="31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fr-FR" sz="3100" b="1" dirty="0" smtClean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ulture in vitro</a:t>
            </a:r>
            <a:endParaRPr lang="fr-FR" sz="31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L’explant </a:t>
            </a:r>
            <a:r>
              <a:rPr lang="fr-FR" dirty="0"/>
              <a:t>doit trouver dans le milieu de culture tout ce dont il a besoin pour survivre, se multiplier et éventuellement régénérer un nouvel </a:t>
            </a:r>
            <a:r>
              <a:rPr lang="fr-FR" dirty="0" smtClean="0"/>
              <a:t>individu.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Milieu </a:t>
            </a:r>
            <a:r>
              <a:rPr lang="fr-FR" dirty="0"/>
              <a:t>de culture </a:t>
            </a:r>
            <a:r>
              <a:rPr lang="fr-FR" dirty="0" smtClean="0"/>
              <a:t>composé </a:t>
            </a:r>
            <a:r>
              <a:rPr lang="fr-FR" dirty="0"/>
              <a:t>d’éléments </a:t>
            </a:r>
            <a:r>
              <a:rPr lang="fr-FR" dirty="0" smtClean="0"/>
              <a:t>minéraux, d’éléments </a:t>
            </a:r>
            <a:r>
              <a:rPr lang="fr-FR" dirty="0"/>
              <a:t>organiques et éventuellement des régulateurs de croissance (hormones).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4724" y="22368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ⓐ</a:t>
            </a:r>
            <a:r>
              <a:rPr lang="fr-FR" b="1" u="sng" dirty="0" smtClean="0"/>
              <a:t>Les éléments minéraux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87016" y="2883132"/>
            <a:ext cx="3004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i="1" u="sng" dirty="0" smtClean="0"/>
              <a:t>Les macroéléments:</a:t>
            </a:r>
            <a:r>
              <a:rPr lang="fr-FR" i="1" dirty="0"/>
              <a:t> </a:t>
            </a:r>
            <a:r>
              <a:rPr lang="fr-FR" dirty="0" smtClean="0"/>
              <a:t>concentration </a:t>
            </a:r>
            <a:r>
              <a:rPr lang="fr-FR" dirty="0"/>
              <a:t>élevée; </a:t>
            </a:r>
            <a:r>
              <a:rPr lang="fr-FR" dirty="0" smtClean="0"/>
              <a:t>l’azote, calcium, potassium, soufre, magnésium </a:t>
            </a:r>
            <a:r>
              <a:rPr lang="fr-FR" dirty="0"/>
              <a:t>et </a:t>
            </a:r>
            <a:r>
              <a:rPr lang="fr-FR" dirty="0" smtClean="0"/>
              <a:t> phosphore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i="1" u="sng" dirty="0" smtClean="0"/>
              <a:t>Les microéléments:</a:t>
            </a:r>
            <a:r>
              <a:rPr lang="fr-FR" i="1" dirty="0" smtClean="0"/>
              <a:t> </a:t>
            </a:r>
            <a:r>
              <a:rPr lang="fr-FR" dirty="0"/>
              <a:t>faibles </a:t>
            </a:r>
            <a:r>
              <a:rPr lang="fr-FR" dirty="0" smtClean="0"/>
              <a:t>concentrations mais rôle essentiel</a:t>
            </a:r>
            <a:r>
              <a:rPr lang="fr-FR" dirty="0"/>
              <a:t>;</a:t>
            </a:r>
            <a:r>
              <a:rPr lang="fr-FR" b="1" dirty="0" smtClean="0"/>
              <a:t> </a:t>
            </a:r>
            <a:r>
              <a:rPr lang="fr-FR" dirty="0" smtClean="0"/>
              <a:t>Fer, cuivre, zinc, manganèse, </a:t>
            </a:r>
            <a:r>
              <a:rPr lang="fr-FR" dirty="0"/>
              <a:t>etc...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57092" y="2236802"/>
            <a:ext cx="218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ⓑ</a:t>
            </a:r>
            <a:r>
              <a:rPr lang="fr-FR" b="1" u="sng" dirty="0" smtClean="0"/>
              <a:t>Les éléments organiques</a:t>
            </a:r>
            <a:endParaRPr lang="fr-FR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5940152" y="223680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ⓒ</a:t>
            </a:r>
            <a:r>
              <a:rPr lang="fr-FR" b="1" u="sng" dirty="0" smtClean="0"/>
              <a:t>Les régulateur de croissance</a:t>
            </a:r>
            <a:endParaRPr lang="fr-FR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3635896" y="2996952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Du saccharose pour combler le manque d’apport en carbone, normalement synthétisé dans le gaz carbonique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Des vitamine souvent du groupe B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Des acides aminés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084168" y="299695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/>
              <a:t>H</a:t>
            </a:r>
            <a:r>
              <a:rPr lang="fr-FR" dirty="0" smtClean="0"/>
              <a:t>ormones végétales, auxines et </a:t>
            </a:r>
            <a:r>
              <a:rPr lang="fr-FR" dirty="0" err="1" smtClean="0"/>
              <a:t>cytokinines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/>
              <a:t>O</a:t>
            </a:r>
            <a:r>
              <a:rPr lang="fr-FR" dirty="0" smtClean="0"/>
              <a:t>rienter l’explant vers la formation de nouveaux organes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17119" y="-99392"/>
            <a:ext cx="35283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Conclusion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85" y="148960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1313" y="1484784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La stérilité n’est plus un problème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La FIV a révolutionné le monde des naissances humaine, et dans le domaine agricole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228185" y="1484784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Protocole très long et onéreux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350’000 bébés conçus chaque année par FIV, soit 0,3% des 130 millions de bébés qui naissent dans le monde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1313" y="4797152"/>
            <a:ext cx="806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5 </a:t>
            </a:r>
            <a:r>
              <a:rPr lang="fr-FR" dirty="0"/>
              <a:t>millions de bébés sont nés dans le monde grâce à la FIV depuis la naissance de Louise Brown (le premier bébé éprouvette en 1978</a:t>
            </a:r>
            <a:r>
              <a:rPr lang="fr-FR" dirty="0" smtClean="0"/>
              <a:t>)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D’ici 2027, on atteindra peut-être les 10 millions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-225425"/>
            <a:ext cx="3541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aragraphe_img_1_fr_steri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446405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75867" y="633412"/>
            <a:ext cx="3312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F995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fr-FR" sz="2400" dirty="0">
                <a:solidFill>
                  <a:srgbClr val="78B8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stérilité féminine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651500" y="2276475"/>
            <a:ext cx="2482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1" u="sng" dirty="0"/>
              <a:t>Différents </a:t>
            </a:r>
            <a:r>
              <a:rPr lang="fr-FR" b="1" u="sng" dirty="0" smtClean="0"/>
              <a:t>facteurs:</a:t>
            </a:r>
            <a:endParaRPr lang="fr-FR" b="1" u="sng" dirty="0"/>
          </a:p>
          <a:p>
            <a:endParaRPr lang="fr-FR" b="1" dirty="0"/>
          </a:p>
          <a:p>
            <a:r>
              <a:rPr lang="fr-FR" b="1" dirty="0"/>
              <a:t>L’âge ;</a:t>
            </a:r>
          </a:p>
          <a:p>
            <a:r>
              <a:rPr lang="fr-FR" b="1" dirty="0"/>
              <a:t>Le facteur ovarien ;</a:t>
            </a:r>
          </a:p>
          <a:p>
            <a:r>
              <a:rPr lang="fr-FR" b="1" dirty="0"/>
              <a:t>Le facteur utérin ;</a:t>
            </a:r>
          </a:p>
          <a:p>
            <a:r>
              <a:rPr lang="fr-FR" b="1" dirty="0"/>
              <a:t>Le facteur tubaire ;</a:t>
            </a:r>
          </a:p>
          <a:p>
            <a:r>
              <a:rPr lang="fr-FR" b="1" dirty="0"/>
              <a:t>Le facteur cervical ; </a:t>
            </a:r>
          </a:p>
          <a:p>
            <a:r>
              <a:rPr lang="fr-FR" b="1" dirty="0"/>
              <a:t>Le facteur génétique.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" name="Tit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-225425"/>
            <a:ext cx="3541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393804" y="649287"/>
            <a:ext cx="3254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F995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fr-FR" sz="2400" dirty="0">
                <a:solidFill>
                  <a:srgbClr val="78B8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stérilité masculine</a:t>
            </a:r>
          </a:p>
        </p:txBody>
      </p:sp>
      <p:pic>
        <p:nvPicPr>
          <p:cNvPr id="29705" name="Picture 9" descr="spermatozoides-300x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49500"/>
            <a:ext cx="3810000" cy="311150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148263" y="2349500"/>
            <a:ext cx="314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 u="sng" dirty="0"/>
              <a:t>Différents </a:t>
            </a:r>
            <a:r>
              <a:rPr lang="fr-FR" b="1" u="sng" dirty="0" smtClean="0"/>
              <a:t>facteurs:</a:t>
            </a:r>
            <a:endParaRPr lang="fr-FR" b="1" u="sng" dirty="0"/>
          </a:p>
          <a:p>
            <a:endParaRPr lang="fr-FR" b="1" dirty="0"/>
          </a:p>
          <a:p>
            <a:r>
              <a:rPr lang="fr-FR" b="1" dirty="0"/>
              <a:t>Le facteur génétique ;</a:t>
            </a:r>
          </a:p>
          <a:p>
            <a:r>
              <a:rPr lang="fr-FR" b="1" dirty="0"/>
              <a:t>Le facteur  anatomique ;</a:t>
            </a:r>
          </a:p>
          <a:p>
            <a:r>
              <a:rPr lang="fr-FR" b="1" dirty="0"/>
              <a:t>Le facteur  environnemental </a:t>
            </a:r>
            <a:r>
              <a:rPr lang="fr-FR" b="1" dirty="0" smtClean="0"/>
              <a:t>;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-225425"/>
            <a:ext cx="3541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835150" y="603250"/>
            <a:ext cx="2601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F995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fr-FR" sz="2400" dirty="0">
                <a:solidFill>
                  <a:srgbClr val="78B8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stérilité mixte</a:t>
            </a:r>
          </a:p>
        </p:txBody>
      </p:sp>
      <p:pic>
        <p:nvPicPr>
          <p:cNvPr id="30727" name="Picture 7" descr="Desir enf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628775"/>
            <a:ext cx="4968875" cy="3221038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835150" y="5300663"/>
            <a:ext cx="6121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couple doit faire face à l’addition des conditions de stérilité de chacun. La procréation devient beaucoup plus difficile.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7603" y="329169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b)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Les étapes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59" y="1268760"/>
            <a:ext cx="6102200" cy="40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546119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Plusieurs protocoles, donc des traitements « sur mesure »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44008" y="5445224"/>
            <a:ext cx="40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Protocoles longs, courts, ou sur cycle naturel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7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pic>
        <p:nvPicPr>
          <p:cNvPr id="31753" name="Picture 9" descr="Protocole long luté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51025"/>
            <a:ext cx="7583487" cy="4106863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2503" y="980728"/>
            <a:ext cx="311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A967E"/>
                </a:solidFill>
              </a:rPr>
              <a:t>➊</a:t>
            </a:r>
            <a:r>
              <a:rPr lang="fr-FR" dirty="0"/>
              <a:t> </a:t>
            </a:r>
            <a:r>
              <a:rPr lang="fr-FR" b="1" dirty="0">
                <a:solidFill>
                  <a:srgbClr val="004C22"/>
                </a:solidFill>
              </a:rPr>
              <a:t>La stimulation ovarienne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pic>
        <p:nvPicPr>
          <p:cNvPr id="32774" name="Picture 6" descr="Protocole court antagoni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151688" cy="452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3680</TotalTime>
  <Words>1316</Words>
  <Application>Microsoft Office PowerPoint</Application>
  <PresentationFormat>Affichage à l'écran (4:3)</PresentationFormat>
  <Paragraphs>232</Paragraphs>
  <Slides>31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Austin</vt:lpstr>
      <vt:lpstr>   Travail    Personnel    Encadré</vt:lpstr>
      <vt:lpstr>Sommaire</vt:lpstr>
      <vt:lpstr>I. La FIV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NOOX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   Personnel    Encadré</dc:title>
  <dc:creator>Danaë</dc:creator>
  <cp:lastModifiedBy>Danaë</cp:lastModifiedBy>
  <cp:revision>75</cp:revision>
  <dcterms:created xsi:type="dcterms:W3CDTF">2013-11-27T15:44:05Z</dcterms:created>
  <dcterms:modified xsi:type="dcterms:W3CDTF">2014-03-16T18:44:49Z</dcterms:modified>
</cp:coreProperties>
</file>