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6" r:id="rId23"/>
    <p:sldId id="279" r:id="rId24"/>
    <p:sldId id="278" r:id="rId25"/>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0" d="100"/>
          <a:sy n="50" d="100"/>
        </p:scale>
        <p:origin x="-108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DBD250B-213A-428E-B400-DEA7AFCB123A}" type="datetimeFigureOut">
              <a:rPr lang="fr-FR"/>
              <a:pPr>
                <a:defRPr/>
              </a:pPr>
              <a:t>23/11/2013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CD4E3FD-EAB9-4836-9F1D-A6A3B5F50EB8}" type="slidenum">
              <a:rPr lang="fr-FR"/>
              <a:pPr>
                <a:defRPr/>
              </a:pPr>
              <a:t>‹#›</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765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27652"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24C9D4A-B640-4E4F-AB47-1468AE3FD2C0}" type="slidenum">
              <a:rPr lang="fr-FR" smtClean="0"/>
              <a:pPr/>
              <a:t>1</a:t>
            </a:fld>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686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3686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D6CFF44-56ED-4AC2-A6DA-9C5B71AFD755}" type="slidenum">
              <a:rPr lang="fr-FR" smtClean="0"/>
              <a:pPr/>
              <a:t>10</a:t>
            </a:fld>
            <a:endParaRPr 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789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37892"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28B8F8-3C29-460A-A372-7FD8E2DA6ED6}" type="slidenum">
              <a:rPr lang="fr-FR" smtClean="0"/>
              <a:pPr/>
              <a:t>11</a:t>
            </a:fld>
            <a:endParaRPr 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891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3891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3CC1498-EFFD-4EB4-B396-3A2D2F0A29B3}" type="slidenum">
              <a:rPr lang="fr-FR" smtClean="0"/>
              <a:pPr/>
              <a:t>12</a:t>
            </a:fld>
            <a:endParaRPr lang="fr-F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993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3994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A30BF8-66EB-4836-9E11-C1939718733E}" type="slidenum">
              <a:rPr lang="fr-FR" smtClean="0"/>
              <a:pPr/>
              <a:t>13</a:t>
            </a:fld>
            <a:endParaRPr lang="fr-F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096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4096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00D0B0-790B-4299-9BF6-FC657546CD2A}" type="slidenum">
              <a:rPr lang="fr-FR" smtClean="0"/>
              <a:pPr/>
              <a:t>14</a:t>
            </a:fld>
            <a:endParaRPr lang="fr-F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198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4198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DC854A5-BCA2-4DFC-8C38-43AD3745F574}" type="slidenum">
              <a:rPr lang="fr-FR" smtClean="0"/>
              <a:pPr/>
              <a:t>15</a:t>
            </a:fld>
            <a:endParaRPr lang="fr-F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301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43012"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11AE23A-229B-4EDA-A8BA-845F8F2D0D4F}" type="slidenum">
              <a:rPr lang="fr-FR" smtClean="0"/>
              <a:pPr/>
              <a:t>16</a:t>
            </a:fld>
            <a:endParaRPr lang="fr-F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403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4403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2AE0B9D-693D-4990-A033-617650C11654}" type="slidenum">
              <a:rPr lang="fr-FR" smtClean="0"/>
              <a:pPr/>
              <a:t>17</a:t>
            </a:fld>
            <a:endParaRPr lang="fr-F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505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4506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F7FB70C-C6D2-4181-B37A-6BC85A004D9D}" type="slidenum">
              <a:rPr lang="fr-FR" smtClean="0"/>
              <a:pPr/>
              <a:t>18</a:t>
            </a:fld>
            <a:endParaRPr lang="fr-F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608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smtClean="0"/>
          </a:p>
        </p:txBody>
      </p:sp>
      <p:sp>
        <p:nvSpPr>
          <p:cNvPr id="4608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52C9F0C-9EDC-4B66-95A5-2BB0CC1E2554}" type="slidenum">
              <a:rPr lang="fr-FR" smtClean="0"/>
              <a:pPr/>
              <a:t>19</a:t>
            </a:fld>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867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2867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E7B6BD-F001-48F9-B3CE-F8CCDCA400B7}" type="slidenum">
              <a:rPr lang="fr-FR" smtClean="0"/>
              <a:pPr/>
              <a:t>2</a:t>
            </a:fld>
            <a:endParaRPr lang="fr-F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710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smtClean="0"/>
          </a:p>
        </p:txBody>
      </p:sp>
      <p:sp>
        <p:nvSpPr>
          <p:cNvPr id="4710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D2B03C-2DA0-44AF-8DB4-98C9B387F66E}" type="slidenum">
              <a:rPr lang="fr-FR" smtClean="0"/>
              <a:pPr/>
              <a:t>20</a:t>
            </a:fld>
            <a:endParaRPr lang="fr-F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813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smtClean="0"/>
          </a:p>
        </p:txBody>
      </p:sp>
      <p:sp>
        <p:nvSpPr>
          <p:cNvPr id="48132"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7699EE-95CE-4419-9E68-24A742DBA2E5}" type="slidenum">
              <a:rPr lang="fr-FR" smtClean="0"/>
              <a:pPr/>
              <a:t>21</a:t>
            </a:fld>
            <a:endParaRPr lang="fr-F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915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smtClean="0"/>
          </a:p>
        </p:txBody>
      </p:sp>
      <p:sp>
        <p:nvSpPr>
          <p:cNvPr id="4915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0EC346A-4AC5-4C58-BB4E-56F25121893D}" type="slidenum">
              <a:rPr lang="fr-FR" smtClean="0"/>
              <a:pPr/>
              <a:t>22</a:t>
            </a:fld>
            <a:endParaRPr lang="fr-F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017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smtClean="0"/>
          </a:p>
        </p:txBody>
      </p:sp>
      <p:sp>
        <p:nvSpPr>
          <p:cNvPr id="5018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71A334-D708-4780-AA1A-AE8096984FBC}" type="slidenum">
              <a:rPr lang="fr-FR" smtClean="0"/>
              <a:pPr/>
              <a:t>23</a:t>
            </a:fld>
            <a:endParaRPr lang="fr-F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120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smtClean="0"/>
          </a:p>
        </p:txBody>
      </p:sp>
      <p:sp>
        <p:nvSpPr>
          <p:cNvPr id="5120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07E86B-65B7-433D-9E24-7445930E4875}" type="slidenum">
              <a:rPr lang="fr-FR" smtClean="0"/>
              <a:pPr/>
              <a:t>24</a:t>
            </a:fld>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969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2970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814DD6A-96B6-45BF-B272-6CA36940AE85}" type="slidenum">
              <a:rPr lang="fr-FR" smtClean="0"/>
              <a:pPr/>
              <a:t>3</a:t>
            </a:fld>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072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3072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C3ACBA2-3122-4E4D-BF15-0D70C617FC17}" type="slidenum">
              <a:rPr lang="fr-FR" smtClean="0"/>
              <a:pPr/>
              <a:t>4</a:t>
            </a:fld>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17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3174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2D42914-5EE5-4C0A-B90C-157DEDE17687}" type="slidenum">
              <a:rPr lang="fr-FR" smtClean="0"/>
              <a:pPr/>
              <a:t>5</a:t>
            </a:fld>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277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32772"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4C49AE1-52E5-465A-9476-B1D8392249A0}" type="slidenum">
              <a:rPr lang="fr-FR" smtClean="0"/>
              <a:pPr/>
              <a:t>6</a:t>
            </a:fld>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379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3379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BB1770-C221-40F7-AAF3-9426A8B0D85F}" type="slidenum">
              <a:rPr lang="fr-FR" smtClean="0"/>
              <a:pPr/>
              <a:t>7</a:t>
            </a:fld>
            <a:endParaRPr 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481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3482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57F68B2-6533-4178-8A08-8DA83A873FA3}" type="slidenum">
              <a:rPr lang="fr-FR" smtClean="0"/>
              <a:pPr/>
              <a:t>8</a:t>
            </a:fld>
            <a:endParaRPr 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584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3584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4683697-673E-4E71-BEDA-6AE2E403A9AF}" type="slidenum">
              <a:rPr lang="fr-FR" smtClean="0"/>
              <a:pPr/>
              <a:t>9</a:t>
            </a:fld>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9320573-7190-4420-9908-889EB4D652BD}" type="slidenum">
              <a:rPr lang="fr-FR"/>
              <a:pPr>
                <a:defRPr/>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A2104AB-AEEB-4D5D-878A-8E9620042331}" type="slidenum">
              <a:rPr lang="fr-FR"/>
              <a:pPr>
                <a:defRPr/>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398AB93-53EB-4B4D-BE25-DD8E8DC2E2D6}" type="slidenum">
              <a:rPr lang="fr-FR"/>
              <a:pPr>
                <a:defRP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DB42F106-F671-477C-AA26-11A8E09610DA}" type="slidenum">
              <a:rPr lang="fr-FR"/>
              <a:pPr>
                <a:defRPr/>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F00224F-85B3-43ED-B1E5-327B1A86BCD0}" type="slidenum">
              <a:rPr lang="fr-FR"/>
              <a:pPr>
                <a:defRPr/>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4E43CA34-EF2B-421B-918E-908B6A6DF865}" type="slidenum">
              <a:rPr lang="fr-FR"/>
              <a:pPr>
                <a:defRPr/>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6099159D-F278-4F1B-B9A2-8B940E191E68}" type="slidenum">
              <a:rPr lang="fr-FR"/>
              <a:pPr>
                <a:defRPr/>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EB3D0A3F-901E-48BB-BA44-CBCB18BCF4F9}" type="slidenum">
              <a:rPr lang="fr-FR"/>
              <a:pPr>
                <a:defRPr/>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2CEE8A6B-D36D-4B89-B69E-F83CB75123AD}" type="slidenum">
              <a:rPr lang="fr-FR"/>
              <a:pPr>
                <a:defRPr/>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429A3B3B-6B03-469B-A471-884670F99349}" type="slidenum">
              <a:rPr lang="fr-FR"/>
              <a:pPr>
                <a:defRPr/>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14C74E4-9FEB-42A4-81D6-9B353B6A6107}" type="slidenum">
              <a:rPr lang="fr-FR"/>
              <a:pPr>
                <a:defRPr/>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66C7AD7-8658-4615-BBE8-80913D4EA426}"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r>
              <a:rPr lang="fr-FR" sz="8800" b="1" smtClean="0">
                <a:latin typeface="Times New Roman" pitchFamily="18" charset="0"/>
              </a:rPr>
              <a:t>LE NOMBRE</a:t>
            </a:r>
            <a:br>
              <a:rPr lang="fr-FR" sz="8800" b="1" smtClean="0">
                <a:latin typeface="Times New Roman" pitchFamily="18" charset="0"/>
              </a:rPr>
            </a:br>
            <a:r>
              <a:rPr lang="fr-FR" sz="8800" b="1" smtClean="0">
                <a:latin typeface="Times New Roman" pitchFamily="18" charset="0"/>
              </a:rPr>
              <a:t>D’OR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457200" y="260350"/>
            <a:ext cx="4691063" cy="6264275"/>
          </a:xfrm>
        </p:spPr>
        <p:txBody>
          <a:bodyPr/>
          <a:lstStyle/>
          <a:p>
            <a:pPr eaLnBrk="1" hangingPunct="1">
              <a:lnSpc>
                <a:spcPct val="80000"/>
              </a:lnSpc>
              <a:buFontTx/>
              <a:buNone/>
            </a:pPr>
            <a:endParaRPr lang="fr-FR" sz="1800" smtClean="0">
              <a:latin typeface="Times New Roman" pitchFamily="18" charset="0"/>
            </a:endParaRPr>
          </a:p>
          <a:p>
            <a:pPr eaLnBrk="1" hangingPunct="1">
              <a:lnSpc>
                <a:spcPct val="80000"/>
              </a:lnSpc>
              <a:buFontTx/>
              <a:buNone/>
            </a:pPr>
            <a:endParaRPr lang="fr-FR" sz="1800" smtClean="0">
              <a:latin typeface="Times New Roman" pitchFamily="18" charset="0"/>
            </a:endParaRPr>
          </a:p>
          <a:p>
            <a:pPr eaLnBrk="1" hangingPunct="1">
              <a:lnSpc>
                <a:spcPct val="80000"/>
              </a:lnSpc>
              <a:buFontTx/>
              <a:buNone/>
            </a:pPr>
            <a:endParaRPr lang="fr-FR" sz="1800" smtClean="0">
              <a:latin typeface="Times New Roman" pitchFamily="18" charset="0"/>
            </a:endParaRPr>
          </a:p>
          <a:p>
            <a:pPr eaLnBrk="1" hangingPunct="1">
              <a:lnSpc>
                <a:spcPct val="80000"/>
              </a:lnSpc>
              <a:buFontTx/>
              <a:buNone/>
            </a:pPr>
            <a:endParaRPr lang="fr-FR" sz="1800" smtClean="0">
              <a:latin typeface="Times New Roman" pitchFamily="18" charset="0"/>
            </a:endParaRPr>
          </a:p>
          <a:p>
            <a:pPr eaLnBrk="1" hangingPunct="1">
              <a:lnSpc>
                <a:spcPct val="80000"/>
              </a:lnSpc>
              <a:buFontTx/>
              <a:buNone/>
            </a:pPr>
            <a:r>
              <a:rPr lang="fr-FR" sz="1800" smtClean="0">
                <a:latin typeface="Times New Roman" pitchFamily="18" charset="0"/>
              </a:rPr>
              <a:t>L’un des exemples les plus connus est l’homme </a:t>
            </a:r>
          </a:p>
          <a:p>
            <a:pPr eaLnBrk="1" hangingPunct="1">
              <a:lnSpc>
                <a:spcPct val="80000"/>
              </a:lnSpc>
              <a:buFontTx/>
              <a:buNone/>
            </a:pPr>
            <a:r>
              <a:rPr lang="fr-FR" sz="1800" smtClean="0">
                <a:latin typeface="Times New Roman" pitchFamily="18" charset="0"/>
              </a:rPr>
              <a:t>de Vitruve de Léonard de Vinci : </a:t>
            </a:r>
          </a:p>
          <a:p>
            <a:pPr eaLnBrk="1" hangingPunct="1">
              <a:lnSpc>
                <a:spcPct val="80000"/>
              </a:lnSpc>
              <a:buFontTx/>
              <a:buNone/>
            </a:pPr>
            <a:endParaRPr lang="fr-FR" sz="1800" smtClean="0">
              <a:latin typeface="Times New Roman" pitchFamily="18" charset="0"/>
            </a:endParaRPr>
          </a:p>
          <a:p>
            <a:pPr eaLnBrk="1" hangingPunct="1">
              <a:lnSpc>
                <a:spcPct val="80000"/>
              </a:lnSpc>
              <a:buFontTx/>
              <a:buNone/>
            </a:pPr>
            <a:endParaRPr lang="fr-FR" sz="1800" smtClean="0">
              <a:latin typeface="Times New Roman" pitchFamily="18" charset="0"/>
            </a:endParaRPr>
          </a:p>
          <a:p>
            <a:pPr eaLnBrk="1" hangingPunct="1">
              <a:lnSpc>
                <a:spcPct val="80000"/>
              </a:lnSpc>
              <a:buFontTx/>
              <a:buNone/>
            </a:pPr>
            <a:endParaRPr lang="fr-FR" sz="1800" smtClean="0">
              <a:latin typeface="Times New Roman" pitchFamily="18" charset="0"/>
            </a:endParaRPr>
          </a:p>
          <a:p>
            <a:pPr eaLnBrk="1" hangingPunct="1">
              <a:lnSpc>
                <a:spcPct val="80000"/>
              </a:lnSpc>
              <a:buFontTx/>
              <a:buNone/>
            </a:pPr>
            <a:r>
              <a:rPr lang="fr-FR" sz="1400" smtClean="0">
                <a:latin typeface="Times New Roman" pitchFamily="18" charset="0"/>
              </a:rPr>
              <a:t>Divisez la distance entre ses pieds et le nombril par la distance</a:t>
            </a:r>
          </a:p>
          <a:p>
            <a:pPr eaLnBrk="1" hangingPunct="1">
              <a:lnSpc>
                <a:spcPct val="80000"/>
              </a:lnSpc>
              <a:buFontTx/>
              <a:buNone/>
            </a:pPr>
            <a:r>
              <a:rPr lang="fr-FR" sz="1400" smtClean="0">
                <a:latin typeface="Times New Roman" pitchFamily="18" charset="0"/>
              </a:rPr>
              <a:t>entre le nombril et sa tête et vous obtiendrez environ 1,618 </a:t>
            </a:r>
          </a:p>
          <a:p>
            <a:pPr eaLnBrk="1" hangingPunct="1">
              <a:lnSpc>
                <a:spcPct val="80000"/>
              </a:lnSpc>
              <a:buFontTx/>
              <a:buNone/>
            </a:pPr>
            <a:r>
              <a:rPr lang="fr-FR" sz="1400" smtClean="0">
                <a:latin typeface="Times New Roman" pitchFamily="18" charset="0"/>
              </a:rPr>
              <a:t>c’est à dire le nombre d’or.</a:t>
            </a:r>
            <a:br>
              <a:rPr lang="fr-FR" sz="1400" smtClean="0">
                <a:latin typeface="Times New Roman" pitchFamily="18" charset="0"/>
              </a:rPr>
            </a:br>
            <a:endParaRPr lang="fr-FR" sz="1400" smtClean="0">
              <a:latin typeface="Times New Roman" pitchFamily="18" charset="0"/>
            </a:endParaRPr>
          </a:p>
          <a:p>
            <a:pPr eaLnBrk="1" hangingPunct="1">
              <a:lnSpc>
                <a:spcPct val="80000"/>
              </a:lnSpc>
            </a:pPr>
            <a:endParaRPr lang="fr-FR" sz="1800" smtClean="0">
              <a:latin typeface="Times New Roman" pitchFamily="18" charset="0"/>
            </a:endParaRPr>
          </a:p>
          <a:p>
            <a:pPr eaLnBrk="1" hangingPunct="1">
              <a:lnSpc>
                <a:spcPct val="80000"/>
              </a:lnSpc>
            </a:pPr>
            <a:endParaRPr lang="fr-FR" sz="1800" smtClean="0">
              <a:latin typeface="Times New Roman" pitchFamily="18" charset="0"/>
            </a:endParaRPr>
          </a:p>
          <a:p>
            <a:pPr eaLnBrk="1" hangingPunct="1">
              <a:lnSpc>
                <a:spcPct val="80000"/>
              </a:lnSpc>
              <a:buFontTx/>
              <a:buNone/>
            </a:pPr>
            <a:endParaRPr lang="fr-FR" sz="1800" smtClean="0">
              <a:latin typeface="Times New Roman" pitchFamily="18" charset="0"/>
            </a:endParaRPr>
          </a:p>
        </p:txBody>
      </p:sp>
      <p:pic>
        <p:nvPicPr>
          <p:cNvPr id="11267" name="Picture 4"/>
          <p:cNvPicPr>
            <a:picLocks noChangeAspect="1" noChangeArrowheads="1"/>
          </p:cNvPicPr>
          <p:nvPr/>
        </p:nvPicPr>
        <p:blipFill>
          <a:blip r:embed="rId3"/>
          <a:srcRect/>
          <a:stretch>
            <a:fillRect/>
          </a:stretch>
        </p:blipFill>
        <p:spPr bwMode="auto">
          <a:xfrm>
            <a:off x="5508625" y="620713"/>
            <a:ext cx="3333750" cy="4535487"/>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457200" y="188913"/>
            <a:ext cx="8229600" cy="5937250"/>
          </a:xfrm>
        </p:spPr>
        <p:txBody>
          <a:bodyPr/>
          <a:lstStyle/>
          <a:p>
            <a:pPr eaLnBrk="1" hangingPunct="1">
              <a:buFontTx/>
              <a:buNone/>
            </a:pPr>
            <a:r>
              <a:rPr lang="fr-FR" sz="1800" u="sng" smtClean="0">
                <a:latin typeface="Times New Roman" pitchFamily="18" charset="0"/>
              </a:rPr>
              <a:t>Dans la nature</a:t>
            </a:r>
            <a:r>
              <a:rPr lang="fr-FR" sz="1800" smtClean="0">
                <a:latin typeface="Times New Roman" pitchFamily="18" charset="0"/>
              </a:rPr>
              <a:t> :</a:t>
            </a:r>
            <a:r>
              <a:rPr lang="fr-FR" sz="3600" smtClean="0">
                <a:latin typeface="Times New Roman" pitchFamily="18" charset="0"/>
              </a:rPr>
              <a:t> </a:t>
            </a:r>
          </a:p>
          <a:p>
            <a:pPr eaLnBrk="1" hangingPunct="1">
              <a:buFontTx/>
              <a:buNone/>
            </a:pPr>
            <a:endParaRPr lang="fr-FR" sz="1800" smtClean="0">
              <a:latin typeface="Times New Roman" pitchFamily="18" charset="0"/>
            </a:endParaRPr>
          </a:p>
          <a:p>
            <a:pPr eaLnBrk="1" hangingPunct="1"/>
            <a:r>
              <a:rPr lang="fr-FR" sz="1800" smtClean="0">
                <a:latin typeface="Times New Roman" pitchFamily="18" charset="0"/>
              </a:rPr>
              <a:t>Si on coupe une pomme en deux on découvre les pépins disposés </a:t>
            </a:r>
          </a:p>
          <a:p>
            <a:pPr eaLnBrk="1" hangingPunct="1">
              <a:buFontTx/>
              <a:buNone/>
            </a:pPr>
            <a:r>
              <a:rPr lang="fr-FR" sz="1800" smtClean="0">
                <a:latin typeface="Times New Roman" pitchFamily="18" charset="0"/>
              </a:rPr>
              <a:t>	en une belle étoile à 5 branches. </a:t>
            </a:r>
          </a:p>
          <a:p>
            <a:pPr eaLnBrk="1" hangingPunct="1">
              <a:buFontTx/>
              <a:buNone/>
            </a:pPr>
            <a:r>
              <a:rPr lang="fr-FR" sz="1800" smtClean="0">
                <a:latin typeface="Times New Roman" pitchFamily="18" charset="0"/>
              </a:rPr>
              <a:t>	(la présence du pentagone régulier traduit la présence du nombre)</a:t>
            </a:r>
          </a:p>
          <a:p>
            <a:pPr eaLnBrk="1" hangingPunct="1">
              <a:buFontTx/>
              <a:buNone/>
            </a:pPr>
            <a:endParaRPr lang="fr-FR" sz="1800" smtClean="0">
              <a:latin typeface="Times New Roman" pitchFamily="18" charset="0"/>
            </a:endParaRPr>
          </a:p>
          <a:p>
            <a:pPr eaLnBrk="1" hangingPunct="1"/>
            <a:r>
              <a:rPr lang="fr-FR" sz="1800" smtClean="0">
                <a:latin typeface="Times New Roman" pitchFamily="18" charset="0"/>
              </a:rPr>
              <a:t>C'est aussi le rapport d'écartement entre les feuilles des arbres afin </a:t>
            </a:r>
          </a:p>
          <a:p>
            <a:pPr eaLnBrk="1" hangingPunct="1">
              <a:buFontTx/>
              <a:buNone/>
            </a:pPr>
            <a:r>
              <a:rPr lang="fr-FR" sz="1800" smtClean="0">
                <a:latin typeface="Times New Roman" pitchFamily="18" charset="0"/>
              </a:rPr>
              <a:t>	d'éviter qu’elles ne se fassent de l'ombre. (l’écartement entre chaque </a:t>
            </a:r>
          </a:p>
          <a:p>
            <a:pPr eaLnBrk="1" hangingPunct="1">
              <a:buFontTx/>
              <a:buNone/>
            </a:pPr>
            <a:r>
              <a:rPr lang="fr-FR" sz="1800" smtClean="0">
                <a:latin typeface="Times New Roman" pitchFamily="18" charset="0"/>
              </a:rPr>
              <a:t>	feuille correspond à un angle (360° / nombre d’or) pour avoir un </a:t>
            </a:r>
          </a:p>
          <a:p>
            <a:pPr eaLnBrk="1" hangingPunct="1">
              <a:buFontTx/>
              <a:buNone/>
            </a:pPr>
            <a:r>
              <a:rPr lang="fr-FR" sz="1800" smtClean="0">
                <a:latin typeface="Times New Roman" pitchFamily="18" charset="0"/>
              </a:rPr>
              <a:t>	maximum d’espace et de lumière).</a:t>
            </a:r>
          </a:p>
          <a:p>
            <a:pPr eaLnBrk="1" hangingPunct="1">
              <a:buFontTx/>
              <a:buNone/>
            </a:pPr>
            <a:endParaRPr lang="fr-FR" sz="1800" smtClean="0">
              <a:latin typeface="Times New Roman" pitchFamily="18" charset="0"/>
            </a:endParaRPr>
          </a:p>
          <a:p>
            <a:pPr eaLnBrk="1" hangingPunct="1"/>
            <a:r>
              <a:rPr lang="fr-FR" sz="1800" smtClean="0">
                <a:latin typeface="Times New Roman" pitchFamily="18" charset="0"/>
              </a:rPr>
              <a:t>L’enroulement régulier d’une ammonite (fossile) se fait suivant une </a:t>
            </a:r>
          </a:p>
          <a:p>
            <a:pPr eaLnBrk="1" hangingPunct="1">
              <a:buFontTx/>
              <a:buNone/>
            </a:pPr>
            <a:r>
              <a:rPr lang="fr-FR" sz="1800" smtClean="0">
                <a:latin typeface="Times New Roman" pitchFamily="18" charset="0"/>
              </a:rPr>
              <a:t>	spirale d’or géométrique.</a:t>
            </a:r>
          </a:p>
          <a:p>
            <a:pPr eaLnBrk="1" hangingPunct="1">
              <a:buFontTx/>
              <a:buNone/>
            </a:pPr>
            <a:r>
              <a:rPr lang="fr-FR" sz="1800" smtClean="0">
                <a:latin typeface="Times New Roman" pitchFamily="18" charset="0"/>
              </a:rPr>
              <a:t>	Spirale que l’on retrouve également dans le tournesol.</a:t>
            </a:r>
          </a:p>
        </p:txBody>
      </p:sp>
      <p:pic>
        <p:nvPicPr>
          <p:cNvPr id="12291" name="Picture 4" descr="ammonite"/>
          <p:cNvPicPr>
            <a:picLocks noChangeAspect="1" noChangeArrowheads="1"/>
          </p:cNvPicPr>
          <p:nvPr/>
        </p:nvPicPr>
        <p:blipFill>
          <a:blip r:embed="rId3"/>
          <a:srcRect/>
          <a:stretch>
            <a:fillRect/>
          </a:stretch>
        </p:blipFill>
        <p:spPr bwMode="auto">
          <a:xfrm>
            <a:off x="7308850" y="4437063"/>
            <a:ext cx="1476375" cy="1584325"/>
          </a:xfrm>
          <a:prstGeom prst="rect">
            <a:avLst/>
          </a:prstGeom>
          <a:noFill/>
          <a:ln w="9525">
            <a:noFill/>
            <a:miter lim="800000"/>
            <a:headEnd/>
            <a:tailEnd/>
          </a:ln>
        </p:spPr>
      </p:pic>
      <p:pic>
        <p:nvPicPr>
          <p:cNvPr id="12292" name="Picture 6"/>
          <p:cNvPicPr>
            <a:picLocks noChangeAspect="1" noChangeArrowheads="1"/>
          </p:cNvPicPr>
          <p:nvPr/>
        </p:nvPicPr>
        <p:blipFill>
          <a:blip r:embed="rId4"/>
          <a:srcRect l="14793" t="22232" r="51775" b="27791"/>
          <a:stretch>
            <a:fillRect/>
          </a:stretch>
        </p:blipFill>
        <p:spPr bwMode="auto">
          <a:xfrm>
            <a:off x="7235825" y="908050"/>
            <a:ext cx="1622425" cy="1616075"/>
          </a:xfrm>
          <a:prstGeom prst="rect">
            <a:avLst/>
          </a:prstGeom>
          <a:noFill/>
          <a:ln w="9525">
            <a:noFill/>
            <a:miter lim="800000"/>
            <a:headEnd/>
            <a:tailEnd/>
          </a:ln>
        </p:spPr>
      </p:pic>
      <p:pic>
        <p:nvPicPr>
          <p:cNvPr id="12293" name="Picture 7"/>
          <p:cNvPicPr>
            <a:picLocks noChangeAspect="1" noChangeArrowheads="1"/>
          </p:cNvPicPr>
          <p:nvPr/>
        </p:nvPicPr>
        <p:blipFill>
          <a:blip r:embed="rId5"/>
          <a:srcRect/>
          <a:stretch>
            <a:fillRect/>
          </a:stretch>
        </p:blipFill>
        <p:spPr bwMode="auto">
          <a:xfrm>
            <a:off x="7308850" y="2781300"/>
            <a:ext cx="1619250" cy="1214438"/>
          </a:xfrm>
          <a:prstGeom prst="rect">
            <a:avLst/>
          </a:prstGeom>
          <a:noFill/>
          <a:ln w="9525">
            <a:noFill/>
            <a:miter lim="800000"/>
            <a:headEnd/>
            <a:tailEnd/>
          </a:ln>
        </p:spPr>
      </p:pic>
      <p:pic>
        <p:nvPicPr>
          <p:cNvPr id="12294" name="Picture 9"/>
          <p:cNvPicPr>
            <a:picLocks noChangeAspect="1" noChangeArrowheads="1"/>
          </p:cNvPicPr>
          <p:nvPr/>
        </p:nvPicPr>
        <p:blipFill>
          <a:blip r:embed="rId6"/>
          <a:srcRect/>
          <a:stretch>
            <a:fillRect/>
          </a:stretch>
        </p:blipFill>
        <p:spPr bwMode="auto">
          <a:xfrm>
            <a:off x="3276600" y="5229225"/>
            <a:ext cx="1230313" cy="134143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468313" y="260350"/>
            <a:ext cx="8351837" cy="6264275"/>
          </a:xfrm>
        </p:spPr>
        <p:txBody>
          <a:bodyPr/>
          <a:lstStyle/>
          <a:p>
            <a:pPr eaLnBrk="1" hangingPunct="1">
              <a:buFontTx/>
              <a:buNone/>
            </a:pPr>
            <a:r>
              <a:rPr lang="fr-FR" b="1" smtClean="0">
                <a:latin typeface="Times New Roman" pitchFamily="18" charset="0"/>
              </a:rPr>
              <a:t>En musique :</a:t>
            </a:r>
          </a:p>
          <a:p>
            <a:pPr eaLnBrk="1" hangingPunct="1">
              <a:buFontTx/>
              <a:buNone/>
            </a:pPr>
            <a:endParaRPr lang="fr-FR" sz="1800" smtClean="0">
              <a:latin typeface="Times New Roman" pitchFamily="18" charset="0"/>
            </a:endParaRPr>
          </a:p>
          <a:p>
            <a:pPr eaLnBrk="1" hangingPunct="1">
              <a:buFontTx/>
              <a:buChar char="-"/>
            </a:pPr>
            <a:r>
              <a:rPr lang="fr-FR" sz="1800" b="1" smtClean="0">
                <a:latin typeface="Times New Roman" pitchFamily="18" charset="0"/>
              </a:rPr>
              <a:t>Construction du luth et du violon :</a:t>
            </a:r>
          </a:p>
          <a:p>
            <a:pPr eaLnBrk="1" hangingPunct="1">
              <a:buFontTx/>
              <a:buChar char="-"/>
            </a:pPr>
            <a:endParaRPr lang="fr-FR" sz="1800" smtClean="0">
              <a:latin typeface="Times New Roman" pitchFamily="18" charset="0"/>
            </a:endParaRPr>
          </a:p>
          <a:p>
            <a:pPr eaLnBrk="1" hangingPunct="1">
              <a:buFontTx/>
              <a:buChar char="-"/>
            </a:pPr>
            <a:endParaRPr lang="fr-FR" sz="1800" smtClean="0">
              <a:latin typeface="Times New Roman" pitchFamily="18" charset="0"/>
            </a:endParaRPr>
          </a:p>
          <a:p>
            <a:pPr eaLnBrk="1" hangingPunct="1">
              <a:buFontTx/>
              <a:buChar char="-"/>
            </a:pPr>
            <a:endParaRPr lang="fr-FR" sz="1800" smtClean="0">
              <a:latin typeface="Times New Roman" pitchFamily="18" charset="0"/>
            </a:endParaRPr>
          </a:p>
          <a:p>
            <a:pPr eaLnBrk="1" hangingPunct="1">
              <a:buFontTx/>
              <a:buChar char="-"/>
            </a:pPr>
            <a:endParaRPr lang="fr-FR" sz="1800" smtClean="0">
              <a:latin typeface="Times New Roman" pitchFamily="18" charset="0"/>
            </a:endParaRPr>
          </a:p>
          <a:p>
            <a:pPr eaLnBrk="1" hangingPunct="1">
              <a:buFontTx/>
              <a:buChar char="-"/>
            </a:pPr>
            <a:endParaRPr lang="fr-FR" sz="1800" smtClean="0">
              <a:latin typeface="Times New Roman" pitchFamily="18" charset="0"/>
            </a:endParaRPr>
          </a:p>
          <a:p>
            <a:pPr eaLnBrk="1" hangingPunct="1">
              <a:buFontTx/>
              <a:buChar char="-"/>
            </a:pPr>
            <a:endParaRPr lang="fr-FR" sz="1800" smtClean="0">
              <a:latin typeface="Times New Roman" pitchFamily="18" charset="0"/>
            </a:endParaRPr>
          </a:p>
          <a:p>
            <a:pPr eaLnBrk="1" hangingPunct="1">
              <a:buFontTx/>
              <a:buChar char="-"/>
            </a:pPr>
            <a:endParaRPr lang="fr-FR" sz="1800" smtClean="0">
              <a:latin typeface="Times New Roman" pitchFamily="18" charset="0"/>
            </a:endParaRPr>
          </a:p>
          <a:p>
            <a:pPr eaLnBrk="1" hangingPunct="1">
              <a:buFontTx/>
              <a:buNone/>
            </a:pPr>
            <a:endParaRPr lang="fr-FR" sz="1400" smtClean="0">
              <a:latin typeface="Times New Roman" pitchFamily="18" charset="0"/>
            </a:endParaRPr>
          </a:p>
          <a:p>
            <a:pPr eaLnBrk="1" hangingPunct="1">
              <a:buFontTx/>
              <a:buNone/>
            </a:pPr>
            <a:endParaRPr lang="fr-FR" sz="1400" smtClean="0">
              <a:latin typeface="Times New Roman" pitchFamily="18" charset="0"/>
            </a:endParaRPr>
          </a:p>
          <a:p>
            <a:pPr eaLnBrk="1" hangingPunct="1">
              <a:buFontTx/>
              <a:buNone/>
            </a:pPr>
            <a:endParaRPr lang="fr-FR" sz="1400" smtClean="0">
              <a:latin typeface="Times New Roman" pitchFamily="18" charset="0"/>
            </a:endParaRPr>
          </a:p>
          <a:p>
            <a:pPr eaLnBrk="1" hangingPunct="1">
              <a:buFontTx/>
              <a:buNone/>
            </a:pPr>
            <a:endParaRPr lang="fr-FR" sz="1400" smtClean="0">
              <a:latin typeface="Times New Roman" pitchFamily="18" charset="0"/>
            </a:endParaRPr>
          </a:p>
          <a:p>
            <a:pPr eaLnBrk="1" hangingPunct="1">
              <a:buFontTx/>
              <a:buNone/>
            </a:pPr>
            <a:endParaRPr lang="fr-FR" sz="1400" smtClean="0">
              <a:latin typeface="Times New Roman" pitchFamily="18" charset="0"/>
            </a:endParaRPr>
          </a:p>
          <a:p>
            <a:pPr eaLnBrk="1" hangingPunct="1">
              <a:buFontTx/>
              <a:buNone/>
            </a:pPr>
            <a:r>
              <a:rPr lang="fr-FR" sz="1400" smtClean="0">
                <a:latin typeface="Times New Roman" pitchFamily="18" charset="0"/>
              </a:rPr>
              <a:t>	Les côtés du violon réalisent des sections dorées :</a:t>
            </a:r>
          </a:p>
          <a:p>
            <a:pPr eaLnBrk="1" hangingPunct="1">
              <a:buFontTx/>
              <a:buNone/>
            </a:pPr>
            <a:r>
              <a:rPr lang="fr-FR" sz="1400" smtClean="0">
                <a:latin typeface="Times New Roman" pitchFamily="18" charset="0"/>
              </a:rPr>
              <a:t>		        34 </a:t>
            </a:r>
            <a:r>
              <a:rPr lang="fr-FR" sz="1400" smtClean="0">
                <a:latin typeface="Times New Roman" pitchFamily="18" charset="0"/>
                <a:sym typeface="Symbol" pitchFamily="18" charset="2"/>
              </a:rPr>
              <a:t> 21 ≈ 1,618</a:t>
            </a:r>
          </a:p>
          <a:p>
            <a:pPr eaLnBrk="1" hangingPunct="1">
              <a:buFontTx/>
              <a:buNone/>
            </a:pPr>
            <a:r>
              <a:rPr lang="fr-FR" sz="1400" smtClean="0">
                <a:latin typeface="Times New Roman" pitchFamily="18" charset="0"/>
                <a:sym typeface="Symbol" pitchFamily="18" charset="2"/>
              </a:rPr>
              <a:t>  	 	        55  34 ≈ 1,618</a:t>
            </a:r>
          </a:p>
          <a:p>
            <a:pPr eaLnBrk="1" hangingPunct="1">
              <a:buFontTx/>
              <a:buNone/>
            </a:pPr>
            <a:r>
              <a:rPr lang="fr-FR" sz="1400" smtClean="0">
                <a:latin typeface="Times New Roman" pitchFamily="18" charset="0"/>
                <a:sym typeface="Symbol" pitchFamily="18" charset="2"/>
              </a:rPr>
              <a:t>		        89  55 ≈ 1,618</a:t>
            </a:r>
            <a:endParaRPr lang="fr-FR" sz="1400" smtClean="0">
              <a:latin typeface="Times New Roman" pitchFamily="18" charset="0"/>
              <a:cs typeface="Times New Roman" pitchFamily="18" charset="0"/>
            </a:endParaRPr>
          </a:p>
          <a:p>
            <a:pPr eaLnBrk="1" hangingPunct="1">
              <a:buFontTx/>
              <a:buNone/>
            </a:pPr>
            <a:endParaRPr lang="fr-FR" sz="1400" smtClean="0">
              <a:latin typeface="Times New Roman" pitchFamily="18" charset="0"/>
            </a:endParaRPr>
          </a:p>
          <a:p>
            <a:pPr eaLnBrk="1" hangingPunct="1">
              <a:buFontTx/>
              <a:buChar char="-"/>
            </a:pPr>
            <a:endParaRPr lang="fr-FR" sz="1800" smtClean="0">
              <a:latin typeface="Times New Roman" pitchFamily="18" charset="0"/>
            </a:endParaRPr>
          </a:p>
        </p:txBody>
      </p:sp>
      <p:pic>
        <p:nvPicPr>
          <p:cNvPr id="13315" name="Picture 5" descr="violon10"/>
          <p:cNvPicPr>
            <a:picLocks noChangeAspect="1" noChangeArrowheads="1"/>
          </p:cNvPicPr>
          <p:nvPr/>
        </p:nvPicPr>
        <p:blipFill>
          <a:blip r:embed="rId3"/>
          <a:srcRect/>
          <a:stretch>
            <a:fillRect/>
          </a:stretch>
        </p:blipFill>
        <p:spPr bwMode="auto">
          <a:xfrm>
            <a:off x="1403350" y="1628775"/>
            <a:ext cx="1924050" cy="3055938"/>
          </a:xfrm>
          <a:prstGeom prst="rect">
            <a:avLst/>
          </a:prstGeom>
          <a:noFill/>
          <a:ln w="9525">
            <a:noFill/>
            <a:miter lim="800000"/>
            <a:headEnd/>
            <a:tailEnd/>
          </a:ln>
        </p:spPr>
      </p:pic>
      <p:pic>
        <p:nvPicPr>
          <p:cNvPr id="13316" name="Picture 6"/>
          <p:cNvPicPr>
            <a:picLocks noChangeAspect="1" noChangeArrowheads="1"/>
          </p:cNvPicPr>
          <p:nvPr/>
        </p:nvPicPr>
        <p:blipFill>
          <a:blip r:embed="rId4"/>
          <a:srcRect/>
          <a:stretch>
            <a:fillRect/>
          </a:stretch>
        </p:blipFill>
        <p:spPr bwMode="auto">
          <a:xfrm>
            <a:off x="5580063" y="2060575"/>
            <a:ext cx="2603500" cy="345598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468313" y="260350"/>
            <a:ext cx="8229600" cy="6408738"/>
          </a:xfrm>
        </p:spPr>
        <p:txBody>
          <a:bodyPr/>
          <a:lstStyle/>
          <a:p>
            <a:pPr eaLnBrk="1" hangingPunct="1">
              <a:buFontTx/>
              <a:buChar char="-"/>
              <a:defRPr/>
            </a:pPr>
            <a:endParaRPr lang="fr-FR" sz="1800" smtClean="0">
              <a:latin typeface="Times New Roman" pitchFamily="18" charset="0"/>
            </a:endParaRPr>
          </a:p>
          <a:p>
            <a:pPr eaLnBrk="1" hangingPunct="1">
              <a:buFontTx/>
              <a:buChar char="-"/>
              <a:defRPr/>
            </a:pPr>
            <a:r>
              <a:rPr lang="fr-FR" sz="1800" b="1" smtClean="0">
                <a:latin typeface="Times New Roman" pitchFamily="18" charset="0"/>
              </a:rPr>
              <a:t>Dans les œuvres elles-mêmes :</a:t>
            </a:r>
          </a:p>
          <a:p>
            <a:pPr eaLnBrk="1" hangingPunct="1">
              <a:buFontTx/>
              <a:buChar char="-"/>
              <a:defRPr/>
            </a:pPr>
            <a:endParaRPr lang="fr-FR" sz="1800" b="1" smtClean="0">
              <a:latin typeface="Times New Roman" pitchFamily="18" charset="0"/>
            </a:endParaRPr>
          </a:p>
          <a:p>
            <a:pPr eaLnBrk="1" hangingPunct="1">
              <a:buFontTx/>
              <a:buNone/>
              <a:defRPr/>
            </a:pPr>
            <a:endParaRPr lang="fr-FR" sz="1800" b="1" smtClean="0">
              <a:latin typeface="Times New Roman" pitchFamily="18" charset="0"/>
            </a:endParaRPr>
          </a:p>
          <a:p>
            <a:pPr eaLnBrk="1" hangingPunct="1">
              <a:buFontTx/>
              <a:buNone/>
              <a:defRPr/>
            </a:pPr>
            <a:r>
              <a:rPr lang="fr-FR" sz="1800" smtClean="0">
                <a:latin typeface="Times New Roman" pitchFamily="18" charset="0"/>
              </a:rPr>
              <a:t>Des compositeurs comme Bartók ou Beethoven s'appuient fréquemment sur le</a:t>
            </a:r>
          </a:p>
          <a:p>
            <a:pPr eaLnBrk="1" hangingPunct="1">
              <a:buFontTx/>
              <a:buNone/>
              <a:defRPr/>
            </a:pPr>
            <a:r>
              <a:rPr lang="fr-FR" sz="1800" smtClean="0">
                <a:latin typeface="Times New Roman" pitchFamily="18" charset="0"/>
              </a:rPr>
              <a:t>nombre d'or.</a:t>
            </a:r>
          </a:p>
          <a:p>
            <a:pPr eaLnBrk="1" hangingPunct="1">
              <a:buFontTx/>
              <a:buNone/>
              <a:defRPr/>
            </a:pPr>
            <a:r>
              <a:rPr lang="fr-FR" sz="1800" smtClean="0">
                <a:latin typeface="Times New Roman" pitchFamily="18" charset="0"/>
              </a:rPr>
              <a:t>Ce nombre détermine le moment fort d'un morceau (réexposition de forme </a:t>
            </a:r>
          </a:p>
          <a:p>
            <a:pPr eaLnBrk="1" hangingPunct="1">
              <a:buFontTx/>
              <a:buNone/>
              <a:defRPr/>
            </a:pPr>
            <a:r>
              <a:rPr lang="fr-FR" sz="1800" smtClean="0">
                <a:latin typeface="Times New Roman" pitchFamily="18" charset="0"/>
              </a:rPr>
              <a:t>sonate, par exemple).</a:t>
            </a:r>
          </a:p>
          <a:p>
            <a:pPr eaLnBrk="1" hangingPunct="1">
              <a:buFontTx/>
              <a:buNone/>
              <a:defRPr/>
            </a:pPr>
            <a:r>
              <a:rPr lang="fr-FR" sz="1800" smtClean="0">
                <a:latin typeface="Times New Roman" pitchFamily="18" charset="0"/>
              </a:rPr>
              <a:t>La découpe formelle de chaque mouvement, ainsi que certains changements dans les</a:t>
            </a:r>
          </a:p>
          <a:p>
            <a:pPr eaLnBrk="1" hangingPunct="1">
              <a:buFontTx/>
              <a:buNone/>
              <a:defRPr/>
            </a:pPr>
            <a:r>
              <a:rPr lang="fr-FR" sz="1800" smtClean="0">
                <a:latin typeface="Times New Roman" pitchFamily="18" charset="0"/>
              </a:rPr>
              <a:t>intensités, les tempos et l'orchestration répondent au principe de la section dorée.  </a:t>
            </a:r>
          </a:p>
          <a:p>
            <a:pPr eaLnBrk="1" hangingPunct="1">
              <a:buFontTx/>
              <a:buNone/>
              <a:defRPr/>
            </a:pPr>
            <a:endParaRPr lang="fr-FR" sz="1800" smtClean="0">
              <a:latin typeface="Times New Roman" pitchFamily="18" charset="0"/>
            </a:endParaRPr>
          </a:p>
          <a:p>
            <a:pPr eaLnBrk="1" hangingPunct="1">
              <a:buFontTx/>
              <a:buNone/>
              <a:defRPr/>
            </a:pPr>
            <a:endParaRPr lang="fr-FR" sz="1800" smtClean="0">
              <a:latin typeface="Times New Roman" pitchFamily="18" charset="0"/>
            </a:endParaRPr>
          </a:p>
          <a:p>
            <a:pPr eaLnBrk="1" hangingPunct="1">
              <a:buFontTx/>
              <a:buNone/>
              <a:defRPr/>
            </a:pPr>
            <a:r>
              <a:rPr lang="fr-FR" sz="1800" u="sng" smtClean="0">
                <a:effectLst>
                  <a:outerShdw blurRad="38100" dist="38100" dir="2700000" algn="tl">
                    <a:srgbClr val="C0C0C0"/>
                  </a:outerShdw>
                </a:effectLst>
                <a:latin typeface="Times New Roman" pitchFamily="18" charset="0"/>
              </a:rPr>
              <a:t>Exemples </a:t>
            </a:r>
            <a:r>
              <a:rPr lang="fr-FR" sz="1800" smtClean="0">
                <a:latin typeface="Times New Roman" pitchFamily="18" charset="0"/>
              </a:rPr>
              <a:t>: </a:t>
            </a:r>
          </a:p>
          <a:p>
            <a:pPr eaLnBrk="1" hangingPunct="1">
              <a:buFontTx/>
              <a:buNone/>
              <a:defRPr/>
            </a:pPr>
            <a:r>
              <a:rPr lang="fr-FR" sz="1800" smtClean="0">
                <a:latin typeface="Times New Roman" pitchFamily="18" charset="0"/>
              </a:rPr>
              <a:t>	-  Cinquième symphonie de Beethoven</a:t>
            </a:r>
          </a:p>
          <a:p>
            <a:pPr eaLnBrk="1" hangingPunct="1">
              <a:buFontTx/>
              <a:buNone/>
              <a:defRPr/>
            </a:pPr>
            <a:r>
              <a:rPr lang="fr-FR" sz="1800" smtClean="0">
                <a:latin typeface="Times New Roman" pitchFamily="18" charset="0"/>
              </a:rPr>
              <a:t>	-  Musique pour cordes, percussion et célesta de Bartók</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395288" y="260350"/>
            <a:ext cx="8229600" cy="6192838"/>
          </a:xfrm>
        </p:spPr>
        <p:txBody>
          <a:bodyPr/>
          <a:lstStyle/>
          <a:p>
            <a:pPr eaLnBrk="1" hangingPunct="1">
              <a:buFontTx/>
              <a:buNone/>
            </a:pPr>
            <a:r>
              <a:rPr lang="fr-FR" b="1" smtClean="0">
                <a:latin typeface="Times New Roman" pitchFamily="18" charset="0"/>
                <a:cs typeface="Times New Roman" pitchFamily="18" charset="0"/>
              </a:rPr>
              <a:t>En architecture :</a:t>
            </a:r>
            <a:r>
              <a:rPr lang="fr-FR" smtClean="0">
                <a:latin typeface="Times New Roman" pitchFamily="18" charset="0"/>
                <a:cs typeface="Times New Roman" pitchFamily="18" charset="0"/>
              </a:rPr>
              <a:t> </a:t>
            </a:r>
          </a:p>
          <a:p>
            <a:pPr eaLnBrk="1" hangingPunct="1">
              <a:buFontTx/>
              <a:buNone/>
            </a:pPr>
            <a:r>
              <a:rPr lang="fr-FR" sz="1800" b="1" smtClean="0">
                <a:latin typeface="Times New Roman" pitchFamily="18" charset="0"/>
              </a:rPr>
              <a:t>Le Parthénon d’Athènes :</a:t>
            </a:r>
            <a:r>
              <a:rPr lang="fr-FR" smtClean="0"/>
              <a:t> </a:t>
            </a:r>
          </a:p>
        </p:txBody>
      </p:sp>
      <p:pic>
        <p:nvPicPr>
          <p:cNvPr id="15363" name="Picture 4" descr="parthen"/>
          <p:cNvPicPr>
            <a:picLocks noChangeAspect="1" noChangeArrowheads="1"/>
          </p:cNvPicPr>
          <p:nvPr/>
        </p:nvPicPr>
        <p:blipFill>
          <a:blip r:embed="rId3"/>
          <a:srcRect/>
          <a:stretch>
            <a:fillRect/>
          </a:stretch>
        </p:blipFill>
        <p:spPr bwMode="auto">
          <a:xfrm>
            <a:off x="4787900" y="3357563"/>
            <a:ext cx="3429000" cy="2174875"/>
          </a:xfrm>
          <a:prstGeom prst="rect">
            <a:avLst/>
          </a:prstGeom>
          <a:noFill/>
          <a:ln w="9525">
            <a:noFill/>
            <a:miter lim="800000"/>
            <a:headEnd/>
            <a:tailEnd/>
          </a:ln>
        </p:spPr>
      </p:pic>
      <p:pic>
        <p:nvPicPr>
          <p:cNvPr id="15364" name="Picture 5" descr="parthenon"/>
          <p:cNvPicPr>
            <a:picLocks noChangeAspect="1" noChangeArrowheads="1"/>
          </p:cNvPicPr>
          <p:nvPr/>
        </p:nvPicPr>
        <p:blipFill>
          <a:blip r:embed="rId4"/>
          <a:srcRect/>
          <a:stretch>
            <a:fillRect/>
          </a:stretch>
        </p:blipFill>
        <p:spPr bwMode="auto">
          <a:xfrm>
            <a:off x="1187450" y="1844675"/>
            <a:ext cx="2311400" cy="1370013"/>
          </a:xfrm>
          <a:prstGeom prst="rect">
            <a:avLst/>
          </a:prstGeom>
          <a:noFill/>
          <a:ln w="9525">
            <a:noFill/>
            <a:miter lim="800000"/>
            <a:headEnd/>
            <a:tailEnd/>
          </a:ln>
        </p:spPr>
      </p:pic>
      <p:sp>
        <p:nvSpPr>
          <p:cNvPr id="15365" name="Rectangle 6"/>
          <p:cNvSpPr>
            <a:spLocks noChangeArrowheads="1"/>
          </p:cNvSpPr>
          <p:nvPr/>
        </p:nvSpPr>
        <p:spPr bwMode="auto">
          <a:xfrm>
            <a:off x="1101725" y="4073525"/>
            <a:ext cx="3117850" cy="647700"/>
          </a:xfrm>
          <a:prstGeom prst="rect">
            <a:avLst/>
          </a:prstGeom>
          <a:noFill/>
          <a:ln w="9525">
            <a:noFill/>
            <a:miter lim="800000"/>
            <a:headEnd/>
            <a:tailEnd/>
          </a:ln>
        </p:spPr>
        <p:txBody>
          <a:bodyPr wrap="none" anchor="ctr">
            <a:spAutoFit/>
          </a:bodyPr>
          <a:lstStyle/>
          <a:p>
            <a:pPr algn="ctr"/>
            <a:r>
              <a:rPr lang="fr-FR">
                <a:latin typeface="Times New Roman" pitchFamily="18" charset="0"/>
              </a:rPr>
              <a:t>DC/DE = GF/GI = nombre d’or</a:t>
            </a:r>
          </a:p>
          <a:p>
            <a:pPr algn="ctr"/>
            <a:r>
              <a:rPr lang="fr-FR">
                <a:latin typeface="Times New Roman" pitchFamily="18" charset="0"/>
              </a:rPr>
              <a:t>DCFE est un rectangle d’or.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457200" y="260350"/>
            <a:ext cx="8229600" cy="5865813"/>
          </a:xfrm>
        </p:spPr>
        <p:txBody>
          <a:bodyPr/>
          <a:lstStyle/>
          <a:p>
            <a:pPr eaLnBrk="1" hangingPunct="1">
              <a:buFontTx/>
              <a:buNone/>
            </a:pPr>
            <a:endParaRPr lang="fr-FR" sz="1800" b="1" smtClean="0">
              <a:latin typeface="Times New Roman" pitchFamily="18" charset="0"/>
            </a:endParaRPr>
          </a:p>
          <a:p>
            <a:pPr eaLnBrk="1" hangingPunct="1">
              <a:buFontTx/>
              <a:buNone/>
            </a:pPr>
            <a:endParaRPr lang="fr-FR" sz="1800" b="1" smtClean="0">
              <a:latin typeface="Times New Roman" pitchFamily="18" charset="0"/>
            </a:endParaRPr>
          </a:p>
          <a:p>
            <a:pPr eaLnBrk="1" hangingPunct="1">
              <a:buFontTx/>
              <a:buNone/>
            </a:pPr>
            <a:r>
              <a:rPr lang="fr-FR" sz="1800" b="1" smtClean="0">
                <a:latin typeface="Times New Roman" pitchFamily="18" charset="0"/>
              </a:rPr>
              <a:t>La pyramide de Khéops : </a:t>
            </a:r>
          </a:p>
          <a:p>
            <a:pPr eaLnBrk="1" hangingPunct="1">
              <a:buFontTx/>
              <a:buNone/>
            </a:pPr>
            <a:endParaRPr lang="fr-FR" sz="1800" b="1" smtClean="0">
              <a:latin typeface="Times New Roman" pitchFamily="18" charset="0"/>
            </a:endParaRPr>
          </a:p>
          <a:p>
            <a:pPr eaLnBrk="1" hangingPunct="1">
              <a:buFontTx/>
              <a:buNone/>
            </a:pPr>
            <a:r>
              <a:rPr lang="fr-FR" sz="1800" smtClean="0">
                <a:latin typeface="Times New Roman" pitchFamily="18" charset="0"/>
              </a:rPr>
              <a:t>Le rapport de son apothème par sa demi-base </a:t>
            </a:r>
          </a:p>
          <a:p>
            <a:pPr eaLnBrk="1" hangingPunct="1">
              <a:buFontTx/>
              <a:buNone/>
            </a:pPr>
            <a:r>
              <a:rPr lang="fr-FR" sz="1800" smtClean="0">
                <a:latin typeface="Times New Roman" pitchFamily="18" charset="0"/>
              </a:rPr>
              <a:t>est égal au nombre d’or.</a:t>
            </a:r>
          </a:p>
          <a:p>
            <a:pPr eaLnBrk="1" hangingPunct="1">
              <a:buFontTx/>
              <a:buNone/>
            </a:pPr>
            <a:endParaRPr lang="fr-FR" sz="1400" smtClean="0">
              <a:latin typeface="Times New Roman" pitchFamily="18" charset="0"/>
            </a:endParaRPr>
          </a:p>
          <a:p>
            <a:pPr eaLnBrk="1" hangingPunct="1">
              <a:buFontTx/>
              <a:buNone/>
            </a:pPr>
            <a:endParaRPr lang="fr-FR" sz="1400" smtClean="0">
              <a:latin typeface="Times New Roman" pitchFamily="18" charset="0"/>
            </a:endParaRPr>
          </a:p>
          <a:p>
            <a:pPr eaLnBrk="1" hangingPunct="1">
              <a:buFontTx/>
              <a:buNone/>
            </a:pPr>
            <a:endParaRPr lang="fr-FR" sz="1400" smtClean="0">
              <a:latin typeface="Times New Roman" pitchFamily="18" charset="0"/>
            </a:endParaRPr>
          </a:p>
          <a:p>
            <a:pPr eaLnBrk="1" hangingPunct="1">
              <a:buFontTx/>
              <a:buNone/>
            </a:pPr>
            <a:endParaRPr lang="fr-FR" sz="1400" smtClean="0">
              <a:latin typeface="Times New Roman" pitchFamily="18" charset="0"/>
            </a:endParaRPr>
          </a:p>
          <a:p>
            <a:pPr eaLnBrk="1" hangingPunct="1">
              <a:lnSpc>
                <a:spcPct val="150000"/>
              </a:lnSpc>
              <a:buFontTx/>
              <a:buNone/>
            </a:pPr>
            <a:r>
              <a:rPr lang="fr-FR" sz="1400" smtClean="0">
                <a:latin typeface="Times New Roman" pitchFamily="18" charset="0"/>
              </a:rPr>
              <a:t>		</a:t>
            </a:r>
            <a:r>
              <a:rPr lang="fr-FR" sz="1400" u="sng" smtClean="0">
                <a:latin typeface="Times New Roman" pitchFamily="18" charset="0"/>
              </a:rPr>
              <a:t>Dimensions</a:t>
            </a:r>
            <a:r>
              <a:rPr lang="fr-FR" sz="1400" smtClean="0">
                <a:latin typeface="Times New Roman" pitchFamily="18" charset="0"/>
              </a:rPr>
              <a:t> : </a:t>
            </a:r>
          </a:p>
          <a:p>
            <a:pPr eaLnBrk="1" hangingPunct="1">
              <a:buFontTx/>
              <a:buNone/>
            </a:pPr>
            <a:r>
              <a:rPr lang="fr-FR" sz="1400" smtClean="0">
                <a:latin typeface="Times New Roman" pitchFamily="18" charset="0"/>
              </a:rPr>
              <a:t>		hauteur initiale : 146,7 m</a:t>
            </a:r>
            <a:br>
              <a:rPr lang="fr-FR" sz="1400" smtClean="0">
                <a:latin typeface="Times New Roman" pitchFamily="18" charset="0"/>
              </a:rPr>
            </a:br>
            <a:r>
              <a:rPr lang="fr-FR" sz="1400" smtClean="0">
                <a:latin typeface="Times New Roman" pitchFamily="18" charset="0"/>
              </a:rPr>
              <a:t>	longueur du côté de la base : 230 m</a:t>
            </a:r>
          </a:p>
          <a:p>
            <a:pPr eaLnBrk="1" hangingPunct="1">
              <a:buFontTx/>
              <a:buNone/>
            </a:pPr>
            <a:r>
              <a:rPr lang="fr-FR" sz="1400" smtClean="0">
                <a:latin typeface="Times New Roman" pitchFamily="18" charset="0"/>
              </a:rPr>
              <a:t>		longueur de la demi-base :  B = 115 m</a:t>
            </a:r>
          </a:p>
          <a:p>
            <a:pPr eaLnBrk="1" hangingPunct="1">
              <a:buFontTx/>
              <a:buNone/>
            </a:pPr>
            <a:r>
              <a:rPr lang="fr-FR" sz="1400" smtClean="0">
                <a:latin typeface="Times New Roman" pitchFamily="18" charset="0"/>
              </a:rPr>
              <a:t>		longueur de l’apothème :  A = 186,4 m</a:t>
            </a:r>
          </a:p>
          <a:p>
            <a:pPr eaLnBrk="1" hangingPunct="1">
              <a:lnSpc>
                <a:spcPct val="150000"/>
              </a:lnSpc>
              <a:buFontTx/>
              <a:buNone/>
            </a:pPr>
            <a:r>
              <a:rPr lang="fr-FR" sz="1400" b="1" smtClean="0">
                <a:latin typeface="Times New Roman" pitchFamily="18" charset="0"/>
              </a:rPr>
              <a:t>			A </a:t>
            </a:r>
            <a:r>
              <a:rPr lang="fr-FR" sz="1400" b="1" smtClean="0">
                <a:latin typeface="Times New Roman" pitchFamily="18" charset="0"/>
                <a:sym typeface="Symbol" pitchFamily="18" charset="2"/>
              </a:rPr>
              <a:t></a:t>
            </a:r>
            <a:r>
              <a:rPr lang="fr-FR" sz="1400" b="1" smtClean="0">
                <a:latin typeface="Times New Roman" pitchFamily="18" charset="0"/>
              </a:rPr>
              <a:t> B ≈ 1,617 </a:t>
            </a:r>
          </a:p>
        </p:txBody>
      </p:sp>
      <p:pic>
        <p:nvPicPr>
          <p:cNvPr id="16387" name="Picture 5"/>
          <p:cNvPicPr>
            <a:picLocks noChangeAspect="1" noChangeArrowheads="1"/>
          </p:cNvPicPr>
          <p:nvPr/>
        </p:nvPicPr>
        <p:blipFill>
          <a:blip r:embed="rId3"/>
          <a:srcRect/>
          <a:stretch>
            <a:fillRect/>
          </a:stretch>
        </p:blipFill>
        <p:spPr bwMode="auto">
          <a:xfrm>
            <a:off x="4932363" y="908050"/>
            <a:ext cx="2720975" cy="1814513"/>
          </a:xfrm>
          <a:prstGeom prst="rect">
            <a:avLst/>
          </a:prstGeom>
          <a:noFill/>
          <a:ln w="9525">
            <a:noFill/>
            <a:miter lim="800000"/>
            <a:headEnd/>
            <a:tailEnd/>
          </a:ln>
        </p:spPr>
      </p:pic>
      <p:pic>
        <p:nvPicPr>
          <p:cNvPr id="16388" name="Picture 6"/>
          <p:cNvPicPr>
            <a:picLocks noChangeAspect="1" noChangeArrowheads="1"/>
          </p:cNvPicPr>
          <p:nvPr/>
        </p:nvPicPr>
        <p:blipFill>
          <a:blip r:embed="rId4"/>
          <a:srcRect/>
          <a:stretch>
            <a:fillRect/>
          </a:stretch>
        </p:blipFill>
        <p:spPr bwMode="auto">
          <a:xfrm>
            <a:off x="5219700" y="3789363"/>
            <a:ext cx="2257425" cy="20193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u contenu 2"/>
          <p:cNvSpPr>
            <a:spLocks noGrp="1"/>
          </p:cNvSpPr>
          <p:nvPr>
            <p:ph idx="1"/>
          </p:nvPr>
        </p:nvSpPr>
        <p:spPr>
          <a:xfrm>
            <a:off x="457200" y="333375"/>
            <a:ext cx="8229600" cy="6264275"/>
          </a:xfrm>
        </p:spPr>
        <p:txBody>
          <a:bodyPr/>
          <a:lstStyle/>
          <a:p>
            <a:pPr eaLnBrk="1" hangingPunct="1">
              <a:buFontTx/>
              <a:buNone/>
            </a:pPr>
            <a:r>
              <a:rPr lang="fr-FR" sz="1800" b="1" smtClean="0">
                <a:latin typeface="Times New Roman" pitchFamily="18" charset="0"/>
                <a:cs typeface="Times New Roman" pitchFamily="18" charset="0"/>
              </a:rPr>
              <a:t>La construction des cathédrales :</a:t>
            </a:r>
          </a:p>
          <a:p>
            <a:pPr eaLnBrk="1" hangingPunct="1">
              <a:buFontTx/>
              <a:buNone/>
            </a:pPr>
            <a:endParaRPr lang="fr-FR" sz="1800" smtClean="0">
              <a:latin typeface="Times New Roman" pitchFamily="18" charset="0"/>
              <a:cs typeface="Times New Roman" pitchFamily="18" charset="0"/>
            </a:endParaRPr>
          </a:p>
          <a:p>
            <a:pPr eaLnBrk="1" hangingPunct="1">
              <a:buFontTx/>
              <a:buNone/>
            </a:pPr>
            <a:r>
              <a:rPr lang="fr-FR" sz="1800" smtClean="0">
                <a:latin typeface="Times New Roman" pitchFamily="18" charset="0"/>
                <a:cs typeface="Times New Roman" pitchFamily="18" charset="0"/>
              </a:rPr>
              <a:t>Elle était entièrement basée sur l’utilisation du </a:t>
            </a:r>
          </a:p>
          <a:p>
            <a:pPr eaLnBrk="1" hangingPunct="1">
              <a:buFontTx/>
              <a:buNone/>
            </a:pPr>
            <a:r>
              <a:rPr lang="fr-FR" sz="1800" smtClean="0">
                <a:latin typeface="Times New Roman" pitchFamily="18" charset="0"/>
                <a:cs typeface="Times New Roman" pitchFamily="18" charset="0"/>
              </a:rPr>
              <a:t>nombre d’or :</a:t>
            </a:r>
          </a:p>
          <a:p>
            <a:pPr eaLnBrk="1" hangingPunct="1">
              <a:lnSpc>
                <a:spcPct val="150000"/>
              </a:lnSpc>
              <a:buFontTx/>
              <a:buNone/>
            </a:pPr>
            <a:endParaRPr lang="fr-FR" sz="1800" smtClean="0">
              <a:latin typeface="Times New Roman" pitchFamily="18" charset="0"/>
              <a:cs typeface="Times New Roman" pitchFamily="18" charset="0"/>
            </a:endParaRPr>
          </a:p>
          <a:p>
            <a:pPr eaLnBrk="1" hangingPunct="1">
              <a:buFontTx/>
              <a:buNone/>
            </a:pPr>
            <a:r>
              <a:rPr lang="fr-FR" sz="1800" u="sng" smtClean="0">
                <a:latin typeface="Times New Roman" pitchFamily="18" charset="0"/>
                <a:cs typeface="Times New Roman" pitchFamily="18" charset="0"/>
              </a:rPr>
              <a:t>Exemple</a:t>
            </a:r>
            <a:r>
              <a:rPr lang="fr-FR" sz="1800" smtClean="0">
                <a:latin typeface="Times New Roman" pitchFamily="18" charset="0"/>
                <a:cs typeface="Times New Roman" pitchFamily="18" charset="0"/>
              </a:rPr>
              <a:t> :</a:t>
            </a:r>
          </a:p>
          <a:p>
            <a:pPr eaLnBrk="1" hangingPunct="1">
              <a:buFontTx/>
              <a:buNone/>
            </a:pPr>
            <a:r>
              <a:rPr lang="fr-FR" sz="1800" smtClean="0">
                <a:latin typeface="Times New Roman" pitchFamily="18" charset="0"/>
                <a:cs typeface="Times New Roman" pitchFamily="18" charset="0"/>
              </a:rPr>
              <a:t>Construction  du plan d’une cathédrale :</a:t>
            </a:r>
          </a:p>
          <a:p>
            <a:pPr eaLnBrk="1" hangingPunct="1"/>
            <a:endParaRPr lang="fr-FR" sz="1800" smtClean="0">
              <a:latin typeface="Times New Roman" pitchFamily="18" charset="0"/>
              <a:cs typeface="Times New Roman" pitchFamily="18" charset="0"/>
            </a:endParaRPr>
          </a:p>
          <a:p>
            <a:pPr eaLnBrk="1" hangingPunct="1">
              <a:buFontTx/>
              <a:buNone/>
            </a:pPr>
            <a:r>
              <a:rPr lang="fr-FR" sz="1800" smtClean="0">
                <a:latin typeface="Times New Roman" pitchFamily="18" charset="0"/>
                <a:cs typeface="Times New Roman" pitchFamily="18" charset="0"/>
              </a:rPr>
              <a:t>●  AB = DC = AD </a:t>
            </a:r>
            <a:r>
              <a:rPr lang="fr-FR" sz="1800" smtClean="0">
                <a:latin typeface="Times New Roman" pitchFamily="18" charset="0"/>
                <a:cs typeface="Times New Roman" pitchFamily="18" charset="0"/>
                <a:sym typeface="Symbol" pitchFamily="18" charset="2"/>
              </a:rPr>
              <a:t></a:t>
            </a:r>
            <a:r>
              <a:rPr lang="fr-FR" sz="1800" smtClean="0">
                <a:latin typeface="Times New Roman" pitchFamily="18" charset="0"/>
                <a:cs typeface="Times New Roman" pitchFamily="18" charset="0"/>
              </a:rPr>
              <a:t> nombre d’or</a:t>
            </a:r>
          </a:p>
          <a:p>
            <a:pPr eaLnBrk="1" hangingPunct="1">
              <a:buFontTx/>
              <a:buNone/>
            </a:pPr>
            <a:r>
              <a:rPr lang="fr-FR" sz="1800" smtClean="0">
                <a:latin typeface="Times New Roman" pitchFamily="18" charset="0"/>
                <a:cs typeface="Times New Roman" pitchFamily="18" charset="0"/>
              </a:rPr>
              <a:t>	</a:t>
            </a:r>
          </a:p>
          <a:p>
            <a:pPr eaLnBrk="1" hangingPunct="1">
              <a:buFontTx/>
              <a:buNone/>
            </a:pPr>
            <a:r>
              <a:rPr lang="fr-FR" sz="1800" smtClean="0">
                <a:latin typeface="Times New Roman" pitchFamily="18" charset="0"/>
                <a:cs typeface="Times New Roman" pitchFamily="18" charset="0"/>
              </a:rPr>
              <a:t>●  AN = AG </a:t>
            </a:r>
            <a:r>
              <a:rPr lang="fr-FR" sz="1800" smtClean="0">
                <a:latin typeface="Times New Roman" pitchFamily="18" charset="0"/>
                <a:cs typeface="Times New Roman" pitchFamily="18" charset="0"/>
                <a:sym typeface="Symbol" pitchFamily="18" charset="2"/>
              </a:rPr>
              <a:t></a:t>
            </a:r>
            <a:r>
              <a:rPr lang="fr-FR" sz="1800" smtClean="0">
                <a:latin typeface="Times New Roman" pitchFamily="18" charset="0"/>
                <a:cs typeface="Times New Roman" pitchFamily="18" charset="0"/>
              </a:rPr>
              <a:t> nombre d’or</a:t>
            </a:r>
          </a:p>
          <a:p>
            <a:pPr eaLnBrk="1" hangingPunct="1">
              <a:buFontTx/>
              <a:buNone/>
            </a:pPr>
            <a:r>
              <a:rPr lang="fr-FR" sz="1800" smtClean="0">
                <a:latin typeface="Times New Roman" pitchFamily="18" charset="0"/>
                <a:cs typeface="Times New Roman" pitchFamily="18" charset="0"/>
              </a:rPr>
              <a:t>     DN’ = DH </a:t>
            </a:r>
            <a:r>
              <a:rPr lang="fr-FR" sz="1800" smtClean="0">
                <a:latin typeface="Times New Roman" pitchFamily="18" charset="0"/>
                <a:cs typeface="Times New Roman" pitchFamily="18" charset="0"/>
                <a:sym typeface="Symbol" pitchFamily="18" charset="2"/>
              </a:rPr>
              <a:t></a:t>
            </a:r>
            <a:r>
              <a:rPr lang="fr-FR" sz="1800" smtClean="0">
                <a:latin typeface="Times New Roman" pitchFamily="18" charset="0"/>
                <a:cs typeface="Times New Roman" pitchFamily="18" charset="0"/>
              </a:rPr>
              <a:t> nombre d’or</a:t>
            </a:r>
          </a:p>
          <a:p>
            <a:pPr eaLnBrk="1" hangingPunct="1">
              <a:buFontTx/>
              <a:buNone/>
            </a:pPr>
            <a:r>
              <a:rPr lang="fr-FR" sz="1800" smtClean="0">
                <a:latin typeface="Times New Roman" pitchFamily="18" charset="0"/>
                <a:cs typeface="Times New Roman" pitchFamily="18" charset="0"/>
              </a:rPr>
              <a:t> </a:t>
            </a:r>
          </a:p>
          <a:p>
            <a:pPr eaLnBrk="1" hangingPunct="1">
              <a:buFontTx/>
              <a:buNone/>
            </a:pPr>
            <a:r>
              <a:rPr lang="fr-FR" sz="1800" smtClean="0">
                <a:latin typeface="Times New Roman" pitchFamily="18" charset="0"/>
                <a:cs typeface="Times New Roman" pitchFamily="18" charset="0"/>
              </a:rPr>
              <a:t>●  EM = EG </a:t>
            </a:r>
            <a:r>
              <a:rPr lang="fr-FR" sz="1800" smtClean="0">
                <a:latin typeface="Times New Roman" pitchFamily="18" charset="0"/>
                <a:cs typeface="Times New Roman" pitchFamily="18" charset="0"/>
                <a:sym typeface="Symbol" pitchFamily="18" charset="2"/>
              </a:rPr>
              <a:t></a:t>
            </a:r>
            <a:r>
              <a:rPr lang="fr-FR" sz="1800" smtClean="0">
                <a:latin typeface="Times New Roman" pitchFamily="18" charset="0"/>
                <a:cs typeface="Times New Roman" pitchFamily="18" charset="0"/>
              </a:rPr>
              <a:t> nombre d’or</a:t>
            </a:r>
          </a:p>
          <a:p>
            <a:pPr eaLnBrk="1" hangingPunct="1">
              <a:buFontTx/>
              <a:buNone/>
            </a:pPr>
            <a:r>
              <a:rPr lang="fr-FR" sz="1800" smtClean="0">
                <a:latin typeface="Times New Roman" pitchFamily="18" charset="0"/>
                <a:cs typeface="Times New Roman" pitchFamily="18" charset="0"/>
              </a:rPr>
              <a:t>     FM’ = FH </a:t>
            </a:r>
            <a:r>
              <a:rPr lang="fr-FR" sz="1800" smtClean="0">
                <a:latin typeface="Times New Roman" pitchFamily="18" charset="0"/>
                <a:cs typeface="Times New Roman" pitchFamily="18" charset="0"/>
                <a:sym typeface="Symbol" pitchFamily="18" charset="2"/>
              </a:rPr>
              <a:t></a:t>
            </a:r>
            <a:r>
              <a:rPr lang="fr-FR" sz="1800" smtClean="0">
                <a:latin typeface="Times New Roman" pitchFamily="18" charset="0"/>
                <a:cs typeface="Times New Roman" pitchFamily="18" charset="0"/>
              </a:rPr>
              <a:t> nombre d’or</a:t>
            </a:r>
          </a:p>
          <a:p>
            <a:pPr eaLnBrk="1" hangingPunct="1">
              <a:buFontTx/>
              <a:buNone/>
            </a:pPr>
            <a:endParaRPr lang="fr-FR" sz="1400" i="1" smtClean="0">
              <a:latin typeface="Times New Roman" pitchFamily="18" charset="0"/>
              <a:cs typeface="Times New Roman" pitchFamily="18" charset="0"/>
            </a:endParaRPr>
          </a:p>
          <a:p>
            <a:pPr eaLnBrk="1" hangingPunct="1">
              <a:buFontTx/>
              <a:buNone/>
            </a:pPr>
            <a:endParaRPr lang="fr-FR" sz="1400" i="1" smtClean="0">
              <a:latin typeface="Times New Roman" pitchFamily="18" charset="0"/>
              <a:cs typeface="Times New Roman" pitchFamily="18" charset="0"/>
            </a:endParaRPr>
          </a:p>
          <a:p>
            <a:pPr eaLnBrk="1" hangingPunct="1">
              <a:buFontTx/>
              <a:buNone/>
            </a:pPr>
            <a:r>
              <a:rPr lang="fr-FR" sz="1400" i="1" smtClean="0">
                <a:latin typeface="Times New Roman" pitchFamily="18" charset="0"/>
                <a:cs typeface="Times New Roman" pitchFamily="18" charset="0"/>
              </a:rPr>
              <a:t>Cette construction peut être réalisée uniquement avec une règle,</a:t>
            </a:r>
          </a:p>
          <a:p>
            <a:pPr eaLnBrk="1" hangingPunct="1">
              <a:buFontTx/>
              <a:buNone/>
            </a:pPr>
            <a:r>
              <a:rPr lang="fr-FR" sz="1400" i="1" smtClean="0">
                <a:latin typeface="Times New Roman" pitchFamily="18" charset="0"/>
                <a:cs typeface="Times New Roman" pitchFamily="18" charset="0"/>
              </a:rPr>
              <a:t> un compas et un compas de proportion.</a:t>
            </a:r>
          </a:p>
        </p:txBody>
      </p:sp>
      <p:pic>
        <p:nvPicPr>
          <p:cNvPr id="17411" name="Picture 2"/>
          <p:cNvPicPr>
            <a:picLocks noChangeAspect="1" noChangeArrowheads="1"/>
          </p:cNvPicPr>
          <p:nvPr/>
        </p:nvPicPr>
        <p:blipFill>
          <a:blip r:embed="rId3"/>
          <a:srcRect/>
          <a:stretch>
            <a:fillRect/>
          </a:stretch>
        </p:blipFill>
        <p:spPr bwMode="auto">
          <a:xfrm>
            <a:off x="5148263" y="260350"/>
            <a:ext cx="3744912" cy="621665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u contenu 2"/>
          <p:cNvSpPr>
            <a:spLocks noGrp="1"/>
          </p:cNvSpPr>
          <p:nvPr>
            <p:ph idx="1"/>
          </p:nvPr>
        </p:nvSpPr>
        <p:spPr>
          <a:xfrm>
            <a:off x="457200" y="260350"/>
            <a:ext cx="8229600" cy="6264275"/>
          </a:xfrm>
        </p:spPr>
        <p:txBody>
          <a:bodyPr/>
          <a:lstStyle/>
          <a:p>
            <a:pPr eaLnBrk="1" hangingPunct="1">
              <a:buFontTx/>
              <a:buNone/>
            </a:pPr>
            <a:r>
              <a:rPr lang="fr-FR" b="1" smtClean="0">
                <a:latin typeface="Times New Roman" pitchFamily="18" charset="0"/>
                <a:cs typeface="Times New Roman" pitchFamily="18" charset="0"/>
              </a:rPr>
              <a:t>Peintures :</a:t>
            </a:r>
          </a:p>
          <a:p>
            <a:pPr eaLnBrk="1" hangingPunct="1">
              <a:lnSpc>
                <a:spcPct val="150000"/>
              </a:lnSpc>
              <a:buFontTx/>
              <a:buNone/>
            </a:pPr>
            <a:r>
              <a:rPr lang="fr-FR" sz="1800" smtClean="0">
                <a:latin typeface="Times New Roman" pitchFamily="18" charset="0"/>
                <a:cs typeface="Times New Roman" pitchFamily="18" charset="0"/>
              </a:rPr>
              <a:t>●  Les peintres divisaient les côtés de leurs toiles en 8 puis utilisaient le rapport 5/8 qui est  environ égal au nombre d’or. </a:t>
            </a:r>
          </a:p>
          <a:p>
            <a:pPr eaLnBrk="1" hangingPunct="1">
              <a:buFontTx/>
              <a:buNone/>
            </a:pPr>
            <a:endParaRPr lang="fr-FR" sz="1800" smtClean="0">
              <a:latin typeface="Times New Roman" pitchFamily="18" charset="0"/>
              <a:cs typeface="Times New Roman" pitchFamily="18" charset="0"/>
            </a:endParaRPr>
          </a:p>
          <a:p>
            <a:pPr eaLnBrk="1" hangingPunct="1">
              <a:buFontTx/>
              <a:buNone/>
            </a:pPr>
            <a:r>
              <a:rPr lang="fr-FR" sz="1800" smtClean="0">
                <a:latin typeface="Times New Roman" pitchFamily="18" charset="0"/>
                <a:cs typeface="Times New Roman" pitchFamily="18" charset="0"/>
              </a:rPr>
              <a:t>	</a:t>
            </a:r>
            <a:r>
              <a:rPr lang="fr-FR" sz="1400" smtClean="0">
                <a:latin typeface="Times New Roman" pitchFamily="18" charset="0"/>
                <a:cs typeface="Times New Roman" pitchFamily="18" charset="0"/>
              </a:rPr>
              <a:t>Ils choisissaient une toile carrée puis, ils la découpaient</a:t>
            </a:r>
          </a:p>
          <a:p>
            <a:pPr eaLnBrk="1" hangingPunct="1">
              <a:buFontTx/>
              <a:buNone/>
            </a:pPr>
            <a:r>
              <a:rPr lang="fr-FR" sz="1400" smtClean="0">
                <a:latin typeface="Times New Roman" pitchFamily="18" charset="0"/>
                <a:cs typeface="Times New Roman" pitchFamily="18" charset="0"/>
              </a:rPr>
              <a:t>        en 8 parts égales afin de garder 5/8 de la longueur du</a:t>
            </a:r>
          </a:p>
          <a:p>
            <a:pPr eaLnBrk="1" hangingPunct="1">
              <a:buFontTx/>
              <a:buNone/>
            </a:pPr>
            <a:r>
              <a:rPr lang="fr-FR" sz="1400" smtClean="0">
                <a:latin typeface="Times New Roman" pitchFamily="18" charset="0"/>
                <a:cs typeface="Times New Roman" pitchFamily="18" charset="0"/>
              </a:rPr>
              <a:t>        carré.</a:t>
            </a:r>
          </a:p>
          <a:p>
            <a:pPr eaLnBrk="1" hangingPunct="1">
              <a:buFontTx/>
              <a:buNone/>
            </a:pPr>
            <a:endParaRPr lang="fr-FR" sz="1400" smtClean="0">
              <a:latin typeface="Times New Roman" pitchFamily="18" charset="0"/>
              <a:cs typeface="Times New Roman" pitchFamily="18" charset="0"/>
            </a:endParaRPr>
          </a:p>
          <a:p>
            <a:pPr eaLnBrk="1" hangingPunct="1">
              <a:buFontTx/>
              <a:buNone/>
            </a:pPr>
            <a:r>
              <a:rPr lang="fr-FR" sz="1400" smtClean="0">
                <a:latin typeface="Times New Roman" pitchFamily="18" charset="0"/>
                <a:cs typeface="Times New Roman" pitchFamily="18" charset="0"/>
              </a:rPr>
              <a:t>	Le  rectangle ainsi obtenu est un rectangle d’or : </a:t>
            </a:r>
          </a:p>
          <a:p>
            <a:pPr eaLnBrk="1" hangingPunct="1">
              <a:buFontTx/>
              <a:buNone/>
            </a:pPr>
            <a:r>
              <a:rPr lang="fr-FR" sz="1400" smtClean="0">
                <a:latin typeface="Times New Roman" pitchFamily="18" charset="0"/>
                <a:cs typeface="Times New Roman" pitchFamily="18" charset="0"/>
              </a:rPr>
              <a:t>	le rapport entre la longueur</a:t>
            </a:r>
            <a:r>
              <a:rPr lang="fr-FR" sz="1400" smtClean="0">
                <a:latin typeface="Times New Roman" pitchFamily="18" charset="0"/>
                <a:cs typeface="Times New Roman" pitchFamily="18" charset="0"/>
                <a:sym typeface="Symbol" pitchFamily="18" charset="2"/>
              </a:rPr>
              <a:t> et la largeur est égal à 1,6, </a:t>
            </a:r>
          </a:p>
          <a:p>
            <a:pPr eaLnBrk="1" hangingPunct="1">
              <a:buFontTx/>
              <a:buNone/>
            </a:pPr>
            <a:r>
              <a:rPr lang="fr-FR" sz="1400" smtClean="0">
                <a:latin typeface="Times New Roman" pitchFamily="18" charset="0"/>
                <a:cs typeface="Times New Roman" pitchFamily="18" charset="0"/>
                <a:sym typeface="Symbol" pitchFamily="18" charset="2"/>
              </a:rPr>
              <a:t>        donc proche du nombre d’or.</a:t>
            </a:r>
          </a:p>
          <a:p>
            <a:pPr eaLnBrk="1" hangingPunct="1">
              <a:buFontTx/>
              <a:buNone/>
            </a:pPr>
            <a:endParaRPr lang="fr-FR" sz="1400" smtClean="0">
              <a:latin typeface="Times New Roman" pitchFamily="18" charset="0"/>
              <a:cs typeface="Times New Roman" pitchFamily="18" charset="0"/>
              <a:sym typeface="Symbol" pitchFamily="18" charset="2"/>
            </a:endParaRPr>
          </a:p>
          <a:p>
            <a:pPr eaLnBrk="1" hangingPunct="1">
              <a:buFontTx/>
              <a:buNone/>
            </a:pPr>
            <a:endParaRPr lang="fr-FR" sz="1400" smtClean="0">
              <a:latin typeface="Times New Roman" pitchFamily="18" charset="0"/>
              <a:cs typeface="Times New Roman" pitchFamily="18" charset="0"/>
              <a:sym typeface="Symbol" pitchFamily="18" charset="2"/>
            </a:endParaRPr>
          </a:p>
          <a:p>
            <a:pPr eaLnBrk="1" hangingPunct="1">
              <a:buFontTx/>
              <a:buNone/>
            </a:pPr>
            <a:endParaRPr lang="fr-FR" sz="1400" smtClean="0">
              <a:latin typeface="Times New Roman" pitchFamily="18" charset="0"/>
              <a:cs typeface="Times New Roman" pitchFamily="18" charset="0"/>
              <a:sym typeface="Symbol" pitchFamily="18" charset="2"/>
            </a:endParaRPr>
          </a:p>
          <a:p>
            <a:pPr eaLnBrk="1" hangingPunct="1">
              <a:buFontTx/>
              <a:buNone/>
            </a:pPr>
            <a:endParaRPr lang="fr-FR" sz="1400" smtClean="0">
              <a:latin typeface="Times New Roman" pitchFamily="18" charset="0"/>
              <a:cs typeface="Times New Roman" pitchFamily="18" charset="0"/>
              <a:sym typeface="Symbol" pitchFamily="18" charset="2"/>
            </a:endParaRPr>
          </a:p>
          <a:p>
            <a:pPr eaLnBrk="1" hangingPunct="1">
              <a:buFontTx/>
              <a:buNone/>
            </a:pPr>
            <a:r>
              <a:rPr lang="fr-FR" sz="1800" smtClean="0">
                <a:latin typeface="Times New Roman" pitchFamily="18" charset="0"/>
                <a:cs typeface="Times New Roman" pitchFamily="18" charset="0"/>
              </a:rPr>
              <a:t>●  On a remarqué les trous correspondant aux centres des cercles tracés pour la </a:t>
            </a:r>
          </a:p>
          <a:p>
            <a:pPr eaLnBrk="1" hangingPunct="1">
              <a:buFontTx/>
              <a:buNone/>
            </a:pPr>
            <a:r>
              <a:rPr lang="fr-FR" sz="1800" smtClean="0">
                <a:latin typeface="Times New Roman" pitchFamily="18" charset="0"/>
                <a:cs typeface="Times New Roman" pitchFamily="18" charset="0"/>
              </a:rPr>
              <a:t>construction des pentagones réguliers laissés dans les toiles.</a:t>
            </a:r>
          </a:p>
          <a:p>
            <a:pPr eaLnBrk="1" hangingPunct="1">
              <a:buFontTx/>
              <a:buNone/>
            </a:pPr>
            <a:r>
              <a:rPr lang="fr-FR" sz="1800" smtClean="0">
                <a:latin typeface="Times New Roman" pitchFamily="18" charset="0"/>
                <a:cs typeface="Times New Roman" pitchFamily="18" charset="0"/>
              </a:rPr>
              <a:t>Les points d’or correspondent aux points clés du tableau.</a:t>
            </a:r>
          </a:p>
          <a:p>
            <a:pPr eaLnBrk="1" hangingPunct="1">
              <a:buFontTx/>
              <a:buNone/>
            </a:pPr>
            <a:endParaRPr lang="fr-FR" sz="1400" smtClean="0">
              <a:latin typeface="Times New Roman" pitchFamily="18" charset="0"/>
              <a:cs typeface="Times New Roman" pitchFamily="18" charset="0"/>
            </a:endParaRPr>
          </a:p>
          <a:p>
            <a:pPr eaLnBrk="1" hangingPunct="1">
              <a:buFontTx/>
              <a:buNone/>
            </a:pPr>
            <a:endParaRPr lang="fr-FR" smtClean="0"/>
          </a:p>
          <a:p>
            <a:pPr eaLnBrk="1" hangingPunct="1">
              <a:buFontTx/>
              <a:buNone/>
            </a:pPr>
            <a:endParaRPr lang="fr-FR" smtClean="0"/>
          </a:p>
        </p:txBody>
      </p:sp>
      <p:pic>
        <p:nvPicPr>
          <p:cNvPr id="18435" name="Picture 3"/>
          <p:cNvPicPr>
            <a:picLocks noChangeAspect="1" noChangeArrowheads="1"/>
          </p:cNvPicPr>
          <p:nvPr/>
        </p:nvPicPr>
        <p:blipFill>
          <a:blip r:embed="rId3"/>
          <a:srcRect/>
          <a:stretch>
            <a:fillRect/>
          </a:stretch>
        </p:blipFill>
        <p:spPr bwMode="auto">
          <a:xfrm>
            <a:off x="5867400" y="1557338"/>
            <a:ext cx="2503488" cy="273685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u contenu 2"/>
          <p:cNvSpPr>
            <a:spLocks noGrp="1"/>
          </p:cNvSpPr>
          <p:nvPr>
            <p:ph idx="1"/>
          </p:nvPr>
        </p:nvSpPr>
        <p:spPr>
          <a:xfrm>
            <a:off x="468313" y="333375"/>
            <a:ext cx="8229600" cy="6119813"/>
          </a:xfrm>
        </p:spPr>
        <p:txBody>
          <a:bodyPr/>
          <a:lstStyle/>
          <a:p>
            <a:pPr eaLnBrk="1" hangingPunct="1">
              <a:buFontTx/>
              <a:buNone/>
            </a:pPr>
            <a:r>
              <a:rPr lang="fr-FR" sz="1800" b="1" smtClean="0">
                <a:latin typeface="Times New Roman" pitchFamily="18" charset="0"/>
              </a:rPr>
              <a:t>« Entrée de l'empereur Charles IV de Bohême à Cambrai » </a:t>
            </a:r>
          </a:p>
          <a:p>
            <a:pPr eaLnBrk="1" hangingPunct="1">
              <a:buFontTx/>
              <a:buNone/>
            </a:pPr>
            <a:r>
              <a:rPr lang="fr-FR" sz="1800" b="1" smtClean="0">
                <a:latin typeface="Times New Roman" pitchFamily="18" charset="0"/>
              </a:rPr>
              <a:t>    Jean Fouquet, vers 1460</a:t>
            </a:r>
          </a:p>
          <a:p>
            <a:pPr eaLnBrk="1" hangingPunct="1">
              <a:buFontTx/>
              <a:buNone/>
            </a:pPr>
            <a:endParaRPr lang="fr-FR" sz="1000" i="1" smtClean="0">
              <a:latin typeface="Times New Roman" pitchFamily="18" charset="0"/>
            </a:endParaRPr>
          </a:p>
          <a:p>
            <a:pPr eaLnBrk="1" hangingPunct="1">
              <a:buFontTx/>
              <a:buNone/>
            </a:pPr>
            <a:r>
              <a:rPr lang="fr-FR" sz="1400" smtClean="0">
                <a:latin typeface="Times New Roman" pitchFamily="18" charset="0"/>
              </a:rPr>
              <a:t>Le 22 décembre 1378, l'empereur Charles IV et son fils Wenceslas,</a:t>
            </a:r>
          </a:p>
          <a:p>
            <a:pPr eaLnBrk="1" hangingPunct="1">
              <a:buFontTx/>
              <a:buNone/>
            </a:pPr>
            <a:r>
              <a:rPr lang="fr-FR" sz="1400" smtClean="0">
                <a:latin typeface="Times New Roman" pitchFamily="18" charset="0"/>
              </a:rPr>
              <a:t>accompagnés par les messagers du roi venus les accueillir à </a:t>
            </a:r>
          </a:p>
          <a:p>
            <a:pPr eaLnBrk="1" hangingPunct="1">
              <a:buFontTx/>
              <a:buNone/>
            </a:pPr>
            <a:r>
              <a:rPr lang="fr-FR" sz="1400" smtClean="0">
                <a:latin typeface="Times New Roman" pitchFamily="18" charset="0"/>
              </a:rPr>
              <a:t>quelques lieues de la ville, rencontrent l'évêque et les bourgeois de </a:t>
            </a:r>
          </a:p>
          <a:p>
            <a:pPr eaLnBrk="1" hangingPunct="1">
              <a:buFontTx/>
              <a:buNone/>
            </a:pPr>
            <a:r>
              <a:rPr lang="fr-FR" sz="1400" smtClean="0">
                <a:latin typeface="Times New Roman" pitchFamily="18" charset="0"/>
              </a:rPr>
              <a:t>Cambrai.</a:t>
            </a:r>
          </a:p>
          <a:p>
            <a:pPr eaLnBrk="1" hangingPunct="1">
              <a:buFontTx/>
              <a:buNone/>
            </a:pPr>
            <a:endParaRPr lang="fr-FR" sz="1400" smtClean="0">
              <a:latin typeface="Times New Roman" pitchFamily="18" charset="0"/>
            </a:endParaRPr>
          </a:p>
          <a:p>
            <a:pPr eaLnBrk="1" hangingPunct="1">
              <a:buFontTx/>
              <a:buNone/>
            </a:pPr>
            <a:r>
              <a:rPr lang="fr-FR" sz="1400" smtClean="0">
                <a:latin typeface="Times New Roman" pitchFamily="18" charset="0"/>
              </a:rPr>
              <a:t>Soit ABCD le rectangle interne délimitant la peinture. </a:t>
            </a:r>
          </a:p>
          <a:p>
            <a:pPr eaLnBrk="1" hangingPunct="1">
              <a:buFontTx/>
              <a:buNone/>
            </a:pPr>
            <a:r>
              <a:rPr lang="fr-FR" sz="1400" smtClean="0">
                <a:latin typeface="Times New Roman" pitchFamily="18" charset="0"/>
              </a:rPr>
              <a:t>Les segments EE' et FF' déterminent la section dorée dans le sens </a:t>
            </a:r>
          </a:p>
          <a:p>
            <a:pPr eaLnBrk="1" hangingPunct="1">
              <a:buFontTx/>
              <a:buNone/>
            </a:pPr>
            <a:r>
              <a:rPr lang="fr-FR" sz="1400" smtClean="0">
                <a:latin typeface="Times New Roman" pitchFamily="18" charset="0"/>
              </a:rPr>
              <a:t>vertical et HH' et GG' dans le sens horizontal, tels que :</a:t>
            </a:r>
          </a:p>
          <a:p>
            <a:pPr eaLnBrk="1" hangingPunct="1">
              <a:buFontTx/>
              <a:buNone/>
            </a:pPr>
            <a:r>
              <a:rPr lang="fr-FR" sz="1400" smtClean="0">
                <a:latin typeface="Times New Roman" pitchFamily="18" charset="0"/>
              </a:rPr>
              <a:t>DA/DE = AD/AF = nombre d’or</a:t>
            </a:r>
          </a:p>
          <a:p>
            <a:pPr eaLnBrk="1" hangingPunct="1">
              <a:buFontTx/>
              <a:buNone/>
            </a:pPr>
            <a:r>
              <a:rPr lang="fr-FR" sz="1400" smtClean="0">
                <a:latin typeface="Times New Roman" pitchFamily="18" charset="0"/>
              </a:rPr>
              <a:t>DC/DG = CD/CH = nombre d’or </a:t>
            </a:r>
          </a:p>
          <a:p>
            <a:pPr eaLnBrk="1" hangingPunct="1">
              <a:buFontTx/>
              <a:buNone/>
            </a:pPr>
            <a:endParaRPr lang="fr-FR" sz="1400" smtClean="0">
              <a:latin typeface="Times New Roman" pitchFamily="18" charset="0"/>
            </a:endParaRPr>
          </a:p>
          <a:p>
            <a:pPr eaLnBrk="1" hangingPunct="1">
              <a:buFontTx/>
              <a:buNone/>
            </a:pPr>
            <a:r>
              <a:rPr lang="fr-FR" sz="1400" smtClean="0">
                <a:latin typeface="Times New Roman" pitchFamily="18" charset="0"/>
              </a:rPr>
              <a:t>Les coordonnées du trou de compas, O, visible sur la peinture et au </a:t>
            </a:r>
          </a:p>
          <a:p>
            <a:pPr eaLnBrk="1" hangingPunct="1">
              <a:buFontTx/>
              <a:buNone/>
            </a:pPr>
            <a:r>
              <a:rPr lang="fr-FR" sz="1400" smtClean="0">
                <a:latin typeface="Times New Roman" pitchFamily="18" charset="0"/>
              </a:rPr>
              <a:t>verso du feuillet, sont très légèrement décalées par rapport au point </a:t>
            </a:r>
          </a:p>
          <a:p>
            <a:pPr eaLnBrk="1" hangingPunct="1">
              <a:buFontTx/>
              <a:buNone/>
            </a:pPr>
            <a:r>
              <a:rPr lang="fr-FR" sz="1400" smtClean="0">
                <a:latin typeface="Times New Roman" pitchFamily="18" charset="0"/>
              </a:rPr>
              <a:t>de croisement des lignes FF' et HH', ce qui indique une légère </a:t>
            </a:r>
          </a:p>
          <a:p>
            <a:pPr eaLnBrk="1" hangingPunct="1">
              <a:buFontTx/>
              <a:buNone/>
            </a:pPr>
            <a:r>
              <a:rPr lang="fr-FR" sz="1400" smtClean="0">
                <a:latin typeface="Times New Roman" pitchFamily="18" charset="0"/>
              </a:rPr>
              <a:t>approximation ou un décalage voulu pour souligner le mouvement </a:t>
            </a:r>
          </a:p>
          <a:p>
            <a:pPr eaLnBrk="1" hangingPunct="1">
              <a:buFontTx/>
              <a:buNone/>
            </a:pPr>
            <a:r>
              <a:rPr lang="fr-FR" sz="1400" smtClean="0">
                <a:latin typeface="Times New Roman" pitchFamily="18" charset="0"/>
              </a:rPr>
              <a:t>des deux cavaliers. </a:t>
            </a:r>
          </a:p>
          <a:p>
            <a:pPr eaLnBrk="1" hangingPunct="1">
              <a:buFontTx/>
              <a:buNone/>
            </a:pPr>
            <a:endParaRPr lang="fr-FR" sz="1400" smtClean="0">
              <a:latin typeface="Times New Roman" pitchFamily="18" charset="0"/>
            </a:endParaRPr>
          </a:p>
          <a:p>
            <a:pPr eaLnBrk="1" hangingPunct="1">
              <a:buFontTx/>
              <a:buNone/>
            </a:pPr>
            <a:r>
              <a:rPr lang="fr-FR" sz="1400" smtClean="0">
                <a:latin typeface="Times New Roman" pitchFamily="18" charset="0"/>
              </a:rPr>
              <a:t>Les extrémités du côté du pentagone inscrit, base du triangle fondamental, correspondent aux pieds des chevaux.</a:t>
            </a:r>
            <a:endParaRPr lang="fr-FR" sz="1400" smtClean="0">
              <a:latin typeface="Times New Roman" pitchFamily="18" charset="0"/>
              <a:cs typeface="Times New Roman" pitchFamily="18" charset="0"/>
            </a:endParaRPr>
          </a:p>
          <a:p>
            <a:pPr eaLnBrk="1" hangingPunct="1">
              <a:buFontTx/>
              <a:buNone/>
            </a:pPr>
            <a:endParaRPr lang="fr-FR" sz="1000" i="1" smtClean="0">
              <a:latin typeface="Times New Roman" pitchFamily="18" charset="0"/>
            </a:endParaRPr>
          </a:p>
          <a:p>
            <a:pPr eaLnBrk="1" hangingPunct="1">
              <a:buFontTx/>
              <a:buNone/>
            </a:pPr>
            <a:endParaRPr lang="fr-FR" sz="1000" i="1" smtClean="0">
              <a:latin typeface="Times New Roman" pitchFamily="18" charset="0"/>
            </a:endParaRPr>
          </a:p>
          <a:p>
            <a:pPr eaLnBrk="1" hangingPunct="1">
              <a:buFontTx/>
              <a:buNone/>
            </a:pPr>
            <a:r>
              <a:rPr lang="fr-FR" sz="1000" i="1" smtClean="0">
                <a:latin typeface="Times New Roman" pitchFamily="18" charset="0"/>
              </a:rPr>
              <a:t>(www.expositions.bnf.fr)</a:t>
            </a:r>
          </a:p>
          <a:p>
            <a:pPr eaLnBrk="1" hangingPunct="1">
              <a:buFontTx/>
              <a:buNone/>
            </a:pPr>
            <a:endParaRPr lang="fr-FR" sz="1400" smtClean="0">
              <a:latin typeface="Times New Roman" pitchFamily="18" charset="0"/>
            </a:endParaRPr>
          </a:p>
        </p:txBody>
      </p:sp>
      <p:pic>
        <p:nvPicPr>
          <p:cNvPr id="19459" name="Picture 3" descr="fouquet"/>
          <p:cNvPicPr>
            <a:picLocks noChangeAspect="1" noChangeArrowheads="1"/>
          </p:cNvPicPr>
          <p:nvPr/>
        </p:nvPicPr>
        <p:blipFill>
          <a:blip r:embed="rId3"/>
          <a:srcRect/>
          <a:stretch>
            <a:fillRect/>
          </a:stretch>
        </p:blipFill>
        <p:spPr bwMode="auto">
          <a:xfrm>
            <a:off x="5435600" y="1052513"/>
            <a:ext cx="3600450" cy="432435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u contenu 2"/>
          <p:cNvSpPr>
            <a:spLocks noGrp="1"/>
          </p:cNvSpPr>
          <p:nvPr>
            <p:ph idx="1"/>
          </p:nvPr>
        </p:nvSpPr>
        <p:spPr>
          <a:xfrm>
            <a:off x="457200" y="333375"/>
            <a:ext cx="8229600" cy="5792788"/>
          </a:xfrm>
        </p:spPr>
        <p:txBody>
          <a:bodyPr/>
          <a:lstStyle/>
          <a:p>
            <a:pPr>
              <a:buFontTx/>
              <a:buNone/>
            </a:pPr>
            <a:r>
              <a:rPr lang="fr-FR" sz="1800" b="1" smtClean="0">
                <a:latin typeface="Times New Roman" pitchFamily="18" charset="0"/>
              </a:rPr>
              <a:t>« Saint Jean sur l'île de Pathmos » : Jean Fouquet, XVe siècle</a:t>
            </a:r>
            <a:br>
              <a:rPr lang="fr-FR" sz="1800" b="1" smtClean="0">
                <a:latin typeface="Times New Roman" pitchFamily="18" charset="0"/>
              </a:rPr>
            </a:br>
            <a:endParaRPr lang="fr-FR" sz="1800" b="1" smtClean="0">
              <a:latin typeface="Times New Roman" pitchFamily="18" charset="0"/>
            </a:endParaRPr>
          </a:p>
          <a:p>
            <a:pPr>
              <a:buFontTx/>
              <a:buNone/>
            </a:pPr>
            <a:r>
              <a:rPr lang="fr-FR" sz="1400" smtClean="0">
                <a:latin typeface="Times New Roman" pitchFamily="18" charset="0"/>
              </a:rPr>
              <a:t>Soit ABCD le rectangle interne au cadre de la peinture. </a:t>
            </a:r>
          </a:p>
          <a:p>
            <a:pPr>
              <a:buFontTx/>
              <a:buNone/>
            </a:pPr>
            <a:r>
              <a:rPr lang="fr-FR" sz="1400" smtClean="0">
                <a:latin typeface="Times New Roman" pitchFamily="18" charset="0"/>
              </a:rPr>
              <a:t>La section dorée dans le sens vertical est définie par le </a:t>
            </a:r>
          </a:p>
          <a:p>
            <a:pPr>
              <a:buFontTx/>
              <a:buNone/>
            </a:pPr>
            <a:r>
              <a:rPr lang="fr-FR" sz="1400" smtClean="0">
                <a:latin typeface="Times New Roman" pitchFamily="18" charset="0"/>
              </a:rPr>
              <a:t>rapport suivant : </a:t>
            </a:r>
          </a:p>
          <a:p>
            <a:pPr>
              <a:buFontTx/>
              <a:buNone/>
            </a:pPr>
            <a:r>
              <a:rPr lang="fr-FR" sz="1400" smtClean="0">
                <a:latin typeface="Times New Roman" pitchFamily="18" charset="0"/>
              </a:rPr>
              <a:t>DC/DF = CD/CE = AB/AF’ = BA/BE' = nombre d’or.</a:t>
            </a:r>
          </a:p>
          <a:p>
            <a:pPr>
              <a:buFontTx/>
              <a:buNone/>
            </a:pPr>
            <a:r>
              <a:rPr lang="fr-FR" sz="1400" smtClean="0">
                <a:latin typeface="Times New Roman" pitchFamily="18" charset="0"/>
              </a:rPr>
              <a:t>La zone ainsi délimitée contient l'essentiel du sujet : </a:t>
            </a:r>
          </a:p>
          <a:p>
            <a:pPr>
              <a:buFontTx/>
              <a:buNone/>
            </a:pPr>
            <a:r>
              <a:rPr lang="fr-FR" sz="1400" smtClean="0">
                <a:latin typeface="Times New Roman" pitchFamily="18" charset="0"/>
              </a:rPr>
              <a:t>Saint Jean en train de rédiger le livre de l'Apocalypse. </a:t>
            </a:r>
          </a:p>
          <a:p>
            <a:pPr>
              <a:buFontTx/>
              <a:buNone/>
            </a:pPr>
            <a:r>
              <a:rPr lang="fr-FR" sz="1400" smtClean="0">
                <a:latin typeface="Times New Roman" pitchFamily="18" charset="0"/>
              </a:rPr>
              <a:t>Le livre s'ouvre sur la médiatrice (MM') des côtés [AB] et [DC]</a:t>
            </a:r>
          </a:p>
          <a:p>
            <a:pPr>
              <a:buFontTx/>
              <a:buNone/>
            </a:pPr>
            <a:r>
              <a:rPr lang="fr-FR" sz="1400" smtClean="0">
                <a:latin typeface="Times New Roman" pitchFamily="18" charset="0"/>
              </a:rPr>
              <a:t>du rectangle.</a:t>
            </a:r>
          </a:p>
          <a:p>
            <a:pPr>
              <a:buFontTx/>
              <a:buNone/>
            </a:pPr>
            <a:r>
              <a:rPr lang="fr-FR" sz="1400" smtClean="0">
                <a:latin typeface="Times New Roman" pitchFamily="18" charset="0"/>
              </a:rPr>
              <a:t>La médiatrice (HH’) des deux autres côtés coupe la médiatrice </a:t>
            </a:r>
          </a:p>
          <a:p>
            <a:pPr>
              <a:buFontTx/>
              <a:buNone/>
            </a:pPr>
            <a:r>
              <a:rPr lang="fr-FR" sz="1400" smtClean="0">
                <a:latin typeface="Times New Roman" pitchFamily="18" charset="0"/>
              </a:rPr>
              <a:t>(MM’) en O. </a:t>
            </a:r>
          </a:p>
          <a:p>
            <a:pPr>
              <a:buFontTx/>
              <a:buNone/>
            </a:pPr>
            <a:r>
              <a:rPr lang="fr-FR" sz="1400" smtClean="0">
                <a:latin typeface="Times New Roman" pitchFamily="18" charset="0"/>
              </a:rPr>
              <a:t>Ce point est le centre d'une sphère ayant l'île comme plan médian. </a:t>
            </a:r>
          </a:p>
          <a:p>
            <a:pPr>
              <a:buFontTx/>
              <a:buNone/>
            </a:pPr>
            <a:r>
              <a:rPr lang="fr-FR" sz="1400" smtClean="0">
                <a:latin typeface="Times New Roman" pitchFamily="18" charset="0"/>
              </a:rPr>
              <a:t>Le buste de Saint Jean et l'aigle, son symbole, sont contenus dans </a:t>
            </a:r>
          </a:p>
          <a:p>
            <a:pPr>
              <a:buFontTx/>
              <a:buNone/>
            </a:pPr>
            <a:r>
              <a:rPr lang="fr-FR" sz="1400" smtClean="0">
                <a:latin typeface="Times New Roman" pitchFamily="18" charset="0"/>
              </a:rPr>
              <a:t>un espace délimité par ce plan et l'arc de cercle de rayon MG,</a:t>
            </a:r>
          </a:p>
          <a:p>
            <a:pPr>
              <a:buFontTx/>
              <a:buNone/>
            </a:pPr>
            <a:r>
              <a:rPr lang="fr-FR" sz="1400" smtClean="0">
                <a:latin typeface="Times New Roman" pitchFamily="18" charset="0"/>
              </a:rPr>
              <a:t>G étant le point tel que :    DA/DE = nombre d’or.</a:t>
            </a:r>
          </a:p>
          <a:p>
            <a:pPr>
              <a:buFontTx/>
              <a:buNone/>
            </a:pPr>
            <a:endParaRPr lang="fr-FR" sz="1400" smtClean="0">
              <a:latin typeface="Times New Roman" pitchFamily="18" charset="0"/>
            </a:endParaRPr>
          </a:p>
          <a:p>
            <a:pPr>
              <a:buFontTx/>
              <a:buNone/>
            </a:pPr>
            <a:r>
              <a:rPr lang="fr-FR" sz="1400" smtClean="0">
                <a:latin typeface="Times New Roman" pitchFamily="18" charset="0"/>
              </a:rPr>
              <a:t>Fouquet a combiné, ici, la perspective curvilinéaire et le </a:t>
            </a:r>
          </a:p>
          <a:p>
            <a:pPr>
              <a:buFontTx/>
              <a:buNone/>
            </a:pPr>
            <a:r>
              <a:rPr lang="fr-FR" sz="1400" smtClean="0">
                <a:latin typeface="Times New Roman" pitchFamily="18" charset="0"/>
              </a:rPr>
              <a:t>nombre d'or pour donner une impression d'espace sans trop </a:t>
            </a:r>
          </a:p>
          <a:p>
            <a:pPr>
              <a:buFontTx/>
              <a:buNone/>
            </a:pPr>
            <a:r>
              <a:rPr lang="fr-FR" sz="1400" smtClean="0">
                <a:latin typeface="Times New Roman" pitchFamily="18" charset="0"/>
              </a:rPr>
              <a:t>réduire le sujet.</a:t>
            </a:r>
          </a:p>
          <a:p>
            <a:pPr>
              <a:buFontTx/>
              <a:buNone/>
            </a:pPr>
            <a:endParaRPr lang="fr-FR" sz="1400" smtClean="0">
              <a:latin typeface="Times New Roman" pitchFamily="18" charset="0"/>
            </a:endParaRPr>
          </a:p>
          <a:p>
            <a:pPr>
              <a:buFontTx/>
              <a:buNone/>
            </a:pPr>
            <a:endParaRPr lang="fr-FR" sz="1400" smtClean="0">
              <a:latin typeface="Times New Roman" pitchFamily="18" charset="0"/>
            </a:endParaRPr>
          </a:p>
          <a:p>
            <a:pPr eaLnBrk="1" hangingPunct="1">
              <a:buFontTx/>
              <a:buNone/>
            </a:pPr>
            <a:r>
              <a:rPr lang="fr-FR" sz="1000" i="1" smtClean="0">
                <a:latin typeface="Times New Roman" pitchFamily="18" charset="0"/>
              </a:rPr>
              <a:t>(www.expositions.bnf.fr)</a:t>
            </a:r>
          </a:p>
          <a:p>
            <a:pPr>
              <a:buFontTx/>
              <a:buNone/>
            </a:pPr>
            <a:endParaRPr lang="fr-FR" sz="1400" smtClean="0">
              <a:latin typeface="Times New Roman" pitchFamily="18" charset="0"/>
            </a:endParaRPr>
          </a:p>
        </p:txBody>
      </p:sp>
      <p:pic>
        <p:nvPicPr>
          <p:cNvPr id="20483" name="Picture 2" descr="fouquet2"/>
          <p:cNvPicPr>
            <a:picLocks noChangeAspect="1" noChangeArrowheads="1"/>
          </p:cNvPicPr>
          <p:nvPr/>
        </p:nvPicPr>
        <p:blipFill>
          <a:blip r:embed="rId3"/>
          <a:srcRect/>
          <a:stretch>
            <a:fillRect/>
          </a:stretch>
        </p:blipFill>
        <p:spPr bwMode="auto">
          <a:xfrm>
            <a:off x="5327650" y="1052513"/>
            <a:ext cx="3638550" cy="489743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a:xfrm>
            <a:off x="179388" y="115888"/>
            <a:ext cx="8785225" cy="6408737"/>
          </a:xfrm>
        </p:spPr>
        <p:txBody>
          <a:bodyPr/>
          <a:lstStyle/>
          <a:p>
            <a:pPr eaLnBrk="1" hangingPunct="1">
              <a:lnSpc>
                <a:spcPct val="80000"/>
              </a:lnSpc>
              <a:buFontTx/>
              <a:buNone/>
            </a:pPr>
            <a:endParaRPr lang="fr-FR" sz="1600" smtClean="0">
              <a:latin typeface="Times New Roman" pitchFamily="18" charset="0"/>
            </a:endParaRPr>
          </a:p>
          <a:p>
            <a:pPr eaLnBrk="1" hangingPunct="1">
              <a:lnSpc>
                <a:spcPct val="80000"/>
              </a:lnSpc>
            </a:pPr>
            <a:r>
              <a:rPr lang="fr-FR" sz="1600" smtClean="0">
                <a:latin typeface="Times New Roman" pitchFamily="18" charset="0"/>
              </a:rPr>
              <a:t>C’est un nombre égal environ à 1,618 (valeur exacte             ).</a:t>
            </a:r>
          </a:p>
          <a:p>
            <a:pPr eaLnBrk="1" hangingPunct="1">
              <a:lnSpc>
                <a:spcPct val="80000"/>
              </a:lnSpc>
              <a:buFontTx/>
              <a:buNone/>
            </a:pPr>
            <a:endParaRPr lang="fr-FR" sz="1600" smtClean="0">
              <a:latin typeface="Times New Roman" pitchFamily="18" charset="0"/>
            </a:endParaRPr>
          </a:p>
          <a:p>
            <a:pPr eaLnBrk="1" hangingPunct="1">
              <a:lnSpc>
                <a:spcPct val="80000"/>
              </a:lnSpc>
              <a:buFontTx/>
              <a:buNone/>
            </a:pPr>
            <a:endParaRPr lang="fr-FR" sz="1600" smtClean="0">
              <a:latin typeface="Times New Roman" pitchFamily="18" charset="0"/>
            </a:endParaRPr>
          </a:p>
          <a:p>
            <a:pPr eaLnBrk="1" hangingPunct="1">
              <a:lnSpc>
                <a:spcPct val="80000"/>
              </a:lnSpc>
            </a:pPr>
            <a:r>
              <a:rPr lang="fr-FR" sz="1600" smtClean="0">
                <a:latin typeface="Times New Roman" pitchFamily="18" charset="0"/>
              </a:rPr>
              <a:t>Ce n’est pas une mesure, c’est un rapport entre deux grandeurs homogènes. </a:t>
            </a:r>
          </a:p>
          <a:p>
            <a:pPr eaLnBrk="1" hangingPunct="1">
              <a:lnSpc>
                <a:spcPct val="80000"/>
              </a:lnSpc>
              <a:buFontTx/>
              <a:buNone/>
            </a:pPr>
            <a:r>
              <a:rPr lang="fr-FR" sz="1600" smtClean="0">
                <a:latin typeface="Times New Roman" pitchFamily="18" charset="0"/>
              </a:rPr>
              <a:t>	C’est une proportion considérée comme particulièrement esthétique.</a:t>
            </a:r>
          </a:p>
          <a:p>
            <a:pPr eaLnBrk="1" hangingPunct="1">
              <a:lnSpc>
                <a:spcPct val="80000"/>
              </a:lnSpc>
              <a:buFontTx/>
              <a:buNone/>
            </a:pPr>
            <a:r>
              <a:rPr lang="fr-FR" sz="1600" smtClean="0">
                <a:latin typeface="Times New Roman" pitchFamily="18" charset="0"/>
              </a:rPr>
              <a:t>	On s’est rendu compte que le nombre d’or se trouvait un peu partout autour de nous dans la nature si bien que l’homme s’est servi du nombre d’or pour rendre harmonieuses ses constructions …</a:t>
            </a:r>
          </a:p>
          <a:p>
            <a:pPr eaLnBrk="1" hangingPunct="1">
              <a:lnSpc>
                <a:spcPct val="80000"/>
              </a:lnSpc>
              <a:buFontTx/>
              <a:buNone/>
            </a:pPr>
            <a:endParaRPr lang="fr-FR" sz="1600" smtClean="0">
              <a:latin typeface="Times New Roman" pitchFamily="18" charset="0"/>
            </a:endParaRPr>
          </a:p>
          <a:p>
            <a:pPr eaLnBrk="1" hangingPunct="1">
              <a:lnSpc>
                <a:spcPct val="80000"/>
              </a:lnSpc>
              <a:buFontTx/>
              <a:buNone/>
            </a:pPr>
            <a:endParaRPr lang="fr-FR" sz="1600" smtClean="0">
              <a:latin typeface="Times New Roman" pitchFamily="18" charset="0"/>
            </a:endParaRPr>
          </a:p>
          <a:p>
            <a:pPr eaLnBrk="1" hangingPunct="1">
              <a:lnSpc>
                <a:spcPct val="80000"/>
              </a:lnSpc>
            </a:pPr>
            <a:r>
              <a:rPr lang="fr-FR" sz="1600" smtClean="0">
                <a:latin typeface="Times New Roman" pitchFamily="18" charset="0"/>
              </a:rPr>
              <a:t>La découverte du nombre d’or remonte à la plus haute antiquité.</a:t>
            </a:r>
          </a:p>
          <a:p>
            <a:pPr eaLnBrk="1" hangingPunct="1">
              <a:lnSpc>
                <a:spcPct val="80000"/>
              </a:lnSpc>
              <a:buFontTx/>
              <a:buNone/>
            </a:pPr>
            <a:r>
              <a:rPr lang="fr-FR" sz="1600" smtClean="0">
                <a:latin typeface="Times New Roman" pitchFamily="18" charset="0"/>
              </a:rPr>
              <a:t>	C’est le mathématicien grec </a:t>
            </a:r>
            <a:r>
              <a:rPr lang="fr-FR" sz="1600" i="1" smtClean="0">
                <a:latin typeface="Times New Roman" pitchFamily="18" charset="0"/>
              </a:rPr>
              <a:t>Pythagore</a:t>
            </a:r>
            <a:r>
              <a:rPr lang="fr-FR" sz="1600" smtClean="0">
                <a:latin typeface="Times New Roman" pitchFamily="18" charset="0"/>
              </a:rPr>
              <a:t> (VIème siècle avant J. C) qui a découvert le nombre d’or. </a:t>
            </a:r>
          </a:p>
          <a:p>
            <a:pPr eaLnBrk="1" hangingPunct="1">
              <a:lnSpc>
                <a:spcPct val="80000"/>
              </a:lnSpc>
              <a:buFontTx/>
              <a:buNone/>
            </a:pPr>
            <a:r>
              <a:rPr lang="fr-FR" sz="1600" smtClean="0">
                <a:latin typeface="Times New Roman" pitchFamily="18" charset="0"/>
              </a:rPr>
              <a:t>	Puis, </a:t>
            </a:r>
            <a:r>
              <a:rPr lang="fr-FR" sz="1600" i="1" smtClean="0">
                <a:latin typeface="Times New Roman" pitchFamily="18" charset="0"/>
              </a:rPr>
              <a:t>Euclide</a:t>
            </a:r>
            <a:r>
              <a:rPr lang="fr-FR" sz="1600" smtClean="0">
                <a:latin typeface="Times New Roman" pitchFamily="18" charset="0"/>
              </a:rPr>
              <a:t> (IIIème siècle avant JC) a découvert l’essentiel des propriétés géométriques du nombre d’or.</a:t>
            </a:r>
          </a:p>
          <a:p>
            <a:pPr eaLnBrk="1" hangingPunct="1">
              <a:lnSpc>
                <a:spcPct val="80000"/>
              </a:lnSpc>
              <a:buFontTx/>
              <a:buNone/>
            </a:pPr>
            <a:endParaRPr lang="fr-FR" sz="1600" smtClean="0">
              <a:latin typeface="Times New Roman" pitchFamily="18" charset="0"/>
            </a:endParaRPr>
          </a:p>
          <a:p>
            <a:pPr eaLnBrk="1" hangingPunct="1">
              <a:lnSpc>
                <a:spcPct val="80000"/>
              </a:lnSpc>
              <a:buFontTx/>
              <a:buNone/>
            </a:pPr>
            <a:endParaRPr lang="fr-FR" sz="1600" smtClean="0">
              <a:latin typeface="Times New Roman" pitchFamily="18" charset="0"/>
            </a:endParaRPr>
          </a:p>
          <a:p>
            <a:pPr eaLnBrk="1" hangingPunct="1">
              <a:lnSpc>
                <a:spcPct val="80000"/>
              </a:lnSpc>
            </a:pPr>
            <a:r>
              <a:rPr lang="fr-FR" sz="1600" smtClean="0">
                <a:latin typeface="Times New Roman" pitchFamily="18" charset="0"/>
              </a:rPr>
              <a:t>Au XIème et au XIIème siècle, 80 cathédrales, 500 grandes églises et des milliers d’églises paroissiales on été construites selon les proportions du nombre d’or. </a:t>
            </a:r>
          </a:p>
          <a:p>
            <a:pPr eaLnBrk="1" hangingPunct="1">
              <a:lnSpc>
                <a:spcPct val="80000"/>
              </a:lnSpc>
              <a:buFontTx/>
              <a:buNone/>
            </a:pPr>
            <a:r>
              <a:rPr lang="fr-FR" sz="1600" smtClean="0">
                <a:latin typeface="Times New Roman" pitchFamily="18" charset="0"/>
              </a:rPr>
              <a:t>	Dans ces constructions, ce sont les propriétés géométriques du nombre d’or qui ont été utilisées. </a:t>
            </a:r>
          </a:p>
          <a:p>
            <a:pPr eaLnBrk="1" hangingPunct="1">
              <a:lnSpc>
                <a:spcPct val="80000"/>
              </a:lnSpc>
              <a:buFontTx/>
              <a:buNone/>
            </a:pPr>
            <a:r>
              <a:rPr lang="fr-FR" sz="1600" smtClean="0">
                <a:latin typeface="Times New Roman" pitchFamily="18" charset="0"/>
              </a:rPr>
              <a:t>	C’est aussi à cette époque que beaucoup de mathématiciens se sont penchés sur les propriétés arithmétiques du nombre d’or (</a:t>
            </a:r>
            <a:r>
              <a:rPr lang="fr-FR" sz="1600" i="1" smtClean="0">
                <a:latin typeface="Times New Roman" pitchFamily="18" charset="0"/>
              </a:rPr>
              <a:t>Fibonacci</a:t>
            </a:r>
            <a:r>
              <a:rPr lang="fr-FR" sz="1600" smtClean="0">
                <a:latin typeface="Times New Roman" pitchFamily="18" charset="0"/>
              </a:rPr>
              <a:t> : XIIème siècle).</a:t>
            </a:r>
          </a:p>
          <a:p>
            <a:pPr eaLnBrk="1" hangingPunct="1">
              <a:lnSpc>
                <a:spcPct val="80000"/>
              </a:lnSpc>
              <a:buFontTx/>
              <a:buNone/>
            </a:pPr>
            <a:endParaRPr lang="fr-FR" sz="1600" smtClean="0">
              <a:latin typeface="Times New Roman" pitchFamily="18" charset="0"/>
            </a:endParaRPr>
          </a:p>
          <a:p>
            <a:pPr eaLnBrk="1" hangingPunct="1">
              <a:lnSpc>
                <a:spcPct val="80000"/>
              </a:lnSpc>
              <a:buFontTx/>
              <a:buNone/>
            </a:pPr>
            <a:endParaRPr lang="fr-FR" sz="1600" smtClean="0">
              <a:latin typeface="Times New Roman" pitchFamily="18" charset="0"/>
            </a:endParaRPr>
          </a:p>
          <a:p>
            <a:pPr eaLnBrk="1" hangingPunct="1">
              <a:lnSpc>
                <a:spcPct val="80000"/>
              </a:lnSpc>
            </a:pPr>
            <a:r>
              <a:rPr lang="fr-FR" sz="1600" smtClean="0">
                <a:latin typeface="Times New Roman" pitchFamily="18" charset="0"/>
              </a:rPr>
              <a:t>Dans tous les cas, on retrouve le nombre d’or quand il y a une bonne proportion . </a:t>
            </a:r>
          </a:p>
          <a:p>
            <a:pPr eaLnBrk="1" hangingPunct="1">
              <a:lnSpc>
                <a:spcPct val="80000"/>
              </a:lnSpc>
              <a:buFontTx/>
              <a:buNone/>
            </a:pPr>
            <a:r>
              <a:rPr lang="fr-FR" sz="1600" smtClean="0">
                <a:latin typeface="Times New Roman" pitchFamily="18" charset="0"/>
              </a:rPr>
              <a:t>	Pendant très longtemps, on l’a appelé « divine proportion » ou « section dorée » puis « nombre d’or ».</a:t>
            </a:r>
          </a:p>
          <a:p>
            <a:pPr eaLnBrk="1" hangingPunct="1">
              <a:lnSpc>
                <a:spcPct val="80000"/>
              </a:lnSpc>
              <a:buFontTx/>
              <a:buNone/>
            </a:pPr>
            <a:r>
              <a:rPr lang="fr-FR" sz="1600" smtClean="0">
                <a:latin typeface="Times New Roman" pitchFamily="18" charset="0"/>
              </a:rPr>
              <a:t>	</a:t>
            </a:r>
          </a:p>
        </p:txBody>
      </p:sp>
      <p:sp>
        <p:nvSpPr>
          <p:cNvPr id="1028"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fr-FR"/>
          </a:p>
        </p:txBody>
      </p:sp>
      <p:graphicFrame>
        <p:nvGraphicFramePr>
          <p:cNvPr id="1026" name="Object 4"/>
          <p:cNvGraphicFramePr>
            <a:graphicFrameLocks noChangeAspect="1"/>
          </p:cNvGraphicFramePr>
          <p:nvPr/>
        </p:nvGraphicFramePr>
        <p:xfrm>
          <a:off x="4932363" y="260350"/>
          <a:ext cx="647700" cy="608013"/>
        </p:xfrm>
        <a:graphic>
          <a:graphicData uri="http://schemas.openxmlformats.org/presentationml/2006/ole">
            <p:oleObj spid="_x0000_s1026" name="Equation" r:id="rId4" imgW="457200" imgH="431800" progId="Equation.DSMT4">
              <p:embed/>
            </p:oleObj>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u contenu 2"/>
          <p:cNvSpPr>
            <a:spLocks noGrp="1"/>
          </p:cNvSpPr>
          <p:nvPr>
            <p:ph idx="1"/>
          </p:nvPr>
        </p:nvSpPr>
        <p:spPr>
          <a:xfrm>
            <a:off x="457200" y="476250"/>
            <a:ext cx="8229600" cy="5649913"/>
          </a:xfrm>
        </p:spPr>
        <p:txBody>
          <a:bodyPr/>
          <a:lstStyle/>
          <a:p>
            <a:pPr>
              <a:buFontTx/>
              <a:buNone/>
            </a:pPr>
            <a:r>
              <a:rPr lang="fr-FR" sz="1800" b="1" smtClean="0">
                <a:latin typeface="Times New Roman" pitchFamily="18" charset="0"/>
              </a:rPr>
              <a:t>« La Naissance de Vénus » : Sandro Botticelli (1485)</a:t>
            </a:r>
          </a:p>
          <a:p>
            <a:pPr>
              <a:buFontTx/>
              <a:buNone/>
            </a:pPr>
            <a:endParaRPr lang="fr-FR" sz="1400" smtClean="0">
              <a:latin typeface="Times New Roman" pitchFamily="18" charset="0"/>
            </a:endParaRPr>
          </a:p>
          <a:p>
            <a:pPr>
              <a:buFontTx/>
              <a:buNone/>
            </a:pPr>
            <a:endParaRPr lang="fr-FR" sz="1400" smtClean="0">
              <a:latin typeface="Times New Roman" pitchFamily="18" charset="0"/>
            </a:endParaRPr>
          </a:p>
          <a:p>
            <a:pPr>
              <a:buFontTx/>
              <a:buNone/>
            </a:pPr>
            <a:r>
              <a:rPr lang="fr-FR" sz="1400" smtClean="0">
                <a:latin typeface="Times New Roman" pitchFamily="18" charset="0"/>
              </a:rPr>
              <a:t>Ses dimensions, 172,5 </a:t>
            </a:r>
            <a:r>
              <a:rPr lang="fr-FR" sz="1400" smtClean="0">
                <a:latin typeface="Times New Roman" pitchFamily="18" charset="0"/>
                <a:cs typeface="Times New Roman" pitchFamily="18" charset="0"/>
              </a:rPr>
              <a:t>×</a:t>
            </a:r>
            <a:r>
              <a:rPr lang="fr-FR" sz="1400" smtClean="0">
                <a:latin typeface="Times New Roman" pitchFamily="18" charset="0"/>
              </a:rPr>
              <a:t> 278,5 cm respectent </a:t>
            </a:r>
          </a:p>
          <a:p>
            <a:pPr>
              <a:buFontTx/>
              <a:buNone/>
            </a:pPr>
            <a:r>
              <a:rPr lang="fr-FR" sz="1400" smtClean="0">
                <a:latin typeface="Times New Roman" pitchFamily="18" charset="0"/>
              </a:rPr>
              <a:t>précisément la proportion dorée.</a:t>
            </a:r>
          </a:p>
          <a:p>
            <a:pPr>
              <a:buFontTx/>
              <a:buNone/>
            </a:pPr>
            <a:endParaRPr lang="fr-FR" sz="1400" smtClean="0">
              <a:latin typeface="Times New Roman" pitchFamily="18" charset="0"/>
            </a:endParaRPr>
          </a:p>
          <a:p>
            <a:pPr>
              <a:buFontTx/>
              <a:buNone/>
            </a:pPr>
            <a:endParaRPr lang="fr-FR" sz="1400" smtClean="0">
              <a:latin typeface="Times New Roman" pitchFamily="18" charset="0"/>
            </a:endParaRPr>
          </a:p>
          <a:p>
            <a:pPr>
              <a:buFontTx/>
              <a:buNone/>
            </a:pPr>
            <a:r>
              <a:rPr lang="fr-FR" sz="1400" smtClean="0">
                <a:latin typeface="Times New Roman" pitchFamily="18" charset="0"/>
              </a:rPr>
              <a:t>Le carré, associé au rectangle d'or, correspond à </a:t>
            </a:r>
          </a:p>
          <a:p>
            <a:pPr>
              <a:buFontTx/>
              <a:buNone/>
            </a:pPr>
            <a:r>
              <a:rPr lang="fr-FR" sz="1400" smtClean="0">
                <a:latin typeface="Times New Roman" pitchFamily="18" charset="0"/>
              </a:rPr>
              <a:t>un rythme du tableau.</a:t>
            </a:r>
          </a:p>
          <a:p>
            <a:pPr>
              <a:buFontTx/>
              <a:buNone/>
            </a:pPr>
            <a:endParaRPr lang="fr-FR" sz="1400" smtClean="0">
              <a:latin typeface="Times New Roman" pitchFamily="18" charset="0"/>
            </a:endParaRPr>
          </a:p>
          <a:p>
            <a:pPr>
              <a:buFontTx/>
              <a:buNone/>
            </a:pPr>
            <a:endParaRPr lang="fr-FR" sz="1400" smtClean="0">
              <a:latin typeface="Times New Roman" pitchFamily="18" charset="0"/>
            </a:endParaRPr>
          </a:p>
          <a:p>
            <a:pPr>
              <a:buFontTx/>
              <a:buNone/>
            </a:pPr>
            <a:r>
              <a:rPr lang="fr-FR" sz="1400" smtClean="0">
                <a:latin typeface="Times New Roman" pitchFamily="18" charset="0"/>
              </a:rPr>
              <a:t>Enfin la diagonale du rectangle restant, ainsi que </a:t>
            </a:r>
          </a:p>
          <a:p>
            <a:pPr>
              <a:buFontTx/>
              <a:buNone/>
            </a:pPr>
            <a:r>
              <a:rPr lang="fr-FR" sz="1400" smtClean="0">
                <a:latin typeface="Times New Roman" pitchFamily="18" charset="0"/>
              </a:rPr>
              <a:t>celle symétrique, sont des lignes de forces :</a:t>
            </a:r>
          </a:p>
          <a:p>
            <a:pPr>
              <a:buFontTx/>
              <a:buNone/>
            </a:pPr>
            <a:r>
              <a:rPr lang="fr-FR" sz="1400" smtClean="0">
                <a:latin typeface="Times New Roman" pitchFamily="18" charset="0"/>
              </a:rPr>
              <a:t>Le groupe des Vents, à gauche du tableau et le </a:t>
            </a:r>
          </a:p>
          <a:p>
            <a:pPr>
              <a:buFontTx/>
              <a:buNone/>
            </a:pPr>
            <a:r>
              <a:rPr lang="fr-FR" sz="1400" smtClean="0">
                <a:latin typeface="Times New Roman" pitchFamily="18" charset="0"/>
              </a:rPr>
              <a:t>personnage de la Grâce à droite, s'inscrivent </a:t>
            </a:r>
          </a:p>
          <a:p>
            <a:pPr>
              <a:buFontTx/>
              <a:buNone/>
            </a:pPr>
            <a:r>
              <a:rPr lang="fr-FR" sz="1400" smtClean="0">
                <a:latin typeface="Times New Roman" pitchFamily="18" charset="0"/>
              </a:rPr>
              <a:t>dans des rectangles d'or et plus précisément le long des diagonales de ces rectangles d'or.</a:t>
            </a:r>
            <a:r>
              <a:rPr lang="fr-FR" sz="1400" smtClean="0"/>
              <a:t> </a:t>
            </a:r>
            <a:endParaRPr lang="fr-FR" sz="1400" smtClean="0">
              <a:latin typeface="Times New Roman" pitchFamily="18" charset="0"/>
            </a:endParaRPr>
          </a:p>
          <a:p>
            <a:pPr>
              <a:buFontTx/>
              <a:buNone/>
            </a:pPr>
            <a:endParaRPr lang="fr-FR" sz="1400" smtClean="0"/>
          </a:p>
          <a:p>
            <a:pPr>
              <a:buFontTx/>
              <a:buNone/>
            </a:pPr>
            <a:endParaRPr lang="fr-FR" smtClean="0"/>
          </a:p>
          <a:p>
            <a:pPr>
              <a:buFontTx/>
              <a:buNone/>
            </a:pPr>
            <a:endParaRPr lang="fr-FR" smtClean="0"/>
          </a:p>
          <a:p>
            <a:pPr>
              <a:buFontTx/>
              <a:buNone/>
            </a:pPr>
            <a:endParaRPr lang="fr-FR" smtClean="0"/>
          </a:p>
          <a:p>
            <a:pPr>
              <a:buFontTx/>
              <a:buNone/>
            </a:pPr>
            <a:endParaRPr lang="fr-FR" smtClean="0"/>
          </a:p>
          <a:p>
            <a:pPr>
              <a:buFontTx/>
              <a:buNone/>
            </a:pPr>
            <a:r>
              <a:rPr lang="fr-FR" sz="1000" i="1" smtClean="0"/>
              <a:t>(http://fr.wikipedia.org/)</a:t>
            </a:r>
          </a:p>
        </p:txBody>
      </p:sp>
      <p:pic>
        <p:nvPicPr>
          <p:cNvPr id="21507" name="Picture 5"/>
          <p:cNvPicPr>
            <a:picLocks noChangeAspect="1" noChangeArrowheads="1"/>
          </p:cNvPicPr>
          <p:nvPr/>
        </p:nvPicPr>
        <p:blipFill>
          <a:blip r:embed="rId3"/>
          <a:srcRect/>
          <a:stretch>
            <a:fillRect/>
          </a:stretch>
        </p:blipFill>
        <p:spPr bwMode="auto">
          <a:xfrm>
            <a:off x="4211638" y="1196975"/>
            <a:ext cx="4302125" cy="3074988"/>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u contenu 2"/>
          <p:cNvSpPr>
            <a:spLocks noGrp="1"/>
          </p:cNvSpPr>
          <p:nvPr>
            <p:ph idx="1"/>
          </p:nvPr>
        </p:nvSpPr>
        <p:spPr>
          <a:xfrm>
            <a:off x="457200" y="260350"/>
            <a:ext cx="8229600" cy="5865813"/>
          </a:xfrm>
        </p:spPr>
        <p:txBody>
          <a:bodyPr/>
          <a:lstStyle/>
          <a:p>
            <a:pPr>
              <a:buFontTx/>
              <a:buNone/>
            </a:pPr>
            <a:r>
              <a:rPr lang="fr-FR" sz="1800" b="1" smtClean="0">
                <a:latin typeface="Times New Roman" pitchFamily="18" charset="0"/>
              </a:rPr>
              <a:t>Portrait de Luca Pacioli : Jacopo de Barbari (1445/1517)</a:t>
            </a:r>
          </a:p>
          <a:p>
            <a:pPr>
              <a:buFontTx/>
              <a:buNone/>
            </a:pPr>
            <a:endParaRPr lang="fr-FR" sz="1400" smtClean="0">
              <a:latin typeface="Times New Roman" pitchFamily="18" charset="0"/>
            </a:endParaRPr>
          </a:p>
          <a:p>
            <a:pPr>
              <a:buFontTx/>
              <a:buNone/>
            </a:pPr>
            <a:r>
              <a:rPr lang="fr-FR" sz="1400" smtClean="0">
                <a:latin typeface="Times New Roman" pitchFamily="18" charset="0"/>
              </a:rPr>
              <a:t>Jacopo de Barbari représenta Luca Pacioli (de face) et le duc Guidobaldo. </a:t>
            </a:r>
          </a:p>
          <a:p>
            <a:pPr>
              <a:buFontTx/>
              <a:buNone/>
            </a:pPr>
            <a:endParaRPr lang="fr-FR" sz="1400" smtClean="0">
              <a:latin typeface="Times New Roman" pitchFamily="18" charset="0"/>
            </a:endParaRPr>
          </a:p>
          <a:p>
            <a:pPr>
              <a:buFontTx/>
              <a:buNone/>
            </a:pPr>
            <a:endParaRPr lang="fr-FR" sz="1400" smtClean="0">
              <a:latin typeface="Times New Roman" pitchFamily="18" charset="0"/>
            </a:endParaRPr>
          </a:p>
          <a:p>
            <a:pPr>
              <a:buFontTx/>
              <a:buNone/>
            </a:pPr>
            <a:endParaRPr lang="fr-FR" sz="1400" smtClean="0">
              <a:latin typeface="Times New Roman" pitchFamily="18" charset="0"/>
            </a:endParaRPr>
          </a:p>
          <a:p>
            <a:pPr>
              <a:buFontTx/>
              <a:buNone/>
            </a:pPr>
            <a:endParaRPr lang="fr-FR" sz="1400" smtClean="0">
              <a:latin typeface="Times New Roman" pitchFamily="18" charset="0"/>
            </a:endParaRPr>
          </a:p>
          <a:p>
            <a:pPr>
              <a:buFontTx/>
              <a:buNone/>
            </a:pPr>
            <a:r>
              <a:rPr lang="fr-FR" sz="1400" smtClean="0">
                <a:latin typeface="Times New Roman" pitchFamily="18" charset="0"/>
                <a:cs typeface="Times New Roman" pitchFamily="18" charset="0"/>
              </a:rPr>
              <a:t>Le nombre d’or est présent dans ce tableau :</a:t>
            </a:r>
          </a:p>
          <a:p>
            <a:pPr>
              <a:buFontTx/>
              <a:buNone/>
            </a:pPr>
            <a:r>
              <a:rPr lang="fr-FR" sz="1400" smtClean="0">
                <a:latin typeface="Times New Roman" pitchFamily="18" charset="0"/>
                <a:cs typeface="Times New Roman" pitchFamily="18" charset="0"/>
              </a:rPr>
              <a:t>En effet on peut observer que, si on nomme A et B </a:t>
            </a:r>
          </a:p>
          <a:p>
            <a:pPr>
              <a:buFontTx/>
              <a:buNone/>
            </a:pPr>
            <a:r>
              <a:rPr lang="fr-FR" sz="1400" smtClean="0">
                <a:latin typeface="Times New Roman" pitchFamily="18" charset="0"/>
                <a:cs typeface="Times New Roman" pitchFamily="18" charset="0"/>
              </a:rPr>
              <a:t>les extrémités du segment déterminé par le bas du</a:t>
            </a:r>
          </a:p>
          <a:p>
            <a:pPr>
              <a:buFontTx/>
              <a:buNone/>
            </a:pPr>
            <a:r>
              <a:rPr lang="fr-FR" sz="1400" smtClean="0">
                <a:latin typeface="Times New Roman" pitchFamily="18" charset="0"/>
                <a:cs typeface="Times New Roman" pitchFamily="18" charset="0"/>
              </a:rPr>
              <a:t>livre ouvert et M le point défini par le pouce </a:t>
            </a:r>
          </a:p>
          <a:p>
            <a:pPr>
              <a:buFontTx/>
              <a:buNone/>
            </a:pPr>
            <a:r>
              <a:rPr lang="fr-FR" sz="1400" smtClean="0">
                <a:latin typeface="Times New Roman" pitchFamily="18" charset="0"/>
                <a:cs typeface="Times New Roman" pitchFamily="18" charset="0"/>
              </a:rPr>
              <a:t>gauche de Pacioli, on a :  MB/MA=1,6. </a:t>
            </a:r>
            <a:r>
              <a:rPr lang="fr-FR" sz="1400" smtClean="0">
                <a:latin typeface="Times New Roman" pitchFamily="18" charset="0"/>
              </a:rPr>
              <a:t/>
            </a:r>
            <a:br>
              <a:rPr lang="fr-FR" sz="1400" smtClean="0">
                <a:latin typeface="Times New Roman" pitchFamily="18" charset="0"/>
              </a:rPr>
            </a:br>
            <a:r>
              <a:rPr lang="fr-FR" sz="1400" smtClean="0">
                <a:latin typeface="Times New Roman" pitchFamily="18" charset="0"/>
              </a:rPr>
              <a:t> </a:t>
            </a:r>
          </a:p>
          <a:p>
            <a:pPr>
              <a:buFontTx/>
              <a:buNone/>
            </a:pPr>
            <a:endParaRPr lang="fr-FR" sz="1400" smtClean="0">
              <a:latin typeface="Times New Roman" pitchFamily="18" charset="0"/>
            </a:endParaRPr>
          </a:p>
        </p:txBody>
      </p:sp>
      <p:pic>
        <p:nvPicPr>
          <p:cNvPr id="22531" name="Picture 2" descr="Jicopo de Barbari"/>
          <p:cNvPicPr>
            <a:picLocks noChangeAspect="1" noChangeArrowheads="1"/>
          </p:cNvPicPr>
          <p:nvPr/>
        </p:nvPicPr>
        <p:blipFill>
          <a:blip r:embed="rId3"/>
          <a:srcRect/>
          <a:stretch>
            <a:fillRect/>
          </a:stretch>
        </p:blipFill>
        <p:spPr bwMode="auto">
          <a:xfrm>
            <a:off x="4500563" y="1700213"/>
            <a:ext cx="4249737" cy="32131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u contenu 2"/>
          <p:cNvSpPr>
            <a:spLocks noGrp="1"/>
          </p:cNvSpPr>
          <p:nvPr>
            <p:ph idx="1"/>
          </p:nvPr>
        </p:nvSpPr>
        <p:spPr>
          <a:xfrm>
            <a:off x="457200" y="404813"/>
            <a:ext cx="8229600" cy="5721350"/>
          </a:xfrm>
        </p:spPr>
        <p:txBody>
          <a:bodyPr/>
          <a:lstStyle/>
          <a:p>
            <a:pPr>
              <a:buFontTx/>
              <a:buNone/>
            </a:pPr>
            <a:endParaRPr lang="fr-FR" sz="1800" b="1" smtClean="0">
              <a:latin typeface="Times New Roman" pitchFamily="18" charset="0"/>
            </a:endParaRPr>
          </a:p>
          <a:p>
            <a:pPr>
              <a:buFontTx/>
              <a:buNone/>
            </a:pPr>
            <a:r>
              <a:rPr lang="fr-FR" sz="1800" b="1" smtClean="0">
                <a:latin typeface="Times New Roman" pitchFamily="18" charset="0"/>
              </a:rPr>
              <a:t>« L’adoration des rois mages » : </a:t>
            </a:r>
          </a:p>
          <a:p>
            <a:pPr>
              <a:buFontTx/>
              <a:buNone/>
            </a:pPr>
            <a:r>
              <a:rPr lang="fr-FR" sz="1800" b="1" smtClean="0">
                <a:latin typeface="Times New Roman" pitchFamily="18" charset="0"/>
              </a:rPr>
              <a:t>          Velasquez (1608)</a:t>
            </a:r>
            <a:r>
              <a:rPr lang="fr-FR" sz="1800" smtClean="0">
                <a:latin typeface="Times New Roman" pitchFamily="18" charset="0"/>
              </a:rPr>
              <a:t> </a:t>
            </a:r>
          </a:p>
          <a:p>
            <a:pPr>
              <a:buFontTx/>
              <a:buNone/>
            </a:pPr>
            <a:endParaRPr lang="fr-FR" sz="1800" smtClean="0">
              <a:latin typeface="Times New Roman" pitchFamily="18" charset="0"/>
            </a:endParaRPr>
          </a:p>
          <a:p>
            <a:pPr>
              <a:buFontTx/>
              <a:buNone/>
            </a:pPr>
            <a:endParaRPr lang="fr-FR" sz="1800" smtClean="0">
              <a:latin typeface="Times New Roman" pitchFamily="18" charset="0"/>
            </a:endParaRPr>
          </a:p>
          <a:p>
            <a:pPr>
              <a:buFontTx/>
              <a:buNone/>
            </a:pPr>
            <a:r>
              <a:rPr lang="fr-FR" sz="1400" smtClean="0">
                <a:latin typeface="Times New Roman" pitchFamily="18" charset="0"/>
              </a:rPr>
              <a:t>Ce tableau s’inscrit dans un rectangle d’or.</a:t>
            </a:r>
          </a:p>
          <a:p>
            <a:pPr>
              <a:buFontTx/>
              <a:buNone/>
            </a:pPr>
            <a:endParaRPr lang="fr-FR" sz="1400" smtClean="0">
              <a:latin typeface="Times New Roman" pitchFamily="18" charset="0"/>
            </a:endParaRPr>
          </a:p>
          <a:p>
            <a:pPr>
              <a:buFontTx/>
              <a:buNone/>
            </a:pPr>
            <a:r>
              <a:rPr lang="fr-FR" sz="1400" smtClean="0">
                <a:latin typeface="Times New Roman" pitchFamily="18" charset="0"/>
              </a:rPr>
              <a:t>De plus, le peintre utilise les proportions du nombre </a:t>
            </a:r>
          </a:p>
          <a:p>
            <a:pPr>
              <a:buFontTx/>
              <a:buNone/>
            </a:pPr>
            <a:r>
              <a:rPr lang="fr-FR" sz="1400" smtClean="0">
                <a:latin typeface="Times New Roman" pitchFamily="18" charset="0"/>
              </a:rPr>
              <a:t>d’or pour placer ses personnages :</a:t>
            </a:r>
          </a:p>
          <a:p>
            <a:pPr>
              <a:buFontTx/>
              <a:buNone/>
            </a:pPr>
            <a:endParaRPr lang="fr-FR" sz="1400" smtClean="0">
              <a:latin typeface="Times New Roman" pitchFamily="18" charset="0"/>
            </a:endParaRPr>
          </a:p>
          <a:p>
            <a:pPr>
              <a:buFontTx/>
              <a:buNone/>
            </a:pPr>
            <a:r>
              <a:rPr lang="fr-FR" sz="1400" smtClean="0">
                <a:latin typeface="Times New Roman" pitchFamily="18" charset="0"/>
              </a:rPr>
              <a:t>Le visage de Jésus se situe sur un point d’or </a:t>
            </a:r>
          </a:p>
          <a:p>
            <a:pPr>
              <a:buFontTx/>
              <a:buNone/>
            </a:pPr>
            <a:r>
              <a:rPr lang="fr-FR" sz="1400" smtClean="0">
                <a:latin typeface="Times New Roman" pitchFamily="18" charset="0"/>
              </a:rPr>
              <a:t>(à l’intersection de la diagonale du rectangle d’or et </a:t>
            </a:r>
          </a:p>
          <a:p>
            <a:pPr>
              <a:buFontTx/>
              <a:buNone/>
            </a:pPr>
            <a:r>
              <a:rPr lang="fr-FR" sz="1400" smtClean="0">
                <a:latin typeface="Times New Roman" pitchFamily="18" charset="0"/>
              </a:rPr>
              <a:t>de la ligne séparant le tableau au 5/8).</a:t>
            </a:r>
          </a:p>
        </p:txBody>
      </p:sp>
      <p:pic>
        <p:nvPicPr>
          <p:cNvPr id="23555" name="Picture 2" descr="adoration des mages"/>
          <p:cNvPicPr>
            <a:picLocks noChangeAspect="1" noChangeArrowheads="1"/>
          </p:cNvPicPr>
          <p:nvPr/>
        </p:nvPicPr>
        <p:blipFill>
          <a:blip r:embed="rId3"/>
          <a:srcRect/>
          <a:stretch>
            <a:fillRect/>
          </a:stretch>
        </p:blipFill>
        <p:spPr bwMode="auto">
          <a:xfrm>
            <a:off x="5508625" y="549275"/>
            <a:ext cx="3055938" cy="5183188"/>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u contenu 2"/>
          <p:cNvSpPr>
            <a:spLocks noGrp="1"/>
          </p:cNvSpPr>
          <p:nvPr>
            <p:ph idx="1"/>
          </p:nvPr>
        </p:nvSpPr>
        <p:spPr>
          <a:xfrm>
            <a:off x="611188" y="404813"/>
            <a:ext cx="8229600" cy="5792787"/>
          </a:xfrm>
        </p:spPr>
        <p:txBody>
          <a:bodyPr/>
          <a:lstStyle/>
          <a:p>
            <a:pPr>
              <a:buFontTx/>
              <a:buNone/>
            </a:pPr>
            <a:r>
              <a:rPr lang="fr-FR" b="1" smtClean="0">
                <a:latin typeface="Times New Roman" pitchFamily="18" charset="0"/>
                <a:cs typeface="Times New Roman" pitchFamily="18" charset="0"/>
              </a:rPr>
              <a:t>De nos jours : </a:t>
            </a:r>
          </a:p>
          <a:p>
            <a:pPr>
              <a:buFontTx/>
              <a:buNone/>
            </a:pPr>
            <a:endParaRPr lang="fr-FR" sz="1800" smtClean="0">
              <a:latin typeface="Times New Roman" pitchFamily="18" charset="0"/>
              <a:cs typeface="Times New Roman" pitchFamily="18" charset="0"/>
            </a:endParaRPr>
          </a:p>
          <a:p>
            <a:pPr>
              <a:buFontTx/>
              <a:buNone/>
            </a:pPr>
            <a:r>
              <a:rPr lang="fr-FR" sz="1800" b="1" smtClean="0">
                <a:latin typeface="Times New Roman" pitchFamily="18" charset="0"/>
                <a:cs typeface="Times New Roman" pitchFamily="18" charset="0"/>
              </a:rPr>
              <a:t>Tintin : « le sceptre d’Ottokar », 2ème édition, planche 3, case 7.</a:t>
            </a:r>
          </a:p>
          <a:p>
            <a:pPr>
              <a:buFontTx/>
              <a:buNone/>
            </a:pPr>
            <a:endParaRPr lang="fr-FR" sz="1800" b="1" smtClean="0">
              <a:latin typeface="Times New Roman" pitchFamily="18" charset="0"/>
              <a:cs typeface="Times New Roman" pitchFamily="18" charset="0"/>
            </a:endParaRPr>
          </a:p>
          <a:p>
            <a:pPr>
              <a:buFontTx/>
              <a:buNone/>
            </a:pPr>
            <a:endParaRPr lang="fr-FR" sz="1800" b="1" smtClean="0">
              <a:latin typeface="Times New Roman" pitchFamily="18" charset="0"/>
              <a:cs typeface="Times New Roman" pitchFamily="18" charset="0"/>
            </a:endParaRPr>
          </a:p>
          <a:p>
            <a:pPr>
              <a:buFontTx/>
              <a:buNone/>
            </a:pPr>
            <a:endParaRPr lang="fr-FR" sz="1800" b="1" smtClean="0">
              <a:latin typeface="Times New Roman" pitchFamily="18" charset="0"/>
              <a:cs typeface="Times New Roman" pitchFamily="18" charset="0"/>
            </a:endParaRPr>
          </a:p>
          <a:p>
            <a:pPr>
              <a:buFontTx/>
              <a:buNone/>
            </a:pPr>
            <a:r>
              <a:rPr lang="fr-FR" sz="1400" smtClean="0">
                <a:latin typeface="Times New Roman" pitchFamily="18" charset="0"/>
                <a:cs typeface="Times New Roman" pitchFamily="18" charset="0"/>
              </a:rPr>
              <a:t>Ce mystérieux personnage qui espionne Tintin doit le </a:t>
            </a:r>
          </a:p>
          <a:p>
            <a:pPr>
              <a:buFontTx/>
              <a:buNone/>
            </a:pPr>
            <a:r>
              <a:rPr lang="fr-FR" sz="1400" smtClean="0">
                <a:latin typeface="Times New Roman" pitchFamily="18" charset="0"/>
                <a:cs typeface="Times New Roman" pitchFamily="18" charset="0"/>
              </a:rPr>
              <a:t>photographier avec une fausse montre.</a:t>
            </a:r>
          </a:p>
          <a:p>
            <a:pPr>
              <a:buFontTx/>
              <a:buNone/>
            </a:pPr>
            <a:r>
              <a:rPr lang="fr-FR" sz="1400" smtClean="0">
                <a:latin typeface="Times New Roman" pitchFamily="18" charset="0"/>
                <a:cs typeface="Times New Roman" pitchFamily="18" charset="0"/>
              </a:rPr>
              <a:t>Celle-ci est situé sur un point d’or.</a:t>
            </a:r>
          </a:p>
        </p:txBody>
      </p:sp>
      <p:pic>
        <p:nvPicPr>
          <p:cNvPr id="24579" name="Picture 2" descr="tintin"/>
          <p:cNvPicPr>
            <a:picLocks noChangeAspect="1" noChangeArrowheads="1"/>
          </p:cNvPicPr>
          <p:nvPr/>
        </p:nvPicPr>
        <p:blipFill>
          <a:blip r:embed="rId3"/>
          <a:srcRect/>
          <a:stretch>
            <a:fillRect/>
          </a:stretch>
        </p:blipFill>
        <p:spPr bwMode="auto">
          <a:xfrm>
            <a:off x="4932363" y="1989138"/>
            <a:ext cx="3849687" cy="345757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u contenu 2"/>
          <p:cNvSpPr>
            <a:spLocks noGrp="1"/>
          </p:cNvSpPr>
          <p:nvPr>
            <p:ph idx="1"/>
          </p:nvPr>
        </p:nvSpPr>
        <p:spPr>
          <a:xfrm>
            <a:off x="395288" y="333375"/>
            <a:ext cx="8229600" cy="5865813"/>
          </a:xfrm>
        </p:spPr>
        <p:txBody>
          <a:bodyPr/>
          <a:lstStyle/>
          <a:p>
            <a:pPr>
              <a:buFontTx/>
              <a:buNone/>
            </a:pPr>
            <a:r>
              <a:rPr lang="fr-FR" sz="1800" b="1" smtClean="0">
                <a:latin typeface="Times New Roman" pitchFamily="18" charset="0"/>
                <a:cs typeface="Times New Roman" pitchFamily="18" charset="0"/>
              </a:rPr>
              <a:t>Tintin : « le temple du soleil »,</a:t>
            </a:r>
          </a:p>
          <a:p>
            <a:pPr>
              <a:buFontTx/>
              <a:buNone/>
            </a:pPr>
            <a:r>
              <a:rPr lang="fr-FR" sz="1800" b="1" smtClean="0">
                <a:latin typeface="Times New Roman" pitchFamily="18" charset="0"/>
                <a:cs typeface="Times New Roman" pitchFamily="18" charset="0"/>
              </a:rPr>
              <a:t>		2ème édition, planche 47, case 1</a:t>
            </a:r>
          </a:p>
          <a:p>
            <a:pPr>
              <a:buFontTx/>
              <a:buNone/>
            </a:pPr>
            <a:endParaRPr lang="fr-FR" sz="1000" smtClean="0">
              <a:latin typeface="Times New Roman" pitchFamily="18" charset="0"/>
              <a:cs typeface="Times New Roman" pitchFamily="18" charset="0"/>
            </a:endParaRPr>
          </a:p>
          <a:p>
            <a:pPr>
              <a:buFontTx/>
              <a:buNone/>
            </a:pPr>
            <a:r>
              <a:rPr lang="fr-FR" sz="1400" smtClean="0">
                <a:latin typeface="Times New Roman" pitchFamily="18" charset="0"/>
                <a:cs typeface="Times New Roman" pitchFamily="18" charset="0"/>
              </a:rPr>
              <a:t>Après avoir découvert un passage secret, Tintin, </a:t>
            </a:r>
          </a:p>
          <a:p>
            <a:pPr>
              <a:buFontTx/>
              <a:buNone/>
            </a:pPr>
            <a:r>
              <a:rPr lang="fr-FR" sz="1400" smtClean="0">
                <a:latin typeface="Times New Roman" pitchFamily="18" charset="0"/>
                <a:cs typeface="Times New Roman" pitchFamily="18" charset="0"/>
              </a:rPr>
              <a:t>Haddock, Milou et Zorrino font subitement apparition </a:t>
            </a:r>
          </a:p>
          <a:p>
            <a:pPr>
              <a:buFontTx/>
              <a:buNone/>
            </a:pPr>
            <a:r>
              <a:rPr lang="fr-FR" sz="1400" smtClean="0">
                <a:latin typeface="Times New Roman" pitchFamily="18" charset="0"/>
                <a:cs typeface="Times New Roman" pitchFamily="18" charset="0"/>
              </a:rPr>
              <a:t>dans la salle, interrompant une cérémonie.</a:t>
            </a:r>
          </a:p>
          <a:p>
            <a:pPr>
              <a:buFontTx/>
              <a:buNone/>
            </a:pPr>
            <a:r>
              <a:rPr lang="fr-FR" sz="1400" smtClean="0">
                <a:latin typeface="Times New Roman" pitchFamily="18" charset="0"/>
                <a:cs typeface="Times New Roman" pitchFamily="18" charset="0"/>
              </a:rPr>
              <a:t>Le segment faisant l’angle entre les deux murs sépare </a:t>
            </a:r>
          </a:p>
          <a:p>
            <a:pPr>
              <a:buFontTx/>
              <a:buNone/>
            </a:pPr>
            <a:r>
              <a:rPr lang="fr-FR" sz="1400" smtClean="0">
                <a:latin typeface="Times New Roman" pitchFamily="18" charset="0"/>
                <a:cs typeface="Times New Roman" pitchFamily="18" charset="0"/>
              </a:rPr>
              <a:t>Horizontalement la case selon le nombre d’or.</a:t>
            </a:r>
          </a:p>
          <a:p>
            <a:pPr>
              <a:buFontTx/>
              <a:buNone/>
            </a:pPr>
            <a:r>
              <a:rPr lang="fr-FR" sz="1400" smtClean="0">
                <a:latin typeface="Times New Roman" pitchFamily="18" charset="0"/>
                <a:cs typeface="Times New Roman" pitchFamily="18" charset="0"/>
              </a:rPr>
              <a:t>Tintin et ses amis sont d’un côté du segment, les autres </a:t>
            </a:r>
          </a:p>
          <a:p>
            <a:pPr>
              <a:buFontTx/>
              <a:buNone/>
            </a:pPr>
            <a:r>
              <a:rPr lang="fr-FR" sz="1400" smtClean="0">
                <a:latin typeface="Times New Roman" pitchFamily="18" charset="0"/>
                <a:cs typeface="Times New Roman" pitchFamily="18" charset="0"/>
              </a:rPr>
              <a:t>personnages sont de l’autre côté de ce segment. </a:t>
            </a:r>
          </a:p>
          <a:p>
            <a:pPr>
              <a:buFontTx/>
              <a:buNone/>
            </a:pPr>
            <a:endParaRPr lang="fr-FR" sz="1800" b="1" smtClean="0">
              <a:latin typeface="Times New Roman" pitchFamily="18" charset="0"/>
              <a:cs typeface="Times New Roman" pitchFamily="18" charset="0"/>
            </a:endParaRPr>
          </a:p>
          <a:p>
            <a:pPr>
              <a:buFontTx/>
              <a:buNone/>
            </a:pPr>
            <a:endParaRPr lang="fr-FR" sz="2800" b="1" smtClean="0">
              <a:latin typeface="Times New Roman" pitchFamily="18" charset="0"/>
              <a:cs typeface="Times New Roman" pitchFamily="18" charset="0"/>
            </a:endParaRPr>
          </a:p>
          <a:p>
            <a:pPr>
              <a:buFontTx/>
              <a:buNone/>
            </a:pPr>
            <a:r>
              <a:rPr lang="fr-FR" sz="1800" b="1" smtClean="0">
                <a:latin typeface="Times New Roman" pitchFamily="18" charset="0"/>
                <a:cs typeface="Times New Roman" pitchFamily="18" charset="0"/>
              </a:rPr>
              <a:t>					Tintin : « le crabe aux pinces d’or », </a:t>
            </a:r>
          </a:p>
          <a:p>
            <a:pPr>
              <a:buFontTx/>
              <a:buNone/>
            </a:pPr>
            <a:r>
              <a:rPr lang="fr-FR" sz="1800" b="1" smtClean="0">
                <a:latin typeface="Times New Roman" pitchFamily="18" charset="0"/>
                <a:cs typeface="Times New Roman" pitchFamily="18" charset="0"/>
              </a:rPr>
              <a:t>						  2ème édition, planche 35, case 5</a:t>
            </a:r>
          </a:p>
          <a:p>
            <a:pPr>
              <a:buFontTx/>
              <a:buNone/>
            </a:pPr>
            <a:endParaRPr lang="fr-FR" sz="1200" b="1" smtClean="0">
              <a:latin typeface="Times New Roman" pitchFamily="18" charset="0"/>
              <a:cs typeface="Times New Roman" pitchFamily="18" charset="0"/>
            </a:endParaRPr>
          </a:p>
          <a:p>
            <a:pPr>
              <a:buFontTx/>
              <a:buNone/>
            </a:pPr>
            <a:r>
              <a:rPr lang="fr-FR" sz="1800" b="1" smtClean="0">
                <a:latin typeface="Times New Roman" pitchFamily="18" charset="0"/>
                <a:cs typeface="Times New Roman" pitchFamily="18" charset="0"/>
              </a:rPr>
              <a:t>					</a:t>
            </a:r>
            <a:r>
              <a:rPr lang="fr-FR" sz="1400" smtClean="0">
                <a:latin typeface="Times New Roman" pitchFamily="18" charset="0"/>
                <a:cs typeface="Times New Roman" pitchFamily="18" charset="0"/>
              </a:rPr>
              <a:t>Alors que le capitaine Haddock s’apprête à déguster une</a:t>
            </a:r>
          </a:p>
          <a:p>
            <a:pPr>
              <a:buFontTx/>
              <a:buNone/>
            </a:pPr>
            <a:r>
              <a:rPr lang="fr-FR" sz="1400" smtClean="0">
                <a:latin typeface="Times New Roman" pitchFamily="18" charset="0"/>
                <a:cs typeface="Times New Roman" pitchFamily="18" charset="0"/>
              </a:rPr>
              <a:t>					bouteille, celle-ci éclate, cassée par les balles d’un agresseur. </a:t>
            </a:r>
          </a:p>
          <a:p>
            <a:pPr>
              <a:buFontTx/>
              <a:buNone/>
            </a:pPr>
            <a:r>
              <a:rPr lang="fr-FR" sz="1400" smtClean="0">
                <a:latin typeface="Times New Roman" pitchFamily="18" charset="0"/>
                <a:cs typeface="Times New Roman" pitchFamily="18" charset="0"/>
              </a:rPr>
              <a:t>					Le point à partir duquel les éclats partent est un point d’or.</a:t>
            </a:r>
            <a:endParaRPr lang="fr-FR" sz="1800" smtClean="0">
              <a:latin typeface="Times New Roman" pitchFamily="18" charset="0"/>
              <a:cs typeface="Times New Roman" pitchFamily="18" charset="0"/>
            </a:endParaRPr>
          </a:p>
          <a:p>
            <a:pPr>
              <a:buFontTx/>
              <a:buNone/>
            </a:pPr>
            <a:endParaRPr lang="fr-FR" smtClean="0"/>
          </a:p>
        </p:txBody>
      </p:sp>
      <p:pic>
        <p:nvPicPr>
          <p:cNvPr id="25603" name="Picture 2" descr="tintin 3"/>
          <p:cNvPicPr>
            <a:picLocks noChangeAspect="1" noChangeArrowheads="1"/>
          </p:cNvPicPr>
          <p:nvPr/>
        </p:nvPicPr>
        <p:blipFill>
          <a:blip r:embed="rId3"/>
          <a:srcRect/>
          <a:stretch>
            <a:fillRect/>
          </a:stretch>
        </p:blipFill>
        <p:spPr bwMode="auto">
          <a:xfrm>
            <a:off x="4572000" y="404813"/>
            <a:ext cx="4056063" cy="2736850"/>
          </a:xfrm>
          <a:prstGeom prst="rect">
            <a:avLst/>
          </a:prstGeom>
          <a:noFill/>
          <a:ln w="9525">
            <a:noFill/>
            <a:miter lim="800000"/>
            <a:headEnd/>
            <a:tailEnd/>
          </a:ln>
        </p:spPr>
      </p:pic>
      <p:pic>
        <p:nvPicPr>
          <p:cNvPr id="25604" name="Picture 3" descr="tintin2"/>
          <p:cNvPicPr>
            <a:picLocks noChangeAspect="1" noChangeArrowheads="1"/>
          </p:cNvPicPr>
          <p:nvPr/>
        </p:nvPicPr>
        <p:blipFill>
          <a:blip r:embed="rId4"/>
          <a:srcRect/>
          <a:stretch>
            <a:fillRect/>
          </a:stretch>
        </p:blipFill>
        <p:spPr bwMode="auto">
          <a:xfrm>
            <a:off x="755650" y="3357563"/>
            <a:ext cx="2808288" cy="265271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fr-FR" sz="4000" b="1" u="sng" dirty="0" smtClean="0">
                <a:effectLst>
                  <a:outerShdw blurRad="38100" dist="38100" dir="2700000" algn="tl">
                    <a:srgbClr val="C0C0C0"/>
                  </a:outerShdw>
                </a:effectLst>
                <a:latin typeface="Times New Roman" pitchFamily="18" charset="0"/>
              </a:rPr>
              <a:t>Constructions mathématiques à l’aide du nombre d’or</a:t>
            </a:r>
            <a:r>
              <a:rPr lang="fr-FR" sz="4000" b="1" dirty="0" smtClean="0">
                <a:latin typeface="Times New Roman" pitchFamily="18" charset="0"/>
              </a:rPr>
              <a:t> :</a:t>
            </a:r>
            <a:r>
              <a:rPr lang="fr-FR" sz="4000" dirty="0" smtClean="0"/>
              <a:t> </a:t>
            </a:r>
            <a:br>
              <a:rPr lang="fr-FR" sz="4000" dirty="0" smtClean="0"/>
            </a:br>
            <a:r>
              <a:rPr lang="fr-FR" sz="1400" i="1" dirty="0" smtClean="0">
                <a:latin typeface="Times New Roman" pitchFamily="18" charset="0"/>
                <a:cs typeface="Times New Roman" pitchFamily="18" charset="0"/>
              </a:rPr>
              <a:t>(pouvant être faites en 6</a:t>
            </a:r>
            <a:r>
              <a:rPr lang="fr-FR" sz="1400" i="1" baseline="30000" dirty="0" smtClean="0">
                <a:latin typeface="Times New Roman" pitchFamily="18" charset="0"/>
                <a:cs typeface="Times New Roman" pitchFamily="18" charset="0"/>
              </a:rPr>
              <a:t>e</a:t>
            </a:r>
            <a:r>
              <a:rPr lang="fr-FR" sz="1400" i="1" dirty="0" smtClean="0">
                <a:latin typeface="Times New Roman" pitchFamily="18" charset="0"/>
                <a:cs typeface="Times New Roman" pitchFamily="18" charset="0"/>
              </a:rPr>
              <a:t> ou 5è)</a:t>
            </a:r>
            <a:endParaRPr lang="fr-FR" sz="1400" i="1" dirty="0" smtClean="0"/>
          </a:p>
        </p:txBody>
      </p:sp>
      <p:sp>
        <p:nvSpPr>
          <p:cNvPr id="5123" name="Rectangle 3"/>
          <p:cNvSpPr>
            <a:spLocks noGrp="1" noChangeArrowheads="1"/>
          </p:cNvSpPr>
          <p:nvPr>
            <p:ph type="body" idx="1"/>
          </p:nvPr>
        </p:nvSpPr>
        <p:spPr/>
        <p:txBody>
          <a:bodyPr/>
          <a:lstStyle/>
          <a:p>
            <a:pPr algn="ctr" eaLnBrk="1" hangingPunct="1">
              <a:buFontTx/>
              <a:buNone/>
            </a:pPr>
            <a:endParaRPr lang="fr-FR" b="1" smtClean="0"/>
          </a:p>
          <a:p>
            <a:pPr eaLnBrk="1" hangingPunct="1">
              <a:buFontTx/>
              <a:buNone/>
            </a:pPr>
            <a:r>
              <a:rPr lang="fr-FR" b="1" smtClean="0">
                <a:latin typeface="Times New Roman" pitchFamily="18" charset="0"/>
              </a:rPr>
              <a:t>Le pentagone régulier :</a:t>
            </a:r>
            <a:endParaRPr lang="de-DE" smtClean="0">
              <a:latin typeface="Times New Roman" pitchFamily="18" charset="0"/>
            </a:endParaRPr>
          </a:p>
          <a:p>
            <a:pPr eaLnBrk="1" hangingPunct="1">
              <a:buFontTx/>
              <a:buNone/>
            </a:pPr>
            <a:r>
              <a:rPr lang="de-DE" sz="1600" smtClean="0">
                <a:latin typeface="Times New Roman" pitchFamily="18" charset="0"/>
              </a:rPr>
              <a:t>					</a:t>
            </a:r>
          </a:p>
          <a:p>
            <a:pPr eaLnBrk="1" hangingPunct="1">
              <a:buFontTx/>
              <a:buNone/>
            </a:pPr>
            <a:endParaRPr lang="de-DE" sz="1600" smtClean="0">
              <a:latin typeface="Times New Roman" pitchFamily="18" charset="0"/>
            </a:endParaRPr>
          </a:p>
          <a:p>
            <a:pPr eaLnBrk="1" hangingPunct="1">
              <a:buFontTx/>
              <a:buNone/>
            </a:pPr>
            <a:endParaRPr lang="de-DE" sz="1600" smtClean="0">
              <a:latin typeface="Times New Roman" pitchFamily="18" charset="0"/>
            </a:endParaRPr>
          </a:p>
          <a:p>
            <a:pPr eaLnBrk="1" hangingPunct="1">
              <a:buFontTx/>
              <a:buNone/>
            </a:pPr>
            <a:r>
              <a:rPr lang="de-DE" sz="1600" smtClean="0">
                <a:latin typeface="Times New Roman" pitchFamily="18" charset="0"/>
              </a:rPr>
              <a:t>					DA = DB = AB </a:t>
            </a:r>
            <a:r>
              <a:rPr lang="fr-FR" sz="1600" smtClean="0">
                <a:latin typeface="Times New Roman" pitchFamily="18" charset="0"/>
                <a:sym typeface="Symbol" pitchFamily="18" charset="2"/>
              </a:rPr>
              <a:t></a:t>
            </a:r>
            <a:r>
              <a:rPr lang="de-DE" sz="1600" smtClean="0">
                <a:latin typeface="Times New Roman" pitchFamily="18" charset="0"/>
              </a:rPr>
              <a:t> nombre d’or.</a:t>
            </a:r>
          </a:p>
          <a:p>
            <a:pPr eaLnBrk="1" hangingPunct="1">
              <a:buFontTx/>
              <a:buNone/>
            </a:pPr>
            <a:endParaRPr lang="fr-FR" sz="1600" smtClean="0">
              <a:latin typeface="Times New Roman" pitchFamily="18" charset="0"/>
            </a:endParaRPr>
          </a:p>
          <a:p>
            <a:pPr eaLnBrk="1" hangingPunct="1">
              <a:buFontTx/>
              <a:buNone/>
            </a:pPr>
            <a:r>
              <a:rPr lang="fr-FR" sz="1600" smtClean="0">
                <a:latin typeface="Times New Roman" pitchFamily="18" charset="0"/>
              </a:rPr>
              <a:t>					CD = CB = AB </a:t>
            </a:r>
            <a:r>
              <a:rPr lang="fr-FR" sz="1600" smtClean="0">
                <a:latin typeface="Times New Roman" pitchFamily="18" charset="0"/>
                <a:sym typeface="Symbol" pitchFamily="18" charset="2"/>
              </a:rPr>
              <a:t></a:t>
            </a:r>
            <a:r>
              <a:rPr lang="fr-FR" sz="1600" smtClean="0">
                <a:latin typeface="Times New Roman" pitchFamily="18" charset="0"/>
              </a:rPr>
              <a:t> nombre d’or.</a:t>
            </a:r>
          </a:p>
          <a:p>
            <a:pPr eaLnBrk="1" hangingPunct="1">
              <a:buFontTx/>
              <a:buNone/>
            </a:pPr>
            <a:endParaRPr lang="fr-FR" sz="1600" smtClean="0">
              <a:latin typeface="Times New Roman" pitchFamily="18" charset="0"/>
            </a:endParaRPr>
          </a:p>
          <a:p>
            <a:pPr eaLnBrk="1" hangingPunct="1">
              <a:buFontTx/>
              <a:buNone/>
            </a:pPr>
            <a:r>
              <a:rPr lang="fr-FR" sz="1600" smtClean="0">
                <a:latin typeface="Times New Roman" pitchFamily="18" charset="0"/>
              </a:rPr>
              <a:t>					ED = EA = AB </a:t>
            </a:r>
            <a:r>
              <a:rPr lang="fr-FR" sz="1600" smtClean="0">
                <a:latin typeface="Times New Roman" pitchFamily="18" charset="0"/>
                <a:sym typeface="Symbol" pitchFamily="18" charset="2"/>
              </a:rPr>
              <a:t></a:t>
            </a:r>
            <a:r>
              <a:rPr lang="fr-FR" sz="1600" smtClean="0">
                <a:latin typeface="Times New Roman" pitchFamily="18" charset="0"/>
              </a:rPr>
              <a:t> nombre d’or.</a:t>
            </a:r>
          </a:p>
          <a:p>
            <a:pPr eaLnBrk="1" hangingPunct="1">
              <a:buFontTx/>
              <a:buNone/>
            </a:pPr>
            <a:endParaRPr lang="fr-FR" sz="1600" smtClean="0">
              <a:latin typeface="Times New Roman" pitchFamily="18" charset="0"/>
            </a:endParaRPr>
          </a:p>
        </p:txBody>
      </p:sp>
      <p:sp>
        <p:nvSpPr>
          <p:cNvPr id="5124" name="Text Box 5"/>
          <p:cNvSpPr txBox="1">
            <a:spLocks noChangeArrowheads="1"/>
          </p:cNvSpPr>
          <p:nvPr/>
        </p:nvSpPr>
        <p:spPr bwMode="auto">
          <a:xfrm>
            <a:off x="5272088" y="3376613"/>
            <a:ext cx="1387475" cy="366712"/>
          </a:xfrm>
          <a:prstGeom prst="rect">
            <a:avLst/>
          </a:prstGeom>
          <a:noFill/>
          <a:ln w="9525">
            <a:noFill/>
            <a:miter lim="800000"/>
            <a:headEnd/>
            <a:tailEnd/>
          </a:ln>
        </p:spPr>
        <p:txBody>
          <a:bodyPr>
            <a:spAutoFit/>
          </a:bodyPr>
          <a:lstStyle/>
          <a:p>
            <a:endParaRPr lang="fr-FR"/>
          </a:p>
        </p:txBody>
      </p:sp>
      <p:pic>
        <p:nvPicPr>
          <p:cNvPr id="5125" name="Picture 6"/>
          <p:cNvPicPr>
            <a:picLocks noChangeAspect="1" noChangeArrowheads="1"/>
          </p:cNvPicPr>
          <p:nvPr/>
        </p:nvPicPr>
        <p:blipFill>
          <a:blip r:embed="rId3"/>
          <a:srcRect/>
          <a:stretch>
            <a:fillRect/>
          </a:stretch>
        </p:blipFill>
        <p:spPr bwMode="auto">
          <a:xfrm>
            <a:off x="971550" y="3213100"/>
            <a:ext cx="1965325" cy="208756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0" y="549275"/>
            <a:ext cx="9144000" cy="6048375"/>
          </a:xfrm>
        </p:spPr>
        <p:txBody>
          <a:bodyPr/>
          <a:lstStyle/>
          <a:p>
            <a:pPr eaLnBrk="1" hangingPunct="1">
              <a:buFontTx/>
              <a:buNone/>
            </a:pPr>
            <a:r>
              <a:rPr lang="fr-FR" b="1" smtClean="0"/>
              <a:t> </a:t>
            </a:r>
            <a:r>
              <a:rPr lang="fr-FR" b="1" smtClean="0">
                <a:latin typeface="Times New Roman" pitchFamily="18" charset="0"/>
              </a:rPr>
              <a:t>Le rectangle d’or :</a:t>
            </a:r>
            <a:r>
              <a:rPr lang="fr-FR" smtClean="0">
                <a:latin typeface="Times New Roman" pitchFamily="18" charset="0"/>
              </a:rPr>
              <a:t> </a:t>
            </a:r>
          </a:p>
          <a:p>
            <a:pPr eaLnBrk="1" hangingPunct="1">
              <a:buFontTx/>
              <a:buNone/>
            </a:pPr>
            <a:endParaRPr lang="fr-FR" sz="1800" b="1" smtClean="0">
              <a:latin typeface="Times New Roman" pitchFamily="18" charset="0"/>
            </a:endParaRPr>
          </a:p>
          <a:p>
            <a:pPr eaLnBrk="1" hangingPunct="1">
              <a:buFontTx/>
              <a:buNone/>
            </a:pPr>
            <a:r>
              <a:rPr lang="fr-FR" sz="1800" b="1" smtClean="0">
                <a:latin typeface="Times New Roman" pitchFamily="18" charset="0"/>
              </a:rPr>
              <a:t> C’est un rectangle dont le rapport entre la longueur et la largeur est égal au nombre d'or.</a:t>
            </a:r>
            <a:r>
              <a:rPr lang="fr-FR" smtClean="0">
                <a:latin typeface="Times New Roman" pitchFamily="18" charset="0"/>
              </a:rPr>
              <a:t> </a:t>
            </a:r>
          </a:p>
          <a:p>
            <a:pPr eaLnBrk="1" hangingPunct="1">
              <a:buFontTx/>
              <a:buNone/>
            </a:pPr>
            <a:endParaRPr lang="fr-FR" smtClean="0">
              <a:latin typeface="Times New Roman" pitchFamily="18" charset="0"/>
            </a:endParaRPr>
          </a:p>
          <a:p>
            <a:pPr eaLnBrk="1" hangingPunct="1">
              <a:buFontTx/>
              <a:buNone/>
            </a:pPr>
            <a:r>
              <a:rPr lang="fr-FR" smtClean="0">
                <a:latin typeface="Times New Roman" pitchFamily="18" charset="0"/>
              </a:rPr>
              <a:t>			</a:t>
            </a:r>
            <a:r>
              <a:rPr lang="fr-FR" sz="1600" smtClean="0">
                <a:latin typeface="Times New Roman" pitchFamily="18" charset="0"/>
              </a:rPr>
              <a:t>AB </a:t>
            </a:r>
            <a:r>
              <a:rPr lang="fr-FR" sz="1600" smtClean="0">
                <a:latin typeface="Times New Roman" pitchFamily="18" charset="0"/>
                <a:sym typeface="Symbol" pitchFamily="18" charset="2"/>
              </a:rPr>
              <a:t></a:t>
            </a:r>
            <a:r>
              <a:rPr lang="fr-FR" sz="1600" smtClean="0">
                <a:latin typeface="Times New Roman" pitchFamily="18" charset="0"/>
              </a:rPr>
              <a:t> BC = nombre d’or</a:t>
            </a:r>
          </a:p>
          <a:p>
            <a:pPr eaLnBrk="1" hangingPunct="1">
              <a:buFontTx/>
              <a:buNone/>
            </a:pPr>
            <a:r>
              <a:rPr lang="fr-FR" sz="1600" smtClean="0">
                <a:latin typeface="Times New Roman" pitchFamily="18" charset="0"/>
              </a:rPr>
              <a:t>  		               (ABCD est un rectangle d’or)</a:t>
            </a:r>
          </a:p>
          <a:p>
            <a:pPr eaLnBrk="1" hangingPunct="1">
              <a:buFontTx/>
              <a:buNone/>
            </a:pPr>
            <a:r>
              <a:rPr lang="fr-FR" sz="1600" smtClean="0">
                <a:latin typeface="Times New Roman" pitchFamily="18" charset="0"/>
              </a:rPr>
              <a:t>   </a:t>
            </a:r>
          </a:p>
          <a:p>
            <a:pPr eaLnBrk="1" hangingPunct="1">
              <a:buFontTx/>
              <a:buNone/>
            </a:pPr>
            <a:r>
              <a:rPr lang="fr-FR" sz="1600" smtClean="0">
                <a:latin typeface="Times New Roman" pitchFamily="18" charset="0"/>
              </a:rPr>
              <a:t>			BC </a:t>
            </a:r>
            <a:r>
              <a:rPr lang="fr-FR" sz="1600" smtClean="0">
                <a:latin typeface="Times New Roman" pitchFamily="18" charset="0"/>
                <a:sym typeface="Symbol" pitchFamily="18" charset="2"/>
              </a:rPr>
              <a:t></a:t>
            </a:r>
            <a:r>
              <a:rPr lang="fr-FR" sz="1600" smtClean="0">
                <a:latin typeface="Times New Roman" pitchFamily="18" charset="0"/>
              </a:rPr>
              <a:t> BF = nombre d’or</a:t>
            </a:r>
          </a:p>
          <a:p>
            <a:pPr eaLnBrk="1" hangingPunct="1">
              <a:buFontTx/>
              <a:buNone/>
            </a:pPr>
            <a:r>
              <a:rPr lang="fr-FR" sz="1600" smtClean="0">
                <a:latin typeface="Times New Roman" pitchFamily="18" charset="0"/>
              </a:rPr>
              <a:t>    		                (ECBF est un rectangle d’or)</a:t>
            </a:r>
          </a:p>
          <a:p>
            <a:pPr eaLnBrk="1" hangingPunct="1">
              <a:buFontTx/>
              <a:buNone/>
            </a:pPr>
            <a:endParaRPr lang="fr-FR" sz="1600" smtClean="0">
              <a:latin typeface="Times New Roman" pitchFamily="18" charset="0"/>
            </a:endParaRPr>
          </a:p>
        </p:txBody>
      </p:sp>
      <p:sp>
        <p:nvSpPr>
          <p:cNvPr id="6147" name="Text Box 4"/>
          <p:cNvSpPr txBox="1">
            <a:spLocks noChangeArrowheads="1"/>
          </p:cNvSpPr>
          <p:nvPr/>
        </p:nvSpPr>
        <p:spPr bwMode="auto">
          <a:xfrm>
            <a:off x="5651500" y="3068638"/>
            <a:ext cx="2665413" cy="366712"/>
          </a:xfrm>
          <a:prstGeom prst="rect">
            <a:avLst/>
          </a:prstGeom>
          <a:noFill/>
          <a:ln w="9525">
            <a:noFill/>
            <a:miter lim="800000"/>
            <a:headEnd/>
            <a:tailEnd/>
          </a:ln>
        </p:spPr>
        <p:txBody>
          <a:bodyPr>
            <a:spAutoFit/>
          </a:bodyPr>
          <a:lstStyle/>
          <a:p>
            <a:pPr>
              <a:spcBef>
                <a:spcPct val="50000"/>
              </a:spcBef>
            </a:pPr>
            <a:endParaRPr lang="fr-FR"/>
          </a:p>
        </p:txBody>
      </p:sp>
      <p:pic>
        <p:nvPicPr>
          <p:cNvPr id="6148" name="Picture 5"/>
          <p:cNvPicPr>
            <a:picLocks noChangeAspect="1" noChangeArrowheads="1"/>
          </p:cNvPicPr>
          <p:nvPr/>
        </p:nvPicPr>
        <p:blipFill>
          <a:blip r:embed="rId3"/>
          <a:srcRect/>
          <a:stretch>
            <a:fillRect/>
          </a:stretch>
        </p:blipFill>
        <p:spPr bwMode="auto">
          <a:xfrm>
            <a:off x="4643438" y="2420938"/>
            <a:ext cx="3024187" cy="195421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179388" y="593725"/>
            <a:ext cx="8569325" cy="6264275"/>
          </a:xfrm>
        </p:spPr>
        <p:txBody>
          <a:bodyPr/>
          <a:lstStyle/>
          <a:p>
            <a:pPr eaLnBrk="1" hangingPunct="1">
              <a:buFontTx/>
              <a:buNone/>
            </a:pPr>
            <a:r>
              <a:rPr lang="fr-FR" b="1" smtClean="0">
                <a:latin typeface="Times New Roman" pitchFamily="18" charset="0"/>
              </a:rPr>
              <a:t>La spirale d’or :</a:t>
            </a:r>
            <a:r>
              <a:rPr lang="fr-FR" smtClean="0">
                <a:latin typeface="Times New Roman" pitchFamily="18" charset="0"/>
              </a:rPr>
              <a:t> </a:t>
            </a:r>
          </a:p>
          <a:p>
            <a:pPr eaLnBrk="1" hangingPunct="1">
              <a:buFontTx/>
              <a:buNone/>
            </a:pPr>
            <a:endParaRPr lang="fr-FR" sz="1800" smtClean="0">
              <a:latin typeface="Times New Roman" pitchFamily="18" charset="0"/>
            </a:endParaRPr>
          </a:p>
          <a:p>
            <a:pPr eaLnBrk="1" hangingPunct="1">
              <a:buFontTx/>
              <a:buNone/>
            </a:pPr>
            <a:r>
              <a:rPr lang="fr-FR" sz="1800" smtClean="0">
                <a:latin typeface="Times New Roman" pitchFamily="18" charset="0"/>
              </a:rPr>
              <a:t>En poursuivant la construction du rectangle d’or, on peut construire une spirale d’or :</a:t>
            </a:r>
          </a:p>
          <a:p>
            <a:pPr eaLnBrk="1" hangingPunct="1">
              <a:buFontTx/>
              <a:buNone/>
            </a:pPr>
            <a:endParaRPr lang="fr-FR" sz="1800" smtClean="0">
              <a:latin typeface="Times New Roman" pitchFamily="18" charset="0"/>
            </a:endParaRPr>
          </a:p>
          <a:p>
            <a:pPr eaLnBrk="1" hangingPunct="1">
              <a:buFontTx/>
              <a:buNone/>
            </a:pPr>
            <a:endParaRPr lang="fr-FR" sz="1800" smtClean="0">
              <a:latin typeface="Times New Roman" pitchFamily="18" charset="0"/>
            </a:endParaRPr>
          </a:p>
          <a:p>
            <a:pPr eaLnBrk="1" hangingPunct="1">
              <a:buFontTx/>
              <a:buNone/>
            </a:pPr>
            <a:endParaRPr lang="fr-FR" sz="1800" smtClean="0">
              <a:latin typeface="Times New Roman" pitchFamily="18" charset="0"/>
            </a:endParaRPr>
          </a:p>
          <a:p>
            <a:pPr eaLnBrk="1" hangingPunct="1">
              <a:buFontTx/>
              <a:buNone/>
            </a:pPr>
            <a:r>
              <a:rPr lang="fr-FR" sz="1600" smtClean="0">
                <a:latin typeface="Times New Roman" pitchFamily="18" charset="0"/>
              </a:rPr>
              <a:t>●  JHFK, EFHI, AGFE … sont des</a:t>
            </a:r>
          </a:p>
          <a:p>
            <a:pPr eaLnBrk="1" hangingPunct="1">
              <a:buFontTx/>
              <a:buNone/>
            </a:pPr>
            <a:r>
              <a:rPr lang="fr-FR" sz="1600" smtClean="0">
                <a:latin typeface="Times New Roman" pitchFamily="18" charset="0"/>
              </a:rPr>
              <a:t>   rectangles d’or construits successivement. </a:t>
            </a:r>
          </a:p>
          <a:p>
            <a:pPr eaLnBrk="1" hangingPunct="1">
              <a:buFontTx/>
              <a:buNone/>
            </a:pPr>
            <a:endParaRPr lang="fr-FR" sz="1600" smtClean="0">
              <a:latin typeface="Times New Roman" pitchFamily="18" charset="0"/>
            </a:endParaRPr>
          </a:p>
          <a:p>
            <a:pPr eaLnBrk="1" hangingPunct="1">
              <a:buFontTx/>
              <a:buNone/>
            </a:pPr>
            <a:r>
              <a:rPr lang="fr-FR" sz="1600" smtClean="0">
                <a:latin typeface="Times New Roman" pitchFamily="18" charset="0"/>
              </a:rPr>
              <a:t>●  En construisant les quarts de cercle dans </a:t>
            </a:r>
          </a:p>
          <a:p>
            <a:pPr eaLnBrk="1" hangingPunct="1">
              <a:buFontTx/>
              <a:buNone/>
            </a:pPr>
            <a:r>
              <a:rPr lang="fr-FR" sz="1600" smtClean="0">
                <a:latin typeface="Times New Roman" pitchFamily="18" charset="0"/>
              </a:rPr>
              <a:t>    chaque carré, on construit petit à petit la </a:t>
            </a:r>
          </a:p>
          <a:p>
            <a:pPr eaLnBrk="1" hangingPunct="1">
              <a:buFontTx/>
              <a:buNone/>
            </a:pPr>
            <a:r>
              <a:rPr lang="fr-FR" sz="1600" smtClean="0">
                <a:latin typeface="Times New Roman" pitchFamily="18" charset="0"/>
              </a:rPr>
              <a:t>    spirale d’or.</a:t>
            </a:r>
          </a:p>
        </p:txBody>
      </p:sp>
      <p:pic>
        <p:nvPicPr>
          <p:cNvPr id="7171" name="Picture 5"/>
          <p:cNvPicPr>
            <a:picLocks noChangeAspect="1" noChangeArrowheads="1"/>
          </p:cNvPicPr>
          <p:nvPr/>
        </p:nvPicPr>
        <p:blipFill>
          <a:blip r:embed="rId3"/>
          <a:srcRect/>
          <a:stretch>
            <a:fillRect/>
          </a:stretch>
        </p:blipFill>
        <p:spPr bwMode="auto">
          <a:xfrm>
            <a:off x="5003800" y="2349500"/>
            <a:ext cx="3527425" cy="235267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68313" y="0"/>
            <a:ext cx="8229600" cy="1143000"/>
          </a:xfrm>
        </p:spPr>
        <p:txBody>
          <a:bodyPr/>
          <a:lstStyle/>
          <a:p>
            <a:pPr eaLnBrk="1" hangingPunct="1"/>
            <a:r>
              <a:rPr lang="fr-FR" sz="4000" b="1" u="sng" smtClean="0">
                <a:latin typeface="Times New Roman" pitchFamily="18" charset="0"/>
              </a:rPr>
              <a:t>Les anciennes unités de mesure :</a:t>
            </a:r>
          </a:p>
        </p:txBody>
      </p:sp>
      <p:sp>
        <p:nvSpPr>
          <p:cNvPr id="8195" name="Rectangle 4"/>
          <p:cNvSpPr>
            <a:spLocks noGrp="1" noChangeArrowheads="1"/>
          </p:cNvSpPr>
          <p:nvPr>
            <p:ph type="body" idx="1"/>
          </p:nvPr>
        </p:nvSpPr>
        <p:spPr>
          <a:xfrm>
            <a:off x="395288" y="1052513"/>
            <a:ext cx="8229600" cy="5472112"/>
          </a:xfrm>
        </p:spPr>
        <p:txBody>
          <a:bodyPr/>
          <a:lstStyle/>
          <a:p>
            <a:pPr eaLnBrk="1" hangingPunct="1">
              <a:lnSpc>
                <a:spcPct val="80000"/>
              </a:lnSpc>
            </a:pPr>
            <a:r>
              <a:rPr lang="fr-FR" sz="1800" smtClean="0">
                <a:latin typeface="Times New Roman" pitchFamily="18" charset="0"/>
              </a:rPr>
              <a:t>Tout d’abord, il faut savoir qu’au Moyen-âge, on n’utilisait pas les unités de mesure</a:t>
            </a:r>
          </a:p>
          <a:p>
            <a:pPr eaLnBrk="1" hangingPunct="1">
              <a:lnSpc>
                <a:spcPct val="80000"/>
              </a:lnSpc>
              <a:buFontTx/>
              <a:buNone/>
            </a:pPr>
            <a:r>
              <a:rPr lang="fr-FR" sz="1800" smtClean="0">
                <a:latin typeface="Times New Roman" pitchFamily="18" charset="0"/>
              </a:rPr>
              <a:t>       actuelles mais des unités liées principalement au corps humain :</a:t>
            </a:r>
          </a:p>
          <a:p>
            <a:pPr eaLnBrk="1" hangingPunct="1">
              <a:lnSpc>
                <a:spcPct val="80000"/>
              </a:lnSpc>
              <a:buFontTx/>
              <a:buNone/>
            </a:pPr>
            <a:r>
              <a:rPr lang="fr-FR" sz="1800" smtClean="0">
                <a:latin typeface="Times New Roman" pitchFamily="18" charset="0"/>
              </a:rPr>
              <a:t>		- palme (1) </a:t>
            </a:r>
          </a:p>
          <a:p>
            <a:pPr eaLnBrk="1" hangingPunct="1">
              <a:lnSpc>
                <a:spcPct val="80000"/>
              </a:lnSpc>
              <a:buFontTx/>
              <a:buNone/>
            </a:pPr>
            <a:r>
              <a:rPr lang="fr-FR" sz="1800" smtClean="0">
                <a:latin typeface="Times New Roman" pitchFamily="18" charset="0"/>
              </a:rPr>
              <a:t>		- empan (2) </a:t>
            </a:r>
          </a:p>
          <a:p>
            <a:pPr eaLnBrk="1" hangingPunct="1">
              <a:lnSpc>
                <a:spcPct val="80000"/>
              </a:lnSpc>
              <a:buFontTx/>
              <a:buNone/>
            </a:pPr>
            <a:r>
              <a:rPr lang="fr-FR" sz="1800" smtClean="0">
                <a:latin typeface="Times New Roman" pitchFamily="18" charset="0"/>
              </a:rPr>
              <a:t>		- paume (3) </a:t>
            </a:r>
          </a:p>
          <a:p>
            <a:pPr eaLnBrk="1" hangingPunct="1">
              <a:lnSpc>
                <a:spcPct val="80000"/>
              </a:lnSpc>
              <a:buFontTx/>
              <a:buNone/>
            </a:pPr>
            <a:r>
              <a:rPr lang="fr-FR" sz="1800" smtClean="0">
                <a:latin typeface="Times New Roman" pitchFamily="18" charset="0"/>
              </a:rPr>
              <a:t>		- coudée (distance entre le coude et l’extrémité du majeur)</a:t>
            </a:r>
          </a:p>
          <a:p>
            <a:pPr eaLnBrk="1" hangingPunct="1">
              <a:lnSpc>
                <a:spcPct val="80000"/>
              </a:lnSpc>
              <a:buFontTx/>
              <a:buNone/>
            </a:pPr>
            <a:r>
              <a:rPr lang="fr-FR" sz="1800" smtClean="0">
                <a:latin typeface="Times New Roman" pitchFamily="18" charset="0"/>
              </a:rPr>
              <a:t>		- pouce</a:t>
            </a:r>
          </a:p>
          <a:p>
            <a:pPr eaLnBrk="1" hangingPunct="1">
              <a:lnSpc>
                <a:spcPct val="80000"/>
              </a:lnSpc>
              <a:buFontTx/>
              <a:buNone/>
            </a:pPr>
            <a:r>
              <a:rPr lang="fr-FR" sz="1800" smtClean="0">
                <a:latin typeface="Times New Roman" pitchFamily="18" charset="0"/>
              </a:rPr>
              <a:t>		- pied</a:t>
            </a:r>
          </a:p>
          <a:p>
            <a:pPr eaLnBrk="1" hangingPunct="1">
              <a:lnSpc>
                <a:spcPct val="80000"/>
              </a:lnSpc>
              <a:buFontTx/>
              <a:buNone/>
            </a:pPr>
            <a:r>
              <a:rPr lang="fr-FR" sz="1800" smtClean="0">
                <a:latin typeface="Times New Roman" pitchFamily="18" charset="0"/>
              </a:rPr>
              <a:t>		- ligne (diamètre d’un grain d’orge)</a:t>
            </a:r>
          </a:p>
          <a:p>
            <a:pPr eaLnBrk="1" hangingPunct="1">
              <a:lnSpc>
                <a:spcPct val="80000"/>
              </a:lnSpc>
              <a:buFontTx/>
              <a:buNone/>
            </a:pPr>
            <a:endParaRPr lang="fr-FR" sz="1800" smtClean="0">
              <a:latin typeface="Times New Roman" pitchFamily="18" charset="0"/>
            </a:endParaRPr>
          </a:p>
          <a:p>
            <a:pPr eaLnBrk="1" hangingPunct="1">
              <a:lnSpc>
                <a:spcPct val="80000"/>
              </a:lnSpc>
            </a:pPr>
            <a:r>
              <a:rPr lang="fr-FR" sz="1800" smtClean="0">
                <a:latin typeface="Times New Roman" pitchFamily="18" charset="0"/>
              </a:rPr>
              <a:t>Ces unités n’étaient pas très fiables d’une région à l’autre (par exemple pour la ligne, suivant les régions et leur fertilité, les grains d’orge n’avaient pas le même diamètre) et parfois même ils n’avaient pas la même définition des unités (par exemple pour l’empan).</a:t>
            </a:r>
          </a:p>
          <a:p>
            <a:pPr eaLnBrk="1" hangingPunct="1">
              <a:lnSpc>
                <a:spcPct val="80000"/>
              </a:lnSpc>
              <a:buFontTx/>
              <a:buNone/>
            </a:pPr>
            <a:endParaRPr lang="fr-FR" sz="1800" smtClean="0">
              <a:latin typeface="Times New Roman" pitchFamily="18" charset="0"/>
            </a:endParaRPr>
          </a:p>
          <a:p>
            <a:pPr eaLnBrk="1" hangingPunct="1">
              <a:lnSpc>
                <a:spcPct val="80000"/>
              </a:lnSpc>
            </a:pPr>
            <a:r>
              <a:rPr lang="fr-FR" sz="1800" smtClean="0">
                <a:latin typeface="Times New Roman" pitchFamily="18" charset="0"/>
              </a:rPr>
              <a:t>On a remarqué également l’apparition du nombre d’or dans ces anciennes unités de mesure :</a:t>
            </a:r>
            <a:endParaRPr lang="fr-FR" sz="1800" u="sng" smtClean="0">
              <a:latin typeface="Times New Roman" pitchFamily="18" charset="0"/>
            </a:endParaRPr>
          </a:p>
          <a:p>
            <a:pPr eaLnBrk="1" hangingPunct="1">
              <a:lnSpc>
                <a:spcPct val="80000"/>
              </a:lnSpc>
              <a:buFontTx/>
              <a:buNone/>
            </a:pPr>
            <a:r>
              <a:rPr lang="fr-FR" sz="1800" smtClean="0">
                <a:latin typeface="Times New Roman" pitchFamily="18" charset="0"/>
              </a:rPr>
              <a:t>	</a:t>
            </a:r>
            <a:r>
              <a:rPr lang="fr-FR" sz="1800" u="sng" smtClean="0">
                <a:latin typeface="Times New Roman" pitchFamily="18" charset="0"/>
              </a:rPr>
              <a:t>Par exemple</a:t>
            </a:r>
            <a:r>
              <a:rPr lang="fr-FR" sz="1800" smtClean="0">
                <a:latin typeface="Times New Roman" pitchFamily="18" charset="0"/>
              </a:rPr>
              <a:t> :  coudée / pied  =  pied / empan  =  …  =  nombre d’or</a:t>
            </a:r>
          </a:p>
          <a:p>
            <a:pPr eaLnBrk="1" hangingPunct="1">
              <a:lnSpc>
                <a:spcPct val="80000"/>
              </a:lnSpc>
              <a:buFontTx/>
              <a:buNone/>
            </a:pPr>
            <a:r>
              <a:rPr lang="fr-FR" sz="1800" smtClean="0">
                <a:latin typeface="Times New Roman" pitchFamily="18" charset="0"/>
              </a:rPr>
              <a:t>	C’est à dire qu’on passe d’une unité à une autre en multipliant ou en divisant pas le nombre d’or.</a:t>
            </a:r>
          </a:p>
        </p:txBody>
      </p:sp>
      <p:pic>
        <p:nvPicPr>
          <p:cNvPr id="8196" name="Picture 5" descr="main01"/>
          <p:cNvPicPr>
            <a:picLocks noChangeAspect="1" noChangeArrowheads="1"/>
          </p:cNvPicPr>
          <p:nvPr/>
        </p:nvPicPr>
        <p:blipFill>
          <a:blip r:embed="rId3"/>
          <a:srcRect/>
          <a:stretch>
            <a:fillRect/>
          </a:stretch>
        </p:blipFill>
        <p:spPr bwMode="auto">
          <a:xfrm>
            <a:off x="6948488" y="1773238"/>
            <a:ext cx="1668462" cy="180022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xfrm>
            <a:off x="468313" y="260350"/>
            <a:ext cx="8229600" cy="1143000"/>
          </a:xfrm>
        </p:spPr>
        <p:txBody>
          <a:bodyPr/>
          <a:lstStyle/>
          <a:p>
            <a:pPr eaLnBrk="1" hangingPunct="1"/>
            <a:r>
              <a:rPr lang="fr-FR" sz="4000" b="1" u="sng" smtClean="0">
                <a:latin typeface="Times New Roman" pitchFamily="18" charset="0"/>
              </a:rPr>
              <a:t>Le compas de proportion :</a:t>
            </a:r>
          </a:p>
        </p:txBody>
      </p:sp>
      <p:sp>
        <p:nvSpPr>
          <p:cNvPr id="2054" name="Rectangle 3"/>
          <p:cNvSpPr>
            <a:spLocks noGrp="1" noChangeArrowheads="1"/>
          </p:cNvSpPr>
          <p:nvPr>
            <p:ph type="body" idx="1"/>
          </p:nvPr>
        </p:nvSpPr>
        <p:spPr>
          <a:xfrm>
            <a:off x="468313" y="1484313"/>
            <a:ext cx="8229600" cy="4681537"/>
          </a:xfrm>
        </p:spPr>
        <p:txBody>
          <a:bodyPr/>
          <a:lstStyle/>
          <a:p>
            <a:pPr eaLnBrk="1" hangingPunct="1">
              <a:buFontTx/>
              <a:buNone/>
            </a:pPr>
            <a:r>
              <a:rPr lang="fr-FR" b="1" smtClean="0">
                <a:latin typeface="Times New Roman" pitchFamily="18" charset="0"/>
              </a:rPr>
              <a:t>Construction du compas de proportion :</a:t>
            </a:r>
            <a:endParaRPr lang="fr-FR" smtClean="0">
              <a:latin typeface="Times New Roman" pitchFamily="18" charset="0"/>
            </a:endParaRPr>
          </a:p>
          <a:p>
            <a:pPr eaLnBrk="1" hangingPunct="1">
              <a:buFontTx/>
              <a:buNone/>
            </a:pPr>
            <a:endParaRPr lang="fr-FR" sz="1200" smtClean="0">
              <a:latin typeface="Times New Roman" pitchFamily="18" charset="0"/>
            </a:endParaRPr>
          </a:p>
          <a:p>
            <a:pPr eaLnBrk="1" hangingPunct="1">
              <a:buFontTx/>
              <a:buNone/>
            </a:pPr>
            <a:endParaRPr lang="fr-FR" sz="1200" smtClean="0">
              <a:latin typeface="Times New Roman" pitchFamily="18" charset="0"/>
            </a:endParaRPr>
          </a:p>
          <a:p>
            <a:pPr eaLnBrk="1" hangingPunct="1">
              <a:buFontTx/>
              <a:buNone/>
            </a:pPr>
            <a:r>
              <a:rPr lang="fr-FR" sz="1800" smtClean="0">
                <a:latin typeface="Times New Roman" pitchFamily="18" charset="0"/>
              </a:rPr>
              <a:t>Le principe est simple : on règle grâce à la molette </a:t>
            </a:r>
          </a:p>
          <a:p>
            <a:pPr eaLnBrk="1" hangingPunct="1">
              <a:buFontTx/>
              <a:buNone/>
            </a:pPr>
            <a:r>
              <a:rPr lang="fr-FR" sz="1800" smtClean="0">
                <a:latin typeface="Times New Roman" pitchFamily="18" charset="0"/>
              </a:rPr>
              <a:t>la proportion que l'on souhaite obtenir. </a:t>
            </a:r>
          </a:p>
          <a:p>
            <a:pPr eaLnBrk="1" hangingPunct="1">
              <a:buFontTx/>
              <a:buNone/>
            </a:pPr>
            <a:r>
              <a:rPr lang="fr-FR" sz="1800" smtClean="0">
                <a:latin typeface="Times New Roman" pitchFamily="18" charset="0"/>
              </a:rPr>
              <a:t>Ici, le rapport de la longueur séparant les deux pointes </a:t>
            </a:r>
          </a:p>
          <a:p>
            <a:pPr eaLnBrk="1" hangingPunct="1">
              <a:buFontTx/>
              <a:buNone/>
            </a:pPr>
            <a:r>
              <a:rPr lang="fr-FR" sz="1800" smtClean="0">
                <a:latin typeface="Times New Roman" pitchFamily="18" charset="0"/>
              </a:rPr>
              <a:t>supérieures et de la longueur séparant les deux pointes </a:t>
            </a:r>
          </a:p>
          <a:p>
            <a:pPr eaLnBrk="1" hangingPunct="1">
              <a:buFontTx/>
              <a:buNone/>
            </a:pPr>
            <a:r>
              <a:rPr lang="fr-FR" sz="1800" smtClean="0">
                <a:latin typeface="Times New Roman" pitchFamily="18" charset="0"/>
              </a:rPr>
              <a:t>inférieures vaut le nombre d'or.</a:t>
            </a:r>
          </a:p>
          <a:p>
            <a:pPr eaLnBrk="1" hangingPunct="1">
              <a:buFontTx/>
              <a:buNone/>
            </a:pPr>
            <a:endParaRPr lang="fr-FR" sz="1800" smtClean="0">
              <a:latin typeface="Times New Roman" pitchFamily="18" charset="0"/>
            </a:endParaRPr>
          </a:p>
          <a:p>
            <a:pPr eaLnBrk="1" hangingPunct="1">
              <a:buFontTx/>
              <a:buNone/>
            </a:pPr>
            <a:r>
              <a:rPr lang="fr-FR" sz="1800" smtClean="0">
                <a:latin typeface="Times New Roman" pitchFamily="18" charset="0"/>
              </a:rPr>
              <a:t>Utilisation du théorème de Thalès(3è) pour la fabrication du compas de</a:t>
            </a:r>
          </a:p>
          <a:p>
            <a:pPr eaLnBrk="1" hangingPunct="1">
              <a:buFontTx/>
              <a:buNone/>
            </a:pPr>
            <a:r>
              <a:rPr lang="fr-FR" sz="1800" smtClean="0">
                <a:latin typeface="Times New Roman" pitchFamily="18" charset="0"/>
              </a:rPr>
              <a:t>proportion.</a:t>
            </a:r>
          </a:p>
          <a:p>
            <a:pPr eaLnBrk="1" hangingPunct="1">
              <a:buFontTx/>
              <a:buNone/>
            </a:pPr>
            <a:r>
              <a:rPr lang="fr-FR" sz="1800" i="1" smtClean="0">
                <a:latin typeface="Times New Roman" pitchFamily="18" charset="0"/>
              </a:rPr>
              <a:t>(En 3è également, possibilité de voir les propriétés numérique du nombre d’or :</a:t>
            </a:r>
          </a:p>
          <a:p>
            <a:pPr eaLnBrk="1" hangingPunct="1">
              <a:buFontTx/>
              <a:buNone/>
            </a:pPr>
            <a:r>
              <a:rPr lang="fr-FR" sz="1800" i="1" smtClean="0">
                <a:latin typeface="Times New Roman" pitchFamily="18" charset="0"/>
              </a:rPr>
              <a:t>  					où  </a:t>
            </a:r>
          </a:p>
        </p:txBody>
      </p:sp>
      <p:pic>
        <p:nvPicPr>
          <p:cNvPr id="2055" name="Picture 4"/>
          <p:cNvPicPr>
            <a:picLocks noChangeAspect="1" noChangeArrowheads="1"/>
          </p:cNvPicPr>
          <p:nvPr/>
        </p:nvPicPr>
        <p:blipFill>
          <a:blip r:embed="rId4"/>
          <a:srcRect/>
          <a:stretch>
            <a:fillRect/>
          </a:stretch>
        </p:blipFill>
        <p:spPr bwMode="auto">
          <a:xfrm>
            <a:off x="6372225" y="2420938"/>
            <a:ext cx="2376488" cy="2049462"/>
          </a:xfrm>
          <a:prstGeom prst="rect">
            <a:avLst/>
          </a:prstGeom>
          <a:noFill/>
          <a:ln w="9525">
            <a:noFill/>
            <a:miter lim="800000"/>
            <a:headEnd/>
            <a:tailEnd/>
          </a:ln>
        </p:spPr>
      </p:pic>
      <p:sp>
        <p:nvSpPr>
          <p:cNvPr id="2056"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fr-FR"/>
          </a:p>
        </p:txBody>
      </p:sp>
      <p:graphicFrame>
        <p:nvGraphicFramePr>
          <p:cNvPr id="2050" name="Object 6"/>
          <p:cNvGraphicFramePr>
            <a:graphicFrameLocks noChangeAspect="1"/>
          </p:cNvGraphicFramePr>
          <p:nvPr/>
        </p:nvGraphicFramePr>
        <p:xfrm>
          <a:off x="900113" y="5516563"/>
          <a:ext cx="1054100" cy="360362"/>
        </p:xfrm>
        <a:graphic>
          <a:graphicData uri="http://schemas.openxmlformats.org/presentationml/2006/ole">
            <p:oleObj spid="_x0000_s2050" name="Equation" r:id="rId5" imgW="672808" imgH="228501" progId="Equation.DSMT4">
              <p:embed/>
            </p:oleObj>
          </a:graphicData>
        </a:graphic>
      </p:graphicFrame>
      <p:sp>
        <p:nvSpPr>
          <p:cNvPr id="2057"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fr-FR"/>
          </a:p>
        </p:txBody>
      </p:sp>
      <p:graphicFrame>
        <p:nvGraphicFramePr>
          <p:cNvPr id="2051" name="Object 8"/>
          <p:cNvGraphicFramePr>
            <a:graphicFrameLocks noChangeAspect="1"/>
          </p:cNvGraphicFramePr>
          <p:nvPr/>
        </p:nvGraphicFramePr>
        <p:xfrm>
          <a:off x="2843213" y="5373688"/>
          <a:ext cx="936625" cy="666750"/>
        </p:xfrm>
        <a:graphic>
          <a:graphicData uri="http://schemas.openxmlformats.org/presentationml/2006/ole">
            <p:oleObj spid="_x0000_s2051" name="Equation" r:id="rId6" imgW="609336" imgH="431613" progId="Equation.DSMT4">
              <p:embed/>
            </p:oleObj>
          </a:graphicData>
        </a:graphic>
      </p:graphicFrame>
      <p:sp>
        <p:nvSpPr>
          <p:cNvPr id="2058" name="ZoneTexte 10"/>
          <p:cNvSpPr txBox="1">
            <a:spLocks noChangeArrowheads="1"/>
          </p:cNvSpPr>
          <p:nvPr/>
        </p:nvSpPr>
        <p:spPr bwMode="auto">
          <a:xfrm>
            <a:off x="4716463" y="5516563"/>
            <a:ext cx="1584325" cy="369887"/>
          </a:xfrm>
          <a:prstGeom prst="rect">
            <a:avLst/>
          </a:prstGeom>
          <a:noFill/>
          <a:ln w="9525">
            <a:noFill/>
            <a:miter lim="800000"/>
            <a:headEnd/>
            <a:tailEnd/>
          </a:ln>
        </p:spPr>
        <p:txBody>
          <a:bodyPr>
            <a:spAutoFit/>
          </a:bodyPr>
          <a:lstStyle/>
          <a:p>
            <a:r>
              <a:rPr lang="fr-FR">
                <a:sym typeface="Symbol" pitchFamily="18" charset="2"/>
              </a:rPr>
              <a:t></a:t>
            </a:r>
            <a:r>
              <a:rPr lang="fr-FR"/>
              <a:t> = </a:t>
            </a:r>
          </a:p>
        </p:txBody>
      </p:sp>
      <p:sp>
        <p:nvSpPr>
          <p:cNvPr id="2059"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fr-FR"/>
          </a:p>
        </p:txBody>
      </p:sp>
      <p:graphicFrame>
        <p:nvGraphicFramePr>
          <p:cNvPr id="2052" name="Object 10"/>
          <p:cNvGraphicFramePr>
            <a:graphicFrameLocks noChangeAspect="1"/>
          </p:cNvGraphicFramePr>
          <p:nvPr/>
        </p:nvGraphicFramePr>
        <p:xfrm>
          <a:off x="5219700" y="5373688"/>
          <a:ext cx="720725" cy="684212"/>
        </p:xfrm>
        <a:graphic>
          <a:graphicData uri="http://schemas.openxmlformats.org/presentationml/2006/ole">
            <p:oleObj spid="_x0000_s2052" name="Equation" r:id="rId7" imgW="457200" imgH="431800" progId="Equation.DSMT4">
              <p:embed/>
            </p:oleObj>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323850" y="620713"/>
            <a:ext cx="8229600" cy="5472112"/>
          </a:xfrm>
        </p:spPr>
        <p:txBody>
          <a:bodyPr/>
          <a:lstStyle/>
          <a:p>
            <a:pPr eaLnBrk="1" hangingPunct="1">
              <a:buFontTx/>
              <a:buNone/>
            </a:pPr>
            <a:r>
              <a:rPr lang="fr-FR" b="1" smtClean="0">
                <a:latin typeface="Times New Roman" pitchFamily="18" charset="0"/>
              </a:rPr>
              <a:t>Utilisation du compas de proportion :</a:t>
            </a:r>
          </a:p>
          <a:p>
            <a:pPr eaLnBrk="1" hangingPunct="1">
              <a:buFontTx/>
              <a:buNone/>
            </a:pPr>
            <a:endParaRPr lang="fr-FR" sz="3600" smtClean="0">
              <a:latin typeface="Times New Roman" pitchFamily="18" charset="0"/>
            </a:endParaRPr>
          </a:p>
          <a:p>
            <a:pPr eaLnBrk="1" hangingPunct="1"/>
            <a:r>
              <a:rPr lang="fr-FR" sz="1800" smtClean="0">
                <a:latin typeface="Times New Roman" pitchFamily="18" charset="0"/>
              </a:rPr>
              <a:t>Il permet de multiplier ou de diviser des longueurs par le nombre d’or.</a:t>
            </a:r>
          </a:p>
          <a:p>
            <a:pPr eaLnBrk="1" hangingPunct="1">
              <a:buFontTx/>
              <a:buNone/>
            </a:pPr>
            <a:endParaRPr lang="fr-FR" sz="1800" smtClean="0">
              <a:latin typeface="Times New Roman" pitchFamily="18" charset="0"/>
            </a:endParaRPr>
          </a:p>
          <a:p>
            <a:pPr eaLnBrk="1" hangingPunct="1"/>
            <a:r>
              <a:rPr lang="fr-FR" sz="1800" smtClean="0">
                <a:latin typeface="Times New Roman" pitchFamily="18" charset="0"/>
              </a:rPr>
              <a:t>On peut notamment construire les figures géométriques vues précédemment à l’aide du compas de proportion.</a:t>
            </a:r>
          </a:p>
          <a:p>
            <a:pPr eaLnBrk="1" hangingPunct="1"/>
            <a:endParaRPr lang="fr-FR" sz="1800" smtClean="0">
              <a:latin typeface="Times New Roman" pitchFamily="18" charset="0"/>
            </a:endParaRPr>
          </a:p>
          <a:p>
            <a:pPr eaLnBrk="1" hangingPunct="1"/>
            <a:endParaRPr lang="fr-FR" sz="1800" smtClean="0">
              <a:latin typeface="Times New Roman" pitchFamily="18" charset="0"/>
            </a:endParaRPr>
          </a:p>
          <a:p>
            <a:pPr eaLnBrk="1" hangingPunct="1">
              <a:buFontTx/>
              <a:buNone/>
            </a:pPr>
            <a:r>
              <a:rPr lang="fr-FR" sz="1400" smtClean="0">
                <a:latin typeface="Times New Roman" pitchFamily="18" charset="0"/>
              </a:rPr>
              <a:t>Par exemple, si je prends la longueur AB du rectangle d’or avec les pointes </a:t>
            </a:r>
          </a:p>
          <a:p>
            <a:pPr eaLnBrk="1" hangingPunct="1">
              <a:buFontTx/>
              <a:buNone/>
            </a:pPr>
            <a:r>
              <a:rPr lang="fr-FR" sz="1400" smtClean="0">
                <a:latin typeface="Times New Roman" pitchFamily="18" charset="0"/>
              </a:rPr>
              <a:t>supérieures de mon compas de proportion, j’obtiens la largeur AD du </a:t>
            </a:r>
          </a:p>
          <a:p>
            <a:pPr eaLnBrk="1" hangingPunct="1">
              <a:buFontTx/>
              <a:buNone/>
            </a:pPr>
            <a:r>
              <a:rPr lang="fr-FR" sz="1400" smtClean="0">
                <a:latin typeface="Times New Roman" pitchFamily="18" charset="0"/>
              </a:rPr>
              <a:t>rectangle d’or avec les pointes inférieures du compas.</a:t>
            </a:r>
          </a:p>
        </p:txBody>
      </p:sp>
      <p:pic>
        <p:nvPicPr>
          <p:cNvPr id="9219" name="Picture 4"/>
          <p:cNvPicPr>
            <a:picLocks noChangeAspect="1" noChangeArrowheads="1"/>
          </p:cNvPicPr>
          <p:nvPr/>
        </p:nvPicPr>
        <p:blipFill>
          <a:blip r:embed="rId3"/>
          <a:srcRect/>
          <a:stretch>
            <a:fillRect/>
          </a:stretch>
        </p:blipFill>
        <p:spPr bwMode="auto">
          <a:xfrm>
            <a:off x="6372225" y="3644900"/>
            <a:ext cx="2087563" cy="1349375"/>
          </a:xfrm>
          <a:prstGeom prst="rect">
            <a:avLst/>
          </a:prstGeom>
          <a:noFill/>
          <a:ln w="9525">
            <a:noFill/>
            <a:miter lim="800000"/>
            <a:headEnd/>
            <a:tailEnd/>
          </a:ln>
        </p:spPr>
      </p:pic>
      <p:pic>
        <p:nvPicPr>
          <p:cNvPr id="9220" name="Picture 5"/>
          <p:cNvPicPr>
            <a:picLocks noChangeAspect="1" noChangeArrowheads="1"/>
          </p:cNvPicPr>
          <p:nvPr/>
        </p:nvPicPr>
        <p:blipFill>
          <a:blip r:embed="rId4"/>
          <a:srcRect/>
          <a:stretch>
            <a:fillRect/>
          </a:stretch>
        </p:blipFill>
        <p:spPr bwMode="auto">
          <a:xfrm>
            <a:off x="4643438" y="4724400"/>
            <a:ext cx="1655762" cy="142716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fr-FR" sz="4000" b="1" u="sng" smtClean="0">
                <a:latin typeface="Times New Roman" pitchFamily="18" charset="0"/>
              </a:rPr>
              <a:t>Le nombre d’or dans des situations concrètes :</a:t>
            </a:r>
          </a:p>
        </p:txBody>
      </p:sp>
      <p:sp>
        <p:nvSpPr>
          <p:cNvPr id="10243" name="Rectangle 3"/>
          <p:cNvSpPr>
            <a:spLocks noGrp="1" noChangeArrowheads="1"/>
          </p:cNvSpPr>
          <p:nvPr>
            <p:ph type="body" idx="1"/>
          </p:nvPr>
        </p:nvSpPr>
        <p:spPr>
          <a:xfrm>
            <a:off x="323850" y="1844675"/>
            <a:ext cx="8229600" cy="4525963"/>
          </a:xfrm>
        </p:spPr>
        <p:txBody>
          <a:bodyPr/>
          <a:lstStyle/>
          <a:p>
            <a:pPr eaLnBrk="1" hangingPunct="1">
              <a:buFontTx/>
              <a:buNone/>
            </a:pPr>
            <a:r>
              <a:rPr lang="fr-FR" b="1" smtClean="0">
                <a:latin typeface="Times New Roman" pitchFamily="18" charset="0"/>
              </a:rPr>
              <a:t>Dans la nature :</a:t>
            </a:r>
          </a:p>
          <a:p>
            <a:pPr eaLnBrk="1" hangingPunct="1">
              <a:buFontTx/>
              <a:buNone/>
            </a:pPr>
            <a:endParaRPr lang="fr-FR" sz="1200" u="sng" smtClean="0">
              <a:latin typeface="Times New Roman" pitchFamily="18" charset="0"/>
            </a:endParaRPr>
          </a:p>
          <a:p>
            <a:pPr eaLnBrk="1" hangingPunct="1">
              <a:buFontTx/>
              <a:buNone/>
            </a:pPr>
            <a:r>
              <a:rPr lang="fr-FR" sz="1800" u="sng" smtClean="0">
                <a:latin typeface="Times New Roman" pitchFamily="18" charset="0"/>
              </a:rPr>
              <a:t>Chez l’homme </a:t>
            </a:r>
            <a:r>
              <a:rPr lang="fr-FR" sz="1800" smtClean="0">
                <a:latin typeface="Times New Roman" pitchFamily="18" charset="0"/>
              </a:rPr>
              <a:t>:</a:t>
            </a:r>
          </a:p>
          <a:p>
            <a:pPr eaLnBrk="1" hangingPunct="1">
              <a:buFontTx/>
              <a:buNone/>
            </a:pPr>
            <a:endParaRPr lang="fr-FR" sz="1200" smtClean="0">
              <a:latin typeface="Times New Roman" pitchFamily="18" charset="0"/>
            </a:endParaRPr>
          </a:p>
          <a:p>
            <a:pPr eaLnBrk="1" hangingPunct="1">
              <a:buFontTx/>
              <a:buNone/>
            </a:pPr>
            <a:r>
              <a:rPr lang="fr-FR" sz="1800" smtClean="0">
                <a:latin typeface="Times New Roman" pitchFamily="18" charset="0"/>
              </a:rPr>
              <a:t>En vous mesurant :</a:t>
            </a:r>
          </a:p>
          <a:p>
            <a:pPr eaLnBrk="1" hangingPunct="1">
              <a:buFontTx/>
              <a:buNone/>
            </a:pPr>
            <a:r>
              <a:rPr lang="fr-FR" sz="1800" smtClean="0">
                <a:latin typeface="Times New Roman" pitchFamily="18" charset="0"/>
              </a:rPr>
              <a:t>Si les rapports « hauteur totale / distance sol-nombril » et </a:t>
            </a:r>
          </a:p>
          <a:p>
            <a:pPr eaLnBrk="1" hangingPunct="1">
              <a:buFontTx/>
              <a:buNone/>
            </a:pPr>
            <a:r>
              <a:rPr lang="fr-FR" sz="1800" smtClean="0">
                <a:latin typeface="Times New Roman" pitchFamily="18" charset="0"/>
              </a:rPr>
              <a:t>« distance sol-nombril / distance nombril-sommet du crâne » </a:t>
            </a:r>
          </a:p>
          <a:p>
            <a:pPr eaLnBrk="1" hangingPunct="1">
              <a:buFontTx/>
              <a:buNone/>
            </a:pPr>
            <a:r>
              <a:rPr lang="fr-FR" sz="1800" smtClean="0">
                <a:latin typeface="Times New Roman" pitchFamily="18" charset="0"/>
              </a:rPr>
              <a:t>sont égaux (environ 1,618) alors vous êtes bien proportionnés.</a:t>
            </a:r>
          </a:p>
        </p:txBody>
      </p:sp>
    </p:spTree>
  </p:cSld>
  <p:clrMapOvr>
    <a:masterClrMapping/>
  </p:clrMapOvr>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TotalTime>
  <Words>348</Words>
  <Application>Microsoft Office PowerPoint</Application>
  <PresentationFormat>On-screen Show (4:3)</PresentationFormat>
  <Paragraphs>366</Paragraphs>
  <Slides>24</Slides>
  <Notes>24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0" baseType="lpstr">
      <vt:lpstr>Arial</vt:lpstr>
      <vt:lpstr>Calibri</vt:lpstr>
      <vt:lpstr>Times New Roman</vt:lpstr>
      <vt:lpstr>Symbol</vt:lpstr>
      <vt:lpstr>Modèle par défaut</vt:lpstr>
      <vt:lpstr>MathType 5.0 Equation</vt:lpstr>
      <vt:lpstr>LE NOMBRE D’OR</vt:lpstr>
      <vt:lpstr>Slide 2</vt:lpstr>
      <vt:lpstr>Constructions mathématiques à l’aide du nombre d’or :  (pouvant être faites en 6e ou 5è)</vt:lpstr>
      <vt:lpstr>Slide 4</vt:lpstr>
      <vt:lpstr>Slide 5</vt:lpstr>
      <vt:lpstr>Les anciennes unités de mesure :</vt:lpstr>
      <vt:lpstr>Le compas de proportion :</vt:lpstr>
      <vt:lpstr>Slide 8</vt:lpstr>
      <vt:lpstr>Le nombre d’or dans des situations concrètes :</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nombre d’or</dc:title>
  <dc:creator>Ellaij</dc:creator>
  <cp:lastModifiedBy>Ellaij</cp:lastModifiedBy>
  <cp:revision>43</cp:revision>
  <dcterms:created xsi:type="dcterms:W3CDTF">2011-11-29T09:04:37Z</dcterms:created>
  <dcterms:modified xsi:type="dcterms:W3CDTF">2013-11-23T19:39:47Z</dcterms:modified>
</cp:coreProperties>
</file>