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E5AE8-22BA-4238-B235-248CFB24DA20}" type="datetimeFigureOut">
              <a:rPr lang="fr-FR" smtClean="0"/>
              <a:t>22/12/2013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F72E-AA8A-4979-AE50-C04CF4DEB93A}"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BE33E7-474B-4FF5-A056-4E2FE5DC3D91}" type="slidenum">
              <a:rPr lang="fr-FR" smtClean="0"/>
              <a:pPr/>
              <a:t>33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31C95E-EA66-452D-8710-F609DCBA60AC}" type="slidenum">
              <a:rPr lang="fr-FR" smtClean="0"/>
              <a:pPr/>
              <a:t>35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31C95E-EA66-452D-8710-F609DCBA60AC}" type="slidenum">
              <a:rPr lang="fr-FR" smtClean="0"/>
              <a:pPr/>
              <a:t>127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2F961D-2D34-49FF-A397-3BD19929A26E}" type="datetime1">
              <a:rPr lang="fr-FR" smtClean="0"/>
              <a:t>22/12/2013</a:t>
            </a:fld>
            <a:endParaRPr lang="fr-F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A41E86-28FB-44ED-999B-CD29BA30F071}" type="datetime1">
              <a:rPr lang="fr-FR" smtClean="0"/>
              <a:t>22/12/2013</a:t>
            </a:fld>
            <a:endParaRPr lang="fr-F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65875F-6115-4CFC-A572-7FBDAB5071B0}" type="datetime1">
              <a:rPr lang="fr-FR" smtClean="0"/>
              <a:t>22/12/2013</a:t>
            </a:fld>
            <a:endParaRPr lang="fr-F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6F13C0-3524-449F-817C-ACBE6B264BBC}" type="datetime1">
              <a:rPr lang="fr-FR" smtClean="0"/>
              <a:t>22/12/2013</a:t>
            </a:fld>
            <a:endParaRPr lang="fr-F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10D6055-7013-4A3E-8027-2224A0BB9C80}" type="datetime1">
              <a:rPr lang="fr-FR" smtClean="0"/>
              <a:t>22/12/2013</a:t>
            </a:fld>
            <a:endParaRPr lang="fr-F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FCCDE98-FFC0-4F6C-A50B-9107A58BB735}" type="datetime1">
              <a:rPr lang="fr-FR" smtClean="0"/>
              <a:t>22/12/2013</a:t>
            </a:fld>
            <a:endParaRPr lang="fr-F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E0EA93-15DE-4922-A3DB-C024AB722C0C}" type="datetime1">
              <a:rPr lang="fr-FR" smtClean="0"/>
              <a:t>22/12/2013</a:t>
            </a:fld>
            <a:endParaRPr lang="fr-FR"/>
          </a:p>
        </p:txBody>
      </p:sp>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9F7773-26BF-4439-A3D0-ED65613D652B}" type="datetime1">
              <a:rPr lang="fr-FR" smtClean="0"/>
              <a:t>22/12/2013</a:t>
            </a:fld>
            <a:endParaRPr lang="fr-F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D070CC-F0C3-4E79-A4BE-E2DEC53A84E4}" type="datetime1">
              <a:rPr lang="fr-FR" smtClean="0"/>
              <a:t>22/12/2013</a:t>
            </a:fld>
            <a:endParaRPr lang="fr-F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DCF789-8183-445E-B299-46EBFD521A88}" type="datetime1">
              <a:rPr lang="fr-FR" smtClean="0"/>
              <a:t>22/12/2013</a:t>
            </a:fld>
            <a:endParaRPr lang="fr-F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667CFE2-8ACE-44E9-8A1C-D717D2740B19}" type="datetime1">
              <a:rPr lang="fr-FR" smtClean="0"/>
              <a:t>22/12/2013</a:t>
            </a:fld>
            <a:endParaRPr lang="fr-F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5816E-ADED-4B27-B5CA-4DF7DB124519}" type="datetime1">
              <a:rPr lang="fr-FR" smtClean="0"/>
              <a:t>22/12/2013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Buzz 2013 (Les Dérangées)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5D8EB-C796-4D7C-A45D-C371170323E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St&#233;phanie%20&#233;vit&#233;%20un%20cutting-%20Wheels%20of%20Justice%20vs%20London%20R.mp4-.mp4"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Cutting%20the%20track%20texas-gotham.mp4"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Cutting%20the%20track%20T-G.mp4"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Eviter%20un%20cutting%20&#224;%20quatre%20pattes%20-%20ECDX%202013_%20Philly%20vs.Windy%20City.mp4-.mp4"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Eviter%20un%20cutting%20rampant.mp4"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star%20pass.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Jammer%20star%20pass%20Oly-Gotham.mp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Back%20blocking-%20Wheels%20of%20Justice%20vs%20London%20R.mp4-.mp4"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Low%20block%20G-T.mp4"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Blocking%20with%20the%20head%20-%20ECDX%202013_%20Philly%20vs.Windy%20City.mp4-.mp4"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Multiplayer%20block.mp4"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Clock%20wise%20blocking%20WFTDA%202012%20East%20Region%20Playoffs%20-%20London%20vs%20Mo.mp4-.mp4"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Bloking%20out%20of%20play.mp4"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Out%20of%20play%20G-T.mp4"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nne-Claire\Desktop\Roller%20DERBY\Banque%20vid&#233;o\No%20pack-pont%20au%20ralentit.mp4"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Comic Sans MS" pitchFamily="66" charset="0"/>
              </a:rPr>
              <a:t>CHAP 1</a:t>
            </a:r>
            <a:endParaRPr lang="fr-FR" dirty="0">
              <a:latin typeface="Comic Sans MS" pitchFamily="66" charset="0"/>
            </a:endParaRPr>
          </a:p>
        </p:txBody>
      </p:sp>
      <p:sp>
        <p:nvSpPr>
          <p:cNvPr id="3" name="Sous-titre 2"/>
          <p:cNvSpPr>
            <a:spLocks noGrp="1"/>
          </p:cNvSpPr>
          <p:nvPr>
            <p:ph type="subTitle" idx="1"/>
          </p:nvPr>
        </p:nvSpPr>
        <p:spPr>
          <a:xfrm>
            <a:off x="899592" y="3886200"/>
            <a:ext cx="7920880" cy="1752600"/>
          </a:xfrm>
        </p:spPr>
        <p:txBody>
          <a:bodyPr/>
          <a:lstStyle/>
          <a:p>
            <a:r>
              <a:rPr lang="fr-FR" dirty="0" smtClean="0">
                <a:solidFill>
                  <a:schemeClr val="tx1"/>
                </a:solidFill>
                <a:latin typeface="Comic Sans MS" pitchFamily="66" charset="0"/>
              </a:rPr>
              <a:t>EQUIPES et PARAMETRES DU JEU</a:t>
            </a:r>
            <a:endParaRPr lang="fr-FR" dirty="0">
              <a:solidFill>
                <a:schemeClr val="tx1"/>
              </a:solidFill>
              <a:latin typeface="Comic Sans MS" pitchFamily="66" charset="0"/>
            </a:endParaRPr>
          </a:p>
        </p:txBody>
      </p:sp>
      <p:pic>
        <p:nvPicPr>
          <p:cNvPr id="4" name="Image 3"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6552728" cy="461665"/>
          </a:xfrm>
          <a:prstGeom prst="rect">
            <a:avLst/>
          </a:prstGeom>
          <a:noFill/>
        </p:spPr>
        <p:txBody>
          <a:bodyPr wrap="square" rtlCol="0">
            <a:spAutoFit/>
          </a:bodyPr>
          <a:lstStyle/>
          <a:p>
            <a:r>
              <a:rPr lang="fr-FR" sz="2400" u="sng" dirty="0" smtClean="0"/>
              <a:t>7. Prisons</a:t>
            </a:r>
            <a:endParaRPr lang="fr-FR" sz="2400" u="sng" dirty="0"/>
          </a:p>
        </p:txBody>
      </p:sp>
      <p:sp>
        <p:nvSpPr>
          <p:cNvPr id="3" name="ZoneTexte 2"/>
          <p:cNvSpPr txBox="1"/>
          <p:nvPr/>
        </p:nvSpPr>
        <p:spPr>
          <a:xfrm>
            <a:off x="611560" y="1412776"/>
            <a:ext cx="7776864" cy="369332"/>
          </a:xfrm>
          <a:prstGeom prst="rect">
            <a:avLst/>
          </a:prstGeom>
          <a:noFill/>
        </p:spPr>
        <p:txBody>
          <a:bodyPr wrap="square" rtlCol="0">
            <a:spAutoFit/>
          </a:bodyPr>
          <a:lstStyle/>
          <a:p>
            <a:r>
              <a:rPr lang="fr-FR" dirty="0" smtClean="0"/>
              <a:t>Elle doit être capable d’accueillir 6 patineurs (3 pour chaque équipe).</a:t>
            </a:r>
            <a:endParaRPr lang="fr-FR" dirty="0"/>
          </a:p>
        </p:txBody>
      </p:sp>
      <p:pic>
        <p:nvPicPr>
          <p:cNvPr id="4" name="Image 3" descr="Penaltybox2.jpg"/>
          <p:cNvPicPr>
            <a:picLocks noChangeAspect="1"/>
          </p:cNvPicPr>
          <p:nvPr/>
        </p:nvPicPr>
        <p:blipFill>
          <a:blip r:embed="rId2" cstate="print"/>
          <a:stretch>
            <a:fillRect/>
          </a:stretch>
        </p:blipFill>
        <p:spPr>
          <a:xfrm>
            <a:off x="971600" y="2060848"/>
            <a:ext cx="6357913" cy="3926360"/>
          </a:xfrm>
          <a:prstGeom prst="rect">
            <a:avLst/>
          </a:prstGeom>
          <a:ln>
            <a:noFill/>
          </a:ln>
          <a:effectLst>
            <a:softEdge rad="112500"/>
          </a:effectLst>
        </p:spPr>
      </p:pic>
      <p:sp>
        <p:nvSpPr>
          <p:cNvPr id="5" name="ZoneTexte 4"/>
          <p:cNvSpPr txBox="1"/>
          <p:nvPr/>
        </p:nvSpPr>
        <p:spPr>
          <a:xfrm>
            <a:off x="5220072" y="5661248"/>
            <a:ext cx="12961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Team A</a:t>
            </a:r>
            <a:endParaRPr lang="fr-FR" dirty="0"/>
          </a:p>
        </p:txBody>
      </p:sp>
      <p:sp>
        <p:nvSpPr>
          <p:cNvPr id="6" name="ZoneTexte 5"/>
          <p:cNvSpPr txBox="1"/>
          <p:nvPr/>
        </p:nvSpPr>
        <p:spPr>
          <a:xfrm>
            <a:off x="2123728" y="5661248"/>
            <a:ext cx="11521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Team B</a:t>
            </a:r>
            <a:endParaRPr lang="fr-FR" dirty="0"/>
          </a:p>
        </p:txBody>
      </p:sp>
      <p:cxnSp>
        <p:nvCxnSpPr>
          <p:cNvPr id="10" name="Connecteur droit avec flèche 9"/>
          <p:cNvCxnSpPr/>
          <p:nvPr/>
        </p:nvCxnSpPr>
        <p:spPr>
          <a:xfrm>
            <a:off x="4572000" y="3933056"/>
            <a:ext cx="0" cy="1656184"/>
          </a:xfrm>
          <a:prstGeom prst="straightConnector1">
            <a:avLst/>
          </a:prstGeom>
          <a:ln w="47625" cmpd="sng">
            <a:gradFill flip="none" rotWithShape="1">
              <a:gsLst>
                <a:gs pos="85000">
                  <a:schemeClr val="tx2">
                    <a:lumMod val="20000"/>
                    <a:lumOff val="80000"/>
                  </a:schemeClr>
                </a:gs>
                <a:gs pos="39999">
                  <a:srgbClr val="85C2FF"/>
                </a:gs>
                <a:gs pos="70000">
                  <a:srgbClr val="C4D6EB"/>
                </a:gs>
                <a:gs pos="100000">
                  <a:srgbClr val="FFEBFA"/>
                </a:gs>
              </a:gsLst>
              <a:lin ang="5400000" scaled="1"/>
              <a:tileRect/>
            </a:gradFill>
            <a:prstDash val="sysDash"/>
            <a:headEnd type="arrow"/>
            <a:tailEnd type="arrow"/>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424936" cy="1477328"/>
          </a:xfrm>
          <a:prstGeom prst="rect">
            <a:avLst/>
          </a:prstGeom>
          <a:noFill/>
        </p:spPr>
        <p:txBody>
          <a:bodyPr wrap="square" rtlCol="0">
            <a:spAutoFit/>
          </a:bodyPr>
          <a:lstStyle/>
          <a:p>
            <a:pPr>
              <a:buFontTx/>
              <a:buChar char="-"/>
            </a:pPr>
            <a:r>
              <a:rPr lang="fr-FR" u="sng" dirty="0" smtClean="0"/>
              <a:t>Patineurs enjambant la piste </a:t>
            </a:r>
            <a:r>
              <a:rPr lang="fr-FR" dirty="0" smtClean="0"/>
              <a:t>:</a:t>
            </a:r>
          </a:p>
          <a:p>
            <a:pPr>
              <a:buFontTx/>
              <a:buChar char="-"/>
            </a:pPr>
            <a:endParaRPr lang="fr-FR" dirty="0" smtClean="0"/>
          </a:p>
          <a:p>
            <a:r>
              <a:rPr lang="fr-FR" dirty="0" smtClean="0"/>
              <a:t>~Lorsqu’ils touchent </a:t>
            </a:r>
            <a:r>
              <a:rPr lang="fr-FR" dirty="0" smtClean="0">
                <a:solidFill>
                  <a:schemeClr val="accent6">
                    <a:lumMod val="75000"/>
                  </a:schemeClr>
                </a:solidFill>
              </a:rPr>
              <a:t>simultanément l’intérieur et l’extérieur </a:t>
            </a:r>
            <a:r>
              <a:rPr lang="fr-FR" dirty="0" smtClean="0"/>
              <a:t>de la piste</a:t>
            </a:r>
          </a:p>
          <a:p>
            <a:r>
              <a:rPr lang="fr-FR" dirty="0" smtClean="0"/>
              <a:t>~Sont sujets aux pénalités de coupure de piste quand ils enjambent de </a:t>
            </a:r>
            <a:r>
              <a:rPr lang="fr-FR" dirty="0" smtClean="0">
                <a:solidFill>
                  <a:schemeClr val="accent6">
                    <a:lumMod val="75000"/>
                  </a:schemeClr>
                </a:solidFill>
              </a:rPr>
              <a:t>l’intérieur vers l’extérieur</a:t>
            </a:r>
            <a:r>
              <a:rPr lang="fr-FR" dirty="0" smtClean="0"/>
              <a:t>, à la </a:t>
            </a:r>
            <a:r>
              <a:rPr lang="fr-FR" dirty="0" smtClean="0">
                <a:solidFill>
                  <a:schemeClr val="accent6">
                    <a:lumMod val="75000"/>
                  </a:schemeClr>
                </a:solidFill>
              </a:rPr>
              <a:t>verticale et entrain de patiner ou debout</a:t>
            </a:r>
          </a:p>
        </p:txBody>
      </p:sp>
      <p:sp>
        <p:nvSpPr>
          <p:cNvPr id="3" name="ZoneTexte 2"/>
          <p:cNvSpPr txBox="1"/>
          <p:nvPr/>
        </p:nvSpPr>
        <p:spPr>
          <a:xfrm>
            <a:off x="251520" y="2132856"/>
            <a:ext cx="8424936" cy="553998"/>
          </a:xfrm>
          <a:prstGeom prst="rect">
            <a:avLst/>
          </a:prstGeom>
          <a:noFill/>
        </p:spPr>
        <p:txBody>
          <a:bodyPr wrap="square" rtlCol="0">
            <a:spAutoFit/>
          </a:bodyPr>
          <a:lstStyle/>
          <a:p>
            <a:r>
              <a:rPr lang="fr-FR" dirty="0" smtClean="0">
                <a:solidFill>
                  <a:srgbClr val="7030A0"/>
                </a:solidFill>
              </a:rPr>
              <a:t>L’épaisseur de la délimitation </a:t>
            </a:r>
            <a:r>
              <a:rPr lang="fr-FR" dirty="0" smtClean="0"/>
              <a:t>(le scotch) de la piste, appartient à la </a:t>
            </a:r>
            <a:r>
              <a:rPr lang="fr-FR" dirty="0" smtClean="0">
                <a:solidFill>
                  <a:srgbClr val="7030A0"/>
                </a:solidFill>
              </a:rPr>
              <a:t>piste</a:t>
            </a:r>
            <a:r>
              <a:rPr lang="fr-FR" dirty="0" smtClean="0"/>
              <a:t>. </a:t>
            </a:r>
          </a:p>
          <a:p>
            <a:pPr algn="ctr"/>
            <a:r>
              <a:rPr lang="fr-FR" sz="1200" i="1" dirty="0" smtClean="0"/>
              <a:t>Donc si tu ne touches que le scotch, (et pas l’extérieur), tu n’es pas sorti de la piste.</a:t>
            </a:r>
          </a:p>
        </p:txBody>
      </p:sp>
      <p:pic>
        <p:nvPicPr>
          <p:cNvPr id="5" name="Image 4" descr="856221_512616605443867_853249534_o.png"/>
          <p:cNvPicPr>
            <a:picLocks noChangeAspect="1"/>
          </p:cNvPicPr>
          <p:nvPr/>
        </p:nvPicPr>
        <p:blipFill>
          <a:blip r:embed="rId2" cstate="print"/>
          <a:stretch>
            <a:fillRect/>
          </a:stretch>
        </p:blipFill>
        <p:spPr>
          <a:xfrm>
            <a:off x="0" y="980728"/>
            <a:ext cx="9144000" cy="4905723"/>
          </a:xfrm>
          <a:prstGeom prst="rect">
            <a:avLst/>
          </a:prstGeom>
        </p:spPr>
      </p:pic>
      <p:sp>
        <p:nvSpPr>
          <p:cNvPr id="6" name="ZoneTexte 5"/>
          <p:cNvSpPr txBox="1"/>
          <p:nvPr/>
        </p:nvSpPr>
        <p:spPr>
          <a:xfrm>
            <a:off x="251520" y="1196752"/>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EXEMPLES</a:t>
            </a:r>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100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808" y="2708920"/>
            <a:ext cx="3236784"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Exemples</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Image 4" descr="cutthetrackbis.png"/>
          <p:cNvPicPr>
            <a:picLocks noChangeAspect="1"/>
          </p:cNvPicPr>
          <p:nvPr/>
        </p:nvPicPr>
        <p:blipFill>
          <a:blip r:embed="rId2" cstate="print"/>
          <a:stretch>
            <a:fillRect/>
          </a:stretch>
        </p:blipFill>
        <p:spPr>
          <a:xfrm>
            <a:off x="0" y="404664"/>
            <a:ext cx="9144000" cy="5932367"/>
          </a:xfrm>
          <a:prstGeom prst="rect">
            <a:avLst/>
          </a:prstGeom>
        </p:spPr>
      </p:pic>
      <p:sp>
        <p:nvSpPr>
          <p:cNvPr id="6" name="ZoneTexte 5"/>
          <p:cNvSpPr txBox="1"/>
          <p:nvPr/>
        </p:nvSpPr>
        <p:spPr>
          <a:xfrm>
            <a:off x="3923928" y="836712"/>
            <a:ext cx="216024" cy="369332"/>
          </a:xfrm>
          <a:prstGeom prst="rect">
            <a:avLst/>
          </a:prstGeom>
          <a:noFill/>
        </p:spPr>
        <p:txBody>
          <a:bodyPr wrap="square" rtlCol="0">
            <a:spAutoFit/>
          </a:bodyPr>
          <a:lstStyle/>
          <a:p>
            <a:r>
              <a:rPr lang="fr-FR" dirty="0" smtClean="0"/>
              <a:t>A</a:t>
            </a:r>
            <a:endParaRPr lang="fr-FR" dirty="0"/>
          </a:p>
        </p:txBody>
      </p:sp>
      <p:sp>
        <p:nvSpPr>
          <p:cNvPr id="7" name="ZoneTexte 6"/>
          <p:cNvSpPr txBox="1"/>
          <p:nvPr/>
        </p:nvSpPr>
        <p:spPr>
          <a:xfrm>
            <a:off x="3995936" y="1196752"/>
            <a:ext cx="144016" cy="369332"/>
          </a:xfrm>
          <a:prstGeom prst="rect">
            <a:avLst/>
          </a:prstGeom>
          <a:noFill/>
        </p:spPr>
        <p:txBody>
          <a:bodyPr wrap="square" rtlCol="0">
            <a:spAutoFit/>
          </a:bodyPr>
          <a:lstStyle/>
          <a:p>
            <a:r>
              <a:rPr lang="fr-FR" dirty="0" smtClean="0"/>
              <a:t>B</a:t>
            </a:r>
            <a:endParaRPr lang="fr-FR" dirty="0"/>
          </a:p>
        </p:txBody>
      </p:sp>
      <p:cxnSp>
        <p:nvCxnSpPr>
          <p:cNvPr id="9" name="Connecteur droit avec flèche 8"/>
          <p:cNvCxnSpPr/>
          <p:nvPr/>
        </p:nvCxnSpPr>
        <p:spPr>
          <a:xfrm flipV="1">
            <a:off x="4139952" y="548680"/>
            <a:ext cx="0" cy="720080"/>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sp>
        <p:nvSpPr>
          <p:cNvPr id="10" name="ZoneTexte 9"/>
          <p:cNvSpPr txBox="1"/>
          <p:nvPr/>
        </p:nvSpPr>
        <p:spPr>
          <a:xfrm>
            <a:off x="2195736" y="3356992"/>
            <a:ext cx="446449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Situation 1 : Le bloqueur B va initier un blocage visant à faire sortir bloqueur A</a:t>
            </a:r>
            <a:endParaRPr lang="fr-FR" dirty="0"/>
          </a:p>
        </p:txBody>
      </p:sp>
      <p:pic>
        <p:nvPicPr>
          <p:cNvPr id="12" name="Image 11" descr="cutthetrack2.png"/>
          <p:cNvPicPr>
            <a:picLocks noChangeAspect="1"/>
          </p:cNvPicPr>
          <p:nvPr/>
        </p:nvPicPr>
        <p:blipFill>
          <a:blip r:embed="rId3" cstate="print"/>
          <a:stretch>
            <a:fillRect/>
          </a:stretch>
        </p:blipFill>
        <p:spPr>
          <a:xfrm>
            <a:off x="-1" y="332657"/>
            <a:ext cx="9513511" cy="5961152"/>
          </a:xfrm>
          <a:prstGeom prst="rect">
            <a:avLst/>
          </a:prstGeom>
        </p:spPr>
      </p:pic>
      <p:cxnSp>
        <p:nvCxnSpPr>
          <p:cNvPr id="15" name="Connecteur droit avec flèche 14"/>
          <p:cNvCxnSpPr/>
          <p:nvPr/>
        </p:nvCxnSpPr>
        <p:spPr>
          <a:xfrm>
            <a:off x="4211960" y="1052736"/>
            <a:ext cx="576064"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ZoneTexte 16"/>
          <p:cNvSpPr txBox="1"/>
          <p:nvPr/>
        </p:nvSpPr>
        <p:spPr>
          <a:xfrm>
            <a:off x="2411760" y="3212976"/>
            <a:ext cx="45365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joueur B recule, stratégiquement , obligeant ainsi son adversaire de reculer + en arrière.</a:t>
            </a:r>
            <a:endParaRPr lang="fr-FR" dirty="0"/>
          </a:p>
        </p:txBody>
      </p:sp>
      <p:pic>
        <p:nvPicPr>
          <p:cNvPr id="18" name="Image 17" descr="cutthetrack3.png"/>
          <p:cNvPicPr>
            <a:picLocks noChangeAspect="1"/>
          </p:cNvPicPr>
          <p:nvPr/>
        </p:nvPicPr>
        <p:blipFill>
          <a:blip r:embed="rId4" cstate="print"/>
          <a:stretch>
            <a:fillRect/>
          </a:stretch>
        </p:blipFill>
        <p:spPr>
          <a:xfrm>
            <a:off x="-252536" y="404664"/>
            <a:ext cx="9513068" cy="6100046"/>
          </a:xfrm>
          <a:prstGeom prst="rect">
            <a:avLst/>
          </a:prstGeom>
        </p:spPr>
      </p:pic>
      <p:sp>
        <p:nvSpPr>
          <p:cNvPr id="22" name="Forme libre 21"/>
          <p:cNvSpPr/>
          <p:nvPr/>
        </p:nvSpPr>
        <p:spPr>
          <a:xfrm>
            <a:off x="4368800" y="554182"/>
            <a:ext cx="888019" cy="658801"/>
          </a:xfrm>
          <a:custGeom>
            <a:avLst/>
            <a:gdLst>
              <a:gd name="connsiteX0" fmla="*/ 0 w 888019"/>
              <a:gd name="connsiteY0" fmla="*/ 73891 h 658801"/>
              <a:gd name="connsiteX1" fmla="*/ 18473 w 888019"/>
              <a:gd name="connsiteY1" fmla="*/ 46182 h 658801"/>
              <a:gd name="connsiteX2" fmla="*/ 46182 w 888019"/>
              <a:gd name="connsiteY2" fmla="*/ 36945 h 658801"/>
              <a:gd name="connsiteX3" fmla="*/ 120073 w 888019"/>
              <a:gd name="connsiteY3" fmla="*/ 18473 h 658801"/>
              <a:gd name="connsiteX4" fmla="*/ 157018 w 888019"/>
              <a:gd name="connsiteY4" fmla="*/ 9236 h 658801"/>
              <a:gd name="connsiteX5" fmla="*/ 193964 w 888019"/>
              <a:gd name="connsiteY5" fmla="*/ 0 h 658801"/>
              <a:gd name="connsiteX6" fmla="*/ 711200 w 888019"/>
              <a:gd name="connsiteY6" fmla="*/ 9236 h 658801"/>
              <a:gd name="connsiteX7" fmla="*/ 766618 w 888019"/>
              <a:gd name="connsiteY7" fmla="*/ 46182 h 658801"/>
              <a:gd name="connsiteX8" fmla="*/ 812800 w 888019"/>
              <a:gd name="connsiteY8" fmla="*/ 83127 h 658801"/>
              <a:gd name="connsiteX9" fmla="*/ 831273 w 888019"/>
              <a:gd name="connsiteY9" fmla="*/ 110836 h 658801"/>
              <a:gd name="connsiteX10" fmla="*/ 868218 w 888019"/>
              <a:gd name="connsiteY10" fmla="*/ 193963 h 658801"/>
              <a:gd name="connsiteX11" fmla="*/ 877455 w 888019"/>
              <a:gd name="connsiteY11" fmla="*/ 258618 h 658801"/>
              <a:gd name="connsiteX12" fmla="*/ 886691 w 888019"/>
              <a:gd name="connsiteY12" fmla="*/ 286327 h 658801"/>
              <a:gd name="connsiteX13" fmla="*/ 877455 w 888019"/>
              <a:gd name="connsiteY13" fmla="*/ 471054 h 658801"/>
              <a:gd name="connsiteX14" fmla="*/ 849745 w 888019"/>
              <a:gd name="connsiteY14" fmla="*/ 498763 h 658801"/>
              <a:gd name="connsiteX15" fmla="*/ 794327 w 888019"/>
              <a:gd name="connsiteY15" fmla="*/ 535709 h 658801"/>
              <a:gd name="connsiteX16" fmla="*/ 738909 w 888019"/>
              <a:gd name="connsiteY16" fmla="*/ 581891 h 658801"/>
              <a:gd name="connsiteX17" fmla="*/ 683491 w 888019"/>
              <a:gd name="connsiteY17" fmla="*/ 618836 h 658801"/>
              <a:gd name="connsiteX18" fmla="*/ 665018 w 888019"/>
              <a:gd name="connsiteY18" fmla="*/ 646545 h 658801"/>
              <a:gd name="connsiteX19" fmla="*/ 572655 w 888019"/>
              <a:gd name="connsiteY19" fmla="*/ 655782 h 65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8019" h="658801">
                <a:moveTo>
                  <a:pt x="0" y="73891"/>
                </a:moveTo>
                <a:cubicBezTo>
                  <a:pt x="6158" y="64655"/>
                  <a:pt x="9805" y="53117"/>
                  <a:pt x="18473" y="46182"/>
                </a:cubicBezTo>
                <a:cubicBezTo>
                  <a:pt x="26076" y="40100"/>
                  <a:pt x="36789" y="39507"/>
                  <a:pt x="46182" y="36945"/>
                </a:cubicBezTo>
                <a:cubicBezTo>
                  <a:pt x="70676" y="30265"/>
                  <a:pt x="95443" y="24631"/>
                  <a:pt x="120073" y="18473"/>
                </a:cubicBezTo>
                <a:lnTo>
                  <a:pt x="157018" y="9236"/>
                </a:lnTo>
                <a:lnTo>
                  <a:pt x="193964" y="0"/>
                </a:lnTo>
                <a:lnTo>
                  <a:pt x="711200" y="9236"/>
                </a:lnTo>
                <a:cubicBezTo>
                  <a:pt x="733330" y="11021"/>
                  <a:pt x="766618" y="46182"/>
                  <a:pt x="766618" y="46182"/>
                </a:cubicBezTo>
                <a:cubicBezTo>
                  <a:pt x="819559" y="125593"/>
                  <a:pt x="749066" y="32141"/>
                  <a:pt x="812800" y="83127"/>
                </a:cubicBezTo>
                <a:cubicBezTo>
                  <a:pt x="821468" y="90062"/>
                  <a:pt x="825115" y="101600"/>
                  <a:pt x="831273" y="110836"/>
                </a:cubicBezTo>
                <a:cubicBezTo>
                  <a:pt x="853255" y="176785"/>
                  <a:pt x="838944" y="150053"/>
                  <a:pt x="868218" y="193963"/>
                </a:cubicBezTo>
                <a:cubicBezTo>
                  <a:pt x="871297" y="215515"/>
                  <a:pt x="873185" y="237270"/>
                  <a:pt x="877455" y="258618"/>
                </a:cubicBezTo>
                <a:cubicBezTo>
                  <a:pt x="879364" y="268165"/>
                  <a:pt x="886691" y="276591"/>
                  <a:pt x="886691" y="286327"/>
                </a:cubicBezTo>
                <a:cubicBezTo>
                  <a:pt x="886691" y="347980"/>
                  <a:pt x="888019" y="410313"/>
                  <a:pt x="877455" y="471054"/>
                </a:cubicBezTo>
                <a:cubicBezTo>
                  <a:pt x="875217" y="483923"/>
                  <a:pt x="860056" y="490743"/>
                  <a:pt x="849745" y="498763"/>
                </a:cubicBezTo>
                <a:cubicBezTo>
                  <a:pt x="832220" y="512393"/>
                  <a:pt x="810026" y="520010"/>
                  <a:pt x="794327" y="535709"/>
                </a:cubicBezTo>
                <a:cubicBezTo>
                  <a:pt x="713375" y="616661"/>
                  <a:pt x="816064" y="517595"/>
                  <a:pt x="738909" y="581891"/>
                </a:cubicBezTo>
                <a:cubicBezTo>
                  <a:pt x="692785" y="620328"/>
                  <a:pt x="732186" y="602605"/>
                  <a:pt x="683491" y="618836"/>
                </a:cubicBezTo>
                <a:cubicBezTo>
                  <a:pt x="677333" y="628072"/>
                  <a:pt x="674656" y="641037"/>
                  <a:pt x="665018" y="646545"/>
                </a:cubicBezTo>
                <a:cubicBezTo>
                  <a:pt x="643570" y="658801"/>
                  <a:pt x="595481" y="655782"/>
                  <a:pt x="572655" y="655782"/>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8" name="Connecteur droit avec flèche 27"/>
          <p:cNvCxnSpPr>
            <a:stCxn id="22" idx="16"/>
          </p:cNvCxnSpPr>
          <p:nvPr/>
        </p:nvCxnSpPr>
        <p:spPr>
          <a:xfrm flipH="1">
            <a:off x="4860032" y="1136073"/>
            <a:ext cx="247677" cy="1326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427984" y="908720"/>
            <a:ext cx="216024" cy="369332"/>
          </a:xfrm>
          <a:prstGeom prst="rect">
            <a:avLst/>
          </a:prstGeom>
          <a:noFill/>
        </p:spPr>
        <p:txBody>
          <a:bodyPr wrap="square" rtlCol="0">
            <a:spAutoFit/>
          </a:bodyPr>
          <a:lstStyle/>
          <a:p>
            <a:r>
              <a:rPr lang="fr-FR" dirty="0" smtClean="0"/>
              <a:t>B</a:t>
            </a:r>
            <a:endParaRPr lang="fr-FR" dirty="0"/>
          </a:p>
        </p:txBody>
      </p:sp>
      <p:sp>
        <p:nvSpPr>
          <p:cNvPr id="30" name="ZoneTexte 29"/>
          <p:cNvSpPr txBox="1"/>
          <p:nvPr/>
        </p:nvSpPr>
        <p:spPr>
          <a:xfrm>
            <a:off x="4716016" y="1628800"/>
            <a:ext cx="288032" cy="369332"/>
          </a:xfrm>
          <a:prstGeom prst="rect">
            <a:avLst/>
          </a:prstGeom>
          <a:noFill/>
        </p:spPr>
        <p:txBody>
          <a:bodyPr wrap="square" rtlCol="0">
            <a:spAutoFit/>
          </a:bodyPr>
          <a:lstStyle/>
          <a:p>
            <a:r>
              <a:rPr lang="fr-FR" dirty="0" smtClean="0"/>
              <a:t>C</a:t>
            </a:r>
            <a:endParaRPr lang="fr-FR" dirty="0"/>
          </a:p>
        </p:txBody>
      </p:sp>
      <p:sp>
        <p:nvSpPr>
          <p:cNvPr id="31" name="ZoneTexte 30"/>
          <p:cNvSpPr txBox="1"/>
          <p:nvPr/>
        </p:nvSpPr>
        <p:spPr>
          <a:xfrm>
            <a:off x="3923928" y="476672"/>
            <a:ext cx="216024" cy="369332"/>
          </a:xfrm>
          <a:prstGeom prst="rect">
            <a:avLst/>
          </a:prstGeom>
          <a:noFill/>
        </p:spPr>
        <p:txBody>
          <a:bodyPr wrap="square" rtlCol="0">
            <a:spAutoFit/>
          </a:bodyPr>
          <a:lstStyle/>
          <a:p>
            <a:r>
              <a:rPr lang="fr-FR" dirty="0" smtClean="0"/>
              <a:t>A</a:t>
            </a:r>
            <a:endParaRPr lang="fr-FR" dirty="0"/>
          </a:p>
        </p:txBody>
      </p:sp>
      <p:cxnSp>
        <p:nvCxnSpPr>
          <p:cNvPr id="33" name="Connecteur droit avec flèche 32"/>
          <p:cNvCxnSpPr>
            <a:endCxn id="29" idx="1"/>
          </p:cNvCxnSpPr>
          <p:nvPr/>
        </p:nvCxnSpPr>
        <p:spPr>
          <a:xfrm flipV="1">
            <a:off x="4067944" y="1093386"/>
            <a:ext cx="360040" cy="31358"/>
          </a:xfrm>
          <a:prstGeom prst="straightConnector1">
            <a:avLst/>
          </a:prstGeom>
          <a:ln>
            <a:prstDash val="sysDot"/>
            <a:tailEnd type="arrow"/>
          </a:ln>
        </p:spPr>
        <p:style>
          <a:lnRef idx="2">
            <a:schemeClr val="accent4"/>
          </a:lnRef>
          <a:fillRef idx="0">
            <a:schemeClr val="accent4"/>
          </a:fillRef>
          <a:effectRef idx="1">
            <a:schemeClr val="accent4"/>
          </a:effectRef>
          <a:fontRef idx="minor">
            <a:schemeClr val="tx1"/>
          </a:fontRef>
        </p:style>
      </p:cxnSp>
      <p:sp>
        <p:nvSpPr>
          <p:cNvPr id="36" name="ZoneTexte 35"/>
          <p:cNvSpPr txBox="1"/>
          <p:nvPr/>
        </p:nvSpPr>
        <p:spPr>
          <a:xfrm>
            <a:off x="1619672" y="2564904"/>
            <a:ext cx="61926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patineur A doit passer derrière le joueur B, s’il ne veut pas se prendre de pénalité « </a:t>
            </a:r>
            <a:r>
              <a:rPr lang="fr-FR" dirty="0" err="1" smtClean="0"/>
              <a:t>cutting</a:t>
            </a:r>
            <a:r>
              <a:rPr lang="fr-FR" dirty="0" smtClean="0"/>
              <a:t> the track »</a:t>
            </a:r>
          </a:p>
        </p:txBody>
      </p:sp>
      <p:sp>
        <p:nvSpPr>
          <p:cNvPr id="37" name="ZoneTexte 36"/>
          <p:cNvSpPr txBox="1"/>
          <p:nvPr/>
        </p:nvSpPr>
        <p:spPr>
          <a:xfrm>
            <a:off x="1619672" y="3429000"/>
            <a:ext cx="61926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Il n’a pas l’obligation de passer derrière le joueur C, car celui se trouvait bien derrière lui au moment de l’initiation du blocage</a:t>
            </a:r>
            <a:endParaRPr lang="fr-FR" dirty="0"/>
          </a:p>
        </p:txBody>
      </p:sp>
      <p:sp>
        <p:nvSpPr>
          <p:cNvPr id="20" name="Espace réservé du pied de page 19"/>
          <p:cNvSpPr>
            <a:spLocks noGrp="1"/>
          </p:cNvSpPr>
          <p:nvPr>
            <p:ph type="ftr" sz="quarter" idx="11"/>
          </p:nvPr>
        </p:nvSpPr>
        <p:spPr/>
        <p:txBody>
          <a:bodyPr/>
          <a:lstStyle/>
          <a:p>
            <a:r>
              <a:rPr lang="fr-FR" smtClean="0"/>
              <a:t>Buzz 2013 (Les Dérangées)</a:t>
            </a:r>
            <a:endParaRPr lang="fr-FR"/>
          </a:p>
        </p:txBody>
      </p:sp>
      <p:sp>
        <p:nvSpPr>
          <p:cNvPr id="21" name="Espace réservé du numéro de diapositive 20"/>
          <p:cNvSpPr>
            <a:spLocks noGrp="1"/>
          </p:cNvSpPr>
          <p:nvPr>
            <p:ph type="sldNum" sz="quarter" idx="12"/>
          </p:nvPr>
        </p:nvSpPr>
        <p:spPr/>
        <p:txBody>
          <a:bodyPr/>
          <a:lstStyle/>
          <a:p>
            <a:fld id="{0A95D8EB-C796-4D7C-A45D-C371170323EE}" type="slidenum">
              <a:rPr lang="fr-FR" smtClean="0"/>
              <a:pPr/>
              <a:t>101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animBg="1"/>
      <p:bldP spid="17" grpId="0" animBg="1"/>
      <p:bldP spid="22" grpId="0" animBg="1"/>
      <p:bldP spid="29" grpId="0"/>
      <p:bldP spid="30" grpId="0"/>
      <p:bldP spid="31" grpId="0"/>
      <p:bldP spid="3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tthetrackbis.png"/>
          <p:cNvPicPr>
            <a:picLocks noChangeAspect="1"/>
          </p:cNvPicPr>
          <p:nvPr/>
        </p:nvPicPr>
        <p:blipFill>
          <a:blip r:embed="rId2" cstate="print"/>
          <a:stretch>
            <a:fillRect/>
          </a:stretch>
        </p:blipFill>
        <p:spPr>
          <a:xfrm>
            <a:off x="179512" y="476672"/>
            <a:ext cx="9144000" cy="5932367"/>
          </a:xfrm>
          <a:prstGeom prst="rect">
            <a:avLst/>
          </a:prstGeom>
        </p:spPr>
      </p:pic>
      <p:sp>
        <p:nvSpPr>
          <p:cNvPr id="5" name="ZoneTexte 4"/>
          <p:cNvSpPr txBox="1"/>
          <p:nvPr/>
        </p:nvSpPr>
        <p:spPr>
          <a:xfrm>
            <a:off x="395536" y="548680"/>
            <a:ext cx="1800200" cy="369332"/>
          </a:xfrm>
          <a:prstGeom prst="rect">
            <a:avLst/>
          </a:prstGeom>
          <a:noFill/>
        </p:spPr>
        <p:txBody>
          <a:bodyPr wrap="square" rtlCol="0">
            <a:spAutoFit/>
          </a:bodyPr>
          <a:lstStyle/>
          <a:p>
            <a:r>
              <a:rPr lang="fr-FR" dirty="0" smtClean="0"/>
              <a:t>Situation n°2</a:t>
            </a:r>
            <a:endParaRPr lang="fr-FR" dirty="0"/>
          </a:p>
        </p:txBody>
      </p:sp>
      <p:cxnSp>
        <p:nvCxnSpPr>
          <p:cNvPr id="7" name="Connecteur droit avec flèche 6"/>
          <p:cNvCxnSpPr/>
          <p:nvPr/>
        </p:nvCxnSpPr>
        <p:spPr>
          <a:xfrm flipV="1">
            <a:off x="4283968" y="692696"/>
            <a:ext cx="0" cy="720080"/>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cxnSp>
        <p:nvCxnSpPr>
          <p:cNvPr id="13" name="Connecteur droit avec flèche 12"/>
          <p:cNvCxnSpPr/>
          <p:nvPr/>
        </p:nvCxnSpPr>
        <p:spPr>
          <a:xfrm flipV="1">
            <a:off x="3995936" y="1638092"/>
            <a:ext cx="648072" cy="62716"/>
          </a:xfrm>
          <a:prstGeom prst="straightConnector1">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14" name="ZoneTexte 13"/>
          <p:cNvSpPr txBox="1"/>
          <p:nvPr/>
        </p:nvSpPr>
        <p:spPr>
          <a:xfrm>
            <a:off x="4139952" y="908720"/>
            <a:ext cx="360040" cy="369332"/>
          </a:xfrm>
          <a:prstGeom prst="rect">
            <a:avLst/>
          </a:prstGeom>
          <a:noFill/>
        </p:spPr>
        <p:txBody>
          <a:bodyPr wrap="square" rtlCol="0">
            <a:spAutoFit/>
          </a:bodyPr>
          <a:lstStyle/>
          <a:p>
            <a:r>
              <a:rPr lang="fr-FR" dirty="0" smtClean="0"/>
              <a:t>A</a:t>
            </a:r>
            <a:endParaRPr lang="fr-FR" dirty="0"/>
          </a:p>
        </p:txBody>
      </p:sp>
      <p:sp>
        <p:nvSpPr>
          <p:cNvPr id="15" name="ZoneTexte 14"/>
          <p:cNvSpPr txBox="1"/>
          <p:nvPr/>
        </p:nvSpPr>
        <p:spPr>
          <a:xfrm>
            <a:off x="4139952" y="1268760"/>
            <a:ext cx="216024" cy="369332"/>
          </a:xfrm>
          <a:prstGeom prst="rect">
            <a:avLst/>
          </a:prstGeom>
          <a:noFill/>
        </p:spPr>
        <p:txBody>
          <a:bodyPr wrap="square" rtlCol="0">
            <a:spAutoFit/>
          </a:bodyPr>
          <a:lstStyle/>
          <a:p>
            <a:r>
              <a:rPr lang="fr-FR" dirty="0" smtClean="0"/>
              <a:t>B</a:t>
            </a:r>
            <a:endParaRPr lang="fr-FR" dirty="0"/>
          </a:p>
        </p:txBody>
      </p:sp>
      <p:sp>
        <p:nvSpPr>
          <p:cNvPr id="16" name="ZoneTexte 15"/>
          <p:cNvSpPr txBox="1"/>
          <p:nvPr/>
        </p:nvSpPr>
        <p:spPr>
          <a:xfrm>
            <a:off x="3635896" y="1484784"/>
            <a:ext cx="216024" cy="369332"/>
          </a:xfrm>
          <a:prstGeom prst="rect">
            <a:avLst/>
          </a:prstGeom>
          <a:noFill/>
        </p:spPr>
        <p:txBody>
          <a:bodyPr wrap="square" rtlCol="0">
            <a:spAutoFit/>
          </a:bodyPr>
          <a:lstStyle/>
          <a:p>
            <a:r>
              <a:rPr lang="fr-FR" dirty="0" smtClean="0"/>
              <a:t>C</a:t>
            </a:r>
            <a:endParaRPr lang="fr-FR" dirty="0"/>
          </a:p>
        </p:txBody>
      </p:sp>
      <p:sp>
        <p:nvSpPr>
          <p:cNvPr id="17" name="ZoneTexte 16"/>
          <p:cNvSpPr txBox="1"/>
          <p:nvPr/>
        </p:nvSpPr>
        <p:spPr>
          <a:xfrm>
            <a:off x="1979712" y="3284984"/>
            <a:ext cx="525658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B va sortir le patineur A, et de façon stratégique le patineur C va reculer derrière A et B. </a:t>
            </a:r>
            <a:endParaRPr lang="fr-FR" dirty="0"/>
          </a:p>
        </p:txBody>
      </p:sp>
      <p:pic>
        <p:nvPicPr>
          <p:cNvPr id="19" name="Image 18" descr="cutthetrack4.png"/>
          <p:cNvPicPr>
            <a:picLocks noChangeAspect="1"/>
          </p:cNvPicPr>
          <p:nvPr/>
        </p:nvPicPr>
        <p:blipFill>
          <a:blip r:embed="rId3" cstate="print"/>
          <a:stretch>
            <a:fillRect/>
          </a:stretch>
        </p:blipFill>
        <p:spPr>
          <a:xfrm>
            <a:off x="-1" y="332656"/>
            <a:ext cx="9373885" cy="6044453"/>
          </a:xfrm>
          <a:prstGeom prst="rect">
            <a:avLst/>
          </a:prstGeom>
        </p:spPr>
      </p:pic>
      <p:cxnSp>
        <p:nvCxnSpPr>
          <p:cNvPr id="21" name="Connecteur droit avec flèche 20"/>
          <p:cNvCxnSpPr/>
          <p:nvPr/>
        </p:nvCxnSpPr>
        <p:spPr>
          <a:xfrm>
            <a:off x="4067944" y="1340768"/>
            <a:ext cx="432048" cy="0"/>
          </a:xfrm>
          <a:prstGeom prst="straightConnector1">
            <a:avLst/>
          </a:prstGeom>
          <a:ln>
            <a:prstDash val="sysDot"/>
            <a:tailEnd type="arrow"/>
          </a:ln>
        </p:spPr>
        <p:style>
          <a:lnRef idx="2">
            <a:schemeClr val="accent5"/>
          </a:lnRef>
          <a:fillRef idx="0">
            <a:schemeClr val="accent5"/>
          </a:fillRef>
          <a:effectRef idx="1">
            <a:schemeClr val="accent5"/>
          </a:effectRef>
          <a:fontRef idx="minor">
            <a:schemeClr val="tx1"/>
          </a:fontRef>
        </p:style>
      </p:cxnSp>
      <p:sp>
        <p:nvSpPr>
          <p:cNvPr id="22" name="ZoneTexte 21"/>
          <p:cNvSpPr txBox="1"/>
          <p:nvPr/>
        </p:nvSpPr>
        <p:spPr>
          <a:xfrm>
            <a:off x="4139952" y="404664"/>
            <a:ext cx="216024" cy="369332"/>
          </a:xfrm>
          <a:prstGeom prst="rect">
            <a:avLst/>
          </a:prstGeom>
          <a:noFill/>
        </p:spPr>
        <p:txBody>
          <a:bodyPr wrap="square" rtlCol="0">
            <a:spAutoFit/>
          </a:bodyPr>
          <a:lstStyle/>
          <a:p>
            <a:r>
              <a:rPr lang="fr-FR" dirty="0" smtClean="0"/>
              <a:t>A</a:t>
            </a:r>
            <a:endParaRPr lang="fr-FR" dirty="0"/>
          </a:p>
        </p:txBody>
      </p:sp>
      <p:sp>
        <p:nvSpPr>
          <p:cNvPr id="23" name="ZoneTexte 22"/>
          <p:cNvSpPr txBox="1"/>
          <p:nvPr/>
        </p:nvSpPr>
        <p:spPr>
          <a:xfrm>
            <a:off x="4211960" y="908720"/>
            <a:ext cx="144016" cy="369332"/>
          </a:xfrm>
          <a:prstGeom prst="rect">
            <a:avLst/>
          </a:prstGeom>
          <a:noFill/>
        </p:spPr>
        <p:txBody>
          <a:bodyPr wrap="square" rtlCol="0">
            <a:spAutoFit/>
          </a:bodyPr>
          <a:lstStyle/>
          <a:p>
            <a:r>
              <a:rPr lang="fr-FR" dirty="0" smtClean="0"/>
              <a:t>B</a:t>
            </a:r>
            <a:endParaRPr lang="fr-FR" dirty="0"/>
          </a:p>
        </p:txBody>
      </p:sp>
      <p:sp>
        <p:nvSpPr>
          <p:cNvPr id="24" name="ZoneTexte 23"/>
          <p:cNvSpPr txBox="1"/>
          <p:nvPr/>
        </p:nvSpPr>
        <p:spPr>
          <a:xfrm>
            <a:off x="4572000" y="1124744"/>
            <a:ext cx="216024" cy="369332"/>
          </a:xfrm>
          <a:prstGeom prst="rect">
            <a:avLst/>
          </a:prstGeom>
          <a:noFill/>
        </p:spPr>
        <p:txBody>
          <a:bodyPr wrap="square" rtlCol="0">
            <a:spAutoFit/>
          </a:bodyPr>
          <a:lstStyle/>
          <a:p>
            <a:r>
              <a:rPr lang="fr-FR" dirty="0" smtClean="0"/>
              <a:t>C</a:t>
            </a:r>
            <a:endParaRPr lang="fr-FR" dirty="0"/>
          </a:p>
        </p:txBody>
      </p:sp>
      <p:sp>
        <p:nvSpPr>
          <p:cNvPr id="25" name="Forme libre 24"/>
          <p:cNvSpPr/>
          <p:nvPr/>
        </p:nvSpPr>
        <p:spPr>
          <a:xfrm>
            <a:off x="4507345" y="618836"/>
            <a:ext cx="655782" cy="562125"/>
          </a:xfrm>
          <a:custGeom>
            <a:avLst/>
            <a:gdLst>
              <a:gd name="connsiteX0" fmla="*/ 0 w 655782"/>
              <a:gd name="connsiteY0" fmla="*/ 0 h 562125"/>
              <a:gd name="connsiteX1" fmla="*/ 471055 w 655782"/>
              <a:gd name="connsiteY1" fmla="*/ 9237 h 562125"/>
              <a:gd name="connsiteX2" fmla="*/ 498764 w 655782"/>
              <a:gd name="connsiteY2" fmla="*/ 18473 h 562125"/>
              <a:gd name="connsiteX3" fmla="*/ 517237 w 655782"/>
              <a:gd name="connsiteY3" fmla="*/ 46182 h 562125"/>
              <a:gd name="connsiteX4" fmla="*/ 572655 w 655782"/>
              <a:gd name="connsiteY4" fmla="*/ 92364 h 562125"/>
              <a:gd name="connsiteX5" fmla="*/ 591128 w 655782"/>
              <a:gd name="connsiteY5" fmla="*/ 120073 h 562125"/>
              <a:gd name="connsiteX6" fmla="*/ 618837 w 655782"/>
              <a:gd name="connsiteY6" fmla="*/ 138546 h 562125"/>
              <a:gd name="connsiteX7" fmla="*/ 637310 w 655782"/>
              <a:gd name="connsiteY7" fmla="*/ 221673 h 562125"/>
              <a:gd name="connsiteX8" fmla="*/ 655782 w 655782"/>
              <a:gd name="connsiteY8" fmla="*/ 249382 h 562125"/>
              <a:gd name="connsiteX9" fmla="*/ 646546 w 655782"/>
              <a:gd name="connsiteY9" fmla="*/ 526473 h 562125"/>
              <a:gd name="connsiteX10" fmla="*/ 628073 w 655782"/>
              <a:gd name="connsiteY10" fmla="*/ 554182 h 562125"/>
              <a:gd name="connsiteX11" fmla="*/ 498764 w 655782"/>
              <a:gd name="connsiteY11" fmla="*/ 554182 h 5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782" h="562125">
                <a:moveTo>
                  <a:pt x="0" y="0"/>
                </a:moveTo>
                <a:lnTo>
                  <a:pt x="471055" y="9237"/>
                </a:lnTo>
                <a:cubicBezTo>
                  <a:pt x="480784" y="9597"/>
                  <a:pt x="491161" y="12391"/>
                  <a:pt x="498764" y="18473"/>
                </a:cubicBezTo>
                <a:cubicBezTo>
                  <a:pt x="507432" y="25408"/>
                  <a:pt x="510130" y="37654"/>
                  <a:pt x="517237" y="46182"/>
                </a:cubicBezTo>
                <a:cubicBezTo>
                  <a:pt x="539461" y="72851"/>
                  <a:pt x="545410" y="74200"/>
                  <a:pt x="572655" y="92364"/>
                </a:cubicBezTo>
                <a:cubicBezTo>
                  <a:pt x="578813" y="101600"/>
                  <a:pt x="583279" y="112224"/>
                  <a:pt x="591128" y="120073"/>
                </a:cubicBezTo>
                <a:cubicBezTo>
                  <a:pt x="598977" y="127922"/>
                  <a:pt x="611902" y="129878"/>
                  <a:pt x="618837" y="138546"/>
                </a:cubicBezTo>
                <a:cubicBezTo>
                  <a:pt x="628493" y="150617"/>
                  <a:pt x="637055" y="220907"/>
                  <a:pt x="637310" y="221673"/>
                </a:cubicBezTo>
                <a:cubicBezTo>
                  <a:pt x="640820" y="232204"/>
                  <a:pt x="649625" y="240146"/>
                  <a:pt x="655782" y="249382"/>
                </a:cubicBezTo>
                <a:cubicBezTo>
                  <a:pt x="652703" y="341746"/>
                  <a:pt x="654913" y="434438"/>
                  <a:pt x="646546" y="526473"/>
                </a:cubicBezTo>
                <a:cubicBezTo>
                  <a:pt x="645541" y="537528"/>
                  <a:pt x="638984" y="552136"/>
                  <a:pt x="628073" y="554182"/>
                </a:cubicBezTo>
                <a:cubicBezTo>
                  <a:pt x="585708" y="562125"/>
                  <a:pt x="541867" y="554182"/>
                  <a:pt x="498764" y="554182"/>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 name="Connecteur droit avec flèche 26"/>
          <p:cNvCxnSpPr>
            <a:stCxn id="25" idx="10"/>
          </p:cNvCxnSpPr>
          <p:nvPr/>
        </p:nvCxnSpPr>
        <p:spPr>
          <a:xfrm flipH="1">
            <a:off x="4932040" y="1173018"/>
            <a:ext cx="203378" cy="237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220072" y="1484784"/>
            <a:ext cx="360040" cy="369332"/>
          </a:xfrm>
          <a:prstGeom prst="rect">
            <a:avLst/>
          </a:prstGeom>
          <a:noFill/>
        </p:spPr>
        <p:txBody>
          <a:bodyPr wrap="square" rtlCol="0">
            <a:spAutoFit/>
          </a:bodyPr>
          <a:lstStyle/>
          <a:p>
            <a:r>
              <a:rPr lang="fr-FR" dirty="0" smtClean="0"/>
              <a:t>D</a:t>
            </a:r>
            <a:endParaRPr lang="fr-FR" dirty="0"/>
          </a:p>
        </p:txBody>
      </p:sp>
      <p:sp>
        <p:nvSpPr>
          <p:cNvPr id="30" name="ZoneTexte 29"/>
          <p:cNvSpPr txBox="1"/>
          <p:nvPr/>
        </p:nvSpPr>
        <p:spPr>
          <a:xfrm>
            <a:off x="2555776" y="3212976"/>
            <a:ext cx="439248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patineur A va devoir alors repasser derrière B et C, (sans l’obligation de repasser derrière D)</a:t>
            </a:r>
            <a:endParaRPr lang="fr-FR" dirty="0"/>
          </a:p>
        </p:txBody>
      </p:sp>
      <p:sp>
        <p:nvSpPr>
          <p:cNvPr id="20" name="Espace réservé du pied de page 19"/>
          <p:cNvSpPr>
            <a:spLocks noGrp="1"/>
          </p:cNvSpPr>
          <p:nvPr>
            <p:ph type="ftr" sz="quarter" idx="11"/>
          </p:nvPr>
        </p:nvSpPr>
        <p:spPr/>
        <p:txBody>
          <a:bodyPr/>
          <a:lstStyle/>
          <a:p>
            <a:r>
              <a:rPr lang="fr-FR" smtClean="0"/>
              <a:t>Buzz 2013 (Les Dérangées)</a:t>
            </a:r>
            <a:endParaRPr lang="fr-FR"/>
          </a:p>
        </p:txBody>
      </p:sp>
      <p:sp>
        <p:nvSpPr>
          <p:cNvPr id="26" name="Espace réservé du numéro de diapositive 25"/>
          <p:cNvSpPr>
            <a:spLocks noGrp="1"/>
          </p:cNvSpPr>
          <p:nvPr>
            <p:ph type="sldNum" sz="quarter" idx="12"/>
          </p:nvPr>
        </p:nvSpPr>
        <p:spPr/>
        <p:txBody>
          <a:bodyPr/>
          <a:lstStyle/>
          <a:p>
            <a:fld id="{0A95D8EB-C796-4D7C-A45D-C371170323EE}" type="slidenum">
              <a:rPr lang="fr-FR" smtClean="0"/>
              <a:pPr/>
              <a:t>102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animBg="1"/>
      <p:bldP spid="22" grpId="0"/>
      <p:bldP spid="23" grpId="0"/>
      <p:bldP spid="24" grpId="0"/>
      <p:bldP spid="25" grpId="0" animBg="1"/>
      <p:bldP spid="29" grpId="0"/>
      <p:bldP spid="3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07504" y="1268760"/>
          <a:ext cx="8820472" cy="3383280"/>
        </p:xfrm>
        <a:graphic>
          <a:graphicData uri="http://schemas.openxmlformats.org/drawingml/2006/table">
            <a:tbl>
              <a:tblPr firstRow="1" bandRow="1">
                <a:tableStyleId>{5C22544A-7EE6-4342-B048-85BDC9FD1C3A}</a:tableStyleId>
              </a:tblPr>
              <a:tblGrid>
                <a:gridCol w="2088232"/>
                <a:gridCol w="6732240"/>
              </a:tblGrid>
              <a:tr h="648072">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Char char="-"/>
                      </a:pPr>
                      <a:r>
                        <a:rPr lang="fr-FR" sz="1800" b="0" u="none" dirty="0" smtClean="0">
                          <a:solidFill>
                            <a:schemeClr val="tx1"/>
                          </a:solidFill>
                        </a:rPr>
                        <a:t>Un patineur retourné sur la piste devant un patineur</a:t>
                      </a:r>
                      <a:r>
                        <a:rPr lang="fr-FR" sz="1800" b="0" u="none" baseline="0" dirty="0" smtClean="0">
                          <a:solidFill>
                            <a:schemeClr val="tx1"/>
                          </a:solidFill>
                        </a:rPr>
                        <a:t> à terre, hors jeu ou hors limite</a:t>
                      </a:r>
                    </a:p>
                    <a:p>
                      <a:pPr>
                        <a:buFontTx/>
                        <a:buChar char="-"/>
                      </a:pPr>
                      <a:endParaRPr lang="fr-FR" sz="1800" b="0" u="none" baseline="0" dirty="0" smtClean="0">
                        <a:solidFill>
                          <a:schemeClr val="tx1"/>
                        </a:solidFill>
                      </a:endParaRPr>
                    </a:p>
                    <a:p>
                      <a:pPr>
                        <a:buFontTx/>
                        <a:buChar char="-"/>
                      </a:pPr>
                      <a:r>
                        <a:rPr lang="fr-FR" sz="1800" b="0" u="none" baseline="0" dirty="0" smtClean="0">
                          <a:solidFill>
                            <a:schemeClr val="tx1"/>
                          </a:solidFill>
                        </a:rPr>
                        <a:t> Un patineur retourné sur la piste devant un patineur considéré « en prison », exclu de la piste </a:t>
                      </a:r>
                      <a:r>
                        <a:rPr lang="fr-FR" sz="1800" b="0" u="none" baseline="0" dirty="0" err="1" smtClean="0">
                          <a:solidFill>
                            <a:schemeClr val="tx1"/>
                          </a:solidFill>
                        </a:rPr>
                        <a:t>pr</a:t>
                      </a:r>
                      <a:r>
                        <a:rPr lang="fr-FR" sz="1800" b="0" u="none" baseline="0" dirty="0" smtClean="0">
                          <a:solidFill>
                            <a:schemeClr val="tx1"/>
                          </a:solidFill>
                        </a:rPr>
                        <a:t> une pénalité</a:t>
                      </a:r>
                    </a:p>
                    <a:p>
                      <a:pPr>
                        <a:buFontTx/>
                        <a:buChar char="-"/>
                      </a:pPr>
                      <a:endParaRPr lang="fr-FR" sz="1800" b="0" u="none" baseline="0" dirty="0" smtClean="0">
                        <a:solidFill>
                          <a:schemeClr val="tx1"/>
                        </a:solidFill>
                      </a:endParaRPr>
                    </a:p>
                    <a:p>
                      <a:pPr>
                        <a:buFontTx/>
                        <a:buChar char="-"/>
                      </a:pPr>
                      <a:r>
                        <a:rPr lang="fr-FR" sz="1800" b="0" u="none" baseline="0" dirty="0" smtClean="0">
                          <a:solidFill>
                            <a:schemeClr val="tx1"/>
                          </a:solidFill>
                        </a:rPr>
                        <a:t> Un patineur sur la piste, qui l’enjambe et qui sort de la piste</a:t>
                      </a:r>
                    </a:p>
                    <a:p>
                      <a:pPr>
                        <a:buFontTx/>
                        <a:buChar char="-"/>
                      </a:pPr>
                      <a:endParaRPr lang="fr-FR" sz="1800" b="0" u="none" baseline="0" dirty="0" smtClean="0">
                        <a:solidFill>
                          <a:schemeClr val="tx1"/>
                        </a:solidFill>
                      </a:endParaRPr>
                    </a:p>
                    <a:p>
                      <a:r>
                        <a:rPr lang="fr-FR" sz="1800" b="0" kern="1200" baseline="0" dirty="0" smtClean="0">
                          <a:solidFill>
                            <a:schemeClr val="tx1"/>
                          </a:solidFill>
                          <a:latin typeface="+mn-lt"/>
                          <a:ea typeface="+mn-ea"/>
                          <a:cs typeface="+mn-cs"/>
                        </a:rPr>
                        <a:t>- Un patineur hors des limites de la piste qui met un pied à l’intérieur de la piste devenant un patineur enjambant la ligne, puis qui ressort complètement de la piste, sans jamais avoir quitté le contact avec le sol hors des limites </a:t>
                      </a:r>
                      <a:r>
                        <a:rPr lang="fr-FR" sz="1800" b="0" i="1" kern="1200" baseline="0" dirty="0" smtClean="0">
                          <a:solidFill>
                            <a:schemeClr val="tx1"/>
                          </a:solidFill>
                          <a:latin typeface="+mn-lt"/>
                          <a:ea typeface="+mn-ea"/>
                          <a:cs typeface="+mn-cs"/>
                        </a:rPr>
                        <a:t>-&gt;</a:t>
                      </a:r>
                      <a:r>
                        <a:rPr lang="fr-FR" sz="1800" b="0" i="1" u="sng" kern="1200" baseline="0" dirty="0" err="1" smtClean="0">
                          <a:solidFill>
                            <a:schemeClr val="tx1"/>
                          </a:solidFill>
                          <a:latin typeface="+mn-lt"/>
                          <a:ea typeface="+mn-ea"/>
                          <a:cs typeface="+mn-cs"/>
                        </a:rPr>
                        <a:t>Cf</a:t>
                      </a:r>
                      <a:r>
                        <a:rPr lang="fr-FR" sz="1800" b="0" i="1" u="sng" kern="1200" baseline="0" dirty="0" smtClean="0">
                          <a:solidFill>
                            <a:schemeClr val="tx1"/>
                          </a:solidFill>
                          <a:latin typeface="+mn-lt"/>
                          <a:ea typeface="+mn-ea"/>
                          <a:cs typeface="+mn-cs"/>
                        </a:rPr>
                        <a:t> vidéo</a:t>
                      </a:r>
                      <a:endParaRPr lang="fr-FR" sz="1800" b="0" i="1" u="sng" baseline="0" dirty="0" smtClean="0">
                        <a:solidFill>
                          <a:schemeClr val="tx1"/>
                        </a:solidFill>
                      </a:endParaRPr>
                    </a:p>
                  </a:txBody>
                  <a:tcPr>
                    <a:solidFill>
                      <a:schemeClr val="accent3">
                        <a:lumMod val="40000"/>
                        <a:lumOff val="60000"/>
                      </a:schemeClr>
                    </a:solidFill>
                  </a:tcPr>
                </a:tc>
              </a:tr>
            </a:tbl>
          </a:graphicData>
        </a:graphic>
      </p:graphicFrame>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103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496944" cy="369332"/>
          </a:xfrm>
          <a:prstGeom prst="rect">
            <a:avLst/>
          </a:prstGeom>
          <a:noFill/>
        </p:spPr>
        <p:txBody>
          <a:bodyPr wrap="square" rtlCol="0">
            <a:spAutoFit/>
          </a:bodyPr>
          <a:lstStyle/>
          <a:p>
            <a:r>
              <a:rPr lang="fr-FR" dirty="0" smtClean="0"/>
              <a:t>Illustration du dernier point évoqué : </a:t>
            </a:r>
            <a:r>
              <a:rPr lang="fr-FR" sz="1200" dirty="0" smtClean="0"/>
              <a:t>(il s’agit de </a:t>
            </a:r>
            <a:r>
              <a:rPr lang="fr-FR" sz="1200" dirty="0" err="1" smtClean="0"/>
              <a:t>Stephanie</a:t>
            </a:r>
            <a:r>
              <a:rPr lang="fr-FR" sz="1200" dirty="0" smtClean="0"/>
              <a:t> </a:t>
            </a:r>
            <a:r>
              <a:rPr lang="fr-FR" sz="1200" dirty="0" err="1" smtClean="0"/>
              <a:t>Mainey</a:t>
            </a:r>
            <a:r>
              <a:rPr lang="fr-FR" sz="1200" dirty="0" smtClean="0"/>
              <a:t> des </a:t>
            </a:r>
            <a:r>
              <a:rPr lang="fr-FR" sz="1200" dirty="0" err="1" smtClean="0"/>
              <a:t>Londons</a:t>
            </a:r>
            <a:r>
              <a:rPr lang="fr-FR" sz="1200" dirty="0" smtClean="0"/>
              <a:t> </a:t>
            </a:r>
            <a:r>
              <a:rPr lang="fr-FR" sz="1200" dirty="0" err="1" smtClean="0"/>
              <a:t>Rollergirls</a:t>
            </a:r>
            <a:r>
              <a:rPr lang="fr-FR" sz="1200" dirty="0" smtClean="0"/>
              <a:t>  =)  )</a:t>
            </a:r>
            <a:endParaRPr lang="fr-FR" sz="1200" dirty="0"/>
          </a:p>
        </p:txBody>
      </p:sp>
      <p:pic>
        <p:nvPicPr>
          <p:cNvPr id="3" name="Stéphanie évité un cutting- Wheels of Justice vs London R.mp4-.mp4">
            <a:hlinkClick r:id="" action="ppaction://media"/>
          </p:cNvPr>
          <p:cNvPicPr>
            <a:picLocks noRot="1" noChangeAspect="1"/>
          </p:cNvPicPr>
          <p:nvPr>
            <a:videoFile r:link="rId1"/>
          </p:nvPr>
        </p:nvPicPr>
        <p:blipFill>
          <a:blip r:embed="rId3" cstate="print"/>
          <a:stretch>
            <a:fillRect/>
          </a:stretch>
        </p:blipFill>
        <p:spPr>
          <a:xfrm>
            <a:off x="683568" y="692696"/>
            <a:ext cx="7992888" cy="5994666"/>
          </a:xfrm>
          <a:prstGeom prst="rect">
            <a:avLst/>
          </a:prstGeom>
        </p:spPr>
      </p:pic>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104</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88640"/>
            <a:ext cx="792088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dirty="0" smtClean="0"/>
              <a:t>No PASS/No PENALTY  (pas de dépassement; pas de pénalité)</a:t>
            </a:r>
            <a:endParaRPr lang="fr-FR" dirty="0"/>
          </a:p>
        </p:txBody>
      </p:sp>
      <p:sp>
        <p:nvSpPr>
          <p:cNvPr id="4" name="ZoneTexte 3"/>
          <p:cNvSpPr txBox="1"/>
          <p:nvPr/>
        </p:nvSpPr>
        <p:spPr>
          <a:xfrm>
            <a:off x="467544" y="836712"/>
            <a:ext cx="7704856" cy="923330"/>
          </a:xfrm>
          <a:prstGeom prst="rect">
            <a:avLst/>
          </a:prstGeom>
          <a:noFill/>
        </p:spPr>
        <p:txBody>
          <a:bodyPr wrap="square" rtlCol="0">
            <a:spAutoFit/>
          </a:bodyPr>
          <a:lstStyle/>
          <a:p>
            <a:r>
              <a:rPr lang="fr-FR" dirty="0" smtClean="0"/>
              <a:t>- Le </a:t>
            </a:r>
            <a:r>
              <a:rPr lang="fr-FR" i="1" dirty="0" smtClean="0"/>
              <a:t>No </a:t>
            </a:r>
            <a:r>
              <a:rPr lang="fr-FR" i="1" dirty="0" err="1" smtClean="0"/>
              <a:t>Pass</a:t>
            </a:r>
            <a:r>
              <a:rPr lang="fr-FR" i="1" dirty="0" smtClean="0"/>
              <a:t>/No penalty </a:t>
            </a:r>
            <a:r>
              <a:rPr lang="fr-FR" dirty="0" smtClean="0"/>
              <a:t>est une situation dans laquelle le jammeur passe un joueur de manière légale (donc pas de pénalité), mais le point ne peut être marqué.                                              </a:t>
            </a:r>
          </a:p>
        </p:txBody>
      </p:sp>
      <p:sp>
        <p:nvSpPr>
          <p:cNvPr id="5" name="ZoneTexte 4"/>
          <p:cNvSpPr txBox="1"/>
          <p:nvPr/>
        </p:nvSpPr>
        <p:spPr>
          <a:xfrm>
            <a:off x="323528" y="1916832"/>
            <a:ext cx="7848872"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i="1" u="sng" dirty="0" smtClean="0"/>
              <a:t>Pourquoi ???</a:t>
            </a:r>
          </a:p>
          <a:p>
            <a:endParaRPr lang="fr-FR" i="1" dirty="0" smtClean="0"/>
          </a:p>
          <a:p>
            <a:pPr>
              <a:buFontTx/>
              <a:buChar char="-"/>
            </a:pPr>
            <a:r>
              <a:rPr lang="fr-FR" dirty="0" smtClean="0"/>
              <a:t>Afin de marquer un point, on doit dépasser </a:t>
            </a:r>
            <a:r>
              <a:rPr lang="fr-FR" dirty="0" smtClean="0">
                <a:solidFill>
                  <a:schemeClr val="accent6">
                    <a:lumMod val="75000"/>
                  </a:schemeClr>
                </a:solidFill>
              </a:rPr>
              <a:t>un adversaire</a:t>
            </a:r>
            <a:r>
              <a:rPr lang="fr-FR" dirty="0" smtClean="0"/>
              <a:t> se trouvant </a:t>
            </a:r>
            <a:r>
              <a:rPr lang="fr-FR" dirty="0" smtClean="0">
                <a:solidFill>
                  <a:schemeClr val="accent6">
                    <a:lumMod val="75000"/>
                  </a:schemeClr>
                </a:solidFill>
              </a:rPr>
              <a:t>sur la piste </a:t>
            </a:r>
            <a:r>
              <a:rPr lang="fr-FR" dirty="0" smtClean="0"/>
              <a:t>de manière </a:t>
            </a:r>
            <a:r>
              <a:rPr lang="fr-FR" dirty="0" smtClean="0">
                <a:solidFill>
                  <a:schemeClr val="accent6">
                    <a:lumMod val="75000"/>
                  </a:schemeClr>
                </a:solidFill>
              </a:rPr>
              <a:t>légale</a:t>
            </a:r>
            <a:r>
              <a:rPr lang="fr-FR" dirty="0" smtClean="0"/>
              <a:t>, </a:t>
            </a:r>
            <a:r>
              <a:rPr lang="fr-FR" dirty="0" smtClean="0">
                <a:solidFill>
                  <a:schemeClr val="accent6">
                    <a:lumMod val="75000"/>
                  </a:schemeClr>
                </a:solidFill>
              </a:rPr>
              <a:t>sans</a:t>
            </a:r>
            <a:r>
              <a:rPr lang="fr-FR" dirty="0" smtClean="0"/>
              <a:t> commettre de </a:t>
            </a:r>
            <a:r>
              <a:rPr lang="fr-FR" dirty="0" smtClean="0">
                <a:solidFill>
                  <a:schemeClr val="accent6">
                    <a:lumMod val="75000"/>
                  </a:schemeClr>
                </a:solidFill>
              </a:rPr>
              <a:t>pénalités</a:t>
            </a:r>
            <a:r>
              <a:rPr lang="fr-FR" dirty="0" smtClean="0"/>
              <a:t>. (8.3.1)</a:t>
            </a:r>
          </a:p>
          <a:p>
            <a:pPr>
              <a:buFontTx/>
              <a:buChar char="-"/>
            </a:pPr>
            <a:endParaRPr lang="fr-FR" dirty="0" smtClean="0"/>
          </a:p>
          <a:p>
            <a:pPr>
              <a:buFontTx/>
              <a:buChar char="-"/>
            </a:pPr>
            <a:r>
              <a:rPr lang="fr-FR" dirty="0" smtClean="0"/>
              <a:t> Les situations où le point ne peut être marqué sans être pénalisé, se passent lorsque le </a:t>
            </a:r>
            <a:r>
              <a:rPr lang="fr-FR" dirty="0" smtClean="0">
                <a:solidFill>
                  <a:srgbClr val="FF0000"/>
                </a:solidFill>
              </a:rPr>
              <a:t>patineur est hors des limites de la piste</a:t>
            </a:r>
          </a:p>
        </p:txBody>
      </p:sp>
      <p:sp>
        <p:nvSpPr>
          <p:cNvPr id="6" name="ZoneTexte 5"/>
          <p:cNvSpPr txBox="1"/>
          <p:nvPr/>
        </p:nvSpPr>
        <p:spPr>
          <a:xfrm>
            <a:off x="323528" y="4272677"/>
            <a:ext cx="8568952" cy="2585323"/>
          </a:xfrm>
          <a:prstGeom prst="rect">
            <a:avLst/>
          </a:prstGeom>
          <a:noFill/>
        </p:spPr>
        <p:txBody>
          <a:bodyPr wrap="square" rtlCol="0">
            <a:spAutoFit/>
          </a:bodyPr>
          <a:lstStyle/>
          <a:p>
            <a:pPr>
              <a:buFontTx/>
              <a:buChar char="-"/>
            </a:pPr>
            <a:r>
              <a:rPr lang="fr-FR" dirty="0" smtClean="0"/>
              <a:t> Situation 1 : </a:t>
            </a:r>
            <a:r>
              <a:rPr lang="fr-FR" i="1" dirty="0" smtClean="0"/>
              <a:t>dépassement illégal  donc non marquant </a:t>
            </a:r>
            <a:r>
              <a:rPr lang="fr-FR" dirty="0" smtClean="0"/>
              <a:t>: le jammeur a commit une pénalité en le dépassant</a:t>
            </a:r>
          </a:p>
          <a:p>
            <a:pPr>
              <a:buFontTx/>
              <a:buChar char="-"/>
            </a:pPr>
            <a:endParaRPr lang="fr-FR" dirty="0" smtClean="0"/>
          </a:p>
          <a:p>
            <a:r>
              <a:rPr lang="fr-FR" dirty="0" smtClean="0"/>
              <a:t>- Situation 2 : </a:t>
            </a:r>
            <a:r>
              <a:rPr lang="fr-FR" i="1" dirty="0" smtClean="0"/>
              <a:t>dépassement légal et marquant </a:t>
            </a:r>
            <a:r>
              <a:rPr lang="fr-FR" dirty="0" smtClean="0"/>
              <a:t>: pas de pénalité et patineurs sur la piste au cours du dépassement</a:t>
            </a:r>
          </a:p>
          <a:p>
            <a:pPr>
              <a:buFontTx/>
              <a:buChar char="-"/>
            </a:pPr>
            <a:endParaRPr lang="fr-FR" dirty="0" smtClean="0"/>
          </a:p>
          <a:p>
            <a:pPr>
              <a:buFontTx/>
              <a:buChar char="-"/>
            </a:pPr>
            <a:r>
              <a:rPr lang="fr-FR" dirty="0" smtClean="0"/>
              <a:t> Situation 3 : </a:t>
            </a:r>
            <a:r>
              <a:rPr lang="fr-FR" i="1" dirty="0" smtClean="0"/>
              <a:t>dépassement légal, mais pas marquant : </a:t>
            </a:r>
            <a:r>
              <a:rPr lang="fr-FR" dirty="0" smtClean="0"/>
              <a:t>dépassement hors des limites de la piste sans avoir commit de pénalités</a:t>
            </a:r>
          </a:p>
          <a:p>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105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build="allAtOnce"/>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980728"/>
            <a:ext cx="7992888"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Cela ne peut arriver que dans quelques situations, </a:t>
            </a:r>
          </a:p>
          <a:p>
            <a:endParaRPr lang="fr-FR" dirty="0" smtClean="0"/>
          </a:p>
          <a:p>
            <a:r>
              <a:rPr lang="fr-FR" dirty="0" smtClean="0"/>
              <a:t>Le jammeur a été sorti de la piste par un blocage. Lorsqu’il rentre sur la piste, il coupe le chemin au patineur initiateur, et ce patineur </a:t>
            </a:r>
            <a:r>
              <a:rPr lang="fr-FR" dirty="0" smtClean="0">
                <a:solidFill>
                  <a:schemeClr val="accent3">
                    <a:lumMod val="75000"/>
                  </a:schemeClr>
                </a:solidFill>
              </a:rPr>
              <a:t>initiateur : </a:t>
            </a:r>
          </a:p>
          <a:p>
            <a:pPr>
              <a:buFontTx/>
              <a:buNone/>
            </a:pPr>
            <a:r>
              <a:rPr lang="fr-FR" dirty="0" smtClean="0"/>
              <a:t>- est </a:t>
            </a:r>
            <a:r>
              <a:rPr lang="fr-FR" dirty="0" smtClean="0">
                <a:solidFill>
                  <a:schemeClr val="accent3">
                    <a:lumMod val="75000"/>
                  </a:schemeClr>
                </a:solidFill>
              </a:rPr>
              <a:t>sorti des limites de la piste (</a:t>
            </a:r>
            <a:r>
              <a:rPr lang="fr-FR" dirty="0" smtClean="0"/>
              <a:t>à n’importe quel moment après l’initiation du blocage)</a:t>
            </a:r>
          </a:p>
          <a:p>
            <a:pPr>
              <a:buFontTx/>
              <a:buChar char="-"/>
            </a:pPr>
            <a:r>
              <a:rPr lang="fr-FR" dirty="0" smtClean="0"/>
              <a:t> est </a:t>
            </a:r>
            <a:r>
              <a:rPr lang="fr-FR" dirty="0" smtClean="0">
                <a:solidFill>
                  <a:schemeClr val="accent3">
                    <a:lumMod val="75000"/>
                  </a:schemeClr>
                </a:solidFill>
              </a:rPr>
              <a:t>à terre </a:t>
            </a:r>
            <a:r>
              <a:rPr lang="fr-FR" dirty="0" smtClean="0"/>
              <a:t>ou est tombé (à n’importe quel moment après le blocage initié)</a:t>
            </a:r>
          </a:p>
          <a:p>
            <a:pPr>
              <a:buFontTx/>
              <a:buChar char="-"/>
            </a:pPr>
            <a:r>
              <a:rPr lang="fr-FR" dirty="0" smtClean="0"/>
              <a:t> est </a:t>
            </a:r>
            <a:r>
              <a:rPr lang="fr-FR" dirty="0" smtClean="0">
                <a:solidFill>
                  <a:schemeClr val="accent3">
                    <a:lumMod val="75000"/>
                  </a:schemeClr>
                </a:solidFill>
              </a:rPr>
              <a:t>sorti de la zone d’engagement</a:t>
            </a:r>
            <a:r>
              <a:rPr lang="fr-FR" dirty="0" smtClean="0"/>
              <a:t> (à n’importe quel moment après le blocage initié.)</a:t>
            </a:r>
          </a:p>
          <a:p>
            <a:endParaRPr lang="fr-FR" dirty="0" smtClean="0"/>
          </a:p>
          <a:p>
            <a:r>
              <a:rPr lang="fr-FR" dirty="0" smtClean="0"/>
              <a:t>On est d’accord, il n’y a pas de pénalité parce que toutes ces actions sont légales, mais le jammeur a dépassé l’adversaire en dehors des limites de la piste, donc le point ne compte pas.</a:t>
            </a: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106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56895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u="sng" dirty="0" smtClean="0">
                <a:solidFill>
                  <a:srgbClr val="C00000"/>
                </a:solidFill>
              </a:rPr>
              <a:t>Autre point peut être beaucoup plus important: </a:t>
            </a:r>
          </a:p>
          <a:p>
            <a:endParaRPr lang="fr-FR" dirty="0" smtClean="0"/>
          </a:p>
          <a:p>
            <a:pPr>
              <a:buFontTx/>
              <a:buChar char="-"/>
            </a:pPr>
            <a:r>
              <a:rPr lang="fr-FR" dirty="0" smtClean="0"/>
              <a:t> cette règle s’applique également pour </a:t>
            </a:r>
            <a:r>
              <a:rPr lang="fr-FR" dirty="0" smtClean="0">
                <a:solidFill>
                  <a:srgbClr val="C00000"/>
                </a:solidFill>
              </a:rPr>
              <a:t>l’obtention du Lead Jam</a:t>
            </a:r>
          </a:p>
          <a:p>
            <a:pPr>
              <a:buFontTx/>
              <a:buChar char="-"/>
            </a:pPr>
            <a:r>
              <a:rPr lang="fr-FR" dirty="0" smtClean="0"/>
              <a:t> si un jammeur effectue un NP/NP (comme décrit ci-dessus), il n’aura pas les conditions requises pour obtenir le statut de Lead Jammeur. </a:t>
            </a:r>
          </a:p>
          <a:p>
            <a:pPr>
              <a:buFontTx/>
              <a:buChar char="-"/>
            </a:pPr>
            <a:endParaRPr lang="fr-FR" dirty="0" smtClean="0"/>
          </a:p>
          <a:p>
            <a:r>
              <a:rPr lang="fr-FR" dirty="0" smtClean="0"/>
              <a:t>Rappel : Le Lead Jammeur est le premier jammeur à dépasser le Bloqueur en jeu, le plus en avant, dans les limites de la piste et debout, de manière légale, </a:t>
            </a:r>
            <a:r>
              <a:rPr lang="fr-FR" dirty="0" smtClean="0">
                <a:solidFill>
                  <a:srgbClr val="C00000"/>
                </a:solidFill>
              </a:rPr>
              <a:t>en ayant auparavant dépassé tous les autres Bloqueurs dans les limites de la piste et debout, de manière légale.</a:t>
            </a:r>
            <a:endParaRPr lang="fr-FR" dirty="0">
              <a:solidFill>
                <a:srgbClr val="C00000"/>
              </a:solidFill>
            </a:endParaRPr>
          </a:p>
        </p:txBody>
      </p:sp>
      <p:sp>
        <p:nvSpPr>
          <p:cNvPr id="3" name="ZoneTexte 2"/>
          <p:cNvSpPr txBox="1"/>
          <p:nvPr/>
        </p:nvSpPr>
        <p:spPr>
          <a:xfrm>
            <a:off x="323528" y="3861048"/>
            <a:ext cx="8280920" cy="1200329"/>
          </a:xfrm>
          <a:prstGeom prst="rect">
            <a:avLst/>
          </a:prstGeom>
          <a:noFill/>
        </p:spPr>
        <p:txBody>
          <a:bodyPr wrap="square" rtlCol="0">
            <a:spAutoFit/>
          </a:bodyPr>
          <a:lstStyle/>
          <a:p>
            <a:r>
              <a:rPr lang="fr-FR" dirty="0" smtClean="0"/>
              <a:t>Une situation où le NP/NP, ne peut rendre le jammeur LEAD : </a:t>
            </a:r>
          </a:p>
          <a:p>
            <a:endParaRPr lang="fr-FR" dirty="0" smtClean="0"/>
          </a:p>
          <a:p>
            <a:pPr>
              <a:buFontTx/>
              <a:buChar char="-"/>
            </a:pPr>
            <a:r>
              <a:rPr lang="fr-FR" dirty="0" smtClean="0"/>
              <a:t> Si le jammeur se trouvant « out of </a:t>
            </a:r>
            <a:r>
              <a:rPr lang="fr-FR" dirty="0" err="1" smtClean="0"/>
              <a:t>bounds</a:t>
            </a:r>
            <a:r>
              <a:rPr lang="fr-FR" dirty="0" smtClean="0"/>
              <a:t> », coupe la piste à un de ses coéquipiers  : c’est légal mais c’est fatal …</a:t>
            </a: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107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188640"/>
          <a:ext cx="8820472" cy="5661248"/>
        </p:xfrm>
        <a:graphic>
          <a:graphicData uri="http://schemas.openxmlformats.org/drawingml/2006/table">
            <a:tbl>
              <a:tblPr firstRow="1" bandRow="1">
                <a:tableStyleId>{5C22544A-7EE6-4342-B048-85BDC9FD1C3A}</a:tableStyleId>
              </a:tblPr>
              <a:tblGrid>
                <a:gridCol w="2088232"/>
                <a:gridCol w="6732240"/>
              </a:tblGrid>
              <a:tr h="5661248">
                <a:tc>
                  <a:txBody>
                    <a:bodyPr/>
                    <a:lstStyle/>
                    <a:p>
                      <a:r>
                        <a:rPr lang="fr-FR" b="0" u="sng" dirty="0" smtClean="0">
                          <a:solidFill>
                            <a:schemeClr val="tx1"/>
                          </a:solidFill>
                        </a:rPr>
                        <a:t>Pas de dépassement / Pas de pénalité</a:t>
                      </a:r>
                      <a:endParaRPr lang="fr-FR" b="0" u="sng" dirty="0">
                        <a:solidFill>
                          <a:schemeClr val="tx1"/>
                        </a:solidFill>
                      </a:endParaRPr>
                    </a:p>
                  </a:txBody>
                  <a:tcPr>
                    <a:solidFill>
                      <a:schemeClr val="accent5">
                        <a:lumMod val="20000"/>
                        <a:lumOff val="80000"/>
                      </a:schemeClr>
                    </a:solidFill>
                  </a:tcPr>
                </a:tc>
                <a:tc>
                  <a:txBody>
                    <a:bodyPr/>
                    <a:lstStyle/>
                    <a:p>
                      <a:pPr>
                        <a:buFontTx/>
                        <a:buNone/>
                      </a:pPr>
                      <a:r>
                        <a:rPr lang="fr-FR" sz="1800" b="0" i="1" u="none" baseline="0" dirty="0" smtClean="0">
                          <a:solidFill>
                            <a:schemeClr val="tx1"/>
                          </a:solidFill>
                        </a:rPr>
                        <a:t>Situations : </a:t>
                      </a:r>
                    </a:p>
                    <a:p>
                      <a:pPr>
                        <a:buFontTx/>
                        <a:buNone/>
                      </a:pPr>
                      <a:endParaRPr lang="fr-FR" sz="1800" b="0" i="1" u="none" baseline="0" dirty="0" smtClean="0">
                        <a:solidFill>
                          <a:schemeClr val="tx1"/>
                        </a:solidFill>
                      </a:endParaRPr>
                    </a:p>
                    <a:p>
                      <a:pPr>
                        <a:buFontTx/>
                        <a:buNone/>
                      </a:pPr>
                      <a:r>
                        <a:rPr lang="fr-FR" sz="1800" b="0" i="0" u="none" baseline="0" dirty="0" smtClean="0">
                          <a:solidFill>
                            <a:schemeClr val="tx1"/>
                          </a:solidFill>
                        </a:rPr>
                        <a:t>Un patineur qui coupe uniquement :</a:t>
                      </a:r>
                    </a:p>
                    <a:p>
                      <a:pPr>
                        <a:buFontTx/>
                        <a:buNone/>
                      </a:pPr>
                      <a:endParaRPr lang="fr-FR" sz="1800" b="0" i="0" u="none" baseline="0" dirty="0" smtClean="0">
                        <a:solidFill>
                          <a:schemeClr val="tx1"/>
                        </a:solidFill>
                      </a:endParaRPr>
                    </a:p>
                    <a:p>
                      <a:pPr>
                        <a:buFontTx/>
                        <a:buNone/>
                      </a:pPr>
                      <a:r>
                        <a:rPr lang="fr-FR" sz="1800" b="0" i="0" u="none" baseline="0" dirty="0" smtClean="0">
                          <a:solidFill>
                            <a:schemeClr val="tx1"/>
                          </a:solidFill>
                        </a:rPr>
                        <a:t>- un coéquipier</a:t>
                      </a:r>
                    </a:p>
                    <a:p>
                      <a:pPr>
                        <a:buFontTx/>
                        <a:buChar char="-"/>
                      </a:pPr>
                      <a:endParaRPr lang="fr-FR" sz="1800" b="0" i="0" u="none" baseline="0" dirty="0" smtClean="0">
                        <a:solidFill>
                          <a:schemeClr val="tx1"/>
                        </a:solidFill>
                      </a:endParaRPr>
                    </a:p>
                    <a:p>
                      <a:r>
                        <a:rPr lang="fr-FR" sz="1800" b="0" kern="1200" baseline="0" dirty="0" smtClean="0">
                          <a:solidFill>
                            <a:schemeClr val="tx1"/>
                          </a:solidFill>
                          <a:latin typeface="+mn-lt"/>
                          <a:ea typeface="+mn-ea"/>
                          <a:cs typeface="+mn-cs"/>
                        </a:rPr>
                        <a:t>- le patineur initiateur, quand le patineur initiateur est considéré “en prison”, ayant été envoyé hors de la piste pour une pénalité</a:t>
                      </a:r>
                    </a:p>
                    <a:p>
                      <a:endParaRPr lang="fr-FR" sz="1800" b="0" i="1" u="none" kern="1200" baseline="0" dirty="0" smtClean="0">
                        <a:solidFill>
                          <a:schemeClr val="tx1"/>
                        </a:solidFill>
                        <a:latin typeface="+mn-lt"/>
                        <a:ea typeface="+mn-ea"/>
                        <a:cs typeface="+mn-cs"/>
                      </a:endParaRPr>
                    </a:p>
                    <a:p>
                      <a:pPr>
                        <a:buFontTx/>
                        <a:buNone/>
                      </a:pPr>
                      <a:r>
                        <a:rPr lang="fr-FR" sz="1800" b="0" i="0" u="none" kern="1200" baseline="0" dirty="0" smtClean="0">
                          <a:solidFill>
                            <a:schemeClr val="tx1"/>
                          </a:solidFill>
                          <a:latin typeface="+mn-lt"/>
                          <a:ea typeface="+mn-ea"/>
                          <a:cs typeface="+mn-cs"/>
                        </a:rPr>
                        <a:t>-le patineur initiateur , quand l’initiateur sort des limites de la piste à n’importe quel moment après l’initiation du blocage</a:t>
                      </a:r>
                    </a:p>
                    <a:p>
                      <a:pPr>
                        <a:buFontTx/>
                        <a:buChar char="-"/>
                      </a:pPr>
                      <a:endParaRPr lang="fr-FR" sz="1800" b="0" i="0" u="none" kern="1200" baseline="0" dirty="0" smtClean="0">
                        <a:solidFill>
                          <a:schemeClr val="tx1"/>
                        </a:solidFill>
                        <a:latin typeface="+mn-lt"/>
                        <a:ea typeface="+mn-ea"/>
                        <a:cs typeface="+mn-cs"/>
                      </a:endParaRPr>
                    </a:p>
                    <a:p>
                      <a:r>
                        <a:rPr lang="fr-FR" sz="1800" b="0" kern="1200" baseline="0" dirty="0" smtClean="0">
                          <a:solidFill>
                            <a:schemeClr val="tx1"/>
                          </a:solidFill>
                          <a:latin typeface="+mn-lt"/>
                          <a:ea typeface="+mn-ea"/>
                          <a:cs typeface="+mn-cs"/>
                        </a:rPr>
                        <a:t>-le patineur initiateur, quand le patineur initiateur est à terre ou tombe à n’importe quel moment après le blocage initié</a:t>
                      </a:r>
                    </a:p>
                    <a:p>
                      <a:endParaRPr lang="fr-FR" sz="1800" b="0" kern="1200" baseline="0" dirty="0" smtClean="0">
                        <a:solidFill>
                          <a:schemeClr val="tx1"/>
                        </a:solidFill>
                        <a:latin typeface="+mn-lt"/>
                        <a:ea typeface="+mn-ea"/>
                        <a:cs typeface="+mn-cs"/>
                      </a:endParaRPr>
                    </a:p>
                    <a:p>
                      <a:r>
                        <a:rPr lang="fr-FR" sz="1800" b="0" kern="1200" baseline="0" dirty="0" smtClean="0">
                          <a:solidFill>
                            <a:schemeClr val="tx1"/>
                          </a:solidFill>
                          <a:latin typeface="+mn-lt"/>
                          <a:ea typeface="+mn-ea"/>
                          <a:cs typeface="+mn-cs"/>
                        </a:rPr>
                        <a:t>- le patineur initiateur, quand le patineur initiateur sort de la</a:t>
                      </a:r>
                    </a:p>
                    <a:p>
                      <a:r>
                        <a:rPr lang="fr-FR" sz="1800" b="0" kern="1200" baseline="0" dirty="0" smtClean="0">
                          <a:solidFill>
                            <a:schemeClr val="tx1"/>
                          </a:solidFill>
                          <a:latin typeface="+mn-lt"/>
                          <a:ea typeface="+mn-ea"/>
                          <a:cs typeface="+mn-cs"/>
                        </a:rPr>
                        <a:t>Zone d’Engagement à n’importe quel moment après le blocage initié.</a:t>
                      </a:r>
                      <a:endParaRPr lang="fr-FR" sz="1800" b="0" i="0" u="none" kern="1200" baseline="0" dirty="0" smtClean="0">
                        <a:solidFill>
                          <a:schemeClr val="tx1"/>
                        </a:solidFill>
                        <a:latin typeface="+mn-lt"/>
                        <a:ea typeface="+mn-ea"/>
                        <a:cs typeface="+mn-cs"/>
                      </a:endParaRPr>
                    </a:p>
                  </a:txBody>
                  <a:tcPr>
                    <a:solidFill>
                      <a:schemeClr val="accent5">
                        <a:lumMod val="20000"/>
                        <a:lumOff val="80000"/>
                      </a:schemeClr>
                    </a:solidFill>
                  </a:tcPr>
                </a:tc>
              </a:tr>
            </a:tbl>
          </a:graphicData>
        </a:graphic>
      </p:graphicFrame>
      <p:graphicFrame>
        <p:nvGraphicFramePr>
          <p:cNvPr id="3" name="Tableau 2"/>
          <p:cNvGraphicFramePr>
            <a:graphicFrameLocks noGrp="1"/>
          </p:cNvGraphicFramePr>
          <p:nvPr/>
        </p:nvGraphicFramePr>
        <p:xfrm>
          <a:off x="179512" y="5805264"/>
          <a:ext cx="8820472" cy="914400"/>
        </p:xfrm>
        <a:graphic>
          <a:graphicData uri="http://schemas.openxmlformats.org/drawingml/2006/table">
            <a:tbl>
              <a:tblPr firstRow="1" bandRow="1">
                <a:tableStyleId>{5C22544A-7EE6-4342-B048-85BDC9FD1C3A}</a:tableStyleId>
              </a:tblPr>
              <a:tblGrid>
                <a:gridCol w="2088232"/>
                <a:gridCol w="6732240"/>
              </a:tblGrid>
              <a:tr h="648072">
                <a:tc>
                  <a:txBody>
                    <a:bodyPr/>
                    <a:lstStyle/>
                    <a:p>
                      <a:r>
                        <a:rPr lang="fr-FR" b="0" i="0" u="sng" dirty="0" smtClean="0">
                          <a:solidFill>
                            <a:schemeClr val="tx1"/>
                          </a:solidFill>
                        </a:rPr>
                        <a:t>Pénalités majeures</a:t>
                      </a:r>
                      <a:endParaRPr lang="fr-FR" b="0" i="0" u="sng" dirty="0">
                        <a:solidFill>
                          <a:schemeClr val="tx1"/>
                        </a:solidFill>
                      </a:endParaRPr>
                    </a:p>
                  </a:txBody>
                  <a:tcPr>
                    <a:solidFill>
                      <a:schemeClr val="accent6">
                        <a:lumMod val="40000"/>
                        <a:lumOff val="60000"/>
                      </a:schemeClr>
                    </a:solidFill>
                  </a:tcPr>
                </a:tc>
                <a:tc>
                  <a:txBody>
                    <a:bodyPr/>
                    <a:lstStyle/>
                    <a:p>
                      <a:pPr>
                        <a:buFontTx/>
                        <a:buChar char="-"/>
                      </a:pPr>
                      <a:r>
                        <a:rPr lang="fr-FR" sz="1800" b="0" i="0" u="none" baseline="0" dirty="0" smtClean="0">
                          <a:solidFill>
                            <a:schemeClr val="tx1"/>
                          </a:solidFill>
                        </a:rPr>
                        <a:t> Un patineur qui coupe tout joueur adverse</a:t>
                      </a:r>
                    </a:p>
                    <a:p>
                      <a:pPr>
                        <a:buFontTx/>
                        <a:buChar char="-"/>
                      </a:pPr>
                      <a:endParaRPr lang="fr-FR" sz="1800" b="0" i="0" u="none" baseline="0" dirty="0" smtClean="0">
                        <a:solidFill>
                          <a:schemeClr val="tx1"/>
                        </a:solidFill>
                      </a:endParaRPr>
                    </a:p>
                    <a:p>
                      <a:pPr>
                        <a:buFontTx/>
                        <a:buChar char="-"/>
                      </a:pPr>
                      <a:r>
                        <a:rPr lang="fr-FR" sz="1800" b="0" i="0" u="none" baseline="0" dirty="0" smtClean="0">
                          <a:solidFill>
                            <a:schemeClr val="tx1"/>
                          </a:solidFill>
                        </a:rPr>
                        <a:t> Un patineur qui coupe un coéquipier</a:t>
                      </a:r>
                    </a:p>
                  </a:txBody>
                  <a:tcPr>
                    <a:solidFill>
                      <a:schemeClr val="accent6">
                        <a:lumMod val="40000"/>
                        <a:lumOff val="60000"/>
                      </a:schemeClr>
                    </a:solidFill>
                  </a:tcPr>
                </a:tc>
              </a:tr>
            </a:tbl>
          </a:graphicData>
        </a:graphic>
      </p:graphicFrame>
      <p:graphicFrame>
        <p:nvGraphicFramePr>
          <p:cNvPr id="4" name="Tableau 3"/>
          <p:cNvGraphicFramePr>
            <a:graphicFrameLocks noGrp="1"/>
          </p:cNvGraphicFramePr>
          <p:nvPr/>
        </p:nvGraphicFramePr>
        <p:xfrm>
          <a:off x="179512" y="3573016"/>
          <a:ext cx="8820472" cy="648072"/>
        </p:xfrm>
        <a:graphic>
          <a:graphicData uri="http://schemas.openxmlformats.org/drawingml/2006/table">
            <a:tbl>
              <a:tblPr firstRow="1" bandRow="1">
                <a:tableStyleId>{5C22544A-7EE6-4342-B048-85BDC9FD1C3A}</a:tableStyleId>
              </a:tblPr>
              <a:tblGrid>
                <a:gridCol w="2088232"/>
                <a:gridCol w="6732240"/>
              </a:tblGrid>
              <a:tr h="648072">
                <a:tc>
                  <a:txBody>
                    <a:bodyPr/>
                    <a:lstStyle/>
                    <a:p>
                      <a:r>
                        <a:rPr lang="fr-FR" b="0" i="0" u="sng" dirty="0" smtClean="0">
                          <a:solidFill>
                            <a:schemeClr val="tx1"/>
                          </a:solidFill>
                        </a:rPr>
                        <a:t>Expulsions </a:t>
                      </a:r>
                      <a:endParaRPr lang="fr-FR" b="0" i="0" u="sng" dirty="0">
                        <a:solidFill>
                          <a:schemeClr val="tx1"/>
                        </a:solidFill>
                      </a:endParaRPr>
                    </a:p>
                  </a:txBody>
                  <a:tcPr>
                    <a:solidFill>
                      <a:schemeClr val="accent2">
                        <a:lumMod val="40000"/>
                        <a:lumOff val="60000"/>
                      </a:schemeClr>
                    </a:solidFill>
                  </a:tcPr>
                </a:tc>
                <a:tc>
                  <a:txBody>
                    <a:bodyPr/>
                    <a:lstStyle/>
                    <a:p>
                      <a:pPr>
                        <a:buFontTx/>
                        <a:buChar char="-"/>
                      </a:pPr>
                      <a:r>
                        <a:rPr lang="fr-FR" sz="1800" b="0" i="0" u="none" baseline="0" dirty="0" smtClean="0">
                          <a:solidFill>
                            <a:schemeClr val="tx1"/>
                          </a:solidFill>
                        </a:rPr>
                        <a:t> NON APPLICABLE</a:t>
                      </a:r>
                    </a:p>
                  </a:txBody>
                  <a:tcPr>
                    <a:solidFill>
                      <a:schemeClr val="accent2">
                        <a:lumMod val="40000"/>
                        <a:lumOff val="60000"/>
                      </a:schemeClr>
                    </a:solidFill>
                  </a:tcPr>
                </a:tc>
              </a:tr>
            </a:tbl>
          </a:graphicData>
        </a:graphic>
      </p:graphicFrame>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108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064896" cy="830997"/>
          </a:xfrm>
          <a:prstGeom prst="rect">
            <a:avLst/>
          </a:prstGeom>
          <a:noFill/>
        </p:spPr>
        <p:txBody>
          <a:bodyPr wrap="square" rtlCol="0">
            <a:spAutoFit/>
          </a:bodyPr>
          <a:lstStyle/>
          <a:p>
            <a:r>
              <a:rPr lang="fr-FR" sz="2400" u="sng" dirty="0" smtClean="0"/>
              <a:t>12. Patiner hors des limites de la piste = SKATING OUT OF BOUNDS  </a:t>
            </a:r>
          </a:p>
        </p:txBody>
      </p:sp>
      <p:sp>
        <p:nvSpPr>
          <p:cNvPr id="4" name="ZoneTexte 3"/>
          <p:cNvSpPr txBox="1"/>
          <p:nvPr/>
        </p:nvSpPr>
        <p:spPr>
          <a:xfrm>
            <a:off x="251520" y="1340768"/>
            <a:ext cx="8424936" cy="2031325"/>
          </a:xfrm>
          <a:prstGeom prst="rect">
            <a:avLst/>
          </a:prstGeom>
          <a:noFill/>
        </p:spPr>
        <p:txBody>
          <a:bodyPr wrap="square" rtlCol="0">
            <a:spAutoFit/>
          </a:bodyPr>
          <a:lstStyle/>
          <a:p>
            <a:pPr>
              <a:buFontTx/>
              <a:buChar char="-"/>
            </a:pPr>
            <a:r>
              <a:rPr lang="fr-FR" dirty="0" smtClean="0"/>
              <a:t>Les patineurs doivent rester dans les limites de la piste</a:t>
            </a:r>
          </a:p>
          <a:p>
            <a:pPr>
              <a:buFontTx/>
              <a:buChar char="-"/>
            </a:pPr>
            <a:endParaRPr lang="fr-FR" dirty="0" smtClean="0"/>
          </a:p>
          <a:p>
            <a:pPr>
              <a:buFontTx/>
              <a:buChar char="-"/>
            </a:pPr>
            <a:r>
              <a:rPr lang="fr-FR" dirty="0" smtClean="0"/>
              <a:t> Aucune </a:t>
            </a:r>
            <a:r>
              <a:rPr lang="fr-FR" dirty="0" smtClean="0">
                <a:solidFill>
                  <a:srgbClr val="CC00CC"/>
                </a:solidFill>
              </a:rPr>
              <a:t>partie du/des patins</a:t>
            </a:r>
            <a:r>
              <a:rPr lang="fr-FR" dirty="0" smtClean="0"/>
              <a:t> du joueur ne doit toucher le sol en dehors des limites.</a:t>
            </a:r>
          </a:p>
          <a:p>
            <a:pPr>
              <a:buFontTx/>
              <a:buChar char="-"/>
            </a:pPr>
            <a:endParaRPr lang="fr-FR" dirty="0" smtClean="0"/>
          </a:p>
          <a:p>
            <a:pPr>
              <a:buFontTx/>
              <a:buChar char="-"/>
            </a:pPr>
            <a:r>
              <a:rPr lang="fr-FR" dirty="0" smtClean="0"/>
              <a:t> De même une patineuse ne peux pas prendre de l’élan hors des limites, afin d’effectuer un blocage</a:t>
            </a:r>
            <a:endParaRPr lang="fr-FR" dirty="0"/>
          </a:p>
        </p:txBody>
      </p:sp>
      <p:graphicFrame>
        <p:nvGraphicFramePr>
          <p:cNvPr id="5" name="Tableau 4"/>
          <p:cNvGraphicFramePr>
            <a:graphicFrameLocks noGrp="1"/>
          </p:cNvGraphicFramePr>
          <p:nvPr/>
        </p:nvGraphicFramePr>
        <p:xfrm>
          <a:off x="179512" y="188640"/>
          <a:ext cx="8820472" cy="6126480"/>
        </p:xfrm>
        <a:graphic>
          <a:graphicData uri="http://schemas.openxmlformats.org/drawingml/2006/table">
            <a:tbl>
              <a:tblPr firstRow="1" bandRow="1">
                <a:tableStyleId>{5C22544A-7EE6-4342-B048-85BDC9FD1C3A}</a:tableStyleId>
              </a:tblPr>
              <a:tblGrid>
                <a:gridCol w="2088232"/>
                <a:gridCol w="6732240"/>
              </a:tblGrid>
              <a:tr h="5661248">
                <a:tc>
                  <a:txBody>
                    <a:bodyPr/>
                    <a:lstStyle/>
                    <a:p>
                      <a:r>
                        <a:rPr lang="fr-FR" b="0" u="sng" dirty="0" smtClean="0">
                          <a:solidFill>
                            <a:schemeClr val="tx1"/>
                          </a:solidFill>
                        </a:rPr>
                        <a:t>Pas d’impact/ Pas de pénalité</a:t>
                      </a:r>
                      <a:endParaRPr lang="fr-FR" b="0" u="sng" dirty="0">
                        <a:solidFill>
                          <a:schemeClr val="tx1"/>
                        </a:solidFill>
                      </a:endParaRPr>
                    </a:p>
                  </a:txBody>
                  <a:tcPr>
                    <a:solidFill>
                      <a:schemeClr val="accent3">
                        <a:lumMod val="40000"/>
                        <a:lumOff val="60000"/>
                      </a:schemeClr>
                    </a:solidFill>
                  </a:tcPr>
                </a:tc>
                <a:tc>
                  <a:txBody>
                    <a:bodyPr/>
                    <a:lstStyle/>
                    <a:p>
                      <a:pPr>
                        <a:buFontTx/>
                        <a:buChar char="-"/>
                      </a:pPr>
                      <a:r>
                        <a:rPr lang="fr-FR" sz="1800" b="0" i="0" u="none" kern="1200" baseline="0" dirty="0" smtClean="0">
                          <a:solidFill>
                            <a:schemeClr val="tx1"/>
                          </a:solidFill>
                          <a:latin typeface="+mn-lt"/>
                          <a:ea typeface="+mn-ea"/>
                          <a:cs typeface="+mn-cs"/>
                        </a:rPr>
                        <a:t>Etre forcée à sortir hors des limites par un blocage d’un adversaire</a:t>
                      </a:r>
                    </a:p>
                    <a:p>
                      <a:pPr>
                        <a:buFontTx/>
                        <a:buNone/>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Maintenir ou augmenter sa vitesse dans le but d’aller ou revenir de prison</a:t>
                      </a:r>
                    </a:p>
                    <a:p>
                      <a:pPr>
                        <a:buFontTx/>
                        <a:buChar char="-"/>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Sortir pour blessures, problème d’équipement, ou éviter une condition dangereuse de la piste : joueuse à terre, débris, liquide …</a:t>
                      </a:r>
                    </a:p>
                    <a:p>
                      <a:pPr>
                        <a:buFontTx/>
                        <a:buChar char="-"/>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Patiner hors des limites dans le but de récupérer un couvre-casque qui est tombé (en hors piste)</a:t>
                      </a:r>
                    </a:p>
                    <a:p>
                      <a:pPr>
                        <a:buFontTx/>
                        <a:buChar char="-"/>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Les 2 situations suivantes ne st pas pénalisable de « skating OOB », mais susceptible d’une autre pénalité : </a:t>
                      </a:r>
                    </a:p>
                    <a:p>
                      <a:pPr>
                        <a:buFontTx/>
                        <a:buChar char="-"/>
                      </a:pPr>
                      <a:endParaRPr lang="fr-FR" sz="1800" b="0" i="0" u="none" kern="1200" baseline="0" dirty="0" smtClean="0">
                        <a:solidFill>
                          <a:schemeClr val="tx1"/>
                        </a:solidFill>
                        <a:latin typeface="+mn-lt"/>
                        <a:ea typeface="+mn-ea"/>
                        <a:cs typeface="+mn-cs"/>
                      </a:endParaRPr>
                    </a:p>
                    <a:p>
                      <a:pPr lvl="1">
                        <a:buFontTx/>
                        <a:buNone/>
                      </a:pPr>
                      <a:r>
                        <a:rPr lang="fr-FR" sz="1800" b="0" i="0" u="none" kern="1200" baseline="0" dirty="0" smtClean="0">
                          <a:solidFill>
                            <a:schemeClr val="tx1"/>
                          </a:solidFill>
                          <a:latin typeface="+mn-lt"/>
                          <a:ea typeface="+mn-ea"/>
                          <a:cs typeface="+mn-cs"/>
                        </a:rPr>
                        <a:t>~ Patiner hors des limites comme résultat d’un blocage réussi ou raté (</a:t>
                      </a:r>
                      <a:r>
                        <a:rPr lang="fr-FR" sz="1800" b="0" i="0" u="none" kern="1200" baseline="0" dirty="0" err="1" smtClean="0">
                          <a:solidFill>
                            <a:schemeClr val="tx1"/>
                          </a:solidFill>
                          <a:latin typeface="+mn-lt"/>
                          <a:ea typeface="+mn-ea"/>
                          <a:cs typeface="+mn-cs"/>
                        </a:rPr>
                        <a:t>Blocking</a:t>
                      </a:r>
                      <a:r>
                        <a:rPr lang="fr-FR" sz="1800" b="0" i="0" u="none" kern="1200" baseline="0" dirty="0" smtClean="0">
                          <a:solidFill>
                            <a:schemeClr val="tx1"/>
                          </a:solidFill>
                          <a:latin typeface="+mn-lt"/>
                          <a:ea typeface="+mn-ea"/>
                          <a:cs typeface="+mn-cs"/>
                        </a:rPr>
                        <a:t> OOB)</a:t>
                      </a:r>
                    </a:p>
                    <a:p>
                      <a:pPr lvl="1">
                        <a:buFontTx/>
                        <a:buNone/>
                      </a:pPr>
                      <a:endParaRPr lang="fr-FR" sz="1800" b="0" i="0" u="none" kern="1200" baseline="0" dirty="0" smtClean="0">
                        <a:solidFill>
                          <a:schemeClr val="tx1"/>
                        </a:solidFill>
                        <a:latin typeface="+mn-lt"/>
                        <a:ea typeface="+mn-ea"/>
                        <a:cs typeface="+mn-cs"/>
                      </a:endParaRPr>
                    </a:p>
                    <a:p>
                      <a:pPr lvl="1">
                        <a:buFontTx/>
                        <a:buNone/>
                      </a:pPr>
                      <a:r>
                        <a:rPr lang="fr-FR" sz="1800" b="0" i="0" u="none" kern="1200" baseline="0" dirty="0" smtClean="0">
                          <a:solidFill>
                            <a:schemeClr val="tx1"/>
                          </a:solidFill>
                          <a:latin typeface="+mn-lt"/>
                          <a:ea typeface="+mn-ea"/>
                          <a:cs typeface="+mn-cs"/>
                        </a:rPr>
                        <a:t>~ prendre intentionnellement une position de chevauchement des limites de la piste (</a:t>
                      </a:r>
                      <a:r>
                        <a:rPr lang="fr-FR" sz="1800" b="0" i="0" u="none" kern="1200" baseline="0" dirty="0" err="1" smtClean="0">
                          <a:solidFill>
                            <a:schemeClr val="tx1"/>
                          </a:solidFill>
                          <a:latin typeface="+mn-lt"/>
                          <a:ea typeface="+mn-ea"/>
                          <a:cs typeface="+mn-cs"/>
                        </a:rPr>
                        <a:t>Cutting</a:t>
                      </a:r>
                      <a:r>
                        <a:rPr lang="fr-FR" sz="1800" b="0" i="0" u="none" kern="1200" baseline="0" dirty="0" smtClean="0">
                          <a:solidFill>
                            <a:schemeClr val="tx1"/>
                          </a:solidFill>
                          <a:latin typeface="+mn-lt"/>
                          <a:ea typeface="+mn-ea"/>
                          <a:cs typeface="+mn-cs"/>
                        </a:rPr>
                        <a:t> the track)</a:t>
                      </a:r>
                    </a:p>
                  </a:txBody>
                  <a:tcPr>
                    <a:solidFill>
                      <a:schemeClr val="accent3">
                        <a:lumMod val="40000"/>
                        <a:lumOff val="60000"/>
                      </a:schemeClr>
                    </a:solidFill>
                  </a:tcPr>
                </a:tc>
              </a:tr>
            </a:tbl>
          </a:graphicData>
        </a:graphic>
      </p:graphicFrame>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109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24936" cy="461665"/>
          </a:xfrm>
          <a:prstGeom prst="rect">
            <a:avLst/>
          </a:prstGeom>
          <a:noFill/>
        </p:spPr>
        <p:txBody>
          <a:bodyPr wrap="square" rtlCol="0">
            <a:spAutoFit/>
          </a:bodyPr>
          <a:lstStyle/>
          <a:p>
            <a:r>
              <a:rPr lang="fr-FR" sz="2400" u="sng" dirty="0" smtClean="0"/>
              <a:t>8. Les chronomètres</a:t>
            </a:r>
            <a:endParaRPr lang="fr-FR" sz="2400" u="sng" dirty="0"/>
          </a:p>
        </p:txBody>
      </p:sp>
      <p:sp>
        <p:nvSpPr>
          <p:cNvPr id="3" name="ZoneTexte 2"/>
          <p:cNvSpPr txBox="1"/>
          <p:nvPr/>
        </p:nvSpPr>
        <p:spPr>
          <a:xfrm>
            <a:off x="395536" y="1124744"/>
            <a:ext cx="7776864" cy="2031325"/>
          </a:xfrm>
          <a:prstGeom prst="rect">
            <a:avLst/>
          </a:prstGeom>
          <a:noFill/>
        </p:spPr>
        <p:txBody>
          <a:bodyPr wrap="square" rtlCol="0">
            <a:spAutoFit/>
          </a:bodyPr>
          <a:lstStyle/>
          <a:p>
            <a:r>
              <a:rPr lang="fr-FR" u="sng" dirty="0" smtClean="0"/>
              <a:t>Les chrono de la PERIODE</a:t>
            </a:r>
          </a:p>
          <a:p>
            <a:endParaRPr lang="fr-FR" u="sng" dirty="0" smtClean="0"/>
          </a:p>
          <a:p>
            <a:pPr>
              <a:buFontTx/>
              <a:buChar char="-"/>
            </a:pPr>
            <a:r>
              <a:rPr lang="fr-FR" dirty="0" smtClean="0"/>
              <a:t> Démarre au coup de sifflet de départ du 1</a:t>
            </a:r>
            <a:r>
              <a:rPr lang="fr-FR" baseline="30000" dirty="0" smtClean="0"/>
              <a:t>er</a:t>
            </a:r>
            <a:r>
              <a:rPr lang="fr-FR" dirty="0" smtClean="0"/>
              <a:t> jam</a:t>
            </a:r>
          </a:p>
          <a:p>
            <a:pPr>
              <a:buFontTx/>
              <a:buChar char="-"/>
            </a:pPr>
            <a:r>
              <a:rPr lang="fr-FR" dirty="0" smtClean="0"/>
              <a:t> Il </a:t>
            </a:r>
            <a:r>
              <a:rPr lang="fr-FR" dirty="0" smtClean="0">
                <a:solidFill>
                  <a:schemeClr val="accent2"/>
                </a:solidFill>
              </a:rPr>
              <a:t>ne s’arrête pas </a:t>
            </a:r>
            <a:r>
              <a:rPr lang="fr-FR" dirty="0" smtClean="0"/>
              <a:t>entre 2 jams SAUF si un </a:t>
            </a:r>
            <a:r>
              <a:rPr lang="fr-FR" i="1" dirty="0" smtClean="0"/>
              <a:t>temps mort </a:t>
            </a:r>
            <a:r>
              <a:rPr lang="fr-FR" dirty="0" smtClean="0"/>
              <a:t>est demandé</a:t>
            </a:r>
          </a:p>
          <a:p>
            <a:pPr>
              <a:buFontTx/>
              <a:buChar char="-"/>
            </a:pPr>
            <a:r>
              <a:rPr lang="fr-FR" dirty="0" smtClean="0"/>
              <a:t> Si le temps entre 2 jam est &gt; 30 sec, les officiels doivent l’arrêter</a:t>
            </a:r>
          </a:p>
          <a:p>
            <a:pPr>
              <a:buFontTx/>
              <a:buChar char="-"/>
            </a:pPr>
            <a:r>
              <a:rPr lang="fr-FR" dirty="0" smtClean="0"/>
              <a:t> Visible par tous</a:t>
            </a:r>
          </a:p>
          <a:p>
            <a:endParaRPr lang="fr-FR" dirty="0"/>
          </a:p>
        </p:txBody>
      </p:sp>
      <p:sp>
        <p:nvSpPr>
          <p:cNvPr id="4" name="ZoneTexte 3"/>
          <p:cNvSpPr txBox="1"/>
          <p:nvPr/>
        </p:nvSpPr>
        <p:spPr>
          <a:xfrm>
            <a:off x="395536" y="3140968"/>
            <a:ext cx="8424936" cy="1200329"/>
          </a:xfrm>
          <a:prstGeom prst="rect">
            <a:avLst/>
          </a:prstGeom>
          <a:noFill/>
        </p:spPr>
        <p:txBody>
          <a:bodyPr wrap="square" rtlCol="0">
            <a:spAutoFit/>
          </a:bodyPr>
          <a:lstStyle/>
          <a:p>
            <a:r>
              <a:rPr lang="fr-FR" u="sng" dirty="0" smtClean="0"/>
              <a:t>Le chrono du JAM</a:t>
            </a:r>
          </a:p>
          <a:p>
            <a:endParaRPr lang="fr-FR" u="sng" dirty="0" smtClean="0"/>
          </a:p>
          <a:p>
            <a:pPr>
              <a:buFontTx/>
              <a:buChar char="-"/>
            </a:pPr>
            <a:r>
              <a:rPr lang="fr-FR" dirty="0" smtClean="0"/>
              <a:t>Visible</a:t>
            </a:r>
          </a:p>
          <a:p>
            <a:pPr>
              <a:buFontTx/>
              <a:buChar char="-"/>
            </a:pPr>
            <a:r>
              <a:rPr lang="fr-FR" dirty="0" smtClean="0"/>
              <a:t> Début : 1</a:t>
            </a:r>
            <a:r>
              <a:rPr lang="fr-FR" baseline="30000" dirty="0" smtClean="0"/>
              <a:t>er</a:t>
            </a:r>
            <a:r>
              <a:rPr lang="fr-FR" dirty="0" smtClean="0"/>
              <a:t> coup de sifflet, fin au 4</a:t>
            </a:r>
            <a:r>
              <a:rPr lang="fr-FR" baseline="30000" dirty="0" smtClean="0"/>
              <a:t>ème</a:t>
            </a:r>
            <a:r>
              <a:rPr lang="fr-FR" dirty="0" smtClean="0"/>
              <a:t> coup</a:t>
            </a:r>
            <a:endParaRPr lang="fr-FR" dirty="0"/>
          </a:p>
        </p:txBody>
      </p:sp>
      <p:sp>
        <p:nvSpPr>
          <p:cNvPr id="5" name="ZoneTexte 4"/>
          <p:cNvSpPr txBox="1"/>
          <p:nvPr/>
        </p:nvSpPr>
        <p:spPr>
          <a:xfrm>
            <a:off x="395536" y="4509120"/>
            <a:ext cx="7416824" cy="1754326"/>
          </a:xfrm>
          <a:prstGeom prst="rect">
            <a:avLst/>
          </a:prstGeom>
          <a:noFill/>
        </p:spPr>
        <p:txBody>
          <a:bodyPr wrap="square" rtlCol="0">
            <a:spAutoFit/>
          </a:bodyPr>
          <a:lstStyle/>
          <a:p>
            <a:r>
              <a:rPr lang="fr-FR" u="sng" dirty="0" smtClean="0"/>
              <a:t>Chrono des pénalités</a:t>
            </a:r>
          </a:p>
          <a:p>
            <a:endParaRPr lang="fr-FR" u="sng" dirty="0" smtClean="0"/>
          </a:p>
          <a:p>
            <a:r>
              <a:rPr lang="fr-FR" dirty="0" smtClean="0"/>
              <a:t>- Tous les chrono de pénalité </a:t>
            </a:r>
            <a:r>
              <a:rPr lang="fr-FR" dirty="0" smtClean="0">
                <a:solidFill>
                  <a:schemeClr val="accent6">
                    <a:lumMod val="75000"/>
                  </a:schemeClr>
                </a:solidFill>
              </a:rPr>
              <a:t>s’arrêtent entre les jams</a:t>
            </a:r>
          </a:p>
          <a:p>
            <a:pPr>
              <a:buFontTx/>
              <a:buChar char="-"/>
            </a:pPr>
            <a:r>
              <a:rPr lang="fr-FR" dirty="0" smtClean="0"/>
              <a:t> Ne sont pas visibles (seulement au penalty </a:t>
            </a:r>
            <a:r>
              <a:rPr lang="fr-FR" dirty="0" err="1" smtClean="0"/>
              <a:t>timer</a:t>
            </a:r>
            <a:r>
              <a:rPr lang="fr-FR" dirty="0" smtClean="0"/>
              <a:t>)</a:t>
            </a:r>
          </a:p>
          <a:p>
            <a:pPr>
              <a:buFontTx/>
              <a:buChar char="-"/>
            </a:pPr>
            <a:r>
              <a:rPr lang="fr-FR" dirty="0" smtClean="0"/>
              <a:t> Si on se retrouve dans la penalty box (pas </a:t>
            </a:r>
            <a:r>
              <a:rPr lang="fr-FR" dirty="0" err="1" smtClean="0"/>
              <a:t>bieeeenn</a:t>
            </a:r>
            <a:r>
              <a:rPr lang="fr-FR" dirty="0" smtClean="0"/>
              <a:t>), on peut demander le temps qu’il nous reste</a:t>
            </a:r>
            <a:endParaRPr lang="fr-FR" u="sng" dirty="0"/>
          </a:p>
        </p:txBody>
      </p:sp>
      <p:pic>
        <p:nvPicPr>
          <p:cNvPr id="6" name="Image 5" descr="Scorechrono.jpg"/>
          <p:cNvPicPr>
            <a:picLocks noChangeAspect="1"/>
          </p:cNvPicPr>
          <p:nvPr/>
        </p:nvPicPr>
        <p:blipFill>
          <a:blip r:embed="rId2" cstate="print"/>
          <a:stretch>
            <a:fillRect/>
          </a:stretch>
        </p:blipFill>
        <p:spPr>
          <a:xfrm>
            <a:off x="683568" y="764704"/>
            <a:ext cx="6692974" cy="5019731"/>
          </a:xfrm>
          <a:prstGeom prst="rect">
            <a:avLst/>
          </a:prstGeom>
          <a:ln>
            <a:noFill/>
          </a:ln>
          <a:effectLst>
            <a:softEdge rad="112500"/>
          </a:effectLst>
        </p:spPr>
      </p:pic>
      <p:cxnSp>
        <p:nvCxnSpPr>
          <p:cNvPr id="14" name="Connecteur en arc 13"/>
          <p:cNvCxnSpPr/>
          <p:nvPr/>
        </p:nvCxnSpPr>
        <p:spPr>
          <a:xfrm rot="5400000">
            <a:off x="4211960" y="1340768"/>
            <a:ext cx="2160240" cy="576064"/>
          </a:xfrm>
          <a:prstGeom prst="curvedConnector3">
            <a:avLst>
              <a:gd name="adj1" fmla="val 5399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necteur en arc 18"/>
          <p:cNvCxnSpPr/>
          <p:nvPr/>
        </p:nvCxnSpPr>
        <p:spPr>
          <a:xfrm rot="10800000">
            <a:off x="5652120" y="3861048"/>
            <a:ext cx="2016224" cy="86409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Connecteur en arc 20"/>
          <p:cNvCxnSpPr/>
          <p:nvPr/>
        </p:nvCxnSpPr>
        <p:spPr>
          <a:xfrm rot="5400000" flipH="1" flipV="1">
            <a:off x="3167844" y="3609020"/>
            <a:ext cx="1584176" cy="151216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Connecteur en arc 24"/>
          <p:cNvCxnSpPr/>
          <p:nvPr/>
        </p:nvCxnSpPr>
        <p:spPr>
          <a:xfrm>
            <a:off x="1475656" y="2564904"/>
            <a:ext cx="1800200" cy="144016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ZoneTexte 25"/>
          <p:cNvSpPr txBox="1"/>
          <p:nvPr/>
        </p:nvSpPr>
        <p:spPr>
          <a:xfrm>
            <a:off x="5148064" y="188640"/>
            <a:ext cx="8640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Score</a:t>
            </a:r>
            <a:endParaRPr lang="fr-FR" dirty="0"/>
          </a:p>
        </p:txBody>
      </p:sp>
      <p:sp>
        <p:nvSpPr>
          <p:cNvPr id="28" name="ZoneTexte 27"/>
          <p:cNvSpPr txBox="1"/>
          <p:nvPr/>
        </p:nvSpPr>
        <p:spPr>
          <a:xfrm>
            <a:off x="7668344" y="4437112"/>
            <a:ext cx="12241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Chrono du Jam</a:t>
            </a:r>
            <a:endParaRPr lang="fr-FR" dirty="0"/>
          </a:p>
        </p:txBody>
      </p:sp>
      <p:sp>
        <p:nvSpPr>
          <p:cNvPr id="29" name="ZoneTexte 28"/>
          <p:cNvSpPr txBox="1"/>
          <p:nvPr/>
        </p:nvSpPr>
        <p:spPr>
          <a:xfrm>
            <a:off x="2339752" y="5085185"/>
            <a:ext cx="208823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Nombre de Jams joués</a:t>
            </a:r>
            <a:endParaRPr lang="fr-FR" dirty="0"/>
          </a:p>
        </p:txBody>
      </p:sp>
      <p:sp>
        <p:nvSpPr>
          <p:cNvPr id="30" name="ZoneTexte 29"/>
          <p:cNvSpPr txBox="1"/>
          <p:nvPr/>
        </p:nvSpPr>
        <p:spPr>
          <a:xfrm>
            <a:off x="107504" y="2276872"/>
            <a:ext cx="1800200" cy="8002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Chrono de la période </a:t>
            </a:r>
            <a:r>
              <a:rPr lang="fr-FR" sz="1000" dirty="0" smtClean="0"/>
              <a:t>(en l’occurrence, ici, achevée)</a:t>
            </a:r>
            <a:endParaRPr lang="fr-FR" sz="1000" dirty="0"/>
          </a:p>
        </p:txBody>
      </p:sp>
      <p:sp>
        <p:nvSpPr>
          <p:cNvPr id="15" name="Espace réservé du pied de page 14"/>
          <p:cNvSpPr>
            <a:spLocks noGrp="1"/>
          </p:cNvSpPr>
          <p:nvPr>
            <p:ph type="ftr" sz="quarter" idx="11"/>
          </p:nvPr>
        </p:nvSpPr>
        <p:spPr/>
        <p:txBody>
          <a:bodyPr/>
          <a:lstStyle/>
          <a:p>
            <a:r>
              <a:rPr lang="fr-FR" smtClean="0"/>
              <a:t>Buzz 2013 (Les Dérangées)</a:t>
            </a:r>
            <a:endParaRPr lang="fr-FR"/>
          </a:p>
        </p:txBody>
      </p:sp>
      <p:sp>
        <p:nvSpPr>
          <p:cNvPr id="16" name="Espace réservé du numéro de diapositive 15"/>
          <p:cNvSpPr>
            <a:spLocks noGrp="1"/>
          </p:cNvSpPr>
          <p:nvPr>
            <p:ph type="sldNum" sz="quarter" idx="12"/>
          </p:nvPr>
        </p:nvSpPr>
        <p:spPr/>
        <p:txBody>
          <a:bodyPr/>
          <a:lstStyle/>
          <a:p>
            <a:fld id="{0A95D8EB-C796-4D7C-A45D-C371170323EE}"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6" grpId="0" animBg="1"/>
      <p:bldP spid="28" grpId="0" animBg="1"/>
      <p:bldP spid="29" grpId="0" animBg="1"/>
      <p:bldP spid="3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620688"/>
          <a:ext cx="8820472" cy="3816424"/>
        </p:xfrm>
        <a:graphic>
          <a:graphicData uri="http://schemas.openxmlformats.org/drawingml/2006/table">
            <a:tbl>
              <a:tblPr firstRow="1" bandRow="1">
                <a:tableStyleId>{5C22544A-7EE6-4342-B048-85BDC9FD1C3A}</a:tableStyleId>
              </a:tblPr>
              <a:tblGrid>
                <a:gridCol w="1872208"/>
                <a:gridCol w="6948264"/>
              </a:tblGrid>
              <a:tr h="3816424">
                <a:tc>
                  <a:txBody>
                    <a:bodyPr/>
                    <a:lstStyle/>
                    <a:p>
                      <a:r>
                        <a:rPr lang="fr-FR" b="0" u="sng" dirty="0" smtClean="0">
                          <a:solidFill>
                            <a:schemeClr val="tx1"/>
                          </a:solidFill>
                        </a:rPr>
                        <a:t>Pénalité majeure</a:t>
                      </a:r>
                      <a:endParaRPr lang="fr-FR" b="0" u="sng" dirty="0">
                        <a:solidFill>
                          <a:schemeClr val="tx1"/>
                        </a:solidFill>
                      </a:endParaRPr>
                    </a:p>
                  </a:txBody>
                  <a:tcPr>
                    <a:solidFill>
                      <a:schemeClr val="accent6">
                        <a:lumMod val="40000"/>
                        <a:lumOff val="60000"/>
                      </a:schemeClr>
                    </a:solidFill>
                  </a:tcPr>
                </a:tc>
                <a:tc>
                  <a:txBody>
                    <a:bodyPr/>
                    <a:lstStyle/>
                    <a:p>
                      <a:pPr>
                        <a:buFontTx/>
                        <a:buChar char="-"/>
                      </a:pPr>
                      <a:r>
                        <a:rPr lang="fr-FR" sz="1800" b="0" i="0" u="none" kern="1200" baseline="0" dirty="0" smtClean="0">
                          <a:solidFill>
                            <a:schemeClr val="tx1"/>
                          </a:solidFill>
                          <a:latin typeface="+mn-lt"/>
                          <a:ea typeface="+mn-ea"/>
                          <a:cs typeface="+mn-cs"/>
                        </a:rPr>
                        <a:t>Patiner hors des limites pour </a:t>
                      </a:r>
                      <a:r>
                        <a:rPr lang="fr-FR" sz="1800" b="0" i="0" u="none" kern="1200" baseline="0" dirty="0" smtClean="0">
                          <a:solidFill>
                            <a:schemeClr val="accent5">
                              <a:lumMod val="50000"/>
                            </a:schemeClr>
                          </a:solidFill>
                          <a:latin typeface="+mn-lt"/>
                          <a:ea typeface="+mn-ea"/>
                          <a:cs typeface="+mn-cs"/>
                        </a:rPr>
                        <a:t>éviter un blocage</a:t>
                      </a:r>
                    </a:p>
                    <a:p>
                      <a:pPr>
                        <a:buFontTx/>
                        <a:buChar char="-"/>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Patineur hors des limites pour </a:t>
                      </a:r>
                      <a:r>
                        <a:rPr lang="fr-FR" sz="1800" b="0" i="0" u="none" kern="1200" baseline="0" dirty="0" smtClean="0">
                          <a:solidFill>
                            <a:schemeClr val="accent5">
                              <a:lumMod val="50000"/>
                            </a:schemeClr>
                          </a:solidFill>
                          <a:latin typeface="+mn-lt"/>
                          <a:ea typeface="+mn-ea"/>
                          <a:cs typeface="+mn-cs"/>
                        </a:rPr>
                        <a:t>maintenir ou augmenter sa vitess</a:t>
                      </a:r>
                      <a:r>
                        <a:rPr lang="fr-FR" sz="1800" b="0" i="0" u="none" kern="1200" baseline="0" dirty="0" smtClean="0">
                          <a:solidFill>
                            <a:schemeClr val="tx1"/>
                          </a:solidFill>
                          <a:latin typeface="+mn-lt"/>
                          <a:ea typeface="+mn-ea"/>
                          <a:cs typeface="+mn-cs"/>
                        </a:rPr>
                        <a:t>e (ce qui inclut l’enjambée ou le cross-over qui touchent partie hors des limites)</a:t>
                      </a:r>
                    </a:p>
                    <a:p>
                      <a:pPr>
                        <a:buFontTx/>
                        <a:buChar char="-"/>
                      </a:pPr>
                      <a:endParaRPr lang="fr-FR" sz="1800" b="0" i="0" u="none" kern="1200" baseline="0" dirty="0" smtClean="0">
                        <a:solidFill>
                          <a:schemeClr val="tx1"/>
                        </a:solidFill>
                        <a:latin typeface="+mn-lt"/>
                        <a:ea typeface="+mn-ea"/>
                        <a:cs typeface="+mn-cs"/>
                      </a:endParaRPr>
                    </a:p>
                    <a:p>
                      <a:pPr>
                        <a:buFontTx/>
                        <a:buChar char="-"/>
                      </a:pPr>
                      <a:r>
                        <a:rPr lang="fr-FR" sz="1800" b="0" i="0" u="none" kern="1200" baseline="0" dirty="0" smtClean="0">
                          <a:solidFill>
                            <a:schemeClr val="tx1"/>
                          </a:solidFill>
                          <a:latin typeface="+mn-lt"/>
                          <a:ea typeface="+mn-ea"/>
                          <a:cs typeface="+mn-cs"/>
                        </a:rPr>
                        <a:t> Patiner dans la </a:t>
                      </a:r>
                      <a:r>
                        <a:rPr lang="fr-FR" sz="1800" b="0" i="0" u="none" kern="1200" baseline="0" dirty="0" smtClean="0">
                          <a:solidFill>
                            <a:schemeClr val="accent5">
                              <a:lumMod val="50000"/>
                            </a:schemeClr>
                          </a:solidFill>
                          <a:latin typeface="+mn-lt"/>
                          <a:ea typeface="+mn-ea"/>
                          <a:cs typeface="+mn-cs"/>
                        </a:rPr>
                        <a:t>zone centrale </a:t>
                      </a:r>
                      <a:r>
                        <a:rPr lang="fr-FR" sz="1800" b="0" i="0" u="none" kern="1200" baseline="0" dirty="0" smtClean="0">
                          <a:solidFill>
                            <a:schemeClr val="tx1"/>
                          </a:solidFill>
                          <a:latin typeface="+mn-lt"/>
                          <a:ea typeface="+mn-ea"/>
                          <a:cs typeface="+mn-cs"/>
                        </a:rPr>
                        <a:t>afin de raccourcir la distance du tour …</a:t>
                      </a:r>
                    </a:p>
                    <a:p>
                      <a:pPr>
                        <a:buFontTx/>
                        <a:buChar char="-"/>
                      </a:pPr>
                      <a:endParaRPr lang="fr-FR" sz="1800" b="0" i="0" u="none" kern="1200" baseline="0" dirty="0" smtClean="0">
                        <a:solidFill>
                          <a:schemeClr val="tx1"/>
                        </a:solidFill>
                        <a:latin typeface="+mn-lt"/>
                        <a:ea typeface="+mn-ea"/>
                        <a:cs typeface="+mn-cs"/>
                      </a:endParaRPr>
                    </a:p>
                    <a:p>
                      <a:r>
                        <a:rPr lang="fr-FR" sz="1800" b="0" i="0" u="none" kern="1200" baseline="0" dirty="0" smtClean="0">
                          <a:solidFill>
                            <a:schemeClr val="tx1"/>
                          </a:solidFill>
                          <a:latin typeface="+mn-lt"/>
                          <a:ea typeface="+mn-ea"/>
                          <a:cs typeface="+mn-cs"/>
                        </a:rPr>
                        <a:t>- </a:t>
                      </a:r>
                      <a:r>
                        <a:rPr lang="fr-FR" sz="1800" b="0" kern="1200" baseline="0" dirty="0" smtClean="0">
                          <a:solidFill>
                            <a:schemeClr val="tx1"/>
                          </a:solidFill>
                          <a:latin typeface="+mn-lt"/>
                          <a:ea typeface="+mn-ea"/>
                          <a:cs typeface="+mn-cs"/>
                        </a:rPr>
                        <a:t>S’être mis en position de chevauchement des limites de la piste, en faisant un </a:t>
                      </a:r>
                      <a:r>
                        <a:rPr lang="fr-FR" sz="1800" b="0" kern="1200" baseline="0" dirty="0" smtClean="0">
                          <a:solidFill>
                            <a:schemeClr val="accent5">
                              <a:lumMod val="50000"/>
                            </a:schemeClr>
                          </a:solidFill>
                          <a:latin typeface="+mn-lt"/>
                          <a:ea typeface="+mn-ea"/>
                          <a:cs typeface="+mn-cs"/>
                        </a:rPr>
                        <a:t>pas entièrement hors des limites</a:t>
                      </a:r>
                      <a:r>
                        <a:rPr lang="fr-FR" sz="1800" b="0" kern="1200" baseline="0" dirty="0" smtClean="0">
                          <a:solidFill>
                            <a:schemeClr val="tx1"/>
                          </a:solidFill>
                          <a:latin typeface="+mn-lt"/>
                          <a:ea typeface="+mn-ea"/>
                          <a:cs typeface="+mn-cs"/>
                        </a:rPr>
                        <a:t> de son propre chef</a:t>
                      </a:r>
                      <a:r>
                        <a:rPr lang="fr-FR" sz="1800" b="1" kern="1200" baseline="0" dirty="0" smtClean="0">
                          <a:solidFill>
                            <a:schemeClr val="lt1"/>
                          </a:solidFill>
                          <a:latin typeface="+mn-lt"/>
                          <a:ea typeface="+mn-ea"/>
                          <a:cs typeface="+mn-cs"/>
                        </a:rPr>
                        <a:t>.</a:t>
                      </a:r>
                      <a:endParaRPr lang="fr-FR" sz="1800" b="0" i="0" u="none" kern="1200" baseline="0" dirty="0" smtClean="0">
                        <a:solidFill>
                          <a:schemeClr val="tx1"/>
                        </a:solidFill>
                        <a:latin typeface="+mn-lt"/>
                        <a:ea typeface="+mn-ea"/>
                        <a:cs typeface="+mn-cs"/>
                      </a:endParaRPr>
                    </a:p>
                  </a:txBody>
                  <a:tcPr>
                    <a:solidFill>
                      <a:schemeClr val="accent6">
                        <a:lumMod val="40000"/>
                        <a:lumOff val="60000"/>
                      </a:schemeClr>
                    </a:solidFill>
                  </a:tcPr>
                </a:tc>
              </a:tr>
            </a:tbl>
          </a:graphicData>
        </a:graphic>
      </p:graphicFrame>
      <p:graphicFrame>
        <p:nvGraphicFramePr>
          <p:cNvPr id="3" name="Tableau 2"/>
          <p:cNvGraphicFramePr>
            <a:graphicFrameLocks noGrp="1"/>
          </p:cNvGraphicFramePr>
          <p:nvPr/>
        </p:nvGraphicFramePr>
        <p:xfrm>
          <a:off x="179512" y="4941168"/>
          <a:ext cx="8820472" cy="648072"/>
        </p:xfrm>
        <a:graphic>
          <a:graphicData uri="http://schemas.openxmlformats.org/drawingml/2006/table">
            <a:tbl>
              <a:tblPr firstRow="1" bandRow="1">
                <a:tableStyleId>{5C22544A-7EE6-4342-B048-85BDC9FD1C3A}</a:tableStyleId>
              </a:tblPr>
              <a:tblGrid>
                <a:gridCol w="2088232"/>
                <a:gridCol w="6732240"/>
              </a:tblGrid>
              <a:tr h="648072">
                <a:tc>
                  <a:txBody>
                    <a:bodyPr/>
                    <a:lstStyle/>
                    <a:p>
                      <a:r>
                        <a:rPr lang="fr-FR" b="0" i="0" u="sng" dirty="0" smtClean="0">
                          <a:solidFill>
                            <a:schemeClr val="tx1"/>
                          </a:solidFill>
                        </a:rPr>
                        <a:t>Expulsions </a:t>
                      </a:r>
                      <a:endParaRPr lang="fr-FR" b="0" i="0" u="sng" dirty="0">
                        <a:solidFill>
                          <a:schemeClr val="tx1"/>
                        </a:solidFill>
                      </a:endParaRPr>
                    </a:p>
                  </a:txBody>
                  <a:tcPr>
                    <a:solidFill>
                      <a:schemeClr val="accent2">
                        <a:lumMod val="40000"/>
                        <a:lumOff val="60000"/>
                      </a:schemeClr>
                    </a:solidFill>
                  </a:tcPr>
                </a:tc>
                <a:tc>
                  <a:txBody>
                    <a:bodyPr/>
                    <a:lstStyle/>
                    <a:p>
                      <a:pPr>
                        <a:buFontTx/>
                        <a:buChar char="-"/>
                      </a:pPr>
                      <a:r>
                        <a:rPr lang="fr-FR" sz="1800" b="0" i="0" u="none" baseline="0" dirty="0" smtClean="0">
                          <a:solidFill>
                            <a:schemeClr val="tx1"/>
                          </a:solidFill>
                        </a:rPr>
                        <a:t> NON APPLICABLE</a:t>
                      </a:r>
                    </a:p>
                  </a:txBody>
                  <a:tcPr>
                    <a:solidFill>
                      <a:schemeClr val="accent2">
                        <a:lumMod val="40000"/>
                        <a:lumOff val="60000"/>
                      </a:schemeClr>
                    </a:solidFill>
                  </a:tcPr>
                </a:tc>
              </a:tr>
            </a:tbl>
          </a:graphicData>
        </a:graphic>
      </p:graphicFrame>
      <p:pic>
        <p:nvPicPr>
          <p:cNvPr id="4" name="Image 3" descr="soob.jpg"/>
          <p:cNvPicPr>
            <a:picLocks noChangeAspect="1"/>
          </p:cNvPicPr>
          <p:nvPr/>
        </p:nvPicPr>
        <p:blipFill>
          <a:blip r:embed="rId2" cstate="print"/>
          <a:stretch>
            <a:fillRect/>
          </a:stretch>
        </p:blipFill>
        <p:spPr>
          <a:xfrm>
            <a:off x="395536" y="1340768"/>
            <a:ext cx="4671957" cy="1748011"/>
          </a:xfrm>
          <a:prstGeom prst="rect">
            <a:avLst/>
          </a:prstGeom>
        </p:spPr>
      </p:pic>
      <p:pic>
        <p:nvPicPr>
          <p:cNvPr id="5" name="Image 4" descr="handsignsoob.jpg"/>
          <p:cNvPicPr>
            <a:picLocks noChangeAspect="1"/>
          </p:cNvPicPr>
          <p:nvPr/>
        </p:nvPicPr>
        <p:blipFill>
          <a:blip r:embed="rId3" cstate="print"/>
          <a:stretch>
            <a:fillRect/>
          </a:stretch>
        </p:blipFill>
        <p:spPr>
          <a:xfrm>
            <a:off x="5796136" y="692696"/>
            <a:ext cx="2566963" cy="47831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tting the track texas-gotham.mp4">
            <a:hlinkClick r:id="" action="ppaction://media"/>
          </p:cNvPr>
          <p:cNvPicPr>
            <a:picLocks noRot="1" noChangeAspect="1"/>
          </p:cNvPicPr>
          <p:nvPr>
            <a:videoFile r:link="rId1"/>
          </p:nvPr>
        </p:nvPicPr>
        <p:blipFill>
          <a:blip r:embed="rId3" cstate="print"/>
          <a:stretch>
            <a:fillRect/>
          </a:stretch>
        </p:blipFill>
        <p:spPr>
          <a:xfrm>
            <a:off x="395537" y="332655"/>
            <a:ext cx="8304922" cy="6228691"/>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111</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tting the track T-G.mp4">
            <a:hlinkClick r:id="" action="ppaction://media"/>
          </p:cNvPr>
          <p:cNvPicPr>
            <a:picLocks noRot="1" noChangeAspect="1"/>
          </p:cNvPicPr>
          <p:nvPr>
            <a:videoFile r:link="rId1"/>
          </p:nvPr>
        </p:nvPicPr>
        <p:blipFill>
          <a:blip r:embed="rId3" cstate="print"/>
          <a:stretch>
            <a:fillRect/>
          </a:stretch>
        </p:blipFill>
        <p:spPr>
          <a:xfrm>
            <a:off x="251520" y="332656"/>
            <a:ext cx="8568952" cy="6426714"/>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112</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viter un cutting à quatre pattes - ECDX 2013_ Philly vs.Windy City.mp4-.mp4">
            <a:hlinkClick r:id="" action="ppaction://media"/>
          </p:cNvPr>
          <p:cNvPicPr>
            <a:picLocks noRot="1" noChangeAspect="1"/>
          </p:cNvPicPr>
          <p:nvPr>
            <a:videoFile r:link="rId1"/>
          </p:nvPr>
        </p:nvPicPr>
        <p:blipFill>
          <a:blip r:embed="rId3" cstate="print"/>
          <a:stretch>
            <a:fillRect/>
          </a:stretch>
        </p:blipFill>
        <p:spPr>
          <a:xfrm>
            <a:off x="347531" y="260648"/>
            <a:ext cx="8544949" cy="6408712"/>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113</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viter un cutting rampant.mp4">
            <a:hlinkClick r:id="" action="ppaction://media"/>
          </p:cNvPr>
          <p:cNvPicPr>
            <a:picLocks noRot="1" noChangeAspect="1"/>
          </p:cNvPicPr>
          <p:nvPr>
            <a:videoFile r:link="rId1"/>
          </p:nvPr>
        </p:nvPicPr>
        <p:blipFill>
          <a:blip r:embed="rId3" cstate="print"/>
          <a:stretch>
            <a:fillRect/>
          </a:stretch>
        </p:blipFill>
        <p:spPr>
          <a:xfrm>
            <a:off x="179512" y="332656"/>
            <a:ext cx="8412427" cy="6309320"/>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114</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461665"/>
          </a:xfrm>
          <a:prstGeom prst="rect">
            <a:avLst/>
          </a:prstGeom>
          <a:noFill/>
        </p:spPr>
        <p:txBody>
          <a:bodyPr wrap="square" rtlCol="0">
            <a:spAutoFit/>
          </a:bodyPr>
          <a:lstStyle/>
          <a:p>
            <a:r>
              <a:rPr lang="fr-FR" sz="2400" u="sng" dirty="0" smtClean="0"/>
              <a:t>13. Procédures illégales = ILLEGAL PROCEDURES</a:t>
            </a:r>
          </a:p>
        </p:txBody>
      </p:sp>
      <p:sp>
        <p:nvSpPr>
          <p:cNvPr id="3" name="ZoneTexte 2"/>
          <p:cNvSpPr txBox="1"/>
          <p:nvPr/>
        </p:nvSpPr>
        <p:spPr>
          <a:xfrm>
            <a:off x="323528" y="980728"/>
            <a:ext cx="7920880" cy="646331"/>
          </a:xfrm>
          <a:prstGeom prst="rect">
            <a:avLst/>
          </a:prstGeom>
          <a:noFill/>
        </p:spPr>
        <p:txBody>
          <a:bodyPr wrap="square" rtlCol="0">
            <a:spAutoFit/>
          </a:bodyPr>
          <a:lstStyle/>
          <a:p>
            <a:r>
              <a:rPr lang="fr-FR" dirty="0" smtClean="0"/>
              <a:t>Il s’agit d</a:t>
            </a:r>
            <a:r>
              <a:rPr lang="fr-FR" dirty="0" smtClean="0">
                <a:solidFill>
                  <a:schemeClr val="accent2"/>
                </a:solidFill>
              </a:rPr>
              <a:t>’infraction technique</a:t>
            </a:r>
            <a:r>
              <a:rPr lang="fr-FR" dirty="0" smtClean="0"/>
              <a:t> donnant un </a:t>
            </a:r>
            <a:r>
              <a:rPr lang="fr-FR" dirty="0" smtClean="0">
                <a:solidFill>
                  <a:schemeClr val="accent2"/>
                </a:solidFill>
              </a:rPr>
              <a:t>avantage à l’équipe </a:t>
            </a:r>
            <a:r>
              <a:rPr lang="fr-FR" dirty="0" smtClean="0"/>
              <a:t>incriminée, mais n’ayant </a:t>
            </a:r>
            <a:r>
              <a:rPr lang="fr-FR" dirty="0" smtClean="0">
                <a:solidFill>
                  <a:schemeClr val="accent2"/>
                </a:solidFill>
              </a:rPr>
              <a:t>pas</a:t>
            </a:r>
            <a:r>
              <a:rPr lang="fr-FR" dirty="0" smtClean="0"/>
              <a:t> forcément d’</a:t>
            </a:r>
            <a:r>
              <a:rPr lang="fr-FR" dirty="0" smtClean="0">
                <a:solidFill>
                  <a:schemeClr val="accent2"/>
                </a:solidFill>
              </a:rPr>
              <a:t>impact</a:t>
            </a:r>
            <a:r>
              <a:rPr lang="fr-FR" dirty="0" smtClean="0"/>
              <a:t> sur un </a:t>
            </a:r>
            <a:r>
              <a:rPr lang="fr-FR" dirty="0" smtClean="0">
                <a:solidFill>
                  <a:schemeClr val="accent2"/>
                </a:solidFill>
              </a:rPr>
              <a:t>adversaire</a:t>
            </a:r>
            <a:r>
              <a:rPr lang="fr-FR" dirty="0" smtClean="0"/>
              <a:t> spécifique.</a:t>
            </a:r>
            <a:endParaRPr lang="fr-FR" dirty="0"/>
          </a:p>
        </p:txBody>
      </p:sp>
      <p:sp>
        <p:nvSpPr>
          <p:cNvPr id="4" name="ZoneTexte 3"/>
          <p:cNvSpPr txBox="1"/>
          <p:nvPr/>
        </p:nvSpPr>
        <p:spPr>
          <a:xfrm>
            <a:off x="395536" y="1844824"/>
            <a:ext cx="8064896" cy="923330"/>
          </a:xfrm>
          <a:prstGeom prst="rect">
            <a:avLst/>
          </a:prstGeom>
          <a:noFill/>
        </p:spPr>
        <p:txBody>
          <a:bodyPr wrap="square" rtlCol="0">
            <a:spAutoFit/>
          </a:bodyPr>
          <a:lstStyle/>
          <a:p>
            <a:r>
              <a:rPr lang="fr-FR" i="1" dirty="0" smtClean="0"/>
              <a:t>Faux départs </a:t>
            </a:r>
            <a:r>
              <a:rPr lang="fr-FR" dirty="0" smtClean="0"/>
              <a:t>: Une jammeuse ou bloqueuse qui fait un faux départ, </a:t>
            </a:r>
            <a:r>
              <a:rPr lang="fr-FR" u="sng" dirty="0" smtClean="0">
                <a:solidFill>
                  <a:schemeClr val="accent6">
                    <a:lumMod val="75000"/>
                  </a:schemeClr>
                </a:solidFill>
              </a:rPr>
              <a:t>doit céder l’avantage.</a:t>
            </a:r>
            <a:r>
              <a:rPr lang="fr-FR" dirty="0" smtClean="0"/>
              <a:t>  Mais si le jammeur/bloqueur adverse ne profite pas de l’avantage : aucune pénalité ne sera donnée.</a:t>
            </a:r>
            <a:endParaRPr lang="fr-FR" u="sng" dirty="0">
              <a:solidFill>
                <a:schemeClr val="accent6">
                  <a:lumMod val="75000"/>
                </a:schemeClr>
              </a:solidFill>
            </a:endParaRPr>
          </a:p>
        </p:txBody>
      </p:sp>
      <p:graphicFrame>
        <p:nvGraphicFramePr>
          <p:cNvPr id="5" name="Tableau 4"/>
          <p:cNvGraphicFramePr>
            <a:graphicFrameLocks noGrp="1"/>
          </p:cNvGraphicFramePr>
          <p:nvPr/>
        </p:nvGraphicFramePr>
        <p:xfrm>
          <a:off x="251520" y="2924944"/>
          <a:ext cx="8640960" cy="3474720"/>
        </p:xfrm>
        <a:graphic>
          <a:graphicData uri="http://schemas.openxmlformats.org/drawingml/2006/table">
            <a:tbl>
              <a:tblPr firstRow="1" bandRow="1">
                <a:tableStyleId>{073A0DAA-6AF3-43AB-8588-CEC1D06C72B9}</a:tableStyleId>
              </a:tblPr>
              <a:tblGrid>
                <a:gridCol w="1872208"/>
                <a:gridCol w="6768752"/>
              </a:tblGrid>
              <a:tr h="370840">
                <a:tc>
                  <a:txBody>
                    <a:bodyPr/>
                    <a:lstStyle/>
                    <a:p>
                      <a:r>
                        <a:rPr lang="fr-FR" b="0" dirty="0" smtClean="0">
                          <a:solidFill>
                            <a:schemeClr val="tx1"/>
                          </a:solidFill>
                        </a:rPr>
                        <a:t>Faux-départ Jammeuse</a:t>
                      </a:r>
                      <a:endParaRPr lang="fr-FR" b="0" dirty="0">
                        <a:solidFill>
                          <a:schemeClr val="tx1"/>
                        </a:solidFill>
                      </a:endParaRPr>
                    </a:p>
                  </a:txBody>
                  <a:tcPr>
                    <a:solidFill>
                      <a:schemeClr val="bg1">
                        <a:lumMod val="75000"/>
                      </a:schemeClr>
                    </a:solidFill>
                  </a:tcPr>
                </a:tc>
                <a:tc>
                  <a:txBody>
                    <a:bodyPr/>
                    <a:lstStyle/>
                    <a:p>
                      <a:pPr>
                        <a:buFontTx/>
                        <a:buChar char="-"/>
                      </a:pPr>
                      <a:r>
                        <a:rPr lang="fr-FR" b="0" baseline="0" dirty="0" smtClean="0">
                          <a:solidFill>
                            <a:schemeClr val="tx1"/>
                          </a:solidFill>
                        </a:rPr>
                        <a:t>Si elle touche le sol </a:t>
                      </a:r>
                      <a:r>
                        <a:rPr lang="fr-FR" b="0" baseline="0" dirty="0" smtClean="0">
                          <a:solidFill>
                            <a:srgbClr val="7030A0"/>
                          </a:solidFill>
                        </a:rPr>
                        <a:t>au-delà de la ligne de jammeuse</a:t>
                      </a:r>
                    </a:p>
                    <a:p>
                      <a:pPr>
                        <a:buFontTx/>
                        <a:buChar char="-"/>
                      </a:pPr>
                      <a:r>
                        <a:rPr lang="fr-FR" b="0" baseline="0" dirty="0" smtClean="0">
                          <a:solidFill>
                            <a:schemeClr val="tx1"/>
                          </a:solidFill>
                        </a:rPr>
                        <a:t> Elle doit céder l’avantage en laissant l’opportunité à son adversaire de la </a:t>
                      </a:r>
                      <a:r>
                        <a:rPr lang="fr-FR" b="0" baseline="0" dirty="0" smtClean="0">
                          <a:solidFill>
                            <a:srgbClr val="7030A0"/>
                          </a:solidFill>
                        </a:rPr>
                        <a:t>dépasser</a:t>
                      </a:r>
                    </a:p>
                    <a:p>
                      <a:pPr>
                        <a:buFontTx/>
                        <a:buChar char="-"/>
                      </a:pPr>
                      <a:r>
                        <a:rPr lang="fr-FR" b="0" baseline="0" dirty="0" smtClean="0">
                          <a:solidFill>
                            <a:schemeClr val="tx1"/>
                          </a:solidFill>
                        </a:rPr>
                        <a:t> Et si il n’y a pas de jammeuse adverse : elle doit </a:t>
                      </a:r>
                      <a:r>
                        <a:rPr lang="fr-FR" b="0" baseline="0" dirty="0" smtClean="0">
                          <a:solidFill>
                            <a:srgbClr val="7030A0"/>
                          </a:solidFill>
                        </a:rPr>
                        <a:t>s’arrêter complètement et céder l’avantage au pack</a:t>
                      </a:r>
                      <a:endParaRPr lang="fr-FR" b="0" dirty="0">
                        <a:solidFill>
                          <a:srgbClr val="7030A0"/>
                        </a:solidFill>
                      </a:endParaRPr>
                    </a:p>
                  </a:txBody>
                  <a:tcPr>
                    <a:solidFill>
                      <a:schemeClr val="bg1">
                        <a:lumMod val="85000"/>
                      </a:schemeClr>
                    </a:solidFill>
                  </a:tcPr>
                </a:tc>
              </a:tr>
              <a:tr h="370840">
                <a:tc>
                  <a:txBody>
                    <a:bodyPr/>
                    <a:lstStyle/>
                    <a:p>
                      <a:r>
                        <a:rPr lang="fr-FR" dirty="0" smtClean="0"/>
                        <a:t>Faux-départ Bloqueuse non-pivot</a:t>
                      </a:r>
                      <a:endParaRPr lang="fr-FR" dirty="0"/>
                    </a:p>
                  </a:txBody>
                  <a:tcPr>
                    <a:solidFill>
                      <a:schemeClr val="bg1">
                        <a:lumMod val="75000"/>
                      </a:schemeClr>
                    </a:solidFill>
                  </a:tcPr>
                </a:tc>
                <a:tc>
                  <a:txBody>
                    <a:bodyPr/>
                    <a:lstStyle/>
                    <a:p>
                      <a:pPr>
                        <a:buFontTx/>
                        <a:buChar char="-"/>
                      </a:pPr>
                      <a:r>
                        <a:rPr lang="fr-FR" dirty="0" smtClean="0"/>
                        <a:t>Si elle touche le sol </a:t>
                      </a:r>
                      <a:r>
                        <a:rPr lang="fr-FR" dirty="0" smtClean="0">
                          <a:solidFill>
                            <a:srgbClr val="7030A0"/>
                          </a:solidFill>
                        </a:rPr>
                        <a:t>SUR et au-delà </a:t>
                      </a:r>
                      <a:r>
                        <a:rPr lang="fr-FR" dirty="0" smtClean="0"/>
                        <a:t>de la ligne de </a:t>
                      </a:r>
                      <a:r>
                        <a:rPr lang="fr-FR" dirty="0" smtClean="0">
                          <a:solidFill>
                            <a:srgbClr val="7030A0"/>
                          </a:solidFill>
                        </a:rPr>
                        <a:t>pivot</a:t>
                      </a:r>
                      <a:r>
                        <a:rPr lang="fr-FR" dirty="0" smtClean="0"/>
                        <a:t>,</a:t>
                      </a:r>
                      <a:r>
                        <a:rPr lang="fr-FR" baseline="0" dirty="0" smtClean="0"/>
                        <a:t> ou </a:t>
                      </a:r>
                      <a:r>
                        <a:rPr lang="fr-FR" baseline="0" dirty="0" smtClean="0">
                          <a:solidFill>
                            <a:srgbClr val="7030A0"/>
                          </a:solidFill>
                        </a:rPr>
                        <a:t>SUR</a:t>
                      </a:r>
                      <a:r>
                        <a:rPr lang="fr-FR" baseline="0" dirty="0" smtClean="0"/>
                        <a:t> et </a:t>
                      </a:r>
                      <a:r>
                        <a:rPr lang="fr-FR" baseline="0" dirty="0" smtClean="0">
                          <a:solidFill>
                            <a:srgbClr val="7030A0"/>
                          </a:solidFill>
                        </a:rPr>
                        <a:t>derrière</a:t>
                      </a:r>
                      <a:r>
                        <a:rPr lang="fr-FR" baseline="0" dirty="0" smtClean="0"/>
                        <a:t> la ligne de </a:t>
                      </a:r>
                      <a:r>
                        <a:rPr lang="fr-FR" baseline="0" dirty="0" smtClean="0">
                          <a:solidFill>
                            <a:srgbClr val="7030A0"/>
                          </a:solidFill>
                        </a:rPr>
                        <a:t>jammeuse</a:t>
                      </a:r>
                      <a:r>
                        <a:rPr lang="fr-FR" baseline="0" dirty="0" smtClean="0"/>
                        <a:t>; </a:t>
                      </a:r>
                    </a:p>
                    <a:p>
                      <a:pPr>
                        <a:buFontTx/>
                        <a:buChar char="-"/>
                      </a:pPr>
                      <a:r>
                        <a:rPr lang="fr-FR" baseline="0" dirty="0" smtClean="0"/>
                        <a:t> ou encore si elle s’aligne devant un pivot, qui est sur la ligne de pivot </a:t>
                      </a:r>
                      <a:r>
                        <a:rPr lang="fr-FR" sz="1200" baseline="0" dirty="0" smtClean="0"/>
                        <a:t>(bon ça veut dire qu’elle est devant la ligne de pivot en fait …)</a:t>
                      </a:r>
                    </a:p>
                    <a:p>
                      <a:pPr>
                        <a:buFontTx/>
                        <a:buNone/>
                      </a:pPr>
                      <a:endParaRPr lang="fr-FR" sz="1200" dirty="0"/>
                    </a:p>
                  </a:txBody>
                  <a:tcPr>
                    <a:solidFill>
                      <a:schemeClr val="bg1">
                        <a:lumMod val="85000"/>
                      </a:schemeClr>
                    </a:solidFill>
                  </a:tcPr>
                </a:tc>
              </a:tr>
              <a:tr h="370840">
                <a:tc>
                  <a:txBody>
                    <a:bodyPr/>
                    <a:lstStyle/>
                    <a:p>
                      <a:r>
                        <a:rPr lang="fr-FR" dirty="0" smtClean="0"/>
                        <a:t>Faux-départ Pivot</a:t>
                      </a:r>
                      <a:endParaRPr lang="fr-FR" dirty="0"/>
                    </a:p>
                  </a:txBody>
                  <a:tcPr>
                    <a:solidFill>
                      <a:schemeClr val="bg1">
                        <a:lumMod val="75000"/>
                      </a:schemeClr>
                    </a:solidFill>
                  </a:tcPr>
                </a:tc>
                <a:tc>
                  <a:txBody>
                    <a:bodyPr/>
                    <a:lstStyle/>
                    <a:p>
                      <a:r>
                        <a:rPr lang="fr-FR" dirty="0" smtClean="0"/>
                        <a:t>- Si elle touche le sol </a:t>
                      </a:r>
                      <a:r>
                        <a:rPr lang="fr-FR" dirty="0" smtClean="0">
                          <a:solidFill>
                            <a:srgbClr val="7030A0"/>
                          </a:solidFill>
                        </a:rPr>
                        <a:t>au-delà</a:t>
                      </a:r>
                      <a:r>
                        <a:rPr lang="fr-FR" baseline="0" dirty="0" smtClean="0">
                          <a:solidFill>
                            <a:srgbClr val="7030A0"/>
                          </a:solidFill>
                        </a:rPr>
                        <a:t> </a:t>
                      </a:r>
                      <a:r>
                        <a:rPr lang="fr-FR" baseline="0" dirty="0" smtClean="0"/>
                        <a:t>la ligne de </a:t>
                      </a:r>
                      <a:r>
                        <a:rPr lang="fr-FR" baseline="0" dirty="0" smtClean="0">
                          <a:solidFill>
                            <a:srgbClr val="7030A0"/>
                          </a:solidFill>
                        </a:rPr>
                        <a:t>pivot</a:t>
                      </a:r>
                      <a:r>
                        <a:rPr lang="fr-FR" baseline="0" dirty="0" smtClean="0"/>
                        <a:t> (elle peut la toucher), ou </a:t>
                      </a:r>
                      <a:r>
                        <a:rPr lang="fr-FR" baseline="0" dirty="0" smtClean="0">
                          <a:solidFill>
                            <a:srgbClr val="7030A0"/>
                          </a:solidFill>
                        </a:rPr>
                        <a:t>SUR/derrière</a:t>
                      </a:r>
                      <a:r>
                        <a:rPr lang="fr-FR" baseline="0" dirty="0" smtClean="0"/>
                        <a:t> la ligne de </a:t>
                      </a:r>
                      <a:r>
                        <a:rPr lang="fr-FR" baseline="0" dirty="0" smtClean="0">
                          <a:solidFill>
                            <a:srgbClr val="7030A0"/>
                          </a:solidFill>
                        </a:rPr>
                        <a:t>jammeuse</a:t>
                      </a:r>
                      <a:endParaRPr lang="fr-FR" dirty="0">
                        <a:solidFill>
                          <a:srgbClr val="7030A0"/>
                        </a:solidFill>
                      </a:endParaRPr>
                    </a:p>
                  </a:txBody>
                  <a:tcPr>
                    <a:solidFill>
                      <a:schemeClr val="bg1">
                        <a:lumMod val="85000"/>
                      </a:schemeClr>
                    </a:solidFill>
                  </a:tcPr>
                </a:tc>
              </a:tr>
            </a:tbl>
          </a:graphicData>
        </a:graphic>
      </p:graphicFrame>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16633"/>
            <a:ext cx="8424936" cy="646330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u="sng" dirty="0" smtClean="0"/>
              <a:t>Pas d’impact / Pas de pénalité : </a:t>
            </a:r>
          </a:p>
          <a:p>
            <a:endParaRPr lang="fr-FR" u="sng" dirty="0" smtClean="0"/>
          </a:p>
          <a:p>
            <a:endParaRPr lang="fr-FR" dirty="0" smtClean="0"/>
          </a:p>
          <a:p>
            <a:pPr>
              <a:buFontTx/>
              <a:buChar char="-"/>
            </a:pPr>
            <a:r>
              <a:rPr lang="fr-FR" dirty="0" smtClean="0"/>
              <a:t>Faux-départ par un jammeur ou bloqueur qui </a:t>
            </a:r>
            <a:r>
              <a:rPr lang="fr-FR" dirty="0" smtClean="0">
                <a:solidFill>
                  <a:schemeClr val="accent6">
                    <a:lumMod val="75000"/>
                  </a:schemeClr>
                </a:solidFill>
              </a:rPr>
              <a:t>cède l’avantage</a:t>
            </a:r>
          </a:p>
          <a:p>
            <a:pPr>
              <a:buFontTx/>
              <a:buChar char="-"/>
            </a:pPr>
            <a:endParaRPr lang="fr-FR" dirty="0" smtClean="0"/>
          </a:p>
          <a:p>
            <a:pPr>
              <a:buFontTx/>
              <a:buChar char="-"/>
            </a:pPr>
            <a:r>
              <a:rPr lang="fr-FR" dirty="0" smtClean="0"/>
              <a:t>Un Bloqueur qui est sur la piste, entre les lignes de Jammeur et de Pivot, patinant en position quand le premier coup de sifflet retentit</a:t>
            </a:r>
          </a:p>
          <a:p>
            <a:pPr>
              <a:buFontTx/>
              <a:buChar char="-"/>
            </a:pPr>
            <a:endParaRPr lang="fr-FR" dirty="0" smtClean="0"/>
          </a:p>
          <a:p>
            <a:pPr>
              <a:buFontTx/>
              <a:buChar char="-"/>
            </a:pPr>
            <a:r>
              <a:rPr lang="fr-FR" dirty="0" smtClean="0"/>
              <a:t>Porter </a:t>
            </a:r>
            <a:r>
              <a:rPr lang="fr-FR" dirty="0" smtClean="0">
                <a:solidFill>
                  <a:schemeClr val="accent6">
                    <a:lumMod val="75000"/>
                  </a:schemeClr>
                </a:solidFill>
              </a:rPr>
              <a:t>assistance</a:t>
            </a:r>
            <a:r>
              <a:rPr lang="fr-FR" dirty="0" smtClean="0"/>
              <a:t> à une coéquipière qui a chuté dans la </a:t>
            </a:r>
            <a:r>
              <a:rPr lang="fr-FR" dirty="0" smtClean="0">
                <a:solidFill>
                  <a:schemeClr val="accent6">
                    <a:lumMod val="75000"/>
                  </a:schemeClr>
                </a:solidFill>
              </a:rPr>
              <a:t>zone d’engagement</a:t>
            </a:r>
          </a:p>
          <a:p>
            <a:pPr>
              <a:buFontTx/>
              <a:buChar char="-"/>
            </a:pPr>
            <a:endParaRPr lang="fr-FR" dirty="0" smtClean="0"/>
          </a:p>
          <a:p>
            <a:pPr>
              <a:buFontTx/>
              <a:buChar char="-"/>
            </a:pPr>
            <a:r>
              <a:rPr lang="fr-FR" dirty="0" smtClean="0"/>
              <a:t>Un patineur quittant la prison avant que son temps de pénalité ne soit terminé parce qu’il a reçu une mauvaise instruction par l’Officiel de prison. Le patineur </a:t>
            </a:r>
            <a:r>
              <a:rPr lang="fr-FR" dirty="0" smtClean="0">
                <a:solidFill>
                  <a:schemeClr val="accent6">
                    <a:lumMod val="75000"/>
                  </a:schemeClr>
                </a:solidFill>
              </a:rPr>
              <a:t>doit retourner dans la prison et terminer sa pénalité</a:t>
            </a:r>
          </a:p>
          <a:p>
            <a:endParaRPr lang="fr-FR" dirty="0" smtClean="0"/>
          </a:p>
          <a:p>
            <a:pPr>
              <a:buFontTx/>
              <a:buChar char="-"/>
            </a:pPr>
            <a:r>
              <a:rPr lang="fr-FR" dirty="0" smtClean="0"/>
              <a:t>Un patineur qui est en position de départ sur la piste avant le premier coup de sifflet, mais est </a:t>
            </a:r>
            <a:r>
              <a:rPr lang="fr-FR" dirty="0" smtClean="0">
                <a:solidFill>
                  <a:schemeClr val="accent6">
                    <a:lumMod val="75000"/>
                  </a:schemeClr>
                </a:solidFill>
              </a:rPr>
              <a:t>bloqué hors des limites juste avant </a:t>
            </a:r>
            <a:r>
              <a:rPr lang="fr-FR" dirty="0" smtClean="0"/>
              <a:t>ou </a:t>
            </a:r>
            <a:r>
              <a:rPr lang="fr-FR" dirty="0" smtClean="0">
                <a:solidFill>
                  <a:schemeClr val="accent6">
                    <a:lumMod val="75000"/>
                  </a:schemeClr>
                </a:solidFill>
              </a:rPr>
              <a:t>pendant</a:t>
            </a:r>
            <a:r>
              <a:rPr lang="fr-FR" dirty="0" smtClean="0"/>
              <a:t> le premier coup de sifflet sera </a:t>
            </a:r>
            <a:r>
              <a:rPr lang="fr-FR" dirty="0" smtClean="0">
                <a:solidFill>
                  <a:schemeClr val="accent6">
                    <a:lumMod val="75000"/>
                  </a:schemeClr>
                </a:solidFill>
              </a:rPr>
              <a:t>autorisé à participer </a:t>
            </a:r>
            <a:r>
              <a:rPr lang="fr-FR" dirty="0" smtClean="0"/>
              <a:t>au jam</a:t>
            </a:r>
          </a:p>
          <a:p>
            <a:endParaRPr lang="fr-FR" dirty="0" smtClean="0"/>
          </a:p>
          <a:p>
            <a:r>
              <a:rPr lang="fr-FR" dirty="0" smtClean="0"/>
              <a:t>-Trop de patineurs sur la piste. Le patineur en trop est invité à retourner sur son banc sans arrêt du jam</a:t>
            </a:r>
          </a:p>
          <a:p>
            <a:endParaRPr lang="fr-FR" dirty="0" smtClean="0"/>
          </a:p>
          <a:p>
            <a:r>
              <a:rPr lang="fr-FR" dirty="0" smtClean="0"/>
              <a:t>- Un jammeur essayant d ’arrêter le jam alors qu’il n’est pas lead, mais le jam n’est pas arrêté (par son official)</a:t>
            </a: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116</a:t>
            </a:fld>
            <a:endParaRPr lang="fr-F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17693"/>
            <a:ext cx="8856984" cy="646330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u="sng" dirty="0" smtClean="0"/>
              <a:t>Pas d’impact / Pas de pénalité  (suite): </a:t>
            </a:r>
          </a:p>
          <a:p>
            <a:endParaRPr lang="fr-FR" dirty="0" smtClean="0"/>
          </a:p>
          <a:p>
            <a:pPr>
              <a:buFontTx/>
              <a:buChar char="-"/>
            </a:pPr>
            <a:r>
              <a:rPr lang="fr-FR" dirty="0" smtClean="0">
                <a:solidFill>
                  <a:schemeClr val="accent6">
                    <a:lumMod val="75000"/>
                  </a:schemeClr>
                </a:solidFill>
              </a:rPr>
              <a:t>Plus d’un seul Pivot </a:t>
            </a:r>
            <a:r>
              <a:rPr lang="fr-FR" dirty="0" smtClean="0"/>
              <a:t>désigné pour une équipe sur la piste après le coup de sifflet de départ du jam. Le patineur en faute est le Pivot qui est </a:t>
            </a:r>
            <a:r>
              <a:rPr lang="fr-FR" dirty="0" smtClean="0">
                <a:solidFill>
                  <a:schemeClr val="accent6">
                    <a:lumMod val="75000"/>
                  </a:schemeClr>
                </a:solidFill>
              </a:rPr>
              <a:t>entré en dernier </a:t>
            </a:r>
            <a:r>
              <a:rPr lang="fr-FR" dirty="0" smtClean="0"/>
              <a:t>sur la piste dans ce jam. </a:t>
            </a:r>
          </a:p>
          <a:p>
            <a:pPr>
              <a:buFontTx/>
              <a:buChar char="-"/>
            </a:pPr>
            <a:endParaRPr lang="fr-FR" dirty="0" smtClean="0"/>
          </a:p>
          <a:p>
            <a:pPr lvl="1"/>
            <a:r>
              <a:rPr lang="fr-FR" dirty="0" smtClean="0"/>
              <a:t>~Si le Réf est incapable de déterminer le dernier Pivot à être entré sur la piste, l’</a:t>
            </a:r>
            <a:r>
              <a:rPr lang="fr-FR" dirty="0" err="1" smtClean="0"/>
              <a:t>illegal</a:t>
            </a:r>
            <a:r>
              <a:rPr lang="fr-FR" dirty="0" smtClean="0"/>
              <a:t> </a:t>
            </a:r>
            <a:r>
              <a:rPr lang="fr-FR" dirty="0" err="1" smtClean="0"/>
              <a:t>procedure</a:t>
            </a:r>
            <a:r>
              <a:rPr lang="fr-FR" dirty="0" smtClean="0"/>
              <a:t> sera assigné au Pivot </a:t>
            </a:r>
            <a:r>
              <a:rPr lang="fr-FR" dirty="0" smtClean="0">
                <a:solidFill>
                  <a:schemeClr val="accent6">
                    <a:lumMod val="75000"/>
                  </a:schemeClr>
                </a:solidFill>
              </a:rPr>
              <a:t>le plus proche de lui </a:t>
            </a:r>
            <a:r>
              <a:rPr lang="fr-FR" dirty="0" smtClean="0"/>
              <a:t>sur la piste</a:t>
            </a:r>
          </a:p>
          <a:p>
            <a:pPr lvl="1"/>
            <a:endParaRPr lang="fr-FR" dirty="0" smtClean="0"/>
          </a:p>
          <a:p>
            <a:pPr lvl="1"/>
            <a:r>
              <a:rPr lang="fr-FR" dirty="0" smtClean="0"/>
              <a:t>~Le Réf peut demander au pivot </a:t>
            </a:r>
            <a:r>
              <a:rPr lang="fr-FR" dirty="0" smtClean="0">
                <a:solidFill>
                  <a:schemeClr val="accent6">
                    <a:lumMod val="75000"/>
                  </a:schemeClr>
                </a:solidFill>
              </a:rPr>
              <a:t>d’enlever le couvre casque</a:t>
            </a:r>
            <a:r>
              <a:rPr lang="fr-FR" dirty="0" smtClean="0"/>
              <a:t>, si ce patineur est un Pivot en trop et que l’équipe a quand même le </a:t>
            </a:r>
            <a:r>
              <a:rPr lang="fr-FR" dirty="0" smtClean="0">
                <a:solidFill>
                  <a:schemeClr val="accent6">
                    <a:lumMod val="75000"/>
                  </a:schemeClr>
                </a:solidFill>
              </a:rPr>
              <a:t>bon nombre de Bloqueurs</a:t>
            </a:r>
            <a:endParaRPr lang="fr-FR" dirty="0" smtClean="0"/>
          </a:p>
          <a:p>
            <a:pPr lvl="1"/>
            <a:endParaRPr lang="fr-FR" dirty="0" smtClean="0"/>
          </a:p>
          <a:p>
            <a:pPr>
              <a:buFontTx/>
              <a:buChar char="-"/>
            </a:pPr>
            <a:r>
              <a:rPr lang="fr-FR" dirty="0" smtClean="0"/>
              <a:t>Un patineur sortant de la prison, </a:t>
            </a:r>
          </a:p>
          <a:p>
            <a:r>
              <a:rPr lang="fr-FR" dirty="0" smtClean="0"/>
              <a:t>                 ou après avoir été informé que la prison était pleine, </a:t>
            </a:r>
          </a:p>
          <a:p>
            <a:r>
              <a:rPr lang="fr-FR" dirty="0" smtClean="0"/>
              <a:t>                 ou après avoir arrangé un mauvais réglage de son équipement :                   	-&gt;</a:t>
            </a:r>
            <a:r>
              <a:rPr lang="fr-FR" dirty="0" smtClean="0">
                <a:solidFill>
                  <a:schemeClr val="accent6">
                    <a:lumMod val="75000"/>
                  </a:schemeClr>
                </a:solidFill>
              </a:rPr>
              <a:t>retournant sur la piste devant un patineur</a:t>
            </a:r>
            <a:r>
              <a:rPr lang="fr-FR" dirty="0" smtClean="0"/>
              <a:t> du pack de </a:t>
            </a:r>
            <a:r>
              <a:rPr lang="fr-FR" dirty="0" smtClean="0">
                <a:solidFill>
                  <a:schemeClr val="accent6">
                    <a:lumMod val="75000"/>
                  </a:schemeClr>
                </a:solidFill>
              </a:rPr>
              <a:t>son équipe</a:t>
            </a:r>
          </a:p>
          <a:p>
            <a:endParaRPr lang="fr-FR" dirty="0" smtClean="0">
              <a:solidFill>
                <a:schemeClr val="accent6">
                  <a:lumMod val="75000"/>
                </a:schemeClr>
              </a:solidFill>
            </a:endParaRPr>
          </a:p>
          <a:p>
            <a:pPr>
              <a:buFontTx/>
              <a:buChar char="-"/>
            </a:pPr>
            <a:r>
              <a:rPr lang="fr-FR" dirty="0" smtClean="0"/>
              <a:t>Un patineur initiant un contact ou engageant un adversaire avant le 1</a:t>
            </a:r>
            <a:r>
              <a:rPr lang="fr-FR" baseline="30000" dirty="0" smtClean="0"/>
              <a:t>er</a:t>
            </a:r>
            <a:r>
              <a:rPr lang="fr-FR" dirty="0" smtClean="0"/>
              <a:t> coup de sifflet (ou après le 4</a:t>
            </a:r>
            <a:r>
              <a:rPr lang="fr-FR" baseline="30000" dirty="0" smtClean="0"/>
              <a:t>ème</a:t>
            </a:r>
            <a:r>
              <a:rPr lang="fr-FR" dirty="0" smtClean="0"/>
              <a:t>, ce qui déséquilibre l’adversaire en avant ou sur les côtés, mais ne lui fait pas perdre sa position établie de départ.</a:t>
            </a:r>
          </a:p>
          <a:p>
            <a:pPr>
              <a:buFontTx/>
              <a:buChar char="-"/>
            </a:pPr>
            <a:endParaRPr lang="fr-FR" dirty="0" smtClean="0">
              <a:solidFill>
                <a:schemeClr val="tx1"/>
              </a:solidFill>
            </a:endParaRPr>
          </a:p>
          <a:p>
            <a:pPr>
              <a:buFontTx/>
              <a:buChar char="-"/>
            </a:pPr>
            <a:r>
              <a:rPr lang="fr-FR" dirty="0" smtClean="0">
                <a:solidFill>
                  <a:schemeClr val="tx1"/>
                </a:solidFill>
              </a:rPr>
              <a:t> Un bloqueur commençant le jam avec </a:t>
            </a:r>
            <a:r>
              <a:rPr lang="fr-FR" dirty="0" smtClean="0">
                <a:solidFill>
                  <a:schemeClr val="accent6">
                    <a:lumMod val="75000"/>
                  </a:schemeClr>
                </a:solidFill>
              </a:rPr>
              <a:t>plus d’un genou à terre</a:t>
            </a: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117</a:t>
            </a:fld>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352928" cy="618630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u="sng" dirty="0" smtClean="0"/>
              <a:t>Pénalités majeures </a:t>
            </a:r>
            <a:r>
              <a:rPr lang="fr-FR" dirty="0" smtClean="0"/>
              <a:t>:</a:t>
            </a:r>
          </a:p>
          <a:p>
            <a:endParaRPr lang="fr-FR" dirty="0" smtClean="0"/>
          </a:p>
          <a:p>
            <a:r>
              <a:rPr lang="fr-FR" i="1" u="sng" dirty="0" err="1" smtClean="0"/>
              <a:t>Illegal</a:t>
            </a:r>
            <a:r>
              <a:rPr lang="fr-FR" i="1" u="sng" dirty="0" smtClean="0"/>
              <a:t> </a:t>
            </a:r>
            <a:r>
              <a:rPr lang="fr-FR" i="1" u="sng" dirty="0" err="1" smtClean="0"/>
              <a:t>re</a:t>
            </a:r>
            <a:r>
              <a:rPr lang="fr-FR" i="1" u="sng" dirty="0" smtClean="0"/>
              <a:t>-entry :</a:t>
            </a:r>
          </a:p>
          <a:p>
            <a:endParaRPr lang="fr-FR" i="1" u="sng" dirty="0" smtClean="0"/>
          </a:p>
          <a:p>
            <a:pPr>
              <a:buFontTx/>
              <a:buChar char="-"/>
            </a:pPr>
            <a:r>
              <a:rPr lang="fr-FR" dirty="0" smtClean="0"/>
              <a:t>Un patineur sortant de prison, ou suite avoir été prévenu que la prison est pleine, ou encore après avoir réarrangé un équipement défectueux, </a:t>
            </a:r>
            <a:r>
              <a:rPr lang="fr-FR" dirty="0" smtClean="0">
                <a:solidFill>
                  <a:srgbClr val="C00000"/>
                </a:solidFill>
              </a:rPr>
              <a:t>réentre sur le track devant un patineur adverse </a:t>
            </a:r>
            <a:r>
              <a:rPr lang="fr-FR" dirty="0" smtClean="0">
                <a:solidFill>
                  <a:schemeClr val="tx1"/>
                </a:solidFill>
              </a:rPr>
              <a:t>ou</a:t>
            </a:r>
            <a:r>
              <a:rPr lang="fr-FR" dirty="0" smtClean="0">
                <a:solidFill>
                  <a:srgbClr val="C00000"/>
                </a:solidFill>
              </a:rPr>
              <a:t> devant plus d’un patineur du pack</a:t>
            </a:r>
          </a:p>
          <a:p>
            <a:pPr>
              <a:buFontTx/>
              <a:buChar char="-"/>
            </a:pPr>
            <a:endParaRPr lang="fr-FR" i="1" u="sng" dirty="0" smtClean="0">
              <a:solidFill>
                <a:srgbClr val="C00000"/>
              </a:solidFill>
            </a:endParaRPr>
          </a:p>
          <a:p>
            <a:r>
              <a:rPr lang="fr-FR" i="1" u="sng" dirty="0" smtClean="0">
                <a:solidFill>
                  <a:schemeClr val="tx1"/>
                </a:solidFill>
              </a:rPr>
              <a:t>Penalty box violation : </a:t>
            </a:r>
          </a:p>
          <a:p>
            <a:endParaRPr lang="fr-FR" i="1" u="sng" dirty="0" smtClean="0">
              <a:solidFill>
                <a:schemeClr val="tx1"/>
              </a:solidFill>
            </a:endParaRPr>
          </a:p>
          <a:p>
            <a:pPr>
              <a:buFontTx/>
              <a:buChar char="-"/>
            </a:pPr>
            <a:r>
              <a:rPr lang="fr-FR" dirty="0" smtClean="0">
                <a:solidFill>
                  <a:schemeClr val="tx1"/>
                </a:solidFill>
              </a:rPr>
              <a:t>Un patineur qui quitte la prison </a:t>
            </a:r>
            <a:r>
              <a:rPr lang="fr-FR" dirty="0" smtClean="0">
                <a:solidFill>
                  <a:srgbClr val="C00000"/>
                </a:solidFill>
              </a:rPr>
              <a:t>pendant un temps-mort </a:t>
            </a:r>
            <a:r>
              <a:rPr lang="fr-FR" dirty="0" smtClean="0">
                <a:solidFill>
                  <a:schemeClr val="tx1"/>
                </a:solidFill>
              </a:rPr>
              <a:t>officiel/ou d’équipe</a:t>
            </a:r>
          </a:p>
          <a:p>
            <a:pPr>
              <a:buFontTx/>
              <a:buChar char="-"/>
            </a:pPr>
            <a:endParaRPr lang="fr-FR" dirty="0" smtClean="0">
              <a:solidFill>
                <a:schemeClr val="tx1"/>
              </a:solidFill>
            </a:endParaRPr>
          </a:p>
          <a:p>
            <a:pPr>
              <a:buFontTx/>
              <a:buChar char="-"/>
            </a:pPr>
            <a:r>
              <a:rPr lang="fr-FR" dirty="0" smtClean="0">
                <a:solidFill>
                  <a:schemeClr val="tx1"/>
                </a:solidFill>
              </a:rPr>
              <a:t> </a:t>
            </a:r>
            <a:r>
              <a:rPr lang="fr-FR" dirty="0" smtClean="0">
                <a:solidFill>
                  <a:srgbClr val="C00000"/>
                </a:solidFill>
              </a:rPr>
              <a:t>Coéquipiers, ou staff</a:t>
            </a:r>
            <a:r>
              <a:rPr lang="fr-FR" dirty="0" smtClean="0">
                <a:solidFill>
                  <a:schemeClr val="tx1"/>
                </a:solidFill>
              </a:rPr>
              <a:t> d’assistance qui </a:t>
            </a:r>
            <a:r>
              <a:rPr lang="fr-FR" dirty="0" smtClean="0">
                <a:solidFill>
                  <a:srgbClr val="C00000"/>
                </a:solidFill>
              </a:rPr>
              <a:t>rentre</a:t>
            </a:r>
            <a:r>
              <a:rPr lang="fr-FR" dirty="0" smtClean="0">
                <a:solidFill>
                  <a:schemeClr val="tx1"/>
                </a:solidFill>
              </a:rPr>
              <a:t> dans la prison pour communiquer avec le patineur</a:t>
            </a:r>
          </a:p>
          <a:p>
            <a:pPr lvl="1"/>
            <a:r>
              <a:rPr lang="fr-FR" dirty="0" smtClean="0">
                <a:solidFill>
                  <a:schemeClr val="tx1"/>
                </a:solidFill>
              </a:rPr>
              <a:t>~ si la personne qui entre n’est pas une joueuse : pénalité au </a:t>
            </a:r>
            <a:r>
              <a:rPr lang="fr-FR" dirty="0" smtClean="0">
                <a:solidFill>
                  <a:srgbClr val="C00000"/>
                </a:solidFill>
              </a:rPr>
              <a:t>capitaine</a:t>
            </a:r>
          </a:p>
          <a:p>
            <a:pPr lvl="1"/>
            <a:r>
              <a:rPr lang="fr-FR" dirty="0" smtClean="0">
                <a:solidFill>
                  <a:schemeClr val="tx1"/>
                </a:solidFill>
              </a:rPr>
              <a:t>~ exception : personnel médical</a:t>
            </a:r>
          </a:p>
          <a:p>
            <a:pPr lvl="1"/>
            <a:endParaRPr lang="fr-FR" dirty="0" smtClean="0">
              <a:solidFill>
                <a:schemeClr val="tx1"/>
              </a:solidFill>
            </a:endParaRPr>
          </a:p>
          <a:p>
            <a:pPr>
              <a:buFontTx/>
              <a:buChar char="-"/>
            </a:pPr>
            <a:r>
              <a:rPr lang="fr-FR" dirty="0" smtClean="0">
                <a:solidFill>
                  <a:schemeClr val="tx1"/>
                </a:solidFill>
              </a:rPr>
              <a:t>Un patineur qui </a:t>
            </a:r>
            <a:r>
              <a:rPr lang="fr-FR" dirty="0" smtClean="0">
                <a:solidFill>
                  <a:srgbClr val="C00000"/>
                </a:solidFill>
              </a:rPr>
              <a:t>enlève ses protections</a:t>
            </a:r>
            <a:r>
              <a:rPr lang="fr-FR" dirty="0" smtClean="0">
                <a:solidFill>
                  <a:schemeClr val="tx1"/>
                </a:solidFill>
              </a:rPr>
              <a:t> dans la prison; seul le </a:t>
            </a:r>
            <a:r>
              <a:rPr lang="fr-FR" dirty="0" smtClean="0">
                <a:solidFill>
                  <a:schemeClr val="accent3">
                    <a:lumMod val="75000"/>
                  </a:schemeClr>
                </a:solidFill>
              </a:rPr>
              <a:t>protège dent </a:t>
            </a:r>
            <a:r>
              <a:rPr lang="fr-FR" dirty="0" smtClean="0">
                <a:solidFill>
                  <a:schemeClr val="tx1"/>
                </a:solidFill>
              </a:rPr>
              <a:t>peut être enlevé (à condition d’être assis). On peut </a:t>
            </a:r>
            <a:r>
              <a:rPr lang="fr-FR" dirty="0" smtClean="0">
                <a:solidFill>
                  <a:schemeClr val="accent3">
                    <a:lumMod val="75000"/>
                  </a:schemeClr>
                </a:solidFill>
              </a:rPr>
              <a:t>réajuster ses </a:t>
            </a:r>
            <a:r>
              <a:rPr lang="fr-FR" dirty="0" err="1" smtClean="0">
                <a:solidFill>
                  <a:schemeClr val="accent3">
                    <a:lumMod val="75000"/>
                  </a:schemeClr>
                </a:solidFill>
              </a:rPr>
              <a:t>protecs</a:t>
            </a:r>
            <a:r>
              <a:rPr lang="fr-FR" dirty="0" smtClean="0">
                <a:solidFill>
                  <a:schemeClr val="tx1"/>
                </a:solidFill>
              </a:rPr>
              <a:t>.</a:t>
            </a:r>
          </a:p>
          <a:p>
            <a:pPr>
              <a:buFontTx/>
              <a:buChar char="-"/>
            </a:pPr>
            <a:endParaRPr lang="fr-FR" dirty="0" smtClean="0">
              <a:solidFill>
                <a:schemeClr val="tx1"/>
              </a:solidFill>
            </a:endParaRPr>
          </a:p>
          <a:p>
            <a:pPr>
              <a:buFontTx/>
              <a:buChar char="-"/>
            </a:pPr>
            <a:r>
              <a:rPr lang="fr-FR" dirty="0" smtClean="0">
                <a:solidFill>
                  <a:schemeClr val="tx1"/>
                </a:solidFill>
              </a:rPr>
              <a:t> Un patineur qui sort </a:t>
            </a:r>
            <a:r>
              <a:rPr lang="fr-FR" dirty="0" smtClean="0">
                <a:solidFill>
                  <a:srgbClr val="C00000"/>
                </a:solidFill>
              </a:rPr>
              <a:t>avant d’avoir été relâché</a:t>
            </a:r>
            <a:r>
              <a:rPr lang="fr-FR" dirty="0" smtClean="0">
                <a:solidFill>
                  <a:schemeClr val="tx1"/>
                </a:solidFill>
              </a:rPr>
              <a:t> par un officiel (si celui-ci l’informe qu’il peut partir plus tôt : pas de pénalité)</a:t>
            </a: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118</a:t>
            </a:fld>
            <a:endParaRPr lang="fr-F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60648"/>
            <a:ext cx="8856984" cy="618630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i="1" u="sng" dirty="0" smtClean="0"/>
              <a:t>False </a:t>
            </a:r>
            <a:r>
              <a:rPr lang="fr-FR" i="1" u="sng" dirty="0" err="1" smtClean="0"/>
              <a:t>start</a:t>
            </a:r>
            <a:r>
              <a:rPr lang="fr-FR" i="1" u="sng" dirty="0" smtClean="0"/>
              <a:t> violation:</a:t>
            </a:r>
          </a:p>
          <a:p>
            <a:endParaRPr lang="fr-FR" i="1" u="sng" dirty="0" smtClean="0"/>
          </a:p>
          <a:p>
            <a:pPr>
              <a:buFontTx/>
              <a:buChar char="-"/>
            </a:pPr>
            <a:r>
              <a:rPr lang="fr-FR" dirty="0" smtClean="0"/>
              <a:t>Un faux départ par un jammeur ou un bloqueur qui </a:t>
            </a:r>
            <a:r>
              <a:rPr lang="fr-FR" dirty="0" smtClean="0">
                <a:solidFill>
                  <a:srgbClr val="C00000"/>
                </a:solidFill>
              </a:rPr>
              <a:t>ne cède pas l’avantage </a:t>
            </a:r>
            <a:r>
              <a:rPr lang="fr-FR" dirty="0" smtClean="0"/>
              <a:t>(doit cesser tout mouvement jusqu’à se faire dépasser par le jammeur ou bloqueur opposant)</a:t>
            </a:r>
          </a:p>
          <a:p>
            <a:pPr>
              <a:buFontTx/>
              <a:buChar char="-"/>
            </a:pPr>
            <a:endParaRPr lang="fr-FR" dirty="0" smtClean="0"/>
          </a:p>
          <a:p>
            <a:r>
              <a:rPr lang="fr-FR" i="1" u="sng" dirty="0" err="1" smtClean="0"/>
              <a:t>Too</a:t>
            </a:r>
            <a:r>
              <a:rPr lang="fr-FR" i="1" u="sng" dirty="0" smtClean="0"/>
              <a:t> </a:t>
            </a:r>
            <a:r>
              <a:rPr lang="fr-FR" i="1" u="sng" dirty="0" err="1" smtClean="0"/>
              <a:t>many</a:t>
            </a:r>
            <a:r>
              <a:rPr lang="fr-FR" i="1" u="sng" dirty="0" smtClean="0"/>
              <a:t> </a:t>
            </a:r>
            <a:r>
              <a:rPr lang="fr-FR" i="1" u="sng" dirty="0" err="1" smtClean="0"/>
              <a:t>skaters</a:t>
            </a:r>
            <a:r>
              <a:rPr lang="fr-FR" i="1" u="sng" dirty="0" smtClean="0"/>
              <a:t> : </a:t>
            </a:r>
          </a:p>
          <a:p>
            <a:endParaRPr lang="fr-FR" i="1" u="sng" dirty="0" smtClean="0"/>
          </a:p>
          <a:p>
            <a:pPr>
              <a:buFontTx/>
              <a:buChar char="-"/>
            </a:pPr>
            <a:r>
              <a:rPr lang="fr-FR" dirty="0" smtClean="0">
                <a:solidFill>
                  <a:srgbClr val="C00000"/>
                </a:solidFill>
              </a:rPr>
              <a:t>Forcer un jam à s’arrêter </a:t>
            </a:r>
            <a:r>
              <a:rPr lang="fr-FR" dirty="0" smtClean="0"/>
              <a:t>parce qu’il y a trop de patineurs; pénalité au </a:t>
            </a:r>
            <a:r>
              <a:rPr lang="fr-FR" dirty="0" smtClean="0">
                <a:solidFill>
                  <a:srgbClr val="C00000"/>
                </a:solidFill>
              </a:rPr>
              <a:t>PIVOT</a:t>
            </a:r>
            <a:r>
              <a:rPr lang="fr-FR" dirty="0" smtClean="0"/>
              <a:t> (si pas de pivot : dernier bloqueur à être entré, et si on ne sait pas qui c’est : le bloqueur le plus proche du réf qui pénalise)</a:t>
            </a:r>
          </a:p>
          <a:p>
            <a:pPr>
              <a:buFontTx/>
              <a:buChar char="-"/>
            </a:pPr>
            <a:endParaRPr lang="fr-FR" dirty="0" smtClean="0"/>
          </a:p>
          <a:p>
            <a:r>
              <a:rPr lang="fr-FR" i="1" u="sng" dirty="0" err="1" smtClean="0"/>
              <a:t>Illegal</a:t>
            </a:r>
            <a:r>
              <a:rPr lang="fr-FR" i="1" u="sng" dirty="0" smtClean="0"/>
              <a:t> call off </a:t>
            </a:r>
            <a:r>
              <a:rPr lang="fr-FR" dirty="0" smtClean="0"/>
              <a:t>: Un jammeur qui arrive à arrêter le jam alors qu’il n’est pas lead</a:t>
            </a:r>
          </a:p>
          <a:p>
            <a:endParaRPr lang="fr-FR" dirty="0" smtClean="0"/>
          </a:p>
          <a:p>
            <a:r>
              <a:rPr lang="fr-FR" i="1" u="sng" dirty="0" smtClean="0"/>
              <a:t>Star </a:t>
            </a:r>
            <a:r>
              <a:rPr lang="fr-FR" i="1" u="sng" dirty="0" err="1" smtClean="0"/>
              <a:t>pass</a:t>
            </a:r>
            <a:r>
              <a:rPr lang="fr-FR" i="1" u="sng" dirty="0" smtClean="0"/>
              <a:t> violation : </a:t>
            </a:r>
          </a:p>
          <a:p>
            <a:endParaRPr lang="fr-FR" i="1" u="sng" dirty="0" smtClean="0"/>
          </a:p>
          <a:p>
            <a:pPr>
              <a:buFontTx/>
              <a:buChar char="-"/>
            </a:pPr>
            <a:r>
              <a:rPr lang="fr-FR" dirty="0" smtClean="0"/>
              <a:t>Bloquer illégalement un passage d’étoile</a:t>
            </a:r>
          </a:p>
          <a:p>
            <a:pPr>
              <a:buFontTx/>
              <a:buChar char="-"/>
            </a:pPr>
            <a:endParaRPr lang="fr-FR" dirty="0" smtClean="0"/>
          </a:p>
          <a:p>
            <a:pPr>
              <a:buFontTx/>
              <a:buChar char="-"/>
            </a:pPr>
            <a:r>
              <a:rPr lang="fr-FR" dirty="0" smtClean="0"/>
              <a:t> Violation des procédures de passage de l’étoile (chap. 2); pénalité à l’initiateur du passage d’étoile</a:t>
            </a:r>
          </a:p>
          <a:p>
            <a:pPr>
              <a:buFontTx/>
              <a:buChar char="-"/>
            </a:pPr>
            <a:endParaRPr lang="fr-FR" dirty="0" smtClean="0"/>
          </a:p>
          <a:p>
            <a:r>
              <a:rPr lang="fr-FR" i="1" u="sng" dirty="0" smtClean="0"/>
              <a:t>Equipment violation </a:t>
            </a:r>
            <a:r>
              <a:rPr lang="fr-FR" dirty="0" smtClean="0"/>
              <a:t>: </a:t>
            </a:r>
            <a:r>
              <a:rPr lang="fr-FR" dirty="0" smtClean="0">
                <a:solidFill>
                  <a:srgbClr val="C00000"/>
                </a:solidFill>
              </a:rPr>
              <a:t>enlever l’équipement </a:t>
            </a:r>
            <a:r>
              <a:rPr lang="fr-FR" dirty="0" smtClean="0"/>
              <a:t>de protection réglementaire</a:t>
            </a: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119</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88640"/>
            <a:ext cx="7560840" cy="461665"/>
          </a:xfrm>
          <a:prstGeom prst="rect">
            <a:avLst/>
          </a:prstGeom>
          <a:noFill/>
        </p:spPr>
        <p:txBody>
          <a:bodyPr wrap="square" rtlCol="0">
            <a:spAutoFit/>
          </a:bodyPr>
          <a:lstStyle/>
          <a:p>
            <a:r>
              <a:rPr lang="fr-FR" sz="2400" u="sng" dirty="0" smtClean="0"/>
              <a:t>9. Les coups de sifflet</a:t>
            </a:r>
            <a:endParaRPr lang="fr-FR" sz="2400" u="sng" dirty="0"/>
          </a:p>
        </p:txBody>
      </p:sp>
      <p:pic>
        <p:nvPicPr>
          <p:cNvPr id="3" name="Image 2" descr="listen.jpg"/>
          <p:cNvPicPr>
            <a:picLocks noChangeAspect="1"/>
          </p:cNvPicPr>
          <p:nvPr/>
        </p:nvPicPr>
        <p:blipFill>
          <a:blip r:embed="rId2" cstate="print"/>
          <a:stretch>
            <a:fillRect/>
          </a:stretch>
        </p:blipFill>
        <p:spPr>
          <a:xfrm>
            <a:off x="6156176" y="-315416"/>
            <a:ext cx="3467100" cy="3810000"/>
          </a:xfrm>
          <a:prstGeom prst="rect">
            <a:avLst/>
          </a:prstGeom>
        </p:spPr>
      </p:pic>
      <p:sp>
        <p:nvSpPr>
          <p:cNvPr id="4" name="ZoneTexte 3"/>
          <p:cNvSpPr txBox="1"/>
          <p:nvPr/>
        </p:nvSpPr>
        <p:spPr>
          <a:xfrm>
            <a:off x="611560" y="2636912"/>
            <a:ext cx="62646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t>Début du Jam --------------------</a:t>
            </a:r>
            <a:r>
              <a:rPr lang="fr-FR" dirty="0" smtClean="0">
                <a:sym typeface="Wingdings" pitchFamily="2" charset="2"/>
              </a:rPr>
              <a:t> </a:t>
            </a:r>
            <a:r>
              <a:rPr lang="fr-FR" dirty="0" smtClean="0"/>
              <a:t> 1 coup bref</a:t>
            </a:r>
          </a:p>
          <a:p>
            <a:endParaRPr lang="fr-FR" dirty="0" smtClean="0"/>
          </a:p>
          <a:p>
            <a:r>
              <a:rPr lang="fr-FR" dirty="0" smtClean="0"/>
              <a:t>Lead </a:t>
            </a:r>
            <a:r>
              <a:rPr lang="fr-FR" dirty="0" err="1" smtClean="0"/>
              <a:t>Jammer</a:t>
            </a:r>
            <a:r>
              <a:rPr lang="fr-FR" dirty="0" smtClean="0"/>
              <a:t> ---------------------</a:t>
            </a:r>
            <a:r>
              <a:rPr lang="fr-FR" dirty="0" smtClean="0">
                <a:sym typeface="Wingdings" pitchFamily="2" charset="2"/>
              </a:rPr>
              <a:t>  2 coups brefs</a:t>
            </a:r>
          </a:p>
          <a:p>
            <a:endParaRPr lang="fr-FR" dirty="0" smtClean="0">
              <a:sym typeface="Wingdings" pitchFamily="2" charset="2"/>
            </a:endParaRPr>
          </a:p>
          <a:p>
            <a:r>
              <a:rPr lang="fr-FR" dirty="0" smtClean="0">
                <a:sym typeface="Wingdings" pitchFamily="2" charset="2"/>
              </a:rPr>
              <a:t>Pénalité Majeure ------------------ 1 coup LONG</a:t>
            </a:r>
          </a:p>
          <a:p>
            <a:endParaRPr lang="fr-FR" dirty="0" smtClean="0">
              <a:sym typeface="Wingdings" pitchFamily="2" charset="2"/>
            </a:endParaRPr>
          </a:p>
          <a:p>
            <a:r>
              <a:rPr lang="fr-FR" dirty="0" smtClean="0">
                <a:sym typeface="Wingdings" pitchFamily="2" charset="2"/>
              </a:rPr>
              <a:t>Arrêt/Fin du Jam ----------------- 4 coups brefs</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352928" cy="64633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i="1" u="sng" dirty="0" err="1" smtClean="0"/>
              <a:t>Bench</a:t>
            </a:r>
            <a:r>
              <a:rPr lang="fr-FR" i="1" u="sng" dirty="0" smtClean="0"/>
              <a:t> Staff Violation : </a:t>
            </a:r>
          </a:p>
          <a:p>
            <a:endParaRPr lang="fr-FR" i="1" u="sng" dirty="0" smtClean="0">
              <a:solidFill>
                <a:schemeClr val="tx1"/>
              </a:solidFill>
            </a:endParaRPr>
          </a:p>
          <a:p>
            <a:pPr>
              <a:buFontTx/>
              <a:buChar char="-"/>
            </a:pPr>
            <a:r>
              <a:rPr lang="fr-FR" dirty="0" smtClean="0">
                <a:solidFill>
                  <a:srgbClr val="C00000"/>
                </a:solidFill>
              </a:rPr>
              <a:t>Trop de patineuses ou staff</a:t>
            </a:r>
            <a:r>
              <a:rPr lang="fr-FR" dirty="0" smtClean="0">
                <a:solidFill>
                  <a:schemeClr val="tx1"/>
                </a:solidFill>
              </a:rPr>
              <a:t> d’encadrement de l’équipe dans la zone désignée de l’équipe. Pénalité attribuée au </a:t>
            </a:r>
            <a:r>
              <a:rPr lang="fr-FR" dirty="0" smtClean="0">
                <a:solidFill>
                  <a:srgbClr val="C00000"/>
                </a:solidFill>
              </a:rPr>
              <a:t>PIVOT</a:t>
            </a:r>
            <a:r>
              <a:rPr lang="fr-FR" dirty="0" smtClean="0">
                <a:solidFill>
                  <a:schemeClr val="tx1"/>
                </a:solidFill>
              </a:rPr>
              <a:t>, si pas de pivot dans le jam : au capitaine, quelles que soient les circonstances</a:t>
            </a:r>
          </a:p>
          <a:p>
            <a:pPr>
              <a:buFontTx/>
              <a:buChar char="-"/>
            </a:pPr>
            <a:endParaRPr lang="fr-FR" dirty="0" smtClean="0">
              <a:solidFill>
                <a:schemeClr val="tx1"/>
              </a:solidFill>
            </a:endParaRPr>
          </a:p>
          <a:p>
            <a:r>
              <a:rPr lang="fr-FR" i="1" u="sng" dirty="0" err="1" smtClean="0">
                <a:solidFill>
                  <a:schemeClr val="tx1"/>
                </a:solidFill>
              </a:rPr>
              <a:t>Illegal</a:t>
            </a:r>
            <a:r>
              <a:rPr lang="fr-FR" i="1" u="sng" dirty="0" smtClean="0">
                <a:solidFill>
                  <a:schemeClr val="tx1"/>
                </a:solidFill>
              </a:rPr>
              <a:t> </a:t>
            </a:r>
            <a:r>
              <a:rPr lang="fr-FR" i="1" u="sng" dirty="0" err="1" smtClean="0">
                <a:solidFill>
                  <a:schemeClr val="tx1"/>
                </a:solidFill>
              </a:rPr>
              <a:t>engaging</a:t>
            </a:r>
            <a:r>
              <a:rPr lang="fr-FR" i="1" u="sng" dirty="0" smtClean="0">
                <a:solidFill>
                  <a:schemeClr val="tx1"/>
                </a:solidFill>
              </a:rPr>
              <a:t> : </a:t>
            </a:r>
          </a:p>
          <a:p>
            <a:endParaRPr lang="fr-FR" i="1" u="sng" dirty="0" smtClean="0">
              <a:solidFill>
                <a:schemeClr val="tx1"/>
              </a:solidFill>
            </a:endParaRPr>
          </a:p>
          <a:p>
            <a:pPr>
              <a:buFontTx/>
              <a:buChar char="-"/>
            </a:pPr>
            <a:r>
              <a:rPr lang="fr-FR" dirty="0" smtClean="0">
                <a:solidFill>
                  <a:schemeClr val="tx1"/>
                </a:solidFill>
              </a:rPr>
              <a:t>Un patineur qui initie ou </a:t>
            </a:r>
            <a:r>
              <a:rPr lang="fr-FR" dirty="0" smtClean="0">
                <a:solidFill>
                  <a:srgbClr val="C00000"/>
                </a:solidFill>
              </a:rPr>
              <a:t>engage</a:t>
            </a:r>
            <a:r>
              <a:rPr lang="fr-FR" dirty="0" smtClean="0">
                <a:solidFill>
                  <a:schemeClr val="tx1"/>
                </a:solidFill>
              </a:rPr>
              <a:t> un contact avec l’adversaire avant le </a:t>
            </a:r>
            <a:r>
              <a:rPr lang="fr-FR" dirty="0" smtClean="0">
                <a:solidFill>
                  <a:srgbClr val="C00000"/>
                </a:solidFill>
              </a:rPr>
              <a:t>1</a:t>
            </a:r>
            <a:r>
              <a:rPr lang="fr-FR" baseline="30000" dirty="0" smtClean="0">
                <a:solidFill>
                  <a:srgbClr val="C00000"/>
                </a:solidFill>
              </a:rPr>
              <a:t>er</a:t>
            </a:r>
            <a:r>
              <a:rPr lang="fr-FR" dirty="0" smtClean="0">
                <a:solidFill>
                  <a:srgbClr val="C00000"/>
                </a:solidFill>
              </a:rPr>
              <a:t> coup de sifflet</a:t>
            </a:r>
            <a:r>
              <a:rPr lang="fr-FR" dirty="0" smtClean="0">
                <a:solidFill>
                  <a:schemeClr val="tx1"/>
                </a:solidFill>
              </a:rPr>
              <a:t>, ce qui force l’attaqué à </a:t>
            </a:r>
            <a:r>
              <a:rPr lang="fr-FR" dirty="0" smtClean="0">
                <a:solidFill>
                  <a:srgbClr val="C00000"/>
                </a:solidFill>
              </a:rPr>
              <a:t>perdre sa position </a:t>
            </a:r>
            <a:r>
              <a:rPr lang="fr-FR" dirty="0" smtClean="0">
                <a:solidFill>
                  <a:schemeClr val="tx1"/>
                </a:solidFill>
              </a:rPr>
              <a:t>(inclut chute ou sortie hors de la piste)</a:t>
            </a:r>
          </a:p>
          <a:p>
            <a:pPr>
              <a:buFontTx/>
              <a:buChar char="-"/>
            </a:pPr>
            <a:endParaRPr lang="fr-FR" dirty="0" smtClean="0">
              <a:solidFill>
                <a:schemeClr val="tx1"/>
              </a:solidFill>
            </a:endParaRPr>
          </a:p>
          <a:p>
            <a:pPr>
              <a:buFontTx/>
              <a:buChar char="-"/>
            </a:pPr>
            <a:r>
              <a:rPr lang="fr-FR" dirty="0" smtClean="0">
                <a:solidFill>
                  <a:schemeClr val="tx1"/>
                </a:solidFill>
              </a:rPr>
              <a:t> Un patineur qui initie ou </a:t>
            </a:r>
            <a:r>
              <a:rPr lang="fr-FR" dirty="0" smtClean="0">
                <a:solidFill>
                  <a:srgbClr val="C00000"/>
                </a:solidFill>
              </a:rPr>
              <a:t>engage</a:t>
            </a:r>
            <a:r>
              <a:rPr lang="fr-FR" dirty="0" smtClean="0">
                <a:solidFill>
                  <a:schemeClr val="tx1"/>
                </a:solidFill>
              </a:rPr>
              <a:t> un contact avec l’adversaire après le </a:t>
            </a:r>
            <a:r>
              <a:rPr lang="fr-FR" dirty="0" smtClean="0">
                <a:solidFill>
                  <a:srgbClr val="C00000"/>
                </a:solidFill>
              </a:rPr>
              <a:t>4</a:t>
            </a:r>
            <a:r>
              <a:rPr lang="fr-FR" baseline="30000" dirty="0" smtClean="0">
                <a:solidFill>
                  <a:srgbClr val="C00000"/>
                </a:solidFill>
              </a:rPr>
              <a:t>ème</a:t>
            </a:r>
            <a:r>
              <a:rPr lang="fr-FR" dirty="0" smtClean="0">
                <a:solidFill>
                  <a:schemeClr val="tx1"/>
                </a:solidFill>
              </a:rPr>
              <a:t> coup de sifflet, ce qui force l’attaqué à </a:t>
            </a:r>
            <a:r>
              <a:rPr lang="fr-FR" dirty="0" smtClean="0">
                <a:solidFill>
                  <a:srgbClr val="C00000"/>
                </a:solidFill>
              </a:rPr>
              <a:t>perdre sa position </a:t>
            </a:r>
            <a:r>
              <a:rPr lang="fr-FR" dirty="0" smtClean="0">
                <a:solidFill>
                  <a:schemeClr val="tx1"/>
                </a:solidFill>
              </a:rPr>
              <a:t>(inclut être mis à terre ou </a:t>
            </a:r>
            <a:r>
              <a:rPr lang="fr-FR" u="sng" dirty="0" smtClean="0">
                <a:solidFill>
                  <a:schemeClr val="tx1"/>
                </a:solidFill>
              </a:rPr>
              <a:t>sévèrement déséquilibré</a:t>
            </a:r>
            <a:r>
              <a:rPr lang="fr-FR" dirty="0" smtClean="0">
                <a:solidFill>
                  <a:schemeClr val="tx1"/>
                </a:solidFill>
              </a:rPr>
              <a:t>)</a:t>
            </a:r>
          </a:p>
          <a:p>
            <a:pPr>
              <a:buFontTx/>
              <a:buChar char="-"/>
            </a:pPr>
            <a:endParaRPr lang="fr-FR" dirty="0" smtClean="0">
              <a:solidFill>
                <a:schemeClr val="tx1"/>
              </a:solidFill>
            </a:endParaRPr>
          </a:p>
          <a:p>
            <a:r>
              <a:rPr lang="fr-FR" i="1" u="sng" dirty="0" err="1" smtClean="0">
                <a:solidFill>
                  <a:schemeClr val="tx1"/>
                </a:solidFill>
              </a:rPr>
              <a:t>Interference</a:t>
            </a:r>
            <a:r>
              <a:rPr lang="fr-FR" i="1" u="sng" dirty="0" smtClean="0">
                <a:solidFill>
                  <a:schemeClr val="tx1"/>
                </a:solidFill>
              </a:rPr>
              <a:t> : </a:t>
            </a:r>
          </a:p>
          <a:p>
            <a:endParaRPr lang="fr-FR" i="1" u="sng" dirty="0" smtClean="0">
              <a:solidFill>
                <a:schemeClr val="tx1"/>
              </a:solidFill>
            </a:endParaRPr>
          </a:p>
          <a:p>
            <a:pPr>
              <a:buFontTx/>
              <a:buChar char="-"/>
            </a:pPr>
            <a:r>
              <a:rPr lang="fr-FR" dirty="0" smtClean="0">
                <a:solidFill>
                  <a:schemeClr val="tx1"/>
                </a:solidFill>
              </a:rPr>
              <a:t>Patineur qui a accumulé un </a:t>
            </a:r>
            <a:r>
              <a:rPr lang="fr-FR" dirty="0" smtClean="0">
                <a:solidFill>
                  <a:srgbClr val="C00000"/>
                </a:solidFill>
              </a:rPr>
              <a:t>excès de pénalité </a:t>
            </a:r>
            <a:r>
              <a:rPr lang="fr-FR" dirty="0" smtClean="0">
                <a:solidFill>
                  <a:schemeClr val="tx1"/>
                </a:solidFill>
              </a:rPr>
              <a:t>mais qui </a:t>
            </a:r>
            <a:r>
              <a:rPr lang="fr-FR" dirty="0" smtClean="0">
                <a:solidFill>
                  <a:srgbClr val="C00000"/>
                </a:solidFill>
              </a:rPr>
              <a:t>retourne sur la piste</a:t>
            </a:r>
            <a:r>
              <a:rPr lang="fr-FR" dirty="0" smtClean="0">
                <a:solidFill>
                  <a:schemeClr val="tx1"/>
                </a:solidFill>
              </a:rPr>
              <a:t>, interférant avec le jeu </a:t>
            </a:r>
          </a:p>
          <a:p>
            <a:pPr lvl="1"/>
            <a:r>
              <a:rPr lang="fr-FR" dirty="0" smtClean="0">
                <a:solidFill>
                  <a:schemeClr val="tx1"/>
                </a:solidFill>
              </a:rPr>
              <a:t>~(inclut le fait de revenir à son </a:t>
            </a:r>
            <a:r>
              <a:rPr lang="fr-FR" dirty="0" smtClean="0">
                <a:solidFill>
                  <a:srgbClr val="C00000"/>
                </a:solidFill>
              </a:rPr>
              <a:t>banc</a:t>
            </a:r>
            <a:r>
              <a:rPr lang="fr-FR" dirty="0" smtClean="0">
                <a:solidFill>
                  <a:schemeClr val="tx1"/>
                </a:solidFill>
              </a:rPr>
              <a:t> pendant le restant du match); ~Pénalité au </a:t>
            </a:r>
            <a:r>
              <a:rPr lang="fr-FR" dirty="0" smtClean="0">
                <a:solidFill>
                  <a:srgbClr val="C00000"/>
                </a:solidFill>
              </a:rPr>
              <a:t>Capitaine</a:t>
            </a:r>
          </a:p>
          <a:p>
            <a:endParaRPr lang="fr-FR" dirty="0" smtClean="0">
              <a:solidFill>
                <a:schemeClr val="tx1"/>
              </a:solidFill>
            </a:endParaRP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120</a:t>
            </a:fld>
            <a:endParaRPr lang="fr-F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352928" cy="42473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i="1" u="sng" dirty="0" err="1" smtClean="0"/>
              <a:t>Stalling</a:t>
            </a:r>
            <a:r>
              <a:rPr lang="fr-FR" i="1" u="sng" dirty="0" smtClean="0"/>
              <a:t>  (stagnation/piétinement): </a:t>
            </a:r>
          </a:p>
          <a:p>
            <a:endParaRPr lang="fr-FR" i="1" u="sng" dirty="0" smtClean="0"/>
          </a:p>
          <a:p>
            <a:pPr>
              <a:buFontTx/>
              <a:buChar char="-"/>
            </a:pPr>
            <a:r>
              <a:rPr lang="fr-FR" dirty="0" smtClean="0"/>
              <a:t> Les patineurs qui commencent intentionnellement dans des positions de départ qui </a:t>
            </a:r>
            <a:r>
              <a:rPr lang="fr-FR" dirty="0" smtClean="0">
                <a:solidFill>
                  <a:srgbClr val="C00000"/>
                </a:solidFill>
              </a:rPr>
              <a:t>prolongent</a:t>
            </a:r>
            <a:r>
              <a:rPr lang="fr-FR" dirty="0" smtClean="0"/>
              <a:t> de façon délibérée la capacité de ces patineurs à </a:t>
            </a:r>
            <a:r>
              <a:rPr lang="fr-FR" dirty="0" smtClean="0">
                <a:solidFill>
                  <a:srgbClr val="C00000"/>
                </a:solidFill>
              </a:rPr>
              <a:t>revenir à une position en jeu </a:t>
            </a:r>
            <a:r>
              <a:rPr lang="fr-FR" dirty="0" smtClean="0"/>
              <a:t>ou la capacité d’une équipe à </a:t>
            </a:r>
            <a:r>
              <a:rPr lang="fr-FR" dirty="0" smtClean="0">
                <a:solidFill>
                  <a:srgbClr val="C00000"/>
                </a:solidFill>
              </a:rPr>
              <a:t>reformer un pack </a:t>
            </a:r>
            <a:r>
              <a:rPr lang="fr-FR" dirty="0" smtClean="0"/>
              <a:t>(par exemple, commencer intentionnellement sur le dos de quelqu’un, ou en tas les uns sur les autres), car cela représente un échec intentionnel et immédiat prolongé à rejoindre/reformer le pack. </a:t>
            </a:r>
          </a:p>
          <a:p>
            <a:pPr>
              <a:buFontTx/>
              <a:buChar char="-"/>
            </a:pPr>
            <a:endParaRPr lang="fr-FR" dirty="0" smtClean="0"/>
          </a:p>
          <a:p>
            <a:pPr lvl="1"/>
            <a:r>
              <a:rPr lang="fr-FR" dirty="0" smtClean="0"/>
              <a:t>~Une pénalité sera appliquée à </a:t>
            </a:r>
            <a:r>
              <a:rPr lang="fr-FR" dirty="0" smtClean="0">
                <a:solidFill>
                  <a:srgbClr val="C00000"/>
                </a:solidFill>
              </a:rPr>
              <a:t>un seul patineur </a:t>
            </a:r>
            <a:r>
              <a:rPr lang="fr-FR" dirty="0" smtClean="0"/>
              <a:t>par équipe, si applicable, celui qui semble </a:t>
            </a:r>
            <a:r>
              <a:rPr lang="fr-FR" dirty="0" smtClean="0">
                <a:solidFill>
                  <a:srgbClr val="C00000"/>
                </a:solidFill>
              </a:rPr>
              <a:t>responsable</a:t>
            </a:r>
            <a:r>
              <a:rPr lang="fr-FR" dirty="0" smtClean="0"/>
              <a:t>, ou le Pivot</a:t>
            </a:r>
          </a:p>
          <a:p>
            <a:pPr lvl="1"/>
            <a:endParaRPr lang="fr-FR" dirty="0" smtClean="0"/>
          </a:p>
          <a:p>
            <a:r>
              <a:rPr lang="fr-FR" i="1" u="sng" dirty="0" smtClean="0"/>
              <a:t>Uniform violation :</a:t>
            </a:r>
            <a:r>
              <a:rPr lang="fr-FR" dirty="0" smtClean="0"/>
              <a:t> Patins, bijoux, uniforme inappropriés</a:t>
            </a:r>
          </a:p>
          <a:p>
            <a:endParaRPr lang="fr-FR" dirty="0" smtClean="0"/>
          </a:p>
          <a:p>
            <a:r>
              <a:rPr lang="fr-FR" dirty="0" smtClean="0"/>
              <a:t>Dernier point ??</a:t>
            </a:r>
          </a:p>
        </p:txBody>
      </p:sp>
      <p:sp>
        <p:nvSpPr>
          <p:cNvPr id="3" name="ZoneTexte 2"/>
          <p:cNvSpPr txBox="1"/>
          <p:nvPr/>
        </p:nvSpPr>
        <p:spPr>
          <a:xfrm>
            <a:off x="323528" y="4869160"/>
            <a:ext cx="835292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Expulsions inapplicables</a:t>
            </a:r>
            <a:endParaRPr lang="fr-FR" dirty="0"/>
          </a:p>
        </p:txBody>
      </p:sp>
      <p:pic>
        <p:nvPicPr>
          <p:cNvPr id="4" name="Image 3" descr="Illegalprocedures.jpg"/>
          <p:cNvPicPr>
            <a:picLocks noChangeAspect="1"/>
          </p:cNvPicPr>
          <p:nvPr/>
        </p:nvPicPr>
        <p:blipFill>
          <a:blip r:embed="rId2" cstate="print"/>
          <a:stretch>
            <a:fillRect/>
          </a:stretch>
        </p:blipFill>
        <p:spPr>
          <a:xfrm>
            <a:off x="4499992" y="476672"/>
            <a:ext cx="3836244" cy="3414355"/>
          </a:xfrm>
          <a:prstGeom prst="rect">
            <a:avLst/>
          </a:prstGeom>
        </p:spPr>
      </p:pic>
      <p:pic>
        <p:nvPicPr>
          <p:cNvPr id="5" name="Image 4" descr="illegalprocedure2.png"/>
          <p:cNvPicPr>
            <a:picLocks noChangeAspect="1"/>
          </p:cNvPicPr>
          <p:nvPr/>
        </p:nvPicPr>
        <p:blipFill>
          <a:blip r:embed="rId3" cstate="print"/>
          <a:stretch>
            <a:fillRect/>
          </a:stretch>
        </p:blipFill>
        <p:spPr>
          <a:xfrm>
            <a:off x="179512" y="4077072"/>
            <a:ext cx="8116611" cy="1896724"/>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064896" cy="461665"/>
          </a:xfrm>
          <a:prstGeom prst="rect">
            <a:avLst/>
          </a:prstGeom>
          <a:noFill/>
        </p:spPr>
        <p:txBody>
          <a:bodyPr wrap="square" rtlCol="0">
            <a:spAutoFit/>
          </a:bodyPr>
          <a:lstStyle/>
          <a:p>
            <a:r>
              <a:rPr lang="fr-FR" sz="2400" u="sng" dirty="0" smtClean="0"/>
              <a:t>14. INSUBORDINATION</a:t>
            </a:r>
          </a:p>
        </p:txBody>
      </p:sp>
      <p:sp>
        <p:nvSpPr>
          <p:cNvPr id="4" name="ZoneTexte 3"/>
          <p:cNvSpPr txBox="1"/>
          <p:nvPr/>
        </p:nvSpPr>
        <p:spPr>
          <a:xfrm>
            <a:off x="251520" y="1124744"/>
            <a:ext cx="8136904" cy="646331"/>
          </a:xfrm>
          <a:prstGeom prst="rect">
            <a:avLst/>
          </a:prstGeom>
          <a:noFill/>
        </p:spPr>
        <p:txBody>
          <a:bodyPr wrap="square" rtlCol="0">
            <a:spAutoFit/>
          </a:bodyPr>
          <a:lstStyle/>
          <a:p>
            <a:r>
              <a:rPr lang="fr-FR" dirty="0" smtClean="0"/>
              <a:t>- Pénalités données pour des actions qui montrent un </a:t>
            </a:r>
            <a:r>
              <a:rPr lang="fr-FR" dirty="0" smtClean="0">
                <a:solidFill>
                  <a:schemeClr val="accent2">
                    <a:lumMod val="75000"/>
                  </a:schemeClr>
                </a:solidFill>
              </a:rPr>
              <a:t>irrespect envers </a:t>
            </a:r>
            <a:r>
              <a:rPr lang="fr-FR" dirty="0" smtClean="0"/>
              <a:t>l’autorité des </a:t>
            </a:r>
            <a:r>
              <a:rPr lang="fr-FR" dirty="0" smtClean="0">
                <a:solidFill>
                  <a:schemeClr val="accent2">
                    <a:lumMod val="75000"/>
                  </a:schemeClr>
                </a:solidFill>
              </a:rPr>
              <a:t>arbitres et des officiels</a:t>
            </a:r>
            <a:r>
              <a:rPr lang="fr-FR" dirty="0" smtClean="0"/>
              <a:t>, intentionnelles ou non.</a:t>
            </a:r>
            <a:endParaRPr lang="fr-FR" dirty="0"/>
          </a:p>
        </p:txBody>
      </p:sp>
      <p:sp>
        <p:nvSpPr>
          <p:cNvPr id="5" name="ZoneTexte 4"/>
          <p:cNvSpPr txBox="1"/>
          <p:nvPr/>
        </p:nvSpPr>
        <p:spPr>
          <a:xfrm>
            <a:off x="251520" y="1988840"/>
            <a:ext cx="8208912" cy="1477328"/>
          </a:xfrm>
          <a:prstGeom prst="rect">
            <a:avLst/>
          </a:prstGeom>
          <a:noFill/>
        </p:spPr>
        <p:txBody>
          <a:bodyPr wrap="square" rtlCol="0">
            <a:spAutoFit/>
          </a:bodyPr>
          <a:lstStyle/>
          <a:p>
            <a:r>
              <a:rPr lang="fr-FR" dirty="0" smtClean="0"/>
              <a:t>Par exemple : </a:t>
            </a:r>
          </a:p>
          <a:p>
            <a:endParaRPr lang="fr-FR" dirty="0" smtClean="0"/>
          </a:p>
          <a:p>
            <a:pPr>
              <a:buFontTx/>
              <a:buChar char="-"/>
            </a:pPr>
            <a:r>
              <a:rPr lang="fr-FR" dirty="0" smtClean="0"/>
              <a:t> Refus de quitter la piste pour une pénalité, ou un excès de pénalités</a:t>
            </a:r>
          </a:p>
          <a:p>
            <a:pPr>
              <a:buFontTx/>
              <a:buChar char="-"/>
            </a:pPr>
            <a:r>
              <a:rPr lang="fr-FR" dirty="0" smtClean="0"/>
              <a:t> Utilisation d’un discours dédaigneux envers les officiels</a:t>
            </a:r>
          </a:p>
          <a:p>
            <a:pPr>
              <a:buFontTx/>
              <a:buChar char="-"/>
            </a:pPr>
            <a:endParaRPr lang="fr-FR" dirty="0"/>
          </a:p>
        </p:txBody>
      </p:sp>
      <p:graphicFrame>
        <p:nvGraphicFramePr>
          <p:cNvPr id="6" name="Tableau 5"/>
          <p:cNvGraphicFramePr>
            <a:graphicFrameLocks noGrp="1"/>
          </p:cNvGraphicFramePr>
          <p:nvPr/>
        </p:nvGraphicFramePr>
        <p:xfrm>
          <a:off x="179512" y="1988840"/>
          <a:ext cx="8676456" cy="4114800"/>
        </p:xfrm>
        <a:graphic>
          <a:graphicData uri="http://schemas.openxmlformats.org/drawingml/2006/table">
            <a:tbl>
              <a:tblPr firstRow="1" bandRow="1">
                <a:tableStyleId>{5C22544A-7EE6-4342-B048-85BDC9FD1C3A}</a:tableStyleId>
              </a:tblPr>
              <a:tblGrid>
                <a:gridCol w="1644822"/>
                <a:gridCol w="7031634"/>
              </a:tblGrid>
              <a:tr h="486474">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None/>
                      </a:pPr>
                      <a:r>
                        <a:rPr lang="fr-FR" sz="1800" b="0" u="none" strike="noStrike" dirty="0" smtClean="0">
                          <a:solidFill>
                            <a:schemeClr val="tx1"/>
                          </a:solidFill>
                        </a:rPr>
                        <a:t>-</a:t>
                      </a:r>
                      <a:r>
                        <a:rPr lang="fr-FR" sz="1800" b="0" u="none" strike="noStrike" baseline="0" dirty="0" smtClean="0">
                          <a:solidFill>
                            <a:schemeClr val="tx1"/>
                          </a:solidFill>
                        </a:rPr>
                        <a:t> Commettre une procédure illégale n’est pas de l’insubordination (ouf …)</a:t>
                      </a:r>
                      <a:endParaRPr lang="fr-FR" sz="1800" b="0" u="none" strike="noStrike" dirty="0">
                        <a:solidFill>
                          <a:schemeClr val="tx1"/>
                        </a:solidFill>
                      </a:endParaRPr>
                    </a:p>
                  </a:txBody>
                  <a:tcPr>
                    <a:solidFill>
                      <a:schemeClr val="accent3">
                        <a:lumMod val="40000"/>
                        <a:lumOff val="60000"/>
                      </a:schemeClr>
                    </a:solidFill>
                  </a:tcPr>
                </a:tc>
              </a:tr>
              <a:tr h="1111940">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sz="1800" b="0" dirty="0" smtClean="0">
                          <a:solidFill>
                            <a:schemeClr val="tx1"/>
                          </a:solidFill>
                        </a:rPr>
                        <a:t> Refus</a:t>
                      </a:r>
                      <a:r>
                        <a:rPr lang="fr-FR" sz="1800" b="0" baseline="0" dirty="0" smtClean="0">
                          <a:solidFill>
                            <a:schemeClr val="tx1"/>
                          </a:solidFill>
                        </a:rPr>
                        <a:t> délibéré de quitter la piste pour une pénalité</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Utilisation d’un langage ou gestes obscènes, profanes ou abusifs dirigés à l’égard d’un officiel</a:t>
                      </a:r>
                    </a:p>
                    <a:p>
                      <a:pPr>
                        <a:buFontTx/>
                        <a:buNone/>
                      </a:pPr>
                      <a:endParaRPr lang="fr-FR" sz="1800" b="0" kern="1200" baseline="0" dirty="0" smtClean="0">
                        <a:solidFill>
                          <a:schemeClr val="tx1"/>
                        </a:solidFill>
                        <a:latin typeface="+mn-lt"/>
                        <a:ea typeface="+mn-ea"/>
                        <a:cs typeface="+mn-cs"/>
                      </a:endParaRPr>
                    </a:p>
                  </a:txBody>
                  <a:tcPr>
                    <a:solidFill>
                      <a:schemeClr val="accent6">
                        <a:lumMod val="40000"/>
                        <a:lumOff val="60000"/>
                      </a:schemeClr>
                    </a:solidFill>
                  </a:tcPr>
                </a:tc>
              </a:tr>
              <a:tr h="849858">
                <a:tc>
                  <a:txBody>
                    <a:bodyPr/>
                    <a:lstStyle/>
                    <a:p>
                      <a:r>
                        <a:rPr lang="fr-FR" u="sng" dirty="0" smtClean="0"/>
                        <a:t>Expulsion</a:t>
                      </a:r>
                      <a:endParaRPr lang="fr-FR" u="sng" dirty="0"/>
                    </a:p>
                  </a:txBody>
                  <a:tcPr>
                    <a:solidFill>
                      <a:schemeClr val="accent2">
                        <a:lumMod val="40000"/>
                        <a:lumOff val="60000"/>
                      </a:schemeClr>
                    </a:solidFill>
                  </a:tcPr>
                </a:tc>
                <a:tc>
                  <a:txBody>
                    <a:bodyPr/>
                    <a:lstStyle/>
                    <a:p>
                      <a:pPr>
                        <a:buFontTx/>
                        <a:buChar char="-"/>
                      </a:pPr>
                      <a:r>
                        <a:rPr lang="fr-FR" sz="1800" baseline="0" dirty="0" smtClean="0"/>
                        <a:t>Refus délibéré de quitter la piste après excès de pénalités</a:t>
                      </a:r>
                    </a:p>
                    <a:p>
                      <a:pPr>
                        <a:buFontTx/>
                        <a:buChar char="-"/>
                      </a:pPr>
                      <a:endParaRPr lang="fr-FR" sz="1800" baseline="0" dirty="0" smtClean="0"/>
                    </a:p>
                    <a:p>
                      <a:pPr>
                        <a:buFontTx/>
                        <a:buChar char="-"/>
                      </a:pPr>
                      <a:r>
                        <a:rPr lang="fr-FR" sz="1800" baseline="0" dirty="0" smtClean="0"/>
                        <a:t> </a:t>
                      </a:r>
                      <a:r>
                        <a:rPr lang="fr-FR" sz="1800" b="0" kern="1200" baseline="0" dirty="0" smtClean="0">
                          <a:solidFill>
                            <a:schemeClr val="tx1"/>
                          </a:solidFill>
                          <a:latin typeface="+mn-lt"/>
                          <a:ea typeface="+mn-ea"/>
                          <a:cs typeface="+mn-cs"/>
                        </a:rPr>
                        <a:t>Utilisation répétée d’un langage ou gestes obscènes, profanes ou abusifs dirigés à l’égard d’un officiel</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Insubordination délibérée et excessive contre un </a:t>
                      </a:r>
                      <a:r>
                        <a:rPr lang="fr-FR" sz="1800" b="0" kern="1200" baseline="0" dirty="0" err="1" smtClean="0">
                          <a:solidFill>
                            <a:schemeClr val="tx1"/>
                          </a:solidFill>
                          <a:latin typeface="+mn-lt"/>
                          <a:ea typeface="+mn-ea"/>
                          <a:cs typeface="+mn-cs"/>
                        </a:rPr>
                        <a:t>Ref</a:t>
                      </a:r>
                      <a:endParaRPr lang="fr-FR" sz="1800" dirty="0"/>
                    </a:p>
                  </a:txBody>
                  <a:tcPr>
                    <a:solidFill>
                      <a:schemeClr val="accent2">
                        <a:lumMod val="40000"/>
                        <a:lumOff val="60000"/>
                      </a:schemeClr>
                    </a:solidFill>
                  </a:tcPr>
                </a:tc>
              </a:tr>
            </a:tbl>
          </a:graphicData>
        </a:graphic>
      </p:graphicFrame>
      <p:pic>
        <p:nvPicPr>
          <p:cNvPr id="7" name="Image 6" descr="insubordiantion2.png"/>
          <p:cNvPicPr>
            <a:picLocks noChangeAspect="1"/>
          </p:cNvPicPr>
          <p:nvPr/>
        </p:nvPicPr>
        <p:blipFill>
          <a:blip r:embed="rId2" cstate="print"/>
          <a:stretch>
            <a:fillRect/>
          </a:stretch>
        </p:blipFill>
        <p:spPr>
          <a:xfrm>
            <a:off x="539552" y="1484784"/>
            <a:ext cx="8166389" cy="2679414"/>
          </a:xfrm>
          <a:prstGeom prst="rect">
            <a:avLst/>
          </a:prstGeom>
        </p:spPr>
      </p:pic>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122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461665"/>
          </a:xfrm>
          <a:prstGeom prst="rect">
            <a:avLst/>
          </a:prstGeom>
          <a:noFill/>
        </p:spPr>
        <p:txBody>
          <a:bodyPr wrap="square" rtlCol="0">
            <a:spAutoFit/>
          </a:bodyPr>
          <a:lstStyle/>
          <a:p>
            <a:r>
              <a:rPr lang="fr-FR" sz="2400" u="sng" dirty="0" smtClean="0"/>
              <a:t>15. Retardement de jeu : DELAY OF GAME</a:t>
            </a:r>
          </a:p>
        </p:txBody>
      </p:sp>
      <p:sp>
        <p:nvSpPr>
          <p:cNvPr id="3" name="ZoneTexte 2"/>
          <p:cNvSpPr txBox="1"/>
          <p:nvPr/>
        </p:nvSpPr>
        <p:spPr>
          <a:xfrm>
            <a:off x="323528" y="1052736"/>
            <a:ext cx="8352928" cy="2308324"/>
          </a:xfrm>
          <a:prstGeom prst="rect">
            <a:avLst/>
          </a:prstGeom>
          <a:noFill/>
        </p:spPr>
        <p:txBody>
          <a:bodyPr wrap="square" rtlCol="0">
            <a:spAutoFit/>
          </a:bodyPr>
          <a:lstStyle/>
          <a:p>
            <a:pPr>
              <a:buFontTx/>
              <a:buChar char="-"/>
            </a:pPr>
            <a:r>
              <a:rPr lang="fr-FR" dirty="0" smtClean="0"/>
              <a:t>Ces pénalités seront données pour des </a:t>
            </a:r>
            <a:r>
              <a:rPr lang="fr-FR" dirty="0" smtClean="0">
                <a:solidFill>
                  <a:schemeClr val="accent6">
                    <a:lumMod val="75000"/>
                  </a:schemeClr>
                </a:solidFill>
              </a:rPr>
              <a:t>actions qui interfèrent </a:t>
            </a:r>
            <a:r>
              <a:rPr lang="fr-FR" dirty="0" smtClean="0"/>
              <a:t>avec la </a:t>
            </a:r>
            <a:r>
              <a:rPr lang="fr-FR" dirty="0" smtClean="0">
                <a:solidFill>
                  <a:schemeClr val="accent6">
                    <a:lumMod val="75000"/>
                  </a:schemeClr>
                </a:solidFill>
              </a:rPr>
              <a:t>progression normale du jeu</a:t>
            </a:r>
          </a:p>
          <a:p>
            <a:pPr>
              <a:buFontTx/>
              <a:buChar char="-"/>
            </a:pPr>
            <a:endParaRPr lang="fr-FR" dirty="0" smtClean="0"/>
          </a:p>
          <a:p>
            <a:pPr>
              <a:buFontTx/>
              <a:buChar char="-"/>
            </a:pPr>
            <a:r>
              <a:rPr lang="fr-FR" dirty="0" smtClean="0"/>
              <a:t> Si cette pénalité est justifiée les Officiels devront prendre un </a:t>
            </a:r>
            <a:r>
              <a:rPr lang="fr-FR" dirty="0" smtClean="0">
                <a:solidFill>
                  <a:schemeClr val="accent6">
                    <a:lumMod val="75000"/>
                  </a:schemeClr>
                </a:solidFill>
              </a:rPr>
              <a:t>temps mort </a:t>
            </a:r>
            <a:r>
              <a:rPr lang="fr-FR" dirty="0" smtClean="0"/>
              <a:t>à la fin des 30 sec de line-up, au lieu de démarrer un nouveau jam</a:t>
            </a:r>
          </a:p>
          <a:p>
            <a:pPr>
              <a:buFontTx/>
              <a:buChar char="-"/>
            </a:pPr>
            <a:endParaRPr lang="fr-FR" dirty="0" smtClean="0"/>
          </a:p>
          <a:p>
            <a:pPr>
              <a:buFontTx/>
              <a:buChar char="-"/>
            </a:pPr>
            <a:r>
              <a:rPr lang="fr-FR" dirty="0" smtClean="0"/>
              <a:t> La pénalité sera donnée et on repartira pour une </a:t>
            </a:r>
            <a:r>
              <a:rPr lang="fr-FR" dirty="0" smtClean="0">
                <a:solidFill>
                  <a:schemeClr val="accent6">
                    <a:lumMod val="75000"/>
                  </a:schemeClr>
                </a:solidFill>
              </a:rPr>
              <a:t>nouvelle période de line-up</a:t>
            </a:r>
            <a:r>
              <a:rPr lang="fr-FR" dirty="0" smtClean="0"/>
              <a:t> commencera dès que possible</a:t>
            </a:r>
            <a:endParaRPr lang="fr-FR" dirty="0"/>
          </a:p>
        </p:txBody>
      </p:sp>
      <p:sp>
        <p:nvSpPr>
          <p:cNvPr id="4" name="ZoneTexte 3"/>
          <p:cNvSpPr txBox="1"/>
          <p:nvPr/>
        </p:nvSpPr>
        <p:spPr>
          <a:xfrm>
            <a:off x="323528" y="3645024"/>
            <a:ext cx="849694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Pas d’impact/pas de pénalité et Expulsion : non applicable</a:t>
            </a:r>
            <a:endParaRPr lang="fr-FR" dirty="0"/>
          </a:p>
        </p:txBody>
      </p:sp>
      <p:sp>
        <p:nvSpPr>
          <p:cNvPr id="5" name="ZoneTexte 4"/>
          <p:cNvSpPr txBox="1"/>
          <p:nvPr/>
        </p:nvSpPr>
        <p:spPr>
          <a:xfrm>
            <a:off x="179512" y="764704"/>
            <a:ext cx="8856984" cy="57861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u="sng" dirty="0" smtClean="0"/>
              <a:t>Pénalités majeures </a:t>
            </a:r>
            <a:r>
              <a:rPr lang="fr-FR" dirty="0" smtClean="0"/>
              <a:t>: </a:t>
            </a:r>
          </a:p>
          <a:p>
            <a:endParaRPr lang="fr-FR" dirty="0" smtClean="0"/>
          </a:p>
          <a:p>
            <a:pPr>
              <a:buFontTx/>
              <a:buChar char="-"/>
            </a:pPr>
            <a:r>
              <a:rPr lang="fr-FR" dirty="0" smtClean="0"/>
              <a:t>Echec à être sur la piste au départ du jam alors qu’on est </a:t>
            </a:r>
            <a:r>
              <a:rPr lang="fr-FR" dirty="0" smtClean="0">
                <a:solidFill>
                  <a:srgbClr val="C00000"/>
                </a:solidFill>
              </a:rPr>
              <a:t>attendu en prison </a:t>
            </a:r>
            <a:r>
              <a:rPr lang="fr-FR" dirty="0" smtClean="0"/>
              <a:t>pour ce jam. (pénalité aux joueuses incriminées)</a:t>
            </a:r>
          </a:p>
          <a:p>
            <a:pPr>
              <a:buFontTx/>
              <a:buChar char="-"/>
            </a:pPr>
            <a:endParaRPr lang="fr-FR" dirty="0" smtClean="0"/>
          </a:p>
          <a:p>
            <a:pPr>
              <a:buFontTx/>
              <a:buChar char="-"/>
            </a:pPr>
            <a:r>
              <a:rPr lang="fr-FR" dirty="0" smtClean="0"/>
              <a:t> Echec à </a:t>
            </a:r>
            <a:r>
              <a:rPr lang="fr-FR" dirty="0" smtClean="0">
                <a:solidFill>
                  <a:srgbClr val="C00000"/>
                </a:solidFill>
              </a:rPr>
              <a:t>aligner un quelconque bloqueur </a:t>
            </a:r>
            <a:r>
              <a:rPr lang="fr-FR" dirty="0" smtClean="0"/>
              <a:t>pour un jam, empêchant le jam de démarrer. (Pénalité au Capitaine)</a:t>
            </a:r>
          </a:p>
          <a:p>
            <a:pPr>
              <a:buFontTx/>
              <a:buChar char="-"/>
            </a:pPr>
            <a:endParaRPr lang="fr-FR" dirty="0" smtClean="0"/>
          </a:p>
          <a:p>
            <a:pPr>
              <a:buFontTx/>
              <a:buChar char="-"/>
            </a:pPr>
            <a:r>
              <a:rPr lang="fr-FR" dirty="0" smtClean="0"/>
              <a:t> Avec une jammeuse en prison , échec de l’équipe adverse à </a:t>
            </a:r>
            <a:r>
              <a:rPr lang="fr-FR" dirty="0" smtClean="0">
                <a:solidFill>
                  <a:srgbClr val="C00000"/>
                </a:solidFill>
              </a:rPr>
              <a:t>aligner une jammeuse </a:t>
            </a:r>
            <a:r>
              <a:rPr lang="fr-FR" dirty="0" smtClean="0"/>
              <a:t>au jam suivant, empêchant le jam de démarrer; (Pénalité au Capitaine)</a:t>
            </a:r>
          </a:p>
          <a:p>
            <a:pPr>
              <a:buFontTx/>
              <a:buChar char="-"/>
            </a:pPr>
            <a:endParaRPr lang="fr-FR" dirty="0" smtClean="0"/>
          </a:p>
          <a:p>
            <a:pPr>
              <a:buFontTx/>
              <a:buChar char="-"/>
            </a:pPr>
            <a:r>
              <a:rPr lang="fr-FR" dirty="0" smtClean="0"/>
              <a:t> Une équipe demandant (et l’obtient) un temps-mort alors qu’une </a:t>
            </a:r>
            <a:r>
              <a:rPr lang="fr-FR" dirty="0" smtClean="0">
                <a:solidFill>
                  <a:srgbClr val="C00000"/>
                </a:solidFill>
              </a:rPr>
              <a:t>n’en dispose plus aucun</a:t>
            </a:r>
            <a:r>
              <a:rPr lang="fr-FR" dirty="0" smtClean="0"/>
              <a:t>. (Pénalité au Capitaine)</a:t>
            </a:r>
          </a:p>
          <a:p>
            <a:pPr>
              <a:buFontTx/>
              <a:buChar char="-"/>
            </a:pPr>
            <a:endParaRPr lang="fr-FR" dirty="0" smtClean="0"/>
          </a:p>
          <a:p>
            <a:pPr>
              <a:buFontTx/>
              <a:buChar char="-"/>
            </a:pPr>
            <a:r>
              <a:rPr lang="fr-FR" dirty="0" smtClean="0"/>
              <a:t> Un jammeur ayant auparavant arrêté un jam pour blessure, se positionne au départ d’un jam avant que le </a:t>
            </a:r>
            <a:r>
              <a:rPr lang="fr-FR" dirty="0" smtClean="0">
                <a:solidFill>
                  <a:srgbClr val="C00000"/>
                </a:solidFill>
              </a:rPr>
              <a:t>temps d’arrêt de 3 jams</a:t>
            </a:r>
            <a:r>
              <a:rPr lang="fr-FR" dirty="0" smtClean="0"/>
              <a:t>, imposé au patineurs blessés, ne soit effectué. (Pénalité au Capitaine)</a:t>
            </a:r>
          </a:p>
          <a:p>
            <a:pPr>
              <a:buFontTx/>
              <a:buChar char="-"/>
            </a:pPr>
            <a:endParaRPr lang="fr-FR" dirty="0" smtClean="0"/>
          </a:p>
          <a:p>
            <a:pPr lvl="1"/>
            <a:r>
              <a:rPr lang="fr-FR" sz="1400" dirty="0" smtClean="0"/>
              <a:t>~ Si le </a:t>
            </a:r>
            <a:r>
              <a:rPr lang="fr-FR" sz="1400" dirty="0" err="1" smtClean="0"/>
              <a:t>Ref</a:t>
            </a:r>
            <a:r>
              <a:rPr lang="fr-FR" sz="1400" dirty="0" smtClean="0"/>
              <a:t> considère que la blessure représente un danger sérieux et immédiat pour le patineur ou les autres, il doit le renvoyer immédiatement sur son banc plutôt que d’attendre la fin du line-up</a:t>
            </a:r>
          </a:p>
          <a:p>
            <a:pPr>
              <a:buFontTx/>
              <a:buChar char="-"/>
            </a:pPr>
            <a:endParaRPr lang="fr-FR" dirty="0"/>
          </a:p>
        </p:txBody>
      </p:sp>
      <p:pic>
        <p:nvPicPr>
          <p:cNvPr id="6" name="Image 5" descr="delayofgame.png"/>
          <p:cNvPicPr>
            <a:picLocks noChangeAspect="1"/>
          </p:cNvPicPr>
          <p:nvPr/>
        </p:nvPicPr>
        <p:blipFill>
          <a:blip r:embed="rId2" cstate="print"/>
          <a:stretch>
            <a:fillRect/>
          </a:stretch>
        </p:blipFill>
        <p:spPr>
          <a:xfrm>
            <a:off x="539552" y="1484784"/>
            <a:ext cx="7966975" cy="3377549"/>
          </a:xfrm>
          <a:prstGeom prst="rect">
            <a:avLst/>
          </a:prstGeom>
        </p:spPr>
      </p:pic>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123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830997"/>
          </a:xfrm>
          <a:prstGeom prst="rect">
            <a:avLst/>
          </a:prstGeom>
          <a:noFill/>
        </p:spPr>
        <p:txBody>
          <a:bodyPr wrap="square" rtlCol="0">
            <a:spAutoFit/>
          </a:bodyPr>
          <a:lstStyle/>
          <a:p>
            <a:r>
              <a:rPr lang="fr-FR" sz="2400" u="sng" dirty="0" smtClean="0"/>
              <a:t>16. Mauvaise/très mauvaise conduite : MISS CONDUCT / GROSS MISCONDUCT</a:t>
            </a:r>
          </a:p>
        </p:txBody>
      </p:sp>
      <p:sp>
        <p:nvSpPr>
          <p:cNvPr id="3" name="ZoneTexte 2"/>
          <p:cNvSpPr txBox="1"/>
          <p:nvPr/>
        </p:nvSpPr>
        <p:spPr>
          <a:xfrm>
            <a:off x="395536" y="1268760"/>
            <a:ext cx="8280920" cy="443198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u="sng" dirty="0" smtClean="0"/>
              <a:t>Pas d’impact/ Pas de pénalités : </a:t>
            </a:r>
          </a:p>
          <a:p>
            <a:endParaRPr lang="fr-FR" dirty="0" smtClean="0"/>
          </a:p>
          <a:p>
            <a:pPr>
              <a:buFontTx/>
              <a:buChar char="-"/>
            </a:pPr>
            <a:r>
              <a:rPr lang="fr-FR" dirty="0" smtClean="0"/>
              <a:t> Rentrer en prison en bousculant des personnes </a:t>
            </a:r>
            <a:r>
              <a:rPr lang="fr-FR" dirty="0" smtClean="0">
                <a:solidFill>
                  <a:schemeClr val="accent3">
                    <a:lumMod val="75000"/>
                  </a:schemeClr>
                </a:solidFill>
              </a:rPr>
              <a:t>directement</a:t>
            </a:r>
            <a:r>
              <a:rPr lang="fr-FR" dirty="0" smtClean="0"/>
              <a:t> (pas en s’asseyant …) en perturbant la voie de sécurité ou la penalty box </a:t>
            </a:r>
          </a:p>
          <a:p>
            <a:r>
              <a:rPr lang="fr-FR" sz="1200" dirty="0" smtClean="0"/>
              <a:t>Par exemple : bousculer en rentrant dans la prison un adversaire debout qui s’apprête à sortir</a:t>
            </a:r>
          </a:p>
          <a:p>
            <a:endParaRPr lang="fr-FR" dirty="0" smtClean="0"/>
          </a:p>
          <a:p>
            <a:pPr>
              <a:buFontTx/>
              <a:buChar char="-"/>
            </a:pPr>
            <a:r>
              <a:rPr lang="fr-FR" dirty="0" smtClean="0"/>
              <a:t> Un contact,  par la chaise de prison du patineur sur une autre personne qui est causé par une </a:t>
            </a:r>
            <a:r>
              <a:rPr lang="fr-FR" dirty="0" smtClean="0">
                <a:solidFill>
                  <a:schemeClr val="accent3">
                    <a:lumMod val="75000"/>
                  </a:schemeClr>
                </a:solidFill>
              </a:rPr>
              <a:t>défaillance structurelle du siège</a:t>
            </a:r>
            <a:r>
              <a:rPr lang="fr-FR" dirty="0" smtClean="0"/>
              <a:t>, et pas par l’entrée du patineur en prison</a:t>
            </a:r>
          </a:p>
          <a:p>
            <a:pPr>
              <a:buFontTx/>
              <a:buChar char="-"/>
            </a:pPr>
            <a:endParaRPr lang="fr-FR" dirty="0" smtClean="0"/>
          </a:p>
          <a:p>
            <a:pPr>
              <a:buFontTx/>
              <a:buChar char="-"/>
            </a:pPr>
            <a:r>
              <a:rPr lang="fr-FR" dirty="0" smtClean="0"/>
              <a:t> Une entrée dans la prison qui oblige un </a:t>
            </a:r>
            <a:r>
              <a:rPr lang="fr-FR" dirty="0" smtClean="0">
                <a:solidFill>
                  <a:schemeClr val="accent3">
                    <a:lumMod val="75000"/>
                  </a:schemeClr>
                </a:solidFill>
              </a:rPr>
              <a:t>coéquipier</a:t>
            </a:r>
            <a:r>
              <a:rPr lang="fr-FR" dirty="0" smtClean="0"/>
              <a:t> à bouger ou bouscule le coéquipier</a:t>
            </a:r>
          </a:p>
          <a:p>
            <a:pPr>
              <a:buFontTx/>
              <a:buChar char="-"/>
            </a:pPr>
            <a:endParaRPr lang="fr-FR" dirty="0" smtClean="0"/>
          </a:p>
          <a:p>
            <a:pPr>
              <a:buFontTx/>
              <a:buChar char="-"/>
            </a:pPr>
            <a:r>
              <a:rPr lang="fr-FR" dirty="0" smtClean="0"/>
              <a:t> Initier </a:t>
            </a:r>
            <a:r>
              <a:rPr lang="fr-FR" dirty="0" smtClean="0">
                <a:solidFill>
                  <a:schemeClr val="accent3">
                    <a:lumMod val="75000"/>
                  </a:schemeClr>
                </a:solidFill>
              </a:rPr>
              <a:t>un contact en l’air </a:t>
            </a:r>
            <a:r>
              <a:rPr lang="fr-FR" dirty="0" smtClean="0"/>
              <a:t>(les deux patins ont quittés le sol) sur un adversaire </a:t>
            </a:r>
            <a:r>
              <a:rPr lang="fr-FR" dirty="0" smtClean="0">
                <a:solidFill>
                  <a:schemeClr val="accent3">
                    <a:lumMod val="75000"/>
                  </a:schemeClr>
                </a:solidFill>
              </a:rPr>
              <a:t>mais PPPR </a:t>
            </a:r>
            <a:r>
              <a:rPr lang="fr-FR" dirty="0" smtClean="0"/>
              <a:t>(mais c’est légal sur un coéquipier … après utile, j’en suis pas sûre …)</a:t>
            </a: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856984" cy="535531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u="sng" dirty="0" smtClean="0"/>
              <a:t>Pénalités majeures = </a:t>
            </a:r>
            <a:r>
              <a:rPr lang="fr-FR" u="sng" dirty="0" err="1" smtClean="0"/>
              <a:t>Misconduct</a:t>
            </a:r>
            <a:r>
              <a:rPr lang="fr-FR" u="sng" dirty="0" smtClean="0"/>
              <a:t> : </a:t>
            </a:r>
          </a:p>
          <a:p>
            <a:endParaRPr lang="fr-FR" dirty="0" smtClean="0"/>
          </a:p>
          <a:p>
            <a:pPr>
              <a:buFontTx/>
              <a:buChar char="-"/>
            </a:pPr>
            <a:r>
              <a:rPr lang="fr-FR" dirty="0" smtClean="0"/>
              <a:t> Initier un </a:t>
            </a:r>
            <a:r>
              <a:rPr lang="fr-FR" dirty="0" smtClean="0">
                <a:solidFill>
                  <a:schemeClr val="accent6">
                    <a:lumMod val="75000"/>
                  </a:schemeClr>
                </a:solidFill>
              </a:rPr>
              <a:t>contact en l’air </a:t>
            </a:r>
            <a:r>
              <a:rPr lang="fr-FR" dirty="0" smtClean="0"/>
              <a:t>(les 2 patins ne touchant plus le sol) ce qui fait </a:t>
            </a:r>
            <a:r>
              <a:rPr lang="fr-FR" dirty="0" smtClean="0">
                <a:solidFill>
                  <a:schemeClr val="accent6">
                    <a:lumMod val="75000"/>
                  </a:schemeClr>
                </a:solidFill>
              </a:rPr>
              <a:t>perdre la position</a:t>
            </a:r>
            <a:r>
              <a:rPr lang="fr-FR" dirty="0" smtClean="0"/>
              <a:t> de l’adversaire (chute, sortir de la piste …)</a:t>
            </a:r>
          </a:p>
          <a:p>
            <a:pPr>
              <a:buFontTx/>
              <a:buChar char="-"/>
            </a:pPr>
            <a:endParaRPr lang="fr-FR" dirty="0" smtClean="0"/>
          </a:p>
          <a:p>
            <a:pPr>
              <a:buFontTx/>
              <a:buChar char="-"/>
            </a:pPr>
            <a:r>
              <a:rPr lang="fr-FR" dirty="0" smtClean="0"/>
              <a:t> Blocage sur un </a:t>
            </a:r>
            <a:r>
              <a:rPr lang="fr-FR" dirty="0" smtClean="0">
                <a:solidFill>
                  <a:schemeClr val="accent6">
                    <a:lumMod val="75000"/>
                  </a:schemeClr>
                </a:solidFill>
              </a:rPr>
              <a:t>patineur à terre</a:t>
            </a:r>
          </a:p>
          <a:p>
            <a:pPr>
              <a:buFontTx/>
              <a:buChar char="-"/>
            </a:pPr>
            <a:endParaRPr lang="fr-FR" dirty="0" smtClean="0"/>
          </a:p>
          <a:p>
            <a:pPr>
              <a:buFontTx/>
              <a:buChar char="-"/>
            </a:pPr>
            <a:r>
              <a:rPr lang="fr-FR" dirty="0" smtClean="0"/>
              <a:t> Utilisation d’un </a:t>
            </a:r>
            <a:r>
              <a:rPr lang="fr-FR" dirty="0" smtClean="0">
                <a:solidFill>
                  <a:schemeClr val="accent6">
                    <a:lumMod val="75000"/>
                  </a:schemeClr>
                </a:solidFill>
              </a:rPr>
              <a:t>langage </a:t>
            </a:r>
            <a:r>
              <a:rPr lang="fr-FR" dirty="0" smtClean="0">
                <a:solidFill>
                  <a:schemeClr val="tx1"/>
                </a:solidFill>
              </a:rPr>
              <a:t>ou</a:t>
            </a:r>
            <a:r>
              <a:rPr lang="fr-FR" dirty="0" smtClean="0">
                <a:solidFill>
                  <a:schemeClr val="accent6">
                    <a:lumMod val="75000"/>
                  </a:schemeClr>
                </a:solidFill>
              </a:rPr>
              <a:t> geste obscène </a:t>
            </a:r>
            <a:r>
              <a:rPr lang="fr-FR" dirty="0" smtClean="0"/>
              <a:t>envers une </a:t>
            </a:r>
            <a:r>
              <a:rPr lang="fr-FR" dirty="0" smtClean="0">
                <a:solidFill>
                  <a:schemeClr val="accent6">
                    <a:lumMod val="75000"/>
                  </a:schemeClr>
                </a:solidFill>
              </a:rPr>
              <a:t>mascotte</a:t>
            </a:r>
            <a:r>
              <a:rPr lang="fr-FR" dirty="0" smtClean="0">
                <a:solidFill>
                  <a:schemeClr val="tx1"/>
                </a:solidFill>
              </a:rPr>
              <a:t>, un </a:t>
            </a:r>
            <a:r>
              <a:rPr lang="fr-FR" dirty="0" smtClean="0">
                <a:solidFill>
                  <a:schemeClr val="accent6">
                    <a:lumMod val="75000"/>
                  </a:schemeClr>
                </a:solidFill>
              </a:rPr>
              <a:t>spectateur, </a:t>
            </a:r>
            <a:r>
              <a:rPr lang="fr-FR" dirty="0" smtClean="0">
                <a:solidFill>
                  <a:schemeClr val="tx1"/>
                </a:solidFill>
              </a:rPr>
              <a:t>ou</a:t>
            </a:r>
            <a:r>
              <a:rPr lang="fr-FR" dirty="0" smtClean="0">
                <a:solidFill>
                  <a:schemeClr val="accent6">
                    <a:lumMod val="75000"/>
                  </a:schemeClr>
                </a:solidFill>
              </a:rPr>
              <a:t> toute autre personne</a:t>
            </a:r>
            <a:r>
              <a:rPr lang="fr-FR" dirty="0" smtClean="0"/>
              <a:t> appartenant à l’organisation du boot</a:t>
            </a:r>
          </a:p>
          <a:p>
            <a:pPr>
              <a:buFontTx/>
              <a:buChar char="-"/>
            </a:pPr>
            <a:endParaRPr lang="fr-FR" dirty="0" smtClean="0"/>
          </a:p>
          <a:p>
            <a:pPr>
              <a:buFontTx/>
              <a:buChar char="-"/>
            </a:pPr>
            <a:r>
              <a:rPr lang="fr-FR" dirty="0" smtClean="0"/>
              <a:t> Utilisation </a:t>
            </a:r>
            <a:r>
              <a:rPr lang="fr-FR" dirty="0" smtClean="0">
                <a:solidFill>
                  <a:schemeClr val="accent6">
                    <a:lumMod val="75000"/>
                  </a:schemeClr>
                </a:solidFill>
              </a:rPr>
              <a:t>excessive</a:t>
            </a:r>
            <a:r>
              <a:rPr lang="fr-FR" dirty="0" smtClean="0"/>
              <a:t> d’un langage/gestes obscènes, profanes envers</a:t>
            </a:r>
            <a:r>
              <a:rPr lang="fr-FR" dirty="0" smtClean="0">
                <a:solidFill>
                  <a:schemeClr val="tx1"/>
                </a:solidFill>
              </a:rPr>
              <a:t> un </a:t>
            </a:r>
            <a:r>
              <a:rPr lang="fr-FR" dirty="0" smtClean="0">
                <a:solidFill>
                  <a:schemeClr val="accent6">
                    <a:lumMod val="75000"/>
                  </a:schemeClr>
                </a:solidFill>
              </a:rPr>
              <a:t>patineur adverse, </a:t>
            </a:r>
            <a:r>
              <a:rPr lang="fr-FR" dirty="0" smtClean="0">
                <a:solidFill>
                  <a:schemeClr val="tx1"/>
                </a:solidFill>
              </a:rPr>
              <a:t>un </a:t>
            </a:r>
            <a:r>
              <a:rPr lang="fr-FR" dirty="0" smtClean="0">
                <a:solidFill>
                  <a:schemeClr val="accent6">
                    <a:lumMod val="75000"/>
                  </a:schemeClr>
                </a:solidFill>
              </a:rPr>
              <a:t>coéquipier</a:t>
            </a:r>
            <a:r>
              <a:rPr lang="fr-FR" dirty="0" smtClean="0">
                <a:solidFill>
                  <a:schemeClr val="tx1"/>
                </a:solidFill>
              </a:rPr>
              <a:t>, un </a:t>
            </a:r>
            <a:r>
              <a:rPr lang="fr-FR" dirty="0" smtClean="0">
                <a:solidFill>
                  <a:schemeClr val="accent6">
                    <a:lumMod val="75000"/>
                  </a:schemeClr>
                </a:solidFill>
              </a:rPr>
              <a:t>coach</a:t>
            </a:r>
            <a:r>
              <a:rPr lang="fr-FR" dirty="0" smtClean="0"/>
              <a:t>, manager, et toute autre personne faisant partie de l’encadrement de l’équipe</a:t>
            </a:r>
          </a:p>
          <a:p>
            <a:pPr>
              <a:buFontTx/>
              <a:buChar char="-"/>
            </a:pPr>
            <a:endParaRPr lang="fr-FR" dirty="0" smtClean="0"/>
          </a:p>
          <a:p>
            <a:pPr>
              <a:buFontTx/>
              <a:buChar char="-"/>
            </a:pPr>
            <a:r>
              <a:rPr lang="fr-FR" dirty="0" smtClean="0"/>
              <a:t> Une entrée en prison qui oblige à une personne de </a:t>
            </a:r>
            <a:r>
              <a:rPr lang="fr-FR" dirty="0" smtClean="0">
                <a:solidFill>
                  <a:schemeClr val="accent6">
                    <a:lumMod val="75000"/>
                  </a:schemeClr>
                </a:solidFill>
              </a:rPr>
              <a:t>se bouger afin d’éviter d’être bousculée</a:t>
            </a:r>
            <a:r>
              <a:rPr lang="fr-FR" dirty="0" smtClean="0"/>
              <a:t> (inclut les joueuses sur le banc d’équipe (pas uniquement ceux de la prison))</a:t>
            </a:r>
          </a:p>
          <a:p>
            <a:pPr>
              <a:buFontTx/>
              <a:buChar char="-"/>
            </a:pPr>
            <a:endParaRPr lang="fr-FR" dirty="0" smtClean="0"/>
          </a:p>
          <a:p>
            <a:endParaRPr lang="fr-FR"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125</a:t>
            </a:fld>
            <a:endParaRPr lang="fr-F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568952" cy="63401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u="sng" dirty="0" smtClean="0"/>
              <a:t>Expulsions : GROSS MISCONDUCTS</a:t>
            </a:r>
          </a:p>
          <a:p>
            <a:endParaRPr lang="fr-FR" dirty="0" smtClean="0"/>
          </a:p>
          <a:p>
            <a:pPr>
              <a:buFontTx/>
              <a:buChar char="-"/>
            </a:pPr>
            <a:r>
              <a:rPr lang="fr-FR" sz="1400" dirty="0" smtClean="0"/>
              <a:t> Des perturbations illégales dans le déroulement du jeu par des patineurs ou des membres de l’encadrement des équipes qui ne sont pas impliqués dans le jam</a:t>
            </a:r>
          </a:p>
          <a:p>
            <a:pPr>
              <a:buFontTx/>
              <a:buChar char="-"/>
            </a:pPr>
            <a:endParaRPr lang="fr-FR" sz="1400" dirty="0" smtClean="0"/>
          </a:p>
          <a:p>
            <a:pPr>
              <a:buFontTx/>
              <a:buChar char="-"/>
            </a:pPr>
            <a:r>
              <a:rPr lang="fr-FR" sz="1400" dirty="0" smtClean="0"/>
              <a:t>L’utilisation </a:t>
            </a:r>
            <a:r>
              <a:rPr lang="fr-FR" sz="1400" dirty="0" smtClean="0">
                <a:solidFill>
                  <a:srgbClr val="C00000"/>
                </a:solidFill>
              </a:rPr>
              <a:t>répétée d’un langage ou de gestes obscènes</a:t>
            </a:r>
            <a:r>
              <a:rPr lang="fr-FR" sz="1400" dirty="0" smtClean="0"/>
              <a:t>, profanes, ou abusifs à l’égard d’une </a:t>
            </a:r>
            <a:r>
              <a:rPr lang="fr-FR" sz="1400" dirty="0" smtClean="0">
                <a:solidFill>
                  <a:srgbClr val="C00000"/>
                </a:solidFill>
              </a:rPr>
              <a:t>mascotte, d’un présentateur, de spectateurs</a:t>
            </a:r>
            <a:r>
              <a:rPr lang="fr-FR" sz="1400" dirty="0" smtClean="0"/>
              <a:t> ou de toute autre personne faisant partie de l’organisation du match</a:t>
            </a:r>
          </a:p>
          <a:p>
            <a:endParaRPr lang="fr-FR" sz="1400" dirty="0" smtClean="0"/>
          </a:p>
          <a:p>
            <a:pPr>
              <a:buFontTx/>
              <a:buChar char="-"/>
            </a:pPr>
            <a:r>
              <a:rPr lang="fr-FR" sz="1400" dirty="0" smtClean="0"/>
              <a:t>L’utilisation </a:t>
            </a:r>
            <a:r>
              <a:rPr lang="fr-FR" sz="1400" dirty="0" smtClean="0">
                <a:solidFill>
                  <a:srgbClr val="C00000"/>
                </a:solidFill>
              </a:rPr>
              <a:t>répétée et excessive </a:t>
            </a:r>
            <a:r>
              <a:rPr lang="fr-FR" sz="1400" dirty="0" smtClean="0"/>
              <a:t>d’un langage ou de gestes obscènes, profanes ou abusifs à l’égard d’un patineur adverse, d’un coéquipier, d’un manager, d’un coach ou de toute autre personne faisant partie de l’encadrement des équipes</a:t>
            </a:r>
          </a:p>
          <a:p>
            <a:endParaRPr lang="fr-FR" sz="1400" dirty="0" smtClean="0"/>
          </a:p>
          <a:p>
            <a:pPr>
              <a:buFontTx/>
              <a:buChar char="-"/>
            </a:pPr>
            <a:r>
              <a:rPr lang="fr-FR" sz="1400" dirty="0" smtClean="0">
                <a:solidFill>
                  <a:srgbClr val="C00000"/>
                </a:solidFill>
              </a:rPr>
              <a:t>Se battre</a:t>
            </a:r>
            <a:r>
              <a:rPr lang="fr-FR" sz="1400" dirty="0" smtClean="0"/>
              <a:t>, défini comme une lutte physique qui ne fait pas partie du jeu régulier. Un patineur qui se défend exclusivement des coups reçus et qui ne s’engage pas dans la bagarre ne sera pas pénalisé</a:t>
            </a:r>
          </a:p>
          <a:p>
            <a:pPr>
              <a:buFontTx/>
              <a:buChar char="-"/>
            </a:pPr>
            <a:endParaRPr lang="fr-FR" sz="1400" dirty="0" smtClean="0"/>
          </a:p>
          <a:p>
            <a:pPr>
              <a:buFontTx/>
              <a:buChar char="-"/>
            </a:pPr>
            <a:r>
              <a:rPr lang="fr-FR" sz="1400" dirty="0" smtClean="0"/>
              <a:t> Mordre (^^)</a:t>
            </a:r>
          </a:p>
          <a:p>
            <a:pPr>
              <a:buFontTx/>
              <a:buChar char="-"/>
            </a:pPr>
            <a:endParaRPr lang="fr-FR" sz="1600" dirty="0" smtClean="0"/>
          </a:p>
          <a:p>
            <a:pPr>
              <a:buFontTx/>
              <a:buChar char="-"/>
            </a:pPr>
            <a:r>
              <a:rPr lang="fr-FR" sz="1600" dirty="0" smtClean="0"/>
              <a:t> Sauter sur ou dans un tas de patineurs se battant (les uns sur les autres)</a:t>
            </a:r>
          </a:p>
          <a:p>
            <a:endParaRPr lang="fr-FR" sz="1600" dirty="0" smtClean="0"/>
          </a:p>
          <a:p>
            <a:pPr>
              <a:buFontTx/>
              <a:buChar char="-"/>
            </a:pPr>
            <a:r>
              <a:rPr lang="fr-FR" sz="1600" dirty="0" smtClean="0"/>
              <a:t>Une violence physique sérieuse ou toute action considérée par les Officiels comme provoquant une </a:t>
            </a:r>
            <a:r>
              <a:rPr lang="fr-FR" sz="1600" dirty="0" smtClean="0">
                <a:solidFill>
                  <a:srgbClr val="C00000"/>
                </a:solidFill>
              </a:rPr>
              <a:t>véritable menace physique.</a:t>
            </a:r>
          </a:p>
          <a:p>
            <a:pPr>
              <a:buFontTx/>
              <a:buChar char="-"/>
            </a:pPr>
            <a:endParaRPr lang="fr-FR" sz="1600" dirty="0" smtClean="0"/>
          </a:p>
          <a:p>
            <a:r>
              <a:rPr lang="fr-FR" sz="1600" dirty="0" smtClean="0"/>
              <a:t>- Une entrée en prison qui provoque un </a:t>
            </a:r>
            <a:r>
              <a:rPr lang="fr-FR" sz="1600" dirty="0" smtClean="0">
                <a:solidFill>
                  <a:srgbClr val="C00000"/>
                </a:solidFill>
              </a:rPr>
              <a:t>contact vigoureux</a:t>
            </a:r>
            <a:r>
              <a:rPr lang="fr-FR" sz="1600" dirty="0" smtClean="0"/>
              <a:t> entre le </a:t>
            </a:r>
            <a:r>
              <a:rPr lang="fr-FR" sz="1600" dirty="0" smtClean="0">
                <a:solidFill>
                  <a:srgbClr val="C00000"/>
                </a:solidFill>
              </a:rPr>
              <a:t>patineur</a:t>
            </a:r>
            <a:r>
              <a:rPr lang="fr-FR" sz="1600" dirty="0" smtClean="0"/>
              <a:t>, la </a:t>
            </a:r>
            <a:r>
              <a:rPr lang="fr-FR" sz="1600" dirty="0" smtClean="0">
                <a:solidFill>
                  <a:srgbClr val="C00000"/>
                </a:solidFill>
              </a:rPr>
              <a:t>chaise</a:t>
            </a:r>
            <a:r>
              <a:rPr lang="fr-FR" sz="1600" dirty="0" smtClean="0"/>
              <a:t> du</a:t>
            </a:r>
          </a:p>
          <a:p>
            <a:r>
              <a:rPr lang="fr-FR" sz="1600" dirty="0" smtClean="0"/>
              <a:t>patineur, ou toute autre chaise et une </a:t>
            </a:r>
            <a:r>
              <a:rPr lang="fr-FR" sz="1600" dirty="0" smtClean="0">
                <a:solidFill>
                  <a:srgbClr val="C00000"/>
                </a:solidFill>
              </a:rPr>
              <a:t>autre personne</a:t>
            </a:r>
            <a:r>
              <a:rPr lang="fr-FR" sz="1600" dirty="0" smtClean="0"/>
              <a:t>. Ceci inclut les personnes correctement positionnées sur leurs bancs d’équipe et n’est pas limité aux personnes en prison.</a:t>
            </a:r>
            <a:endParaRPr lang="fr-FR" sz="1600" dirty="0"/>
          </a:p>
        </p:txBody>
      </p:sp>
      <p:pic>
        <p:nvPicPr>
          <p:cNvPr id="3" name="Image 2" descr="Missconduct.jpg"/>
          <p:cNvPicPr>
            <a:picLocks noChangeAspect="1"/>
          </p:cNvPicPr>
          <p:nvPr/>
        </p:nvPicPr>
        <p:blipFill>
          <a:blip r:embed="rId2" cstate="print"/>
          <a:stretch>
            <a:fillRect/>
          </a:stretch>
        </p:blipFill>
        <p:spPr>
          <a:xfrm>
            <a:off x="3944112" y="657042"/>
            <a:ext cx="4372304" cy="3236778"/>
          </a:xfrm>
          <a:prstGeom prst="rect">
            <a:avLst/>
          </a:prstGeom>
        </p:spPr>
      </p:pic>
      <p:pic>
        <p:nvPicPr>
          <p:cNvPr id="4" name="Image 3" descr="hqdefault.jpg"/>
          <p:cNvPicPr>
            <a:picLocks noChangeAspect="1"/>
          </p:cNvPicPr>
          <p:nvPr/>
        </p:nvPicPr>
        <p:blipFill>
          <a:blip r:embed="rId3" cstate="print"/>
          <a:stretch>
            <a:fillRect/>
          </a:stretch>
        </p:blipFill>
        <p:spPr>
          <a:xfrm>
            <a:off x="323528" y="3284984"/>
            <a:ext cx="4110203" cy="3082652"/>
          </a:xfrm>
          <a:prstGeom prst="rect">
            <a:avLst/>
          </a:prstGeom>
        </p:spPr>
      </p:pic>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132856"/>
            <a:ext cx="7772400" cy="1470025"/>
          </a:xfrm>
        </p:spPr>
        <p:txBody>
          <a:bodyPr/>
          <a:lstStyle/>
          <a:p>
            <a:r>
              <a:rPr lang="fr-FR" dirty="0" err="1" smtClean="0">
                <a:latin typeface="Comic Sans MS" pitchFamily="66" charset="0"/>
              </a:rPr>
              <a:t>Chap</a:t>
            </a:r>
            <a:r>
              <a:rPr lang="fr-FR" dirty="0" smtClean="0">
                <a:latin typeface="Comic Sans MS" pitchFamily="66" charset="0"/>
              </a:rPr>
              <a:t> 6 : Mise en application des pénalités</a:t>
            </a:r>
            <a:endParaRPr lang="fr-FR" dirty="0">
              <a:latin typeface="Comic Sans MS" pitchFamily="66" charset="0"/>
            </a:endParaRPr>
          </a:p>
        </p:txBody>
      </p:sp>
      <p:pic>
        <p:nvPicPr>
          <p:cNvPr id="4" name="Image 3" descr="wftda.jpg"/>
          <p:cNvPicPr>
            <a:picLocks noChangeAspect="1"/>
          </p:cNvPicPr>
          <p:nvPr/>
        </p:nvPicPr>
        <p:blipFill>
          <a:blip r:embed="rId3" cstate="print"/>
          <a:stretch>
            <a:fillRect/>
          </a:stretch>
        </p:blipFill>
        <p:spPr>
          <a:xfrm>
            <a:off x="6660232" y="260648"/>
            <a:ext cx="2287141" cy="15247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127</a:t>
            </a:fld>
            <a:endParaRPr lang="fr-F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408712" cy="461665"/>
          </a:xfrm>
          <a:prstGeom prst="rect">
            <a:avLst/>
          </a:prstGeom>
          <a:noFill/>
        </p:spPr>
        <p:txBody>
          <a:bodyPr wrap="square" rtlCol="0">
            <a:spAutoFit/>
          </a:bodyPr>
          <a:lstStyle/>
          <a:p>
            <a:r>
              <a:rPr lang="fr-FR" sz="2400" u="sng" dirty="0" smtClean="0">
                <a:latin typeface="Comic Sans MS" pitchFamily="66" charset="0"/>
              </a:rPr>
              <a:t>1. Pénalités majeures</a:t>
            </a:r>
            <a:endParaRPr lang="fr-FR" sz="2400" u="sng" dirty="0">
              <a:latin typeface="Comic Sans MS" pitchFamily="66" charset="0"/>
            </a:endParaRPr>
          </a:p>
        </p:txBody>
      </p:sp>
      <p:sp>
        <p:nvSpPr>
          <p:cNvPr id="3" name="ZoneTexte 2"/>
          <p:cNvSpPr txBox="1"/>
          <p:nvPr/>
        </p:nvSpPr>
        <p:spPr>
          <a:xfrm>
            <a:off x="395536" y="1124744"/>
            <a:ext cx="8136904" cy="1477328"/>
          </a:xfrm>
          <a:prstGeom prst="rect">
            <a:avLst/>
          </a:prstGeom>
          <a:noFill/>
        </p:spPr>
        <p:txBody>
          <a:bodyPr wrap="square" rtlCol="0">
            <a:spAutoFit/>
          </a:bodyPr>
          <a:lstStyle/>
          <a:p>
            <a:pPr>
              <a:buFontTx/>
              <a:buChar char="-"/>
            </a:pPr>
            <a:r>
              <a:rPr lang="fr-FR" dirty="0" smtClean="0"/>
              <a:t> Quand un joueur reçoit une pénalité (majeure) : il est envoyé en </a:t>
            </a:r>
            <a:r>
              <a:rPr lang="fr-FR" dirty="0" smtClean="0">
                <a:solidFill>
                  <a:schemeClr val="accent6">
                    <a:lumMod val="75000"/>
                  </a:schemeClr>
                </a:solidFill>
              </a:rPr>
              <a:t>prison</a:t>
            </a:r>
          </a:p>
          <a:p>
            <a:endParaRPr lang="fr-FR" dirty="0" smtClean="0"/>
          </a:p>
          <a:p>
            <a:pPr>
              <a:buFontTx/>
              <a:buChar char="-"/>
            </a:pPr>
            <a:r>
              <a:rPr lang="fr-FR" dirty="0" smtClean="0"/>
              <a:t> L’équipe joue en sous effectif (sans la joueuse et la position qu’elle occupait) -&gt; le </a:t>
            </a:r>
            <a:r>
              <a:rPr lang="fr-FR" dirty="0" smtClean="0">
                <a:solidFill>
                  <a:srgbClr val="FF0000"/>
                </a:solidFill>
              </a:rPr>
              <a:t>SOUS EFFECTIF </a:t>
            </a:r>
            <a:r>
              <a:rPr lang="fr-FR" dirty="0" smtClean="0"/>
              <a:t>est </a:t>
            </a:r>
            <a:r>
              <a:rPr lang="fr-FR" dirty="0" smtClean="0">
                <a:solidFill>
                  <a:srgbClr val="FF0000"/>
                </a:solidFill>
              </a:rPr>
              <a:t>TRES PENALISANT </a:t>
            </a:r>
            <a:r>
              <a:rPr lang="fr-FR" dirty="0" smtClean="0"/>
              <a:t>pour l’équipe : d’où l’importance de connaitre ses foutues règles </a:t>
            </a:r>
            <a:endParaRPr lang="fr-FR" dirty="0"/>
          </a:p>
        </p:txBody>
      </p:sp>
      <p:sp>
        <p:nvSpPr>
          <p:cNvPr id="4" name="ZoneTexte 3"/>
          <p:cNvSpPr txBox="1"/>
          <p:nvPr/>
        </p:nvSpPr>
        <p:spPr>
          <a:xfrm>
            <a:off x="323528" y="2924944"/>
            <a:ext cx="8208912" cy="369332"/>
          </a:xfrm>
          <a:prstGeom prst="rect">
            <a:avLst/>
          </a:prstGeom>
          <a:noFill/>
        </p:spPr>
        <p:txBody>
          <a:bodyPr wrap="square" rtlCol="0">
            <a:spAutoFit/>
          </a:bodyPr>
          <a:lstStyle/>
          <a:p>
            <a:r>
              <a:rPr lang="fr-FR" dirty="0" smtClean="0"/>
              <a:t>- Temps de pénalité = </a:t>
            </a:r>
            <a:r>
              <a:rPr lang="fr-FR" dirty="0" smtClean="0">
                <a:solidFill>
                  <a:schemeClr val="accent6">
                    <a:lumMod val="75000"/>
                  </a:schemeClr>
                </a:solidFill>
              </a:rPr>
              <a:t>1 minute </a:t>
            </a:r>
            <a:r>
              <a:rPr lang="fr-FR" sz="1400" dirty="0" smtClean="0"/>
              <a:t>(chronométrée individuellement et séparément)</a:t>
            </a:r>
            <a:endParaRPr lang="fr-FR" sz="1400" dirty="0"/>
          </a:p>
        </p:txBody>
      </p:sp>
      <p:sp>
        <p:nvSpPr>
          <p:cNvPr id="5" name="ZoneTexte 4"/>
          <p:cNvSpPr txBox="1"/>
          <p:nvPr/>
        </p:nvSpPr>
        <p:spPr>
          <a:xfrm>
            <a:off x="467544" y="3717032"/>
            <a:ext cx="8208912" cy="923330"/>
          </a:xfrm>
          <a:prstGeom prst="rect">
            <a:avLst/>
          </a:prstGeom>
          <a:noFill/>
        </p:spPr>
        <p:txBody>
          <a:bodyPr wrap="square" rtlCol="0">
            <a:spAutoFit/>
          </a:bodyPr>
          <a:lstStyle/>
          <a:p>
            <a:r>
              <a:rPr lang="fr-FR" dirty="0" smtClean="0"/>
              <a:t>- Si une procédure illégale avantage injustement une équipe, le </a:t>
            </a:r>
            <a:r>
              <a:rPr lang="fr-FR" dirty="0" err="1" smtClean="0"/>
              <a:t>Ref</a:t>
            </a:r>
            <a:r>
              <a:rPr lang="fr-FR" dirty="0" smtClean="0"/>
              <a:t> attribue une pénalité et si l’équipe ne cède pas l’avantage (</a:t>
            </a:r>
            <a:r>
              <a:rPr lang="fr-FR" dirty="0" err="1" smtClean="0"/>
              <a:t>cad</a:t>
            </a:r>
            <a:r>
              <a:rPr lang="fr-FR" dirty="0" smtClean="0"/>
              <a:t> n’obéit pas à la sanction du </a:t>
            </a:r>
            <a:r>
              <a:rPr lang="fr-FR" dirty="0" err="1" smtClean="0"/>
              <a:t>Ref</a:t>
            </a:r>
            <a:r>
              <a:rPr lang="fr-FR" dirty="0" smtClean="0"/>
              <a:t>), </a:t>
            </a:r>
            <a:r>
              <a:rPr lang="fr-FR" dirty="0" smtClean="0">
                <a:solidFill>
                  <a:schemeClr val="accent6">
                    <a:lumMod val="75000"/>
                  </a:schemeClr>
                </a:solidFill>
              </a:rPr>
              <a:t>le </a:t>
            </a:r>
            <a:r>
              <a:rPr lang="fr-FR" dirty="0" err="1" smtClean="0">
                <a:solidFill>
                  <a:schemeClr val="accent6">
                    <a:lumMod val="75000"/>
                  </a:schemeClr>
                </a:solidFill>
              </a:rPr>
              <a:t>Ref</a:t>
            </a:r>
            <a:r>
              <a:rPr lang="fr-FR" dirty="0" smtClean="0">
                <a:solidFill>
                  <a:schemeClr val="accent6">
                    <a:lumMod val="75000"/>
                  </a:schemeClr>
                </a:solidFill>
              </a:rPr>
              <a:t> peut arrêter le Jam</a:t>
            </a:r>
            <a:endParaRPr lang="fr-FR" dirty="0">
              <a:solidFill>
                <a:schemeClr val="accent6">
                  <a:lumMod val="75000"/>
                </a:schemeClr>
              </a:solidFill>
            </a:endParaRPr>
          </a:p>
        </p:txBody>
      </p:sp>
      <p:sp>
        <p:nvSpPr>
          <p:cNvPr id="6" name="ZoneTexte 5"/>
          <p:cNvSpPr txBox="1"/>
          <p:nvPr/>
        </p:nvSpPr>
        <p:spPr>
          <a:xfrm>
            <a:off x="467544" y="5013176"/>
            <a:ext cx="8424936" cy="646331"/>
          </a:xfrm>
          <a:prstGeom prst="rect">
            <a:avLst/>
          </a:prstGeom>
          <a:noFill/>
        </p:spPr>
        <p:txBody>
          <a:bodyPr wrap="square" rtlCol="0">
            <a:spAutoFit/>
          </a:bodyPr>
          <a:lstStyle/>
          <a:p>
            <a:r>
              <a:rPr lang="fr-FR" dirty="0" smtClean="0"/>
              <a:t>- Si aucun joueur ne peut être désigné pour recevoir la pénalité, celle-ci revient </a:t>
            </a:r>
            <a:r>
              <a:rPr lang="fr-FR" dirty="0" smtClean="0">
                <a:solidFill>
                  <a:schemeClr val="accent6">
                    <a:lumMod val="75000"/>
                  </a:schemeClr>
                </a:solidFill>
              </a:rPr>
              <a:t>au pivot</a:t>
            </a:r>
            <a:r>
              <a:rPr lang="fr-FR" dirty="0" smtClean="0"/>
              <a:t>, et s’il n’y a pas de pivot : </a:t>
            </a:r>
            <a:r>
              <a:rPr lang="fr-FR" dirty="0" smtClean="0">
                <a:solidFill>
                  <a:schemeClr val="accent6">
                    <a:lumMod val="75000"/>
                  </a:schemeClr>
                </a:solidFill>
              </a:rPr>
              <a:t>au capitaine </a:t>
            </a:r>
            <a:endParaRPr lang="fr-FR" dirty="0">
              <a:solidFill>
                <a:schemeClr val="accent6">
                  <a:lumMod val="75000"/>
                </a:schemeClr>
              </a:solidFill>
            </a:endParaRPr>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128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408712" cy="461665"/>
          </a:xfrm>
          <a:prstGeom prst="rect">
            <a:avLst/>
          </a:prstGeom>
          <a:noFill/>
        </p:spPr>
        <p:txBody>
          <a:bodyPr wrap="square" rtlCol="0">
            <a:spAutoFit/>
          </a:bodyPr>
          <a:lstStyle/>
          <a:p>
            <a:r>
              <a:rPr lang="fr-FR" sz="2400" u="sng" dirty="0">
                <a:latin typeface="Comic Sans MS" pitchFamily="66" charset="0"/>
              </a:rPr>
              <a:t>2</a:t>
            </a:r>
            <a:r>
              <a:rPr lang="fr-FR" sz="2400" u="sng" dirty="0" smtClean="0">
                <a:latin typeface="Comic Sans MS" pitchFamily="66" charset="0"/>
              </a:rPr>
              <a:t>. Procédure d’exécution </a:t>
            </a:r>
            <a:endParaRPr lang="fr-FR" sz="2400" u="sng" dirty="0">
              <a:latin typeface="Comic Sans MS" pitchFamily="66" charset="0"/>
            </a:endParaRPr>
          </a:p>
        </p:txBody>
      </p:sp>
      <p:sp>
        <p:nvSpPr>
          <p:cNvPr id="3" name="ZoneTexte 2"/>
          <p:cNvSpPr txBox="1"/>
          <p:nvPr/>
        </p:nvSpPr>
        <p:spPr>
          <a:xfrm>
            <a:off x="323528" y="1268760"/>
            <a:ext cx="80648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i="1" u="sng" dirty="0" smtClean="0"/>
              <a:t>Remplacements :</a:t>
            </a:r>
          </a:p>
          <a:p>
            <a:endParaRPr lang="fr-FR" i="1" u="sng" dirty="0"/>
          </a:p>
          <a:p>
            <a:pPr>
              <a:buFontTx/>
              <a:buChar char="-"/>
            </a:pPr>
            <a:r>
              <a:rPr lang="fr-FR" dirty="0" smtClean="0"/>
              <a:t> Si une pénalité se poursuit au jam suivant, aucun remplacement n’est autorisé.</a:t>
            </a:r>
          </a:p>
          <a:p>
            <a:pPr>
              <a:buFontTx/>
              <a:buChar char="-"/>
            </a:pPr>
            <a:r>
              <a:rPr lang="fr-FR" dirty="0" smtClean="0"/>
              <a:t> La patineuse continue à purger son temps de pénalité</a:t>
            </a:r>
          </a:p>
          <a:p>
            <a:pPr>
              <a:buFontTx/>
              <a:buChar char="-"/>
            </a:pPr>
            <a:r>
              <a:rPr lang="fr-FR" dirty="0" smtClean="0"/>
              <a:t> L’équipe devra patiner en sous-effectif jusqu’au retour de la patineuse incriminée</a:t>
            </a:r>
            <a:endParaRPr lang="fr-FR" dirty="0"/>
          </a:p>
        </p:txBody>
      </p:sp>
      <p:sp>
        <p:nvSpPr>
          <p:cNvPr id="4" name="ZoneTexte 3"/>
          <p:cNvSpPr txBox="1"/>
          <p:nvPr/>
        </p:nvSpPr>
        <p:spPr>
          <a:xfrm>
            <a:off x="323528" y="3501008"/>
            <a:ext cx="8064896"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i="1" u="sng" dirty="0" smtClean="0"/>
              <a:t>Patineurs blessés, ayant accumulé trop de fautes ou expulsés :</a:t>
            </a:r>
          </a:p>
          <a:p>
            <a:endParaRPr lang="fr-FR" i="1" u="sng" dirty="0"/>
          </a:p>
          <a:p>
            <a:pPr>
              <a:buFontTx/>
              <a:buChar char="-"/>
            </a:pPr>
            <a:r>
              <a:rPr lang="fr-FR" dirty="0" smtClean="0"/>
              <a:t> Ces patineurs doivent être remplacé afin de purger leur temps de prison</a:t>
            </a:r>
          </a:p>
          <a:p>
            <a:pPr>
              <a:buFontTx/>
              <a:buChar char="-"/>
            </a:pPr>
            <a:r>
              <a:rPr lang="fr-FR" dirty="0" smtClean="0"/>
              <a:t> Le remplacement ne s’effectue </a:t>
            </a:r>
            <a:r>
              <a:rPr lang="fr-FR" dirty="0" smtClean="0">
                <a:solidFill>
                  <a:srgbClr val="FF0000"/>
                </a:solidFill>
              </a:rPr>
              <a:t>qu’entre les jams</a:t>
            </a:r>
          </a:p>
          <a:p>
            <a:pPr>
              <a:buFontTx/>
              <a:buChar char="-"/>
            </a:pPr>
            <a:r>
              <a:rPr lang="fr-FR" dirty="0" smtClean="0"/>
              <a:t> L’équipe devra patiner en sous-effectif jusqu’au jam suivant</a:t>
            </a:r>
            <a:endParaRPr lang="fr-FR" dirty="0"/>
          </a:p>
        </p:txBody>
      </p:sp>
      <p:sp>
        <p:nvSpPr>
          <p:cNvPr id="5" name="ZoneTexte 4"/>
          <p:cNvSpPr txBox="1"/>
          <p:nvPr/>
        </p:nvSpPr>
        <p:spPr>
          <a:xfrm>
            <a:off x="323528" y="5157192"/>
            <a:ext cx="80648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i="1" u="sng" dirty="0" smtClean="0"/>
              <a:t>Avant le début du jam, </a:t>
            </a:r>
            <a:r>
              <a:rPr lang="fr-FR" dirty="0" smtClean="0"/>
              <a:t>si un patineur arrivant sur la piste commet une faute il l’a purgera en tant que </a:t>
            </a:r>
            <a:r>
              <a:rPr lang="fr-FR" dirty="0" smtClean="0">
                <a:solidFill>
                  <a:srgbClr val="7030A0"/>
                </a:solidFill>
              </a:rPr>
              <a:t>bloqueur</a:t>
            </a:r>
            <a:r>
              <a:rPr lang="fr-FR" i="1" u="sng" dirty="0" smtClean="0"/>
              <a:t> </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129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Comic Sans MS" pitchFamily="66" charset="0"/>
              </a:rPr>
              <a:t>CHAP 2</a:t>
            </a:r>
            <a:endParaRPr lang="fr-FR" dirty="0">
              <a:latin typeface="Comic Sans MS" pitchFamily="66" charset="0"/>
            </a:endParaRPr>
          </a:p>
        </p:txBody>
      </p:sp>
      <p:sp>
        <p:nvSpPr>
          <p:cNvPr id="3" name="Sous-titre 2"/>
          <p:cNvSpPr>
            <a:spLocks noGrp="1"/>
          </p:cNvSpPr>
          <p:nvPr>
            <p:ph type="subTitle" idx="1"/>
          </p:nvPr>
        </p:nvSpPr>
        <p:spPr>
          <a:xfrm>
            <a:off x="323528" y="3886200"/>
            <a:ext cx="8496944" cy="1752600"/>
          </a:xfrm>
        </p:spPr>
        <p:txBody>
          <a:bodyPr/>
          <a:lstStyle/>
          <a:p>
            <a:r>
              <a:rPr lang="fr-FR" dirty="0" smtClean="0">
                <a:solidFill>
                  <a:schemeClr val="tx1"/>
                </a:solidFill>
                <a:latin typeface="Comic Sans MS" pitchFamily="66" charset="0"/>
              </a:rPr>
              <a:t>POSITIONS ET IDENTIFICATION DES JOUEURS</a:t>
            </a:r>
            <a:endParaRPr lang="fr-FR" dirty="0">
              <a:solidFill>
                <a:schemeClr val="tx1"/>
              </a:solidFill>
              <a:latin typeface="Comic Sans MS" pitchFamily="66" charset="0"/>
            </a:endParaRPr>
          </a:p>
        </p:txBody>
      </p:sp>
      <p:pic>
        <p:nvPicPr>
          <p:cNvPr id="4" name="Image 3"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13</a:t>
            </a:fld>
            <a:endParaRPr lang="fr-F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5814392" cy="369332"/>
          </a:xfrm>
          <a:prstGeom prst="rect">
            <a:avLst/>
          </a:prstGeom>
        </p:spPr>
        <p:txBody>
          <a:bodyPr wrap="square">
            <a:spAutoFit/>
          </a:bodyPr>
          <a:lstStyle/>
          <a:p>
            <a:pPr>
              <a:buFont typeface="Wingdings" pitchFamily="2" charset="2"/>
              <a:buChar char="ü"/>
            </a:pPr>
            <a:r>
              <a:rPr lang="fr-FR" u="sng" dirty="0" smtClean="0"/>
              <a:t>Procédures de prison, droits et restrictions</a:t>
            </a:r>
            <a:endParaRPr lang="fr-FR" u="sng" dirty="0"/>
          </a:p>
        </p:txBody>
      </p:sp>
      <p:sp>
        <p:nvSpPr>
          <p:cNvPr id="3" name="ZoneTexte 2"/>
          <p:cNvSpPr txBox="1"/>
          <p:nvPr/>
        </p:nvSpPr>
        <p:spPr>
          <a:xfrm>
            <a:off x="251520" y="836712"/>
            <a:ext cx="828092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Dès qu’une pénalité vous est attribuée, vous devez sortir de la piste immédiatement, et patiner vers la prison dans le sens </a:t>
            </a:r>
            <a:r>
              <a:rPr lang="fr-FR" dirty="0" smtClean="0">
                <a:solidFill>
                  <a:schemeClr val="accent6">
                    <a:lumMod val="75000"/>
                  </a:schemeClr>
                </a:solidFill>
              </a:rPr>
              <a:t>ANTI-HORAIRE</a:t>
            </a:r>
            <a:r>
              <a:rPr lang="fr-FR" dirty="0" smtClean="0"/>
              <a:t>.</a:t>
            </a:r>
          </a:p>
          <a:p>
            <a:endParaRPr lang="fr-FR" dirty="0" smtClean="0"/>
          </a:p>
          <a:p>
            <a:r>
              <a:rPr lang="fr-FR" dirty="0" smtClean="0"/>
              <a:t>Votre temps de pénalité ne démarrera que lorsque que vous êtes </a:t>
            </a:r>
            <a:r>
              <a:rPr lang="fr-FR" dirty="0" smtClean="0">
                <a:solidFill>
                  <a:schemeClr val="accent6">
                    <a:lumMod val="75000"/>
                  </a:schemeClr>
                </a:solidFill>
              </a:rPr>
              <a:t>assises</a:t>
            </a:r>
            <a:r>
              <a:rPr lang="fr-FR" dirty="0" smtClean="0"/>
              <a:t>.</a:t>
            </a:r>
            <a:endParaRPr lang="fr-FR" dirty="0"/>
          </a:p>
        </p:txBody>
      </p:sp>
      <p:pic>
        <p:nvPicPr>
          <p:cNvPr id="5" name="Image 4" descr="penalty box4.jpg"/>
          <p:cNvPicPr>
            <a:picLocks noChangeAspect="1"/>
          </p:cNvPicPr>
          <p:nvPr/>
        </p:nvPicPr>
        <p:blipFill>
          <a:blip r:embed="rId2" cstate="print"/>
          <a:stretch>
            <a:fillRect/>
          </a:stretch>
        </p:blipFill>
        <p:spPr>
          <a:xfrm>
            <a:off x="0" y="188640"/>
            <a:ext cx="10881210" cy="6120680"/>
          </a:xfrm>
          <a:prstGeom prst="rect">
            <a:avLst/>
          </a:prstGeom>
        </p:spPr>
      </p:pic>
      <p:sp>
        <p:nvSpPr>
          <p:cNvPr id="7" name="ZoneTexte 6"/>
          <p:cNvSpPr txBox="1"/>
          <p:nvPr/>
        </p:nvSpPr>
        <p:spPr>
          <a:xfrm>
            <a:off x="5076056" y="332656"/>
            <a:ext cx="38884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Dans cette situation la prison est pleine (rappels : maximum 2 bloqueuses et 1 jammeuse)</a:t>
            </a:r>
            <a:endParaRPr lang="fr-FR" dirty="0"/>
          </a:p>
        </p:txBody>
      </p:sp>
      <p:sp>
        <p:nvSpPr>
          <p:cNvPr id="8" name="ZoneTexte 7"/>
          <p:cNvSpPr txBox="1"/>
          <p:nvPr/>
        </p:nvSpPr>
        <p:spPr>
          <a:xfrm>
            <a:off x="5076056" y="1340768"/>
            <a:ext cx="38884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Si une 3</a:t>
            </a:r>
            <a:r>
              <a:rPr lang="fr-FR" baseline="30000" dirty="0" smtClean="0"/>
              <a:t>ème</a:t>
            </a:r>
            <a:r>
              <a:rPr lang="fr-FR" dirty="0" smtClean="0"/>
              <a:t> bloqueuse est pénalisée, les pénalités seront purgées consécutivement </a:t>
            </a:r>
            <a:endParaRPr lang="fr-FR" dirty="0"/>
          </a:p>
        </p:txBody>
      </p:sp>
      <p:sp>
        <p:nvSpPr>
          <p:cNvPr id="9" name="ZoneTexte 8"/>
          <p:cNvSpPr txBox="1"/>
          <p:nvPr/>
        </p:nvSpPr>
        <p:spPr>
          <a:xfrm>
            <a:off x="5076056" y="2348880"/>
            <a:ext cx="388843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La 3</a:t>
            </a:r>
            <a:r>
              <a:rPr lang="fr-FR" baseline="30000" dirty="0" smtClean="0"/>
              <a:t>ème</a:t>
            </a:r>
            <a:r>
              <a:rPr lang="fr-FR" dirty="0" smtClean="0"/>
              <a:t> bloqueuse retourne sur la piste sur ordre du NSO, et reviendra lorsque la 1</a:t>
            </a:r>
            <a:r>
              <a:rPr lang="fr-FR" baseline="30000" dirty="0" smtClean="0"/>
              <a:t>ère</a:t>
            </a:r>
            <a:r>
              <a:rPr lang="fr-FR" dirty="0" smtClean="0"/>
              <a:t> bloqueuse aura fini son temps de pénalité. </a:t>
            </a:r>
          </a:p>
          <a:p>
            <a:r>
              <a:rPr lang="fr-FR" dirty="0" smtClean="0"/>
              <a:t>SAUF s’il reste 1o sec : l’officiel garde la joueuse dans la prison.</a:t>
            </a:r>
            <a:endParaRPr lang="fr-FR" dirty="0"/>
          </a:p>
        </p:txBody>
      </p:sp>
      <p:sp>
        <p:nvSpPr>
          <p:cNvPr id="10" name="ZoneTexte 9"/>
          <p:cNvSpPr txBox="1"/>
          <p:nvPr/>
        </p:nvSpPr>
        <p:spPr>
          <a:xfrm>
            <a:off x="1115616" y="4221088"/>
            <a:ext cx="66247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Et si le jam se finit avant qu’elle ait pu purger sa pénalité ?</a:t>
            </a:r>
            <a:endParaRPr lang="fr-FR" dirty="0"/>
          </a:p>
        </p:txBody>
      </p:sp>
      <p:sp>
        <p:nvSpPr>
          <p:cNvPr id="11" name="ZoneTexte 10"/>
          <p:cNvSpPr txBox="1"/>
          <p:nvPr/>
        </p:nvSpPr>
        <p:spPr>
          <a:xfrm>
            <a:off x="827584" y="4869160"/>
            <a:ext cx="80367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La bloqueuse pénalisée doit </a:t>
            </a:r>
            <a:r>
              <a:rPr lang="fr-FR" dirty="0" smtClean="0">
                <a:solidFill>
                  <a:srgbClr val="C00000"/>
                </a:solidFill>
              </a:rPr>
              <a:t>retourner sur le prochain Jam</a:t>
            </a:r>
            <a:r>
              <a:rPr lang="fr-FR" dirty="0" smtClean="0"/>
              <a:t>, afin de purger sa pénalité quand l’occasion se présentera.</a:t>
            </a:r>
          </a:p>
        </p:txBody>
      </p:sp>
      <p:sp>
        <p:nvSpPr>
          <p:cNvPr id="12" name="ZoneTexte 11"/>
          <p:cNvSpPr txBox="1"/>
          <p:nvPr/>
        </p:nvSpPr>
        <p:spPr>
          <a:xfrm>
            <a:off x="323528" y="5805264"/>
            <a:ext cx="856895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Et si cette bloqueuse </a:t>
            </a:r>
            <a:r>
              <a:rPr lang="fr-FR" i="1" dirty="0" smtClean="0"/>
              <a:t>ne se conforme pas à rester sur la piste </a:t>
            </a:r>
            <a:r>
              <a:rPr lang="fr-FR" dirty="0" smtClean="0"/>
              <a:t>alors qu’elle est attendue en prison, elle sera pénalisée.</a:t>
            </a:r>
            <a:endParaRPr lang="fr-FR" dirty="0"/>
          </a:p>
        </p:txBody>
      </p:sp>
      <p:sp>
        <p:nvSpPr>
          <p:cNvPr id="13" name="Espace réservé du pied de page 12"/>
          <p:cNvSpPr>
            <a:spLocks noGrp="1"/>
          </p:cNvSpPr>
          <p:nvPr>
            <p:ph type="ftr" sz="quarter" idx="11"/>
          </p:nvPr>
        </p:nvSpPr>
        <p:spPr/>
        <p:txBody>
          <a:bodyPr/>
          <a:lstStyle/>
          <a:p>
            <a:r>
              <a:rPr lang="fr-FR" smtClean="0"/>
              <a:t>Buzz 2013 (Les Dérangées)</a:t>
            </a:r>
            <a:endParaRPr lang="fr-FR"/>
          </a:p>
        </p:txBody>
      </p:sp>
      <p:sp>
        <p:nvSpPr>
          <p:cNvPr id="14" name="Espace réservé du numéro de diapositive 13"/>
          <p:cNvSpPr>
            <a:spLocks noGrp="1"/>
          </p:cNvSpPr>
          <p:nvPr>
            <p:ph type="sldNum" sz="quarter" idx="12"/>
          </p:nvPr>
        </p:nvSpPr>
        <p:spPr/>
        <p:txBody>
          <a:bodyPr/>
          <a:lstStyle/>
          <a:p>
            <a:fld id="{0A95D8EB-C796-4D7C-A45D-C371170323EE}" type="slidenum">
              <a:rPr lang="fr-FR" smtClean="0"/>
              <a:pPr/>
              <a:t>130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9" grpId="0" animBg="1"/>
      <p:bldP spid="10" grpId="0" animBg="1"/>
      <p:bldP spid="11" grpId="0"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404664"/>
            <a:ext cx="8496944" cy="1754326"/>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Lorsqu’il est ordonné à une patineuse pénalisée de sortir de la piste, elle est </a:t>
            </a:r>
            <a:r>
              <a:rPr lang="fr-FR" dirty="0" smtClean="0">
                <a:solidFill>
                  <a:schemeClr val="accent6">
                    <a:lumMod val="75000"/>
                  </a:schemeClr>
                </a:solidFill>
              </a:rPr>
              <a:t>considérée « en prison »</a:t>
            </a:r>
            <a:r>
              <a:rPr lang="fr-FR" dirty="0" smtClean="0"/>
              <a:t> pour ce qui concerne : </a:t>
            </a:r>
          </a:p>
          <a:p>
            <a:pPr lvl="8">
              <a:buFontTx/>
              <a:buChar char="-"/>
            </a:pPr>
            <a:r>
              <a:rPr lang="fr-FR" dirty="0" smtClean="0">
                <a:solidFill>
                  <a:schemeClr val="accent6">
                    <a:lumMod val="75000"/>
                  </a:schemeClr>
                </a:solidFill>
              </a:rPr>
              <a:t> Les règles de marquage de points</a:t>
            </a:r>
          </a:p>
          <a:p>
            <a:pPr lvl="8">
              <a:buFontTx/>
              <a:buChar char="-"/>
            </a:pPr>
            <a:r>
              <a:rPr lang="fr-FR" dirty="0" smtClean="0">
                <a:solidFill>
                  <a:schemeClr val="accent6">
                    <a:lumMod val="75000"/>
                  </a:schemeClr>
                </a:solidFill>
              </a:rPr>
              <a:t> Le statut de lead jammeur</a:t>
            </a:r>
          </a:p>
          <a:p>
            <a:pPr lvl="8">
              <a:buFontTx/>
              <a:buChar char="-"/>
            </a:pPr>
            <a:r>
              <a:rPr lang="fr-FR" dirty="0" smtClean="0">
                <a:solidFill>
                  <a:schemeClr val="accent6">
                    <a:lumMod val="75000"/>
                  </a:schemeClr>
                </a:solidFill>
              </a:rPr>
              <a:t> Le passage d’étoile </a:t>
            </a:r>
          </a:p>
          <a:p>
            <a:pPr lvl="8">
              <a:buFontTx/>
              <a:buChar char="-"/>
            </a:pPr>
            <a:r>
              <a:rPr lang="fr-FR" dirty="0" smtClean="0">
                <a:solidFill>
                  <a:schemeClr val="accent6">
                    <a:lumMod val="75000"/>
                  </a:schemeClr>
                </a:solidFill>
              </a:rPr>
              <a:t> Et les règles de coupures de piste</a:t>
            </a:r>
            <a:endParaRPr lang="fr-FR" dirty="0">
              <a:solidFill>
                <a:schemeClr val="accent6">
                  <a:lumMod val="75000"/>
                </a:schemeClr>
              </a:solidFill>
            </a:endParaRPr>
          </a:p>
        </p:txBody>
      </p:sp>
      <p:sp>
        <p:nvSpPr>
          <p:cNvPr id="4" name="ZoneTexte 3"/>
          <p:cNvSpPr txBox="1"/>
          <p:nvPr/>
        </p:nvSpPr>
        <p:spPr>
          <a:xfrm>
            <a:off x="251520" y="2708920"/>
            <a:ext cx="8568952" cy="646331"/>
          </a:xfrm>
          <a:prstGeom prst="rect">
            <a:avLst/>
          </a:prstGeom>
          <a:noFill/>
          <a:ln>
            <a:solidFill>
              <a:schemeClr val="tx1"/>
            </a:solidFill>
            <a:prstDash val="sysDash"/>
          </a:ln>
        </p:spPr>
        <p:txBody>
          <a:bodyPr wrap="square" rtlCol="0">
            <a:spAutoFit/>
          </a:bodyPr>
          <a:lstStyle/>
          <a:p>
            <a:r>
              <a:rPr lang="fr-FR" dirty="0" smtClean="0"/>
              <a:t> Cependant, le temps de pénalité </a:t>
            </a:r>
            <a:r>
              <a:rPr lang="fr-FR" dirty="0" smtClean="0">
                <a:solidFill>
                  <a:srgbClr val="C00000"/>
                </a:solidFill>
              </a:rPr>
              <a:t>ne démarrera </a:t>
            </a:r>
            <a:r>
              <a:rPr lang="fr-FR" dirty="0" smtClean="0"/>
              <a:t>que lorsque la patineuse sera </a:t>
            </a:r>
            <a:r>
              <a:rPr lang="fr-FR" dirty="0" smtClean="0">
                <a:solidFill>
                  <a:srgbClr val="C00000"/>
                </a:solidFill>
              </a:rPr>
              <a:t>assise </a:t>
            </a:r>
            <a:endParaRPr lang="fr-FR" dirty="0">
              <a:solidFill>
                <a:srgbClr val="C00000"/>
              </a:solidFill>
            </a:endParaRPr>
          </a:p>
        </p:txBody>
      </p:sp>
      <p:sp>
        <p:nvSpPr>
          <p:cNvPr id="5" name="ZoneTexte 4"/>
          <p:cNvSpPr txBox="1"/>
          <p:nvPr/>
        </p:nvSpPr>
        <p:spPr>
          <a:xfrm>
            <a:off x="251520" y="4221088"/>
            <a:ext cx="8496944" cy="1477328"/>
          </a:xfrm>
          <a:prstGeom prst="rect">
            <a:avLst/>
          </a:prstGeom>
          <a:ln w="1905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tx1"/>
                </a:solidFill>
              </a:rPr>
              <a:t>RAPPEL : pour former un pack il faut minimum une bloqueuse de chaque équipe, donc s’il ne reste plus qu’une joueuse sur le track : </a:t>
            </a:r>
            <a:r>
              <a:rPr lang="fr-FR" dirty="0" smtClean="0">
                <a:solidFill>
                  <a:schemeClr val="accent4">
                    <a:lumMod val="75000"/>
                  </a:schemeClr>
                </a:solidFill>
              </a:rPr>
              <a:t>elle ne sera pas envoyée en prison </a:t>
            </a:r>
            <a:r>
              <a:rPr lang="fr-FR" dirty="0" smtClean="0">
                <a:solidFill>
                  <a:schemeClr val="tx1"/>
                </a:solidFill>
              </a:rPr>
              <a:t>(même si le plafond de la prison n’est pas atteint), jusqu’à ce qu’une coéquipière retourne sur le track (et si elle a reçu une pénalité elle va la purger …).</a:t>
            </a:r>
            <a:endParaRPr lang="fr-FR" dirty="0">
              <a:solidFill>
                <a:schemeClr val="tx1"/>
              </a:solidFill>
            </a:endParaRP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620688"/>
            <a:ext cx="5400600" cy="369332"/>
          </a:xfrm>
          <a:prstGeom prst="rect">
            <a:avLst/>
          </a:prstGeom>
          <a:noFill/>
        </p:spPr>
        <p:txBody>
          <a:bodyPr wrap="square" rtlCol="0">
            <a:spAutoFit/>
          </a:bodyPr>
          <a:lstStyle/>
          <a:p>
            <a:r>
              <a:rPr lang="fr-FR" dirty="0" smtClean="0"/>
              <a:t>LE CHRONOMETRE : </a:t>
            </a:r>
            <a:endParaRPr lang="fr-FR" dirty="0"/>
          </a:p>
        </p:txBody>
      </p:sp>
      <p:sp>
        <p:nvSpPr>
          <p:cNvPr id="6" name="ZoneTexte 5"/>
          <p:cNvSpPr txBox="1"/>
          <p:nvPr/>
        </p:nvSpPr>
        <p:spPr>
          <a:xfrm>
            <a:off x="323528" y="2564904"/>
            <a:ext cx="8280920" cy="369332"/>
          </a:xfrm>
          <a:prstGeom prst="rect">
            <a:avLst/>
          </a:prstGeom>
          <a:noFill/>
        </p:spPr>
        <p:txBody>
          <a:bodyPr wrap="square" rtlCol="0">
            <a:spAutoFit/>
          </a:bodyPr>
          <a:lstStyle/>
          <a:p>
            <a:r>
              <a:rPr lang="fr-FR" dirty="0" smtClean="0"/>
              <a:t>- Lorsqu’il reste 10 sec le NSO demande à la patineuse de se lever</a:t>
            </a:r>
            <a:endParaRPr lang="fr-FR" dirty="0"/>
          </a:p>
        </p:txBody>
      </p:sp>
      <p:sp>
        <p:nvSpPr>
          <p:cNvPr id="7" name="ZoneTexte 6"/>
          <p:cNvSpPr txBox="1"/>
          <p:nvPr/>
        </p:nvSpPr>
        <p:spPr>
          <a:xfrm>
            <a:off x="323528" y="2132856"/>
            <a:ext cx="8280920" cy="369332"/>
          </a:xfrm>
          <a:prstGeom prst="rect">
            <a:avLst/>
          </a:prstGeom>
          <a:noFill/>
        </p:spPr>
        <p:txBody>
          <a:bodyPr wrap="square" rtlCol="0">
            <a:spAutoFit/>
          </a:bodyPr>
          <a:lstStyle/>
          <a:p>
            <a:r>
              <a:rPr lang="fr-FR" dirty="0" smtClean="0"/>
              <a:t>- S’arrête entre les jams</a:t>
            </a:r>
            <a:endParaRPr lang="fr-FR" dirty="0"/>
          </a:p>
        </p:txBody>
      </p:sp>
      <p:sp>
        <p:nvSpPr>
          <p:cNvPr id="8" name="ZoneTexte 7"/>
          <p:cNvSpPr txBox="1"/>
          <p:nvPr/>
        </p:nvSpPr>
        <p:spPr>
          <a:xfrm>
            <a:off x="251520" y="1556792"/>
            <a:ext cx="8280920" cy="369332"/>
          </a:xfrm>
          <a:prstGeom prst="rect">
            <a:avLst/>
          </a:prstGeom>
          <a:noFill/>
        </p:spPr>
        <p:txBody>
          <a:bodyPr wrap="square" rtlCol="0">
            <a:spAutoFit/>
          </a:bodyPr>
          <a:lstStyle/>
          <a:p>
            <a:r>
              <a:rPr lang="fr-FR" dirty="0" smtClean="0"/>
              <a:t>- Ne démarre que lorsque la joueuse est ASSISE</a:t>
            </a:r>
            <a:endParaRPr lang="fr-FR" dirty="0"/>
          </a:p>
        </p:txBody>
      </p:sp>
      <p:sp>
        <p:nvSpPr>
          <p:cNvPr id="9" name="ZoneTexte 8"/>
          <p:cNvSpPr txBox="1"/>
          <p:nvPr/>
        </p:nvSpPr>
        <p:spPr>
          <a:xfrm>
            <a:off x="395536" y="3212976"/>
            <a:ext cx="7200800" cy="646331"/>
          </a:xfrm>
          <a:prstGeom prst="rect">
            <a:avLst/>
          </a:prstGeom>
          <a:noFill/>
        </p:spPr>
        <p:txBody>
          <a:bodyPr wrap="square" rtlCol="0">
            <a:spAutoFit/>
          </a:bodyPr>
          <a:lstStyle/>
          <a:p>
            <a:r>
              <a:rPr lang="fr-FR" dirty="0" smtClean="0"/>
              <a:t>- Si le patineur ne se lève pas le NSO arrête le chrono jusqu’à ce quelle se lève</a:t>
            </a:r>
            <a:endParaRPr lang="fr-FR" dirty="0"/>
          </a:p>
        </p:txBody>
      </p:sp>
      <p:sp>
        <p:nvSpPr>
          <p:cNvPr id="10" name="ZoneTexte 9"/>
          <p:cNvSpPr txBox="1"/>
          <p:nvPr/>
        </p:nvSpPr>
        <p:spPr>
          <a:xfrm>
            <a:off x="395536" y="4005064"/>
            <a:ext cx="7200800" cy="646331"/>
          </a:xfrm>
          <a:prstGeom prst="rect">
            <a:avLst/>
          </a:prstGeom>
          <a:noFill/>
        </p:spPr>
        <p:txBody>
          <a:bodyPr wrap="square" rtlCol="0">
            <a:spAutoFit/>
          </a:bodyPr>
          <a:lstStyle/>
          <a:p>
            <a:r>
              <a:rPr lang="fr-FR" dirty="0" smtClean="0"/>
              <a:t>- De même si la patineuse se lève avant qu’on lui demande : le chrono est arrêté jusqu’à ce qu’elle se rassoit</a:t>
            </a:r>
            <a:endParaRPr lang="fr-FR" dirty="0"/>
          </a:p>
        </p:txBody>
      </p:sp>
      <p:sp>
        <p:nvSpPr>
          <p:cNvPr id="11" name="Espace réservé du pied de page 10"/>
          <p:cNvSpPr>
            <a:spLocks noGrp="1"/>
          </p:cNvSpPr>
          <p:nvPr>
            <p:ph type="ftr" sz="quarter" idx="11"/>
          </p:nvPr>
        </p:nvSpPr>
        <p:spPr/>
        <p:txBody>
          <a:bodyPr/>
          <a:lstStyle/>
          <a:p>
            <a:r>
              <a:rPr lang="fr-FR" smtClean="0"/>
              <a:t>Buzz 2013 (Les Dérangées)</a:t>
            </a:r>
            <a:endParaRPr lang="fr-FR"/>
          </a:p>
        </p:txBody>
      </p:sp>
      <p:sp>
        <p:nvSpPr>
          <p:cNvPr id="12" name="Espace réservé du numéro de diapositive 11"/>
          <p:cNvSpPr>
            <a:spLocks noGrp="1"/>
          </p:cNvSpPr>
          <p:nvPr>
            <p:ph type="sldNum" sz="quarter" idx="12"/>
          </p:nvPr>
        </p:nvSpPr>
        <p:spPr/>
        <p:txBody>
          <a:bodyPr/>
          <a:lstStyle/>
          <a:p>
            <a:fld id="{0A95D8EB-C796-4D7C-A45D-C371170323EE}" type="slidenum">
              <a:rPr lang="fr-FR" smtClean="0"/>
              <a:pPr/>
              <a:t>132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424936" cy="2585323"/>
          </a:xfrm>
          <a:prstGeom prst="rect">
            <a:avLst/>
          </a:prstGeom>
          <a:noFill/>
        </p:spPr>
        <p:txBody>
          <a:bodyPr wrap="square" rtlCol="0">
            <a:spAutoFit/>
          </a:bodyPr>
          <a:lstStyle/>
          <a:p>
            <a:pPr>
              <a:buFontTx/>
              <a:buChar char="-"/>
            </a:pPr>
            <a:r>
              <a:rPr lang="fr-FR" dirty="0" smtClean="0"/>
              <a:t>On ne peut pas quitter la prison au cours d’un temps mort</a:t>
            </a:r>
          </a:p>
          <a:p>
            <a:pPr>
              <a:buFontTx/>
              <a:buChar char="-"/>
            </a:pPr>
            <a:endParaRPr lang="fr-FR" dirty="0" smtClean="0"/>
          </a:p>
          <a:p>
            <a:pPr>
              <a:buFontTx/>
              <a:buChar char="-"/>
            </a:pPr>
            <a:r>
              <a:rPr lang="fr-FR" dirty="0" smtClean="0"/>
              <a:t> Coéquipiers/coachs/managers, ne peuvent pas rentrer PHYSIQUEMENT dans la prison pour parler avec la joueuse</a:t>
            </a:r>
          </a:p>
          <a:p>
            <a:pPr>
              <a:buFontTx/>
              <a:buChar char="-"/>
            </a:pPr>
            <a:endParaRPr lang="fr-FR" dirty="0" smtClean="0"/>
          </a:p>
          <a:p>
            <a:pPr>
              <a:buFontTx/>
              <a:buChar char="-"/>
            </a:pPr>
            <a:r>
              <a:rPr lang="fr-FR" dirty="0" smtClean="0"/>
              <a:t> Les capitaines ou adjoints pénalisés ne peuvent pas demander de temps mort de la prison</a:t>
            </a:r>
          </a:p>
          <a:p>
            <a:pPr>
              <a:buFontTx/>
              <a:buChar char="-"/>
            </a:pPr>
            <a:endParaRPr lang="fr-FR" dirty="0" smtClean="0"/>
          </a:p>
          <a:p>
            <a:pPr>
              <a:buFontTx/>
              <a:buChar char="-"/>
            </a:pPr>
            <a:r>
              <a:rPr lang="fr-FR" dirty="0" smtClean="0"/>
              <a:t> La patineuse en prison peut uniquement enlever son protège dent en prison</a:t>
            </a:r>
            <a:endParaRPr lang="fr-FR"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133</a:t>
            </a:fld>
            <a:endParaRPr lang="fr-F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60648"/>
            <a:ext cx="7920880" cy="369332"/>
          </a:xfrm>
          <a:prstGeom prst="rect">
            <a:avLst/>
          </a:prstGeom>
          <a:noFill/>
        </p:spPr>
        <p:txBody>
          <a:bodyPr wrap="square" rtlCol="0">
            <a:spAutoFit/>
          </a:bodyPr>
          <a:lstStyle/>
          <a:p>
            <a:r>
              <a:rPr lang="fr-FR" i="1" u="sng" dirty="0" smtClean="0"/>
              <a:t>Retour sur la piste (en sortant de prison)</a:t>
            </a:r>
            <a:endParaRPr lang="fr-FR" i="1" u="sng" dirty="0"/>
          </a:p>
        </p:txBody>
      </p:sp>
      <p:pic>
        <p:nvPicPr>
          <p:cNvPr id="3" name="Image 2" descr="Retour de prison.png"/>
          <p:cNvPicPr>
            <a:picLocks noChangeAspect="1"/>
          </p:cNvPicPr>
          <p:nvPr/>
        </p:nvPicPr>
        <p:blipFill>
          <a:blip r:embed="rId2" cstate="print"/>
          <a:stretch>
            <a:fillRect/>
          </a:stretch>
        </p:blipFill>
        <p:spPr>
          <a:xfrm>
            <a:off x="0" y="908720"/>
            <a:ext cx="9144000" cy="5103043"/>
          </a:xfrm>
          <a:prstGeom prst="rect">
            <a:avLst/>
          </a:prstGeom>
        </p:spPr>
      </p:pic>
      <p:sp>
        <p:nvSpPr>
          <p:cNvPr id="5" name="ZoneTexte 4"/>
          <p:cNvSpPr txBox="1"/>
          <p:nvPr/>
        </p:nvSpPr>
        <p:spPr>
          <a:xfrm>
            <a:off x="4139952" y="4077072"/>
            <a:ext cx="468052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t>La joueuse peut patiner en SENS HORAIRE, dans les 3 mètres de sécurité.</a:t>
            </a:r>
          </a:p>
          <a:p>
            <a:endParaRPr lang="fr-FR" dirty="0" smtClean="0"/>
          </a:p>
          <a:p>
            <a:r>
              <a:rPr lang="fr-FR" dirty="0" smtClean="0"/>
              <a:t>Attention à bien retourner DERRIERE le pack, donc derrière la patineuse en jeu, la plus en arrière du pack.</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134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332656"/>
            <a:ext cx="7488832" cy="369332"/>
          </a:xfrm>
          <a:prstGeom prst="rect">
            <a:avLst/>
          </a:prstGeom>
          <a:noFill/>
        </p:spPr>
        <p:txBody>
          <a:bodyPr wrap="square" rtlCol="0">
            <a:spAutoFit/>
          </a:bodyPr>
          <a:lstStyle/>
          <a:p>
            <a:r>
              <a:rPr lang="fr-FR" i="1" u="sng" dirty="0" smtClean="0"/>
              <a:t>La jammeuse qui retourne de prison : </a:t>
            </a:r>
            <a:endParaRPr lang="fr-FR" i="1" u="sng" dirty="0"/>
          </a:p>
        </p:txBody>
      </p:sp>
      <p:sp>
        <p:nvSpPr>
          <p:cNvPr id="3" name="ZoneTexte 2"/>
          <p:cNvSpPr txBox="1"/>
          <p:nvPr/>
        </p:nvSpPr>
        <p:spPr>
          <a:xfrm>
            <a:off x="467544" y="1268760"/>
            <a:ext cx="7632848" cy="2585323"/>
          </a:xfrm>
          <a:prstGeom prst="rect">
            <a:avLst/>
          </a:prstGeom>
          <a:noFill/>
        </p:spPr>
        <p:txBody>
          <a:bodyPr wrap="square" rtlCol="0">
            <a:spAutoFit/>
          </a:bodyPr>
          <a:lstStyle/>
          <a:p>
            <a:pPr>
              <a:buFontTx/>
              <a:buChar char="-"/>
            </a:pPr>
            <a:r>
              <a:rPr lang="fr-FR" dirty="0" smtClean="0"/>
              <a:t> Si elle a déjà effectué son passage initial : elle peut marquer des points immédiatement dans le MEME JAM</a:t>
            </a:r>
          </a:p>
          <a:p>
            <a:pPr>
              <a:buFontTx/>
              <a:buChar char="-"/>
            </a:pPr>
            <a:endParaRPr lang="fr-FR" dirty="0" smtClean="0"/>
          </a:p>
          <a:p>
            <a:pPr>
              <a:buFontTx/>
              <a:buChar char="-"/>
            </a:pPr>
            <a:r>
              <a:rPr lang="fr-FR" dirty="0" smtClean="0"/>
              <a:t> Si elle n’a effectuée qu’un passage de score partiel, elle garde tous les points déjà marqués, …</a:t>
            </a:r>
          </a:p>
          <a:p>
            <a:pPr>
              <a:buFontTx/>
              <a:buChar char="-"/>
            </a:pPr>
            <a:endParaRPr lang="fr-FR" dirty="0" smtClean="0"/>
          </a:p>
          <a:p>
            <a:pPr>
              <a:buFontTx/>
              <a:buChar char="-"/>
            </a:pPr>
            <a:r>
              <a:rPr lang="fr-FR" dirty="0" smtClean="0"/>
              <a:t> … et n’a plus qu’à marquer des points sur les adversaires qu’elle n’a pas encore dépassées.</a:t>
            </a:r>
          </a:p>
          <a:p>
            <a:pPr>
              <a:buFontTx/>
              <a:buChar char="-"/>
            </a:pPr>
            <a:endParaRPr lang="fr-FR" dirty="0" smtClean="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135</a:t>
            </a:fld>
            <a:endParaRPr lang="fr-F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88640"/>
            <a:ext cx="8640960" cy="646331"/>
          </a:xfrm>
          <a:prstGeom prst="rect">
            <a:avLst/>
          </a:prstGeom>
          <a:noFill/>
        </p:spPr>
        <p:txBody>
          <a:bodyPr wrap="square" rtlCol="0">
            <a:spAutoFit/>
          </a:bodyPr>
          <a:lstStyle/>
          <a:p>
            <a:r>
              <a:rPr lang="fr-FR" dirty="0" smtClean="0"/>
              <a:t>Une jammeuse peut retourner sur la piste devant les patineuses qui sont hors-jeu.</a:t>
            </a:r>
            <a:endParaRPr lang="fr-FR" dirty="0"/>
          </a:p>
        </p:txBody>
      </p:sp>
      <p:pic>
        <p:nvPicPr>
          <p:cNvPr id="4" name="Image 3" descr="Retour de prison jammeuse.png"/>
          <p:cNvPicPr>
            <a:picLocks noChangeAspect="1"/>
          </p:cNvPicPr>
          <p:nvPr/>
        </p:nvPicPr>
        <p:blipFill>
          <a:blip r:embed="rId2" cstate="print"/>
          <a:stretch>
            <a:fillRect/>
          </a:stretch>
        </p:blipFill>
        <p:spPr>
          <a:xfrm>
            <a:off x="0" y="980728"/>
            <a:ext cx="9144000" cy="5779762"/>
          </a:xfrm>
          <a:prstGeom prst="rect">
            <a:avLst/>
          </a:prstGeom>
        </p:spPr>
      </p:pic>
      <p:cxnSp>
        <p:nvCxnSpPr>
          <p:cNvPr id="6" name="Connecteur droit avec flèche 5"/>
          <p:cNvCxnSpPr/>
          <p:nvPr/>
        </p:nvCxnSpPr>
        <p:spPr>
          <a:xfrm flipH="1">
            <a:off x="3275856" y="1340768"/>
            <a:ext cx="1008112" cy="792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Ellipse 6"/>
          <p:cNvSpPr/>
          <p:nvPr/>
        </p:nvSpPr>
        <p:spPr>
          <a:xfrm>
            <a:off x="3635896" y="1772816"/>
            <a:ext cx="576064" cy="1008112"/>
          </a:xfrm>
          <a:prstGeom prst="ellipse">
            <a:avLst/>
          </a:prstGeom>
          <a:solidFill>
            <a:schemeClr val="accent6">
              <a:lumMod val="75000"/>
              <a:alpha val="2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572000" y="1700808"/>
            <a:ext cx="41044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Si la jammeuse a déjà effectuée son passage initial : elle marquera des points directement sur ces patineurs hors jeu</a:t>
            </a:r>
            <a:endParaRPr lang="fr-FR" dirty="0"/>
          </a:p>
        </p:txBody>
      </p:sp>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136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332656"/>
            <a:ext cx="6408712" cy="461665"/>
          </a:xfrm>
          <a:prstGeom prst="rect">
            <a:avLst/>
          </a:prstGeom>
          <a:noFill/>
        </p:spPr>
        <p:txBody>
          <a:bodyPr wrap="square" rtlCol="0">
            <a:spAutoFit/>
          </a:bodyPr>
          <a:lstStyle/>
          <a:p>
            <a:r>
              <a:rPr lang="fr-FR" sz="2400" u="sng" dirty="0">
                <a:latin typeface="Comic Sans MS" pitchFamily="66" charset="0"/>
              </a:rPr>
              <a:t>3</a:t>
            </a:r>
            <a:r>
              <a:rPr lang="fr-FR" sz="2400" u="sng" dirty="0" smtClean="0">
                <a:latin typeface="Comic Sans MS" pitchFamily="66" charset="0"/>
              </a:rPr>
              <a:t>. Les deux jammeuses sont pénalisées</a:t>
            </a:r>
            <a:endParaRPr lang="fr-FR" sz="2400" u="sng" dirty="0">
              <a:latin typeface="Comic Sans MS" pitchFamily="66" charset="0"/>
            </a:endParaRPr>
          </a:p>
        </p:txBody>
      </p:sp>
      <p:sp>
        <p:nvSpPr>
          <p:cNvPr id="5" name="ZoneTexte 4"/>
          <p:cNvSpPr txBox="1"/>
          <p:nvPr/>
        </p:nvSpPr>
        <p:spPr>
          <a:xfrm>
            <a:off x="395536" y="1412776"/>
            <a:ext cx="8280920" cy="2031325"/>
          </a:xfrm>
          <a:prstGeom prst="rect">
            <a:avLst/>
          </a:prstGeom>
          <a:noFill/>
        </p:spPr>
        <p:txBody>
          <a:bodyPr wrap="square" rtlCol="0">
            <a:spAutoFit/>
          </a:bodyPr>
          <a:lstStyle/>
          <a:p>
            <a:r>
              <a:rPr lang="fr-FR" dirty="0" smtClean="0"/>
              <a:t>- Si les jammeuses sont pénalisées simultanément, leur temps de pénalité sera RACCOURCI.</a:t>
            </a:r>
          </a:p>
          <a:p>
            <a:endParaRPr lang="fr-FR" dirty="0" smtClean="0"/>
          </a:p>
          <a:p>
            <a:r>
              <a:rPr lang="fr-FR" dirty="0" smtClean="0"/>
              <a:t>- Les deux jammeuses purgeront le même temps de pénalité.</a:t>
            </a:r>
          </a:p>
          <a:p>
            <a:endParaRPr lang="fr-FR" dirty="0" smtClean="0"/>
          </a:p>
          <a:p>
            <a:r>
              <a:rPr lang="fr-FR" dirty="0" smtClean="0"/>
              <a:t>- Et c’est lorsque la seconde jammeuse pénalisée est assise que la première jammeuse pénalisée sortira de prison</a:t>
            </a:r>
            <a:endParaRPr lang="fr-FR" dirty="0"/>
          </a:p>
        </p:txBody>
      </p:sp>
      <p:sp>
        <p:nvSpPr>
          <p:cNvPr id="7" name="Rectangle 6"/>
          <p:cNvSpPr/>
          <p:nvPr/>
        </p:nvSpPr>
        <p:spPr>
          <a:xfrm>
            <a:off x="1331640" y="4581128"/>
            <a:ext cx="2592288"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Rectangle 8"/>
          <p:cNvSpPr/>
          <p:nvPr/>
        </p:nvSpPr>
        <p:spPr>
          <a:xfrm>
            <a:off x="3923928" y="4293096"/>
            <a:ext cx="2592288"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0" name="ZoneTexte 9"/>
          <p:cNvSpPr txBox="1"/>
          <p:nvPr/>
        </p:nvSpPr>
        <p:spPr>
          <a:xfrm>
            <a:off x="1979712" y="4149080"/>
            <a:ext cx="1080120" cy="369332"/>
          </a:xfrm>
          <a:prstGeom prst="rect">
            <a:avLst/>
          </a:prstGeom>
          <a:noFill/>
        </p:spPr>
        <p:txBody>
          <a:bodyPr wrap="square" rtlCol="0">
            <a:spAutoFit/>
          </a:bodyPr>
          <a:lstStyle/>
          <a:p>
            <a:r>
              <a:rPr lang="fr-FR" dirty="0" smtClean="0"/>
              <a:t>45 sec</a:t>
            </a:r>
            <a:endParaRPr lang="fr-FR" dirty="0"/>
          </a:p>
        </p:txBody>
      </p:sp>
      <p:sp>
        <p:nvSpPr>
          <p:cNvPr id="12" name="ZoneTexte 11"/>
          <p:cNvSpPr txBox="1"/>
          <p:nvPr/>
        </p:nvSpPr>
        <p:spPr>
          <a:xfrm>
            <a:off x="4716016" y="4725144"/>
            <a:ext cx="1080120" cy="369332"/>
          </a:xfrm>
          <a:prstGeom prst="rect">
            <a:avLst/>
          </a:prstGeom>
          <a:noFill/>
        </p:spPr>
        <p:txBody>
          <a:bodyPr wrap="square" rtlCol="0">
            <a:spAutoFit/>
          </a:bodyPr>
          <a:lstStyle/>
          <a:p>
            <a:r>
              <a:rPr lang="fr-FR" dirty="0" smtClean="0"/>
              <a:t>45 sec</a:t>
            </a:r>
            <a:endParaRPr lang="fr-FR" dirty="0"/>
          </a:p>
        </p:txBody>
      </p:sp>
      <p:sp>
        <p:nvSpPr>
          <p:cNvPr id="13" name="ZoneTexte 12"/>
          <p:cNvSpPr txBox="1"/>
          <p:nvPr/>
        </p:nvSpPr>
        <p:spPr>
          <a:xfrm>
            <a:off x="1619672" y="4581128"/>
            <a:ext cx="1656184" cy="323165"/>
          </a:xfrm>
          <a:prstGeom prst="rect">
            <a:avLst/>
          </a:prstGeom>
          <a:noFill/>
        </p:spPr>
        <p:txBody>
          <a:bodyPr wrap="square" rtlCol="0">
            <a:spAutoFit/>
          </a:bodyPr>
          <a:lstStyle/>
          <a:p>
            <a:r>
              <a:rPr lang="fr-FR" sz="1500" i="1" dirty="0" smtClean="0"/>
              <a:t>Jammeuse A</a:t>
            </a:r>
            <a:endParaRPr lang="fr-FR" sz="1500" i="1" dirty="0"/>
          </a:p>
        </p:txBody>
      </p:sp>
      <p:sp>
        <p:nvSpPr>
          <p:cNvPr id="15" name="ZoneTexte 14"/>
          <p:cNvSpPr txBox="1"/>
          <p:nvPr/>
        </p:nvSpPr>
        <p:spPr>
          <a:xfrm>
            <a:off x="4283968" y="4293096"/>
            <a:ext cx="1656184" cy="323165"/>
          </a:xfrm>
          <a:prstGeom prst="rect">
            <a:avLst/>
          </a:prstGeom>
          <a:noFill/>
        </p:spPr>
        <p:txBody>
          <a:bodyPr wrap="square" rtlCol="0">
            <a:spAutoFit/>
          </a:bodyPr>
          <a:lstStyle/>
          <a:p>
            <a:r>
              <a:rPr lang="fr-FR" sz="1500" i="1" dirty="0" smtClean="0"/>
              <a:t>Jammeuse B</a:t>
            </a:r>
            <a:endParaRPr lang="fr-FR" sz="1500" i="1" dirty="0"/>
          </a:p>
        </p:txBody>
      </p:sp>
      <p:sp>
        <p:nvSpPr>
          <p:cNvPr id="11" name="Espace réservé du pied de page 10"/>
          <p:cNvSpPr>
            <a:spLocks noGrp="1"/>
          </p:cNvSpPr>
          <p:nvPr>
            <p:ph type="ftr" sz="quarter" idx="11"/>
          </p:nvPr>
        </p:nvSpPr>
        <p:spPr/>
        <p:txBody>
          <a:bodyPr/>
          <a:lstStyle/>
          <a:p>
            <a:r>
              <a:rPr lang="fr-FR" smtClean="0"/>
              <a:t>Buzz 2013 (Les Dérangées)</a:t>
            </a:r>
            <a:endParaRPr lang="fr-FR"/>
          </a:p>
        </p:txBody>
      </p:sp>
      <p:sp>
        <p:nvSpPr>
          <p:cNvPr id="14" name="Espace réservé du numéro de diapositive 13"/>
          <p:cNvSpPr>
            <a:spLocks noGrp="1"/>
          </p:cNvSpPr>
          <p:nvPr>
            <p:ph type="sldNum" sz="quarter" idx="12"/>
          </p:nvPr>
        </p:nvSpPr>
        <p:spPr/>
        <p:txBody>
          <a:bodyPr/>
          <a:lstStyle/>
          <a:p>
            <a:fld id="{0A95D8EB-C796-4D7C-A45D-C371170323EE}" type="slidenum">
              <a:rPr lang="fr-FR" smtClean="0"/>
              <a:pPr/>
              <a:t>137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animBg="1"/>
      <p:bldP spid="10" grpId="0"/>
      <p:bldP spid="12" grpId="0"/>
      <p:bldP spid="13" grpId="0"/>
      <p:bldP spid="1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88640"/>
            <a:ext cx="5400600" cy="369332"/>
          </a:xfrm>
          <a:prstGeom prst="rect">
            <a:avLst/>
          </a:prstGeom>
          <a:noFill/>
        </p:spPr>
        <p:txBody>
          <a:bodyPr wrap="square" rtlCol="0">
            <a:spAutoFit/>
          </a:bodyPr>
          <a:lstStyle/>
          <a:p>
            <a:r>
              <a:rPr lang="fr-FR" i="1" u="sng" dirty="0" smtClean="0"/>
              <a:t>Autres situations :</a:t>
            </a:r>
            <a:endParaRPr lang="fr-FR" i="1" u="sng" dirty="0"/>
          </a:p>
        </p:txBody>
      </p:sp>
      <p:pic>
        <p:nvPicPr>
          <p:cNvPr id="4" name="Image 3" descr="Temps prison.jpg"/>
          <p:cNvPicPr>
            <a:picLocks noChangeAspect="1"/>
          </p:cNvPicPr>
          <p:nvPr/>
        </p:nvPicPr>
        <p:blipFill>
          <a:blip r:embed="rId2" cstate="print"/>
          <a:stretch>
            <a:fillRect/>
          </a:stretch>
        </p:blipFill>
        <p:spPr>
          <a:xfrm>
            <a:off x="0" y="764704"/>
            <a:ext cx="9001000" cy="2880742"/>
          </a:xfrm>
          <a:prstGeom prst="rect">
            <a:avLst/>
          </a:prstGeom>
        </p:spPr>
      </p:pic>
      <p:sp>
        <p:nvSpPr>
          <p:cNvPr id="5" name="ZoneTexte 4"/>
          <p:cNvSpPr txBox="1"/>
          <p:nvPr/>
        </p:nvSpPr>
        <p:spPr>
          <a:xfrm>
            <a:off x="611560" y="4149080"/>
            <a:ext cx="7992888" cy="1754326"/>
          </a:xfrm>
          <a:prstGeom prst="rect">
            <a:avLst/>
          </a:prstGeom>
          <a:noFill/>
        </p:spPr>
        <p:txBody>
          <a:bodyPr wrap="square" rtlCol="0">
            <a:spAutoFit/>
          </a:bodyPr>
          <a:lstStyle/>
          <a:p>
            <a:r>
              <a:rPr lang="fr-FR" dirty="0" smtClean="0"/>
              <a:t>La première jammeuse pénalisée retourne en prison; </a:t>
            </a:r>
            <a:r>
              <a:rPr lang="fr-FR" dirty="0" smtClean="0">
                <a:solidFill>
                  <a:srgbClr val="00B050"/>
                </a:solidFill>
              </a:rPr>
              <a:t>le jeu continuera sans jammeuse</a:t>
            </a:r>
            <a:r>
              <a:rPr lang="fr-FR" dirty="0" smtClean="0"/>
              <a:t> jusqu’à ce que la seconde finisse son temps.</a:t>
            </a:r>
          </a:p>
          <a:p>
            <a:endParaRPr lang="fr-FR" dirty="0" smtClean="0"/>
          </a:p>
          <a:p>
            <a:r>
              <a:rPr lang="fr-FR" dirty="0" smtClean="0"/>
              <a:t>Et </a:t>
            </a:r>
            <a:r>
              <a:rPr lang="fr-FR" dirty="0" smtClean="0">
                <a:solidFill>
                  <a:srgbClr val="00B050"/>
                </a:solidFill>
              </a:rPr>
              <a:t>même si le jam se termine </a:t>
            </a:r>
            <a:r>
              <a:rPr lang="fr-FR" dirty="0" smtClean="0"/>
              <a:t>alors qu’elles sont encore en prison, le nouveau jam commence sans jammeuse, et elles purgent le temps qu’elles doivent purger.</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emps prison3.jpg"/>
          <p:cNvPicPr>
            <a:picLocks noChangeAspect="1"/>
          </p:cNvPicPr>
          <p:nvPr/>
        </p:nvPicPr>
        <p:blipFill>
          <a:blip r:embed="rId2" cstate="print"/>
          <a:stretch>
            <a:fillRect/>
          </a:stretch>
        </p:blipFill>
        <p:spPr>
          <a:xfrm>
            <a:off x="395536" y="404664"/>
            <a:ext cx="8124825" cy="2600325"/>
          </a:xfrm>
          <a:prstGeom prst="rect">
            <a:avLst/>
          </a:prstGeom>
        </p:spPr>
      </p:pic>
      <p:sp>
        <p:nvSpPr>
          <p:cNvPr id="3" name="ZoneTexte 2"/>
          <p:cNvSpPr txBox="1"/>
          <p:nvPr/>
        </p:nvSpPr>
        <p:spPr>
          <a:xfrm>
            <a:off x="611560" y="3212976"/>
            <a:ext cx="7488832" cy="646331"/>
          </a:xfrm>
          <a:prstGeom prst="rect">
            <a:avLst/>
          </a:prstGeom>
          <a:noFill/>
        </p:spPr>
        <p:txBody>
          <a:bodyPr wrap="square" rtlCol="0">
            <a:spAutoFit/>
          </a:bodyPr>
          <a:lstStyle/>
          <a:p>
            <a:r>
              <a:rPr lang="fr-FR" dirty="0" smtClean="0"/>
              <a:t>Si les deux jammeuses s’assoient en même temps en prison, elles restent 10 sec et sont toutes les 2 relâchées en même temps.</a:t>
            </a:r>
            <a:endParaRPr lang="fr-FR" dirty="0"/>
          </a:p>
        </p:txBody>
      </p:sp>
      <p:sp>
        <p:nvSpPr>
          <p:cNvPr id="4" name="ZoneTexte 3"/>
          <p:cNvSpPr txBox="1"/>
          <p:nvPr/>
        </p:nvSpPr>
        <p:spPr>
          <a:xfrm>
            <a:off x="467544" y="4293096"/>
            <a:ext cx="8424936" cy="2031325"/>
          </a:xfrm>
          <a:prstGeom prst="rect">
            <a:avLst/>
          </a:prstGeom>
          <a:noFill/>
        </p:spPr>
        <p:txBody>
          <a:bodyPr wrap="square" rtlCol="0">
            <a:spAutoFit/>
          </a:bodyPr>
          <a:lstStyle/>
          <a:p>
            <a:r>
              <a:rPr lang="fr-FR" dirty="0" smtClean="0"/>
              <a:t>Si un jam finit avec une jammeuse en prison, et que la seconde jammeuse patine en direction de la prison pour purger une pénalité : </a:t>
            </a:r>
          </a:p>
          <a:p>
            <a:endParaRPr lang="fr-FR" dirty="0" smtClean="0"/>
          </a:p>
          <a:p>
            <a:pPr>
              <a:buFontTx/>
              <a:buChar char="-"/>
            </a:pPr>
            <a:r>
              <a:rPr lang="fr-FR" dirty="0" smtClean="0"/>
              <a:t>Le temps de pénalité de la jammeuse déjà en prison </a:t>
            </a:r>
            <a:r>
              <a:rPr lang="fr-FR" dirty="0" smtClean="0">
                <a:solidFill>
                  <a:schemeClr val="accent6">
                    <a:lumMod val="75000"/>
                  </a:schemeClr>
                </a:solidFill>
              </a:rPr>
              <a:t>se finit avec le coup de sifflet de fin de jam</a:t>
            </a:r>
          </a:p>
          <a:p>
            <a:pPr>
              <a:buFontTx/>
              <a:buChar char="-"/>
            </a:pPr>
            <a:r>
              <a:rPr lang="fr-FR" dirty="0" smtClean="0"/>
              <a:t>Ne quitte pas la prison : elle </a:t>
            </a:r>
            <a:r>
              <a:rPr lang="fr-FR" dirty="0" smtClean="0">
                <a:solidFill>
                  <a:schemeClr val="accent6">
                    <a:lumMod val="75000"/>
                  </a:schemeClr>
                </a:solidFill>
              </a:rPr>
              <a:t>commence le nouveau jam depuis la prison </a:t>
            </a:r>
            <a:r>
              <a:rPr lang="fr-FR" dirty="0" smtClean="0"/>
              <a:t>et sera autorisée à retourner sur le track</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139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7704856" cy="369332"/>
          </a:xfrm>
          <a:prstGeom prst="rect">
            <a:avLst/>
          </a:prstGeom>
          <a:noFill/>
        </p:spPr>
        <p:txBody>
          <a:bodyPr wrap="square" rtlCol="0">
            <a:spAutoFit/>
          </a:bodyPr>
          <a:lstStyle/>
          <a:p>
            <a:r>
              <a:rPr lang="fr-FR" i="1" u="sng" dirty="0" smtClean="0"/>
              <a:t>Les bijoux : </a:t>
            </a:r>
            <a:endParaRPr lang="fr-FR" i="1" u="sng" dirty="0"/>
          </a:p>
        </p:txBody>
      </p:sp>
      <p:sp>
        <p:nvSpPr>
          <p:cNvPr id="3" name="ZoneTexte 2"/>
          <p:cNvSpPr txBox="1"/>
          <p:nvPr/>
        </p:nvSpPr>
        <p:spPr>
          <a:xfrm>
            <a:off x="251520" y="1052736"/>
            <a:ext cx="7632848" cy="1200329"/>
          </a:xfrm>
          <a:prstGeom prst="rect">
            <a:avLst/>
          </a:prstGeom>
          <a:noFill/>
        </p:spPr>
        <p:txBody>
          <a:bodyPr wrap="square" rtlCol="0">
            <a:spAutoFit/>
          </a:bodyPr>
          <a:lstStyle/>
          <a:p>
            <a:pPr>
              <a:buFontTx/>
              <a:buChar char="-"/>
            </a:pPr>
            <a:r>
              <a:rPr lang="fr-FR" dirty="0" smtClean="0">
                <a:solidFill>
                  <a:srgbClr val="00B050"/>
                </a:solidFill>
              </a:rPr>
              <a:t>Peuvent être portés </a:t>
            </a:r>
            <a:r>
              <a:rPr lang="fr-FR" dirty="0" smtClean="0"/>
              <a:t>au cours d’un match s’ils ne sont pas considérés </a:t>
            </a:r>
            <a:r>
              <a:rPr lang="fr-FR" dirty="0" smtClean="0">
                <a:solidFill>
                  <a:srgbClr val="00B050"/>
                </a:solidFill>
              </a:rPr>
              <a:t>dangereux</a:t>
            </a:r>
          </a:p>
          <a:p>
            <a:endParaRPr lang="fr-FR" dirty="0" smtClean="0"/>
          </a:p>
          <a:p>
            <a:r>
              <a:rPr lang="fr-FR" dirty="0" smtClean="0"/>
              <a:t>- Mais il est recommandé de les scotcher ou les enlever</a:t>
            </a:r>
            <a:endParaRPr lang="fr-FR" dirty="0"/>
          </a:p>
        </p:txBody>
      </p:sp>
      <p:sp>
        <p:nvSpPr>
          <p:cNvPr id="4" name="ZoneTexte 3"/>
          <p:cNvSpPr txBox="1"/>
          <p:nvPr/>
        </p:nvSpPr>
        <p:spPr>
          <a:xfrm>
            <a:off x="467544" y="3212976"/>
            <a:ext cx="2880320" cy="369332"/>
          </a:xfrm>
          <a:prstGeom prst="rect">
            <a:avLst/>
          </a:prstGeom>
          <a:noFill/>
        </p:spPr>
        <p:txBody>
          <a:bodyPr wrap="square" rtlCol="0">
            <a:spAutoFit/>
          </a:bodyPr>
          <a:lstStyle/>
          <a:p>
            <a:r>
              <a:rPr lang="fr-FR" i="1" u="sng" dirty="0" smtClean="0"/>
              <a:t>Les patins</a:t>
            </a:r>
            <a:endParaRPr lang="fr-FR" i="1" u="sng" dirty="0"/>
          </a:p>
        </p:txBody>
      </p:sp>
      <p:sp>
        <p:nvSpPr>
          <p:cNvPr id="5" name="ZoneTexte 4"/>
          <p:cNvSpPr txBox="1"/>
          <p:nvPr/>
        </p:nvSpPr>
        <p:spPr>
          <a:xfrm>
            <a:off x="323528" y="3933056"/>
            <a:ext cx="5184576" cy="369332"/>
          </a:xfrm>
          <a:prstGeom prst="rect">
            <a:avLst/>
          </a:prstGeom>
          <a:noFill/>
        </p:spPr>
        <p:txBody>
          <a:bodyPr wrap="square" rtlCol="0">
            <a:spAutoFit/>
          </a:bodyPr>
          <a:lstStyle/>
          <a:p>
            <a:r>
              <a:rPr lang="fr-FR" dirty="0" smtClean="0"/>
              <a:t>- Des QUADS uniquement</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424936" cy="923330"/>
          </a:xfrm>
          <a:prstGeom prst="rect">
            <a:avLst/>
          </a:prstGeom>
          <a:noFill/>
        </p:spPr>
        <p:txBody>
          <a:bodyPr wrap="square" rtlCol="0">
            <a:spAutoFit/>
          </a:bodyPr>
          <a:lstStyle/>
          <a:p>
            <a:r>
              <a:rPr lang="fr-FR" dirty="0" smtClean="0"/>
              <a:t>Si une jammeuse sort de la prison avant d’avoir été autorisée, elle doit retourner en prison, finir de purger le temps qu’il lui reste, et se verra attribuer une pénalité majeure …</a:t>
            </a:r>
            <a:endParaRPr lang="fr-FR" dirty="0"/>
          </a:p>
        </p:txBody>
      </p:sp>
      <p:sp>
        <p:nvSpPr>
          <p:cNvPr id="3" name="ZoneTexte 2"/>
          <p:cNvSpPr txBox="1"/>
          <p:nvPr/>
        </p:nvSpPr>
        <p:spPr>
          <a:xfrm>
            <a:off x="539552" y="2132856"/>
            <a:ext cx="8064896" cy="1754326"/>
          </a:xfrm>
          <a:prstGeom prst="rect">
            <a:avLst/>
          </a:prstGeom>
          <a:noFill/>
        </p:spPr>
        <p:txBody>
          <a:bodyPr wrap="square" rtlCol="0">
            <a:spAutoFit/>
          </a:bodyPr>
          <a:lstStyle/>
          <a:p>
            <a:r>
              <a:rPr lang="fr-FR" dirty="0" smtClean="0"/>
              <a:t>Si une équipe </a:t>
            </a:r>
            <a:r>
              <a:rPr lang="fr-FR" i="1" dirty="0" smtClean="0"/>
              <a:t>n’a pas réussie à aligner une jammeuse </a:t>
            </a:r>
            <a:r>
              <a:rPr lang="fr-FR" dirty="0" smtClean="0"/>
              <a:t>sur un jam, et qu’au cours de ce jam </a:t>
            </a:r>
            <a:r>
              <a:rPr lang="fr-FR" i="1" dirty="0" smtClean="0"/>
              <a:t>la jammeuse adverse est envoyée en prison </a:t>
            </a:r>
            <a:r>
              <a:rPr lang="fr-FR" dirty="0" smtClean="0"/>
              <a:t>: </a:t>
            </a:r>
          </a:p>
          <a:p>
            <a:endParaRPr lang="fr-FR" dirty="0" smtClean="0"/>
          </a:p>
          <a:p>
            <a:pPr>
              <a:buFontTx/>
              <a:buChar char="-"/>
            </a:pPr>
            <a:r>
              <a:rPr lang="fr-FR" dirty="0" smtClean="0"/>
              <a:t>Le </a:t>
            </a:r>
            <a:r>
              <a:rPr lang="fr-FR" dirty="0" smtClean="0">
                <a:solidFill>
                  <a:schemeClr val="accent6">
                    <a:lumMod val="75000"/>
                  </a:schemeClr>
                </a:solidFill>
              </a:rPr>
              <a:t>jam est arrêté </a:t>
            </a:r>
            <a:r>
              <a:rPr lang="fr-FR" dirty="0" smtClean="0"/>
              <a:t>quand la jammeuse est assise en prison</a:t>
            </a:r>
          </a:p>
          <a:p>
            <a:pPr>
              <a:buFontTx/>
              <a:buChar char="-"/>
            </a:pPr>
            <a:r>
              <a:rPr lang="fr-FR" dirty="0" smtClean="0"/>
              <a:t>La jammeuse commencera le </a:t>
            </a:r>
            <a:r>
              <a:rPr lang="fr-FR" dirty="0" smtClean="0">
                <a:solidFill>
                  <a:schemeClr val="accent6">
                    <a:lumMod val="75000"/>
                  </a:schemeClr>
                </a:solidFill>
              </a:rPr>
              <a:t>nouveau jam en prison</a:t>
            </a:r>
          </a:p>
          <a:p>
            <a:pPr>
              <a:buFontTx/>
              <a:buChar char="-"/>
            </a:pPr>
            <a:r>
              <a:rPr lang="fr-FR" dirty="0" smtClean="0"/>
              <a:t>L’autre équipe peut aligner une jammeuse sur le prochain jam</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140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49694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Si une équipe </a:t>
            </a:r>
            <a:r>
              <a:rPr lang="fr-FR" i="1" dirty="0" smtClean="0"/>
              <a:t>n’a pas réussie à aligner une jammeuse </a:t>
            </a:r>
            <a:r>
              <a:rPr lang="fr-FR" dirty="0" smtClean="0"/>
              <a:t>sur un jam, et qu’au cours de ce jam </a:t>
            </a:r>
            <a:r>
              <a:rPr lang="fr-FR" i="1" dirty="0" smtClean="0">
                <a:solidFill>
                  <a:schemeClr val="accent6">
                    <a:lumMod val="75000"/>
                  </a:schemeClr>
                </a:solidFill>
              </a:rPr>
              <a:t>la jammeuse adverse est envoyée en prison </a:t>
            </a:r>
            <a:r>
              <a:rPr lang="fr-FR" dirty="0" smtClean="0"/>
              <a:t>: </a:t>
            </a:r>
          </a:p>
          <a:p>
            <a:endParaRPr lang="fr-FR" dirty="0" smtClean="0"/>
          </a:p>
          <a:p>
            <a:pPr>
              <a:buFontTx/>
              <a:buChar char="-"/>
            </a:pPr>
            <a:r>
              <a:rPr lang="fr-FR" dirty="0" smtClean="0"/>
              <a:t>Le </a:t>
            </a:r>
            <a:r>
              <a:rPr lang="fr-FR" dirty="0" smtClean="0">
                <a:solidFill>
                  <a:schemeClr val="accent6">
                    <a:lumMod val="75000"/>
                  </a:schemeClr>
                </a:solidFill>
              </a:rPr>
              <a:t>jam est arrêté </a:t>
            </a:r>
            <a:r>
              <a:rPr lang="fr-FR" dirty="0" smtClean="0"/>
              <a:t>quand la jammeuse est assise en prison</a:t>
            </a:r>
          </a:p>
          <a:p>
            <a:pPr>
              <a:buFontTx/>
              <a:buChar char="-"/>
            </a:pPr>
            <a:r>
              <a:rPr lang="fr-FR" dirty="0" smtClean="0"/>
              <a:t>La jammeuse commencera le </a:t>
            </a:r>
            <a:r>
              <a:rPr lang="fr-FR" dirty="0" smtClean="0">
                <a:solidFill>
                  <a:schemeClr val="accent6">
                    <a:lumMod val="75000"/>
                  </a:schemeClr>
                </a:solidFill>
              </a:rPr>
              <a:t>nouveau jam en prison</a:t>
            </a:r>
          </a:p>
          <a:p>
            <a:pPr>
              <a:buFontTx/>
              <a:buChar char="-"/>
            </a:pPr>
            <a:r>
              <a:rPr lang="fr-FR" dirty="0" smtClean="0"/>
              <a:t>L’autre équipe peut aligner une jammeuse sur le prochain jam</a:t>
            </a:r>
            <a:endParaRPr lang="fr-FR" dirty="0"/>
          </a:p>
        </p:txBody>
      </p:sp>
      <p:sp>
        <p:nvSpPr>
          <p:cNvPr id="3" name="ZoneTexte 2"/>
          <p:cNvSpPr txBox="1"/>
          <p:nvPr/>
        </p:nvSpPr>
        <p:spPr>
          <a:xfrm>
            <a:off x="323528" y="2348880"/>
            <a:ext cx="849694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Si une jammeuse </a:t>
            </a:r>
            <a:r>
              <a:rPr lang="fr-FR" i="1" dirty="0" smtClean="0">
                <a:solidFill>
                  <a:schemeClr val="accent6">
                    <a:lumMod val="75000"/>
                  </a:schemeClr>
                </a:solidFill>
              </a:rPr>
              <a:t>a une défaillance technique et doit quitter le track</a:t>
            </a:r>
            <a:r>
              <a:rPr lang="fr-FR" dirty="0" smtClean="0"/>
              <a:t>, et qu’au cours de ce jam </a:t>
            </a:r>
            <a:r>
              <a:rPr lang="fr-FR" i="1" dirty="0" smtClean="0"/>
              <a:t>la jammeuse adverse est envoyée en prison</a:t>
            </a:r>
            <a:r>
              <a:rPr lang="fr-FR" dirty="0" smtClean="0">
                <a:solidFill>
                  <a:schemeClr val="accent6">
                    <a:lumMod val="75000"/>
                  </a:schemeClr>
                </a:solidFill>
              </a:rPr>
              <a:t>: </a:t>
            </a:r>
          </a:p>
          <a:p>
            <a:endParaRPr lang="fr-FR" dirty="0" smtClean="0"/>
          </a:p>
          <a:p>
            <a:pPr>
              <a:buFontTx/>
              <a:buChar char="-"/>
            </a:pPr>
            <a:r>
              <a:rPr lang="fr-FR" dirty="0" smtClean="0"/>
              <a:t>Le </a:t>
            </a:r>
            <a:r>
              <a:rPr lang="fr-FR" dirty="0" smtClean="0">
                <a:solidFill>
                  <a:schemeClr val="accent6">
                    <a:lumMod val="75000"/>
                  </a:schemeClr>
                </a:solidFill>
              </a:rPr>
              <a:t>jam continue</a:t>
            </a:r>
            <a:endParaRPr lang="fr-FR" dirty="0" smtClean="0"/>
          </a:p>
          <a:p>
            <a:pPr>
              <a:buFontTx/>
              <a:buChar char="-"/>
            </a:pPr>
            <a:r>
              <a:rPr lang="fr-FR" dirty="0" smtClean="0"/>
              <a:t>Il n’y aura pas de jammeuse, jusqu’à ce que l’une a réglé son problème ou que l’autre ait purgé son temps de prison</a:t>
            </a:r>
            <a:endParaRPr lang="fr-FR" dirty="0"/>
          </a:p>
        </p:txBody>
      </p:sp>
      <p:sp>
        <p:nvSpPr>
          <p:cNvPr id="4" name="ZoneTexte 3"/>
          <p:cNvSpPr txBox="1"/>
          <p:nvPr/>
        </p:nvSpPr>
        <p:spPr>
          <a:xfrm>
            <a:off x="251520" y="4653136"/>
            <a:ext cx="8496944"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Si une jammeuse se blesse et quitte le track, et qu’au cours de ce jam </a:t>
            </a:r>
            <a:r>
              <a:rPr lang="fr-FR" i="1" dirty="0" smtClean="0"/>
              <a:t>la jammeuse adverse est envoyée en prison </a:t>
            </a:r>
            <a:r>
              <a:rPr lang="fr-FR" dirty="0" smtClean="0"/>
              <a:t>: </a:t>
            </a:r>
          </a:p>
          <a:p>
            <a:endParaRPr lang="fr-FR" dirty="0" smtClean="0"/>
          </a:p>
          <a:p>
            <a:pPr>
              <a:buFontTx/>
              <a:buChar char="-"/>
            </a:pPr>
            <a:r>
              <a:rPr lang="fr-FR" dirty="0" smtClean="0"/>
              <a:t>Le </a:t>
            </a:r>
            <a:r>
              <a:rPr lang="fr-FR" dirty="0" smtClean="0">
                <a:solidFill>
                  <a:schemeClr val="accent6">
                    <a:lumMod val="75000"/>
                  </a:schemeClr>
                </a:solidFill>
              </a:rPr>
              <a:t>jam est arrêté</a:t>
            </a:r>
            <a:endParaRPr lang="fr-FR" dirty="0" smtClean="0"/>
          </a:p>
          <a:p>
            <a:pPr>
              <a:buFontTx/>
              <a:buChar char="-"/>
            </a:pPr>
            <a:r>
              <a:rPr lang="fr-FR" dirty="0" smtClean="0"/>
              <a:t>La jammeuse pénalisée commencera le </a:t>
            </a:r>
            <a:r>
              <a:rPr lang="fr-FR" dirty="0" smtClean="0">
                <a:solidFill>
                  <a:schemeClr val="accent6">
                    <a:lumMod val="75000"/>
                  </a:schemeClr>
                </a:solidFill>
              </a:rPr>
              <a:t>nouveau jam en prison</a:t>
            </a:r>
          </a:p>
          <a:p>
            <a:pPr>
              <a:buFontTx/>
              <a:buChar char="-"/>
            </a:pPr>
            <a:r>
              <a:rPr lang="fr-FR" dirty="0" smtClean="0"/>
              <a:t>L’autre équipe aligne une autre jammeuse sur le prochain jam</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141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496944"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Si une jammeuse décide de quitter le track, et qu’au cours de ce jam </a:t>
            </a:r>
            <a:r>
              <a:rPr lang="fr-FR" i="1" dirty="0" smtClean="0"/>
              <a:t>la jammeuse adverse est envoyée en prison </a:t>
            </a:r>
            <a:r>
              <a:rPr lang="fr-FR" dirty="0" smtClean="0"/>
              <a:t>: </a:t>
            </a:r>
          </a:p>
          <a:p>
            <a:endParaRPr lang="fr-FR" dirty="0" smtClean="0"/>
          </a:p>
          <a:p>
            <a:pPr>
              <a:buFontTx/>
              <a:buChar char="-"/>
            </a:pPr>
            <a:r>
              <a:rPr lang="fr-FR" dirty="0" smtClean="0"/>
              <a:t>Le </a:t>
            </a:r>
            <a:r>
              <a:rPr lang="fr-FR" dirty="0" smtClean="0">
                <a:solidFill>
                  <a:schemeClr val="accent6">
                    <a:lumMod val="75000"/>
                  </a:schemeClr>
                </a:solidFill>
              </a:rPr>
              <a:t>jam est arrêté</a:t>
            </a:r>
            <a:endParaRPr lang="fr-FR" dirty="0" smtClean="0"/>
          </a:p>
          <a:p>
            <a:pPr>
              <a:buFontTx/>
              <a:buChar char="-"/>
            </a:pPr>
            <a:r>
              <a:rPr lang="fr-FR" dirty="0" smtClean="0"/>
              <a:t>La jammeuse pénalisée commencera le </a:t>
            </a:r>
            <a:r>
              <a:rPr lang="fr-FR" dirty="0" smtClean="0">
                <a:solidFill>
                  <a:schemeClr val="accent6">
                    <a:lumMod val="75000"/>
                  </a:schemeClr>
                </a:solidFill>
              </a:rPr>
              <a:t>nouveau jam en prison</a:t>
            </a:r>
          </a:p>
          <a:p>
            <a:pPr>
              <a:buFontTx/>
              <a:buChar char="-"/>
            </a:pPr>
            <a:r>
              <a:rPr lang="fr-FR" dirty="0" smtClean="0"/>
              <a:t>La jammeuse qui est partie n’est plus autorisée à retourner sur le track pour le reste du match</a:t>
            </a:r>
          </a:p>
          <a:p>
            <a:pPr>
              <a:buFontTx/>
              <a:buChar char="-"/>
            </a:pPr>
            <a:endParaRPr lang="fr-FR" dirty="0" smtClean="0"/>
          </a:p>
          <a:p>
            <a:r>
              <a:rPr lang="fr-FR" dirty="0" smtClean="0"/>
              <a:t>Même chose pour une patineuse qui est expulsée, ou a commis trop de pénalités.</a:t>
            </a: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142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7128792" cy="369332"/>
          </a:xfrm>
          <a:prstGeom prst="rect">
            <a:avLst/>
          </a:prstGeom>
          <a:noFill/>
        </p:spPr>
        <p:txBody>
          <a:bodyPr wrap="square" rtlCol="0">
            <a:spAutoFit/>
          </a:bodyPr>
          <a:lstStyle/>
          <a:p>
            <a:r>
              <a:rPr lang="fr-FR" i="1" u="sng" dirty="0" smtClean="0"/>
              <a:t>Dernière situation : </a:t>
            </a:r>
            <a:endParaRPr lang="fr-FR" i="1" u="sng" dirty="0"/>
          </a:p>
        </p:txBody>
      </p:sp>
      <p:sp>
        <p:nvSpPr>
          <p:cNvPr id="5" name="ZoneTexte 4"/>
          <p:cNvSpPr txBox="1"/>
          <p:nvPr/>
        </p:nvSpPr>
        <p:spPr>
          <a:xfrm>
            <a:off x="395536" y="908720"/>
            <a:ext cx="8280920" cy="1477328"/>
          </a:xfrm>
          <a:prstGeom prst="rect">
            <a:avLst/>
          </a:prstGeom>
          <a:noFill/>
        </p:spPr>
        <p:txBody>
          <a:bodyPr wrap="square" rtlCol="0">
            <a:spAutoFit/>
          </a:bodyPr>
          <a:lstStyle/>
          <a:p>
            <a:r>
              <a:rPr lang="fr-FR" dirty="0" smtClean="0"/>
              <a:t>Si une jammeuse doit purger </a:t>
            </a:r>
            <a:r>
              <a:rPr lang="fr-FR" i="1" dirty="0" smtClean="0"/>
              <a:t>2 minutes de pénalité </a:t>
            </a:r>
            <a:r>
              <a:rPr lang="fr-FR" dirty="0" smtClean="0"/>
              <a:t>et que l’autre jammeuse est envoyée en prison : </a:t>
            </a:r>
          </a:p>
          <a:p>
            <a:pPr>
              <a:buFontTx/>
              <a:buChar char="-"/>
            </a:pPr>
            <a:r>
              <a:rPr lang="fr-FR" dirty="0" smtClean="0"/>
              <a:t> La deuxième jammeuse s’assoit et est </a:t>
            </a:r>
            <a:r>
              <a:rPr lang="fr-FR" dirty="0" smtClean="0">
                <a:solidFill>
                  <a:schemeClr val="accent6">
                    <a:lumMod val="75000"/>
                  </a:schemeClr>
                </a:solidFill>
              </a:rPr>
              <a:t>immédiatement renvoyée </a:t>
            </a:r>
            <a:r>
              <a:rPr lang="fr-FR" dirty="0" smtClean="0"/>
              <a:t>sur le track</a:t>
            </a:r>
          </a:p>
          <a:p>
            <a:pPr>
              <a:buFontTx/>
              <a:buChar char="-"/>
            </a:pPr>
            <a:r>
              <a:rPr lang="fr-FR" dirty="0" smtClean="0"/>
              <a:t> La première jammeuse voit </a:t>
            </a:r>
            <a:r>
              <a:rPr lang="fr-FR" dirty="0" smtClean="0">
                <a:solidFill>
                  <a:schemeClr val="accent6">
                    <a:lumMod val="75000"/>
                  </a:schemeClr>
                </a:solidFill>
              </a:rPr>
              <a:t>son temps réduit d’une minute</a:t>
            </a:r>
            <a:endParaRPr lang="fr-FR" dirty="0">
              <a:solidFill>
                <a:schemeClr val="accent6">
                  <a:lumMod val="75000"/>
                </a:schemeClr>
              </a:solidFill>
            </a:endParaRPr>
          </a:p>
        </p:txBody>
      </p:sp>
      <p:sp>
        <p:nvSpPr>
          <p:cNvPr id="7" name="Rectangle 6"/>
          <p:cNvSpPr/>
          <p:nvPr/>
        </p:nvSpPr>
        <p:spPr>
          <a:xfrm>
            <a:off x="1475656" y="3356992"/>
            <a:ext cx="5112568"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1" name="ZoneTexte 10"/>
          <p:cNvSpPr txBox="1"/>
          <p:nvPr/>
        </p:nvSpPr>
        <p:spPr>
          <a:xfrm>
            <a:off x="1691680" y="3356992"/>
            <a:ext cx="4896544" cy="323165"/>
          </a:xfrm>
          <a:prstGeom prst="rect">
            <a:avLst/>
          </a:prstGeom>
          <a:noFill/>
        </p:spPr>
        <p:txBody>
          <a:bodyPr wrap="square" rtlCol="0">
            <a:spAutoFit/>
          </a:bodyPr>
          <a:lstStyle/>
          <a:p>
            <a:r>
              <a:rPr lang="fr-FR" sz="1500" i="1" dirty="0" smtClean="0"/>
              <a:t>Jammeuse A : a deux minutes à purger</a:t>
            </a:r>
            <a:endParaRPr lang="fr-FR" sz="1500" i="1" dirty="0"/>
          </a:p>
        </p:txBody>
      </p:sp>
      <p:sp>
        <p:nvSpPr>
          <p:cNvPr id="13" name="Rectangle 12"/>
          <p:cNvSpPr/>
          <p:nvPr/>
        </p:nvSpPr>
        <p:spPr>
          <a:xfrm>
            <a:off x="2627784" y="3717032"/>
            <a:ext cx="288032"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 name="ZoneTexte 13"/>
          <p:cNvSpPr txBox="1"/>
          <p:nvPr/>
        </p:nvSpPr>
        <p:spPr>
          <a:xfrm>
            <a:off x="2627784" y="4077072"/>
            <a:ext cx="2664296" cy="784830"/>
          </a:xfrm>
          <a:prstGeom prst="rect">
            <a:avLst/>
          </a:prstGeom>
          <a:noFill/>
        </p:spPr>
        <p:txBody>
          <a:bodyPr wrap="square" rtlCol="0">
            <a:spAutoFit/>
          </a:bodyPr>
          <a:lstStyle/>
          <a:p>
            <a:r>
              <a:rPr lang="fr-FR" sz="1500" i="1" dirty="0" smtClean="0"/>
              <a:t>Au bout de 30 sec : Jammeuse B arrive s’assoit et repart immédiatement</a:t>
            </a:r>
            <a:endParaRPr lang="fr-FR" sz="1500" i="1" dirty="0"/>
          </a:p>
        </p:txBody>
      </p:sp>
      <p:sp>
        <p:nvSpPr>
          <p:cNvPr id="16" name="Rectangle 15"/>
          <p:cNvSpPr/>
          <p:nvPr/>
        </p:nvSpPr>
        <p:spPr>
          <a:xfrm>
            <a:off x="1475656" y="3356992"/>
            <a:ext cx="3664024"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cxnSp>
        <p:nvCxnSpPr>
          <p:cNvPr id="19" name="Connecteur droit avec flèche 18"/>
          <p:cNvCxnSpPr/>
          <p:nvPr/>
        </p:nvCxnSpPr>
        <p:spPr>
          <a:xfrm>
            <a:off x="1547664" y="3140968"/>
            <a:ext cx="936104"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20" name="Connecteur droit avec flèche 19"/>
          <p:cNvCxnSpPr/>
          <p:nvPr/>
        </p:nvCxnSpPr>
        <p:spPr>
          <a:xfrm>
            <a:off x="2987824" y="3140968"/>
            <a:ext cx="2088232"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22" name="ZoneTexte 21"/>
          <p:cNvSpPr txBox="1"/>
          <p:nvPr/>
        </p:nvSpPr>
        <p:spPr>
          <a:xfrm>
            <a:off x="1691680" y="2780928"/>
            <a:ext cx="864096" cy="276999"/>
          </a:xfrm>
          <a:prstGeom prst="rect">
            <a:avLst/>
          </a:prstGeom>
          <a:noFill/>
        </p:spPr>
        <p:txBody>
          <a:bodyPr wrap="square" rtlCol="0">
            <a:spAutoFit/>
          </a:bodyPr>
          <a:lstStyle/>
          <a:p>
            <a:r>
              <a:rPr lang="fr-FR" sz="1200" dirty="0" smtClean="0"/>
              <a:t>30 sec</a:t>
            </a:r>
            <a:endParaRPr lang="fr-FR" sz="1200" dirty="0"/>
          </a:p>
        </p:txBody>
      </p:sp>
      <p:sp>
        <p:nvSpPr>
          <p:cNvPr id="23" name="ZoneTexte 22"/>
          <p:cNvSpPr txBox="1"/>
          <p:nvPr/>
        </p:nvSpPr>
        <p:spPr>
          <a:xfrm>
            <a:off x="3563888" y="2780928"/>
            <a:ext cx="864096" cy="276999"/>
          </a:xfrm>
          <a:prstGeom prst="rect">
            <a:avLst/>
          </a:prstGeom>
          <a:noFill/>
        </p:spPr>
        <p:txBody>
          <a:bodyPr wrap="square" rtlCol="0">
            <a:spAutoFit/>
          </a:bodyPr>
          <a:lstStyle/>
          <a:p>
            <a:r>
              <a:rPr lang="fr-FR" sz="1200" dirty="0" smtClean="0"/>
              <a:t>1 minute</a:t>
            </a:r>
            <a:endParaRPr lang="fr-FR" sz="1200" dirty="0"/>
          </a:p>
        </p:txBody>
      </p:sp>
      <p:sp>
        <p:nvSpPr>
          <p:cNvPr id="24" name="ZoneTexte 23"/>
          <p:cNvSpPr txBox="1"/>
          <p:nvPr/>
        </p:nvSpPr>
        <p:spPr>
          <a:xfrm>
            <a:off x="5292080" y="2708920"/>
            <a:ext cx="3419872" cy="553998"/>
          </a:xfrm>
          <a:prstGeom prst="rect">
            <a:avLst/>
          </a:prstGeom>
          <a:noFill/>
        </p:spPr>
        <p:txBody>
          <a:bodyPr wrap="square" rtlCol="0">
            <a:spAutoFit/>
          </a:bodyPr>
          <a:lstStyle/>
          <a:p>
            <a:r>
              <a:rPr lang="fr-FR" sz="1500" i="1" dirty="0" smtClean="0"/>
              <a:t>Jammeuse A n’a plus qu’une minute à purger</a:t>
            </a:r>
            <a:endParaRPr lang="fr-FR" sz="1500" i="1" dirty="0"/>
          </a:p>
        </p:txBody>
      </p:sp>
      <p:sp>
        <p:nvSpPr>
          <p:cNvPr id="25" name="ZoneTexte 24"/>
          <p:cNvSpPr txBox="1"/>
          <p:nvPr/>
        </p:nvSpPr>
        <p:spPr>
          <a:xfrm>
            <a:off x="2699792" y="3356992"/>
            <a:ext cx="1656184" cy="323165"/>
          </a:xfrm>
          <a:prstGeom prst="rect">
            <a:avLst/>
          </a:prstGeom>
          <a:noFill/>
        </p:spPr>
        <p:txBody>
          <a:bodyPr wrap="square" rtlCol="0">
            <a:spAutoFit/>
          </a:bodyPr>
          <a:lstStyle/>
          <a:p>
            <a:r>
              <a:rPr lang="fr-FR" sz="1500" i="1" dirty="0" smtClean="0"/>
              <a:t>Jammeuse A</a:t>
            </a:r>
            <a:endParaRPr lang="fr-FR" sz="1500" i="1" dirty="0"/>
          </a:p>
        </p:txBody>
      </p:sp>
      <p:sp>
        <p:nvSpPr>
          <p:cNvPr id="15" name="Espace réservé du pied de page 14"/>
          <p:cNvSpPr>
            <a:spLocks noGrp="1"/>
          </p:cNvSpPr>
          <p:nvPr>
            <p:ph type="ftr" sz="quarter" idx="11"/>
          </p:nvPr>
        </p:nvSpPr>
        <p:spPr/>
        <p:txBody>
          <a:bodyPr/>
          <a:lstStyle/>
          <a:p>
            <a:r>
              <a:rPr lang="fr-FR" smtClean="0"/>
              <a:t>Buzz 2013 (Les Dérangées)</a:t>
            </a:r>
            <a:endParaRPr lang="fr-FR"/>
          </a:p>
        </p:txBody>
      </p:sp>
      <p:sp>
        <p:nvSpPr>
          <p:cNvPr id="17" name="Espace réservé du numéro de diapositive 16"/>
          <p:cNvSpPr>
            <a:spLocks noGrp="1"/>
          </p:cNvSpPr>
          <p:nvPr>
            <p:ph type="sldNum" sz="quarter" idx="12"/>
          </p:nvPr>
        </p:nvSpPr>
        <p:spPr/>
        <p:txBody>
          <a:bodyPr/>
          <a:lstStyle/>
          <a:p>
            <a:fld id="{0A95D8EB-C796-4D7C-A45D-C371170323EE}" type="slidenum">
              <a:rPr lang="fr-FR" smtClean="0"/>
              <a:pPr/>
              <a:t>143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7"/>
                                        </p:tgtEl>
                                        <p:attrNameLst>
                                          <p:attrName>ppt_x</p:attrName>
                                        </p:attrNameLst>
                                      </p:cBhvr>
                                      <p:tavLst>
                                        <p:tav tm="0">
                                          <p:val>
                                            <p:strVal val="ppt_x"/>
                                          </p:val>
                                        </p:tav>
                                        <p:tav tm="100000">
                                          <p:val>
                                            <p:strVal val="ppt_x"/>
                                          </p:val>
                                        </p:tav>
                                      </p:tavLst>
                                    </p:anim>
                                    <p:anim calcmode="lin" valueType="num">
                                      <p:cBhvr additive="base">
                                        <p:cTn id="27" dur="500"/>
                                        <p:tgtEl>
                                          <p:spTgt spid="7"/>
                                        </p:tgtEl>
                                        <p:attrNameLst>
                                          <p:attrName>ppt_y</p:attrName>
                                        </p:attrNameLst>
                                      </p:cBhvr>
                                      <p:tavLst>
                                        <p:tav tm="0">
                                          <p:val>
                                            <p:strVal val="ppt_y"/>
                                          </p:val>
                                        </p:tav>
                                        <p:tav tm="100000">
                                          <p:val>
                                            <p:strVal val="1+ppt_h/2"/>
                                          </p:val>
                                        </p:tav>
                                      </p:tavLst>
                                    </p:anim>
                                    <p:set>
                                      <p:cBhvr>
                                        <p:cTn id="28" dur="1" fill="hold">
                                          <p:stCondLst>
                                            <p:cond delay="499"/>
                                          </p:stCondLst>
                                        </p:cTn>
                                        <p:tgtEl>
                                          <p:spTgt spid="7"/>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7" grpId="1" animBg="1"/>
      <p:bldP spid="11" grpId="0"/>
      <p:bldP spid="11" grpId="1"/>
      <p:bldP spid="13" grpId="0" animBg="1"/>
      <p:bldP spid="14" grpId="0"/>
      <p:bldP spid="16"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60648"/>
            <a:ext cx="7776864" cy="461665"/>
          </a:xfrm>
          <a:prstGeom prst="rect">
            <a:avLst/>
          </a:prstGeom>
          <a:noFill/>
        </p:spPr>
        <p:txBody>
          <a:bodyPr wrap="square" rtlCol="0">
            <a:spAutoFit/>
          </a:bodyPr>
          <a:lstStyle/>
          <a:p>
            <a:r>
              <a:rPr lang="fr-FR" sz="2400" u="sng" dirty="0" smtClean="0"/>
              <a:t>1. LES BLOQUEURS</a:t>
            </a:r>
          </a:p>
        </p:txBody>
      </p:sp>
      <p:sp>
        <p:nvSpPr>
          <p:cNvPr id="4" name="ZoneTexte 3"/>
          <p:cNvSpPr txBox="1"/>
          <p:nvPr/>
        </p:nvSpPr>
        <p:spPr>
          <a:xfrm>
            <a:off x="467544" y="1196752"/>
            <a:ext cx="8136904" cy="1200329"/>
          </a:xfrm>
          <a:prstGeom prst="rect">
            <a:avLst/>
          </a:prstGeom>
          <a:noFill/>
        </p:spPr>
        <p:txBody>
          <a:bodyPr wrap="square" rtlCol="0">
            <a:spAutoFit/>
          </a:bodyPr>
          <a:lstStyle/>
          <a:p>
            <a:pPr>
              <a:buFontTx/>
              <a:buChar char="-"/>
            </a:pPr>
            <a:r>
              <a:rPr lang="fr-FR" dirty="0" smtClean="0"/>
              <a:t> Joueurs </a:t>
            </a:r>
            <a:r>
              <a:rPr lang="fr-FR" dirty="0" smtClean="0">
                <a:solidFill>
                  <a:schemeClr val="accent3">
                    <a:lumMod val="75000"/>
                  </a:schemeClr>
                </a:solidFill>
              </a:rPr>
              <a:t>positionnels</a:t>
            </a:r>
            <a:r>
              <a:rPr lang="fr-FR" dirty="0" smtClean="0"/>
              <a:t> qui forment le </a:t>
            </a:r>
            <a:r>
              <a:rPr lang="fr-FR" dirty="0" smtClean="0">
                <a:solidFill>
                  <a:schemeClr val="accent3">
                    <a:lumMod val="75000"/>
                  </a:schemeClr>
                </a:solidFill>
              </a:rPr>
              <a:t>pack</a:t>
            </a:r>
          </a:p>
          <a:p>
            <a:pPr>
              <a:buFontTx/>
              <a:buChar char="-"/>
            </a:pPr>
            <a:r>
              <a:rPr lang="fr-FR" dirty="0"/>
              <a:t> </a:t>
            </a:r>
            <a:r>
              <a:rPr lang="fr-FR" dirty="0" smtClean="0"/>
              <a:t>Maximum </a:t>
            </a:r>
            <a:r>
              <a:rPr lang="fr-FR" dirty="0" smtClean="0">
                <a:solidFill>
                  <a:schemeClr val="accent3">
                    <a:lumMod val="75000"/>
                  </a:schemeClr>
                </a:solidFill>
              </a:rPr>
              <a:t>4</a:t>
            </a:r>
            <a:r>
              <a:rPr lang="fr-FR" dirty="0" smtClean="0"/>
              <a:t> par équipe sur un jam</a:t>
            </a:r>
          </a:p>
          <a:p>
            <a:pPr>
              <a:buFontTx/>
              <a:buChar char="-"/>
            </a:pPr>
            <a:r>
              <a:rPr lang="fr-FR" dirty="0"/>
              <a:t> </a:t>
            </a:r>
            <a:r>
              <a:rPr lang="fr-FR" dirty="0" smtClean="0"/>
              <a:t>Parmi eux : </a:t>
            </a:r>
            <a:r>
              <a:rPr lang="fr-FR" dirty="0" smtClean="0">
                <a:solidFill>
                  <a:schemeClr val="accent3">
                    <a:lumMod val="75000"/>
                  </a:schemeClr>
                </a:solidFill>
              </a:rPr>
              <a:t>1 pivot</a:t>
            </a:r>
          </a:p>
          <a:p>
            <a:pPr>
              <a:buFontTx/>
              <a:buChar char="-"/>
            </a:pPr>
            <a:r>
              <a:rPr lang="fr-FR" dirty="0"/>
              <a:t> </a:t>
            </a:r>
            <a:r>
              <a:rPr lang="fr-FR" dirty="0" smtClean="0"/>
              <a:t>Ils ne marquent jamais de points</a:t>
            </a:r>
            <a:endParaRPr lang="fr-FR" dirty="0"/>
          </a:p>
        </p:txBody>
      </p:sp>
      <p:sp>
        <p:nvSpPr>
          <p:cNvPr id="5" name="ZoneTexte 4"/>
          <p:cNvSpPr txBox="1"/>
          <p:nvPr/>
        </p:nvSpPr>
        <p:spPr>
          <a:xfrm>
            <a:off x="467544" y="2780928"/>
            <a:ext cx="6552728" cy="369332"/>
          </a:xfrm>
          <a:prstGeom prst="rect">
            <a:avLst/>
          </a:prstGeom>
          <a:noFill/>
        </p:spPr>
        <p:txBody>
          <a:bodyPr wrap="square" rtlCol="0">
            <a:spAutoFit/>
          </a:bodyPr>
          <a:lstStyle/>
          <a:p>
            <a:r>
              <a:rPr lang="fr-FR" dirty="0" smtClean="0"/>
              <a:t>- Les bloqueurs non pivot ne portent pas de couvre-casque</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7776864" cy="461665"/>
          </a:xfrm>
          <a:prstGeom prst="rect">
            <a:avLst/>
          </a:prstGeom>
          <a:noFill/>
        </p:spPr>
        <p:txBody>
          <a:bodyPr wrap="square" rtlCol="0">
            <a:spAutoFit/>
          </a:bodyPr>
          <a:lstStyle/>
          <a:p>
            <a:r>
              <a:rPr lang="fr-FR" sz="2400" u="sng" dirty="0" smtClean="0"/>
              <a:t>2. LES BLOQUEURS PIVOTS</a:t>
            </a:r>
          </a:p>
        </p:txBody>
      </p:sp>
      <p:sp>
        <p:nvSpPr>
          <p:cNvPr id="3" name="ZoneTexte 2"/>
          <p:cNvSpPr txBox="1"/>
          <p:nvPr/>
        </p:nvSpPr>
        <p:spPr>
          <a:xfrm>
            <a:off x="323528" y="1124744"/>
            <a:ext cx="7344816" cy="2308324"/>
          </a:xfrm>
          <a:prstGeom prst="rect">
            <a:avLst/>
          </a:prstGeom>
          <a:noFill/>
        </p:spPr>
        <p:txBody>
          <a:bodyPr wrap="square" rtlCol="0">
            <a:spAutoFit/>
          </a:bodyPr>
          <a:lstStyle/>
          <a:p>
            <a:pPr>
              <a:buFontTx/>
              <a:buChar char="-"/>
            </a:pPr>
            <a:r>
              <a:rPr lang="fr-FR" dirty="0" smtClean="0"/>
              <a:t> Le pivot a des </a:t>
            </a:r>
            <a:r>
              <a:rPr lang="fr-FR" dirty="0" smtClean="0">
                <a:solidFill>
                  <a:srgbClr val="C00000"/>
                </a:solidFill>
              </a:rPr>
              <a:t>droits et privilèges</a:t>
            </a:r>
            <a:r>
              <a:rPr lang="fr-FR" dirty="0" smtClean="0"/>
              <a:t> particuliers</a:t>
            </a:r>
          </a:p>
          <a:p>
            <a:pPr>
              <a:buFontTx/>
              <a:buChar char="-"/>
            </a:pPr>
            <a:endParaRPr lang="fr-FR" dirty="0"/>
          </a:p>
          <a:p>
            <a:pPr>
              <a:buFontTx/>
              <a:buChar char="-"/>
            </a:pPr>
            <a:r>
              <a:rPr lang="fr-FR" dirty="0" smtClean="0"/>
              <a:t> Il doit porter un </a:t>
            </a:r>
            <a:r>
              <a:rPr lang="fr-FR" dirty="0" smtClean="0">
                <a:solidFill>
                  <a:srgbClr val="C00000"/>
                </a:solidFill>
              </a:rPr>
              <a:t>couvre casque </a:t>
            </a:r>
            <a:r>
              <a:rPr lang="fr-FR" dirty="0" smtClean="0"/>
              <a:t>pour l’identifier</a:t>
            </a:r>
          </a:p>
          <a:p>
            <a:pPr>
              <a:buFontTx/>
              <a:buChar char="-"/>
            </a:pPr>
            <a:endParaRPr lang="fr-FR" dirty="0"/>
          </a:p>
          <a:p>
            <a:pPr>
              <a:buFontTx/>
              <a:buChar char="-"/>
            </a:pPr>
            <a:r>
              <a:rPr lang="fr-FR" dirty="0" smtClean="0"/>
              <a:t> Ce statut de pivot </a:t>
            </a:r>
            <a:r>
              <a:rPr lang="fr-FR" i="1" dirty="0" smtClean="0"/>
              <a:t>ne peut être transféré </a:t>
            </a:r>
            <a:r>
              <a:rPr lang="fr-FR" dirty="0" smtClean="0"/>
              <a:t>à un autre joueur au cours d’un jam</a:t>
            </a:r>
          </a:p>
          <a:p>
            <a:pPr>
              <a:buFontTx/>
              <a:buChar char="-"/>
            </a:pPr>
            <a:endParaRPr lang="fr-FR" dirty="0"/>
          </a:p>
          <a:p>
            <a:pPr>
              <a:buFontTx/>
              <a:buChar char="-"/>
            </a:pPr>
            <a:r>
              <a:rPr lang="fr-FR" dirty="0" smtClean="0"/>
              <a:t> Il n’est </a:t>
            </a:r>
            <a:r>
              <a:rPr lang="fr-FR" dirty="0" smtClean="0">
                <a:solidFill>
                  <a:srgbClr val="C00000"/>
                </a:solidFill>
              </a:rPr>
              <a:t>pas obligatoire </a:t>
            </a:r>
            <a:r>
              <a:rPr lang="fr-FR" dirty="0" smtClean="0"/>
              <a:t>d’aligner un pivot dans un jam</a:t>
            </a:r>
          </a:p>
        </p:txBody>
      </p:sp>
      <p:sp>
        <p:nvSpPr>
          <p:cNvPr id="4" name="ZoneTexte 3"/>
          <p:cNvSpPr txBox="1"/>
          <p:nvPr/>
        </p:nvSpPr>
        <p:spPr>
          <a:xfrm>
            <a:off x="467544" y="4221088"/>
            <a:ext cx="835292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Les PRIVILEGES : </a:t>
            </a:r>
          </a:p>
          <a:p>
            <a:endParaRPr lang="fr-FR" dirty="0"/>
          </a:p>
          <a:p>
            <a:pPr marL="342900" indent="-342900">
              <a:buAutoNum type="arabicPeriod"/>
            </a:pPr>
            <a:r>
              <a:rPr lang="fr-FR" dirty="0" smtClean="0"/>
              <a:t>Avant de démarrer le jam, les pivots peuvent s’aligner sur la </a:t>
            </a:r>
            <a:r>
              <a:rPr lang="fr-FR" dirty="0" smtClean="0">
                <a:solidFill>
                  <a:srgbClr val="C00000"/>
                </a:solidFill>
              </a:rPr>
              <a:t>ligne de pivot</a:t>
            </a:r>
          </a:p>
          <a:p>
            <a:pPr marL="342900" indent="-342900">
              <a:buAutoNum type="arabicPeriod"/>
            </a:pPr>
            <a:r>
              <a:rPr lang="fr-FR" dirty="0"/>
              <a:t> </a:t>
            </a:r>
            <a:r>
              <a:rPr lang="fr-FR" dirty="0" smtClean="0"/>
              <a:t>Dans certaines circonstances, le pivot peut prendre la </a:t>
            </a:r>
            <a:r>
              <a:rPr lang="fr-FR" dirty="0" smtClean="0">
                <a:solidFill>
                  <a:srgbClr val="C00000"/>
                </a:solidFill>
              </a:rPr>
              <a:t>position de jammeur</a:t>
            </a:r>
            <a:r>
              <a:rPr lang="fr-FR" dirty="0" smtClean="0"/>
              <a:t> pour son équipe (cf. plus loin)</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vot.jpg"/>
          <p:cNvPicPr>
            <a:picLocks noChangeAspect="1"/>
          </p:cNvPicPr>
          <p:nvPr/>
        </p:nvPicPr>
        <p:blipFill>
          <a:blip r:embed="rId2" cstate="print"/>
          <a:stretch>
            <a:fillRect/>
          </a:stretch>
        </p:blipFill>
        <p:spPr>
          <a:xfrm>
            <a:off x="755576" y="0"/>
            <a:ext cx="7858125" cy="6858000"/>
          </a:xfrm>
          <a:prstGeom prst="rect">
            <a:avLst/>
          </a:prstGeom>
        </p:spPr>
      </p:pic>
      <p:sp>
        <p:nvSpPr>
          <p:cNvPr id="3" name="Rectangle 2"/>
          <p:cNvSpPr/>
          <p:nvPr/>
        </p:nvSpPr>
        <p:spPr>
          <a:xfrm>
            <a:off x="755576" y="0"/>
            <a:ext cx="5040560" cy="6858000"/>
          </a:xfrm>
          <a:prstGeom prst="rect">
            <a:avLst/>
          </a:prstGeom>
          <a:solidFill>
            <a:schemeClr val="accent3">
              <a:lumMod val="40000"/>
              <a:lumOff val="6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827584" y="1340768"/>
            <a:ext cx="4248472" cy="954107"/>
          </a:xfrm>
          <a:prstGeom prst="rect">
            <a:avLst/>
          </a:prstGeom>
          <a:noFill/>
        </p:spPr>
        <p:txBody>
          <a:bodyPr wrap="square" rtlCol="0">
            <a:spAutoFit/>
          </a:bodyPr>
          <a:lstStyle/>
          <a:p>
            <a:r>
              <a:rPr lang="fr-FR" dirty="0" smtClean="0"/>
              <a:t>- Une seule et solide bande (</a:t>
            </a:r>
            <a:r>
              <a:rPr lang="fr-FR" dirty="0" err="1" smtClean="0"/>
              <a:t>avt</a:t>
            </a:r>
            <a:r>
              <a:rPr lang="fr-FR" dirty="0" smtClean="0"/>
              <a:t>-&gt; </a:t>
            </a:r>
            <a:r>
              <a:rPr lang="fr-FR" dirty="0" err="1" smtClean="0"/>
              <a:t>arr</a:t>
            </a:r>
            <a:r>
              <a:rPr lang="fr-FR" dirty="0" smtClean="0"/>
              <a:t>)</a:t>
            </a:r>
          </a:p>
          <a:p>
            <a:pPr>
              <a:buFontTx/>
              <a:buChar char="-"/>
            </a:pPr>
            <a:r>
              <a:rPr lang="fr-FR" dirty="0" smtClean="0"/>
              <a:t> Minimum </a:t>
            </a:r>
            <a:r>
              <a:rPr lang="fr-FR" sz="2000" dirty="0" smtClean="0"/>
              <a:t>5 cm </a:t>
            </a:r>
            <a:r>
              <a:rPr lang="fr-FR" dirty="0" smtClean="0"/>
              <a:t>(largeur)</a:t>
            </a:r>
          </a:p>
          <a:p>
            <a:pPr>
              <a:buFontTx/>
              <a:buChar char="-"/>
            </a:pPr>
            <a:r>
              <a:rPr lang="fr-FR" dirty="0"/>
              <a:t> </a:t>
            </a:r>
            <a:r>
              <a:rPr lang="fr-FR" dirty="0" smtClean="0"/>
              <a:t>Couleurs contrastées</a:t>
            </a:r>
          </a:p>
        </p:txBody>
      </p:sp>
      <p:sp>
        <p:nvSpPr>
          <p:cNvPr id="6" name="ZoneTexte 5"/>
          <p:cNvSpPr txBox="1"/>
          <p:nvPr/>
        </p:nvSpPr>
        <p:spPr>
          <a:xfrm>
            <a:off x="827584" y="2780928"/>
            <a:ext cx="4752528" cy="1477328"/>
          </a:xfrm>
          <a:prstGeom prst="rect">
            <a:avLst/>
          </a:prstGeom>
          <a:noFill/>
        </p:spPr>
        <p:txBody>
          <a:bodyPr wrap="square" rtlCol="0">
            <a:spAutoFit/>
          </a:bodyPr>
          <a:lstStyle/>
          <a:p>
            <a:pPr>
              <a:buFontTx/>
              <a:buChar char="-"/>
            </a:pPr>
            <a:r>
              <a:rPr lang="fr-FR" dirty="0" smtClean="0"/>
              <a:t>Sur </a:t>
            </a:r>
            <a:r>
              <a:rPr lang="fr-FR" dirty="0" smtClean="0">
                <a:solidFill>
                  <a:schemeClr val="accent2">
                    <a:lumMod val="75000"/>
                  </a:schemeClr>
                </a:solidFill>
              </a:rPr>
              <a:t>la tête </a:t>
            </a:r>
            <a:r>
              <a:rPr lang="fr-FR" dirty="0" smtClean="0"/>
              <a:t>ou dans </a:t>
            </a:r>
            <a:r>
              <a:rPr lang="fr-FR" dirty="0" smtClean="0">
                <a:solidFill>
                  <a:schemeClr val="accent2">
                    <a:lumMod val="75000"/>
                  </a:schemeClr>
                </a:solidFill>
              </a:rPr>
              <a:t>la main</a:t>
            </a:r>
            <a:r>
              <a:rPr lang="fr-FR" dirty="0" smtClean="0"/>
              <a:t> au coup de sifflet de départ</a:t>
            </a:r>
          </a:p>
          <a:p>
            <a:pPr>
              <a:buFontTx/>
              <a:buChar char="-"/>
            </a:pPr>
            <a:r>
              <a:rPr lang="fr-FR" dirty="0"/>
              <a:t> </a:t>
            </a:r>
            <a:r>
              <a:rPr lang="fr-FR" dirty="0" smtClean="0"/>
              <a:t>Ne doit pas être introduit au cours du jam</a:t>
            </a:r>
          </a:p>
          <a:p>
            <a:pPr>
              <a:buFontTx/>
              <a:buChar char="-"/>
            </a:pPr>
            <a:r>
              <a:rPr lang="fr-FR" dirty="0"/>
              <a:t> </a:t>
            </a:r>
            <a:r>
              <a:rPr lang="fr-FR" dirty="0" smtClean="0">
                <a:solidFill>
                  <a:schemeClr val="accent2">
                    <a:lumMod val="75000"/>
                  </a:schemeClr>
                </a:solidFill>
              </a:rPr>
              <a:t>Obligatoire</a:t>
            </a:r>
            <a:r>
              <a:rPr lang="fr-FR" dirty="0" smtClean="0"/>
              <a:t> pour avoir le statut de pivot </a:t>
            </a:r>
            <a:endParaRPr lang="fr-FR" dirty="0"/>
          </a:p>
        </p:txBody>
      </p:sp>
      <p:sp>
        <p:nvSpPr>
          <p:cNvPr id="7" name="ZoneTexte 6"/>
          <p:cNvSpPr txBox="1"/>
          <p:nvPr/>
        </p:nvSpPr>
        <p:spPr>
          <a:xfrm>
            <a:off x="899592" y="260648"/>
            <a:ext cx="3672408" cy="369332"/>
          </a:xfrm>
          <a:prstGeom prst="rect">
            <a:avLst/>
          </a:prstGeom>
          <a:noFill/>
        </p:spPr>
        <p:txBody>
          <a:bodyPr wrap="square" rtlCol="0">
            <a:spAutoFit/>
          </a:bodyPr>
          <a:lstStyle/>
          <a:p>
            <a:r>
              <a:rPr lang="fr-FR" u="sng" dirty="0" smtClean="0"/>
              <a:t>LE COUVRE CASQUE</a:t>
            </a:r>
            <a:endParaRPr lang="fr-FR" u="sng" dirty="0"/>
          </a:p>
        </p:txBody>
      </p:sp>
      <p:sp>
        <p:nvSpPr>
          <p:cNvPr id="8" name="ZoneTexte 7"/>
          <p:cNvSpPr txBox="1"/>
          <p:nvPr/>
        </p:nvSpPr>
        <p:spPr>
          <a:xfrm>
            <a:off x="899592" y="4581128"/>
            <a:ext cx="6264696" cy="1477328"/>
          </a:xfrm>
          <a:prstGeom prst="rect">
            <a:avLst/>
          </a:prstGeom>
          <a:solidFill>
            <a:schemeClr val="accent3">
              <a:lumMod val="40000"/>
              <a:lumOff val="60000"/>
              <a:alpha val="61000"/>
            </a:schemeClr>
          </a:solidFill>
        </p:spPr>
        <p:txBody>
          <a:bodyPr wrap="square" rtlCol="0">
            <a:spAutoFit/>
          </a:bodyPr>
          <a:lstStyle/>
          <a:p>
            <a:r>
              <a:rPr lang="fr-FR" dirty="0" smtClean="0"/>
              <a:t>Si le couvre casque </a:t>
            </a:r>
            <a:r>
              <a:rPr lang="fr-FR" dirty="0" smtClean="0">
                <a:solidFill>
                  <a:schemeClr val="accent2">
                    <a:lumMod val="75000"/>
                  </a:schemeClr>
                </a:solidFill>
              </a:rPr>
              <a:t>tombe au sol</a:t>
            </a:r>
            <a:r>
              <a:rPr lang="fr-FR" dirty="0" smtClean="0"/>
              <a:t> ou est retiré du jeu : </a:t>
            </a:r>
          </a:p>
          <a:p>
            <a:pPr>
              <a:buFontTx/>
              <a:buChar char="-"/>
            </a:pPr>
            <a:r>
              <a:rPr lang="fr-FR" dirty="0" smtClean="0"/>
              <a:t> Seul le </a:t>
            </a:r>
            <a:r>
              <a:rPr lang="fr-FR" dirty="0" smtClean="0">
                <a:solidFill>
                  <a:schemeClr val="accent2">
                    <a:lumMod val="75000"/>
                  </a:schemeClr>
                </a:solidFill>
              </a:rPr>
              <a:t>pivot</a:t>
            </a:r>
            <a:r>
              <a:rPr lang="fr-FR" dirty="0" smtClean="0"/>
              <a:t> peut le récupérer</a:t>
            </a:r>
          </a:p>
          <a:p>
            <a:pPr>
              <a:buFontTx/>
              <a:buChar char="-"/>
            </a:pPr>
            <a:r>
              <a:rPr lang="fr-FR" dirty="0"/>
              <a:t> </a:t>
            </a:r>
            <a:r>
              <a:rPr lang="fr-FR" dirty="0" smtClean="0"/>
              <a:t>Il peut patiner dans </a:t>
            </a:r>
            <a:r>
              <a:rPr lang="fr-FR" dirty="0" smtClean="0">
                <a:solidFill>
                  <a:schemeClr val="accent2">
                    <a:lumMod val="75000"/>
                  </a:schemeClr>
                </a:solidFill>
              </a:rPr>
              <a:t>n’importe quel sens</a:t>
            </a:r>
            <a:r>
              <a:rPr lang="fr-FR" dirty="0" smtClean="0"/>
              <a:t>, y compris  </a:t>
            </a:r>
            <a:r>
              <a:rPr lang="fr-FR" dirty="0" smtClean="0">
                <a:solidFill>
                  <a:schemeClr val="accent2">
                    <a:lumMod val="75000"/>
                  </a:schemeClr>
                </a:solidFill>
              </a:rPr>
              <a:t>hors limite </a:t>
            </a:r>
            <a:r>
              <a:rPr lang="fr-FR" dirty="0" smtClean="0"/>
              <a:t>(si le couvre casque s’y trouve)</a:t>
            </a:r>
          </a:p>
          <a:p>
            <a:pPr>
              <a:buFontTx/>
              <a:buChar char="-"/>
            </a:pPr>
            <a:r>
              <a:rPr lang="fr-FR" dirty="0"/>
              <a:t> </a:t>
            </a:r>
            <a:r>
              <a:rPr lang="fr-FR" dirty="0" smtClean="0"/>
              <a:t>Mais soumis comme même au </a:t>
            </a:r>
            <a:r>
              <a:rPr lang="fr-FR" dirty="0" smtClean="0">
                <a:solidFill>
                  <a:schemeClr val="accent2">
                    <a:lumMod val="75000"/>
                  </a:schemeClr>
                </a:solidFill>
              </a:rPr>
              <a:t>pénalité de Hors-jeu</a:t>
            </a:r>
          </a:p>
        </p:txBody>
      </p:sp>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7776864" cy="461665"/>
          </a:xfrm>
          <a:prstGeom prst="rect">
            <a:avLst/>
          </a:prstGeom>
          <a:noFill/>
        </p:spPr>
        <p:txBody>
          <a:bodyPr wrap="square" rtlCol="0">
            <a:spAutoFit/>
          </a:bodyPr>
          <a:lstStyle/>
          <a:p>
            <a:r>
              <a:rPr lang="fr-FR" sz="2400" u="sng" dirty="0" smtClean="0"/>
              <a:t>3. LE JAMMEUR</a:t>
            </a:r>
          </a:p>
        </p:txBody>
      </p:sp>
      <p:sp>
        <p:nvSpPr>
          <p:cNvPr id="3" name="ZoneTexte 2"/>
          <p:cNvSpPr txBox="1"/>
          <p:nvPr/>
        </p:nvSpPr>
        <p:spPr>
          <a:xfrm>
            <a:off x="323528" y="1196752"/>
            <a:ext cx="7632848" cy="923330"/>
          </a:xfrm>
          <a:prstGeom prst="rect">
            <a:avLst/>
          </a:prstGeom>
          <a:noFill/>
        </p:spPr>
        <p:txBody>
          <a:bodyPr wrap="square" rtlCol="0">
            <a:spAutoFit/>
          </a:bodyPr>
          <a:lstStyle/>
          <a:p>
            <a:r>
              <a:rPr lang="fr-FR" dirty="0" smtClean="0"/>
              <a:t>- Son rôle : </a:t>
            </a:r>
            <a:r>
              <a:rPr lang="fr-FR" dirty="0" smtClean="0">
                <a:solidFill>
                  <a:schemeClr val="accent6">
                    <a:lumMod val="75000"/>
                  </a:schemeClr>
                </a:solidFill>
              </a:rPr>
              <a:t>marquer des points</a:t>
            </a:r>
          </a:p>
          <a:p>
            <a:pPr>
              <a:buFontTx/>
              <a:buChar char="-"/>
            </a:pPr>
            <a:r>
              <a:rPr lang="fr-FR" dirty="0">
                <a:solidFill>
                  <a:schemeClr val="accent6">
                    <a:lumMod val="75000"/>
                  </a:schemeClr>
                </a:solidFill>
              </a:rPr>
              <a:t> </a:t>
            </a:r>
            <a:r>
              <a:rPr lang="fr-FR" dirty="0" smtClean="0">
                <a:solidFill>
                  <a:schemeClr val="accent6">
                    <a:lumMod val="75000"/>
                  </a:schemeClr>
                </a:solidFill>
              </a:rPr>
              <a:t>1 par équipe </a:t>
            </a:r>
            <a:r>
              <a:rPr lang="fr-FR" dirty="0" smtClean="0"/>
              <a:t>par jam</a:t>
            </a:r>
          </a:p>
          <a:p>
            <a:pPr>
              <a:buFontTx/>
              <a:buChar char="-"/>
            </a:pPr>
            <a:endParaRPr lang="fr-FR" dirty="0"/>
          </a:p>
        </p:txBody>
      </p:sp>
      <p:sp>
        <p:nvSpPr>
          <p:cNvPr id="4" name="ZoneTexte 3"/>
          <p:cNvSpPr txBox="1"/>
          <p:nvPr/>
        </p:nvSpPr>
        <p:spPr>
          <a:xfrm>
            <a:off x="395536" y="2708920"/>
            <a:ext cx="8568952"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Les PRIVILEGES :</a:t>
            </a:r>
          </a:p>
          <a:p>
            <a:endParaRPr lang="fr-FR" dirty="0" smtClean="0"/>
          </a:p>
          <a:p>
            <a:pPr>
              <a:buFontTx/>
              <a:buChar char="-"/>
            </a:pPr>
            <a:r>
              <a:rPr lang="fr-FR" dirty="0" smtClean="0"/>
              <a:t> Peut obtenir le statut de </a:t>
            </a:r>
            <a:r>
              <a:rPr lang="fr-FR" dirty="0" smtClean="0">
                <a:solidFill>
                  <a:schemeClr val="accent6">
                    <a:lumMod val="75000"/>
                  </a:schemeClr>
                </a:solidFill>
              </a:rPr>
              <a:t>Lead </a:t>
            </a:r>
            <a:r>
              <a:rPr lang="fr-FR" dirty="0" err="1" smtClean="0">
                <a:solidFill>
                  <a:schemeClr val="accent6">
                    <a:lumMod val="75000"/>
                  </a:schemeClr>
                </a:solidFill>
              </a:rPr>
              <a:t>Jammer</a:t>
            </a:r>
            <a:r>
              <a:rPr lang="fr-FR" dirty="0" smtClean="0">
                <a:solidFill>
                  <a:schemeClr val="accent6">
                    <a:lumMod val="75000"/>
                  </a:schemeClr>
                </a:solidFill>
              </a:rPr>
              <a:t> </a:t>
            </a:r>
            <a:r>
              <a:rPr lang="fr-FR" dirty="0" smtClean="0"/>
              <a:t>et devient le seul patineur pouvant </a:t>
            </a:r>
            <a:r>
              <a:rPr lang="fr-FR" dirty="0" smtClean="0">
                <a:solidFill>
                  <a:schemeClr val="accent6">
                    <a:lumMod val="75000"/>
                  </a:schemeClr>
                </a:solidFill>
              </a:rPr>
              <a:t>arrêter le jam </a:t>
            </a:r>
            <a:r>
              <a:rPr lang="fr-FR" dirty="0" smtClean="0"/>
              <a:t>quand il veut avant les 2 minutes de jeu</a:t>
            </a:r>
          </a:p>
          <a:p>
            <a:pPr>
              <a:buFontTx/>
              <a:buChar char="-"/>
            </a:pPr>
            <a:endParaRPr lang="fr-FR" dirty="0"/>
          </a:p>
          <a:p>
            <a:pPr>
              <a:buFontTx/>
              <a:buChar char="-"/>
            </a:pPr>
            <a:r>
              <a:rPr lang="fr-FR" dirty="0" smtClean="0"/>
              <a:t>  Peut donner son poste au </a:t>
            </a:r>
            <a:r>
              <a:rPr lang="fr-FR" dirty="0" smtClean="0">
                <a:solidFill>
                  <a:schemeClr val="accent6">
                    <a:lumMod val="75000"/>
                  </a:schemeClr>
                </a:solidFill>
              </a:rPr>
              <a:t>pivot</a:t>
            </a:r>
            <a:r>
              <a:rPr lang="fr-FR" dirty="0" smtClean="0"/>
              <a:t> de son équipe selon des circonstances particulières</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vot.jpg"/>
          <p:cNvPicPr>
            <a:picLocks noChangeAspect="1"/>
          </p:cNvPicPr>
          <p:nvPr/>
        </p:nvPicPr>
        <p:blipFill>
          <a:blip r:embed="rId2" cstate="print"/>
          <a:stretch>
            <a:fillRect/>
          </a:stretch>
        </p:blipFill>
        <p:spPr>
          <a:xfrm>
            <a:off x="0" y="0"/>
            <a:ext cx="7858125" cy="6858000"/>
          </a:xfrm>
          <a:prstGeom prst="rect">
            <a:avLst/>
          </a:prstGeom>
        </p:spPr>
      </p:pic>
      <p:sp>
        <p:nvSpPr>
          <p:cNvPr id="3" name="Rectangle 2"/>
          <p:cNvSpPr/>
          <p:nvPr/>
        </p:nvSpPr>
        <p:spPr>
          <a:xfrm>
            <a:off x="4788024" y="0"/>
            <a:ext cx="4355976" cy="6858000"/>
          </a:xfrm>
          <a:prstGeom prst="rect">
            <a:avLst/>
          </a:prstGeom>
          <a:solidFill>
            <a:schemeClr val="accent4">
              <a:lumMod val="40000"/>
              <a:lumOff val="6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076056" y="260648"/>
            <a:ext cx="3816424" cy="369332"/>
          </a:xfrm>
          <a:prstGeom prst="rect">
            <a:avLst/>
          </a:prstGeom>
          <a:noFill/>
        </p:spPr>
        <p:txBody>
          <a:bodyPr wrap="square" rtlCol="0">
            <a:spAutoFit/>
          </a:bodyPr>
          <a:lstStyle/>
          <a:p>
            <a:r>
              <a:rPr lang="fr-FR" u="sng" dirty="0" smtClean="0"/>
              <a:t>COUVRE CASQUE</a:t>
            </a:r>
            <a:endParaRPr lang="fr-FR" u="sng" dirty="0"/>
          </a:p>
        </p:txBody>
      </p:sp>
      <p:sp>
        <p:nvSpPr>
          <p:cNvPr id="5" name="ZoneTexte 4"/>
          <p:cNvSpPr txBox="1"/>
          <p:nvPr/>
        </p:nvSpPr>
        <p:spPr>
          <a:xfrm>
            <a:off x="5004048" y="1196752"/>
            <a:ext cx="3528392" cy="923330"/>
          </a:xfrm>
          <a:prstGeom prst="rect">
            <a:avLst/>
          </a:prstGeom>
          <a:noFill/>
        </p:spPr>
        <p:txBody>
          <a:bodyPr wrap="square" rtlCol="0">
            <a:spAutoFit/>
          </a:bodyPr>
          <a:lstStyle/>
          <a:p>
            <a:r>
              <a:rPr lang="fr-FR" dirty="0" smtClean="0"/>
              <a:t>- 2 étoiles</a:t>
            </a:r>
          </a:p>
          <a:p>
            <a:r>
              <a:rPr lang="fr-FR" dirty="0" smtClean="0"/>
              <a:t>- Minimum 10 cm </a:t>
            </a:r>
          </a:p>
          <a:p>
            <a:r>
              <a:rPr lang="fr-FR" dirty="0" smtClean="0"/>
              <a:t>- Couleurs contrastées</a:t>
            </a:r>
            <a:endParaRPr lang="fr-FR" dirty="0"/>
          </a:p>
        </p:txBody>
      </p:sp>
      <p:sp>
        <p:nvSpPr>
          <p:cNvPr id="6" name="ZoneTexte 5"/>
          <p:cNvSpPr txBox="1"/>
          <p:nvPr/>
        </p:nvSpPr>
        <p:spPr>
          <a:xfrm>
            <a:off x="5004048" y="2852936"/>
            <a:ext cx="3995936" cy="1477328"/>
          </a:xfrm>
          <a:prstGeom prst="rect">
            <a:avLst/>
          </a:prstGeom>
          <a:noFill/>
        </p:spPr>
        <p:txBody>
          <a:bodyPr wrap="square" rtlCol="0">
            <a:spAutoFit/>
          </a:bodyPr>
          <a:lstStyle/>
          <a:p>
            <a:pPr>
              <a:buFontTx/>
              <a:buChar char="-"/>
            </a:pPr>
            <a:r>
              <a:rPr lang="fr-FR" dirty="0" smtClean="0"/>
              <a:t>Sur le casque ou dans la main au départ du jam</a:t>
            </a:r>
          </a:p>
          <a:p>
            <a:pPr>
              <a:buFontTx/>
              <a:buChar char="-"/>
            </a:pPr>
            <a:r>
              <a:rPr lang="fr-FR" dirty="0"/>
              <a:t> </a:t>
            </a:r>
            <a:r>
              <a:rPr lang="fr-FR" dirty="0" smtClean="0"/>
              <a:t>Ne doit pas être introduit au cours du Jam</a:t>
            </a:r>
          </a:p>
          <a:p>
            <a:endParaRPr lang="fr-FR" dirty="0"/>
          </a:p>
        </p:txBody>
      </p:sp>
      <p:sp>
        <p:nvSpPr>
          <p:cNvPr id="7" name="ZoneTexte 6"/>
          <p:cNvSpPr txBox="1"/>
          <p:nvPr/>
        </p:nvSpPr>
        <p:spPr>
          <a:xfrm>
            <a:off x="5076056" y="5301208"/>
            <a:ext cx="3672408" cy="646331"/>
          </a:xfrm>
          <a:prstGeom prst="rect">
            <a:avLst/>
          </a:prstGeom>
          <a:noFill/>
        </p:spPr>
        <p:txBody>
          <a:bodyPr wrap="square" rtlCol="0">
            <a:spAutoFit/>
          </a:bodyPr>
          <a:lstStyle/>
          <a:p>
            <a:r>
              <a:rPr lang="fr-FR" dirty="0" smtClean="0"/>
              <a:t>Obligatoire pour avoir le statut de jammeur</a:t>
            </a:r>
            <a:endParaRPr lang="fr-FR" dirty="0"/>
          </a:p>
        </p:txBody>
      </p:sp>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EQUIPES</a:t>
            </a:r>
            <a:endParaRPr lang="fr-FR" dirty="0"/>
          </a:p>
        </p:txBody>
      </p:sp>
      <p:sp>
        <p:nvSpPr>
          <p:cNvPr id="4" name="ZoneTexte 3"/>
          <p:cNvSpPr txBox="1"/>
          <p:nvPr/>
        </p:nvSpPr>
        <p:spPr>
          <a:xfrm>
            <a:off x="467544" y="1988840"/>
            <a:ext cx="8136904" cy="461665"/>
          </a:xfrm>
          <a:prstGeom prst="rect">
            <a:avLst/>
          </a:prstGeom>
          <a:noFill/>
        </p:spPr>
        <p:txBody>
          <a:bodyPr wrap="square" rtlCol="0">
            <a:spAutoFit/>
          </a:bodyPr>
          <a:lstStyle/>
          <a:p>
            <a:r>
              <a:rPr lang="fr-FR" dirty="0" smtClean="0"/>
              <a:t>Une équipe est constituée de maximum : </a:t>
            </a:r>
            <a:r>
              <a:rPr lang="fr-FR" sz="2400" dirty="0" smtClean="0"/>
              <a:t>20</a:t>
            </a:r>
            <a:r>
              <a:rPr lang="fr-FR" dirty="0" smtClean="0"/>
              <a:t> patineuses (qui sont </a:t>
            </a:r>
            <a:r>
              <a:rPr lang="fr-FR" dirty="0" err="1" smtClean="0"/>
              <a:t>MStées</a:t>
            </a:r>
            <a:r>
              <a:rPr lang="fr-FR" dirty="0" smtClean="0"/>
              <a:t>).  </a:t>
            </a:r>
            <a:endParaRPr lang="fr-FR" dirty="0"/>
          </a:p>
        </p:txBody>
      </p:sp>
      <p:sp>
        <p:nvSpPr>
          <p:cNvPr id="6" name="ZoneTexte 5"/>
          <p:cNvSpPr txBox="1"/>
          <p:nvPr/>
        </p:nvSpPr>
        <p:spPr>
          <a:xfrm>
            <a:off x="467544" y="4149080"/>
            <a:ext cx="8280920" cy="461665"/>
          </a:xfrm>
          <a:prstGeom prst="rect">
            <a:avLst/>
          </a:prstGeom>
          <a:noFill/>
        </p:spPr>
        <p:txBody>
          <a:bodyPr wrap="square" rtlCol="0">
            <a:spAutoFit/>
          </a:bodyPr>
          <a:lstStyle/>
          <a:p>
            <a:r>
              <a:rPr lang="fr-FR" dirty="0" smtClean="0"/>
              <a:t>Parmi les filles de l’équipe, seules </a:t>
            </a:r>
            <a:r>
              <a:rPr lang="fr-FR" sz="2400" dirty="0" smtClean="0">
                <a:solidFill>
                  <a:srgbClr val="C00000"/>
                </a:solidFill>
              </a:rPr>
              <a:t>14</a:t>
            </a:r>
            <a:r>
              <a:rPr lang="fr-FR" dirty="0" smtClean="0"/>
              <a:t> pourront être inscrites pour un match spécifique. </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7776864" cy="461665"/>
          </a:xfrm>
          <a:prstGeom prst="rect">
            <a:avLst/>
          </a:prstGeom>
          <a:noFill/>
        </p:spPr>
        <p:txBody>
          <a:bodyPr wrap="square" rtlCol="0">
            <a:spAutoFit/>
          </a:bodyPr>
          <a:lstStyle/>
          <a:p>
            <a:r>
              <a:rPr lang="fr-FR" sz="2400" u="sng" dirty="0" smtClean="0"/>
              <a:t>4. LEAD JAMMER</a:t>
            </a:r>
          </a:p>
        </p:txBody>
      </p:sp>
      <p:sp>
        <p:nvSpPr>
          <p:cNvPr id="3" name="ZoneTexte 2"/>
          <p:cNvSpPr txBox="1"/>
          <p:nvPr/>
        </p:nvSpPr>
        <p:spPr>
          <a:xfrm>
            <a:off x="179512" y="1124744"/>
            <a:ext cx="8856984" cy="4247317"/>
          </a:xfrm>
          <a:prstGeom prst="rect">
            <a:avLst/>
          </a:prstGeom>
          <a:noFill/>
        </p:spPr>
        <p:txBody>
          <a:bodyPr wrap="square" rtlCol="0">
            <a:spAutoFit/>
          </a:bodyPr>
          <a:lstStyle/>
          <a:p>
            <a:r>
              <a:rPr lang="fr-FR" dirty="0" smtClean="0"/>
              <a:t>- La lead jammeuse est la seule patineuse pouvant demander l’arrêt du jam avant l’expiration des 2 minutes.</a:t>
            </a:r>
          </a:p>
          <a:p>
            <a:endParaRPr lang="fr-FR" dirty="0" smtClean="0"/>
          </a:p>
          <a:p>
            <a:pPr>
              <a:buFontTx/>
              <a:buChar char="-"/>
            </a:pPr>
            <a:r>
              <a:rPr lang="fr-FR" dirty="0" smtClean="0"/>
              <a:t> Poste stratégique</a:t>
            </a:r>
          </a:p>
          <a:p>
            <a:pPr>
              <a:buFontTx/>
              <a:buChar char="-"/>
            </a:pPr>
            <a:endParaRPr lang="fr-FR" dirty="0" smtClean="0"/>
          </a:p>
          <a:p>
            <a:pPr>
              <a:buFontTx/>
              <a:buChar char="-"/>
            </a:pPr>
            <a:r>
              <a:rPr lang="fr-FR" dirty="0" smtClean="0"/>
              <a:t> Obtenu au passage initial</a:t>
            </a:r>
          </a:p>
          <a:p>
            <a:pPr>
              <a:buFontTx/>
              <a:buChar char="-"/>
            </a:pPr>
            <a:endParaRPr lang="fr-FR" dirty="0" smtClean="0"/>
          </a:p>
          <a:p>
            <a:pPr>
              <a:buFontTx/>
              <a:buChar char="-"/>
            </a:pPr>
            <a:r>
              <a:rPr lang="fr-FR" dirty="0" smtClean="0"/>
              <a:t> Pour obtenir le lead jam : il faut :</a:t>
            </a:r>
          </a:p>
          <a:p>
            <a:pPr lvl="1"/>
            <a:r>
              <a:rPr lang="fr-FR" dirty="0" smtClean="0"/>
              <a:t>~ dépasser le </a:t>
            </a:r>
            <a:r>
              <a:rPr lang="fr-FR" dirty="0" smtClean="0">
                <a:solidFill>
                  <a:schemeClr val="accent6">
                    <a:lumMod val="75000"/>
                  </a:schemeClr>
                </a:solidFill>
              </a:rPr>
              <a:t>Bloqueur en jeu le plus en avant</a:t>
            </a:r>
            <a:r>
              <a:rPr lang="fr-FR" dirty="0" smtClean="0"/>
              <a:t> dans les limites de la piste et debout, </a:t>
            </a:r>
          </a:p>
          <a:p>
            <a:pPr lvl="1"/>
            <a:r>
              <a:rPr lang="fr-FR" dirty="0" smtClean="0"/>
              <a:t>~ en ayant auparavant dépassé </a:t>
            </a:r>
            <a:r>
              <a:rPr lang="fr-FR" dirty="0" smtClean="0">
                <a:solidFill>
                  <a:schemeClr val="accent6">
                    <a:lumMod val="75000"/>
                  </a:schemeClr>
                </a:solidFill>
              </a:rPr>
              <a:t>tous les autres Bloqueurs dans les limites de la piste et debout, de manière légale</a:t>
            </a:r>
          </a:p>
          <a:p>
            <a:pPr lvl="1"/>
            <a:endParaRPr lang="fr-FR" dirty="0" smtClean="0"/>
          </a:p>
          <a:p>
            <a:r>
              <a:rPr lang="fr-FR" dirty="0" smtClean="0"/>
              <a:t>UN JAMMER DOIT ETRE </a:t>
            </a:r>
            <a:r>
              <a:rPr lang="fr-FR" dirty="0" smtClean="0">
                <a:solidFill>
                  <a:srgbClr val="FF0000"/>
                </a:solidFill>
              </a:rPr>
              <a:t>DANS LES LIMITES DE LA PISTE </a:t>
            </a:r>
            <a:r>
              <a:rPr lang="fr-FR" dirty="0" smtClean="0"/>
              <a:t>POUR OBTENIR LE</a:t>
            </a:r>
            <a:r>
              <a:rPr lang="fr-FR" dirty="0" smtClean="0">
                <a:solidFill>
                  <a:srgbClr val="FF0000"/>
                </a:solidFill>
              </a:rPr>
              <a:t> STATUT DE LEAD JAMMER </a:t>
            </a:r>
            <a:r>
              <a:rPr lang="fr-FR" dirty="0" smtClean="0"/>
              <a:t>(sinon risque de No </a:t>
            </a:r>
            <a:r>
              <a:rPr lang="fr-FR" dirty="0" err="1" smtClean="0"/>
              <a:t>Pass</a:t>
            </a:r>
            <a:r>
              <a:rPr lang="fr-FR" dirty="0" smtClean="0"/>
              <a:t>/No penalty)</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04664"/>
            <a:ext cx="8784976" cy="5355312"/>
          </a:xfrm>
          <a:prstGeom prst="rect">
            <a:avLst/>
          </a:prstGeom>
          <a:noFill/>
        </p:spPr>
        <p:txBody>
          <a:bodyPr wrap="square" rtlCol="0">
            <a:spAutoFit/>
          </a:bodyPr>
          <a:lstStyle/>
          <a:p>
            <a:pPr>
              <a:buFontTx/>
              <a:buChar char="-"/>
            </a:pPr>
            <a:r>
              <a:rPr lang="fr-FR" dirty="0" smtClean="0"/>
              <a:t> Les jammeurs n’ont pas besoin de dépasser </a:t>
            </a:r>
            <a:r>
              <a:rPr lang="fr-FR" dirty="0" smtClean="0">
                <a:solidFill>
                  <a:srgbClr val="7030A0"/>
                </a:solidFill>
              </a:rPr>
              <a:t>les bloqueurs en avant de la zone d’engagement </a:t>
            </a:r>
            <a:r>
              <a:rPr lang="fr-FR" dirty="0" smtClean="0"/>
              <a:t>pour devenir lead</a:t>
            </a:r>
          </a:p>
          <a:p>
            <a:pPr>
              <a:buFontTx/>
              <a:buChar char="-"/>
            </a:pPr>
            <a:endParaRPr lang="fr-FR" dirty="0" smtClean="0"/>
          </a:p>
          <a:p>
            <a:pPr>
              <a:buFontTx/>
              <a:buChar char="-"/>
            </a:pPr>
            <a:r>
              <a:rPr lang="fr-FR" dirty="0" smtClean="0"/>
              <a:t> Dans une situation de </a:t>
            </a:r>
            <a:r>
              <a:rPr lang="fr-FR" dirty="0" smtClean="0">
                <a:solidFill>
                  <a:srgbClr val="7030A0"/>
                </a:solidFill>
              </a:rPr>
              <a:t>No Pack</a:t>
            </a:r>
            <a:r>
              <a:rPr lang="fr-FR" dirty="0" smtClean="0"/>
              <a:t>, le jammeur doit dépasser </a:t>
            </a:r>
            <a:r>
              <a:rPr lang="fr-FR" dirty="0" smtClean="0">
                <a:solidFill>
                  <a:srgbClr val="7030A0"/>
                </a:solidFill>
              </a:rPr>
              <a:t>tous</a:t>
            </a:r>
            <a:r>
              <a:rPr lang="fr-FR" dirty="0" smtClean="0"/>
              <a:t> les bloqueurs pour devenir lead</a:t>
            </a:r>
          </a:p>
          <a:p>
            <a:endParaRPr lang="fr-FR" dirty="0" smtClean="0"/>
          </a:p>
          <a:p>
            <a:pPr>
              <a:buFontTx/>
              <a:buChar char="-"/>
            </a:pPr>
            <a:r>
              <a:rPr lang="fr-FR" dirty="0" smtClean="0"/>
              <a:t>Un Jammeur qui est dans les limites mais </a:t>
            </a:r>
            <a:r>
              <a:rPr lang="fr-FR" dirty="0" smtClean="0">
                <a:solidFill>
                  <a:srgbClr val="7030A0"/>
                </a:solidFill>
              </a:rPr>
              <a:t>à terre </a:t>
            </a:r>
            <a:r>
              <a:rPr lang="fr-FR" dirty="0" smtClean="0"/>
              <a:t>peut obtenir un dépassement pour les Bloqueurs qui étaient devant le Jammeur mais patinent dans le sens horaire pour se retrouver derrière le Jammeur à terre.</a:t>
            </a:r>
          </a:p>
          <a:p>
            <a:pPr>
              <a:buFontTx/>
              <a:buChar char="-"/>
            </a:pPr>
            <a:endParaRPr lang="fr-FR" dirty="0" smtClean="0"/>
          </a:p>
          <a:p>
            <a:pPr>
              <a:buFontTx/>
              <a:buChar char="-"/>
            </a:pPr>
            <a:r>
              <a:rPr lang="fr-FR" dirty="0" smtClean="0"/>
              <a:t> Si un jammeur devient </a:t>
            </a:r>
            <a:r>
              <a:rPr lang="fr-FR" dirty="0" smtClean="0">
                <a:solidFill>
                  <a:srgbClr val="7030A0"/>
                </a:solidFill>
              </a:rPr>
              <a:t>inéligible</a:t>
            </a:r>
            <a:r>
              <a:rPr lang="fr-FR" dirty="0" smtClean="0"/>
              <a:t> au statut de Lead (en commettant une faute ou un dépassement hors-limites) peut tenter de </a:t>
            </a:r>
            <a:r>
              <a:rPr lang="fr-FR" dirty="0" err="1" smtClean="0">
                <a:solidFill>
                  <a:srgbClr val="7030A0"/>
                </a:solidFill>
              </a:rPr>
              <a:t>re</a:t>
            </a:r>
            <a:r>
              <a:rPr lang="fr-FR" dirty="0" smtClean="0">
                <a:solidFill>
                  <a:srgbClr val="7030A0"/>
                </a:solidFill>
              </a:rPr>
              <a:t>-dépasser</a:t>
            </a:r>
            <a:r>
              <a:rPr lang="fr-FR" dirty="0" smtClean="0"/>
              <a:t> le bloqueur, et redevenir ainsi éligible.</a:t>
            </a:r>
          </a:p>
          <a:p>
            <a:pPr>
              <a:buFontTx/>
              <a:buChar char="-"/>
            </a:pPr>
            <a:endParaRPr lang="fr-FR" dirty="0" smtClean="0"/>
          </a:p>
          <a:p>
            <a:pPr>
              <a:buFontTx/>
              <a:buChar char="-"/>
            </a:pPr>
            <a:r>
              <a:rPr lang="fr-FR" dirty="0" smtClean="0"/>
              <a:t> Mais une fois sortie de </a:t>
            </a:r>
            <a:r>
              <a:rPr lang="fr-FR" dirty="0" smtClean="0">
                <a:solidFill>
                  <a:srgbClr val="7030A0"/>
                </a:solidFill>
              </a:rPr>
              <a:t>la zone d’engagement </a:t>
            </a:r>
            <a:r>
              <a:rPr lang="fr-FR" dirty="0" smtClean="0"/>
              <a:t>le jammeur, n’a plus la possibilité de redépasser</a:t>
            </a:r>
          </a:p>
          <a:p>
            <a:pPr>
              <a:buFontTx/>
              <a:buChar char="-"/>
            </a:pPr>
            <a:endParaRPr lang="fr-FR" dirty="0" smtClean="0"/>
          </a:p>
          <a:p>
            <a:pPr>
              <a:buFontTx/>
              <a:buChar char="-"/>
            </a:pPr>
            <a:r>
              <a:rPr lang="fr-FR" dirty="0" smtClean="0"/>
              <a:t> Si le jammeur n’ a pas dépassé </a:t>
            </a:r>
            <a:r>
              <a:rPr lang="fr-FR" dirty="0" smtClean="0">
                <a:solidFill>
                  <a:srgbClr val="C00000"/>
                </a:solidFill>
              </a:rPr>
              <a:t>tous les bloqueurs des 2 équipes </a:t>
            </a:r>
            <a:r>
              <a:rPr lang="fr-FR" dirty="0" smtClean="0"/>
              <a:t>de manière légale, dans les limites et debout : il sera déclaré </a:t>
            </a:r>
            <a:r>
              <a:rPr lang="fr-FR" dirty="0" smtClean="0">
                <a:solidFill>
                  <a:srgbClr val="7030A0"/>
                </a:solidFill>
              </a:rPr>
              <a:t>NOT LEAD JAMMER</a:t>
            </a:r>
            <a:endParaRPr lang="fr-FR" dirty="0">
              <a:solidFill>
                <a:srgbClr val="7030A0"/>
              </a:solidFill>
            </a:endParaRPr>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640960" cy="2585323"/>
          </a:xfrm>
          <a:prstGeom prst="rect">
            <a:avLst/>
          </a:prstGeom>
          <a:noFill/>
        </p:spPr>
        <p:txBody>
          <a:bodyPr wrap="square" rtlCol="0">
            <a:spAutoFit/>
          </a:bodyPr>
          <a:lstStyle/>
          <a:p>
            <a:r>
              <a:rPr lang="fr-FR" dirty="0" smtClean="0"/>
              <a:t>- Dans le cas où les deux jammeuses répondent au exigence du lead en même temps, le statut de lead sera attribuée à </a:t>
            </a:r>
            <a:r>
              <a:rPr lang="fr-FR" dirty="0" smtClean="0">
                <a:solidFill>
                  <a:srgbClr val="7030A0"/>
                </a:solidFill>
              </a:rPr>
              <a:t>celle qui est le plus en avant</a:t>
            </a:r>
          </a:p>
          <a:p>
            <a:endParaRPr lang="fr-FR" dirty="0" smtClean="0"/>
          </a:p>
          <a:p>
            <a:pPr>
              <a:buFontTx/>
              <a:buChar char="-"/>
            </a:pPr>
            <a:r>
              <a:rPr lang="fr-FR" dirty="0" smtClean="0"/>
              <a:t> Le dépassement est déterminé par les </a:t>
            </a:r>
            <a:r>
              <a:rPr lang="fr-FR" dirty="0" smtClean="0">
                <a:solidFill>
                  <a:srgbClr val="7030A0"/>
                </a:solidFill>
              </a:rPr>
              <a:t>hanches</a:t>
            </a:r>
            <a:r>
              <a:rPr lang="fr-FR" dirty="0" smtClean="0"/>
              <a:t> du patineur</a:t>
            </a:r>
          </a:p>
          <a:p>
            <a:pPr>
              <a:buFontTx/>
              <a:buChar char="-"/>
            </a:pPr>
            <a:endParaRPr lang="fr-FR" dirty="0" smtClean="0"/>
          </a:p>
          <a:p>
            <a:pPr>
              <a:buFontTx/>
              <a:buChar char="-"/>
            </a:pPr>
            <a:r>
              <a:rPr lang="fr-FR" dirty="0" smtClean="0"/>
              <a:t> Si le premier patineur a la sortie du pack n’obtient pas le lead jam (</a:t>
            </a:r>
            <a:r>
              <a:rPr lang="fr-FR" dirty="0" err="1" smtClean="0"/>
              <a:t>pr</a:t>
            </a:r>
            <a:r>
              <a:rPr lang="fr-FR" dirty="0" smtClean="0"/>
              <a:t> No </a:t>
            </a:r>
            <a:r>
              <a:rPr lang="fr-FR" dirty="0" err="1" smtClean="0"/>
              <a:t>Pass</a:t>
            </a:r>
            <a:r>
              <a:rPr lang="fr-FR" dirty="0" smtClean="0"/>
              <a:t>/No penalty), le deuxième jammeur peut devenir éligible au lead jam. Et si ce deuxième patineur ne parvient pas à avoir le statut de lead jam : il n’y aura </a:t>
            </a:r>
            <a:r>
              <a:rPr lang="fr-FR" dirty="0" smtClean="0">
                <a:solidFill>
                  <a:srgbClr val="7030A0"/>
                </a:solidFill>
              </a:rPr>
              <a:t>pas de LEAD </a:t>
            </a:r>
            <a:r>
              <a:rPr lang="fr-FR" dirty="0" smtClean="0"/>
              <a:t>jammeur </a:t>
            </a:r>
            <a:endParaRPr lang="fr-FR" dirty="0"/>
          </a:p>
        </p:txBody>
      </p:sp>
      <p:sp>
        <p:nvSpPr>
          <p:cNvPr id="3" name="ZoneTexte 2"/>
          <p:cNvSpPr txBox="1"/>
          <p:nvPr/>
        </p:nvSpPr>
        <p:spPr>
          <a:xfrm>
            <a:off x="323528" y="3212976"/>
            <a:ext cx="8352928" cy="2585323"/>
          </a:xfrm>
          <a:prstGeom prst="rect">
            <a:avLst/>
          </a:prstGeom>
          <a:noFill/>
        </p:spPr>
        <p:txBody>
          <a:bodyPr wrap="square" rtlCol="0">
            <a:spAutoFit/>
          </a:bodyPr>
          <a:lstStyle/>
          <a:p>
            <a:r>
              <a:rPr lang="fr-FR" i="1" u="sng" dirty="0" smtClean="0"/>
              <a:t>Lead Jammeur et prison :</a:t>
            </a:r>
          </a:p>
          <a:p>
            <a:endParaRPr lang="fr-FR" i="1" u="sng" dirty="0" smtClean="0"/>
          </a:p>
          <a:p>
            <a:pPr>
              <a:buFontTx/>
              <a:buChar char="-"/>
            </a:pPr>
            <a:r>
              <a:rPr lang="fr-FR" dirty="0" smtClean="0"/>
              <a:t> Un jammeur qui </a:t>
            </a:r>
            <a:r>
              <a:rPr lang="fr-FR" dirty="0" smtClean="0">
                <a:solidFill>
                  <a:srgbClr val="00B050"/>
                </a:solidFill>
              </a:rPr>
              <a:t>débute le jam en prison </a:t>
            </a:r>
            <a:r>
              <a:rPr lang="fr-FR" dirty="0" smtClean="0"/>
              <a:t>peut obtenir le lead jam si l’autre jammeur ne l’a pas encore obtenu</a:t>
            </a:r>
          </a:p>
          <a:p>
            <a:pPr>
              <a:buFontTx/>
              <a:buChar char="-"/>
            </a:pPr>
            <a:endParaRPr lang="fr-FR" i="1" u="sng" dirty="0" smtClean="0"/>
          </a:p>
          <a:p>
            <a:pPr>
              <a:buFontTx/>
              <a:buChar char="-"/>
            </a:pPr>
            <a:r>
              <a:rPr lang="fr-FR" i="1" dirty="0" smtClean="0"/>
              <a:t> </a:t>
            </a:r>
            <a:r>
              <a:rPr lang="fr-FR" dirty="0" smtClean="0"/>
              <a:t>Par contre un jammeur envoyé en prison au cours de son </a:t>
            </a:r>
            <a:r>
              <a:rPr lang="fr-FR" dirty="0" smtClean="0">
                <a:solidFill>
                  <a:srgbClr val="00B050"/>
                </a:solidFill>
              </a:rPr>
              <a:t>passage initial</a:t>
            </a:r>
            <a:r>
              <a:rPr lang="fr-FR" dirty="0" smtClean="0"/>
              <a:t>, ne sera plus éligible au statut de lead une fois de retour de prison</a:t>
            </a:r>
          </a:p>
          <a:p>
            <a:pPr>
              <a:buFontTx/>
              <a:buChar char="-"/>
            </a:pPr>
            <a:endParaRPr lang="fr-FR" dirty="0" smtClean="0"/>
          </a:p>
          <a:p>
            <a:pPr>
              <a:buFontTx/>
              <a:buChar char="-"/>
            </a:pPr>
            <a:r>
              <a:rPr lang="fr-FR" dirty="0" smtClean="0"/>
              <a:t> Le jammeur </a:t>
            </a:r>
            <a:r>
              <a:rPr lang="fr-FR" dirty="0" smtClean="0">
                <a:solidFill>
                  <a:srgbClr val="C00000"/>
                </a:solidFill>
              </a:rPr>
              <a:t>perd son lead s’il est envoyé en prison </a:t>
            </a:r>
            <a:r>
              <a:rPr lang="fr-FR" i="1" u="sng" dirty="0" smtClean="0">
                <a:solidFill>
                  <a:srgbClr val="C00000"/>
                </a:solidFill>
              </a:rPr>
              <a:t> </a:t>
            </a:r>
            <a:endParaRPr lang="fr-FR" i="1" u="sng" dirty="0">
              <a:solidFill>
                <a:srgbClr val="C00000"/>
              </a:solidFill>
            </a:endParaRP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22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280920" cy="2031325"/>
          </a:xfrm>
          <a:prstGeom prst="rect">
            <a:avLst/>
          </a:prstGeom>
          <a:noFill/>
        </p:spPr>
        <p:txBody>
          <a:bodyPr wrap="square" rtlCol="0">
            <a:spAutoFit/>
          </a:bodyPr>
          <a:lstStyle/>
          <a:p>
            <a:r>
              <a:rPr lang="fr-FR" i="1" u="sng" dirty="0" smtClean="0"/>
              <a:t>Arrêt du jam :</a:t>
            </a:r>
          </a:p>
          <a:p>
            <a:endParaRPr lang="fr-FR" i="1" u="sng" dirty="0" smtClean="0"/>
          </a:p>
          <a:p>
            <a:pPr>
              <a:buFontTx/>
              <a:buChar char="-"/>
            </a:pPr>
            <a:r>
              <a:rPr lang="fr-FR" dirty="0" smtClean="0"/>
              <a:t> Le Lead </a:t>
            </a:r>
            <a:r>
              <a:rPr lang="fr-FR" dirty="0" err="1" smtClean="0"/>
              <a:t>Jammer</a:t>
            </a:r>
            <a:r>
              <a:rPr lang="fr-FR" dirty="0" smtClean="0"/>
              <a:t> arrête le jam en plaçant </a:t>
            </a:r>
            <a:r>
              <a:rPr lang="fr-FR" dirty="0" smtClean="0">
                <a:solidFill>
                  <a:schemeClr val="accent6">
                    <a:lumMod val="75000"/>
                  </a:schemeClr>
                </a:solidFill>
              </a:rPr>
              <a:t>ses deux mains sur ses hanches </a:t>
            </a:r>
            <a:r>
              <a:rPr lang="fr-FR" dirty="0" smtClean="0"/>
              <a:t>de façon répétée jusqu’à ce que le </a:t>
            </a:r>
            <a:r>
              <a:rPr lang="fr-FR" dirty="0" err="1" smtClean="0"/>
              <a:t>Jammer</a:t>
            </a:r>
            <a:r>
              <a:rPr lang="fr-FR" dirty="0" smtClean="0"/>
              <a:t> </a:t>
            </a:r>
            <a:r>
              <a:rPr lang="fr-FR" dirty="0" err="1" smtClean="0"/>
              <a:t>Ref</a:t>
            </a:r>
            <a:r>
              <a:rPr lang="fr-FR" dirty="0" smtClean="0"/>
              <a:t> arrête le jam officiellement</a:t>
            </a:r>
          </a:p>
          <a:p>
            <a:pPr>
              <a:buFontTx/>
              <a:buChar char="-"/>
            </a:pPr>
            <a:endParaRPr lang="fr-FR" i="1" u="sng" dirty="0" smtClean="0"/>
          </a:p>
          <a:p>
            <a:pPr>
              <a:buFontTx/>
              <a:buChar char="-"/>
            </a:pPr>
            <a:r>
              <a:rPr lang="fr-FR" dirty="0" smtClean="0"/>
              <a:t>  S’il n’y a pas de lead jammeur le jam continue jusqu’à ce que les </a:t>
            </a:r>
            <a:r>
              <a:rPr lang="fr-FR" dirty="0" smtClean="0">
                <a:solidFill>
                  <a:schemeClr val="accent6">
                    <a:lumMod val="75000"/>
                  </a:schemeClr>
                </a:solidFill>
              </a:rPr>
              <a:t>2 minutes </a:t>
            </a:r>
            <a:r>
              <a:rPr lang="fr-FR" dirty="0" smtClean="0"/>
              <a:t>s’écoulent</a:t>
            </a:r>
            <a:endParaRPr lang="fr-FR" dirty="0"/>
          </a:p>
        </p:txBody>
      </p:sp>
      <p:sp>
        <p:nvSpPr>
          <p:cNvPr id="3" name="ZoneTexte 2"/>
          <p:cNvSpPr txBox="1"/>
          <p:nvPr/>
        </p:nvSpPr>
        <p:spPr>
          <a:xfrm>
            <a:off x="323528" y="2708920"/>
            <a:ext cx="8352928" cy="2308324"/>
          </a:xfrm>
          <a:prstGeom prst="rect">
            <a:avLst/>
          </a:prstGeom>
          <a:noFill/>
        </p:spPr>
        <p:txBody>
          <a:bodyPr wrap="square" rtlCol="0">
            <a:spAutoFit/>
          </a:bodyPr>
          <a:lstStyle/>
          <a:p>
            <a:r>
              <a:rPr lang="fr-FR" i="1" u="sng" dirty="0" smtClean="0"/>
              <a:t>Perte du Lead : </a:t>
            </a:r>
          </a:p>
          <a:p>
            <a:endParaRPr lang="fr-FR" dirty="0" smtClean="0"/>
          </a:p>
          <a:p>
            <a:pPr>
              <a:buFontTx/>
              <a:buChar char="-"/>
            </a:pPr>
            <a:r>
              <a:rPr lang="fr-FR" dirty="0" smtClean="0"/>
              <a:t> Si le jammeur va en </a:t>
            </a:r>
            <a:r>
              <a:rPr lang="fr-FR" dirty="0" smtClean="0">
                <a:solidFill>
                  <a:schemeClr val="accent6">
                    <a:lumMod val="75000"/>
                  </a:schemeClr>
                </a:solidFill>
              </a:rPr>
              <a:t>prison</a:t>
            </a:r>
            <a:r>
              <a:rPr lang="fr-FR" dirty="0" smtClean="0"/>
              <a:t> pour pénalité majeure</a:t>
            </a:r>
          </a:p>
          <a:p>
            <a:pPr>
              <a:buFontTx/>
              <a:buChar char="-"/>
            </a:pPr>
            <a:r>
              <a:rPr lang="fr-FR" dirty="0" smtClean="0"/>
              <a:t> Si le jammeur enlève son </a:t>
            </a:r>
            <a:r>
              <a:rPr lang="fr-FR" dirty="0" smtClean="0">
                <a:solidFill>
                  <a:schemeClr val="accent6">
                    <a:lumMod val="75000"/>
                  </a:schemeClr>
                </a:solidFill>
              </a:rPr>
              <a:t>couvre-casque</a:t>
            </a:r>
          </a:p>
          <a:p>
            <a:pPr>
              <a:buFontTx/>
              <a:buChar char="-"/>
            </a:pPr>
            <a:r>
              <a:rPr lang="fr-FR" dirty="0" smtClean="0"/>
              <a:t> Si un </a:t>
            </a:r>
            <a:r>
              <a:rPr lang="fr-FR" dirty="0" smtClean="0">
                <a:solidFill>
                  <a:schemeClr val="accent6">
                    <a:lumMod val="75000"/>
                  </a:schemeClr>
                </a:solidFill>
              </a:rPr>
              <a:t>coéquipier</a:t>
            </a:r>
            <a:r>
              <a:rPr lang="fr-FR" dirty="0" smtClean="0"/>
              <a:t> lui enlève son </a:t>
            </a:r>
            <a:r>
              <a:rPr lang="fr-FR" dirty="0" smtClean="0">
                <a:solidFill>
                  <a:schemeClr val="accent6">
                    <a:lumMod val="75000"/>
                  </a:schemeClr>
                </a:solidFill>
              </a:rPr>
              <a:t>couvre casque</a:t>
            </a:r>
          </a:p>
          <a:p>
            <a:endParaRPr lang="fr-FR" dirty="0" smtClean="0"/>
          </a:p>
          <a:p>
            <a:r>
              <a:rPr lang="fr-FR" dirty="0" smtClean="0"/>
              <a:t>Mais si c’est un adversaire qui lui enlève, il peut reprendre son statut de Lead, en le remettant …</a:t>
            </a:r>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60648"/>
            <a:ext cx="7776864" cy="461665"/>
          </a:xfrm>
          <a:prstGeom prst="rect">
            <a:avLst/>
          </a:prstGeom>
          <a:noFill/>
        </p:spPr>
        <p:txBody>
          <a:bodyPr wrap="square" rtlCol="0">
            <a:spAutoFit/>
          </a:bodyPr>
          <a:lstStyle/>
          <a:p>
            <a:r>
              <a:rPr lang="fr-FR" sz="2400" u="sng" dirty="0" smtClean="0"/>
              <a:t>5. Passage de l’étoile </a:t>
            </a:r>
          </a:p>
        </p:txBody>
      </p:sp>
      <p:sp>
        <p:nvSpPr>
          <p:cNvPr id="4" name="ZoneTexte 3"/>
          <p:cNvSpPr txBox="1"/>
          <p:nvPr/>
        </p:nvSpPr>
        <p:spPr>
          <a:xfrm>
            <a:off x="395536" y="1124744"/>
            <a:ext cx="8424936" cy="1754326"/>
          </a:xfrm>
          <a:prstGeom prst="rect">
            <a:avLst/>
          </a:prstGeom>
          <a:noFill/>
        </p:spPr>
        <p:txBody>
          <a:bodyPr wrap="square" rtlCol="0">
            <a:spAutoFit/>
          </a:bodyPr>
          <a:lstStyle/>
          <a:p>
            <a:pPr>
              <a:buFontTx/>
              <a:buChar char="-"/>
            </a:pPr>
            <a:r>
              <a:rPr lang="fr-FR" dirty="0" smtClean="0"/>
              <a:t> Un jammeur peut transférer son poste au </a:t>
            </a:r>
            <a:r>
              <a:rPr lang="fr-FR" dirty="0" smtClean="0">
                <a:solidFill>
                  <a:srgbClr val="00B0F0"/>
                </a:solidFill>
              </a:rPr>
              <a:t>PIVOT</a:t>
            </a:r>
            <a:r>
              <a:rPr lang="fr-FR" dirty="0" smtClean="0"/>
              <a:t>, uniquement à lui</a:t>
            </a:r>
          </a:p>
          <a:p>
            <a:endParaRPr lang="fr-FR" dirty="0" smtClean="0"/>
          </a:p>
          <a:p>
            <a:pPr>
              <a:buFontTx/>
              <a:buChar char="-"/>
            </a:pPr>
            <a:r>
              <a:rPr lang="fr-FR" dirty="0" smtClean="0"/>
              <a:t> Le transfert doit se faire dans la </a:t>
            </a:r>
            <a:r>
              <a:rPr lang="fr-FR" dirty="0" smtClean="0">
                <a:solidFill>
                  <a:srgbClr val="00B0F0"/>
                </a:solidFill>
              </a:rPr>
              <a:t>ZONE d’ENGAGEMENT </a:t>
            </a:r>
            <a:r>
              <a:rPr lang="fr-FR" dirty="0" smtClean="0"/>
              <a:t>et dans les limites de la piste</a:t>
            </a:r>
          </a:p>
          <a:p>
            <a:pPr>
              <a:buFontTx/>
              <a:buChar char="-"/>
            </a:pPr>
            <a:endParaRPr lang="fr-FR" dirty="0" smtClean="0"/>
          </a:p>
          <a:p>
            <a:pPr>
              <a:buFontTx/>
              <a:buChar char="-"/>
            </a:pPr>
            <a:r>
              <a:rPr lang="fr-FR" dirty="0" smtClean="0"/>
              <a:t> L’initiateur du passage de l’étoile est responsable de l’acte</a:t>
            </a:r>
            <a:endParaRPr lang="fr-FR" dirty="0"/>
          </a:p>
        </p:txBody>
      </p:sp>
      <p:sp>
        <p:nvSpPr>
          <p:cNvPr id="5" name="ZoneTexte 4"/>
          <p:cNvSpPr txBox="1"/>
          <p:nvPr/>
        </p:nvSpPr>
        <p:spPr>
          <a:xfrm>
            <a:off x="395536" y="3356992"/>
            <a:ext cx="8496944" cy="1477328"/>
          </a:xfrm>
          <a:prstGeom prst="rect">
            <a:avLst/>
          </a:prstGeom>
          <a:noFill/>
        </p:spPr>
        <p:txBody>
          <a:bodyPr wrap="square" rtlCol="0">
            <a:spAutoFit/>
          </a:bodyPr>
          <a:lstStyle/>
          <a:p>
            <a:pPr>
              <a:buFontTx/>
              <a:buChar char="-"/>
            </a:pPr>
            <a:r>
              <a:rPr lang="fr-FR" dirty="0" smtClean="0"/>
              <a:t> Un jammeur ne peut pas donner son couvre casque</a:t>
            </a:r>
          </a:p>
          <a:p>
            <a:pPr lvl="1"/>
            <a:r>
              <a:rPr lang="fr-FR" dirty="0" smtClean="0"/>
              <a:t>~ quand il est en route ou à l’intérieur de la </a:t>
            </a:r>
            <a:r>
              <a:rPr lang="fr-FR" dirty="0" smtClean="0">
                <a:solidFill>
                  <a:srgbClr val="00B0F0"/>
                </a:solidFill>
              </a:rPr>
              <a:t>penalty box</a:t>
            </a:r>
          </a:p>
          <a:p>
            <a:pPr lvl="1"/>
            <a:r>
              <a:rPr lang="fr-FR" dirty="0" smtClean="0"/>
              <a:t>~ à un </a:t>
            </a:r>
            <a:r>
              <a:rPr lang="fr-FR" dirty="0" smtClean="0">
                <a:solidFill>
                  <a:srgbClr val="00B0F0"/>
                </a:solidFill>
              </a:rPr>
              <a:t>bloqueur-pivot</a:t>
            </a:r>
            <a:r>
              <a:rPr lang="fr-FR" dirty="0" smtClean="0"/>
              <a:t> en </a:t>
            </a:r>
            <a:r>
              <a:rPr lang="fr-FR" dirty="0" smtClean="0">
                <a:solidFill>
                  <a:srgbClr val="00B0F0"/>
                </a:solidFill>
              </a:rPr>
              <a:t>attente pour la prison</a:t>
            </a:r>
          </a:p>
          <a:p>
            <a:endParaRPr lang="fr-FR" dirty="0" smtClean="0"/>
          </a:p>
          <a:p>
            <a:r>
              <a:rPr lang="fr-FR" dirty="0" smtClean="0"/>
              <a:t>- Mais les jammeurs peuvent le transférer lors de leur retour de prison</a:t>
            </a: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352928" cy="369332"/>
          </a:xfrm>
          <a:prstGeom prst="rect">
            <a:avLst/>
          </a:prstGeom>
          <a:noFill/>
        </p:spPr>
        <p:txBody>
          <a:bodyPr wrap="square" rtlCol="0">
            <a:spAutoFit/>
          </a:bodyPr>
          <a:lstStyle/>
          <a:p>
            <a:r>
              <a:rPr lang="fr-FR" i="1" u="sng" dirty="0" smtClean="0"/>
              <a:t>Comment donner son couvre casque au pivot ?</a:t>
            </a:r>
            <a:endParaRPr lang="fr-FR" i="1" u="sng" dirty="0"/>
          </a:p>
        </p:txBody>
      </p:sp>
      <p:sp>
        <p:nvSpPr>
          <p:cNvPr id="3" name="ZoneTexte 2"/>
          <p:cNvSpPr txBox="1"/>
          <p:nvPr/>
        </p:nvSpPr>
        <p:spPr>
          <a:xfrm>
            <a:off x="251520" y="908720"/>
            <a:ext cx="8640960" cy="923330"/>
          </a:xfrm>
          <a:prstGeom prst="rect">
            <a:avLst/>
          </a:prstGeom>
          <a:noFill/>
        </p:spPr>
        <p:txBody>
          <a:bodyPr wrap="square" rtlCol="0">
            <a:spAutoFit/>
          </a:bodyPr>
          <a:lstStyle/>
          <a:p>
            <a:pPr>
              <a:buFontTx/>
              <a:buChar char="-"/>
            </a:pPr>
            <a:r>
              <a:rPr lang="fr-FR" dirty="0" smtClean="0"/>
              <a:t> Enlever son couvre casque</a:t>
            </a:r>
          </a:p>
          <a:p>
            <a:pPr>
              <a:buFontTx/>
              <a:buChar char="-"/>
            </a:pPr>
            <a:r>
              <a:rPr lang="fr-FR" dirty="0" smtClean="0"/>
              <a:t> Et le donner directement au pivot</a:t>
            </a:r>
          </a:p>
          <a:p>
            <a:pPr>
              <a:buFontTx/>
              <a:buChar char="-"/>
            </a:pPr>
            <a:endParaRPr lang="fr-FR" dirty="0"/>
          </a:p>
        </p:txBody>
      </p:sp>
      <p:sp>
        <p:nvSpPr>
          <p:cNvPr id="4" name="ZoneTexte 3"/>
          <p:cNvSpPr txBox="1"/>
          <p:nvPr/>
        </p:nvSpPr>
        <p:spPr>
          <a:xfrm>
            <a:off x="323528" y="3140968"/>
            <a:ext cx="820891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u="sng" dirty="0" smtClean="0"/>
              <a:t>Le couvre casque : </a:t>
            </a:r>
          </a:p>
          <a:p>
            <a:pPr>
              <a:buFontTx/>
              <a:buChar char="-"/>
            </a:pPr>
            <a:r>
              <a:rPr lang="fr-FR" dirty="0" smtClean="0"/>
              <a:t> Ne doit pas passer par </a:t>
            </a:r>
            <a:r>
              <a:rPr lang="fr-FR" dirty="0" smtClean="0">
                <a:solidFill>
                  <a:srgbClr val="C00000"/>
                </a:solidFill>
              </a:rPr>
              <a:t>d’autres patineurs</a:t>
            </a:r>
          </a:p>
          <a:p>
            <a:pPr>
              <a:buFontTx/>
              <a:buChar char="-"/>
            </a:pPr>
            <a:r>
              <a:rPr lang="fr-FR" dirty="0" smtClean="0"/>
              <a:t> Ne doit pas être </a:t>
            </a:r>
            <a:r>
              <a:rPr lang="fr-FR" dirty="0" smtClean="0">
                <a:solidFill>
                  <a:srgbClr val="C00000"/>
                </a:solidFill>
              </a:rPr>
              <a:t>jeté</a:t>
            </a:r>
          </a:p>
          <a:p>
            <a:pPr>
              <a:buFontTx/>
              <a:buChar char="-"/>
            </a:pPr>
            <a:r>
              <a:rPr lang="fr-FR" dirty="0" smtClean="0"/>
              <a:t> Ne doit pas être </a:t>
            </a:r>
            <a:r>
              <a:rPr lang="fr-FR" dirty="0" smtClean="0">
                <a:solidFill>
                  <a:srgbClr val="C00000"/>
                </a:solidFill>
              </a:rPr>
              <a:t>enlevé par le pivot</a:t>
            </a:r>
            <a:r>
              <a:rPr lang="fr-FR" dirty="0" smtClean="0"/>
              <a:t> ou d’autres patineurs</a:t>
            </a:r>
          </a:p>
          <a:p>
            <a:pPr>
              <a:buFontTx/>
              <a:buChar char="-"/>
            </a:pPr>
            <a:endParaRPr lang="fr-FR" dirty="0" smtClean="0"/>
          </a:p>
        </p:txBody>
      </p:sp>
      <p:pic>
        <p:nvPicPr>
          <p:cNvPr id="5" name="Image 4" descr="expression-visage-PEUR-coloriage-imagier-Monsieur-madame-bonhomme.png"/>
          <p:cNvPicPr>
            <a:picLocks noChangeAspect="1"/>
          </p:cNvPicPr>
          <p:nvPr/>
        </p:nvPicPr>
        <p:blipFill>
          <a:blip r:embed="rId2" cstate="print"/>
          <a:stretch>
            <a:fillRect/>
          </a:stretch>
        </p:blipFill>
        <p:spPr>
          <a:xfrm>
            <a:off x="3275856" y="1844824"/>
            <a:ext cx="1342857" cy="1342857"/>
          </a:xfrm>
          <a:prstGeom prst="rect">
            <a:avLst/>
          </a:prstGeom>
        </p:spPr>
        <p:style>
          <a:lnRef idx="2">
            <a:schemeClr val="accent2"/>
          </a:lnRef>
          <a:fillRef idx="1">
            <a:schemeClr val="lt1"/>
          </a:fillRef>
          <a:effectRef idx="0">
            <a:schemeClr val="accent2"/>
          </a:effectRef>
          <a:fontRef idx="minor">
            <a:schemeClr val="dk1"/>
          </a:fontRef>
        </p:style>
      </p:pic>
      <p:sp>
        <p:nvSpPr>
          <p:cNvPr id="6" name="ZoneTexte 5"/>
          <p:cNvSpPr txBox="1"/>
          <p:nvPr/>
        </p:nvSpPr>
        <p:spPr>
          <a:xfrm>
            <a:off x="323528" y="5013176"/>
            <a:ext cx="8352928" cy="1200329"/>
          </a:xfrm>
          <a:prstGeom prst="rect">
            <a:avLst/>
          </a:prstGeom>
          <a:noFill/>
        </p:spPr>
        <p:txBody>
          <a:bodyPr wrap="square" rtlCol="0">
            <a:spAutoFit/>
          </a:bodyPr>
          <a:lstStyle/>
          <a:p>
            <a:r>
              <a:rPr lang="fr-FR" dirty="0" smtClean="0"/>
              <a:t>Dans le cas où un jammeur a enlevé son couvre-casque (ou coéquipier qui lui a enlevé)  :</a:t>
            </a:r>
          </a:p>
          <a:p>
            <a:pPr>
              <a:buFontTx/>
              <a:buChar char="-"/>
            </a:pPr>
            <a:r>
              <a:rPr lang="fr-FR" dirty="0" smtClean="0"/>
              <a:t>Il </a:t>
            </a:r>
            <a:r>
              <a:rPr lang="fr-FR" i="1" dirty="0" smtClean="0"/>
              <a:t>renonce à marquer des points </a:t>
            </a:r>
            <a:r>
              <a:rPr lang="fr-FR" dirty="0" smtClean="0"/>
              <a:t>(sauf s’ il le remet)</a:t>
            </a:r>
          </a:p>
          <a:p>
            <a:pPr>
              <a:buFontTx/>
              <a:buChar char="-"/>
            </a:pPr>
            <a:r>
              <a:rPr lang="fr-FR" dirty="0" smtClean="0"/>
              <a:t>Il perd son statut de </a:t>
            </a:r>
            <a:r>
              <a:rPr lang="fr-FR" i="1" dirty="0" smtClean="0">
                <a:solidFill>
                  <a:schemeClr val="accent6">
                    <a:lumMod val="75000"/>
                  </a:schemeClr>
                </a:solidFill>
              </a:rPr>
              <a:t>lead jammeur</a:t>
            </a:r>
            <a:endParaRPr lang="fr-FR" i="1" dirty="0">
              <a:solidFill>
                <a:schemeClr val="accent6">
                  <a:lumMod val="75000"/>
                </a:schemeClr>
              </a:solidFill>
            </a:endParaRPr>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25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7129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i="1" dirty="0" smtClean="0"/>
              <a:t>Statut de jammeur transféré quand couvre-casque du jammeur sur le casque du Pivot</a:t>
            </a:r>
          </a:p>
        </p:txBody>
      </p:sp>
      <p:sp>
        <p:nvSpPr>
          <p:cNvPr id="3" name="ZoneTexte 2"/>
          <p:cNvSpPr txBox="1"/>
          <p:nvPr/>
        </p:nvSpPr>
        <p:spPr>
          <a:xfrm>
            <a:off x="179512" y="1124744"/>
            <a:ext cx="885698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Si </a:t>
            </a:r>
            <a:r>
              <a:rPr lang="fr-FR" dirty="0" smtClean="0">
                <a:solidFill>
                  <a:srgbClr val="0070C0"/>
                </a:solidFill>
              </a:rPr>
              <a:t>passage illégal </a:t>
            </a:r>
            <a:r>
              <a:rPr lang="fr-FR" dirty="0" smtClean="0"/>
              <a:t>de l’étoile (par exemple : couvre casque lancé au pivot</a:t>
            </a:r>
          </a:p>
          <a:p>
            <a:endParaRPr lang="fr-FR" dirty="0" smtClean="0"/>
          </a:p>
          <a:p>
            <a:pPr>
              <a:buFontTx/>
              <a:buChar char="-"/>
            </a:pPr>
            <a:r>
              <a:rPr lang="fr-FR" dirty="0" smtClean="0"/>
              <a:t> Le pivot n’est pas jammeur même s’il porte le couvre-casque</a:t>
            </a:r>
          </a:p>
          <a:p>
            <a:pPr>
              <a:buFontTx/>
              <a:buChar char="-"/>
            </a:pPr>
            <a:r>
              <a:rPr lang="fr-FR" dirty="0" smtClean="0"/>
              <a:t> Le jammeur reste jammeur, le pivot reste pivot</a:t>
            </a:r>
          </a:p>
          <a:p>
            <a:pPr>
              <a:buFontTx/>
              <a:buChar char="-"/>
            </a:pPr>
            <a:r>
              <a:rPr lang="fr-FR" dirty="0" smtClean="0"/>
              <a:t> Le jammeur, initiateur du geste est pénalisé (prison)</a:t>
            </a:r>
          </a:p>
        </p:txBody>
      </p:sp>
      <p:sp>
        <p:nvSpPr>
          <p:cNvPr id="4" name="ZoneTexte 3"/>
          <p:cNvSpPr txBox="1"/>
          <p:nvPr/>
        </p:nvSpPr>
        <p:spPr>
          <a:xfrm>
            <a:off x="179512" y="3140968"/>
            <a:ext cx="86409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Une fois transféré, l’ancien jammeur ne peut récupérer son poste de jammeur!</a:t>
            </a:r>
          </a:p>
          <a:p>
            <a:r>
              <a:rPr lang="fr-FR" dirty="0" smtClean="0"/>
              <a:t>NB : le jammeur ne devient pas pivot</a:t>
            </a:r>
            <a:endParaRPr lang="fr-FR" dirty="0"/>
          </a:p>
        </p:txBody>
      </p:sp>
      <p:sp>
        <p:nvSpPr>
          <p:cNvPr id="5" name="ZoneTexte 4"/>
          <p:cNvSpPr txBox="1"/>
          <p:nvPr/>
        </p:nvSpPr>
        <p:spPr>
          <a:xfrm>
            <a:off x="251520" y="4797152"/>
            <a:ext cx="8496944" cy="646331"/>
          </a:xfrm>
          <a:prstGeom prst="rect">
            <a:avLst/>
          </a:prstGeom>
          <a:noFill/>
        </p:spPr>
        <p:txBody>
          <a:bodyPr wrap="square" rtlCol="0">
            <a:spAutoFit/>
          </a:bodyPr>
          <a:lstStyle/>
          <a:p>
            <a:r>
              <a:rPr lang="fr-FR" dirty="0" smtClean="0"/>
              <a:t>-&gt; On peut empêcher un passage de l’étoile par n’importe quel moyen de </a:t>
            </a:r>
            <a:r>
              <a:rPr lang="fr-FR" u="sng" dirty="0" smtClean="0"/>
              <a:t>blocage légal</a:t>
            </a:r>
            <a:endParaRPr lang="fr-FR" u="sng"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412776"/>
            <a:ext cx="8712968" cy="3693319"/>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u="sng" dirty="0" smtClean="0"/>
              <a:t>Passages incomplets de l’étoile et récupération :</a:t>
            </a:r>
          </a:p>
          <a:p>
            <a:endParaRPr lang="fr-FR" u="sng" dirty="0" smtClean="0"/>
          </a:p>
          <a:p>
            <a:pPr>
              <a:buFontTx/>
              <a:buChar char="-"/>
            </a:pPr>
            <a:r>
              <a:rPr lang="fr-FR" dirty="0" smtClean="0"/>
              <a:t> Si le couvre-casque tombe au sol ou est enlevé pendant le jeu pour une raison X ou Y, </a:t>
            </a:r>
            <a:r>
              <a:rPr lang="fr-FR" dirty="0" smtClean="0">
                <a:solidFill>
                  <a:srgbClr val="C00000"/>
                </a:solidFill>
              </a:rPr>
              <a:t>SEULS le PIVOT et le JAMMEUR peuvent le ramasser/récupérer</a:t>
            </a:r>
            <a:r>
              <a:rPr lang="fr-FR" u="sng" dirty="0" smtClean="0">
                <a:solidFill>
                  <a:srgbClr val="C00000"/>
                </a:solidFill>
              </a:rPr>
              <a:t> </a:t>
            </a:r>
          </a:p>
          <a:p>
            <a:pPr>
              <a:buFontTx/>
              <a:buChar char="-"/>
            </a:pPr>
            <a:endParaRPr lang="fr-FR" u="sng" dirty="0" smtClean="0">
              <a:solidFill>
                <a:srgbClr val="C00000"/>
              </a:solidFill>
            </a:endParaRPr>
          </a:p>
          <a:p>
            <a:pPr>
              <a:buFontTx/>
              <a:buChar char="-"/>
            </a:pPr>
            <a:r>
              <a:rPr lang="fr-FR" dirty="0" smtClean="0"/>
              <a:t> (Sauf si le jammeur est en prison :</a:t>
            </a:r>
            <a:r>
              <a:rPr lang="fr-FR" i="1" dirty="0" smtClean="0"/>
              <a:t>le pivot n’a pas le droit de le récupérer</a:t>
            </a:r>
            <a:r>
              <a:rPr lang="fr-FR" dirty="0" smtClean="0"/>
              <a:t>)</a:t>
            </a:r>
          </a:p>
          <a:p>
            <a:pPr>
              <a:buFontTx/>
              <a:buChar char="-"/>
            </a:pPr>
            <a:endParaRPr lang="fr-FR" dirty="0" smtClean="0"/>
          </a:p>
          <a:p>
            <a:pPr>
              <a:buFontTx/>
              <a:buChar char="-"/>
            </a:pPr>
            <a:r>
              <a:rPr lang="fr-FR" dirty="0" smtClean="0"/>
              <a:t> Pour le récupérer ils peuvent patiner dans </a:t>
            </a:r>
            <a:r>
              <a:rPr lang="fr-FR" dirty="0" smtClean="0">
                <a:solidFill>
                  <a:srgbClr val="C00000"/>
                </a:solidFill>
              </a:rPr>
              <a:t>N’IMPORTE QUELLE DIRECTION </a:t>
            </a:r>
            <a:r>
              <a:rPr lang="fr-FR" dirty="0" smtClean="0"/>
              <a:t>(y compris hors-limite </a:t>
            </a:r>
            <a:r>
              <a:rPr lang="fr-FR" dirty="0" smtClean="0">
                <a:solidFill>
                  <a:srgbClr val="C00000"/>
                </a:solidFill>
              </a:rPr>
              <a:t>MAIS</a:t>
            </a:r>
            <a:r>
              <a:rPr lang="fr-FR" dirty="0" smtClean="0"/>
              <a:t> ils sont soumis aux </a:t>
            </a:r>
            <a:r>
              <a:rPr lang="fr-FR" dirty="0" smtClean="0">
                <a:solidFill>
                  <a:srgbClr val="C00000"/>
                </a:solidFill>
              </a:rPr>
              <a:t>pénalités de hors-jeu</a:t>
            </a:r>
            <a:r>
              <a:rPr lang="fr-FR" dirty="0" smtClean="0"/>
              <a:t>)</a:t>
            </a:r>
          </a:p>
          <a:p>
            <a:pPr>
              <a:buFontTx/>
              <a:buChar char="-"/>
            </a:pPr>
            <a:endParaRPr lang="fr-FR" dirty="0" smtClean="0"/>
          </a:p>
          <a:p>
            <a:pPr>
              <a:buFontTx/>
              <a:buChar char="-"/>
            </a:pPr>
            <a:r>
              <a:rPr lang="fr-FR" dirty="0" smtClean="0"/>
              <a:t> Si le jammeur et le pivot n’arrivent pas à se passer l’étoile, le jammeur peut « redevenir jammeur » en remettant son couvre-casque, mais il a </a:t>
            </a:r>
            <a:r>
              <a:rPr lang="fr-FR" dirty="0" smtClean="0">
                <a:solidFill>
                  <a:srgbClr val="C00000"/>
                </a:solidFill>
              </a:rPr>
              <a:t>perdu son statut de LEAD </a:t>
            </a:r>
            <a:r>
              <a:rPr lang="fr-FR" dirty="0" smtClean="0"/>
              <a:t>=S (s’il avait réussi à l’obtenir …)</a:t>
            </a:r>
            <a:endParaRPr lang="fr-FR"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496944" cy="1477328"/>
          </a:xfrm>
          <a:prstGeom prst="rect">
            <a:avLst/>
          </a:prstGeom>
          <a:noFill/>
        </p:spPr>
        <p:txBody>
          <a:bodyPr wrap="square" rtlCol="0">
            <a:spAutoFit/>
          </a:bodyPr>
          <a:lstStyle/>
          <a:p>
            <a:r>
              <a:rPr lang="fr-FR" dirty="0" smtClean="0"/>
              <a:t>Une fois que le pivot est devenu jammeur : </a:t>
            </a:r>
          </a:p>
          <a:p>
            <a:endParaRPr lang="fr-FR" dirty="0" smtClean="0"/>
          </a:p>
          <a:p>
            <a:pPr>
              <a:buFontTx/>
              <a:buChar char="-"/>
            </a:pPr>
            <a:r>
              <a:rPr lang="fr-FR" dirty="0" smtClean="0"/>
              <a:t> Il reprend là où le jammeur en était par rapport au nombre de </a:t>
            </a:r>
            <a:r>
              <a:rPr lang="fr-FR" dirty="0" smtClean="0">
                <a:solidFill>
                  <a:schemeClr val="accent3">
                    <a:lumMod val="75000"/>
                  </a:schemeClr>
                </a:solidFill>
              </a:rPr>
              <a:t>points et nombre de passage</a:t>
            </a:r>
            <a:r>
              <a:rPr lang="fr-FR" dirty="0" smtClean="0"/>
              <a:t> effectués à travers le pack</a:t>
            </a:r>
          </a:p>
          <a:p>
            <a:r>
              <a:rPr lang="fr-FR" dirty="0" smtClean="0"/>
              <a:t>- </a:t>
            </a:r>
            <a:r>
              <a:rPr lang="fr-FR" dirty="0" smtClean="0">
                <a:solidFill>
                  <a:schemeClr val="accent3">
                    <a:lumMod val="75000"/>
                  </a:schemeClr>
                </a:solidFill>
              </a:rPr>
              <a:t>L’ex-jammeur </a:t>
            </a:r>
            <a:r>
              <a:rPr lang="fr-FR" dirty="0" smtClean="0"/>
              <a:t>devient</a:t>
            </a:r>
            <a:r>
              <a:rPr lang="fr-FR" dirty="0" smtClean="0">
                <a:solidFill>
                  <a:schemeClr val="accent3">
                    <a:lumMod val="75000"/>
                  </a:schemeClr>
                </a:solidFill>
              </a:rPr>
              <a:t> bloqueur </a:t>
            </a:r>
            <a:r>
              <a:rPr lang="fr-FR" dirty="0" smtClean="0"/>
              <a:t>(simple, il n’y a plus de pivot)</a:t>
            </a:r>
            <a:endParaRPr lang="fr-FR"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28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ar pass.mp4">
            <a:hlinkClick r:id="" action="ppaction://media"/>
          </p:cNvPr>
          <p:cNvPicPr>
            <a:picLocks noRot="1" noChangeAspect="1"/>
          </p:cNvPicPr>
          <p:nvPr>
            <a:videoFile r:link="rId1"/>
          </p:nvPr>
        </p:nvPicPr>
        <p:blipFill>
          <a:blip r:embed="rId3" cstate="print"/>
          <a:stretch>
            <a:fillRect/>
          </a:stretch>
        </p:blipFill>
        <p:spPr>
          <a:xfrm>
            <a:off x="251520" y="188640"/>
            <a:ext cx="8640960" cy="6480720"/>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29</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04664"/>
            <a:ext cx="7488832" cy="523220"/>
          </a:xfrm>
          <a:prstGeom prst="rect">
            <a:avLst/>
          </a:prstGeom>
          <a:noFill/>
        </p:spPr>
        <p:txBody>
          <a:bodyPr wrap="square" rtlCol="0">
            <a:spAutoFit/>
          </a:bodyPr>
          <a:lstStyle/>
          <a:p>
            <a:r>
              <a:rPr lang="fr-FR" sz="2800" dirty="0" smtClean="0">
                <a:latin typeface="Comic Sans MS" pitchFamily="66" charset="0"/>
              </a:rPr>
              <a:t>LES PARAMETRES DE JEU</a:t>
            </a:r>
            <a:endParaRPr lang="fr-FR" sz="2800" dirty="0">
              <a:latin typeface="Comic Sans MS" pitchFamily="66" charset="0"/>
            </a:endParaRPr>
          </a:p>
        </p:txBody>
      </p:sp>
      <p:sp>
        <p:nvSpPr>
          <p:cNvPr id="5" name="ZoneTexte 4"/>
          <p:cNvSpPr txBox="1"/>
          <p:nvPr/>
        </p:nvSpPr>
        <p:spPr>
          <a:xfrm>
            <a:off x="683568" y="1196752"/>
            <a:ext cx="5616624" cy="461665"/>
          </a:xfrm>
          <a:prstGeom prst="rect">
            <a:avLst/>
          </a:prstGeom>
          <a:noFill/>
        </p:spPr>
        <p:txBody>
          <a:bodyPr wrap="square" rtlCol="0">
            <a:spAutoFit/>
          </a:bodyPr>
          <a:lstStyle/>
          <a:p>
            <a:r>
              <a:rPr lang="fr-FR" sz="2400" dirty="0" smtClean="0">
                <a:latin typeface="Comic Sans MS" pitchFamily="66" charset="0"/>
              </a:rPr>
              <a:t>1. Le track</a:t>
            </a:r>
            <a:endParaRPr lang="fr-FR" sz="2400" dirty="0">
              <a:latin typeface="Comic Sans MS" pitchFamily="66" charset="0"/>
            </a:endParaRPr>
          </a:p>
        </p:txBody>
      </p:sp>
      <p:pic>
        <p:nvPicPr>
          <p:cNvPr id="6" name="Image 5" descr="tumblr_ml60hmEFVd1r600wgo1_1280.jpg"/>
          <p:cNvPicPr>
            <a:picLocks noChangeAspect="1"/>
          </p:cNvPicPr>
          <p:nvPr/>
        </p:nvPicPr>
        <p:blipFill>
          <a:blip r:embed="rId2" cstate="print"/>
          <a:stretch>
            <a:fillRect/>
          </a:stretch>
        </p:blipFill>
        <p:spPr>
          <a:xfrm>
            <a:off x="683568" y="404664"/>
            <a:ext cx="7596336" cy="5697252"/>
          </a:xfrm>
          <a:prstGeom prst="rect">
            <a:avLst/>
          </a:prstGeom>
        </p:spPr>
      </p:pic>
      <p:sp>
        <p:nvSpPr>
          <p:cNvPr id="7" name="ZoneTexte 6"/>
          <p:cNvSpPr txBox="1"/>
          <p:nvPr/>
        </p:nvSpPr>
        <p:spPr>
          <a:xfrm>
            <a:off x="827584" y="692696"/>
            <a:ext cx="1152128" cy="369332"/>
          </a:xfrm>
          <a:prstGeom prst="rect">
            <a:avLst/>
          </a:prstGeom>
          <a:solidFill>
            <a:schemeClr val="bg1"/>
          </a:solidFill>
        </p:spPr>
        <p:txBody>
          <a:bodyPr wrap="square" rtlCol="0">
            <a:spAutoFit/>
          </a:bodyPr>
          <a:lstStyle/>
          <a:p>
            <a:r>
              <a:rPr lang="fr-FR" dirty="0" smtClean="0"/>
              <a:t>PROPRE</a:t>
            </a:r>
            <a:endParaRPr lang="fr-FR" dirty="0"/>
          </a:p>
        </p:txBody>
      </p:sp>
      <p:sp>
        <p:nvSpPr>
          <p:cNvPr id="8" name="ZoneTexte 7"/>
          <p:cNvSpPr txBox="1"/>
          <p:nvPr/>
        </p:nvSpPr>
        <p:spPr>
          <a:xfrm>
            <a:off x="4355976" y="764704"/>
            <a:ext cx="3240360" cy="646331"/>
          </a:xfrm>
          <a:prstGeom prst="rect">
            <a:avLst/>
          </a:prstGeom>
          <a:solidFill>
            <a:schemeClr val="bg1"/>
          </a:solidFill>
        </p:spPr>
        <p:txBody>
          <a:bodyPr wrap="square" rtlCol="0">
            <a:spAutoFit/>
          </a:bodyPr>
          <a:lstStyle/>
          <a:p>
            <a:r>
              <a:rPr lang="fr-FR" dirty="0" smtClean="0"/>
              <a:t>Surfaces : béton, bois ou surfaces synthétiques</a:t>
            </a:r>
            <a:endParaRPr lang="fr-FR" dirty="0"/>
          </a:p>
        </p:txBody>
      </p:sp>
      <p:sp>
        <p:nvSpPr>
          <p:cNvPr id="9" name="ZoneTexte 8"/>
          <p:cNvSpPr txBox="1"/>
          <p:nvPr/>
        </p:nvSpPr>
        <p:spPr>
          <a:xfrm>
            <a:off x="971600" y="4581128"/>
            <a:ext cx="4824536" cy="369332"/>
          </a:xfrm>
          <a:prstGeom prst="rect">
            <a:avLst/>
          </a:prstGeom>
          <a:solidFill>
            <a:schemeClr val="bg1"/>
          </a:solidFill>
        </p:spPr>
        <p:txBody>
          <a:bodyPr wrap="square" rtlCol="0">
            <a:spAutoFit/>
          </a:bodyPr>
          <a:lstStyle/>
          <a:p>
            <a:r>
              <a:rPr lang="fr-FR" dirty="0" smtClean="0"/>
              <a:t>Limite de la piste surélevée de 0.64 à 5cm</a:t>
            </a:r>
            <a:endParaRPr lang="fr-FR" dirty="0"/>
          </a:p>
        </p:txBody>
      </p:sp>
      <p:sp>
        <p:nvSpPr>
          <p:cNvPr id="10" name="ZoneTexte 9"/>
          <p:cNvSpPr txBox="1"/>
          <p:nvPr/>
        </p:nvSpPr>
        <p:spPr>
          <a:xfrm>
            <a:off x="1043608" y="1628800"/>
            <a:ext cx="5400600" cy="923330"/>
          </a:xfrm>
          <a:prstGeom prst="rect">
            <a:avLst/>
          </a:prstGeom>
          <a:solidFill>
            <a:schemeClr val="bg1"/>
          </a:solidFill>
        </p:spPr>
        <p:txBody>
          <a:bodyPr wrap="square" rtlCol="0">
            <a:spAutoFit/>
          </a:bodyPr>
          <a:lstStyle/>
          <a:p>
            <a:r>
              <a:rPr lang="fr-FR" dirty="0" smtClean="0"/>
              <a:t>Présents sur le terrain : les </a:t>
            </a:r>
            <a:r>
              <a:rPr lang="fr-FR" dirty="0" smtClean="0">
                <a:solidFill>
                  <a:srgbClr val="C00000"/>
                </a:solidFill>
              </a:rPr>
              <a:t>patineurs</a:t>
            </a:r>
            <a:r>
              <a:rPr lang="fr-FR" dirty="0" smtClean="0"/>
              <a:t> inscrits pour le match + maximum </a:t>
            </a:r>
            <a:r>
              <a:rPr lang="fr-FR" dirty="0" smtClean="0">
                <a:solidFill>
                  <a:srgbClr val="C00000"/>
                </a:solidFill>
              </a:rPr>
              <a:t>2</a:t>
            </a:r>
            <a:r>
              <a:rPr lang="fr-FR" dirty="0" smtClean="0"/>
              <a:t> personnes d’</a:t>
            </a:r>
            <a:r>
              <a:rPr lang="fr-FR" dirty="0" smtClean="0">
                <a:solidFill>
                  <a:srgbClr val="C00000"/>
                </a:solidFill>
              </a:rPr>
              <a:t>encadrement</a:t>
            </a:r>
            <a:r>
              <a:rPr lang="fr-FR" dirty="0" smtClean="0"/>
              <a:t> (=coach + line-up)</a:t>
            </a:r>
            <a:endParaRPr lang="fr-FR" dirty="0"/>
          </a:p>
        </p:txBody>
      </p:sp>
      <p:sp>
        <p:nvSpPr>
          <p:cNvPr id="11" name="ZoneTexte 10"/>
          <p:cNvSpPr txBox="1"/>
          <p:nvPr/>
        </p:nvSpPr>
        <p:spPr>
          <a:xfrm>
            <a:off x="2627784" y="5229200"/>
            <a:ext cx="4896544" cy="369332"/>
          </a:xfrm>
          <a:prstGeom prst="rect">
            <a:avLst/>
          </a:prstGeom>
          <a:solidFill>
            <a:schemeClr val="bg1"/>
          </a:solidFill>
        </p:spPr>
        <p:txBody>
          <a:bodyPr wrap="square" rtlCol="0">
            <a:spAutoFit/>
          </a:bodyPr>
          <a:lstStyle/>
          <a:p>
            <a:r>
              <a:rPr lang="fr-FR" dirty="0" smtClean="0"/>
              <a:t>Couleurs des marquages CONTRASTEES</a:t>
            </a:r>
            <a:endParaRPr lang="fr-FR" dirty="0"/>
          </a:p>
        </p:txBody>
      </p:sp>
      <p:sp>
        <p:nvSpPr>
          <p:cNvPr id="12" name="ZoneTexte 11"/>
          <p:cNvSpPr txBox="1"/>
          <p:nvPr/>
        </p:nvSpPr>
        <p:spPr>
          <a:xfrm>
            <a:off x="2483768" y="2924944"/>
            <a:ext cx="4032448" cy="1200329"/>
          </a:xfrm>
          <a:prstGeom prst="rect">
            <a:avLst/>
          </a:prstGeom>
          <a:solidFill>
            <a:schemeClr val="bg1"/>
          </a:solidFill>
        </p:spPr>
        <p:txBody>
          <a:bodyPr wrap="square" rtlCol="0">
            <a:spAutoFit/>
          </a:bodyPr>
          <a:lstStyle/>
          <a:p>
            <a:r>
              <a:rPr lang="fr-FR" u="sng" dirty="0" smtClean="0"/>
              <a:t>Dégagement de sécurité </a:t>
            </a:r>
            <a:r>
              <a:rPr lang="fr-FR" dirty="0" smtClean="0"/>
              <a:t>:</a:t>
            </a:r>
          </a:p>
          <a:p>
            <a:pPr>
              <a:buFontTx/>
              <a:buChar char="-"/>
            </a:pPr>
            <a:r>
              <a:rPr lang="fr-FR" dirty="0" smtClean="0"/>
              <a:t> 1.5 mètres si balustrade</a:t>
            </a:r>
          </a:p>
          <a:p>
            <a:pPr>
              <a:buFontTx/>
              <a:buChar char="-"/>
            </a:pPr>
            <a:r>
              <a:rPr lang="fr-FR" dirty="0" smtClean="0"/>
              <a:t> 3 mètres sinon </a:t>
            </a:r>
          </a:p>
          <a:p>
            <a:r>
              <a:rPr lang="fr-FR" dirty="0" smtClean="0"/>
              <a:t>NB : espace où patinent les </a:t>
            </a:r>
            <a:r>
              <a:rPr lang="fr-FR" dirty="0" err="1" smtClean="0"/>
              <a:t>REFs</a:t>
            </a:r>
            <a:endParaRPr lang="fr-FR" dirty="0"/>
          </a:p>
        </p:txBody>
      </p:sp>
      <p:sp>
        <p:nvSpPr>
          <p:cNvPr id="13" name="Espace réservé du pied de page 12"/>
          <p:cNvSpPr>
            <a:spLocks noGrp="1"/>
          </p:cNvSpPr>
          <p:nvPr>
            <p:ph type="ftr" sz="quarter" idx="11"/>
          </p:nvPr>
        </p:nvSpPr>
        <p:spPr/>
        <p:txBody>
          <a:bodyPr/>
          <a:lstStyle/>
          <a:p>
            <a:r>
              <a:rPr lang="fr-FR" smtClean="0"/>
              <a:t>Buzz 2013 (Les Dérangées)</a:t>
            </a:r>
            <a:endParaRPr lang="fr-FR"/>
          </a:p>
        </p:txBody>
      </p:sp>
      <p:sp>
        <p:nvSpPr>
          <p:cNvPr id="14" name="Espace réservé du numéro de diapositive 13"/>
          <p:cNvSpPr>
            <a:spLocks noGrp="1"/>
          </p:cNvSpPr>
          <p:nvPr>
            <p:ph type="sldNum" sz="quarter" idx="12"/>
          </p:nvPr>
        </p:nvSpPr>
        <p:spPr/>
        <p:txBody>
          <a:bodyPr/>
          <a:lstStyle/>
          <a:p>
            <a:fld id="{0A95D8EB-C796-4D7C-A45D-C371170323EE}"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ammer star pass Oly-Gotham.mp4">
            <a:hlinkClick r:id="" action="ppaction://media"/>
          </p:cNvPr>
          <p:cNvPicPr>
            <a:picLocks noRot="1" noChangeAspect="1"/>
          </p:cNvPicPr>
          <p:nvPr>
            <a:videoFile r:link="rId1"/>
          </p:nvPr>
        </p:nvPicPr>
        <p:blipFill>
          <a:blip r:embed="rId3" cstate="print"/>
          <a:stretch>
            <a:fillRect/>
          </a:stretch>
        </p:blipFill>
        <p:spPr>
          <a:xfrm>
            <a:off x="347531" y="260648"/>
            <a:ext cx="8448938" cy="6336704"/>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30</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7776864" cy="461665"/>
          </a:xfrm>
          <a:prstGeom prst="rect">
            <a:avLst/>
          </a:prstGeom>
          <a:noFill/>
        </p:spPr>
        <p:txBody>
          <a:bodyPr wrap="square" rtlCol="0">
            <a:spAutoFit/>
          </a:bodyPr>
          <a:lstStyle/>
          <a:p>
            <a:r>
              <a:rPr lang="fr-FR" sz="2400" u="sng" dirty="0" smtClean="0"/>
              <a:t>6. Couvre-casque </a:t>
            </a:r>
          </a:p>
        </p:txBody>
      </p:sp>
      <p:sp>
        <p:nvSpPr>
          <p:cNvPr id="4" name="ZoneTexte 3"/>
          <p:cNvSpPr txBox="1"/>
          <p:nvPr/>
        </p:nvSpPr>
        <p:spPr>
          <a:xfrm>
            <a:off x="323528" y="1412776"/>
            <a:ext cx="8568952" cy="923330"/>
          </a:xfrm>
          <a:prstGeom prst="rect">
            <a:avLst/>
          </a:prstGeom>
          <a:noFill/>
        </p:spPr>
        <p:txBody>
          <a:bodyPr wrap="square" rtlCol="0">
            <a:spAutoFit/>
          </a:bodyPr>
          <a:lstStyle/>
          <a:p>
            <a:pPr>
              <a:buFontTx/>
              <a:buChar char="-"/>
            </a:pPr>
            <a:r>
              <a:rPr lang="fr-FR" dirty="0" smtClean="0"/>
              <a:t> </a:t>
            </a:r>
            <a:r>
              <a:rPr lang="fr-FR" dirty="0" smtClean="0">
                <a:solidFill>
                  <a:schemeClr val="accent6">
                    <a:lumMod val="75000"/>
                  </a:schemeClr>
                </a:solidFill>
              </a:rPr>
              <a:t>2 sets </a:t>
            </a:r>
            <a:r>
              <a:rPr lang="fr-FR" dirty="0" smtClean="0"/>
              <a:t>de couvre-casque (jammeuse et pivot) pour le match</a:t>
            </a:r>
          </a:p>
          <a:p>
            <a:pPr>
              <a:buFontTx/>
              <a:buChar char="-"/>
            </a:pPr>
            <a:r>
              <a:rPr lang="fr-FR" dirty="0" smtClean="0"/>
              <a:t> Couleurs </a:t>
            </a:r>
            <a:r>
              <a:rPr lang="fr-FR" dirty="0" smtClean="0">
                <a:solidFill>
                  <a:schemeClr val="accent6">
                    <a:lumMod val="75000"/>
                  </a:schemeClr>
                </a:solidFill>
              </a:rPr>
              <a:t>CONTRASTEES</a:t>
            </a:r>
            <a:r>
              <a:rPr lang="fr-FR" dirty="0" smtClean="0"/>
              <a:t>, facilement identifiable</a:t>
            </a:r>
          </a:p>
          <a:p>
            <a:pPr>
              <a:buFontTx/>
              <a:buChar char="-"/>
            </a:pPr>
            <a:r>
              <a:rPr lang="fr-FR" dirty="0" smtClean="0"/>
              <a:t> Même schéma de couleur pour tous les couvres-casque de l ’équipe</a:t>
            </a:r>
            <a:endParaRPr lang="fr-FR" dirty="0"/>
          </a:p>
        </p:txBody>
      </p:sp>
      <p:sp>
        <p:nvSpPr>
          <p:cNvPr id="5" name="ZoneTexte 4"/>
          <p:cNvSpPr txBox="1"/>
          <p:nvPr/>
        </p:nvSpPr>
        <p:spPr>
          <a:xfrm>
            <a:off x="251520" y="3717032"/>
            <a:ext cx="8208912" cy="369332"/>
          </a:xfrm>
          <a:prstGeom prst="rect">
            <a:avLst/>
          </a:prstGeom>
          <a:noFill/>
        </p:spPr>
        <p:txBody>
          <a:bodyPr wrap="square" rtlCol="0">
            <a:spAutoFit/>
          </a:bodyPr>
          <a:lstStyle/>
          <a:p>
            <a:r>
              <a:rPr lang="fr-FR" dirty="0" smtClean="0"/>
              <a:t>On peut </a:t>
            </a:r>
            <a:r>
              <a:rPr lang="fr-FR" dirty="0" smtClean="0">
                <a:solidFill>
                  <a:schemeClr val="accent6">
                    <a:lumMod val="75000"/>
                  </a:schemeClr>
                </a:solidFill>
              </a:rPr>
              <a:t>contester</a:t>
            </a:r>
            <a:r>
              <a:rPr lang="fr-FR" dirty="0" smtClean="0"/>
              <a:t> le couvre-casque d’une équipe adverse (si non conforme).</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260648"/>
            <a:ext cx="7776864" cy="461665"/>
          </a:xfrm>
          <a:prstGeom prst="rect">
            <a:avLst/>
          </a:prstGeom>
          <a:noFill/>
        </p:spPr>
        <p:txBody>
          <a:bodyPr wrap="square" rtlCol="0">
            <a:spAutoFit/>
          </a:bodyPr>
          <a:lstStyle/>
          <a:p>
            <a:r>
              <a:rPr lang="fr-FR" sz="2400" u="sng" dirty="0" smtClean="0"/>
              <a:t>7. Uniformes </a:t>
            </a:r>
          </a:p>
        </p:txBody>
      </p:sp>
      <p:pic>
        <p:nvPicPr>
          <p:cNvPr id="4" name="Image 3" descr="habillemoi.jpg"/>
          <p:cNvPicPr>
            <a:picLocks noChangeAspect="1"/>
          </p:cNvPicPr>
          <p:nvPr/>
        </p:nvPicPr>
        <p:blipFill>
          <a:blip r:embed="rId2" cstate="print"/>
          <a:stretch>
            <a:fillRect/>
          </a:stretch>
        </p:blipFill>
        <p:spPr>
          <a:xfrm>
            <a:off x="5076056" y="620688"/>
            <a:ext cx="3628231" cy="5220476"/>
          </a:xfrm>
          <a:prstGeom prst="rect">
            <a:avLst/>
          </a:prstGeom>
        </p:spPr>
      </p:pic>
      <p:sp>
        <p:nvSpPr>
          <p:cNvPr id="5" name="ZoneTexte 4"/>
          <p:cNvSpPr txBox="1"/>
          <p:nvPr/>
        </p:nvSpPr>
        <p:spPr>
          <a:xfrm>
            <a:off x="251520" y="2204864"/>
            <a:ext cx="4752528" cy="2031325"/>
          </a:xfrm>
          <a:prstGeom prst="rect">
            <a:avLst/>
          </a:prstGeom>
          <a:noFill/>
        </p:spPr>
        <p:txBody>
          <a:bodyPr wrap="square" rtlCol="0">
            <a:spAutoFit/>
          </a:bodyPr>
          <a:lstStyle/>
          <a:p>
            <a:pPr>
              <a:buFontTx/>
              <a:buChar char="-"/>
            </a:pPr>
            <a:r>
              <a:rPr lang="fr-FR" dirty="0" smtClean="0"/>
              <a:t> Tenue permettant d’identifier l’appartenance à son équipe</a:t>
            </a:r>
          </a:p>
          <a:p>
            <a:pPr>
              <a:buFontTx/>
              <a:buChar char="-"/>
            </a:pPr>
            <a:endParaRPr lang="fr-FR" dirty="0" smtClean="0"/>
          </a:p>
          <a:p>
            <a:pPr>
              <a:buFontTx/>
              <a:buChar char="-"/>
            </a:pPr>
            <a:r>
              <a:rPr lang="fr-FR" dirty="0" smtClean="0"/>
              <a:t> Bon état, non dangereuse</a:t>
            </a:r>
          </a:p>
          <a:p>
            <a:pPr>
              <a:buFontTx/>
              <a:buChar char="-"/>
            </a:pPr>
            <a:endParaRPr lang="fr-FR" dirty="0" smtClean="0"/>
          </a:p>
          <a:p>
            <a:pPr>
              <a:buFontTx/>
              <a:buChar char="-"/>
            </a:pPr>
            <a:r>
              <a:rPr lang="fr-FR" dirty="0" smtClean="0"/>
              <a:t> </a:t>
            </a:r>
            <a:r>
              <a:rPr lang="fr-FR" dirty="0" smtClean="0">
                <a:solidFill>
                  <a:srgbClr val="FF0000"/>
                </a:solidFill>
              </a:rPr>
              <a:t>Pas d’épingle à nourrice, pas de scotch </a:t>
            </a:r>
            <a:r>
              <a:rPr lang="fr-FR" dirty="0" smtClean="0"/>
              <a:t>(notamment pour fixer le numéro)</a:t>
            </a: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32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6"/>
            <a:ext cx="3456384" cy="369332"/>
          </a:xfrm>
          <a:prstGeom prst="rect">
            <a:avLst/>
          </a:prstGeom>
          <a:noFill/>
        </p:spPr>
        <p:txBody>
          <a:bodyPr wrap="square" rtlCol="0">
            <a:spAutoFit/>
          </a:bodyPr>
          <a:lstStyle/>
          <a:p>
            <a:r>
              <a:rPr lang="fr-FR" i="1" u="sng" dirty="0" smtClean="0"/>
              <a:t>Le capitaine </a:t>
            </a:r>
            <a:endParaRPr lang="fr-FR" i="1" u="sng" dirty="0"/>
          </a:p>
        </p:txBody>
      </p:sp>
      <p:sp>
        <p:nvSpPr>
          <p:cNvPr id="3" name="ZoneTexte 2"/>
          <p:cNvSpPr txBox="1"/>
          <p:nvPr/>
        </p:nvSpPr>
        <p:spPr>
          <a:xfrm>
            <a:off x="179512" y="1124744"/>
            <a:ext cx="5976664" cy="923330"/>
          </a:xfrm>
          <a:prstGeom prst="rect">
            <a:avLst/>
          </a:prstGeom>
          <a:noFill/>
        </p:spPr>
        <p:txBody>
          <a:bodyPr wrap="square" rtlCol="0">
            <a:spAutoFit/>
          </a:bodyPr>
          <a:lstStyle/>
          <a:p>
            <a:pPr>
              <a:buFontTx/>
              <a:buChar char="-"/>
            </a:pPr>
            <a:r>
              <a:rPr lang="fr-FR" dirty="0" smtClean="0"/>
              <a:t>Le capitaine doit porter un «</a:t>
            </a:r>
            <a:r>
              <a:rPr lang="fr-FR" dirty="0" smtClean="0">
                <a:solidFill>
                  <a:schemeClr val="accent6">
                    <a:lumMod val="75000"/>
                  </a:schemeClr>
                </a:solidFill>
              </a:rPr>
              <a:t> C </a:t>
            </a:r>
            <a:r>
              <a:rPr lang="fr-FR" dirty="0" smtClean="0"/>
              <a:t>» visible sur sa </a:t>
            </a:r>
            <a:r>
              <a:rPr lang="fr-FR" dirty="0" smtClean="0">
                <a:solidFill>
                  <a:schemeClr val="accent6">
                    <a:lumMod val="75000"/>
                  </a:schemeClr>
                </a:solidFill>
              </a:rPr>
              <a:t>tenue ou son bras</a:t>
            </a:r>
          </a:p>
          <a:p>
            <a:pPr>
              <a:buFontTx/>
              <a:buChar char="-"/>
            </a:pPr>
            <a:r>
              <a:rPr lang="fr-FR" dirty="0" smtClean="0"/>
              <a:t>De même que l’adjoint : « </a:t>
            </a:r>
            <a:r>
              <a:rPr lang="fr-FR" dirty="0" smtClean="0">
                <a:solidFill>
                  <a:schemeClr val="accent6">
                    <a:lumMod val="75000"/>
                  </a:schemeClr>
                </a:solidFill>
              </a:rPr>
              <a:t>A</a:t>
            </a:r>
            <a:r>
              <a:rPr lang="fr-FR" dirty="0" smtClean="0"/>
              <a:t> » </a:t>
            </a:r>
            <a:endParaRPr lang="fr-FR" dirty="0"/>
          </a:p>
        </p:txBody>
      </p:sp>
      <p:sp>
        <p:nvSpPr>
          <p:cNvPr id="4" name="ZoneTexte 3"/>
          <p:cNvSpPr txBox="1"/>
          <p:nvPr/>
        </p:nvSpPr>
        <p:spPr>
          <a:xfrm>
            <a:off x="179512" y="2708920"/>
            <a:ext cx="7632848" cy="646331"/>
          </a:xfrm>
          <a:prstGeom prst="rect">
            <a:avLst/>
          </a:prstGeom>
          <a:noFill/>
        </p:spPr>
        <p:txBody>
          <a:bodyPr wrap="square" rtlCol="0">
            <a:spAutoFit/>
          </a:bodyPr>
          <a:lstStyle/>
          <a:p>
            <a:r>
              <a:rPr lang="fr-FR" dirty="0" smtClean="0"/>
              <a:t>- Si le capitaine ne peut pas patiner pour le reste du jeu (expulsion, blessure ..) un </a:t>
            </a:r>
            <a:r>
              <a:rPr lang="fr-FR" dirty="0" smtClean="0">
                <a:solidFill>
                  <a:schemeClr val="accent6">
                    <a:lumMod val="75000"/>
                  </a:schemeClr>
                </a:solidFill>
              </a:rPr>
              <a:t>nouveau capitaine </a:t>
            </a:r>
            <a:r>
              <a:rPr lang="fr-FR" dirty="0" smtClean="0"/>
              <a:t>peut être désigné.</a:t>
            </a:r>
            <a:endParaRPr lang="fr-FR" dirty="0"/>
          </a:p>
        </p:txBody>
      </p:sp>
      <p:pic>
        <p:nvPicPr>
          <p:cNvPr id="6" name="Image 5" descr="CAPITAINE.png"/>
          <p:cNvPicPr>
            <a:picLocks noChangeAspect="1"/>
          </p:cNvPicPr>
          <p:nvPr/>
        </p:nvPicPr>
        <p:blipFill>
          <a:blip r:embed="rId3" cstate="print"/>
          <a:stretch>
            <a:fillRect/>
          </a:stretch>
        </p:blipFill>
        <p:spPr>
          <a:xfrm>
            <a:off x="6516216" y="188640"/>
            <a:ext cx="2372056" cy="2057687"/>
          </a:xfrm>
          <a:prstGeom prst="rect">
            <a:avLst/>
          </a:prstGeom>
        </p:spPr>
      </p:pic>
      <p:sp>
        <p:nvSpPr>
          <p:cNvPr id="7" name="ZoneTexte 6"/>
          <p:cNvSpPr txBox="1"/>
          <p:nvPr/>
        </p:nvSpPr>
        <p:spPr>
          <a:xfrm>
            <a:off x="179512" y="3789040"/>
            <a:ext cx="8640960" cy="1477328"/>
          </a:xfrm>
          <a:prstGeom prst="rect">
            <a:avLst/>
          </a:prstGeom>
          <a:noFill/>
        </p:spPr>
        <p:txBody>
          <a:bodyPr wrap="square" rtlCol="0">
            <a:spAutoFit/>
          </a:bodyPr>
          <a:lstStyle/>
          <a:p>
            <a:pPr>
              <a:buFontTx/>
              <a:buChar char="-"/>
            </a:pPr>
            <a:r>
              <a:rPr lang="fr-FR" dirty="0" smtClean="0"/>
              <a:t> Dans le cas où le capitaine doit </a:t>
            </a:r>
            <a:r>
              <a:rPr lang="fr-FR" dirty="0" smtClean="0">
                <a:solidFill>
                  <a:srgbClr val="7030A0"/>
                </a:solidFill>
              </a:rPr>
              <a:t>purger une pénalité</a:t>
            </a:r>
            <a:r>
              <a:rPr lang="fr-FR" dirty="0" smtClean="0"/>
              <a:t>, et que l’équipe n’en a pas : elle peut en </a:t>
            </a:r>
            <a:r>
              <a:rPr lang="fr-FR" dirty="0" smtClean="0">
                <a:solidFill>
                  <a:srgbClr val="7030A0"/>
                </a:solidFill>
              </a:rPr>
              <a:t>désigner </a:t>
            </a:r>
            <a:r>
              <a:rPr lang="fr-FR" dirty="0" smtClean="0"/>
              <a:t>un à ce moment. </a:t>
            </a:r>
          </a:p>
          <a:p>
            <a:endParaRPr lang="fr-FR" dirty="0" smtClean="0"/>
          </a:p>
          <a:p>
            <a:r>
              <a:rPr lang="fr-FR" dirty="0" smtClean="0"/>
              <a:t>- Et si l’équipe refuse d’en désigner un … eh bien c’est le </a:t>
            </a:r>
            <a:r>
              <a:rPr lang="fr-FR" dirty="0" err="1" smtClean="0">
                <a:solidFill>
                  <a:srgbClr val="7030A0"/>
                </a:solidFill>
              </a:rPr>
              <a:t>Ref</a:t>
            </a:r>
            <a:r>
              <a:rPr lang="fr-FR" dirty="0" smtClean="0"/>
              <a:t> qui choisira une patineuse capitaine pour le reste du match</a:t>
            </a:r>
            <a:endParaRPr lang="fr-FR" dirty="0"/>
          </a:p>
        </p:txBody>
      </p:sp>
      <p:sp>
        <p:nvSpPr>
          <p:cNvPr id="8" name="ZoneTexte 7"/>
          <p:cNvSpPr txBox="1"/>
          <p:nvPr/>
        </p:nvSpPr>
        <p:spPr>
          <a:xfrm>
            <a:off x="179512" y="5661248"/>
            <a:ext cx="8208912" cy="369332"/>
          </a:xfrm>
          <a:prstGeom prst="rect">
            <a:avLst/>
          </a:prstGeom>
          <a:noFill/>
        </p:spPr>
        <p:txBody>
          <a:bodyPr wrap="square" rtlCol="0">
            <a:spAutoFit/>
          </a:bodyPr>
          <a:lstStyle/>
          <a:p>
            <a:r>
              <a:rPr lang="fr-FR" dirty="0" smtClean="0"/>
              <a:t>- En revanche, l’équipe ne peut pas redésigner un nouveau adjoint</a:t>
            </a:r>
            <a:endParaRPr lang="fr-FR" dirty="0"/>
          </a:p>
        </p:txBody>
      </p:sp>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33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96944" cy="369332"/>
          </a:xfrm>
          <a:prstGeom prst="rect">
            <a:avLst/>
          </a:prstGeom>
          <a:noFill/>
        </p:spPr>
        <p:txBody>
          <a:bodyPr wrap="square" rtlCol="0">
            <a:spAutoFit/>
          </a:bodyPr>
          <a:lstStyle/>
          <a:p>
            <a:r>
              <a:rPr lang="fr-FR" u="sng" dirty="0" smtClean="0"/>
              <a:t>Le Numéro </a:t>
            </a:r>
            <a:r>
              <a:rPr lang="fr-FR" dirty="0" smtClean="0"/>
              <a:t>:</a:t>
            </a:r>
            <a:endParaRPr lang="fr-FR" dirty="0"/>
          </a:p>
        </p:txBody>
      </p:sp>
      <p:sp>
        <p:nvSpPr>
          <p:cNvPr id="3" name="ZoneTexte 2"/>
          <p:cNvSpPr txBox="1"/>
          <p:nvPr/>
        </p:nvSpPr>
        <p:spPr>
          <a:xfrm>
            <a:off x="107504" y="980728"/>
            <a:ext cx="8712968" cy="369332"/>
          </a:xfrm>
          <a:prstGeom prst="rect">
            <a:avLst/>
          </a:prstGeom>
          <a:noFill/>
        </p:spPr>
        <p:txBody>
          <a:bodyPr wrap="square" rtlCol="0">
            <a:spAutoFit/>
          </a:bodyPr>
          <a:lstStyle/>
          <a:p>
            <a:r>
              <a:rPr lang="fr-FR" dirty="0" smtClean="0"/>
              <a:t>NB : Le nom est optionnel</a:t>
            </a:r>
            <a:endParaRPr lang="fr-FR" dirty="0"/>
          </a:p>
        </p:txBody>
      </p:sp>
      <p:sp>
        <p:nvSpPr>
          <p:cNvPr id="4" name="ZoneTexte 3"/>
          <p:cNvSpPr txBox="1"/>
          <p:nvPr/>
        </p:nvSpPr>
        <p:spPr>
          <a:xfrm>
            <a:off x="179512" y="1556792"/>
            <a:ext cx="8496944" cy="3416320"/>
          </a:xfrm>
          <a:prstGeom prst="rect">
            <a:avLst/>
          </a:prstGeom>
          <a:noFill/>
        </p:spPr>
        <p:txBody>
          <a:bodyPr wrap="square" rtlCol="0">
            <a:spAutoFit/>
          </a:bodyPr>
          <a:lstStyle/>
          <a:p>
            <a:r>
              <a:rPr lang="fr-FR" dirty="0" smtClean="0"/>
              <a:t>Le numéro :</a:t>
            </a:r>
          </a:p>
          <a:p>
            <a:pPr>
              <a:buFontTx/>
              <a:buChar char="-"/>
            </a:pPr>
            <a:r>
              <a:rPr lang="fr-FR" dirty="0" smtClean="0"/>
              <a:t> Dans le dos</a:t>
            </a:r>
          </a:p>
          <a:p>
            <a:pPr>
              <a:buFontTx/>
              <a:buChar char="-"/>
            </a:pPr>
            <a:r>
              <a:rPr lang="fr-FR" dirty="0" smtClean="0"/>
              <a:t> Unique (//au reste de son équipe), (L5, J5 ?)</a:t>
            </a:r>
          </a:p>
          <a:p>
            <a:pPr>
              <a:buFontTx/>
              <a:buChar char="-"/>
            </a:pPr>
            <a:r>
              <a:rPr lang="fr-FR" dirty="0" smtClean="0"/>
              <a:t> Au moins 10cm de haut</a:t>
            </a:r>
          </a:p>
          <a:p>
            <a:pPr>
              <a:buFontTx/>
              <a:buChar char="-"/>
            </a:pPr>
            <a:r>
              <a:rPr lang="fr-FR" dirty="0" smtClean="0"/>
              <a:t> Police lisible</a:t>
            </a:r>
          </a:p>
          <a:p>
            <a:pPr>
              <a:buFontTx/>
              <a:buChar char="-"/>
            </a:pPr>
            <a:r>
              <a:rPr lang="fr-FR" dirty="0" smtClean="0"/>
              <a:t> Maximum : 4 caractères</a:t>
            </a:r>
          </a:p>
          <a:p>
            <a:pPr>
              <a:buFontTx/>
              <a:buChar char="-"/>
            </a:pPr>
            <a:r>
              <a:rPr lang="fr-FR" dirty="0" smtClean="0"/>
              <a:t> Minimum 1 chiffre</a:t>
            </a:r>
          </a:p>
          <a:p>
            <a:pPr>
              <a:buFontTx/>
              <a:buChar char="-"/>
            </a:pPr>
            <a:r>
              <a:rPr lang="fr-FR" dirty="0" smtClean="0"/>
              <a:t> Peut être alpha numérique (ex : A00U)</a:t>
            </a:r>
          </a:p>
          <a:p>
            <a:pPr>
              <a:buFontTx/>
              <a:buChar char="-"/>
            </a:pPr>
            <a:r>
              <a:rPr lang="fr-FR" dirty="0" smtClean="0"/>
              <a:t> Peut avoir des petits caractères, de taille max 5cm (ex : 55mph)</a:t>
            </a:r>
          </a:p>
          <a:p>
            <a:pPr>
              <a:buFontTx/>
              <a:buChar char="-"/>
            </a:pPr>
            <a:r>
              <a:rPr lang="fr-FR" dirty="0" smtClean="0"/>
              <a:t> Numéros contrastés par rapport au maillot</a:t>
            </a:r>
          </a:p>
          <a:p>
            <a:pPr>
              <a:buFontTx/>
              <a:buChar char="-"/>
            </a:pPr>
            <a:r>
              <a:rPr lang="fr-FR" dirty="0" smtClean="0"/>
              <a:t> Etre affiché sur le bras ou la manche (min = 5cm, et max = 10cm)</a:t>
            </a:r>
          </a:p>
          <a:p>
            <a:pPr>
              <a:buFontTx/>
              <a:buChar char="-"/>
            </a:pPr>
            <a:r>
              <a:rPr lang="fr-FR" dirty="0" smtClean="0"/>
              <a:t> Peut être optionnellement sur les cuisses ou le casque</a:t>
            </a: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34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latin typeface="Comic Sans MS" pitchFamily="66" charset="0"/>
              </a:rPr>
              <a:t>Chap</a:t>
            </a:r>
            <a:r>
              <a:rPr lang="fr-FR" dirty="0" smtClean="0">
                <a:latin typeface="Comic Sans MS" pitchFamily="66" charset="0"/>
              </a:rPr>
              <a:t> 3 : Le PACK</a:t>
            </a:r>
            <a:endParaRPr lang="fr-FR" dirty="0">
              <a:latin typeface="Comic Sans MS" pitchFamily="66" charset="0"/>
            </a:endParaRPr>
          </a:p>
        </p:txBody>
      </p:sp>
      <p:pic>
        <p:nvPicPr>
          <p:cNvPr id="4" name="Image 3" descr="wftda.jpg"/>
          <p:cNvPicPr>
            <a:picLocks noChangeAspect="1"/>
          </p:cNvPicPr>
          <p:nvPr/>
        </p:nvPicPr>
        <p:blipFill>
          <a:blip r:embed="rId3" cstate="print"/>
          <a:stretch>
            <a:fillRect/>
          </a:stretch>
        </p:blipFill>
        <p:spPr>
          <a:xfrm>
            <a:off x="6660232" y="260648"/>
            <a:ext cx="2287141" cy="15247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928733" cy="461665"/>
          </a:xfrm>
          <a:prstGeom prst="rect">
            <a:avLst/>
          </a:prstGeom>
        </p:spPr>
        <p:txBody>
          <a:bodyPr wrap="none">
            <a:spAutoFit/>
          </a:bodyPr>
          <a:lstStyle/>
          <a:p>
            <a:pPr lvl="0"/>
            <a:r>
              <a:rPr lang="fr-FR" sz="2400" u="sng" dirty="0">
                <a:solidFill>
                  <a:prstClr val="black"/>
                </a:solidFill>
                <a:latin typeface="Comic Sans MS" pitchFamily="66" charset="0"/>
              </a:rPr>
              <a:t>1. Définition</a:t>
            </a:r>
          </a:p>
        </p:txBody>
      </p:sp>
      <p:sp>
        <p:nvSpPr>
          <p:cNvPr id="8" name="ZoneTexte 7"/>
          <p:cNvSpPr txBox="1"/>
          <p:nvPr/>
        </p:nvSpPr>
        <p:spPr>
          <a:xfrm>
            <a:off x="251520" y="980728"/>
            <a:ext cx="8280920" cy="1846659"/>
          </a:xfrm>
          <a:prstGeom prst="rect">
            <a:avLst/>
          </a:prstGeom>
          <a:noFill/>
        </p:spPr>
        <p:txBody>
          <a:bodyPr wrap="square" rtlCol="0">
            <a:spAutoFit/>
          </a:bodyPr>
          <a:lstStyle/>
          <a:p>
            <a:r>
              <a:rPr lang="fr-FR" u="sng" dirty="0" smtClean="0"/>
              <a:t>Le pack : </a:t>
            </a:r>
          </a:p>
          <a:p>
            <a:endParaRPr lang="fr-FR" dirty="0" smtClean="0"/>
          </a:p>
          <a:p>
            <a:r>
              <a:rPr lang="fr-FR" dirty="0" smtClean="0"/>
              <a:t>- Groupe contenant le </a:t>
            </a:r>
            <a:r>
              <a:rPr lang="fr-FR" sz="2000" dirty="0" smtClean="0">
                <a:solidFill>
                  <a:schemeClr val="accent6">
                    <a:lumMod val="75000"/>
                  </a:schemeClr>
                </a:solidFill>
              </a:rPr>
              <a:t>plus grand nombre de bloqueuses</a:t>
            </a:r>
            <a:endParaRPr lang="fr-FR" dirty="0">
              <a:solidFill>
                <a:schemeClr val="accent6">
                  <a:lumMod val="75000"/>
                </a:schemeClr>
              </a:solidFill>
            </a:endParaRPr>
          </a:p>
          <a:p>
            <a:pPr>
              <a:buFontTx/>
              <a:buChar char="-"/>
            </a:pPr>
            <a:r>
              <a:rPr lang="fr-FR" dirty="0" smtClean="0"/>
              <a:t> Composé des membres des </a:t>
            </a:r>
            <a:r>
              <a:rPr lang="fr-FR" sz="2000" dirty="0" smtClean="0">
                <a:solidFill>
                  <a:schemeClr val="accent6">
                    <a:lumMod val="75000"/>
                  </a:schemeClr>
                </a:solidFill>
              </a:rPr>
              <a:t>2 équipes</a:t>
            </a:r>
          </a:p>
          <a:p>
            <a:pPr>
              <a:buFontTx/>
              <a:buChar char="-"/>
            </a:pPr>
            <a:r>
              <a:rPr lang="fr-FR" dirty="0"/>
              <a:t> </a:t>
            </a:r>
            <a:r>
              <a:rPr lang="fr-FR" dirty="0" smtClean="0"/>
              <a:t>A une proximité maximale de </a:t>
            </a:r>
            <a:r>
              <a:rPr lang="fr-FR" sz="2000" dirty="0" smtClean="0">
                <a:solidFill>
                  <a:schemeClr val="accent6">
                    <a:lumMod val="75000"/>
                  </a:schemeClr>
                </a:solidFill>
              </a:rPr>
              <a:t>3 m</a:t>
            </a:r>
            <a:r>
              <a:rPr lang="fr-FR" dirty="0" smtClean="0"/>
              <a:t> l’une des autres</a:t>
            </a:r>
          </a:p>
          <a:p>
            <a:pPr>
              <a:buFontTx/>
              <a:buChar char="-"/>
            </a:pPr>
            <a:r>
              <a:rPr lang="fr-FR" dirty="0"/>
              <a:t> </a:t>
            </a:r>
            <a:r>
              <a:rPr lang="fr-FR" dirty="0" smtClean="0"/>
              <a:t>Uniquement de bloqueuses (les </a:t>
            </a:r>
            <a:r>
              <a:rPr lang="fr-FR" dirty="0" err="1"/>
              <a:t>J</a:t>
            </a:r>
            <a:r>
              <a:rPr lang="fr-FR" dirty="0" err="1" smtClean="0"/>
              <a:t>ammeuses</a:t>
            </a:r>
            <a:r>
              <a:rPr lang="fr-FR" dirty="0" smtClean="0"/>
              <a:t> ne font pas partie du pack) </a:t>
            </a:r>
            <a:endParaRPr lang="fr-FR" dirty="0"/>
          </a:p>
        </p:txBody>
      </p:sp>
      <p:sp>
        <p:nvSpPr>
          <p:cNvPr id="9" name="Rectangle 8"/>
          <p:cNvSpPr/>
          <p:nvPr/>
        </p:nvSpPr>
        <p:spPr>
          <a:xfrm>
            <a:off x="1671209" y="2967335"/>
            <a:ext cx="5801588" cy="923330"/>
          </a:xfrm>
          <a:prstGeom prst="rect">
            <a:avLst/>
          </a:prstGeom>
          <a:noFill/>
        </p:spPr>
        <p:txBody>
          <a:bodyPr wrap="non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Où est le pack ?</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 name="Image 16" descr="Ou est le pack1.jpg"/>
          <p:cNvPicPr>
            <a:picLocks noChangeAspect="1"/>
          </p:cNvPicPr>
          <p:nvPr/>
        </p:nvPicPr>
        <p:blipFill>
          <a:blip r:embed="rId2" cstate="print"/>
          <a:stretch>
            <a:fillRect/>
          </a:stretch>
        </p:blipFill>
        <p:spPr>
          <a:xfrm>
            <a:off x="323528" y="1052736"/>
            <a:ext cx="8064896" cy="4598990"/>
          </a:xfrm>
          <a:prstGeom prst="rect">
            <a:avLst/>
          </a:prstGeom>
        </p:spPr>
      </p:pic>
      <p:pic>
        <p:nvPicPr>
          <p:cNvPr id="18" name="Image 17" descr="Ou est le pack1c.jpg"/>
          <p:cNvPicPr>
            <a:picLocks noChangeAspect="1"/>
          </p:cNvPicPr>
          <p:nvPr/>
        </p:nvPicPr>
        <p:blipFill>
          <a:blip r:embed="rId3" cstate="print"/>
          <a:stretch>
            <a:fillRect/>
          </a:stretch>
        </p:blipFill>
        <p:spPr>
          <a:xfrm>
            <a:off x="611560" y="1052736"/>
            <a:ext cx="11340752" cy="6379173"/>
          </a:xfrm>
          <a:prstGeom prst="rect">
            <a:avLst/>
          </a:prstGeom>
        </p:spPr>
      </p:pic>
      <p:pic>
        <p:nvPicPr>
          <p:cNvPr id="19" name="Image 18" descr="Ou est le pack2.jpg"/>
          <p:cNvPicPr>
            <a:picLocks noChangeAspect="1"/>
          </p:cNvPicPr>
          <p:nvPr/>
        </p:nvPicPr>
        <p:blipFill>
          <a:blip r:embed="rId4" cstate="print"/>
          <a:stretch>
            <a:fillRect/>
          </a:stretch>
        </p:blipFill>
        <p:spPr>
          <a:xfrm>
            <a:off x="0" y="813096"/>
            <a:ext cx="9144000" cy="5231808"/>
          </a:xfrm>
          <a:prstGeom prst="rect">
            <a:avLst/>
          </a:prstGeom>
        </p:spPr>
      </p:pic>
      <p:pic>
        <p:nvPicPr>
          <p:cNvPr id="20" name="Image 19" descr="Ou est le pack2c.jpg"/>
          <p:cNvPicPr>
            <a:picLocks noChangeAspect="1"/>
          </p:cNvPicPr>
          <p:nvPr/>
        </p:nvPicPr>
        <p:blipFill>
          <a:blip r:embed="rId5" cstate="print"/>
          <a:stretch>
            <a:fillRect/>
          </a:stretch>
        </p:blipFill>
        <p:spPr>
          <a:xfrm>
            <a:off x="0" y="857249"/>
            <a:ext cx="11628784" cy="6541191"/>
          </a:xfrm>
          <a:prstGeom prst="rect">
            <a:avLst/>
          </a:prstGeom>
        </p:spPr>
      </p:pic>
      <p:pic>
        <p:nvPicPr>
          <p:cNvPr id="21" name="Image 20" descr="Ou est le pack3.jpg"/>
          <p:cNvPicPr>
            <a:picLocks noChangeAspect="1"/>
          </p:cNvPicPr>
          <p:nvPr/>
        </p:nvPicPr>
        <p:blipFill>
          <a:blip r:embed="rId6" cstate="print"/>
          <a:stretch>
            <a:fillRect/>
          </a:stretch>
        </p:blipFill>
        <p:spPr>
          <a:xfrm>
            <a:off x="0" y="835925"/>
            <a:ext cx="9144000" cy="5186149"/>
          </a:xfrm>
          <a:prstGeom prst="rect">
            <a:avLst/>
          </a:prstGeom>
        </p:spPr>
      </p:pic>
      <p:pic>
        <p:nvPicPr>
          <p:cNvPr id="22" name="Image 21" descr="Ou est le pack3c.jpg"/>
          <p:cNvPicPr>
            <a:picLocks noChangeAspect="1"/>
          </p:cNvPicPr>
          <p:nvPr/>
        </p:nvPicPr>
        <p:blipFill>
          <a:blip r:embed="rId7" cstate="print"/>
          <a:stretch>
            <a:fillRect/>
          </a:stretch>
        </p:blipFill>
        <p:spPr>
          <a:xfrm>
            <a:off x="0" y="835925"/>
            <a:ext cx="9144000" cy="5186149"/>
          </a:xfrm>
          <a:prstGeom prst="rect">
            <a:avLst/>
          </a:prstGeom>
        </p:spPr>
      </p:pic>
      <p:sp>
        <p:nvSpPr>
          <p:cNvPr id="12" name="Espace réservé du pied de page 11"/>
          <p:cNvSpPr>
            <a:spLocks noGrp="1"/>
          </p:cNvSpPr>
          <p:nvPr>
            <p:ph type="ftr" sz="quarter" idx="11"/>
          </p:nvPr>
        </p:nvSpPr>
        <p:spPr/>
        <p:txBody>
          <a:bodyPr/>
          <a:lstStyle/>
          <a:p>
            <a:r>
              <a:rPr lang="fr-FR" smtClean="0"/>
              <a:t>Buzz 2013 (Les Dérangées)</a:t>
            </a:r>
            <a:endParaRPr lang="fr-FR"/>
          </a:p>
        </p:txBody>
      </p:sp>
      <p:sp>
        <p:nvSpPr>
          <p:cNvPr id="13" name="Espace réservé du numéro de diapositive 12"/>
          <p:cNvSpPr>
            <a:spLocks noGrp="1"/>
          </p:cNvSpPr>
          <p:nvPr>
            <p:ph type="sldNum" sz="quarter" idx="12"/>
          </p:nvPr>
        </p:nvSpPr>
        <p:spPr/>
        <p:txBody>
          <a:bodyPr/>
          <a:lstStyle/>
          <a:p>
            <a:fld id="{0A95D8EB-C796-4D7C-A45D-C371170323EE}"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764704"/>
            <a:ext cx="8136904" cy="646331"/>
          </a:xfrm>
          <a:prstGeom prst="rect">
            <a:avLst/>
          </a:prstGeom>
          <a:noFill/>
        </p:spPr>
        <p:txBody>
          <a:bodyPr wrap="square" rtlCol="0">
            <a:spAutoFit/>
          </a:bodyPr>
          <a:lstStyle/>
          <a:p>
            <a:r>
              <a:rPr lang="fr-FR" dirty="0" smtClean="0"/>
              <a:t>Il doit donc avoir minimum une bloqueuse de chaque équipe sur le track, afin de former « un pack ».</a:t>
            </a:r>
            <a:endParaRPr lang="fr-FR" dirty="0"/>
          </a:p>
        </p:txBody>
      </p:sp>
      <p:sp>
        <p:nvSpPr>
          <p:cNvPr id="3" name="ZoneTexte 2"/>
          <p:cNvSpPr txBox="1"/>
          <p:nvPr/>
        </p:nvSpPr>
        <p:spPr>
          <a:xfrm>
            <a:off x="323528" y="2060848"/>
            <a:ext cx="7992888" cy="1200329"/>
          </a:xfrm>
          <a:prstGeom prst="rect">
            <a:avLst/>
          </a:prstGeom>
          <a:noFill/>
        </p:spPr>
        <p:txBody>
          <a:bodyPr wrap="square" rtlCol="0">
            <a:spAutoFit/>
          </a:bodyPr>
          <a:lstStyle/>
          <a:p>
            <a:r>
              <a:rPr lang="fr-FR" dirty="0" smtClean="0"/>
              <a:t>Si les bloqueuses sur la piste ne sont pas positionnées de sorte à former un pack, on est en situation de </a:t>
            </a:r>
            <a:r>
              <a:rPr lang="fr-FR" dirty="0" smtClean="0">
                <a:solidFill>
                  <a:srgbClr val="FF0000"/>
                </a:solidFill>
              </a:rPr>
              <a:t>NO PACK.</a:t>
            </a:r>
          </a:p>
          <a:p>
            <a:endParaRPr lang="fr-FR" dirty="0" smtClean="0"/>
          </a:p>
          <a:p>
            <a:endParaRPr lang="fr-FR" dirty="0">
              <a:solidFill>
                <a:srgbClr val="FF0000"/>
              </a:solidFill>
            </a:endParaRPr>
          </a:p>
        </p:txBody>
      </p:sp>
      <p:sp>
        <p:nvSpPr>
          <p:cNvPr id="4" name="ZoneTexte 3"/>
          <p:cNvSpPr txBox="1"/>
          <p:nvPr/>
        </p:nvSpPr>
        <p:spPr>
          <a:xfrm>
            <a:off x="395536" y="3501008"/>
            <a:ext cx="7920880" cy="369332"/>
          </a:xfrm>
          <a:prstGeom prst="rect">
            <a:avLst/>
          </a:prstGeom>
          <a:noFill/>
        </p:spPr>
        <p:txBody>
          <a:bodyPr wrap="square" rtlCol="0">
            <a:spAutoFit/>
          </a:bodyPr>
          <a:lstStyle/>
          <a:p>
            <a:r>
              <a:rPr lang="fr-FR" dirty="0" smtClean="0"/>
              <a:t>Les deux équipes sont responsables du maintien de la cohésion du pack.</a:t>
            </a:r>
          </a:p>
        </p:txBody>
      </p:sp>
      <p:sp>
        <p:nvSpPr>
          <p:cNvPr id="5" name="ZoneTexte 4"/>
          <p:cNvSpPr txBox="1"/>
          <p:nvPr/>
        </p:nvSpPr>
        <p:spPr>
          <a:xfrm>
            <a:off x="395536" y="4797152"/>
            <a:ext cx="8513869" cy="646331"/>
          </a:xfrm>
          <a:prstGeom prst="rect">
            <a:avLst/>
          </a:prstGeom>
          <a:noFill/>
        </p:spPr>
        <p:txBody>
          <a:bodyPr wrap="none" rtlCol="0">
            <a:spAutoFit/>
          </a:bodyPr>
          <a:lstStyle/>
          <a:p>
            <a:r>
              <a:rPr lang="fr-FR" dirty="0" smtClean="0"/>
              <a:t>Les patineuses peuvent recevoir une </a:t>
            </a:r>
            <a:r>
              <a:rPr lang="fr-FR" dirty="0" smtClean="0">
                <a:solidFill>
                  <a:schemeClr val="accent6">
                    <a:lumMod val="75000"/>
                  </a:schemeClr>
                </a:solidFill>
              </a:rPr>
              <a:t>pénalité</a:t>
            </a:r>
            <a:r>
              <a:rPr lang="fr-FR" dirty="0" smtClean="0"/>
              <a:t> pour avoir créé une situation de </a:t>
            </a:r>
          </a:p>
          <a:p>
            <a:r>
              <a:rPr lang="fr-FR" dirty="0" smtClean="0"/>
              <a:t>No Pack.</a:t>
            </a:r>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37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261" y="2060848"/>
            <a:ext cx="7781297" cy="1754326"/>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Exemples de situation </a:t>
            </a:r>
          </a:p>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 PACK</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Image 3" descr="Situationnopack1.jpg"/>
          <p:cNvPicPr>
            <a:picLocks noChangeAspect="1"/>
          </p:cNvPicPr>
          <p:nvPr/>
        </p:nvPicPr>
        <p:blipFill>
          <a:blip r:embed="rId2" cstate="print"/>
          <a:stretch>
            <a:fillRect/>
          </a:stretch>
        </p:blipFill>
        <p:spPr>
          <a:xfrm>
            <a:off x="0" y="866991"/>
            <a:ext cx="9144000" cy="5124017"/>
          </a:xfrm>
          <a:prstGeom prst="rect">
            <a:avLst/>
          </a:prstGeom>
        </p:spPr>
      </p:pic>
      <p:pic>
        <p:nvPicPr>
          <p:cNvPr id="5" name="Image 4" descr="Situationnopack1b.jpg"/>
          <p:cNvPicPr>
            <a:picLocks noChangeAspect="1"/>
          </p:cNvPicPr>
          <p:nvPr/>
        </p:nvPicPr>
        <p:blipFill>
          <a:blip r:embed="rId3" cstate="print"/>
          <a:stretch>
            <a:fillRect/>
          </a:stretch>
        </p:blipFill>
        <p:spPr>
          <a:xfrm>
            <a:off x="0" y="836712"/>
            <a:ext cx="9144000" cy="5124017"/>
          </a:xfrm>
          <a:prstGeom prst="rect">
            <a:avLst/>
          </a:prstGeom>
        </p:spPr>
      </p:pic>
      <p:pic>
        <p:nvPicPr>
          <p:cNvPr id="6" name="Image 5" descr="Situationnopack2.jpg"/>
          <p:cNvPicPr>
            <a:picLocks noChangeAspect="1"/>
          </p:cNvPicPr>
          <p:nvPr/>
        </p:nvPicPr>
        <p:blipFill>
          <a:blip r:embed="rId4" cstate="print"/>
          <a:stretch>
            <a:fillRect/>
          </a:stretch>
        </p:blipFill>
        <p:spPr>
          <a:xfrm>
            <a:off x="0" y="680822"/>
            <a:ext cx="9144000" cy="5496355"/>
          </a:xfrm>
          <a:prstGeom prst="rect">
            <a:avLst/>
          </a:prstGeom>
        </p:spPr>
      </p:pic>
      <p:sp>
        <p:nvSpPr>
          <p:cNvPr id="7" name="ZoneTexte 6"/>
          <p:cNvSpPr txBox="1"/>
          <p:nvPr/>
        </p:nvSpPr>
        <p:spPr>
          <a:xfrm>
            <a:off x="395536" y="764704"/>
            <a:ext cx="3456384"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Les deux groupes de bloqueuses comprennent bien des membres des 2 équipes, mais il n’y a pas un groupe plus important en nombre que l’autre et les deux groupes sont à une distance &gt; 3m l’un de l’autre.</a:t>
            </a:r>
          </a:p>
          <a:p>
            <a:r>
              <a:rPr lang="fr-FR" dirty="0" smtClean="0"/>
              <a:t>CSQ : </a:t>
            </a:r>
            <a:r>
              <a:rPr lang="fr-FR" dirty="0" smtClean="0">
                <a:solidFill>
                  <a:srgbClr val="FF0000"/>
                </a:solidFill>
              </a:rPr>
              <a:t>NO PACK</a:t>
            </a:r>
            <a:endParaRPr lang="fr-FR" dirty="0">
              <a:solidFill>
                <a:srgbClr val="FF0000"/>
              </a:solidFill>
            </a:endParaRPr>
          </a:p>
        </p:txBody>
      </p:sp>
      <p:cxnSp>
        <p:nvCxnSpPr>
          <p:cNvPr id="9" name="Connecteur droit avec flèche 8"/>
          <p:cNvCxnSpPr/>
          <p:nvPr/>
        </p:nvCxnSpPr>
        <p:spPr>
          <a:xfrm flipV="1">
            <a:off x="7308304" y="3284984"/>
            <a:ext cx="288032" cy="93610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7524328" y="3645024"/>
            <a:ext cx="936104" cy="369332"/>
          </a:xfrm>
          <a:prstGeom prst="rect">
            <a:avLst/>
          </a:prstGeom>
          <a:noFill/>
        </p:spPr>
        <p:txBody>
          <a:bodyPr wrap="square" rtlCol="0">
            <a:spAutoFit/>
          </a:bodyPr>
          <a:lstStyle/>
          <a:p>
            <a:r>
              <a:rPr lang="fr-FR" dirty="0" smtClean="0"/>
              <a:t>&gt; 3m</a:t>
            </a:r>
            <a:endParaRPr lang="fr-FR" dirty="0"/>
          </a:p>
        </p:txBody>
      </p:sp>
      <p:pic>
        <p:nvPicPr>
          <p:cNvPr id="11" name="Image 10" descr="Situationnopack3.jpg"/>
          <p:cNvPicPr>
            <a:picLocks noChangeAspect="1"/>
          </p:cNvPicPr>
          <p:nvPr/>
        </p:nvPicPr>
        <p:blipFill>
          <a:blip r:embed="rId5" cstate="print"/>
          <a:stretch>
            <a:fillRect/>
          </a:stretch>
        </p:blipFill>
        <p:spPr>
          <a:xfrm>
            <a:off x="-485355" y="764704"/>
            <a:ext cx="9629355" cy="5072899"/>
          </a:xfrm>
          <a:prstGeom prst="rect">
            <a:avLst/>
          </a:prstGeom>
        </p:spPr>
      </p:pic>
      <p:sp>
        <p:nvSpPr>
          <p:cNvPr id="13" name="Espace réservé du pied de page 12"/>
          <p:cNvSpPr>
            <a:spLocks noGrp="1"/>
          </p:cNvSpPr>
          <p:nvPr>
            <p:ph type="ftr" sz="quarter" idx="11"/>
          </p:nvPr>
        </p:nvSpPr>
        <p:spPr/>
        <p:txBody>
          <a:bodyPr/>
          <a:lstStyle/>
          <a:p>
            <a:r>
              <a:rPr lang="fr-FR" smtClean="0"/>
              <a:t>Buzz 2013 (Les Dérangées)</a:t>
            </a:r>
            <a:endParaRPr lang="fr-FR"/>
          </a:p>
        </p:txBody>
      </p:sp>
      <p:sp>
        <p:nvSpPr>
          <p:cNvPr id="12" name="Espace réservé du numéro de diapositive 11"/>
          <p:cNvSpPr>
            <a:spLocks noGrp="1"/>
          </p:cNvSpPr>
          <p:nvPr>
            <p:ph type="sldNum" sz="quarter" idx="12"/>
          </p:nvPr>
        </p:nvSpPr>
        <p:spPr/>
        <p:txBody>
          <a:bodyPr/>
          <a:lstStyle/>
          <a:p>
            <a:fld id="{0A95D8EB-C796-4D7C-A45D-C371170323EE}" type="slidenum">
              <a:rPr lang="fr-FR" smtClean="0"/>
              <a:pPr/>
              <a:t>38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4752528" cy="461665"/>
          </a:xfrm>
          <a:prstGeom prst="rect">
            <a:avLst/>
          </a:prstGeom>
          <a:noFill/>
        </p:spPr>
        <p:txBody>
          <a:bodyPr wrap="square" rtlCol="0">
            <a:spAutoFit/>
          </a:bodyPr>
          <a:lstStyle/>
          <a:p>
            <a:r>
              <a:rPr lang="fr-FR" sz="2400" u="sng" dirty="0" smtClean="0"/>
              <a:t>2. Positionnement avant le JAM</a:t>
            </a:r>
            <a:endParaRPr lang="fr-FR" sz="2400" u="sng" dirty="0"/>
          </a:p>
        </p:txBody>
      </p:sp>
      <p:pic>
        <p:nvPicPr>
          <p:cNvPr id="4" name="Image 3" descr="Positionnementde départ6.jpg"/>
          <p:cNvPicPr>
            <a:picLocks noChangeAspect="1"/>
          </p:cNvPicPr>
          <p:nvPr/>
        </p:nvPicPr>
        <p:blipFill>
          <a:blip r:embed="rId2" cstate="print"/>
          <a:stretch>
            <a:fillRect/>
          </a:stretch>
        </p:blipFill>
        <p:spPr>
          <a:xfrm>
            <a:off x="-324544" y="980728"/>
            <a:ext cx="9144000" cy="5012035"/>
          </a:xfrm>
          <a:prstGeom prst="rect">
            <a:avLst/>
          </a:prstGeom>
        </p:spPr>
      </p:pic>
      <p:cxnSp>
        <p:nvCxnSpPr>
          <p:cNvPr id="8" name="Connecteur droit avec flèche 7"/>
          <p:cNvCxnSpPr/>
          <p:nvPr/>
        </p:nvCxnSpPr>
        <p:spPr>
          <a:xfrm flipH="1">
            <a:off x="5076056" y="764704"/>
            <a:ext cx="792088"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1691680" y="1340768"/>
            <a:ext cx="108012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5796136" y="548680"/>
            <a:ext cx="2016224" cy="307777"/>
          </a:xfrm>
          <a:prstGeom prst="rect">
            <a:avLst/>
          </a:prstGeom>
          <a:noFill/>
        </p:spPr>
        <p:txBody>
          <a:bodyPr wrap="square" rtlCol="0">
            <a:spAutoFit/>
          </a:bodyPr>
          <a:lstStyle/>
          <a:p>
            <a:r>
              <a:rPr lang="fr-FR" sz="1400" dirty="0" smtClean="0"/>
              <a:t>Ligne de Jammeur</a:t>
            </a:r>
            <a:endParaRPr lang="fr-FR" sz="1400" dirty="0"/>
          </a:p>
        </p:txBody>
      </p:sp>
      <p:sp>
        <p:nvSpPr>
          <p:cNvPr id="12" name="ZoneTexte 11"/>
          <p:cNvSpPr txBox="1"/>
          <p:nvPr/>
        </p:nvSpPr>
        <p:spPr>
          <a:xfrm>
            <a:off x="323528" y="1124744"/>
            <a:ext cx="1872208" cy="307777"/>
          </a:xfrm>
          <a:prstGeom prst="rect">
            <a:avLst/>
          </a:prstGeom>
          <a:noFill/>
        </p:spPr>
        <p:txBody>
          <a:bodyPr wrap="square" rtlCol="0">
            <a:spAutoFit/>
          </a:bodyPr>
          <a:lstStyle/>
          <a:p>
            <a:r>
              <a:rPr lang="fr-FR" sz="1400" dirty="0" smtClean="0"/>
              <a:t>Ligne de Pivot</a:t>
            </a:r>
            <a:endParaRPr lang="fr-FR" sz="1400" dirty="0"/>
          </a:p>
        </p:txBody>
      </p:sp>
      <p:cxnSp>
        <p:nvCxnSpPr>
          <p:cNvPr id="14" name="Connecteur droit avec flèche 13"/>
          <p:cNvCxnSpPr/>
          <p:nvPr/>
        </p:nvCxnSpPr>
        <p:spPr>
          <a:xfrm>
            <a:off x="2915816" y="2636912"/>
            <a:ext cx="208823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5" name="ZoneTexte 14"/>
          <p:cNvSpPr txBox="1"/>
          <p:nvPr/>
        </p:nvSpPr>
        <p:spPr>
          <a:xfrm>
            <a:off x="2987824" y="2708920"/>
            <a:ext cx="20882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dirty="0" smtClean="0"/>
              <a:t>Entre les 2 lignes : 9m</a:t>
            </a:r>
            <a:endParaRPr lang="fr-FR" sz="1400" dirty="0"/>
          </a:p>
        </p:txBody>
      </p:sp>
      <p:sp>
        <p:nvSpPr>
          <p:cNvPr id="16" name="ZoneTexte 15"/>
          <p:cNvSpPr txBox="1"/>
          <p:nvPr/>
        </p:nvSpPr>
        <p:spPr>
          <a:xfrm>
            <a:off x="251520" y="2060848"/>
            <a:ext cx="406794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u="sng" dirty="0" smtClean="0"/>
              <a:t>Position de départ des Jammeurs : </a:t>
            </a:r>
          </a:p>
          <a:p>
            <a:r>
              <a:rPr lang="fr-FR" dirty="0" smtClean="0"/>
              <a:t>- Ils sont alignés </a:t>
            </a:r>
            <a:r>
              <a:rPr lang="fr-FR" sz="2000" dirty="0" smtClean="0">
                <a:solidFill>
                  <a:schemeClr val="accent3">
                    <a:lumMod val="75000"/>
                  </a:schemeClr>
                </a:solidFill>
              </a:rPr>
              <a:t>sur</a:t>
            </a:r>
            <a:r>
              <a:rPr lang="fr-FR" sz="2000" dirty="0" smtClean="0"/>
              <a:t> </a:t>
            </a:r>
            <a:r>
              <a:rPr lang="fr-FR" dirty="0" smtClean="0"/>
              <a:t>ou </a:t>
            </a:r>
            <a:r>
              <a:rPr lang="fr-FR" sz="2000" dirty="0" smtClean="0">
                <a:solidFill>
                  <a:schemeClr val="accent3">
                    <a:lumMod val="75000"/>
                  </a:schemeClr>
                </a:solidFill>
              </a:rPr>
              <a:t>derrière</a:t>
            </a:r>
            <a:r>
              <a:rPr lang="fr-FR" sz="2000" dirty="0" smtClean="0"/>
              <a:t> </a:t>
            </a:r>
            <a:r>
              <a:rPr lang="fr-FR" dirty="0" smtClean="0"/>
              <a:t>la ligne de Jammeur</a:t>
            </a:r>
            <a:endParaRPr lang="fr-FR" dirty="0"/>
          </a:p>
        </p:txBody>
      </p:sp>
      <p:sp>
        <p:nvSpPr>
          <p:cNvPr id="17" name="ZoneTexte 16"/>
          <p:cNvSpPr txBox="1"/>
          <p:nvPr/>
        </p:nvSpPr>
        <p:spPr>
          <a:xfrm>
            <a:off x="107504" y="3212976"/>
            <a:ext cx="56886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u="sng" dirty="0" smtClean="0"/>
              <a:t>Position de départ des pivots :</a:t>
            </a:r>
          </a:p>
          <a:p>
            <a:pPr>
              <a:buFontTx/>
              <a:buChar char="-"/>
            </a:pPr>
            <a:r>
              <a:rPr lang="fr-FR" dirty="0" smtClean="0"/>
              <a:t>Seuls les pivots peuvent s’aligner sur la ligne de Pivot</a:t>
            </a:r>
          </a:p>
          <a:p>
            <a:pPr>
              <a:buFontTx/>
              <a:buChar char="-"/>
            </a:pPr>
            <a:r>
              <a:rPr lang="fr-FR" dirty="0"/>
              <a:t> </a:t>
            </a:r>
            <a:r>
              <a:rPr lang="fr-FR" dirty="0" smtClean="0"/>
              <a:t>Ils sont considérés sur la ligne de pivot quand ils sont debout et qu’ils touchent la ligne</a:t>
            </a:r>
            <a:endParaRPr lang="fr-FR" dirty="0"/>
          </a:p>
        </p:txBody>
      </p:sp>
      <p:sp>
        <p:nvSpPr>
          <p:cNvPr id="18" name="ZoneTexte 17"/>
          <p:cNvSpPr txBox="1"/>
          <p:nvPr/>
        </p:nvSpPr>
        <p:spPr>
          <a:xfrm>
            <a:off x="251520" y="4941168"/>
            <a:ext cx="828092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u="sng" dirty="0" smtClean="0"/>
              <a:t>Position des bloqueurs NON – PIVOTS :</a:t>
            </a:r>
          </a:p>
          <a:p>
            <a:endParaRPr lang="fr-FR" u="sng" dirty="0"/>
          </a:p>
          <a:p>
            <a:pPr>
              <a:buFontTx/>
              <a:buChar char="-"/>
            </a:pPr>
            <a:r>
              <a:rPr lang="fr-FR" dirty="0" smtClean="0"/>
              <a:t> Dans n’importe quel ordre, entre les 2 lignes</a:t>
            </a:r>
          </a:p>
          <a:p>
            <a:pPr>
              <a:buFontTx/>
              <a:buChar char="-"/>
            </a:pPr>
            <a:r>
              <a:rPr lang="fr-FR" dirty="0"/>
              <a:t> </a:t>
            </a:r>
            <a:r>
              <a:rPr lang="fr-FR" dirty="0" smtClean="0"/>
              <a:t>Ils auront l’obligation de se placer </a:t>
            </a:r>
            <a:r>
              <a:rPr lang="fr-FR" dirty="0" smtClean="0">
                <a:solidFill>
                  <a:schemeClr val="accent3">
                    <a:lumMod val="75000"/>
                  </a:schemeClr>
                </a:solidFill>
              </a:rPr>
              <a:t>derrière les Pivots</a:t>
            </a:r>
            <a:r>
              <a:rPr lang="fr-FR" dirty="0" smtClean="0"/>
              <a:t>, uniquement quand ceux-ci sont sur la ligne de pivot </a:t>
            </a:r>
          </a:p>
          <a:p>
            <a:endParaRPr lang="fr-FR" dirty="0"/>
          </a:p>
        </p:txBody>
      </p:sp>
      <p:sp>
        <p:nvSpPr>
          <p:cNvPr id="19" name="Espace réservé du pied de page 18"/>
          <p:cNvSpPr>
            <a:spLocks noGrp="1"/>
          </p:cNvSpPr>
          <p:nvPr>
            <p:ph type="ftr" sz="quarter" idx="11"/>
          </p:nvPr>
        </p:nvSpPr>
        <p:spPr/>
        <p:txBody>
          <a:bodyPr/>
          <a:lstStyle/>
          <a:p>
            <a:r>
              <a:rPr lang="fr-FR" smtClean="0"/>
              <a:t>Buzz 2013 (Les Dérangées)</a:t>
            </a:r>
            <a:endParaRPr lang="fr-FR"/>
          </a:p>
        </p:txBody>
      </p:sp>
      <p:sp>
        <p:nvSpPr>
          <p:cNvPr id="20" name="Espace réservé du numéro de diapositive 19"/>
          <p:cNvSpPr>
            <a:spLocks noGrp="1"/>
          </p:cNvSpPr>
          <p:nvPr>
            <p:ph type="sldNum" sz="quarter" idx="12"/>
          </p:nvPr>
        </p:nvSpPr>
        <p:spPr/>
        <p:txBody>
          <a:bodyPr/>
          <a:lstStyle/>
          <a:p>
            <a:fld id="{0A95D8EB-C796-4D7C-A45D-C371170323EE}" type="slidenum">
              <a:rPr lang="fr-FR" smtClean="0"/>
              <a:pPr/>
              <a:t>39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5" grpId="0" animBg="1"/>
      <p:bldP spid="15" grpId="1"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692696"/>
            <a:ext cx="4536504" cy="461665"/>
          </a:xfrm>
          <a:prstGeom prst="rect">
            <a:avLst/>
          </a:prstGeom>
          <a:noFill/>
        </p:spPr>
        <p:txBody>
          <a:bodyPr wrap="square" rtlCol="0">
            <a:spAutoFit/>
          </a:bodyPr>
          <a:lstStyle/>
          <a:p>
            <a:r>
              <a:rPr lang="fr-FR" sz="2400" u="sng" dirty="0" smtClean="0">
                <a:latin typeface="Comic Sans MS" pitchFamily="66" charset="0"/>
              </a:rPr>
              <a:t>2. Composition</a:t>
            </a:r>
            <a:endParaRPr lang="fr-FR" sz="2400" u="sng" dirty="0"/>
          </a:p>
        </p:txBody>
      </p:sp>
      <p:sp>
        <p:nvSpPr>
          <p:cNvPr id="5" name="ZoneTexte 4"/>
          <p:cNvSpPr txBox="1"/>
          <p:nvPr/>
        </p:nvSpPr>
        <p:spPr>
          <a:xfrm>
            <a:off x="755576" y="2060848"/>
            <a:ext cx="5112568" cy="461665"/>
          </a:xfrm>
          <a:prstGeom prst="rect">
            <a:avLst/>
          </a:prstGeom>
          <a:noFill/>
        </p:spPr>
        <p:txBody>
          <a:bodyPr wrap="square" rtlCol="0">
            <a:spAutoFit/>
          </a:bodyPr>
          <a:lstStyle/>
          <a:p>
            <a:r>
              <a:rPr lang="fr-FR" dirty="0" smtClean="0"/>
              <a:t>- Un match dure </a:t>
            </a:r>
            <a:r>
              <a:rPr lang="fr-FR" sz="2400" dirty="0" smtClean="0"/>
              <a:t>60 minutes </a:t>
            </a:r>
            <a:r>
              <a:rPr lang="fr-FR" dirty="0" smtClean="0"/>
              <a:t>de jeu</a:t>
            </a:r>
            <a:endParaRPr lang="fr-FR" dirty="0"/>
          </a:p>
        </p:txBody>
      </p:sp>
      <p:sp>
        <p:nvSpPr>
          <p:cNvPr id="6" name="ZoneTexte 5"/>
          <p:cNvSpPr txBox="1"/>
          <p:nvPr/>
        </p:nvSpPr>
        <p:spPr>
          <a:xfrm>
            <a:off x="755576" y="2780928"/>
            <a:ext cx="5184576" cy="461665"/>
          </a:xfrm>
          <a:prstGeom prst="rect">
            <a:avLst/>
          </a:prstGeom>
          <a:noFill/>
        </p:spPr>
        <p:txBody>
          <a:bodyPr wrap="square" rtlCol="0">
            <a:spAutoFit/>
          </a:bodyPr>
          <a:lstStyle/>
          <a:p>
            <a:r>
              <a:rPr lang="fr-FR" dirty="0" smtClean="0"/>
              <a:t>- Il est divisé en </a:t>
            </a:r>
            <a:r>
              <a:rPr lang="fr-FR" sz="2400" dirty="0" smtClean="0"/>
              <a:t>2 périodes </a:t>
            </a:r>
            <a:r>
              <a:rPr lang="fr-FR" dirty="0" smtClean="0"/>
              <a:t>de 30 minutes</a:t>
            </a:r>
            <a:endParaRPr lang="fr-FR" dirty="0"/>
          </a:p>
        </p:txBody>
      </p:sp>
      <p:sp>
        <p:nvSpPr>
          <p:cNvPr id="7" name="ZoneTexte 6"/>
          <p:cNvSpPr txBox="1"/>
          <p:nvPr/>
        </p:nvSpPr>
        <p:spPr>
          <a:xfrm>
            <a:off x="755576" y="3429000"/>
            <a:ext cx="5760640" cy="369332"/>
          </a:xfrm>
          <a:prstGeom prst="rect">
            <a:avLst/>
          </a:prstGeom>
          <a:noFill/>
        </p:spPr>
        <p:txBody>
          <a:bodyPr wrap="square" rtlCol="0">
            <a:spAutoFit/>
          </a:bodyPr>
          <a:lstStyle/>
          <a:p>
            <a:r>
              <a:rPr lang="fr-FR" dirty="0" smtClean="0"/>
              <a:t>- L’équipe qui a le plus de points à la fin gagne</a:t>
            </a:r>
            <a:endParaRPr lang="fr-FR" dirty="0"/>
          </a:p>
        </p:txBody>
      </p:sp>
      <p:pic>
        <p:nvPicPr>
          <p:cNvPr id="8" name="Image 7" descr="its-easy.jpg"/>
          <p:cNvPicPr>
            <a:picLocks noChangeAspect="1"/>
          </p:cNvPicPr>
          <p:nvPr/>
        </p:nvPicPr>
        <p:blipFill>
          <a:blip r:embed="rId2" cstate="print"/>
          <a:stretch>
            <a:fillRect/>
          </a:stretch>
        </p:blipFill>
        <p:spPr>
          <a:xfrm>
            <a:off x="2771800" y="3861048"/>
            <a:ext cx="2628874" cy="2184110"/>
          </a:xfrm>
          <a:prstGeom prst="rect">
            <a:avLst/>
          </a:prstGeom>
        </p:spPr>
      </p:pic>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0648"/>
            <a:ext cx="6482865"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Quelques exemples</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Image 2" descr="Positionnementde départ.jpg"/>
          <p:cNvPicPr>
            <a:picLocks noChangeAspect="1"/>
          </p:cNvPicPr>
          <p:nvPr/>
        </p:nvPicPr>
        <p:blipFill>
          <a:blip r:embed="rId2" cstate="print"/>
          <a:stretch>
            <a:fillRect/>
          </a:stretch>
        </p:blipFill>
        <p:spPr>
          <a:xfrm>
            <a:off x="0" y="692696"/>
            <a:ext cx="9144000" cy="5138148"/>
          </a:xfrm>
          <a:prstGeom prst="rect">
            <a:avLst/>
          </a:prstGeom>
        </p:spPr>
      </p:pic>
      <p:pic>
        <p:nvPicPr>
          <p:cNvPr id="4" name="Image 3" descr="Positionnementde départ2.jpg"/>
          <p:cNvPicPr>
            <a:picLocks noChangeAspect="1"/>
          </p:cNvPicPr>
          <p:nvPr/>
        </p:nvPicPr>
        <p:blipFill>
          <a:blip r:embed="rId3" cstate="print"/>
          <a:stretch>
            <a:fillRect/>
          </a:stretch>
        </p:blipFill>
        <p:spPr>
          <a:xfrm>
            <a:off x="0" y="692696"/>
            <a:ext cx="9058275" cy="5114925"/>
          </a:xfrm>
          <a:prstGeom prst="rect">
            <a:avLst/>
          </a:prstGeom>
        </p:spPr>
      </p:pic>
      <p:sp>
        <p:nvSpPr>
          <p:cNvPr id="5" name="ZoneTexte 4"/>
          <p:cNvSpPr txBox="1"/>
          <p:nvPr/>
        </p:nvSpPr>
        <p:spPr>
          <a:xfrm>
            <a:off x="2771800" y="4272677"/>
            <a:ext cx="5328592"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On remarque qu’on est en situation de NO PACK, ce qui est autorisé AVANT le premier coup de sifflet du Jam.</a:t>
            </a:r>
          </a:p>
          <a:p>
            <a:endParaRPr lang="fr-FR" dirty="0" smtClean="0"/>
          </a:p>
          <a:p>
            <a:r>
              <a:rPr lang="fr-FR" dirty="0" smtClean="0"/>
              <a:t>Une fois le coup de départ émis, les bloqueuses devront former un pack le plus rapidement possible .</a:t>
            </a:r>
          </a:p>
        </p:txBody>
      </p:sp>
      <p:sp>
        <p:nvSpPr>
          <p:cNvPr id="11" name="Espace réservé du pied de page 10"/>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40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7560840" cy="461665"/>
          </a:xfrm>
          <a:prstGeom prst="rect">
            <a:avLst/>
          </a:prstGeom>
          <a:noFill/>
        </p:spPr>
        <p:txBody>
          <a:bodyPr wrap="square" rtlCol="0">
            <a:spAutoFit/>
          </a:bodyPr>
          <a:lstStyle/>
          <a:p>
            <a:r>
              <a:rPr lang="fr-FR" sz="2400" u="sng" dirty="0" smtClean="0"/>
              <a:t>3. Positionnement pendant le Jam</a:t>
            </a:r>
            <a:endParaRPr lang="fr-FR" sz="2400" u="sng" dirty="0"/>
          </a:p>
        </p:txBody>
      </p:sp>
      <p:sp>
        <p:nvSpPr>
          <p:cNvPr id="4" name="ZoneTexte 3"/>
          <p:cNvSpPr txBox="1"/>
          <p:nvPr/>
        </p:nvSpPr>
        <p:spPr>
          <a:xfrm>
            <a:off x="827584" y="1628800"/>
            <a:ext cx="6264696" cy="369332"/>
          </a:xfrm>
          <a:prstGeom prst="rect">
            <a:avLst/>
          </a:prstGeom>
          <a:noFill/>
        </p:spPr>
        <p:txBody>
          <a:bodyPr wrap="square" rtlCol="0">
            <a:spAutoFit/>
          </a:bodyPr>
          <a:lstStyle/>
          <a:p>
            <a:r>
              <a:rPr lang="fr-FR" dirty="0" smtClean="0"/>
              <a:t>Là ça se complique un peu …</a:t>
            </a:r>
            <a:endParaRPr lang="fr-FR" dirty="0"/>
          </a:p>
        </p:txBody>
      </p:sp>
      <p:sp>
        <p:nvSpPr>
          <p:cNvPr id="6" name="ZoneTexte 5"/>
          <p:cNvSpPr txBox="1"/>
          <p:nvPr/>
        </p:nvSpPr>
        <p:spPr>
          <a:xfrm>
            <a:off x="395536" y="2492896"/>
            <a:ext cx="8064896" cy="2031325"/>
          </a:xfrm>
          <a:prstGeom prst="rect">
            <a:avLst/>
          </a:prstGeom>
          <a:noFill/>
        </p:spPr>
        <p:txBody>
          <a:bodyPr wrap="square" rtlCol="0">
            <a:spAutoFit/>
          </a:bodyPr>
          <a:lstStyle/>
          <a:p>
            <a:r>
              <a:rPr lang="fr-FR" u="sng" dirty="0" smtClean="0"/>
              <a:t>La bloqueuse </a:t>
            </a:r>
            <a:r>
              <a:rPr lang="fr-FR" dirty="0" smtClean="0"/>
              <a:t>:</a:t>
            </a:r>
          </a:p>
          <a:p>
            <a:endParaRPr lang="fr-FR" dirty="0"/>
          </a:p>
          <a:p>
            <a:pPr>
              <a:buFontTx/>
              <a:buChar char="-"/>
            </a:pPr>
            <a:r>
              <a:rPr lang="fr-FR" dirty="0" smtClean="0"/>
              <a:t> Sa place est </a:t>
            </a:r>
            <a:r>
              <a:rPr lang="fr-FR" u="sng" dirty="0" smtClean="0"/>
              <a:t>dans le pack</a:t>
            </a:r>
            <a:r>
              <a:rPr lang="fr-FR" dirty="0" smtClean="0"/>
              <a:t>, elle a pour responsabilité le </a:t>
            </a:r>
            <a:r>
              <a:rPr lang="fr-FR" dirty="0" smtClean="0">
                <a:solidFill>
                  <a:schemeClr val="accent3">
                    <a:lumMod val="75000"/>
                  </a:schemeClr>
                </a:solidFill>
              </a:rPr>
              <a:t>maintien du pack </a:t>
            </a:r>
            <a:r>
              <a:rPr lang="fr-FR" dirty="0" smtClean="0"/>
              <a:t>tout comme ces coéquipières et adversaires. </a:t>
            </a:r>
          </a:p>
          <a:p>
            <a:pPr>
              <a:buFontTx/>
              <a:buChar char="-"/>
            </a:pPr>
            <a:endParaRPr lang="fr-FR" dirty="0"/>
          </a:p>
          <a:p>
            <a:pPr>
              <a:buFontTx/>
              <a:buChar char="-"/>
            </a:pPr>
            <a:r>
              <a:rPr lang="fr-FR" dirty="0" smtClean="0"/>
              <a:t> Mais elle peut prendre certaines libertés, ce que nous allons voir tout de suite …</a:t>
            </a:r>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41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0" y="105273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a:off x="0" y="5301208"/>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Ellipse 6"/>
          <p:cNvSpPr/>
          <p:nvPr/>
        </p:nvSpPr>
        <p:spPr>
          <a:xfrm>
            <a:off x="4211960" y="292494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Ellipse 7"/>
          <p:cNvSpPr/>
          <p:nvPr/>
        </p:nvSpPr>
        <p:spPr>
          <a:xfrm>
            <a:off x="3491880" y="285293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Ellipse 8"/>
          <p:cNvSpPr/>
          <p:nvPr/>
        </p:nvSpPr>
        <p:spPr>
          <a:xfrm>
            <a:off x="4283968" y="364502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0" name="Ellipse 9"/>
          <p:cNvSpPr/>
          <p:nvPr/>
        </p:nvSpPr>
        <p:spPr>
          <a:xfrm>
            <a:off x="4139952" y="213285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1" name="Ellipse 10"/>
          <p:cNvSpPr/>
          <p:nvPr/>
        </p:nvSpPr>
        <p:spPr>
          <a:xfrm>
            <a:off x="2699792" y="213285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2" name="Ellipse 11"/>
          <p:cNvSpPr/>
          <p:nvPr/>
        </p:nvSpPr>
        <p:spPr>
          <a:xfrm>
            <a:off x="5076056" y="335699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3" name="Ellipse 12"/>
          <p:cNvSpPr/>
          <p:nvPr/>
        </p:nvSpPr>
        <p:spPr>
          <a:xfrm>
            <a:off x="5076056" y="2564904"/>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4" name="Ellipse 13"/>
          <p:cNvSpPr/>
          <p:nvPr/>
        </p:nvSpPr>
        <p:spPr>
          <a:xfrm>
            <a:off x="2699792" y="141277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6" name="ZoneTexte 15"/>
          <p:cNvSpPr txBox="1"/>
          <p:nvPr/>
        </p:nvSpPr>
        <p:spPr>
          <a:xfrm>
            <a:off x="3707904" y="4581128"/>
            <a:ext cx="1440160" cy="369332"/>
          </a:xfrm>
          <a:prstGeom prst="rect">
            <a:avLst/>
          </a:prstGeom>
          <a:noFill/>
        </p:spPr>
        <p:txBody>
          <a:bodyPr wrap="square" rtlCol="0">
            <a:spAutoFit/>
          </a:bodyPr>
          <a:lstStyle/>
          <a:p>
            <a:r>
              <a:rPr lang="fr-FR" dirty="0" smtClean="0"/>
              <a:t>Le PACK</a:t>
            </a:r>
            <a:endParaRPr lang="fr-FR" dirty="0"/>
          </a:p>
        </p:txBody>
      </p:sp>
      <p:sp>
        <p:nvSpPr>
          <p:cNvPr id="17" name="ZoneTexte 16"/>
          <p:cNvSpPr txBox="1"/>
          <p:nvPr/>
        </p:nvSpPr>
        <p:spPr>
          <a:xfrm>
            <a:off x="1979712" y="5661248"/>
            <a:ext cx="52565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Toutes les joueuses sont dans le pack, car elles sont toutes à moins de 3 mètres les unes des autres</a:t>
            </a:r>
            <a:endParaRPr lang="fr-FR" dirty="0"/>
          </a:p>
        </p:txBody>
      </p:sp>
      <p:cxnSp>
        <p:nvCxnSpPr>
          <p:cNvPr id="21" name="Connecteur droit avec flèche 20"/>
          <p:cNvCxnSpPr/>
          <p:nvPr/>
        </p:nvCxnSpPr>
        <p:spPr>
          <a:xfrm>
            <a:off x="2987824" y="1052736"/>
            <a:ext cx="0"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23" name="Connecteur droit avec flèche 22"/>
          <p:cNvCxnSpPr/>
          <p:nvPr/>
        </p:nvCxnSpPr>
        <p:spPr>
          <a:xfrm>
            <a:off x="5436096" y="1052736"/>
            <a:ext cx="0"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sp>
        <p:nvSpPr>
          <p:cNvPr id="27" name="ZoneTexte 26"/>
          <p:cNvSpPr txBox="1"/>
          <p:nvPr/>
        </p:nvSpPr>
        <p:spPr>
          <a:xfrm>
            <a:off x="6228184" y="1556792"/>
            <a:ext cx="280831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J’imagine les « 2 limites du pack », déterminées à partir des hanches des bloqueuses les plus à l’arrière et les plus à l’avant.</a:t>
            </a:r>
            <a:endParaRPr lang="fr-FR" dirty="0"/>
          </a:p>
        </p:txBody>
      </p:sp>
      <p:sp>
        <p:nvSpPr>
          <p:cNvPr id="19" name="Espace réservé du pied de page 18"/>
          <p:cNvSpPr>
            <a:spLocks noGrp="1"/>
          </p:cNvSpPr>
          <p:nvPr>
            <p:ph type="ftr" sz="quarter" idx="11"/>
          </p:nvPr>
        </p:nvSpPr>
        <p:spPr/>
        <p:txBody>
          <a:bodyPr/>
          <a:lstStyle/>
          <a:p>
            <a:r>
              <a:rPr lang="fr-FR" smtClean="0"/>
              <a:t>Buzz 2013 (Les Dérangées)</a:t>
            </a:r>
            <a:endParaRPr lang="fr-FR"/>
          </a:p>
        </p:txBody>
      </p:sp>
      <p:sp>
        <p:nvSpPr>
          <p:cNvPr id="18" name="Espace réservé du numéro de diapositive 17"/>
          <p:cNvSpPr>
            <a:spLocks noGrp="1"/>
          </p:cNvSpPr>
          <p:nvPr>
            <p:ph type="sldNum" sz="quarter" idx="12"/>
          </p:nvPr>
        </p:nvSpPr>
        <p:spPr/>
        <p:txBody>
          <a:bodyPr/>
          <a:lstStyle/>
          <a:p>
            <a:fld id="{0A95D8EB-C796-4D7C-A45D-C371170323EE}" type="slidenum">
              <a:rPr lang="fr-FR" smtClean="0"/>
              <a:pPr/>
              <a:t>42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ppt_x"/>
                                          </p:val>
                                        </p:tav>
                                      </p:tavLst>
                                    </p:anim>
                                    <p:anim calcmode="lin" valueType="num">
                                      <p:cBhvr additive="base">
                                        <p:cTn id="35" dur="500"/>
                                        <p:tgtEl>
                                          <p:spTgt spid="16"/>
                                        </p:tgtEl>
                                        <p:attrNameLst>
                                          <p:attrName>ppt_y</p:attrName>
                                        </p:attrNameLst>
                                      </p:cBhvr>
                                      <p:tavLst>
                                        <p:tav tm="0">
                                          <p:val>
                                            <p:strVal val="ppt_y"/>
                                          </p:val>
                                        </p:tav>
                                        <p:tav tm="100000">
                                          <p:val>
                                            <p:strVal val="1+ppt_h/2"/>
                                          </p:val>
                                        </p:tav>
                                      </p:tavLst>
                                    </p:anim>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7"/>
                                        </p:tgtEl>
                                        <p:attrNameLst>
                                          <p:attrName>ppt_x</p:attrName>
                                        </p:attrNameLst>
                                      </p:cBhvr>
                                      <p:tavLst>
                                        <p:tav tm="0">
                                          <p:val>
                                            <p:strVal val="ppt_x"/>
                                          </p:val>
                                        </p:tav>
                                        <p:tav tm="100000">
                                          <p:val>
                                            <p:strVal val="ppt_x"/>
                                          </p:val>
                                        </p:tav>
                                      </p:tavLst>
                                    </p:anim>
                                    <p:anim calcmode="lin" valueType="num">
                                      <p:cBhvr additive="base">
                                        <p:cTn id="61" dur="500"/>
                                        <p:tgtEl>
                                          <p:spTgt spid="27"/>
                                        </p:tgtEl>
                                        <p:attrNameLst>
                                          <p:attrName>ppt_y</p:attrName>
                                        </p:attrNameLst>
                                      </p:cBhvr>
                                      <p:tavLst>
                                        <p:tav tm="0">
                                          <p:val>
                                            <p:strVal val="ppt_y"/>
                                          </p:val>
                                        </p:tav>
                                        <p:tav tm="100000">
                                          <p:val>
                                            <p:strVal val="1+ppt_h/2"/>
                                          </p:val>
                                        </p:tav>
                                      </p:tavLst>
                                    </p:anim>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7" grpId="1" animBg="1"/>
      <p:bldP spid="27" grpId="0" animBg="1"/>
      <p:bldP spid="2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0528" y="1052736"/>
            <a:ext cx="1080120" cy="42484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0" name="Rectangle 29"/>
          <p:cNvSpPr/>
          <p:nvPr/>
        </p:nvSpPr>
        <p:spPr>
          <a:xfrm>
            <a:off x="7668344" y="1052736"/>
            <a:ext cx="1475656" cy="42484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 name="Rectangle 19"/>
          <p:cNvSpPr/>
          <p:nvPr/>
        </p:nvSpPr>
        <p:spPr>
          <a:xfrm>
            <a:off x="899592" y="1052736"/>
            <a:ext cx="6768752" cy="42484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cxnSp>
        <p:nvCxnSpPr>
          <p:cNvPr id="2" name="Connecteur droit 1"/>
          <p:cNvCxnSpPr/>
          <p:nvPr/>
        </p:nvCxnSpPr>
        <p:spPr>
          <a:xfrm>
            <a:off x="0" y="105273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Connecteur droit 2"/>
          <p:cNvCxnSpPr/>
          <p:nvPr/>
        </p:nvCxnSpPr>
        <p:spPr>
          <a:xfrm>
            <a:off x="0" y="5301208"/>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4211960" y="292494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Ellipse 4"/>
          <p:cNvSpPr/>
          <p:nvPr/>
        </p:nvSpPr>
        <p:spPr>
          <a:xfrm>
            <a:off x="3491880" y="285293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 name="Ellipse 5"/>
          <p:cNvSpPr/>
          <p:nvPr/>
        </p:nvSpPr>
        <p:spPr>
          <a:xfrm>
            <a:off x="4283968" y="364502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Ellipse 6"/>
          <p:cNvSpPr/>
          <p:nvPr/>
        </p:nvSpPr>
        <p:spPr>
          <a:xfrm>
            <a:off x="4139952" y="213285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Ellipse 7"/>
          <p:cNvSpPr/>
          <p:nvPr/>
        </p:nvSpPr>
        <p:spPr>
          <a:xfrm>
            <a:off x="2699792" y="213285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Ellipse 8"/>
          <p:cNvSpPr/>
          <p:nvPr/>
        </p:nvSpPr>
        <p:spPr>
          <a:xfrm>
            <a:off x="5076056" y="335699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0" name="Ellipse 9"/>
          <p:cNvSpPr/>
          <p:nvPr/>
        </p:nvSpPr>
        <p:spPr>
          <a:xfrm>
            <a:off x="5076056" y="2564904"/>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Ellipse 10"/>
          <p:cNvSpPr/>
          <p:nvPr/>
        </p:nvSpPr>
        <p:spPr>
          <a:xfrm>
            <a:off x="2699792" y="141277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cxnSp>
        <p:nvCxnSpPr>
          <p:cNvPr id="12" name="Connecteur droit avec flèche 11"/>
          <p:cNvCxnSpPr/>
          <p:nvPr/>
        </p:nvCxnSpPr>
        <p:spPr>
          <a:xfrm>
            <a:off x="2987824"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3" name="Connecteur droit avec flèche 12"/>
          <p:cNvCxnSpPr/>
          <p:nvPr/>
        </p:nvCxnSpPr>
        <p:spPr>
          <a:xfrm>
            <a:off x="5364088"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4" name="Connecteur droit avec flèche 13"/>
          <p:cNvCxnSpPr/>
          <p:nvPr/>
        </p:nvCxnSpPr>
        <p:spPr>
          <a:xfrm>
            <a:off x="899592" y="1052736"/>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cxnSp>
        <p:nvCxnSpPr>
          <p:cNvPr id="15" name="Connecteur droit avec flèche 14"/>
          <p:cNvCxnSpPr/>
          <p:nvPr/>
        </p:nvCxnSpPr>
        <p:spPr>
          <a:xfrm>
            <a:off x="7668344" y="1124744"/>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sp>
        <p:nvSpPr>
          <p:cNvPr id="22" name="ZoneTexte 21"/>
          <p:cNvSpPr txBox="1"/>
          <p:nvPr/>
        </p:nvSpPr>
        <p:spPr>
          <a:xfrm>
            <a:off x="1475656" y="332656"/>
            <a:ext cx="698477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En vert, il s’agit de la zone d’engagement. </a:t>
            </a:r>
            <a:endParaRPr lang="fr-FR" dirty="0"/>
          </a:p>
          <a:p>
            <a:r>
              <a:rPr lang="fr-FR" dirty="0" smtClean="0"/>
              <a:t>- Sa limite antérieure et postérieure sont à 6 mètres du pack</a:t>
            </a:r>
            <a:endParaRPr lang="fr-FR" dirty="0"/>
          </a:p>
        </p:txBody>
      </p:sp>
      <p:cxnSp>
        <p:nvCxnSpPr>
          <p:cNvPr id="24" name="Connecteur droit avec flèche 23"/>
          <p:cNvCxnSpPr/>
          <p:nvPr/>
        </p:nvCxnSpPr>
        <p:spPr>
          <a:xfrm flipH="1">
            <a:off x="899592" y="5517232"/>
            <a:ext cx="208823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flipH="1">
            <a:off x="5508104" y="5517232"/>
            <a:ext cx="208823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ZoneTexte 25"/>
          <p:cNvSpPr txBox="1"/>
          <p:nvPr/>
        </p:nvSpPr>
        <p:spPr>
          <a:xfrm>
            <a:off x="1619672" y="5589240"/>
            <a:ext cx="1080120" cy="369332"/>
          </a:xfrm>
          <a:prstGeom prst="rect">
            <a:avLst/>
          </a:prstGeom>
          <a:noFill/>
        </p:spPr>
        <p:txBody>
          <a:bodyPr wrap="square" rtlCol="0">
            <a:spAutoFit/>
          </a:bodyPr>
          <a:lstStyle/>
          <a:p>
            <a:r>
              <a:rPr lang="fr-FR" dirty="0" smtClean="0"/>
              <a:t>6 m</a:t>
            </a:r>
            <a:endParaRPr lang="fr-FR" dirty="0"/>
          </a:p>
        </p:txBody>
      </p:sp>
      <p:sp>
        <p:nvSpPr>
          <p:cNvPr id="28" name="ZoneTexte 27"/>
          <p:cNvSpPr txBox="1"/>
          <p:nvPr/>
        </p:nvSpPr>
        <p:spPr>
          <a:xfrm>
            <a:off x="6300192" y="5589240"/>
            <a:ext cx="1080120" cy="369332"/>
          </a:xfrm>
          <a:prstGeom prst="rect">
            <a:avLst/>
          </a:prstGeom>
          <a:noFill/>
        </p:spPr>
        <p:txBody>
          <a:bodyPr wrap="square" rtlCol="0">
            <a:spAutoFit/>
          </a:bodyPr>
          <a:lstStyle/>
          <a:p>
            <a:r>
              <a:rPr lang="fr-FR" dirty="0" smtClean="0"/>
              <a:t>6 m</a:t>
            </a:r>
            <a:endParaRPr lang="fr-FR" dirty="0"/>
          </a:p>
        </p:txBody>
      </p:sp>
      <p:sp>
        <p:nvSpPr>
          <p:cNvPr id="29" name="ZoneTexte 28"/>
          <p:cNvSpPr txBox="1"/>
          <p:nvPr/>
        </p:nvSpPr>
        <p:spPr>
          <a:xfrm>
            <a:off x="1475656" y="1196752"/>
            <a:ext cx="70567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 Dans cette zone, les bloqueuses sont EN JEU, elles peuvent donc mener à bien leur rôle : bloquer les adversaires, aider ses coéquipières, sa jammeuse …</a:t>
            </a:r>
            <a:endParaRPr lang="fr-FR" dirty="0"/>
          </a:p>
        </p:txBody>
      </p:sp>
      <p:sp>
        <p:nvSpPr>
          <p:cNvPr id="32" name="ZoneTexte 31"/>
          <p:cNvSpPr txBox="1"/>
          <p:nvPr/>
        </p:nvSpPr>
        <p:spPr>
          <a:xfrm>
            <a:off x="755576" y="3789040"/>
            <a:ext cx="712879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En dehors de la zone d’engagement, donc au-delà de 6 mètres du pack,  vous êtes HORS JEU ... (zone en rouge)</a:t>
            </a:r>
          </a:p>
          <a:p>
            <a:endParaRPr lang="fr-FR" dirty="0"/>
          </a:p>
          <a:p>
            <a:pPr>
              <a:buFontTx/>
              <a:buChar char="-"/>
            </a:pPr>
            <a:r>
              <a:rPr lang="fr-FR" dirty="0" smtClean="0"/>
              <a:t>Vous ne pouvez pas engager de blocage</a:t>
            </a:r>
          </a:p>
          <a:p>
            <a:pPr>
              <a:buFontTx/>
              <a:buChar char="-"/>
            </a:pPr>
            <a:r>
              <a:rPr lang="fr-FR" dirty="0" smtClean="0"/>
              <a:t>Vous ne pouvez ni aider vos coéquipières et votre jammeuse</a:t>
            </a:r>
          </a:p>
          <a:p>
            <a:pPr>
              <a:buFontTx/>
              <a:buChar char="-"/>
            </a:pPr>
            <a:r>
              <a:rPr lang="fr-FR" dirty="0" smtClean="0"/>
              <a:t>Et vous êtes priées de retourner rapidement dans la zone d’engagement …</a:t>
            </a:r>
          </a:p>
          <a:p>
            <a:pPr>
              <a:buFontTx/>
              <a:buChar char="-"/>
            </a:pPr>
            <a:r>
              <a:rPr lang="fr-FR" dirty="0" smtClean="0"/>
              <a:t>Vous êtes pénalisable (on verra les modalités plus loin)</a:t>
            </a:r>
            <a:endParaRPr lang="fr-FR" dirty="0"/>
          </a:p>
        </p:txBody>
      </p:sp>
      <p:sp>
        <p:nvSpPr>
          <p:cNvPr id="33" name="Espace réservé du pied de page 32"/>
          <p:cNvSpPr>
            <a:spLocks noGrp="1"/>
          </p:cNvSpPr>
          <p:nvPr>
            <p:ph type="ftr" sz="quarter" idx="11"/>
          </p:nvPr>
        </p:nvSpPr>
        <p:spPr/>
        <p:txBody>
          <a:bodyPr/>
          <a:lstStyle/>
          <a:p>
            <a:r>
              <a:rPr lang="fr-FR" smtClean="0"/>
              <a:t>Buzz 2013 (Les Dérangées)</a:t>
            </a:r>
            <a:endParaRPr lang="fr-FR"/>
          </a:p>
        </p:txBody>
      </p:sp>
      <p:sp>
        <p:nvSpPr>
          <p:cNvPr id="27" name="Espace réservé du numéro de diapositive 26"/>
          <p:cNvSpPr>
            <a:spLocks noGrp="1"/>
          </p:cNvSpPr>
          <p:nvPr>
            <p:ph type="sldNum" sz="quarter" idx="12"/>
          </p:nvPr>
        </p:nvSpPr>
        <p:spPr/>
        <p:txBody>
          <a:bodyPr/>
          <a:lstStyle/>
          <a:p>
            <a:fld id="{0A95D8EB-C796-4D7C-A45D-C371170323EE}" type="slidenum">
              <a:rPr lang="fr-FR" smtClean="0"/>
              <a:pPr/>
              <a:t>43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2"/>
                                        </p:tgtEl>
                                        <p:attrNameLst>
                                          <p:attrName>ppt_x</p:attrName>
                                        </p:attrNameLst>
                                      </p:cBhvr>
                                      <p:tavLst>
                                        <p:tav tm="0">
                                          <p:val>
                                            <p:strVal val="ppt_x"/>
                                          </p:val>
                                        </p:tav>
                                        <p:tav tm="100000">
                                          <p:val>
                                            <p:strVal val="ppt_x"/>
                                          </p:val>
                                        </p:tav>
                                      </p:tavLst>
                                    </p:anim>
                                    <p:anim calcmode="lin" valueType="num">
                                      <p:cBhvr additive="base">
                                        <p:cTn id="65" dur="500"/>
                                        <p:tgtEl>
                                          <p:spTgt spid="22"/>
                                        </p:tgtEl>
                                        <p:attrNameLst>
                                          <p:attrName>ppt_y</p:attrName>
                                        </p:attrNameLst>
                                      </p:cBhvr>
                                      <p:tavLst>
                                        <p:tav tm="0">
                                          <p:val>
                                            <p:strVal val="ppt_y"/>
                                          </p:val>
                                        </p:tav>
                                        <p:tav tm="100000">
                                          <p:val>
                                            <p:strVal val="1+ppt_h/2"/>
                                          </p:val>
                                        </p:tav>
                                      </p:tavLst>
                                    </p:anim>
                                    <p:set>
                                      <p:cBhvr>
                                        <p:cTn id="66" dur="1" fill="hold">
                                          <p:stCondLst>
                                            <p:cond delay="499"/>
                                          </p:stCondLst>
                                        </p:cTn>
                                        <p:tgtEl>
                                          <p:spTgt spid="22"/>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9"/>
                                        </p:tgtEl>
                                        <p:attrNameLst>
                                          <p:attrName>ppt_x</p:attrName>
                                        </p:attrNameLst>
                                      </p:cBhvr>
                                      <p:tavLst>
                                        <p:tav tm="0">
                                          <p:val>
                                            <p:strVal val="ppt_x"/>
                                          </p:val>
                                        </p:tav>
                                        <p:tav tm="100000">
                                          <p:val>
                                            <p:strVal val="ppt_x"/>
                                          </p:val>
                                        </p:tav>
                                      </p:tavLst>
                                    </p:anim>
                                    <p:anim calcmode="lin" valueType="num">
                                      <p:cBhvr additive="base">
                                        <p:cTn id="69" dur="500"/>
                                        <p:tgtEl>
                                          <p:spTgt spid="29"/>
                                        </p:tgtEl>
                                        <p:attrNameLst>
                                          <p:attrName>ppt_y</p:attrName>
                                        </p:attrNameLst>
                                      </p:cBhvr>
                                      <p:tavLst>
                                        <p:tav tm="0">
                                          <p:val>
                                            <p:strVal val="ppt_y"/>
                                          </p:val>
                                        </p:tav>
                                        <p:tav tm="100000">
                                          <p:val>
                                            <p:strVal val="1+ppt_h/2"/>
                                          </p:val>
                                        </p:tav>
                                      </p:tavLst>
                                    </p:anim>
                                    <p:set>
                                      <p:cBhvr>
                                        <p:cTn id="70" dur="1" fill="hold">
                                          <p:stCondLst>
                                            <p:cond delay="499"/>
                                          </p:stCondLst>
                                        </p:cTn>
                                        <p:tgtEl>
                                          <p:spTgt spid="29"/>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6"/>
                                        </p:tgtEl>
                                        <p:attrNameLst>
                                          <p:attrName>ppt_x</p:attrName>
                                        </p:attrNameLst>
                                      </p:cBhvr>
                                      <p:tavLst>
                                        <p:tav tm="0">
                                          <p:val>
                                            <p:strVal val="ppt_x"/>
                                          </p:val>
                                        </p:tav>
                                        <p:tav tm="100000">
                                          <p:val>
                                            <p:strVal val="ppt_x"/>
                                          </p:val>
                                        </p:tav>
                                      </p:tavLst>
                                    </p:anim>
                                    <p:anim calcmode="lin" valueType="num">
                                      <p:cBhvr additive="base">
                                        <p:cTn id="73" dur="500"/>
                                        <p:tgtEl>
                                          <p:spTgt spid="26"/>
                                        </p:tgtEl>
                                        <p:attrNameLst>
                                          <p:attrName>ppt_y</p:attrName>
                                        </p:attrNameLst>
                                      </p:cBhvr>
                                      <p:tavLst>
                                        <p:tav tm="0">
                                          <p:val>
                                            <p:strVal val="ppt_y"/>
                                          </p:val>
                                        </p:tav>
                                        <p:tav tm="100000">
                                          <p:val>
                                            <p:strVal val="1+ppt_h/2"/>
                                          </p:val>
                                        </p:tav>
                                      </p:tavLst>
                                    </p:anim>
                                    <p:set>
                                      <p:cBhvr>
                                        <p:cTn id="74" dur="1" fill="hold">
                                          <p:stCondLst>
                                            <p:cond delay="499"/>
                                          </p:stCondLst>
                                        </p:cTn>
                                        <p:tgtEl>
                                          <p:spTgt spid="26"/>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24"/>
                                        </p:tgtEl>
                                        <p:attrNameLst>
                                          <p:attrName>ppt_x</p:attrName>
                                        </p:attrNameLst>
                                      </p:cBhvr>
                                      <p:tavLst>
                                        <p:tav tm="0">
                                          <p:val>
                                            <p:strVal val="ppt_x"/>
                                          </p:val>
                                        </p:tav>
                                        <p:tav tm="100000">
                                          <p:val>
                                            <p:strVal val="ppt_x"/>
                                          </p:val>
                                        </p:tav>
                                      </p:tavLst>
                                    </p:anim>
                                    <p:anim calcmode="lin" valueType="num">
                                      <p:cBhvr additive="base">
                                        <p:cTn id="77" dur="500"/>
                                        <p:tgtEl>
                                          <p:spTgt spid="24"/>
                                        </p:tgtEl>
                                        <p:attrNameLst>
                                          <p:attrName>ppt_y</p:attrName>
                                        </p:attrNameLst>
                                      </p:cBhvr>
                                      <p:tavLst>
                                        <p:tav tm="0">
                                          <p:val>
                                            <p:strVal val="ppt_y"/>
                                          </p:val>
                                        </p:tav>
                                        <p:tav tm="100000">
                                          <p:val>
                                            <p:strVal val="1+ppt_h/2"/>
                                          </p:val>
                                        </p:tav>
                                      </p:tavLst>
                                    </p:anim>
                                    <p:set>
                                      <p:cBhvr>
                                        <p:cTn id="78" dur="1" fill="hold">
                                          <p:stCondLst>
                                            <p:cond delay="499"/>
                                          </p:stCondLst>
                                        </p:cTn>
                                        <p:tgtEl>
                                          <p:spTgt spid="24"/>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25"/>
                                        </p:tgtEl>
                                        <p:attrNameLst>
                                          <p:attrName>ppt_x</p:attrName>
                                        </p:attrNameLst>
                                      </p:cBhvr>
                                      <p:tavLst>
                                        <p:tav tm="0">
                                          <p:val>
                                            <p:strVal val="ppt_x"/>
                                          </p:val>
                                        </p:tav>
                                        <p:tav tm="100000">
                                          <p:val>
                                            <p:strVal val="ppt_x"/>
                                          </p:val>
                                        </p:tav>
                                      </p:tavLst>
                                    </p:anim>
                                    <p:anim calcmode="lin" valueType="num">
                                      <p:cBhvr additive="base">
                                        <p:cTn id="81" dur="500"/>
                                        <p:tgtEl>
                                          <p:spTgt spid="25"/>
                                        </p:tgtEl>
                                        <p:attrNameLst>
                                          <p:attrName>ppt_y</p:attrName>
                                        </p:attrNameLst>
                                      </p:cBhvr>
                                      <p:tavLst>
                                        <p:tav tm="0">
                                          <p:val>
                                            <p:strVal val="ppt_y"/>
                                          </p:val>
                                        </p:tav>
                                        <p:tav tm="100000">
                                          <p:val>
                                            <p:strVal val="1+ppt_h/2"/>
                                          </p:val>
                                        </p:tav>
                                      </p:tavLst>
                                    </p:anim>
                                    <p:set>
                                      <p:cBhvr>
                                        <p:cTn id="82" dur="1" fill="hold">
                                          <p:stCondLst>
                                            <p:cond delay="499"/>
                                          </p:stCondLst>
                                        </p:cTn>
                                        <p:tgtEl>
                                          <p:spTgt spid="25"/>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ppt_x"/>
                                          </p:val>
                                        </p:tav>
                                      </p:tavLst>
                                    </p:anim>
                                    <p:anim calcmode="lin" valueType="num">
                                      <p:cBhvr additive="base">
                                        <p:cTn id="85" dur="500"/>
                                        <p:tgtEl>
                                          <p:spTgt spid="28"/>
                                        </p:tgtEl>
                                        <p:attrNameLst>
                                          <p:attrName>ppt_y</p:attrName>
                                        </p:attrNameLst>
                                      </p:cBhvr>
                                      <p:tavLst>
                                        <p:tav tm="0">
                                          <p:val>
                                            <p:strVal val="ppt_y"/>
                                          </p:val>
                                        </p:tav>
                                        <p:tav tm="100000">
                                          <p:val>
                                            <p:strVal val="1+ppt_h/2"/>
                                          </p:val>
                                        </p:tav>
                                      </p:tavLst>
                                    </p:anim>
                                    <p:set>
                                      <p:cBhvr>
                                        <p:cTn id="86" dur="1" fill="hold">
                                          <p:stCondLst>
                                            <p:cond delay="499"/>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0" grpId="0" animBg="1"/>
      <p:bldP spid="4" grpId="0" animBg="1"/>
      <p:bldP spid="5" grpId="0" animBg="1"/>
      <p:bldP spid="6" grpId="0" animBg="1"/>
      <p:bldP spid="7" grpId="0" animBg="1"/>
      <p:bldP spid="8" grpId="0" animBg="1"/>
      <p:bldP spid="9" grpId="0" animBg="1"/>
      <p:bldP spid="10" grpId="0" animBg="1"/>
      <p:bldP spid="11" grpId="0" animBg="1"/>
      <p:bldP spid="22" grpId="0" animBg="1"/>
      <p:bldP spid="22" grpId="1" animBg="1"/>
      <p:bldP spid="26" grpId="0"/>
      <p:bldP spid="26" grpId="1"/>
      <p:bldP spid="28" grpId="0"/>
      <p:bldP spid="28" grpId="1"/>
      <p:bldP spid="29" grpId="0" animBg="1"/>
      <p:bldP spid="29" grpId="1"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105273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a:off x="0" y="5301208"/>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Ellipse 5"/>
          <p:cNvSpPr/>
          <p:nvPr/>
        </p:nvSpPr>
        <p:spPr>
          <a:xfrm>
            <a:off x="4499992" y="256490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Ellipse 6"/>
          <p:cNvSpPr/>
          <p:nvPr/>
        </p:nvSpPr>
        <p:spPr>
          <a:xfrm>
            <a:off x="2699792" y="2708920"/>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Ellipse 7"/>
          <p:cNvSpPr/>
          <p:nvPr/>
        </p:nvSpPr>
        <p:spPr>
          <a:xfrm>
            <a:off x="3491880" y="260648"/>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9" name="Ellipse 8"/>
          <p:cNvSpPr/>
          <p:nvPr/>
        </p:nvSpPr>
        <p:spPr>
          <a:xfrm>
            <a:off x="7812360" y="184482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0" name="Ellipse 9"/>
          <p:cNvSpPr/>
          <p:nvPr/>
        </p:nvSpPr>
        <p:spPr>
          <a:xfrm>
            <a:off x="3707904" y="299695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Ellipse 10"/>
          <p:cNvSpPr/>
          <p:nvPr/>
        </p:nvSpPr>
        <p:spPr>
          <a:xfrm>
            <a:off x="5076056" y="335699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2" name="Ellipse 11"/>
          <p:cNvSpPr/>
          <p:nvPr/>
        </p:nvSpPr>
        <p:spPr>
          <a:xfrm>
            <a:off x="3779912" y="2204864"/>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3" name="Ellipse 12"/>
          <p:cNvSpPr/>
          <p:nvPr/>
        </p:nvSpPr>
        <p:spPr>
          <a:xfrm>
            <a:off x="1331640" y="2780928"/>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cxnSp>
        <p:nvCxnSpPr>
          <p:cNvPr id="14" name="Connecteur droit avec flèche 13"/>
          <p:cNvCxnSpPr/>
          <p:nvPr/>
        </p:nvCxnSpPr>
        <p:spPr>
          <a:xfrm>
            <a:off x="2987824"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5" name="Connecteur droit avec flèche 14"/>
          <p:cNvCxnSpPr/>
          <p:nvPr/>
        </p:nvCxnSpPr>
        <p:spPr>
          <a:xfrm>
            <a:off x="5364088"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6" name="Connecteur droit avec flèche 15"/>
          <p:cNvCxnSpPr/>
          <p:nvPr/>
        </p:nvCxnSpPr>
        <p:spPr>
          <a:xfrm>
            <a:off x="899592" y="1052736"/>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cxnSp>
        <p:nvCxnSpPr>
          <p:cNvPr id="17" name="Connecteur droit avec flèche 16"/>
          <p:cNvCxnSpPr/>
          <p:nvPr/>
        </p:nvCxnSpPr>
        <p:spPr>
          <a:xfrm>
            <a:off x="7668344" y="1124744"/>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sp>
        <p:nvSpPr>
          <p:cNvPr id="27" name="ZoneTexte 26"/>
          <p:cNvSpPr txBox="1"/>
          <p:nvPr/>
        </p:nvSpPr>
        <p:spPr>
          <a:xfrm>
            <a:off x="3635896" y="404664"/>
            <a:ext cx="216024" cy="369332"/>
          </a:xfrm>
          <a:prstGeom prst="rect">
            <a:avLst/>
          </a:prstGeom>
          <a:noFill/>
        </p:spPr>
        <p:txBody>
          <a:bodyPr wrap="square" rtlCol="0">
            <a:spAutoFit/>
          </a:bodyPr>
          <a:lstStyle/>
          <a:p>
            <a:r>
              <a:rPr lang="fr-FR" dirty="0" smtClean="0"/>
              <a:t>A</a:t>
            </a:r>
            <a:endParaRPr lang="fr-FR" dirty="0"/>
          </a:p>
        </p:txBody>
      </p:sp>
      <p:sp>
        <p:nvSpPr>
          <p:cNvPr id="28" name="ZoneTexte 27"/>
          <p:cNvSpPr txBox="1"/>
          <p:nvPr/>
        </p:nvSpPr>
        <p:spPr>
          <a:xfrm>
            <a:off x="1475656" y="2924944"/>
            <a:ext cx="216024" cy="369332"/>
          </a:xfrm>
          <a:prstGeom prst="rect">
            <a:avLst/>
          </a:prstGeom>
          <a:noFill/>
        </p:spPr>
        <p:txBody>
          <a:bodyPr wrap="square" rtlCol="0">
            <a:spAutoFit/>
          </a:bodyPr>
          <a:lstStyle/>
          <a:p>
            <a:r>
              <a:rPr lang="fr-FR" dirty="0" smtClean="0"/>
              <a:t>B</a:t>
            </a:r>
            <a:endParaRPr lang="fr-FR" dirty="0"/>
          </a:p>
        </p:txBody>
      </p:sp>
      <p:sp>
        <p:nvSpPr>
          <p:cNvPr id="29" name="ZoneTexte 28"/>
          <p:cNvSpPr txBox="1"/>
          <p:nvPr/>
        </p:nvSpPr>
        <p:spPr>
          <a:xfrm>
            <a:off x="7956376" y="1988840"/>
            <a:ext cx="216024" cy="369332"/>
          </a:xfrm>
          <a:prstGeom prst="rect">
            <a:avLst/>
          </a:prstGeom>
          <a:noFill/>
        </p:spPr>
        <p:txBody>
          <a:bodyPr wrap="square" rtlCol="0">
            <a:spAutoFit/>
          </a:bodyPr>
          <a:lstStyle/>
          <a:p>
            <a:r>
              <a:rPr lang="fr-FR" dirty="0" smtClean="0"/>
              <a:t>C</a:t>
            </a:r>
            <a:endParaRPr lang="fr-FR" dirty="0"/>
          </a:p>
        </p:txBody>
      </p:sp>
      <p:sp>
        <p:nvSpPr>
          <p:cNvPr id="30" name="ZoneTexte 29"/>
          <p:cNvSpPr txBox="1"/>
          <p:nvPr/>
        </p:nvSpPr>
        <p:spPr>
          <a:xfrm>
            <a:off x="3923928" y="2348880"/>
            <a:ext cx="288032" cy="369332"/>
          </a:xfrm>
          <a:prstGeom prst="rect">
            <a:avLst/>
          </a:prstGeom>
          <a:noFill/>
        </p:spPr>
        <p:txBody>
          <a:bodyPr wrap="square" rtlCol="0">
            <a:spAutoFit/>
          </a:bodyPr>
          <a:lstStyle/>
          <a:p>
            <a:r>
              <a:rPr lang="fr-FR" dirty="0" smtClean="0"/>
              <a:t>D</a:t>
            </a:r>
            <a:endParaRPr lang="fr-FR" dirty="0"/>
          </a:p>
        </p:txBody>
      </p:sp>
      <p:sp>
        <p:nvSpPr>
          <p:cNvPr id="31" name="ZoneTexte 30"/>
          <p:cNvSpPr txBox="1"/>
          <p:nvPr/>
        </p:nvSpPr>
        <p:spPr>
          <a:xfrm>
            <a:off x="4283968" y="116632"/>
            <a:ext cx="33123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La joueuse A est HORS JEU, car en dehors des limites de la piste</a:t>
            </a:r>
            <a:endParaRPr lang="fr-FR" dirty="0"/>
          </a:p>
        </p:txBody>
      </p:sp>
      <p:sp>
        <p:nvSpPr>
          <p:cNvPr id="32" name="ZoneTexte 31"/>
          <p:cNvSpPr txBox="1"/>
          <p:nvPr/>
        </p:nvSpPr>
        <p:spPr>
          <a:xfrm>
            <a:off x="179512" y="3717032"/>
            <a:ext cx="424847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La joueuse B est EN JEU, car dans la </a:t>
            </a:r>
            <a:r>
              <a:rPr lang="fr-FR" u="sng" dirty="0" smtClean="0"/>
              <a:t>zone d’engagement </a:t>
            </a:r>
            <a:r>
              <a:rPr lang="fr-FR" dirty="0" smtClean="0"/>
              <a:t>(- de 6m), mais elle n’est pas dans le pack.</a:t>
            </a:r>
            <a:endParaRPr lang="fr-FR" dirty="0"/>
          </a:p>
        </p:txBody>
      </p:sp>
      <p:sp>
        <p:nvSpPr>
          <p:cNvPr id="33" name="ZoneTexte 32"/>
          <p:cNvSpPr txBox="1"/>
          <p:nvPr/>
        </p:nvSpPr>
        <p:spPr>
          <a:xfrm>
            <a:off x="6876256" y="2852936"/>
            <a:ext cx="208823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La joueuse C est HORS JEU, car au-delà de la zone d’engagement. </a:t>
            </a:r>
            <a:endParaRPr lang="fr-FR" dirty="0"/>
          </a:p>
        </p:txBody>
      </p:sp>
      <p:sp>
        <p:nvSpPr>
          <p:cNvPr id="34" name="ZoneTexte 33"/>
          <p:cNvSpPr txBox="1"/>
          <p:nvPr/>
        </p:nvSpPr>
        <p:spPr>
          <a:xfrm>
            <a:off x="2555776" y="1196752"/>
            <a:ext cx="410445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La joueuse D est EN JEU, dans la zone d’engagement et en prime dans le PACK.</a:t>
            </a:r>
            <a:endParaRPr lang="fr-FR" dirty="0"/>
          </a:p>
        </p:txBody>
      </p:sp>
      <p:sp>
        <p:nvSpPr>
          <p:cNvPr id="35" name="Rectangle 34"/>
          <p:cNvSpPr/>
          <p:nvPr/>
        </p:nvSpPr>
        <p:spPr>
          <a:xfrm>
            <a:off x="2953609" y="2967335"/>
            <a:ext cx="3236784"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Exemples</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Espace réservé du pied de page 25"/>
          <p:cNvSpPr>
            <a:spLocks noGrp="1"/>
          </p:cNvSpPr>
          <p:nvPr>
            <p:ph type="ftr" sz="quarter" idx="11"/>
          </p:nvPr>
        </p:nvSpPr>
        <p:spPr/>
        <p:txBody>
          <a:bodyPr/>
          <a:lstStyle/>
          <a:p>
            <a:r>
              <a:rPr lang="fr-FR" smtClean="0"/>
              <a:t>Buzz 2013 (Les Dérangées)</a:t>
            </a:r>
            <a:endParaRPr lang="fr-FR"/>
          </a:p>
        </p:txBody>
      </p:sp>
      <p:sp>
        <p:nvSpPr>
          <p:cNvPr id="36" name="Espace réservé du numéro de diapositive 35"/>
          <p:cNvSpPr>
            <a:spLocks noGrp="1"/>
          </p:cNvSpPr>
          <p:nvPr>
            <p:ph type="sldNum" sz="quarter" idx="12"/>
          </p:nvPr>
        </p:nvSpPr>
        <p:spPr/>
        <p:txBody>
          <a:bodyPr/>
          <a:lstStyle/>
          <a:p>
            <a:fld id="{0A95D8EB-C796-4D7C-A45D-C371170323EE}" type="slidenum">
              <a:rPr lang="fr-FR" smtClean="0"/>
              <a:pPr/>
              <a:t>44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ppt_x"/>
                                          </p:val>
                                        </p:tav>
                                      </p:tavLst>
                                    </p:anim>
                                    <p:anim calcmode="lin" valueType="num">
                                      <p:cBhvr additive="base">
                                        <p:cTn id="11" dur="500"/>
                                        <p:tgtEl>
                                          <p:spTgt spid="35"/>
                                        </p:tgtEl>
                                        <p:attrNameLst>
                                          <p:attrName>ppt_y</p:attrName>
                                        </p:attrNameLst>
                                      </p:cBhvr>
                                      <p:tavLst>
                                        <p:tav tm="0">
                                          <p:val>
                                            <p:strVal val="ppt_y"/>
                                          </p:val>
                                        </p:tav>
                                        <p:tav tm="100000">
                                          <p:val>
                                            <p:strVal val="1+ppt_h/2"/>
                                          </p:val>
                                        </p:tav>
                                      </p:tavLst>
                                    </p:anim>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27" grpId="0"/>
      <p:bldP spid="28" grpId="0"/>
      <p:bldP spid="29" grpId="0"/>
      <p:bldP spid="30" grpId="0"/>
      <p:bldP spid="31" grpId="0" animBg="1"/>
      <p:bldP spid="32" grpId="0" animBg="1"/>
      <p:bldP spid="33" grpId="0" animBg="1"/>
      <p:bldP spid="34" grpId="0" animBg="1"/>
      <p:bldP spid="35" grpId="0"/>
      <p:bldP spid="3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2"/>
            <a:ext cx="4752528" cy="369332"/>
          </a:xfrm>
          <a:prstGeom prst="rect">
            <a:avLst/>
          </a:prstGeom>
          <a:noFill/>
        </p:spPr>
        <p:txBody>
          <a:bodyPr wrap="square" rtlCol="0">
            <a:spAutoFit/>
          </a:bodyPr>
          <a:lstStyle/>
          <a:p>
            <a:r>
              <a:rPr lang="fr-FR" u="sng" dirty="0" smtClean="0"/>
              <a:t>Quand on est HORS JEU : </a:t>
            </a:r>
          </a:p>
        </p:txBody>
      </p:sp>
      <p:sp>
        <p:nvSpPr>
          <p:cNvPr id="3" name="ZoneTexte 2"/>
          <p:cNvSpPr txBox="1"/>
          <p:nvPr/>
        </p:nvSpPr>
        <p:spPr>
          <a:xfrm>
            <a:off x="467544" y="1484784"/>
            <a:ext cx="7776864" cy="3970318"/>
          </a:xfrm>
          <a:prstGeom prst="rect">
            <a:avLst/>
          </a:prstGeom>
          <a:noFill/>
        </p:spPr>
        <p:txBody>
          <a:bodyPr wrap="square" rtlCol="0">
            <a:spAutoFit/>
          </a:bodyPr>
          <a:lstStyle/>
          <a:p>
            <a:pPr>
              <a:buFontTx/>
              <a:buChar char="-"/>
            </a:pPr>
            <a:r>
              <a:rPr lang="fr-FR" dirty="0" smtClean="0"/>
              <a:t> On peut recevoir un avertissement par le Réf, mais il n’est pas obligé de le faire, il peut vous donner une pénalité directement</a:t>
            </a:r>
          </a:p>
          <a:p>
            <a:pPr>
              <a:buFontTx/>
              <a:buChar char="-"/>
            </a:pPr>
            <a:endParaRPr lang="fr-FR" dirty="0" smtClean="0"/>
          </a:p>
          <a:p>
            <a:pPr>
              <a:buFontTx/>
              <a:buChar char="-"/>
            </a:pPr>
            <a:r>
              <a:rPr lang="fr-FR" dirty="0" smtClean="0"/>
              <a:t> On doit laisser le passage au jammeur adverse (attention engager un blocage fera l’objet d’une pénalité)</a:t>
            </a:r>
          </a:p>
          <a:p>
            <a:pPr>
              <a:buFontTx/>
              <a:buChar char="-"/>
            </a:pPr>
            <a:endParaRPr lang="fr-FR" dirty="0" smtClean="0"/>
          </a:p>
          <a:p>
            <a:pPr>
              <a:buFontTx/>
              <a:buChar char="-"/>
            </a:pPr>
            <a:r>
              <a:rPr lang="fr-FR" dirty="0"/>
              <a:t> </a:t>
            </a:r>
            <a:r>
              <a:rPr lang="fr-FR" dirty="0" smtClean="0"/>
              <a:t>On doit réentrer dans la zone d’engagement, soit en ralentissant, soit en accélérant</a:t>
            </a:r>
          </a:p>
          <a:p>
            <a:pPr>
              <a:buFontTx/>
              <a:buChar char="-"/>
            </a:pPr>
            <a:endParaRPr lang="fr-FR" dirty="0" smtClean="0"/>
          </a:p>
          <a:p>
            <a:pPr>
              <a:buFontTx/>
              <a:buChar char="-"/>
            </a:pPr>
            <a:r>
              <a:rPr lang="fr-FR" dirty="0"/>
              <a:t> </a:t>
            </a:r>
            <a:r>
              <a:rPr lang="fr-FR" dirty="0" smtClean="0"/>
              <a:t>Il n’est pas autoriser à faire un tour de plus que le pack pour réentrer dans la zone d’engagement, et on ne doit pas non plus se laisser rattraper par le pack (c’est à toi de le retrouver et non l’inverse)</a:t>
            </a:r>
          </a:p>
          <a:p>
            <a:pPr>
              <a:buFontTx/>
              <a:buChar char="-"/>
            </a:pP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45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5688632" cy="369332"/>
          </a:xfrm>
          <a:prstGeom prst="rect">
            <a:avLst/>
          </a:prstGeom>
          <a:noFill/>
        </p:spPr>
        <p:txBody>
          <a:bodyPr wrap="square" rtlCol="0">
            <a:spAutoFit/>
          </a:bodyPr>
          <a:lstStyle/>
          <a:p>
            <a:r>
              <a:rPr lang="fr-FR" u="sng" dirty="0" smtClean="0"/>
              <a:t>La Jammeuse </a:t>
            </a:r>
            <a:r>
              <a:rPr lang="fr-FR" dirty="0" smtClean="0"/>
              <a:t>: beaucoup plus simple …</a:t>
            </a:r>
          </a:p>
        </p:txBody>
      </p:sp>
      <p:sp>
        <p:nvSpPr>
          <p:cNvPr id="3" name="ZoneTexte 2"/>
          <p:cNvSpPr txBox="1"/>
          <p:nvPr/>
        </p:nvSpPr>
        <p:spPr>
          <a:xfrm>
            <a:off x="323528" y="1340768"/>
            <a:ext cx="8496944" cy="3416320"/>
          </a:xfrm>
          <a:prstGeom prst="rect">
            <a:avLst/>
          </a:prstGeom>
          <a:noFill/>
        </p:spPr>
        <p:txBody>
          <a:bodyPr wrap="square" rtlCol="0">
            <a:spAutoFit/>
          </a:bodyPr>
          <a:lstStyle/>
          <a:p>
            <a:pPr>
              <a:buFontTx/>
              <a:buChar char="-"/>
            </a:pPr>
            <a:r>
              <a:rPr lang="fr-FR" dirty="0" smtClean="0"/>
              <a:t> Les </a:t>
            </a:r>
            <a:r>
              <a:rPr lang="fr-FR" dirty="0" err="1" smtClean="0"/>
              <a:t>jammeuses</a:t>
            </a:r>
            <a:r>
              <a:rPr lang="fr-FR" dirty="0" smtClean="0"/>
              <a:t> peuvent rentrer en contact </a:t>
            </a:r>
            <a:r>
              <a:rPr lang="fr-FR" dirty="0" smtClean="0">
                <a:solidFill>
                  <a:schemeClr val="accent6">
                    <a:lumMod val="75000"/>
                  </a:schemeClr>
                </a:solidFill>
              </a:rPr>
              <a:t>l’une contre l’autre </a:t>
            </a:r>
            <a:r>
              <a:rPr lang="fr-FR" u="sng" dirty="0" smtClean="0"/>
              <a:t>n’importe où </a:t>
            </a:r>
            <a:r>
              <a:rPr lang="fr-FR" dirty="0" smtClean="0"/>
              <a:t>(bien entendu dans les limites de la piste)</a:t>
            </a:r>
          </a:p>
          <a:p>
            <a:pPr>
              <a:buFontTx/>
              <a:buChar char="-"/>
            </a:pPr>
            <a:endParaRPr lang="fr-FR" dirty="0"/>
          </a:p>
          <a:p>
            <a:pPr>
              <a:buFontTx/>
              <a:buChar char="-"/>
            </a:pPr>
            <a:r>
              <a:rPr lang="fr-FR" dirty="0" smtClean="0"/>
              <a:t> Cependant, lorsque la jammeuse est </a:t>
            </a:r>
            <a:r>
              <a:rPr lang="fr-FR" u="sng" dirty="0" smtClean="0"/>
              <a:t>en dehors de la zone d’engagement</a:t>
            </a:r>
            <a:r>
              <a:rPr lang="fr-FR" dirty="0" smtClean="0"/>
              <a:t>, elle ne peut pas initier un blocage </a:t>
            </a:r>
            <a:r>
              <a:rPr lang="fr-FR" dirty="0" smtClean="0">
                <a:solidFill>
                  <a:schemeClr val="accent6">
                    <a:lumMod val="75000"/>
                  </a:schemeClr>
                </a:solidFill>
              </a:rPr>
              <a:t>contre une bloqueuse </a:t>
            </a:r>
          </a:p>
          <a:p>
            <a:pPr>
              <a:buFontTx/>
              <a:buChar char="-"/>
            </a:pPr>
            <a:endParaRPr lang="fr-FR" dirty="0"/>
          </a:p>
          <a:p>
            <a:pPr>
              <a:buFontTx/>
              <a:buChar char="-"/>
            </a:pPr>
            <a:r>
              <a:rPr lang="fr-FR" dirty="0" smtClean="0"/>
              <a:t> Mais si une bloqueuse se permet de le faire (la bloqueuse est donc hors-jeu), la jammeuse peut légalement contre-bloquer</a:t>
            </a:r>
          </a:p>
          <a:p>
            <a:pPr>
              <a:buFontTx/>
              <a:buChar char="-"/>
            </a:pPr>
            <a:endParaRPr lang="fr-FR" dirty="0"/>
          </a:p>
          <a:p>
            <a:pPr>
              <a:buFontTx/>
              <a:buChar char="-"/>
            </a:pPr>
            <a:r>
              <a:rPr lang="fr-FR" dirty="0" smtClean="0"/>
              <a:t> Une jammeuse ne peut aider une coéquipière hors-jeu</a:t>
            </a:r>
          </a:p>
          <a:p>
            <a:pPr>
              <a:buFontTx/>
              <a:buChar char="-"/>
            </a:pPr>
            <a:endParaRPr lang="fr-FR" dirty="0" smtClean="0"/>
          </a:p>
          <a:p>
            <a:pPr>
              <a:buFontTx/>
              <a:buChar char="-"/>
            </a:pP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46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4536504" cy="461665"/>
          </a:xfrm>
          <a:prstGeom prst="rect">
            <a:avLst/>
          </a:prstGeom>
          <a:noFill/>
        </p:spPr>
        <p:txBody>
          <a:bodyPr wrap="square" rtlCol="0">
            <a:spAutoFit/>
          </a:bodyPr>
          <a:lstStyle/>
          <a:p>
            <a:r>
              <a:rPr lang="fr-FR" sz="2400" u="sng" dirty="0" smtClean="0"/>
              <a:t>4. Les départs</a:t>
            </a:r>
            <a:endParaRPr lang="fr-FR" sz="2400" u="sng" dirty="0"/>
          </a:p>
        </p:txBody>
      </p:sp>
      <p:sp>
        <p:nvSpPr>
          <p:cNvPr id="3" name="ZoneTexte 2"/>
          <p:cNvSpPr txBox="1"/>
          <p:nvPr/>
        </p:nvSpPr>
        <p:spPr>
          <a:xfrm>
            <a:off x="539552" y="1628800"/>
            <a:ext cx="7632848" cy="1754326"/>
          </a:xfrm>
          <a:prstGeom prst="rect">
            <a:avLst/>
          </a:prstGeom>
          <a:noFill/>
        </p:spPr>
        <p:txBody>
          <a:bodyPr wrap="square" rtlCol="0">
            <a:spAutoFit/>
          </a:bodyPr>
          <a:lstStyle/>
          <a:p>
            <a:pPr>
              <a:buFontTx/>
              <a:buChar char="-"/>
            </a:pPr>
            <a:r>
              <a:rPr lang="fr-FR" dirty="0" smtClean="0"/>
              <a:t> Le pack peut commencer à rouler au coup de sifflet (unique) de l’officiel</a:t>
            </a:r>
          </a:p>
          <a:p>
            <a:pPr>
              <a:buFontTx/>
              <a:buChar char="-"/>
            </a:pPr>
            <a:endParaRPr lang="fr-FR" dirty="0"/>
          </a:p>
          <a:p>
            <a:pPr>
              <a:buFontTx/>
              <a:buChar char="-"/>
            </a:pPr>
            <a:r>
              <a:rPr lang="fr-FR" dirty="0" smtClean="0"/>
              <a:t> Au </a:t>
            </a:r>
            <a:r>
              <a:rPr lang="fr-FR" u="sng" dirty="0" smtClean="0"/>
              <a:t>moment du coup de sifflet</a:t>
            </a:r>
            <a:r>
              <a:rPr lang="fr-FR" dirty="0" smtClean="0"/>
              <a:t>, les jammeurs ne doivent pas être en train d’accélérer, ils peuvent se mettre en mouvement, se laisser rouler, ou freiner.</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47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2420888"/>
            <a:ext cx="7344816" cy="769441"/>
          </a:xfrm>
          <a:prstGeom prst="rect">
            <a:avLst/>
          </a:prstGeom>
          <a:noFill/>
        </p:spPr>
        <p:txBody>
          <a:bodyPr wrap="square" rtlCol="0">
            <a:spAutoFit/>
          </a:bodyPr>
          <a:lstStyle/>
          <a:p>
            <a:pPr algn="ctr"/>
            <a:r>
              <a:rPr lang="fr-FR" sz="4400" dirty="0" smtClean="0"/>
              <a:t>CHAP 4 : BLOCAGES</a:t>
            </a:r>
            <a:endParaRPr lang="fr-FR" sz="4400" dirty="0"/>
          </a:p>
        </p:txBody>
      </p:sp>
      <p:pic>
        <p:nvPicPr>
          <p:cNvPr id="5" name="Image 4"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7" name="Espace réservé du numéro de diapositive 6"/>
          <p:cNvSpPr>
            <a:spLocks noGrp="1"/>
          </p:cNvSpPr>
          <p:nvPr>
            <p:ph type="sldNum" sz="quarter" idx="12"/>
          </p:nvPr>
        </p:nvSpPr>
        <p:spPr/>
        <p:txBody>
          <a:bodyPr/>
          <a:lstStyle/>
          <a:p>
            <a:fld id="{0A95D8EB-C796-4D7C-A45D-C371170323EE}" type="slidenum">
              <a:rPr lang="fr-FR" smtClean="0"/>
              <a:pPr/>
              <a:t>48</a:t>
            </a:fld>
            <a:endParaRPr lang="fr-FR"/>
          </a:p>
        </p:txBody>
      </p:sp>
      <p:sp>
        <p:nvSpPr>
          <p:cNvPr id="8" name="Espace réservé du pied de page 7"/>
          <p:cNvSpPr>
            <a:spLocks noGrp="1"/>
          </p:cNvSpPr>
          <p:nvPr>
            <p:ph type="ftr" sz="quarter" idx="11"/>
          </p:nvPr>
        </p:nvSpPr>
        <p:spPr/>
        <p:txBody>
          <a:bodyPr/>
          <a:lstStyle/>
          <a:p>
            <a:r>
              <a:rPr lang="fr-FR" smtClean="0"/>
              <a:t>Buzz 2013 (Les Dérangées)</a:t>
            </a:r>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7704856" cy="461665"/>
          </a:xfrm>
          <a:prstGeom prst="rect">
            <a:avLst/>
          </a:prstGeom>
          <a:noFill/>
        </p:spPr>
        <p:txBody>
          <a:bodyPr wrap="square" rtlCol="0">
            <a:spAutoFit/>
          </a:bodyPr>
          <a:lstStyle/>
          <a:p>
            <a:r>
              <a:rPr lang="fr-FR" sz="2400" u="sng" dirty="0" smtClean="0"/>
              <a:t>1. Définitions</a:t>
            </a:r>
            <a:endParaRPr lang="fr-FR" sz="2400" u="sng" dirty="0"/>
          </a:p>
        </p:txBody>
      </p:sp>
      <p:sp>
        <p:nvSpPr>
          <p:cNvPr id="3" name="ZoneTexte 2"/>
          <p:cNvSpPr txBox="1"/>
          <p:nvPr/>
        </p:nvSpPr>
        <p:spPr>
          <a:xfrm>
            <a:off x="611560" y="1412776"/>
            <a:ext cx="80648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accent2">
                    <a:lumMod val="75000"/>
                  </a:schemeClr>
                </a:solidFill>
              </a:rPr>
              <a:t>Blocage</a:t>
            </a:r>
            <a:r>
              <a:rPr lang="fr-FR" dirty="0" smtClean="0"/>
              <a:t> = mouvement pour but de :</a:t>
            </a:r>
          </a:p>
          <a:p>
            <a:pPr>
              <a:buFontTx/>
              <a:buChar char="-"/>
            </a:pPr>
            <a:r>
              <a:rPr lang="fr-FR" dirty="0" smtClean="0"/>
              <a:t> Mettre un adversaire à terre</a:t>
            </a:r>
            <a:endParaRPr lang="fr-FR" dirty="0"/>
          </a:p>
          <a:p>
            <a:pPr>
              <a:buFontTx/>
              <a:buChar char="-"/>
            </a:pPr>
            <a:r>
              <a:rPr lang="fr-FR" dirty="0" smtClean="0"/>
              <a:t> Le sortir hors des limites de la piste</a:t>
            </a:r>
          </a:p>
          <a:p>
            <a:pPr>
              <a:buFontTx/>
              <a:buChar char="-"/>
            </a:pPr>
            <a:r>
              <a:rPr lang="fr-FR" dirty="0"/>
              <a:t> </a:t>
            </a:r>
            <a:r>
              <a:rPr lang="fr-FR" dirty="0" smtClean="0"/>
              <a:t>L’empêcher d’accélérer ou de se déplacer dans le pack</a:t>
            </a:r>
          </a:p>
        </p:txBody>
      </p:sp>
      <p:sp>
        <p:nvSpPr>
          <p:cNvPr id="4" name="ZoneTexte 3"/>
          <p:cNvSpPr txBox="1"/>
          <p:nvPr/>
        </p:nvSpPr>
        <p:spPr>
          <a:xfrm>
            <a:off x="539552" y="2996952"/>
            <a:ext cx="813690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Le blocage comprend le </a:t>
            </a:r>
            <a:r>
              <a:rPr lang="fr-FR" dirty="0" smtClean="0">
                <a:solidFill>
                  <a:schemeClr val="accent2">
                    <a:lumMod val="75000"/>
                  </a:schemeClr>
                </a:solidFill>
              </a:rPr>
              <a:t>contre-blocage </a:t>
            </a:r>
            <a:r>
              <a:rPr lang="fr-FR" dirty="0" smtClean="0"/>
              <a:t>= contre attaque du blocage de l’adversaire, soumis aux mêmes règles.</a:t>
            </a:r>
            <a:endParaRPr lang="fr-FR" dirty="0"/>
          </a:p>
        </p:txBody>
      </p:sp>
      <p:sp>
        <p:nvSpPr>
          <p:cNvPr id="5" name="ZoneTexte 4"/>
          <p:cNvSpPr txBox="1"/>
          <p:nvPr/>
        </p:nvSpPr>
        <p:spPr>
          <a:xfrm>
            <a:off x="539552" y="4077072"/>
            <a:ext cx="828092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Le blocage ne nécessite pas forcément un contact : </a:t>
            </a:r>
            <a:r>
              <a:rPr lang="fr-FR" dirty="0" smtClean="0">
                <a:solidFill>
                  <a:schemeClr val="accent2">
                    <a:lumMod val="75000"/>
                  </a:schemeClr>
                </a:solidFill>
              </a:rPr>
              <a:t>le blocage positionnel</a:t>
            </a:r>
            <a:r>
              <a:rPr lang="fr-FR" dirty="0" smtClean="0"/>
              <a:t>.</a:t>
            </a:r>
            <a:endParaRPr lang="fr-FR" dirty="0"/>
          </a:p>
          <a:p>
            <a:endParaRPr lang="fr-FR" dirty="0" smtClean="0"/>
          </a:p>
          <a:p>
            <a:r>
              <a:rPr lang="fr-FR" dirty="0" smtClean="0"/>
              <a:t>Il s’agit de gêner les mouvements de son adversaire en se plaçant devant lui. </a:t>
            </a:r>
          </a:p>
          <a:p>
            <a:endParaRPr lang="fr-FR" dirty="0"/>
          </a:p>
          <a:p>
            <a:r>
              <a:rPr lang="fr-FR" i="1" u="sng" dirty="0" smtClean="0">
                <a:solidFill>
                  <a:srgbClr val="FF0000"/>
                </a:solidFill>
              </a:rPr>
              <a:t>Attention</a:t>
            </a:r>
            <a:r>
              <a:rPr lang="fr-FR" i="1" dirty="0" smtClean="0"/>
              <a:t> : un blocage positionnel peut être i</a:t>
            </a:r>
            <a:r>
              <a:rPr lang="fr-FR" i="1" u="sng" dirty="0" smtClean="0"/>
              <a:t>nvolontaire</a:t>
            </a:r>
            <a:r>
              <a:rPr lang="fr-FR" i="1" dirty="0" smtClean="0"/>
              <a:t> : il suffit de gêner le passage au jammeur adverse pour que cela s’appelle blocage, donc </a:t>
            </a:r>
            <a:r>
              <a:rPr lang="fr-FR" i="1" u="sng" dirty="0" smtClean="0"/>
              <a:t>pénalisable</a:t>
            </a:r>
            <a:r>
              <a:rPr lang="fr-FR" i="1" dirty="0" smtClean="0"/>
              <a:t> dans certaine situation comme lorsqu’on est hors jeu.</a:t>
            </a:r>
            <a:endParaRPr lang="fr-FR" i="1" dirty="0"/>
          </a:p>
        </p:txBody>
      </p:sp>
      <p:pic>
        <p:nvPicPr>
          <p:cNvPr id="6" name="Image 5" descr="Block.jpg"/>
          <p:cNvPicPr>
            <a:picLocks noChangeAspect="1"/>
          </p:cNvPicPr>
          <p:nvPr/>
        </p:nvPicPr>
        <p:blipFill>
          <a:blip r:embed="rId2" cstate="print"/>
          <a:stretch>
            <a:fillRect/>
          </a:stretch>
        </p:blipFill>
        <p:spPr>
          <a:xfrm>
            <a:off x="107504" y="260648"/>
            <a:ext cx="9144000" cy="6090047"/>
          </a:xfrm>
          <a:prstGeom prst="rect">
            <a:avLst/>
          </a:prstGeom>
          <a:ln>
            <a:noFill/>
          </a:ln>
          <a:effectLst>
            <a:softEdge rad="112500"/>
          </a:effectLst>
        </p:spPr>
      </p:pic>
      <p:sp>
        <p:nvSpPr>
          <p:cNvPr id="7" name="ZoneTexte 6"/>
          <p:cNvSpPr txBox="1"/>
          <p:nvPr/>
        </p:nvSpPr>
        <p:spPr>
          <a:xfrm>
            <a:off x="5436096" y="692696"/>
            <a:ext cx="324036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Blocage CONTACT d’épaules</a:t>
            </a:r>
            <a:endParaRPr lang="fr-FR" dirty="0"/>
          </a:p>
        </p:txBody>
      </p:sp>
      <p:cxnSp>
        <p:nvCxnSpPr>
          <p:cNvPr id="9" name="Connecteur droit avec flèche 8"/>
          <p:cNvCxnSpPr/>
          <p:nvPr/>
        </p:nvCxnSpPr>
        <p:spPr>
          <a:xfrm flipH="1" flipV="1">
            <a:off x="2123728" y="1196752"/>
            <a:ext cx="72008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ZoneTexte 9"/>
          <p:cNvSpPr txBox="1"/>
          <p:nvPr/>
        </p:nvSpPr>
        <p:spPr>
          <a:xfrm>
            <a:off x="251520" y="980728"/>
            <a:ext cx="18002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Contre Blocage</a:t>
            </a:r>
            <a:endParaRPr lang="fr-FR" dirty="0"/>
          </a:p>
        </p:txBody>
      </p:sp>
      <p:cxnSp>
        <p:nvCxnSpPr>
          <p:cNvPr id="12" name="Connecteur droit avec flèche 11"/>
          <p:cNvCxnSpPr/>
          <p:nvPr/>
        </p:nvCxnSpPr>
        <p:spPr>
          <a:xfrm flipV="1">
            <a:off x="4860032" y="908720"/>
            <a:ext cx="504056"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5" name="Image 14" descr="positionnelblocking.jpg"/>
          <p:cNvPicPr>
            <a:picLocks noChangeAspect="1"/>
          </p:cNvPicPr>
          <p:nvPr/>
        </p:nvPicPr>
        <p:blipFill>
          <a:blip r:embed="rId3" cstate="print"/>
          <a:stretch>
            <a:fillRect/>
          </a:stretch>
        </p:blipFill>
        <p:spPr>
          <a:xfrm>
            <a:off x="107504" y="188640"/>
            <a:ext cx="9144000" cy="6076950"/>
          </a:xfrm>
          <a:prstGeom prst="rect">
            <a:avLst/>
          </a:prstGeom>
          <a:ln>
            <a:noFill/>
          </a:ln>
          <a:effectLst>
            <a:softEdge rad="112500"/>
          </a:effectLst>
        </p:spPr>
      </p:pic>
      <p:sp>
        <p:nvSpPr>
          <p:cNvPr id="16" name="ZoneTexte 15"/>
          <p:cNvSpPr txBox="1"/>
          <p:nvPr/>
        </p:nvSpPr>
        <p:spPr>
          <a:xfrm>
            <a:off x="5004048" y="1340768"/>
            <a:ext cx="216024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dirty="0" smtClean="0"/>
              <a:t>Block Positionnel</a:t>
            </a:r>
            <a:endParaRPr lang="fr-FR" dirty="0"/>
          </a:p>
        </p:txBody>
      </p:sp>
      <p:cxnSp>
        <p:nvCxnSpPr>
          <p:cNvPr id="18" name="Connecteur droit avec flèche 17"/>
          <p:cNvCxnSpPr/>
          <p:nvPr/>
        </p:nvCxnSpPr>
        <p:spPr>
          <a:xfrm flipV="1">
            <a:off x="5076056" y="1772816"/>
            <a:ext cx="288032"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Espace réservé du pied de page 13"/>
          <p:cNvSpPr>
            <a:spLocks noGrp="1"/>
          </p:cNvSpPr>
          <p:nvPr>
            <p:ph type="ftr" sz="quarter" idx="11"/>
          </p:nvPr>
        </p:nvSpPr>
        <p:spPr/>
        <p:txBody>
          <a:bodyPr/>
          <a:lstStyle/>
          <a:p>
            <a:r>
              <a:rPr lang="fr-FR" smtClean="0"/>
              <a:t>Buzz 2013 (Les Dérangées)</a:t>
            </a:r>
            <a:endParaRPr lang="fr-FR"/>
          </a:p>
        </p:txBody>
      </p:sp>
      <p:sp>
        <p:nvSpPr>
          <p:cNvPr id="17" name="Espace réservé du numéro de diapositive 16"/>
          <p:cNvSpPr>
            <a:spLocks noGrp="1"/>
          </p:cNvSpPr>
          <p:nvPr>
            <p:ph type="sldNum" sz="quarter" idx="12"/>
          </p:nvPr>
        </p:nvSpPr>
        <p:spPr/>
        <p:txBody>
          <a:bodyPr/>
          <a:lstStyle/>
          <a:p>
            <a:fld id="{0A95D8EB-C796-4D7C-A45D-C371170323EE}" type="slidenum">
              <a:rPr lang="fr-FR" smtClean="0"/>
              <a:pPr/>
              <a:t>49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7272808" cy="461665"/>
          </a:xfrm>
          <a:prstGeom prst="rect">
            <a:avLst/>
          </a:prstGeom>
          <a:noFill/>
        </p:spPr>
        <p:txBody>
          <a:bodyPr wrap="square" rtlCol="0">
            <a:spAutoFit/>
          </a:bodyPr>
          <a:lstStyle/>
          <a:p>
            <a:r>
              <a:rPr lang="fr-FR" sz="2400" u="sng" dirty="0" smtClean="0">
                <a:latin typeface="Comic Sans MS" pitchFamily="66" charset="0"/>
              </a:rPr>
              <a:t>3. Périodes</a:t>
            </a:r>
          </a:p>
        </p:txBody>
      </p:sp>
      <p:sp>
        <p:nvSpPr>
          <p:cNvPr id="3" name="ZoneTexte 2"/>
          <p:cNvSpPr txBox="1"/>
          <p:nvPr/>
        </p:nvSpPr>
        <p:spPr>
          <a:xfrm>
            <a:off x="395536" y="1412776"/>
            <a:ext cx="7992888" cy="2031325"/>
          </a:xfrm>
          <a:prstGeom prst="rect">
            <a:avLst/>
          </a:prstGeom>
          <a:noFill/>
        </p:spPr>
        <p:txBody>
          <a:bodyPr wrap="square" rtlCol="0">
            <a:spAutoFit/>
          </a:bodyPr>
          <a:lstStyle/>
          <a:p>
            <a:pPr>
              <a:buFontTx/>
              <a:buChar char="-"/>
            </a:pPr>
            <a:r>
              <a:rPr lang="fr-FR" dirty="0" smtClean="0"/>
              <a:t> Il y aura un pause d’au moins 5 minutes entre les périodes</a:t>
            </a:r>
          </a:p>
          <a:p>
            <a:pPr>
              <a:buFontTx/>
              <a:buChar char="-"/>
            </a:pPr>
            <a:endParaRPr lang="fr-FR" dirty="0" smtClean="0"/>
          </a:p>
          <a:p>
            <a:pPr>
              <a:buFontTx/>
              <a:buChar char="-"/>
            </a:pPr>
            <a:r>
              <a:rPr lang="fr-FR" dirty="0" smtClean="0"/>
              <a:t> La période se termine quand le </a:t>
            </a:r>
            <a:r>
              <a:rPr lang="fr-FR" dirty="0" smtClean="0">
                <a:solidFill>
                  <a:srgbClr val="C00000"/>
                </a:solidFill>
              </a:rPr>
              <a:t>dernier jam arrive à sa conclusion naturelle</a:t>
            </a:r>
            <a:r>
              <a:rPr lang="fr-FR" dirty="0" smtClean="0"/>
              <a:t>, donc peut se prolonger quand le temps réglementaire atteint 0:00.</a:t>
            </a:r>
          </a:p>
          <a:p>
            <a:pPr>
              <a:buFontTx/>
              <a:buChar char="-"/>
            </a:pPr>
            <a:endParaRPr lang="fr-FR" dirty="0" smtClean="0"/>
          </a:p>
          <a:p>
            <a:pPr>
              <a:buFontTx/>
              <a:buChar char="-"/>
            </a:pPr>
            <a:r>
              <a:rPr lang="fr-FR" dirty="0" smtClean="0"/>
              <a:t> Cependant s’il reste </a:t>
            </a:r>
            <a:r>
              <a:rPr lang="fr-FR" u="sng" dirty="0" smtClean="0">
                <a:solidFill>
                  <a:srgbClr val="C00000"/>
                </a:solidFill>
              </a:rPr>
              <a:t>30 secondes</a:t>
            </a:r>
            <a:r>
              <a:rPr lang="fr-FR" dirty="0" smtClean="0">
                <a:solidFill>
                  <a:srgbClr val="C00000"/>
                </a:solidFill>
              </a:rPr>
              <a:t> </a:t>
            </a:r>
            <a:r>
              <a:rPr lang="fr-FR" dirty="0" smtClean="0"/>
              <a:t>ou moins à jouer dans la période, il n’y aura pas de nouveau jam joué SAUF si un temps mort est demandé.</a:t>
            </a:r>
            <a:endParaRPr lang="fr-FR" dirty="0"/>
          </a:p>
        </p:txBody>
      </p:sp>
      <p:sp>
        <p:nvSpPr>
          <p:cNvPr id="4" name="ZoneTexte 3"/>
          <p:cNvSpPr txBox="1"/>
          <p:nvPr/>
        </p:nvSpPr>
        <p:spPr>
          <a:xfrm>
            <a:off x="539552" y="4293096"/>
            <a:ext cx="8208912" cy="523220"/>
          </a:xfrm>
          <a:prstGeom prst="rect">
            <a:avLst/>
          </a:prstGeom>
          <a:noFill/>
        </p:spPr>
        <p:txBody>
          <a:bodyPr wrap="square" rtlCol="0">
            <a:spAutoFit/>
          </a:bodyPr>
          <a:lstStyle/>
          <a:p>
            <a:r>
              <a:rPr lang="fr-FR" sz="1400" i="1" dirty="0" smtClean="0"/>
              <a:t>Exemple : il reste 40 secondes à la période, un nouveau jam est joué. Le jam peut durer 2 minutes comme n’importe quel jam et donc dépasser le temps réglementaire de la période.</a:t>
            </a:r>
            <a:endParaRPr lang="fr-FR" sz="1400" i="1"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8352928" cy="646331"/>
          </a:xfrm>
          <a:prstGeom prst="rect">
            <a:avLst/>
          </a:prstGeom>
          <a:noFill/>
        </p:spPr>
        <p:txBody>
          <a:bodyPr wrap="square" rtlCol="0">
            <a:spAutoFit/>
          </a:bodyPr>
          <a:lstStyle/>
          <a:p>
            <a:pPr>
              <a:buFont typeface="Arial" pitchFamily="34" charset="0"/>
              <a:buChar char="•"/>
            </a:pPr>
            <a:r>
              <a:rPr lang="fr-FR" dirty="0" smtClean="0"/>
              <a:t> Seuls les patineurs, qui patinent dans le sens </a:t>
            </a:r>
            <a:r>
              <a:rPr lang="fr-FR" dirty="0" smtClean="0">
                <a:solidFill>
                  <a:srgbClr val="FF0000"/>
                </a:solidFill>
              </a:rPr>
              <a:t>ANTI-HORAIRE</a:t>
            </a:r>
            <a:r>
              <a:rPr lang="fr-FR" dirty="0" smtClean="0"/>
              <a:t>, peuvent exécuter un blocage.</a:t>
            </a:r>
            <a:endParaRPr lang="fr-FR" dirty="0"/>
          </a:p>
        </p:txBody>
      </p:sp>
      <p:pic>
        <p:nvPicPr>
          <p:cNvPr id="3" name="Image 2" descr="clockwise.jpg"/>
          <p:cNvPicPr>
            <a:picLocks noChangeAspect="1"/>
          </p:cNvPicPr>
          <p:nvPr/>
        </p:nvPicPr>
        <p:blipFill>
          <a:blip r:embed="rId2" cstate="print"/>
          <a:stretch>
            <a:fillRect/>
          </a:stretch>
        </p:blipFill>
        <p:spPr>
          <a:xfrm>
            <a:off x="0" y="0"/>
            <a:ext cx="9144000" cy="6636152"/>
          </a:xfrm>
          <a:prstGeom prst="rect">
            <a:avLst/>
          </a:prstGeom>
        </p:spPr>
      </p:pic>
      <p:cxnSp>
        <p:nvCxnSpPr>
          <p:cNvPr id="5" name="Connecteur droit avec flèche 4"/>
          <p:cNvCxnSpPr/>
          <p:nvPr/>
        </p:nvCxnSpPr>
        <p:spPr>
          <a:xfrm flipH="1">
            <a:off x="4644008" y="2132856"/>
            <a:ext cx="11521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971600" y="3501008"/>
            <a:ext cx="216024"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5220072" y="5445224"/>
            <a:ext cx="7920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ZoneTexte 23"/>
          <p:cNvSpPr txBox="1"/>
          <p:nvPr/>
        </p:nvSpPr>
        <p:spPr>
          <a:xfrm>
            <a:off x="4572000" y="908720"/>
            <a:ext cx="432048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La direction de jeu (mouvement en sens </a:t>
            </a:r>
            <a:r>
              <a:rPr lang="fr-FR" dirty="0" err="1" smtClean="0"/>
              <a:t>anti-horaire</a:t>
            </a:r>
            <a:r>
              <a:rPr lang="fr-FR" dirty="0" smtClean="0"/>
              <a:t>), est déterminée par le passage des patins sur une ligne perpendiculaire aux limites de la piste.</a:t>
            </a:r>
            <a:endParaRPr lang="fr-FR" dirty="0"/>
          </a:p>
        </p:txBody>
      </p:sp>
      <p:sp>
        <p:nvSpPr>
          <p:cNvPr id="25" name="ZoneTexte 24"/>
          <p:cNvSpPr txBox="1"/>
          <p:nvPr/>
        </p:nvSpPr>
        <p:spPr>
          <a:xfrm>
            <a:off x="4139952" y="908720"/>
            <a:ext cx="439248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Un blocage effectué avec les patins se déplaçant dans la direction comprise dans la zone verte (0-90°) est correcte car dans le sens ANTI-HORAIRE</a:t>
            </a:r>
            <a:endParaRPr lang="fr-FR" dirty="0"/>
          </a:p>
        </p:txBody>
      </p:sp>
      <p:sp>
        <p:nvSpPr>
          <p:cNvPr id="26" name="ZoneTexte 25"/>
          <p:cNvSpPr txBox="1"/>
          <p:nvPr/>
        </p:nvSpPr>
        <p:spPr>
          <a:xfrm>
            <a:off x="4067944" y="2492896"/>
            <a:ext cx="381642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Un blocage effectué avec les patins se déplaçant dans la direction comprise dans la zone rouge (180-90°), est un blocage illégal car effectué dans le sens HORAIRE.</a:t>
            </a:r>
            <a:endParaRPr lang="fr-FR" dirty="0"/>
          </a:p>
        </p:txBody>
      </p:sp>
      <p:cxnSp>
        <p:nvCxnSpPr>
          <p:cNvPr id="28" name="Connecteur droit avec flèche 27"/>
          <p:cNvCxnSpPr/>
          <p:nvPr/>
        </p:nvCxnSpPr>
        <p:spPr>
          <a:xfrm flipH="1">
            <a:off x="1691680" y="1628800"/>
            <a:ext cx="576064"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Connecteur droit avec flèche 28"/>
          <p:cNvCxnSpPr/>
          <p:nvPr/>
        </p:nvCxnSpPr>
        <p:spPr>
          <a:xfrm flipH="1">
            <a:off x="1979712" y="2132856"/>
            <a:ext cx="432048"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Connecteur droit avec flèche 30"/>
          <p:cNvCxnSpPr/>
          <p:nvPr/>
        </p:nvCxnSpPr>
        <p:spPr>
          <a:xfrm flipH="1">
            <a:off x="1763688" y="2060848"/>
            <a:ext cx="57606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Connecteur droit avec flèche 32"/>
          <p:cNvCxnSpPr/>
          <p:nvPr/>
        </p:nvCxnSpPr>
        <p:spPr>
          <a:xfrm flipH="1">
            <a:off x="1907704" y="1700808"/>
            <a:ext cx="360040"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Connecteur droit avec flèche 36"/>
          <p:cNvCxnSpPr/>
          <p:nvPr/>
        </p:nvCxnSpPr>
        <p:spPr>
          <a:xfrm flipV="1">
            <a:off x="2339752" y="1412776"/>
            <a:ext cx="432048"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Connecteur droit avec flèche 37"/>
          <p:cNvCxnSpPr/>
          <p:nvPr/>
        </p:nvCxnSpPr>
        <p:spPr>
          <a:xfrm>
            <a:off x="2339752" y="1844824"/>
            <a:ext cx="720080"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Connecteur droit avec flèche 40"/>
          <p:cNvCxnSpPr/>
          <p:nvPr/>
        </p:nvCxnSpPr>
        <p:spPr>
          <a:xfrm flipV="1">
            <a:off x="2411760" y="2204864"/>
            <a:ext cx="50405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Connecteur droit avec flèche 42"/>
          <p:cNvCxnSpPr/>
          <p:nvPr/>
        </p:nvCxnSpPr>
        <p:spPr>
          <a:xfrm flipV="1">
            <a:off x="2339752" y="1700808"/>
            <a:ext cx="86409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Espace réservé du pied de page 17"/>
          <p:cNvSpPr>
            <a:spLocks noGrp="1"/>
          </p:cNvSpPr>
          <p:nvPr>
            <p:ph type="ftr" sz="quarter" idx="11"/>
          </p:nvPr>
        </p:nvSpPr>
        <p:spPr/>
        <p:txBody>
          <a:bodyPr/>
          <a:lstStyle/>
          <a:p>
            <a:r>
              <a:rPr lang="fr-FR" smtClean="0"/>
              <a:t>Buzz 2013 (Les Dérangées)</a:t>
            </a:r>
            <a:endParaRPr lang="fr-FR"/>
          </a:p>
        </p:txBody>
      </p:sp>
      <p:sp>
        <p:nvSpPr>
          <p:cNvPr id="19" name="Espace réservé du numéro de diapositive 18"/>
          <p:cNvSpPr>
            <a:spLocks noGrp="1"/>
          </p:cNvSpPr>
          <p:nvPr>
            <p:ph type="sldNum" sz="quarter" idx="12"/>
          </p:nvPr>
        </p:nvSpPr>
        <p:spPr/>
        <p:txBody>
          <a:bodyPr/>
          <a:lstStyle/>
          <a:p>
            <a:fld id="{0A95D8EB-C796-4D7C-A45D-C371170323EE}" type="slidenum">
              <a:rPr lang="fr-FR" smtClean="0"/>
              <a:pPr/>
              <a:t>50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4"/>
                                        </p:tgtEl>
                                        <p:attrNameLst>
                                          <p:attrName>ppt_x</p:attrName>
                                        </p:attrNameLst>
                                      </p:cBhvr>
                                      <p:tavLst>
                                        <p:tav tm="0">
                                          <p:val>
                                            <p:strVal val="ppt_x"/>
                                          </p:val>
                                        </p:tav>
                                        <p:tav tm="100000">
                                          <p:val>
                                            <p:strVal val="ppt_x"/>
                                          </p:val>
                                        </p:tav>
                                      </p:tavLst>
                                    </p:anim>
                                    <p:anim calcmode="lin" valueType="num">
                                      <p:cBhvr additive="base">
                                        <p:cTn id="27" dur="500"/>
                                        <p:tgtEl>
                                          <p:spTgt spid="24"/>
                                        </p:tgtEl>
                                        <p:attrNameLst>
                                          <p:attrName>ppt_y</p:attrName>
                                        </p:attrNameLst>
                                      </p:cBhvr>
                                      <p:tavLst>
                                        <p:tav tm="0">
                                          <p:val>
                                            <p:strVal val="ppt_y"/>
                                          </p:val>
                                        </p:tav>
                                        <p:tav tm="100000">
                                          <p:val>
                                            <p:strVal val="1+ppt_h/2"/>
                                          </p:val>
                                        </p:tav>
                                      </p:tavLst>
                                    </p:anim>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4" grpId="1" animBg="1"/>
      <p:bldP spid="25"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276872"/>
            <a:ext cx="7920880" cy="2031325"/>
          </a:xfrm>
          <a:prstGeom prst="rect">
            <a:avLst/>
          </a:prstGeom>
          <a:noFill/>
        </p:spPr>
        <p:txBody>
          <a:bodyPr wrap="square" rtlCol="0">
            <a:spAutoFit/>
          </a:bodyPr>
          <a:lstStyle/>
          <a:p>
            <a:endParaRPr lang="fr-FR" dirty="0" smtClean="0"/>
          </a:p>
          <a:p>
            <a:endParaRPr lang="fr-FR" dirty="0"/>
          </a:p>
          <a:p>
            <a:r>
              <a:rPr lang="fr-FR" dirty="0" smtClean="0"/>
              <a:t>En gros, il faut toujours que </a:t>
            </a:r>
            <a:r>
              <a:rPr lang="fr-FR" u="sng" dirty="0" smtClean="0"/>
              <a:t>le mouvement</a:t>
            </a:r>
            <a:r>
              <a:rPr lang="fr-FR" dirty="0" smtClean="0"/>
              <a:t> de ton patinage soit dans le sens </a:t>
            </a:r>
            <a:r>
              <a:rPr lang="fr-FR" dirty="0" err="1" smtClean="0"/>
              <a:t>anti-horaire</a:t>
            </a:r>
            <a:r>
              <a:rPr lang="fr-FR" dirty="0" smtClean="0"/>
              <a:t> quand tu effectues un blocage.</a:t>
            </a:r>
          </a:p>
          <a:p>
            <a:endParaRPr lang="fr-FR" u="sng" dirty="0"/>
          </a:p>
          <a:p>
            <a:r>
              <a:rPr lang="fr-FR" dirty="0" smtClean="0"/>
              <a:t>Tu peux donc patiner en marche arrière, dans le sens </a:t>
            </a:r>
            <a:r>
              <a:rPr lang="fr-FR" dirty="0" err="1" smtClean="0"/>
              <a:t>anti-horaire</a:t>
            </a:r>
            <a:r>
              <a:rPr lang="fr-FR" dirty="0" smtClean="0"/>
              <a:t> et faire un blocage légal, parce que ta direction sera bonne.</a:t>
            </a:r>
            <a:endParaRPr lang="fr-FR" dirty="0"/>
          </a:p>
        </p:txBody>
      </p:sp>
      <p:sp>
        <p:nvSpPr>
          <p:cNvPr id="3" name="ZoneTexte 2"/>
          <p:cNvSpPr txBox="1"/>
          <p:nvPr/>
        </p:nvSpPr>
        <p:spPr>
          <a:xfrm>
            <a:off x="1331640" y="548680"/>
            <a:ext cx="59766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0000"/>
                </a:solidFill>
              </a:rPr>
              <a:t>Ne pas confondre DIRECTION et ORIENTATION</a:t>
            </a:r>
            <a:endParaRPr lang="fr-FR" dirty="0">
              <a:solidFill>
                <a:srgbClr val="FF0000"/>
              </a:solidFill>
            </a:endParaRPr>
          </a:p>
        </p:txBody>
      </p:sp>
      <p:sp>
        <p:nvSpPr>
          <p:cNvPr id="4" name="ZoneTexte 3"/>
          <p:cNvSpPr txBox="1"/>
          <p:nvPr/>
        </p:nvSpPr>
        <p:spPr>
          <a:xfrm>
            <a:off x="323528" y="1340768"/>
            <a:ext cx="7128792" cy="923330"/>
          </a:xfrm>
          <a:prstGeom prst="rect">
            <a:avLst/>
          </a:prstGeom>
          <a:noFill/>
        </p:spPr>
        <p:txBody>
          <a:bodyPr wrap="square" rtlCol="0">
            <a:spAutoFit/>
          </a:bodyPr>
          <a:lstStyle/>
          <a:p>
            <a:pPr>
              <a:buFontTx/>
              <a:buChar char="-"/>
            </a:pPr>
            <a:r>
              <a:rPr lang="fr-FR" dirty="0" smtClean="0"/>
              <a:t> </a:t>
            </a:r>
            <a:r>
              <a:rPr lang="fr-FR" i="1" dirty="0" smtClean="0"/>
              <a:t>Direction</a:t>
            </a:r>
            <a:r>
              <a:rPr lang="fr-FR" dirty="0" smtClean="0"/>
              <a:t> : sens dans lequel tu patines : horaire/</a:t>
            </a:r>
            <a:r>
              <a:rPr lang="fr-FR" dirty="0" err="1" smtClean="0"/>
              <a:t>anti-horaire</a:t>
            </a:r>
            <a:endParaRPr lang="fr-FR" dirty="0" smtClean="0"/>
          </a:p>
          <a:p>
            <a:pPr>
              <a:buFontTx/>
              <a:buChar char="-"/>
            </a:pPr>
            <a:r>
              <a:rPr lang="fr-FR" dirty="0"/>
              <a:t> </a:t>
            </a:r>
            <a:r>
              <a:rPr lang="fr-FR" i="1" dirty="0" smtClean="0"/>
              <a:t>Orientation</a:t>
            </a:r>
            <a:r>
              <a:rPr lang="fr-FR" dirty="0" smtClean="0"/>
              <a:t> : marche avant/marche arrière</a:t>
            </a:r>
          </a:p>
          <a:p>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51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95536" y="1052736"/>
          <a:ext cx="8136904" cy="2108200"/>
        </p:xfrm>
        <a:graphic>
          <a:graphicData uri="http://schemas.openxmlformats.org/drawingml/2006/table">
            <a:tbl>
              <a:tblPr firstRow="1" bandRow="1">
                <a:tableStyleId>{5C22544A-7EE6-4342-B048-85BDC9FD1C3A}</a:tableStyleId>
              </a:tblPr>
              <a:tblGrid>
                <a:gridCol w="3600400"/>
                <a:gridCol w="4536504"/>
              </a:tblGrid>
              <a:tr h="370840">
                <a:tc>
                  <a:txBody>
                    <a:bodyPr/>
                    <a:lstStyle/>
                    <a:p>
                      <a:pPr algn="ctr"/>
                      <a:r>
                        <a:rPr lang="fr-FR" dirty="0" smtClean="0"/>
                        <a:t>Illégal</a:t>
                      </a:r>
                      <a:endParaRPr lang="fr-FR" dirty="0"/>
                    </a:p>
                  </a:txBody>
                  <a:tcPr/>
                </a:tc>
                <a:tc>
                  <a:txBody>
                    <a:bodyPr/>
                    <a:lstStyle/>
                    <a:p>
                      <a:pPr algn="ctr"/>
                      <a:r>
                        <a:rPr lang="fr-FR" dirty="0" smtClean="0"/>
                        <a:t>Légal</a:t>
                      </a:r>
                      <a:endParaRPr lang="fr-FR" dirty="0"/>
                    </a:p>
                  </a:txBody>
                  <a:tcPr/>
                </a:tc>
              </a:tr>
              <a:tr h="370840">
                <a:tc>
                  <a:txBody>
                    <a:bodyPr/>
                    <a:lstStyle/>
                    <a:p>
                      <a:pPr>
                        <a:buFontTx/>
                        <a:buChar char="-"/>
                      </a:pPr>
                      <a:r>
                        <a:rPr lang="fr-FR" dirty="0" smtClean="0"/>
                        <a:t> Bloquer dans le sens horaire</a:t>
                      </a:r>
                    </a:p>
                    <a:p>
                      <a:pPr>
                        <a:buFontTx/>
                        <a:buChar char="-"/>
                      </a:pPr>
                      <a:r>
                        <a:rPr lang="fr-FR" dirty="0" smtClean="0"/>
                        <a:t> Bloquer à l’arrêt</a:t>
                      </a:r>
                    </a:p>
                    <a:p>
                      <a:pPr>
                        <a:buFontTx/>
                        <a:buChar char="-"/>
                      </a:pPr>
                      <a:r>
                        <a:rPr lang="fr-FR" dirty="0" smtClean="0"/>
                        <a:t> Blocage sur un patineur :</a:t>
                      </a:r>
                    </a:p>
                    <a:p>
                      <a:pPr lvl="1">
                        <a:buFont typeface="Comic Sans MS" pitchFamily="66" charset="0"/>
                        <a:buChar char="•"/>
                      </a:pPr>
                      <a:r>
                        <a:rPr lang="fr-FR" baseline="0" dirty="0" smtClean="0"/>
                        <a:t> A terre</a:t>
                      </a:r>
                    </a:p>
                    <a:p>
                      <a:pPr lvl="1">
                        <a:buFont typeface="Comic Sans MS" pitchFamily="66" charset="0"/>
                        <a:buChar char="•"/>
                      </a:pPr>
                      <a:r>
                        <a:rPr lang="fr-FR" baseline="0" dirty="0" smtClean="0"/>
                        <a:t> En train de se relever</a:t>
                      </a:r>
                    </a:p>
                    <a:p>
                      <a:pPr lvl="1">
                        <a:buFont typeface="Comic Sans MS" pitchFamily="66" charset="0"/>
                        <a:buChar char="•"/>
                      </a:pPr>
                      <a:r>
                        <a:rPr lang="fr-FR" baseline="0" dirty="0" smtClean="0"/>
                        <a:t> En train de tomber</a:t>
                      </a:r>
                      <a:endParaRPr lang="fr-FR" dirty="0" smtClean="0"/>
                    </a:p>
                  </a:txBody>
                  <a:tcPr marL="72000" marR="108000"/>
                </a:tc>
                <a:tc>
                  <a:txBody>
                    <a:bodyPr/>
                    <a:lstStyle/>
                    <a:p>
                      <a:pPr>
                        <a:buFontTx/>
                        <a:buChar char="-"/>
                      </a:pPr>
                      <a:r>
                        <a:rPr lang="fr-FR" dirty="0" smtClean="0"/>
                        <a:t> Bloquer des patineurs</a:t>
                      </a:r>
                      <a:r>
                        <a:rPr lang="fr-FR" baseline="0" dirty="0" smtClean="0"/>
                        <a:t> à l’arrêt</a:t>
                      </a:r>
                    </a:p>
                    <a:p>
                      <a:pPr>
                        <a:buFontTx/>
                        <a:buChar char="-"/>
                      </a:pPr>
                      <a:r>
                        <a:rPr lang="fr-FR" baseline="0" dirty="0" smtClean="0"/>
                        <a:t> Bloquer des patineurs qui patinent dans le sens horaire</a:t>
                      </a:r>
                      <a:endParaRPr lang="fr-FR" dirty="0"/>
                    </a:p>
                  </a:txBody>
                  <a:tcPr/>
                </a:tc>
              </a:tr>
            </a:tbl>
          </a:graphicData>
        </a:graphic>
      </p:graphicFrame>
      <p:sp>
        <p:nvSpPr>
          <p:cNvPr id="5" name="ZoneTexte 4"/>
          <p:cNvSpPr txBox="1"/>
          <p:nvPr/>
        </p:nvSpPr>
        <p:spPr>
          <a:xfrm>
            <a:off x="323528" y="4149080"/>
            <a:ext cx="8820472" cy="646331"/>
          </a:xfrm>
          <a:prstGeom prst="rect">
            <a:avLst/>
          </a:prstGeom>
          <a:noFill/>
        </p:spPr>
        <p:txBody>
          <a:bodyPr wrap="square" rtlCol="0">
            <a:spAutoFit/>
          </a:bodyPr>
          <a:lstStyle/>
          <a:p>
            <a:r>
              <a:rPr lang="fr-FR" dirty="0" smtClean="0"/>
              <a:t>Les patineuses doivent avoir au moins </a:t>
            </a:r>
            <a:r>
              <a:rPr lang="fr-FR" u="sng" dirty="0" smtClean="0"/>
              <a:t>1 patin au sol</a:t>
            </a:r>
            <a:r>
              <a:rPr lang="fr-FR" dirty="0" smtClean="0"/>
              <a:t> quand elles effectuent un blocage.</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52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461665"/>
          </a:xfrm>
          <a:prstGeom prst="rect">
            <a:avLst/>
          </a:prstGeom>
          <a:noFill/>
        </p:spPr>
        <p:txBody>
          <a:bodyPr wrap="square" rtlCol="0">
            <a:spAutoFit/>
          </a:bodyPr>
          <a:lstStyle/>
          <a:p>
            <a:r>
              <a:rPr lang="fr-FR" sz="2400" u="sng" dirty="0" smtClean="0"/>
              <a:t>2. Les zones de contact</a:t>
            </a:r>
            <a:endParaRPr lang="fr-FR" sz="2400" u="sng" dirty="0"/>
          </a:p>
        </p:txBody>
      </p:sp>
      <p:sp>
        <p:nvSpPr>
          <p:cNvPr id="3" name="ZoneTexte 2"/>
          <p:cNvSpPr txBox="1"/>
          <p:nvPr/>
        </p:nvSpPr>
        <p:spPr>
          <a:xfrm>
            <a:off x="611560" y="1124744"/>
            <a:ext cx="6624736" cy="369332"/>
          </a:xfrm>
          <a:prstGeom prst="rect">
            <a:avLst/>
          </a:prstGeom>
          <a:noFill/>
        </p:spPr>
        <p:txBody>
          <a:bodyPr wrap="square" rtlCol="0">
            <a:spAutoFit/>
          </a:bodyPr>
          <a:lstStyle/>
          <a:p>
            <a:r>
              <a:rPr lang="fr-FR" i="1" u="sng" dirty="0" smtClean="0"/>
              <a:t>- Les zones légales cible : zones sur l’adversaire</a:t>
            </a:r>
            <a:endParaRPr lang="fr-FR" i="1" u="sng" dirty="0"/>
          </a:p>
        </p:txBody>
      </p:sp>
      <p:pic>
        <p:nvPicPr>
          <p:cNvPr id="5" name="Image 4" descr="target zone.jpg"/>
          <p:cNvPicPr>
            <a:picLocks noChangeAspect="1"/>
          </p:cNvPicPr>
          <p:nvPr/>
        </p:nvPicPr>
        <p:blipFill>
          <a:blip r:embed="rId2" cstate="print"/>
          <a:stretch>
            <a:fillRect/>
          </a:stretch>
        </p:blipFill>
        <p:spPr>
          <a:xfrm>
            <a:off x="395536" y="260648"/>
            <a:ext cx="7870714" cy="6263168"/>
          </a:xfrm>
          <a:prstGeom prst="rect">
            <a:avLst/>
          </a:prstGeom>
        </p:spPr>
      </p:pic>
      <p:sp>
        <p:nvSpPr>
          <p:cNvPr id="6" name="ZoneTexte 5"/>
          <p:cNvSpPr txBox="1"/>
          <p:nvPr/>
        </p:nvSpPr>
        <p:spPr>
          <a:xfrm>
            <a:off x="251520" y="4581128"/>
            <a:ext cx="424847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u="sng" dirty="0" smtClean="0"/>
              <a:t>Zones cibles légales :</a:t>
            </a:r>
            <a:r>
              <a:rPr lang="fr-FR" dirty="0" smtClean="0"/>
              <a:t> en rose</a:t>
            </a:r>
            <a:endParaRPr lang="fr-FR" u="sng" dirty="0" smtClean="0"/>
          </a:p>
          <a:p>
            <a:pPr>
              <a:buFontTx/>
              <a:buChar char="-"/>
            </a:pPr>
            <a:r>
              <a:rPr lang="fr-FR" dirty="0" smtClean="0"/>
              <a:t> Bras et mains</a:t>
            </a:r>
          </a:p>
          <a:p>
            <a:pPr>
              <a:buFontTx/>
              <a:buChar char="-"/>
            </a:pPr>
            <a:r>
              <a:rPr lang="fr-FR" dirty="0" smtClean="0"/>
              <a:t> La poitrine, devant et côté du torse</a:t>
            </a:r>
          </a:p>
          <a:p>
            <a:pPr>
              <a:buFontTx/>
              <a:buChar char="-"/>
            </a:pPr>
            <a:r>
              <a:rPr lang="fr-FR" dirty="0" smtClean="0"/>
              <a:t> Les hanches</a:t>
            </a:r>
          </a:p>
          <a:p>
            <a:pPr>
              <a:buFontTx/>
              <a:buChar char="-"/>
            </a:pPr>
            <a:r>
              <a:rPr lang="fr-FR" dirty="0" smtClean="0"/>
              <a:t> Le milieu et haut des cuisses</a:t>
            </a:r>
          </a:p>
        </p:txBody>
      </p:sp>
      <p:sp>
        <p:nvSpPr>
          <p:cNvPr id="7" name="ZoneTexte 6"/>
          <p:cNvSpPr txBox="1"/>
          <p:nvPr/>
        </p:nvSpPr>
        <p:spPr>
          <a:xfrm>
            <a:off x="1691680" y="2276872"/>
            <a:ext cx="475252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Donc … DEVANT + </a:t>
            </a:r>
            <a:r>
              <a:rPr lang="fr-FR" dirty="0" err="1" smtClean="0"/>
              <a:t>LATERALITéS</a:t>
            </a:r>
            <a:r>
              <a:rPr lang="fr-FR" dirty="0" smtClean="0"/>
              <a:t>, du haut du torse à mi cuisse</a:t>
            </a:r>
          </a:p>
          <a:p>
            <a:endParaRPr lang="fr-FR" dirty="0"/>
          </a:p>
        </p:txBody>
      </p:sp>
      <p:sp>
        <p:nvSpPr>
          <p:cNvPr id="8" name="ZoneTexte 7"/>
          <p:cNvSpPr txBox="1"/>
          <p:nvPr/>
        </p:nvSpPr>
        <p:spPr>
          <a:xfrm>
            <a:off x="4572000" y="4653136"/>
            <a:ext cx="446449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u="sng" dirty="0" smtClean="0"/>
              <a:t>Zones cibles illégales :</a:t>
            </a:r>
            <a:r>
              <a:rPr lang="fr-FR" dirty="0" smtClean="0"/>
              <a:t> en blanc</a:t>
            </a:r>
            <a:endParaRPr lang="fr-FR" u="sng" dirty="0" smtClean="0"/>
          </a:p>
          <a:p>
            <a:pPr>
              <a:buFontTx/>
              <a:buChar char="-"/>
            </a:pPr>
            <a:r>
              <a:rPr lang="fr-FR" dirty="0" smtClean="0"/>
              <a:t> N’importe où au dessus des épaules</a:t>
            </a:r>
          </a:p>
          <a:p>
            <a:pPr>
              <a:buFontTx/>
              <a:buChar char="-"/>
            </a:pPr>
            <a:r>
              <a:rPr lang="fr-FR" dirty="0" smtClean="0"/>
              <a:t> En dessous des mi cuisses</a:t>
            </a:r>
          </a:p>
          <a:p>
            <a:pPr>
              <a:buFontTx/>
              <a:buChar char="-"/>
            </a:pPr>
            <a:r>
              <a:rPr lang="fr-FR" dirty="0" smtClean="0"/>
              <a:t> Derrière le torse, arrière du corps et derrière les cuisses </a:t>
            </a:r>
            <a:endParaRPr lang="fr-FR" dirty="0"/>
          </a:p>
        </p:txBody>
      </p:sp>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53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1.66667E-6 4.44444E-6 L -0.16528 0.42615 " pathEditMode="relative" rAng="0" ptsTypes="AA">
                                      <p:cBhvr>
                                        <p:cTn id="32" dur="2000" fill="hold"/>
                                        <p:tgtEl>
                                          <p:spTgt spid="7"/>
                                        </p:tgtEl>
                                        <p:attrNameLst>
                                          <p:attrName>ppt_x</p:attrName>
                                          <p:attrName>ppt_y</p:attrName>
                                        </p:attrNameLst>
                                      </p:cBhvr>
                                      <p:rCtr x="-83" y="213"/>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6" grpId="1" animBg="1"/>
      <p:bldP spid="7" grpId="0" animBg="1"/>
      <p:bldP spid="7" grpId="1"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332656"/>
            <a:ext cx="7344816" cy="369332"/>
          </a:xfrm>
          <a:prstGeom prst="rect">
            <a:avLst/>
          </a:prstGeom>
          <a:noFill/>
        </p:spPr>
        <p:txBody>
          <a:bodyPr wrap="square" rtlCol="0">
            <a:spAutoFit/>
          </a:bodyPr>
          <a:lstStyle/>
          <a:p>
            <a:r>
              <a:rPr lang="fr-FR" i="1" u="sng" dirty="0" smtClean="0"/>
              <a:t>- Zones de blocage légales : zones de celui qui initie le contact</a:t>
            </a:r>
            <a:endParaRPr lang="fr-FR" i="1" u="sng" dirty="0"/>
          </a:p>
        </p:txBody>
      </p:sp>
      <p:pic>
        <p:nvPicPr>
          <p:cNvPr id="4" name="Image 3" descr="blocking zone.jpg"/>
          <p:cNvPicPr>
            <a:picLocks noChangeAspect="1"/>
          </p:cNvPicPr>
          <p:nvPr/>
        </p:nvPicPr>
        <p:blipFill>
          <a:blip r:embed="rId2" cstate="print"/>
          <a:stretch>
            <a:fillRect/>
          </a:stretch>
        </p:blipFill>
        <p:spPr>
          <a:xfrm>
            <a:off x="448842" y="0"/>
            <a:ext cx="8695158" cy="6919224"/>
          </a:xfrm>
          <a:prstGeom prst="rect">
            <a:avLst/>
          </a:prstGeom>
        </p:spPr>
      </p:pic>
      <p:sp>
        <p:nvSpPr>
          <p:cNvPr id="5" name="ZoneTexte 4"/>
          <p:cNvSpPr txBox="1"/>
          <p:nvPr/>
        </p:nvSpPr>
        <p:spPr>
          <a:xfrm>
            <a:off x="323528" y="4725144"/>
            <a:ext cx="3744416"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u="sng" dirty="0" smtClean="0"/>
              <a:t>Zones de blocage légales : </a:t>
            </a:r>
          </a:p>
          <a:p>
            <a:pPr>
              <a:buFontTx/>
              <a:buChar char="-"/>
            </a:pPr>
            <a:r>
              <a:rPr lang="fr-FR" dirty="0" smtClean="0"/>
              <a:t> Bras, épaules</a:t>
            </a:r>
          </a:p>
          <a:p>
            <a:pPr>
              <a:buFontTx/>
              <a:buChar char="-"/>
            </a:pPr>
            <a:r>
              <a:rPr lang="fr-FR" dirty="0" smtClean="0"/>
              <a:t> Le torse</a:t>
            </a:r>
          </a:p>
          <a:p>
            <a:pPr>
              <a:buFontTx/>
              <a:buChar char="-"/>
            </a:pPr>
            <a:r>
              <a:rPr lang="fr-FR" dirty="0" smtClean="0"/>
              <a:t> Les hanches et fesses</a:t>
            </a:r>
          </a:p>
          <a:p>
            <a:pPr>
              <a:buFontTx/>
              <a:buChar char="-"/>
            </a:pPr>
            <a:r>
              <a:rPr lang="fr-FR" dirty="0" smtClean="0"/>
              <a:t> Mi cuisses et haut de cuisses</a:t>
            </a:r>
          </a:p>
          <a:p>
            <a:pPr>
              <a:buFontTx/>
              <a:buChar char="-"/>
            </a:pPr>
            <a:endParaRPr lang="fr-FR" dirty="0"/>
          </a:p>
        </p:txBody>
      </p:sp>
      <p:sp>
        <p:nvSpPr>
          <p:cNvPr id="6" name="ZoneTexte 5"/>
          <p:cNvSpPr txBox="1"/>
          <p:nvPr/>
        </p:nvSpPr>
        <p:spPr>
          <a:xfrm>
            <a:off x="1907704" y="2204864"/>
            <a:ext cx="60486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Donc mêmes zones que Zones Cibles en ajoutant toute la partie POSTERIEURE du corps.</a:t>
            </a:r>
            <a:endParaRPr lang="fr-FR" dirty="0"/>
          </a:p>
        </p:txBody>
      </p:sp>
      <p:sp>
        <p:nvSpPr>
          <p:cNvPr id="7" name="ZoneTexte 6"/>
          <p:cNvSpPr txBox="1"/>
          <p:nvPr/>
        </p:nvSpPr>
        <p:spPr>
          <a:xfrm>
            <a:off x="4932040" y="4725144"/>
            <a:ext cx="381642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u="sng" dirty="0" smtClean="0"/>
              <a:t>Zones de blocage illégales :</a:t>
            </a:r>
          </a:p>
          <a:p>
            <a:pPr>
              <a:buFontTx/>
              <a:buChar char="-"/>
            </a:pPr>
            <a:r>
              <a:rPr lang="fr-FR" dirty="0" smtClean="0"/>
              <a:t> LES COUDES !!!!</a:t>
            </a:r>
          </a:p>
          <a:p>
            <a:pPr>
              <a:buFontTx/>
              <a:buChar char="-"/>
            </a:pPr>
            <a:r>
              <a:rPr lang="fr-FR" dirty="0" smtClean="0"/>
              <a:t> Les avant-bras et mains</a:t>
            </a:r>
          </a:p>
          <a:p>
            <a:pPr>
              <a:buFontTx/>
              <a:buChar char="-"/>
            </a:pPr>
            <a:r>
              <a:rPr lang="fr-FR" dirty="0" smtClean="0"/>
              <a:t> La tête</a:t>
            </a:r>
          </a:p>
          <a:p>
            <a:pPr>
              <a:buFontTx/>
              <a:buChar char="-"/>
            </a:pPr>
            <a:r>
              <a:rPr lang="fr-FR" dirty="0" smtClean="0"/>
              <a:t> En dessous des mi-cuisses</a:t>
            </a:r>
            <a:endParaRPr lang="fr-FR" dirty="0"/>
          </a:p>
        </p:txBody>
      </p:sp>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54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6" grpId="1"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2636912"/>
            <a:ext cx="8172400" cy="769441"/>
          </a:xfrm>
          <a:prstGeom prst="rect">
            <a:avLst/>
          </a:prstGeom>
          <a:noFill/>
        </p:spPr>
        <p:txBody>
          <a:bodyPr wrap="square" rtlCol="0">
            <a:spAutoFit/>
          </a:bodyPr>
          <a:lstStyle/>
          <a:p>
            <a:r>
              <a:rPr lang="fr-FR" sz="4400" dirty="0" smtClean="0"/>
              <a:t>CHAP 5 : LES PENALITES (Partie A)</a:t>
            </a:r>
            <a:endParaRPr lang="fr-FR" sz="4400" dirty="0"/>
          </a:p>
        </p:txBody>
      </p:sp>
      <p:pic>
        <p:nvPicPr>
          <p:cNvPr id="5" name="Image 4"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55</a:t>
            </a:fld>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4896544" cy="369332"/>
          </a:xfrm>
          <a:prstGeom prst="rect">
            <a:avLst/>
          </a:prstGeom>
          <a:noFill/>
        </p:spPr>
        <p:txBody>
          <a:bodyPr wrap="square" rtlCol="0">
            <a:spAutoFit/>
          </a:bodyPr>
          <a:lstStyle/>
          <a:p>
            <a:r>
              <a:rPr lang="fr-FR" u="sng" dirty="0" smtClean="0"/>
              <a:t>Types de pénalités</a:t>
            </a:r>
            <a:endParaRPr lang="fr-FR" u="sng" dirty="0"/>
          </a:p>
        </p:txBody>
      </p:sp>
      <p:graphicFrame>
        <p:nvGraphicFramePr>
          <p:cNvPr id="3" name="Tableau 2"/>
          <p:cNvGraphicFramePr>
            <a:graphicFrameLocks noGrp="1"/>
          </p:cNvGraphicFramePr>
          <p:nvPr/>
        </p:nvGraphicFramePr>
        <p:xfrm>
          <a:off x="395536" y="152400"/>
          <a:ext cx="8352928" cy="6705600"/>
        </p:xfrm>
        <a:graphic>
          <a:graphicData uri="http://schemas.openxmlformats.org/drawingml/2006/table">
            <a:tbl>
              <a:tblPr firstRow="1" bandRow="1">
                <a:tableStyleId>{5C22544A-7EE6-4342-B048-85BDC9FD1C3A}</a:tableStyleId>
              </a:tblPr>
              <a:tblGrid>
                <a:gridCol w="4176464"/>
                <a:gridCol w="4176464"/>
              </a:tblGrid>
              <a:tr h="299880">
                <a:tc gridSpan="2">
                  <a:txBody>
                    <a:bodyPr/>
                    <a:lstStyle/>
                    <a:p>
                      <a:r>
                        <a:rPr lang="fr-FR" sz="1400" dirty="0" smtClean="0"/>
                        <a:t>Contact sur une zone cible illégale</a:t>
                      </a:r>
                      <a:endParaRPr lang="fr-FR" sz="1400" dirty="0"/>
                    </a:p>
                  </a:txBody>
                  <a:tcPr/>
                </a:tc>
                <a:tc hMerge="1">
                  <a:txBody>
                    <a:bodyPr/>
                    <a:lstStyle/>
                    <a:p>
                      <a:endParaRPr lang="fr-FR" dirty="0"/>
                    </a:p>
                  </a:txBody>
                  <a:tcPr/>
                </a:tc>
              </a:tr>
              <a:tr h="299880">
                <a:tc>
                  <a:txBody>
                    <a:bodyPr/>
                    <a:lstStyle/>
                    <a:p>
                      <a:r>
                        <a:rPr lang="fr-FR" sz="1400" dirty="0" smtClean="0"/>
                        <a:t>Blocage par derrière</a:t>
                      </a:r>
                      <a:endParaRPr lang="fr-FR" sz="1400" dirty="0"/>
                    </a:p>
                  </a:txBody>
                  <a:tcPr/>
                </a:tc>
                <a:tc>
                  <a:txBody>
                    <a:bodyPr/>
                    <a:lstStyle/>
                    <a:p>
                      <a:r>
                        <a:rPr lang="fr-FR" sz="1400" dirty="0" smtClean="0"/>
                        <a:t>= </a:t>
                      </a:r>
                      <a:r>
                        <a:rPr lang="fr-FR" sz="1400" dirty="0" err="1" smtClean="0"/>
                        <a:t>Blocking</a:t>
                      </a:r>
                      <a:r>
                        <a:rPr lang="fr-FR" sz="1400" dirty="0" smtClean="0"/>
                        <a:t> to the back</a:t>
                      </a:r>
                      <a:endParaRPr lang="fr-FR" sz="1400" dirty="0"/>
                    </a:p>
                  </a:txBody>
                  <a:tcPr/>
                </a:tc>
              </a:tr>
              <a:tr h="299880">
                <a:tc>
                  <a:txBody>
                    <a:bodyPr/>
                    <a:lstStyle/>
                    <a:p>
                      <a:r>
                        <a:rPr lang="fr-FR" sz="1400" dirty="0" smtClean="0"/>
                        <a:t>Blocage</a:t>
                      </a:r>
                      <a:r>
                        <a:rPr lang="fr-FR" sz="1400" baseline="0" dirty="0" smtClean="0"/>
                        <a:t> à la tête/haut</a:t>
                      </a:r>
                      <a:endParaRPr lang="fr-FR" sz="1400" dirty="0"/>
                    </a:p>
                  </a:txBody>
                  <a:tcPr/>
                </a:tc>
                <a:tc>
                  <a:txBody>
                    <a:bodyPr/>
                    <a:lstStyle/>
                    <a:p>
                      <a:r>
                        <a:rPr lang="fr-FR" sz="1400" dirty="0" smtClean="0"/>
                        <a:t>= </a:t>
                      </a:r>
                      <a:r>
                        <a:rPr lang="fr-FR" sz="1400" dirty="0" err="1" smtClean="0"/>
                        <a:t>Blocking</a:t>
                      </a:r>
                      <a:r>
                        <a:rPr lang="fr-FR" sz="1400" baseline="0" dirty="0" smtClean="0"/>
                        <a:t> to the </a:t>
                      </a:r>
                      <a:r>
                        <a:rPr lang="fr-FR" sz="1400" baseline="0" dirty="0" err="1" smtClean="0"/>
                        <a:t>head</a:t>
                      </a:r>
                      <a:r>
                        <a:rPr lang="fr-FR" sz="1400" baseline="0" dirty="0" smtClean="0"/>
                        <a:t>/High </a:t>
                      </a:r>
                      <a:r>
                        <a:rPr lang="fr-FR" sz="1400" baseline="0" dirty="0" err="1" smtClean="0"/>
                        <a:t>Blocking</a:t>
                      </a:r>
                      <a:endParaRPr lang="fr-FR" sz="1400" dirty="0"/>
                    </a:p>
                  </a:txBody>
                  <a:tcPr/>
                </a:tc>
              </a:tr>
              <a:tr h="299880">
                <a:tc>
                  <a:txBody>
                    <a:bodyPr/>
                    <a:lstStyle/>
                    <a:p>
                      <a:r>
                        <a:rPr lang="fr-FR" sz="1400" dirty="0" smtClean="0"/>
                        <a:t>Blocage bas</a:t>
                      </a:r>
                      <a:endParaRPr lang="fr-FR" sz="1400" dirty="0"/>
                    </a:p>
                  </a:txBody>
                  <a:tcPr/>
                </a:tc>
                <a:tc>
                  <a:txBody>
                    <a:bodyPr/>
                    <a:lstStyle/>
                    <a:p>
                      <a:r>
                        <a:rPr lang="fr-FR" sz="1400" dirty="0" smtClean="0"/>
                        <a:t>= Low </a:t>
                      </a:r>
                      <a:r>
                        <a:rPr lang="fr-FR" sz="1400" dirty="0" err="1" smtClean="0"/>
                        <a:t>blocking</a:t>
                      </a:r>
                      <a:endParaRPr lang="fr-FR" sz="1400" dirty="0"/>
                    </a:p>
                  </a:txBody>
                  <a:tcPr/>
                </a:tc>
              </a:tr>
              <a:tr h="299880">
                <a:tc gridSpan="2">
                  <a:txBody>
                    <a:bodyPr/>
                    <a:lstStyle/>
                    <a:p>
                      <a:r>
                        <a:rPr lang="fr-FR" sz="1400" b="1" dirty="0" smtClean="0">
                          <a:solidFill>
                            <a:schemeClr val="bg1"/>
                          </a:solidFill>
                        </a:rPr>
                        <a:t>Contact sur une zone de blocage illégale</a:t>
                      </a:r>
                      <a:endParaRPr lang="fr-FR" sz="1400" b="1" dirty="0">
                        <a:solidFill>
                          <a:schemeClr val="bg1"/>
                        </a:solidFill>
                      </a:endParaRPr>
                    </a:p>
                  </a:txBody>
                  <a:tcPr>
                    <a:solidFill>
                      <a:schemeClr val="accent1"/>
                    </a:solidFill>
                  </a:tcPr>
                </a:tc>
                <a:tc hMerge="1">
                  <a:txBody>
                    <a:bodyPr/>
                    <a:lstStyle/>
                    <a:p>
                      <a:endParaRPr lang="fr-FR" dirty="0"/>
                    </a:p>
                  </a:txBody>
                  <a:tcPr>
                    <a:solidFill>
                      <a:schemeClr val="tx2">
                        <a:lumMod val="60000"/>
                        <a:lumOff val="40000"/>
                      </a:schemeClr>
                    </a:solidFill>
                  </a:tcPr>
                </a:tc>
              </a:tr>
              <a:tr h="299880">
                <a:tc>
                  <a:txBody>
                    <a:bodyPr/>
                    <a:lstStyle/>
                    <a:p>
                      <a:r>
                        <a:rPr lang="fr-FR" sz="1400" dirty="0" smtClean="0"/>
                        <a:t>Utilisation des coudes</a:t>
                      </a:r>
                      <a:endParaRPr lang="fr-FR" sz="1400" dirty="0"/>
                    </a:p>
                  </a:txBody>
                  <a:tcPr/>
                </a:tc>
                <a:tc>
                  <a:txBody>
                    <a:bodyPr/>
                    <a:lstStyle/>
                    <a:p>
                      <a:r>
                        <a:rPr lang="fr-FR" sz="1400" dirty="0" smtClean="0"/>
                        <a:t>= Use of </a:t>
                      </a:r>
                      <a:r>
                        <a:rPr lang="fr-FR" sz="1400" dirty="0" err="1" smtClean="0"/>
                        <a:t>elbows</a:t>
                      </a:r>
                      <a:endParaRPr lang="fr-FR" sz="1400" dirty="0"/>
                    </a:p>
                  </a:txBody>
                  <a:tcPr/>
                </a:tc>
              </a:tr>
              <a:tr h="299880">
                <a:tc>
                  <a:txBody>
                    <a:bodyPr/>
                    <a:lstStyle/>
                    <a:p>
                      <a:r>
                        <a:rPr lang="fr-FR" sz="1400" dirty="0" smtClean="0"/>
                        <a:t>Utilisation des avant-bras et mains</a:t>
                      </a:r>
                      <a:endParaRPr lang="fr-FR" sz="1400" dirty="0"/>
                    </a:p>
                  </a:txBody>
                  <a:tcPr/>
                </a:tc>
                <a:tc>
                  <a:txBody>
                    <a:bodyPr/>
                    <a:lstStyle/>
                    <a:p>
                      <a:r>
                        <a:rPr lang="fr-FR" sz="1400" dirty="0" smtClean="0"/>
                        <a:t>= Use of </a:t>
                      </a:r>
                      <a:r>
                        <a:rPr lang="fr-FR" sz="1400" dirty="0" err="1" smtClean="0"/>
                        <a:t>forarms</a:t>
                      </a:r>
                      <a:r>
                        <a:rPr lang="fr-FR" sz="1400" dirty="0" smtClean="0"/>
                        <a:t> and hands</a:t>
                      </a:r>
                      <a:endParaRPr lang="fr-FR" sz="1400" dirty="0"/>
                    </a:p>
                  </a:txBody>
                  <a:tcPr/>
                </a:tc>
              </a:tr>
              <a:tr h="299880">
                <a:tc>
                  <a:txBody>
                    <a:bodyPr/>
                    <a:lstStyle/>
                    <a:p>
                      <a:r>
                        <a:rPr lang="fr-FR" sz="1400" dirty="0" smtClean="0"/>
                        <a:t>Blocage avec la tête</a:t>
                      </a:r>
                      <a:endParaRPr lang="fr-FR" sz="1400" dirty="0"/>
                    </a:p>
                  </a:txBody>
                  <a:tcPr/>
                </a:tc>
                <a:tc>
                  <a:txBody>
                    <a:bodyPr/>
                    <a:lstStyle/>
                    <a:p>
                      <a:r>
                        <a:rPr lang="fr-FR" sz="1400" dirty="0" smtClean="0"/>
                        <a:t>= </a:t>
                      </a:r>
                      <a:r>
                        <a:rPr lang="fr-FR" sz="1400" dirty="0" err="1" smtClean="0"/>
                        <a:t>Blocking</a:t>
                      </a:r>
                      <a:r>
                        <a:rPr lang="fr-FR" sz="1400" baseline="0" dirty="0" smtClean="0"/>
                        <a:t> </a:t>
                      </a:r>
                      <a:r>
                        <a:rPr lang="fr-FR" sz="1400" baseline="0" dirty="0" err="1" smtClean="0"/>
                        <a:t>with</a:t>
                      </a:r>
                      <a:r>
                        <a:rPr lang="fr-FR" sz="1400" baseline="0" dirty="0" smtClean="0"/>
                        <a:t> the </a:t>
                      </a:r>
                      <a:r>
                        <a:rPr lang="fr-FR" sz="1400" baseline="0" dirty="0" err="1" smtClean="0"/>
                        <a:t>head</a:t>
                      </a:r>
                      <a:endParaRPr lang="fr-FR" sz="1400" dirty="0"/>
                    </a:p>
                  </a:txBody>
                  <a:tcPr/>
                </a:tc>
              </a:tr>
              <a:tr h="299880">
                <a:tc gridSpan="2">
                  <a:txBody>
                    <a:bodyPr/>
                    <a:lstStyle/>
                    <a:p>
                      <a:r>
                        <a:rPr lang="fr-FR" sz="1400" b="1" dirty="0" smtClean="0">
                          <a:solidFill>
                            <a:schemeClr val="bg1"/>
                          </a:solidFill>
                        </a:rPr>
                        <a:t>Pénalités</a:t>
                      </a:r>
                      <a:r>
                        <a:rPr lang="fr-FR" sz="1400" b="1" baseline="0" dirty="0" smtClean="0">
                          <a:solidFill>
                            <a:schemeClr val="bg1"/>
                          </a:solidFill>
                        </a:rPr>
                        <a:t> pour blocage illégal</a:t>
                      </a:r>
                      <a:endParaRPr lang="fr-FR" sz="1400" b="1" dirty="0">
                        <a:solidFill>
                          <a:schemeClr val="bg1"/>
                        </a:solidFill>
                      </a:endParaRPr>
                    </a:p>
                  </a:txBody>
                  <a:tcPr>
                    <a:solidFill>
                      <a:schemeClr val="accent1"/>
                    </a:solidFill>
                  </a:tcPr>
                </a:tc>
                <a:tc hMerge="1">
                  <a:txBody>
                    <a:bodyPr/>
                    <a:lstStyle/>
                    <a:p>
                      <a:endParaRPr lang="fr-FR" dirty="0"/>
                    </a:p>
                  </a:txBody>
                  <a:tcPr>
                    <a:solidFill>
                      <a:schemeClr val="accent1"/>
                    </a:solidFill>
                  </a:tcPr>
                </a:tc>
              </a:tr>
              <a:tr h="299880">
                <a:tc>
                  <a:txBody>
                    <a:bodyPr/>
                    <a:lstStyle/>
                    <a:p>
                      <a:r>
                        <a:rPr lang="fr-FR" sz="1400" dirty="0" smtClean="0"/>
                        <a:t>Blocage multi-joueurs</a:t>
                      </a:r>
                      <a:endParaRPr lang="fr-FR" sz="1400" dirty="0"/>
                    </a:p>
                  </a:txBody>
                  <a:tcPr/>
                </a:tc>
                <a:tc>
                  <a:txBody>
                    <a:bodyPr/>
                    <a:lstStyle/>
                    <a:p>
                      <a:r>
                        <a:rPr lang="fr-FR" sz="1400" dirty="0" smtClean="0"/>
                        <a:t>= Multiple </a:t>
                      </a:r>
                      <a:r>
                        <a:rPr lang="fr-FR" sz="1400" dirty="0" err="1" smtClean="0"/>
                        <a:t>player</a:t>
                      </a:r>
                      <a:r>
                        <a:rPr lang="fr-FR" sz="1400" dirty="0" smtClean="0"/>
                        <a:t> blocks</a:t>
                      </a:r>
                      <a:endParaRPr lang="fr-FR" sz="1400" dirty="0"/>
                    </a:p>
                  </a:txBody>
                  <a:tcPr/>
                </a:tc>
              </a:tr>
              <a:tr h="299880">
                <a:tc>
                  <a:txBody>
                    <a:bodyPr/>
                    <a:lstStyle/>
                    <a:p>
                      <a:r>
                        <a:rPr lang="fr-FR" sz="1400" dirty="0" smtClean="0"/>
                        <a:t>Blocage hors des limites de la piste</a:t>
                      </a:r>
                      <a:endParaRPr lang="fr-FR" sz="1400" dirty="0"/>
                    </a:p>
                  </a:txBody>
                  <a:tcPr/>
                </a:tc>
                <a:tc>
                  <a:txBody>
                    <a:bodyPr/>
                    <a:lstStyle/>
                    <a:p>
                      <a:r>
                        <a:rPr lang="fr-FR" sz="1400" dirty="0" smtClean="0"/>
                        <a:t>= Out of </a:t>
                      </a:r>
                      <a:r>
                        <a:rPr lang="fr-FR" sz="1400" dirty="0" err="1" smtClean="0"/>
                        <a:t>bound</a:t>
                      </a:r>
                      <a:r>
                        <a:rPr lang="fr-FR" sz="1400" baseline="0" dirty="0" smtClean="0"/>
                        <a:t> </a:t>
                      </a:r>
                      <a:r>
                        <a:rPr lang="fr-FR" sz="1400" baseline="0" dirty="0" err="1" smtClean="0"/>
                        <a:t>blocking</a:t>
                      </a:r>
                      <a:endParaRPr lang="fr-FR" sz="1400" dirty="0"/>
                    </a:p>
                  </a:txBody>
                  <a:tcPr/>
                </a:tc>
              </a:tr>
              <a:tr h="299880">
                <a:tc>
                  <a:txBody>
                    <a:bodyPr/>
                    <a:lstStyle/>
                    <a:p>
                      <a:r>
                        <a:rPr lang="fr-FR" sz="1400" dirty="0" smtClean="0"/>
                        <a:t>Pénalités de direction</a:t>
                      </a:r>
                      <a:r>
                        <a:rPr lang="fr-FR" sz="1400" baseline="0" dirty="0" smtClean="0"/>
                        <a:t> de jeu</a:t>
                      </a:r>
                      <a:endParaRPr lang="fr-FR" sz="1400" dirty="0"/>
                    </a:p>
                  </a:txBody>
                  <a:tcPr/>
                </a:tc>
                <a:tc>
                  <a:txBody>
                    <a:bodyPr/>
                    <a:lstStyle/>
                    <a:p>
                      <a:r>
                        <a:rPr lang="fr-FR" sz="1400" dirty="0" smtClean="0"/>
                        <a:t>= Direction of </a:t>
                      </a:r>
                      <a:r>
                        <a:rPr lang="fr-FR" sz="1400" dirty="0" err="1" smtClean="0"/>
                        <a:t>game</a:t>
                      </a:r>
                      <a:r>
                        <a:rPr lang="fr-FR" sz="1400" dirty="0" smtClean="0"/>
                        <a:t> </a:t>
                      </a:r>
                      <a:r>
                        <a:rPr lang="fr-FR" sz="1400" dirty="0" err="1" smtClean="0"/>
                        <a:t>play</a:t>
                      </a:r>
                      <a:r>
                        <a:rPr lang="fr-FR" sz="1400" baseline="0" dirty="0" smtClean="0"/>
                        <a:t> penalties</a:t>
                      </a:r>
                      <a:endParaRPr lang="fr-FR" sz="1400" dirty="0"/>
                    </a:p>
                  </a:txBody>
                  <a:tcPr/>
                </a:tc>
              </a:tr>
              <a:tr h="299880">
                <a:tc>
                  <a:txBody>
                    <a:bodyPr/>
                    <a:lstStyle/>
                    <a:p>
                      <a:r>
                        <a:rPr lang="fr-FR" sz="1400" dirty="0" smtClean="0"/>
                        <a:t>Pénalités de hors</a:t>
                      </a:r>
                      <a:r>
                        <a:rPr lang="fr-FR" sz="1400" baseline="0" dirty="0" smtClean="0"/>
                        <a:t> jeu</a:t>
                      </a:r>
                      <a:endParaRPr lang="fr-FR" sz="1400" dirty="0"/>
                    </a:p>
                  </a:txBody>
                  <a:tcPr/>
                </a:tc>
                <a:tc>
                  <a:txBody>
                    <a:bodyPr/>
                    <a:lstStyle/>
                    <a:p>
                      <a:r>
                        <a:rPr lang="fr-FR" sz="1400" dirty="0" smtClean="0"/>
                        <a:t>=</a:t>
                      </a:r>
                      <a:r>
                        <a:rPr lang="fr-FR" sz="1400" baseline="0" dirty="0" smtClean="0"/>
                        <a:t> Out of </a:t>
                      </a:r>
                      <a:r>
                        <a:rPr lang="fr-FR" sz="1400" baseline="0" dirty="0" err="1" smtClean="0"/>
                        <a:t>play</a:t>
                      </a:r>
                      <a:r>
                        <a:rPr lang="fr-FR" sz="1400" baseline="0" dirty="0" smtClean="0"/>
                        <a:t> penalties</a:t>
                      </a:r>
                      <a:endParaRPr lang="fr-FR" sz="1400" dirty="0"/>
                    </a:p>
                  </a:txBody>
                  <a:tcPr/>
                </a:tc>
              </a:tr>
              <a:tr h="299880">
                <a:tc gridSpan="2">
                  <a:txBody>
                    <a:bodyPr/>
                    <a:lstStyle/>
                    <a:p>
                      <a:r>
                        <a:rPr lang="fr-FR" sz="1400" b="1" dirty="0" smtClean="0">
                          <a:solidFill>
                            <a:schemeClr val="bg1"/>
                          </a:solidFill>
                        </a:rPr>
                        <a:t>Pénalités pour action illégale sans contact</a:t>
                      </a:r>
                      <a:endParaRPr lang="fr-FR" sz="1400" b="1" dirty="0">
                        <a:solidFill>
                          <a:schemeClr val="bg1"/>
                        </a:solidFill>
                      </a:endParaRPr>
                    </a:p>
                  </a:txBody>
                  <a:tcPr>
                    <a:solidFill>
                      <a:schemeClr val="accent1"/>
                    </a:solidFill>
                  </a:tcPr>
                </a:tc>
                <a:tc hMerge="1">
                  <a:txBody>
                    <a:bodyPr/>
                    <a:lstStyle/>
                    <a:p>
                      <a:endParaRPr lang="fr-FR" dirty="0"/>
                    </a:p>
                  </a:txBody>
                  <a:tcPr/>
                </a:tc>
              </a:tr>
              <a:tr h="299880">
                <a:tc>
                  <a:txBody>
                    <a:bodyPr/>
                    <a:lstStyle/>
                    <a:p>
                      <a:r>
                        <a:rPr lang="fr-FR" sz="1400" dirty="0" smtClean="0"/>
                        <a:t>Couper la piste</a:t>
                      </a:r>
                      <a:endParaRPr lang="fr-FR" sz="1400" dirty="0"/>
                    </a:p>
                  </a:txBody>
                  <a:tcPr/>
                </a:tc>
                <a:tc>
                  <a:txBody>
                    <a:bodyPr/>
                    <a:lstStyle/>
                    <a:p>
                      <a:r>
                        <a:rPr lang="fr-FR" sz="1400" dirty="0" smtClean="0"/>
                        <a:t>=</a:t>
                      </a:r>
                      <a:r>
                        <a:rPr lang="fr-FR" sz="1400" baseline="0" dirty="0" smtClean="0"/>
                        <a:t> </a:t>
                      </a:r>
                      <a:r>
                        <a:rPr lang="fr-FR" sz="1400" baseline="0" dirty="0" err="1" smtClean="0"/>
                        <a:t>Cutting</a:t>
                      </a:r>
                      <a:r>
                        <a:rPr lang="fr-FR" sz="1400" baseline="0" dirty="0" smtClean="0"/>
                        <a:t> the track</a:t>
                      </a:r>
                      <a:endParaRPr lang="fr-FR" sz="1400" dirty="0"/>
                    </a:p>
                  </a:txBody>
                  <a:tcPr/>
                </a:tc>
              </a:tr>
              <a:tr h="299880">
                <a:tc>
                  <a:txBody>
                    <a:bodyPr/>
                    <a:lstStyle/>
                    <a:p>
                      <a:r>
                        <a:rPr lang="fr-FR" sz="1400" dirty="0" smtClean="0"/>
                        <a:t>Patiner hors des limites de la piste</a:t>
                      </a:r>
                      <a:endParaRPr lang="fr-FR" sz="1400" dirty="0"/>
                    </a:p>
                  </a:txBody>
                  <a:tcPr/>
                </a:tc>
                <a:tc>
                  <a:txBody>
                    <a:bodyPr/>
                    <a:lstStyle/>
                    <a:p>
                      <a:r>
                        <a:rPr lang="fr-FR" sz="1400" dirty="0" smtClean="0"/>
                        <a:t>= Skating out of </a:t>
                      </a:r>
                      <a:r>
                        <a:rPr lang="fr-FR" sz="1400" dirty="0" err="1" smtClean="0"/>
                        <a:t>bounds</a:t>
                      </a:r>
                      <a:endParaRPr lang="fr-FR" sz="1400" dirty="0"/>
                    </a:p>
                  </a:txBody>
                  <a:tcPr/>
                </a:tc>
              </a:tr>
              <a:tr h="299880">
                <a:tc>
                  <a:txBody>
                    <a:bodyPr/>
                    <a:lstStyle/>
                    <a:p>
                      <a:r>
                        <a:rPr lang="fr-FR" sz="1400" dirty="0" smtClean="0"/>
                        <a:t>Procédures illégales</a:t>
                      </a:r>
                      <a:endParaRPr lang="fr-FR" sz="1400" dirty="0"/>
                    </a:p>
                  </a:txBody>
                  <a:tcPr/>
                </a:tc>
                <a:tc>
                  <a:txBody>
                    <a:bodyPr/>
                    <a:lstStyle/>
                    <a:p>
                      <a:r>
                        <a:rPr lang="fr-FR" sz="1400" dirty="0" smtClean="0"/>
                        <a:t>=</a:t>
                      </a:r>
                      <a:r>
                        <a:rPr lang="fr-FR" sz="1400" baseline="0" dirty="0" smtClean="0"/>
                        <a:t> </a:t>
                      </a:r>
                      <a:r>
                        <a:rPr lang="fr-FR" sz="1400" baseline="0" dirty="0" err="1" smtClean="0"/>
                        <a:t>Illegal</a:t>
                      </a:r>
                      <a:r>
                        <a:rPr lang="fr-FR" sz="1400" baseline="0" dirty="0" smtClean="0"/>
                        <a:t> </a:t>
                      </a:r>
                      <a:r>
                        <a:rPr lang="fr-FR" sz="1400" baseline="0" dirty="0" err="1" smtClean="0"/>
                        <a:t>procedures</a:t>
                      </a:r>
                      <a:endParaRPr lang="fr-FR" sz="1400" dirty="0"/>
                    </a:p>
                  </a:txBody>
                  <a:tcPr/>
                </a:tc>
              </a:tr>
              <a:tr h="299880">
                <a:tc>
                  <a:txBody>
                    <a:bodyPr/>
                    <a:lstStyle/>
                    <a:p>
                      <a:r>
                        <a:rPr lang="fr-FR" sz="1400" dirty="0" smtClean="0"/>
                        <a:t>Insubordination</a:t>
                      </a:r>
                      <a:endParaRPr lang="fr-FR" sz="1400" dirty="0"/>
                    </a:p>
                  </a:txBody>
                  <a:tcPr/>
                </a:tc>
                <a:tc>
                  <a:txBody>
                    <a:bodyPr/>
                    <a:lstStyle/>
                    <a:p>
                      <a:r>
                        <a:rPr lang="fr-FR" sz="1400" dirty="0" smtClean="0"/>
                        <a:t>= Insubordination</a:t>
                      </a:r>
                      <a:endParaRPr lang="fr-FR" sz="1400" dirty="0"/>
                    </a:p>
                  </a:txBody>
                  <a:tcPr/>
                </a:tc>
              </a:tr>
              <a:tr h="299880">
                <a:tc>
                  <a:txBody>
                    <a:bodyPr/>
                    <a:lstStyle/>
                    <a:p>
                      <a:r>
                        <a:rPr lang="fr-FR" sz="1400" dirty="0" smtClean="0"/>
                        <a:t>Interruption de jeu </a:t>
                      </a:r>
                      <a:endParaRPr lang="fr-FR" sz="1400" dirty="0"/>
                    </a:p>
                  </a:txBody>
                  <a:tcPr/>
                </a:tc>
                <a:tc>
                  <a:txBody>
                    <a:bodyPr/>
                    <a:lstStyle/>
                    <a:p>
                      <a:r>
                        <a:rPr lang="fr-FR" sz="1400" dirty="0" smtClean="0"/>
                        <a:t>= Delay of </a:t>
                      </a:r>
                      <a:r>
                        <a:rPr lang="fr-FR" sz="1400" dirty="0" err="1" smtClean="0"/>
                        <a:t>game</a:t>
                      </a:r>
                      <a:endParaRPr lang="fr-FR" sz="1400" dirty="0"/>
                    </a:p>
                  </a:txBody>
                  <a:tcPr/>
                </a:tc>
              </a:tr>
              <a:tr h="299880">
                <a:tc gridSpan="2">
                  <a:txBody>
                    <a:bodyPr/>
                    <a:lstStyle/>
                    <a:p>
                      <a:r>
                        <a:rPr lang="fr-FR" sz="1400" b="1" dirty="0" smtClean="0">
                          <a:solidFill>
                            <a:schemeClr val="bg1"/>
                          </a:solidFill>
                        </a:rPr>
                        <a:t>Conduite illégale</a:t>
                      </a:r>
                      <a:endParaRPr lang="fr-FR" sz="1400" b="1" dirty="0">
                        <a:solidFill>
                          <a:schemeClr val="bg1"/>
                        </a:solidFill>
                      </a:endParaRPr>
                    </a:p>
                  </a:txBody>
                  <a:tcPr>
                    <a:solidFill>
                      <a:schemeClr val="accent1"/>
                    </a:solidFill>
                  </a:tcPr>
                </a:tc>
                <a:tc hMerge="1">
                  <a:txBody>
                    <a:bodyPr/>
                    <a:lstStyle/>
                    <a:p>
                      <a:endParaRPr lang="fr-FR" sz="1400" dirty="0"/>
                    </a:p>
                  </a:txBody>
                  <a:tcPr/>
                </a:tc>
              </a:tr>
              <a:tr h="299880">
                <a:tc>
                  <a:txBody>
                    <a:bodyPr/>
                    <a:lstStyle/>
                    <a:p>
                      <a:r>
                        <a:rPr lang="fr-FR" sz="1400" dirty="0" smtClean="0"/>
                        <a:t>Mauvaise conduite</a:t>
                      </a:r>
                      <a:endParaRPr lang="fr-FR" sz="1400" dirty="0"/>
                    </a:p>
                  </a:txBody>
                  <a:tcPr/>
                </a:tc>
                <a:tc>
                  <a:txBody>
                    <a:bodyPr/>
                    <a:lstStyle/>
                    <a:p>
                      <a:r>
                        <a:rPr lang="fr-FR" sz="1400" dirty="0" smtClean="0"/>
                        <a:t>= </a:t>
                      </a:r>
                      <a:r>
                        <a:rPr lang="fr-FR" sz="1400" dirty="0" err="1" smtClean="0"/>
                        <a:t>Misconduct</a:t>
                      </a:r>
                      <a:endParaRPr lang="fr-FR" sz="1400" dirty="0"/>
                    </a:p>
                  </a:txBody>
                  <a:tcPr/>
                </a:tc>
              </a:tr>
              <a:tr h="299880">
                <a:tc>
                  <a:txBody>
                    <a:bodyPr/>
                    <a:lstStyle/>
                    <a:p>
                      <a:r>
                        <a:rPr lang="fr-FR" sz="1400" dirty="0" smtClean="0"/>
                        <a:t>Très mauvaise conduite</a:t>
                      </a:r>
                      <a:endParaRPr lang="fr-FR" sz="1400" dirty="0"/>
                    </a:p>
                  </a:txBody>
                  <a:tcPr/>
                </a:tc>
                <a:tc>
                  <a:txBody>
                    <a:bodyPr/>
                    <a:lstStyle/>
                    <a:p>
                      <a:r>
                        <a:rPr lang="fr-FR" sz="1400" dirty="0" smtClean="0"/>
                        <a:t>= Gross </a:t>
                      </a:r>
                      <a:r>
                        <a:rPr lang="fr-FR" sz="1400" dirty="0" err="1" smtClean="0"/>
                        <a:t>Misconduct</a:t>
                      </a:r>
                      <a:endParaRPr lang="fr-FR" sz="1400" dirty="0"/>
                    </a:p>
                  </a:txBody>
                  <a:tcPr/>
                </a:tc>
              </a:tr>
            </a:tbl>
          </a:graphicData>
        </a:graphic>
      </p:graphicFrame>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56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4680520" cy="369332"/>
          </a:xfrm>
          <a:prstGeom prst="rect">
            <a:avLst/>
          </a:prstGeom>
          <a:noFill/>
        </p:spPr>
        <p:txBody>
          <a:bodyPr wrap="square" rtlCol="0">
            <a:spAutoFit/>
          </a:bodyPr>
          <a:lstStyle/>
          <a:p>
            <a:r>
              <a:rPr lang="fr-FR" dirty="0" smtClean="0"/>
              <a:t>.</a:t>
            </a:r>
            <a:endParaRPr lang="fr-FR" dirty="0"/>
          </a:p>
        </p:txBody>
      </p:sp>
      <p:sp>
        <p:nvSpPr>
          <p:cNvPr id="3" name="ZoneTexte 2"/>
          <p:cNvSpPr txBox="1"/>
          <p:nvPr/>
        </p:nvSpPr>
        <p:spPr>
          <a:xfrm>
            <a:off x="179512" y="2132856"/>
            <a:ext cx="87849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smtClean="0"/>
              <a:t>Les pénalités sont données par les </a:t>
            </a:r>
            <a:r>
              <a:rPr lang="fr-FR" sz="2400" dirty="0" err="1" smtClean="0"/>
              <a:t>Refs</a:t>
            </a:r>
            <a:r>
              <a:rPr lang="fr-FR" sz="2400" dirty="0" smtClean="0"/>
              <a:t>, DONC REGARDER VOS REFS, ils vous donnent beaucoup D’INFORMATIONS HYPERIMPORTANTES.</a:t>
            </a:r>
            <a:endParaRPr lang="fr-FR" sz="2400"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57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20688"/>
            <a:ext cx="7704856" cy="369332"/>
          </a:xfrm>
          <a:prstGeom prst="rect">
            <a:avLst/>
          </a:prstGeom>
          <a:noFill/>
        </p:spPr>
        <p:txBody>
          <a:bodyPr wrap="square" rtlCol="0">
            <a:spAutoFit/>
          </a:bodyPr>
          <a:lstStyle/>
          <a:p>
            <a:r>
              <a:rPr lang="fr-FR" u="sng" dirty="0" smtClean="0"/>
              <a:t>Différents degrés de pénalité : </a:t>
            </a:r>
            <a:endParaRPr lang="fr-FR" u="sng" dirty="0"/>
          </a:p>
        </p:txBody>
      </p:sp>
      <p:sp>
        <p:nvSpPr>
          <p:cNvPr id="3" name="ZoneTexte 2"/>
          <p:cNvSpPr txBox="1"/>
          <p:nvPr/>
        </p:nvSpPr>
        <p:spPr>
          <a:xfrm>
            <a:off x="395536" y="1412776"/>
            <a:ext cx="8280920" cy="1200329"/>
          </a:xfrm>
          <a:prstGeom prst="rect">
            <a:avLst/>
          </a:prstGeom>
          <a:noFill/>
        </p:spPr>
        <p:txBody>
          <a:bodyPr wrap="square" rtlCol="0">
            <a:spAutoFit/>
          </a:bodyPr>
          <a:lstStyle/>
          <a:p>
            <a:r>
              <a:rPr lang="fr-FR" dirty="0" smtClean="0"/>
              <a:t>1. </a:t>
            </a:r>
            <a:r>
              <a:rPr lang="fr-FR" dirty="0" smtClean="0">
                <a:solidFill>
                  <a:schemeClr val="accent6">
                    <a:lumMod val="75000"/>
                  </a:schemeClr>
                </a:solidFill>
              </a:rPr>
              <a:t>Pas d’impact/pas de pénalité </a:t>
            </a:r>
            <a:r>
              <a:rPr lang="fr-FR" dirty="0" smtClean="0"/>
              <a:t>: la patineuse va exécuter un geste illégal, mais cela n’aura pas de conséquence sur la patineuse atteinte (pas de changement de position, de trajectoire, chute …). Souvent exprimé par l’expression « </a:t>
            </a:r>
            <a:r>
              <a:rPr lang="fr-FR" dirty="0" smtClean="0">
                <a:solidFill>
                  <a:schemeClr val="accent4">
                    <a:lumMod val="75000"/>
                  </a:schemeClr>
                </a:solidFill>
              </a:rPr>
              <a:t>ne provoque pas sa perte de position relative</a:t>
            </a:r>
            <a:r>
              <a:rPr lang="fr-FR" dirty="0" smtClean="0"/>
              <a:t> ».</a:t>
            </a:r>
            <a:endParaRPr lang="fr-FR" dirty="0"/>
          </a:p>
        </p:txBody>
      </p:sp>
      <p:sp>
        <p:nvSpPr>
          <p:cNvPr id="4" name="ZoneTexte 3"/>
          <p:cNvSpPr txBox="1"/>
          <p:nvPr/>
        </p:nvSpPr>
        <p:spPr>
          <a:xfrm>
            <a:off x="395536" y="2852936"/>
            <a:ext cx="7704856" cy="646331"/>
          </a:xfrm>
          <a:prstGeom prst="rect">
            <a:avLst/>
          </a:prstGeom>
          <a:noFill/>
        </p:spPr>
        <p:txBody>
          <a:bodyPr wrap="square" rtlCol="0">
            <a:spAutoFit/>
          </a:bodyPr>
          <a:lstStyle/>
          <a:p>
            <a:r>
              <a:rPr lang="fr-FR" dirty="0" smtClean="0"/>
              <a:t>2. </a:t>
            </a:r>
            <a:r>
              <a:rPr lang="fr-FR" dirty="0" smtClean="0">
                <a:solidFill>
                  <a:schemeClr val="accent6">
                    <a:lumMod val="75000"/>
                  </a:schemeClr>
                </a:solidFill>
              </a:rPr>
              <a:t>Pénalité majeure </a:t>
            </a:r>
            <a:r>
              <a:rPr lang="fr-FR" dirty="0" smtClean="0"/>
              <a:t>: il y a bien une action pénalisable qui nous mène en taule pour 1 minute de pénalité </a:t>
            </a:r>
            <a:endParaRPr lang="fr-FR" dirty="0"/>
          </a:p>
        </p:txBody>
      </p:sp>
      <p:sp>
        <p:nvSpPr>
          <p:cNvPr id="5" name="ZoneTexte 4"/>
          <p:cNvSpPr txBox="1"/>
          <p:nvPr/>
        </p:nvSpPr>
        <p:spPr>
          <a:xfrm>
            <a:off x="395536" y="3933056"/>
            <a:ext cx="7632848" cy="646331"/>
          </a:xfrm>
          <a:prstGeom prst="rect">
            <a:avLst/>
          </a:prstGeom>
          <a:noFill/>
        </p:spPr>
        <p:txBody>
          <a:bodyPr wrap="square" rtlCol="0">
            <a:spAutoFit/>
          </a:bodyPr>
          <a:lstStyle/>
          <a:p>
            <a:r>
              <a:rPr lang="fr-FR" dirty="0" smtClean="0"/>
              <a:t>3. </a:t>
            </a:r>
            <a:r>
              <a:rPr lang="fr-FR" dirty="0" smtClean="0">
                <a:solidFill>
                  <a:schemeClr val="accent6">
                    <a:lumMod val="75000"/>
                  </a:schemeClr>
                </a:solidFill>
              </a:rPr>
              <a:t>Expulsion</a:t>
            </a:r>
            <a:r>
              <a:rPr lang="fr-FR" dirty="0" smtClean="0"/>
              <a:t> : pénalité très grave qui conduit à l’expulsion du match.</a:t>
            </a:r>
          </a:p>
          <a:p>
            <a:r>
              <a:rPr lang="fr-FR" dirty="0" smtClean="0">
                <a:latin typeface="Comic Sans MS"/>
              </a:rPr>
              <a:t>≠ de </a:t>
            </a:r>
            <a:r>
              <a:rPr lang="fr-FR" i="1" dirty="0" smtClean="0">
                <a:latin typeface="Comic Sans MS"/>
              </a:rPr>
              <a:t>suspension</a:t>
            </a:r>
            <a:r>
              <a:rPr lang="fr-FR" dirty="0" smtClean="0">
                <a:latin typeface="Comic Sans MS"/>
              </a:rPr>
              <a:t> : expulsion sur plusieurs matchs.</a:t>
            </a:r>
            <a:endParaRPr lang="fr-FR" dirty="0"/>
          </a:p>
        </p:txBody>
      </p:sp>
      <p:sp>
        <p:nvSpPr>
          <p:cNvPr id="6" name="ZoneTexte 5"/>
          <p:cNvSpPr txBox="1"/>
          <p:nvPr/>
        </p:nvSpPr>
        <p:spPr>
          <a:xfrm>
            <a:off x="323528" y="5661248"/>
            <a:ext cx="856895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t>Petite simplification pour la suite : pas de perte de position relative = PPPR</a:t>
            </a:r>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58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204864"/>
            <a:ext cx="8136904"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3200" smtClean="0"/>
              <a:t>CONTACT SUR UNE ZONE CIBLE/DE BLOCAGE ILLEGALE </a:t>
            </a:r>
            <a:endParaRPr lang="fr-FR" sz="3200"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59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332656"/>
            <a:ext cx="8064896" cy="461665"/>
          </a:xfrm>
          <a:prstGeom prst="rect">
            <a:avLst/>
          </a:prstGeom>
          <a:noFill/>
        </p:spPr>
        <p:txBody>
          <a:bodyPr wrap="square" rtlCol="0">
            <a:spAutoFit/>
          </a:bodyPr>
          <a:lstStyle/>
          <a:p>
            <a:r>
              <a:rPr lang="fr-FR" sz="2400" u="sng" dirty="0" smtClean="0">
                <a:latin typeface="Comic Sans MS" pitchFamily="66" charset="0"/>
              </a:rPr>
              <a:t>4. </a:t>
            </a:r>
            <a:r>
              <a:rPr lang="fr-FR" sz="2400" u="sng" dirty="0" err="1" smtClean="0">
                <a:latin typeface="Comic Sans MS" pitchFamily="66" charset="0"/>
              </a:rPr>
              <a:t>JAMs</a:t>
            </a:r>
            <a:endParaRPr lang="fr-FR" sz="2400" u="sng" dirty="0">
              <a:latin typeface="Comic Sans MS" pitchFamily="66" charset="0"/>
            </a:endParaRPr>
          </a:p>
        </p:txBody>
      </p:sp>
      <p:sp>
        <p:nvSpPr>
          <p:cNvPr id="5" name="ZoneTexte 4"/>
          <p:cNvSpPr txBox="1"/>
          <p:nvPr/>
        </p:nvSpPr>
        <p:spPr>
          <a:xfrm>
            <a:off x="323528" y="1196752"/>
            <a:ext cx="8424936" cy="1754326"/>
          </a:xfrm>
          <a:prstGeom prst="rect">
            <a:avLst/>
          </a:prstGeom>
          <a:noFill/>
        </p:spPr>
        <p:txBody>
          <a:bodyPr wrap="square" rtlCol="0">
            <a:spAutoFit/>
          </a:bodyPr>
          <a:lstStyle/>
          <a:p>
            <a:pPr>
              <a:buFontTx/>
              <a:buChar char="-"/>
            </a:pPr>
            <a:r>
              <a:rPr lang="fr-FR" dirty="0" smtClean="0"/>
              <a:t>Dans une période il y a aucune limite d’une nombre de jam.</a:t>
            </a:r>
          </a:p>
          <a:p>
            <a:pPr>
              <a:buFontTx/>
              <a:buChar char="-"/>
            </a:pPr>
            <a:endParaRPr lang="fr-FR" dirty="0" smtClean="0"/>
          </a:p>
          <a:p>
            <a:pPr>
              <a:buFontTx/>
              <a:buChar char="-"/>
            </a:pPr>
            <a:r>
              <a:rPr lang="fr-FR" dirty="0" smtClean="0"/>
              <a:t> Il peut durer </a:t>
            </a:r>
            <a:r>
              <a:rPr lang="fr-FR" u="sng" dirty="0" smtClean="0"/>
              <a:t>jusqu’à 2 minutes</a:t>
            </a:r>
          </a:p>
          <a:p>
            <a:pPr>
              <a:buFontTx/>
              <a:buChar char="-"/>
            </a:pPr>
            <a:endParaRPr lang="fr-FR" u="sng" dirty="0" smtClean="0"/>
          </a:p>
          <a:p>
            <a:pPr>
              <a:buFontTx/>
              <a:buChar char="-"/>
            </a:pPr>
            <a:r>
              <a:rPr lang="fr-FR" dirty="0" smtClean="0"/>
              <a:t> Début du jam marqué par </a:t>
            </a:r>
            <a:r>
              <a:rPr lang="fr-FR" dirty="0" smtClean="0">
                <a:solidFill>
                  <a:srgbClr val="C00000"/>
                </a:solidFill>
              </a:rPr>
              <a:t>1 coup</a:t>
            </a:r>
            <a:r>
              <a:rPr lang="fr-FR" dirty="0" smtClean="0"/>
              <a:t> de sifflet court</a:t>
            </a:r>
          </a:p>
          <a:p>
            <a:pPr>
              <a:buFontTx/>
              <a:buChar char="-"/>
            </a:pPr>
            <a:r>
              <a:rPr lang="fr-FR" dirty="0" smtClean="0"/>
              <a:t> Fin marquée par </a:t>
            </a:r>
            <a:r>
              <a:rPr lang="fr-FR" dirty="0" smtClean="0">
                <a:solidFill>
                  <a:srgbClr val="C00000"/>
                </a:solidFill>
              </a:rPr>
              <a:t>4 coups </a:t>
            </a:r>
            <a:r>
              <a:rPr lang="fr-FR" dirty="0" smtClean="0"/>
              <a:t>de sifflet courts</a:t>
            </a:r>
            <a:endParaRPr lang="fr-FR" u="sng" dirty="0"/>
          </a:p>
        </p:txBody>
      </p:sp>
      <p:sp>
        <p:nvSpPr>
          <p:cNvPr id="6" name="ZoneTexte 5"/>
          <p:cNvSpPr txBox="1"/>
          <p:nvPr/>
        </p:nvSpPr>
        <p:spPr>
          <a:xfrm>
            <a:off x="251520" y="4509120"/>
            <a:ext cx="8208912"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solidFill>
                  <a:srgbClr val="C00000"/>
                </a:solidFill>
              </a:rPr>
              <a:t>ATTENTION</a:t>
            </a:r>
            <a:r>
              <a:rPr lang="fr-FR" dirty="0" smtClean="0"/>
              <a:t> !!! </a:t>
            </a:r>
          </a:p>
          <a:p>
            <a:r>
              <a:rPr lang="fr-FR" dirty="0" smtClean="0"/>
              <a:t>Il est important de signaler que le jam finit au </a:t>
            </a:r>
            <a:r>
              <a:rPr lang="fr-FR" sz="2400" u="sng" dirty="0" smtClean="0">
                <a:solidFill>
                  <a:srgbClr val="C00000"/>
                </a:solidFill>
              </a:rPr>
              <a:t>4</a:t>
            </a:r>
            <a:r>
              <a:rPr lang="fr-FR" sz="2400" u="sng" baseline="30000" dirty="0" smtClean="0">
                <a:solidFill>
                  <a:srgbClr val="C00000"/>
                </a:solidFill>
              </a:rPr>
              <a:t>ème</a:t>
            </a:r>
            <a:r>
              <a:rPr lang="fr-FR" sz="2400" u="sng" dirty="0" smtClean="0">
                <a:solidFill>
                  <a:srgbClr val="C00000"/>
                </a:solidFill>
              </a:rPr>
              <a:t> coup de sifflet</a:t>
            </a:r>
            <a:r>
              <a:rPr lang="fr-FR" dirty="0" smtClean="0"/>
              <a:t>. Il arrive que les joueuses relâchent leur </a:t>
            </a:r>
            <a:r>
              <a:rPr lang="fr-FR" b="1" u="sng" dirty="0" smtClean="0"/>
              <a:t>concentration</a:t>
            </a:r>
            <a:r>
              <a:rPr lang="fr-FR" dirty="0" smtClean="0"/>
              <a:t> dès le 1</a:t>
            </a:r>
            <a:r>
              <a:rPr lang="fr-FR" baseline="30000" dirty="0" smtClean="0"/>
              <a:t>er</a:t>
            </a:r>
            <a:r>
              <a:rPr lang="fr-FR" dirty="0" smtClean="0"/>
              <a:t> coup de sifflet. Or c’est une situation qui peut faire gagner beaucoup de point à l’équipe adverse si la </a:t>
            </a:r>
            <a:r>
              <a:rPr lang="fr-FR" b="1" u="sng" dirty="0" smtClean="0"/>
              <a:t>jammeuse adverse</a:t>
            </a:r>
            <a:r>
              <a:rPr lang="fr-FR" dirty="0" smtClean="0"/>
              <a:t> passe à ce moment là, à travers le pack !!!</a:t>
            </a:r>
            <a:endParaRPr lang="fr-FR" dirty="0"/>
          </a:p>
        </p:txBody>
      </p:sp>
      <p:pic>
        <p:nvPicPr>
          <p:cNvPr id="8" name="Image 7" descr="expression-visage-PEUR-coloriage-imagier-Monsieur-madame-bonhomme.png"/>
          <p:cNvPicPr>
            <a:picLocks noChangeAspect="1"/>
          </p:cNvPicPr>
          <p:nvPr/>
        </p:nvPicPr>
        <p:blipFill>
          <a:blip r:embed="rId2" cstate="print"/>
          <a:stretch>
            <a:fillRect/>
          </a:stretch>
        </p:blipFill>
        <p:spPr>
          <a:xfrm>
            <a:off x="3275856" y="3284984"/>
            <a:ext cx="1342857" cy="1342857"/>
          </a:xfrm>
          <a:prstGeom prst="rect">
            <a:avLst/>
          </a:prstGeom>
        </p:spPr>
        <p:style>
          <a:lnRef idx="2">
            <a:schemeClr val="accent2"/>
          </a:lnRef>
          <a:fillRef idx="1">
            <a:schemeClr val="lt1"/>
          </a:fillRef>
          <a:effectRef idx="0">
            <a:schemeClr val="accent2"/>
          </a:effectRef>
          <a:fontRef idx="minor">
            <a:schemeClr val="dk1"/>
          </a:fontRef>
        </p:style>
      </p:pic>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461665"/>
          </a:xfrm>
          <a:prstGeom prst="rect">
            <a:avLst/>
          </a:prstGeom>
          <a:noFill/>
        </p:spPr>
        <p:txBody>
          <a:bodyPr wrap="square" rtlCol="0">
            <a:spAutoFit/>
          </a:bodyPr>
          <a:lstStyle/>
          <a:p>
            <a:r>
              <a:rPr lang="fr-FR" sz="2400" u="sng" dirty="0" smtClean="0"/>
              <a:t>1. Blocage par derrière = BLOCKING TO THE BACK</a:t>
            </a:r>
            <a:endParaRPr lang="fr-FR" sz="2400" u="sng" dirty="0"/>
          </a:p>
        </p:txBody>
      </p:sp>
      <p:sp>
        <p:nvSpPr>
          <p:cNvPr id="3" name="ZoneTexte 2"/>
          <p:cNvSpPr txBox="1"/>
          <p:nvPr/>
        </p:nvSpPr>
        <p:spPr>
          <a:xfrm>
            <a:off x="323528" y="1124744"/>
            <a:ext cx="8064896" cy="369332"/>
          </a:xfrm>
          <a:prstGeom prst="rect">
            <a:avLst/>
          </a:prstGeom>
          <a:noFill/>
        </p:spPr>
        <p:txBody>
          <a:bodyPr wrap="square" rtlCol="0">
            <a:spAutoFit/>
          </a:bodyPr>
          <a:lstStyle/>
          <a:p>
            <a:r>
              <a:rPr lang="fr-FR" dirty="0" smtClean="0"/>
              <a:t>- Blocage effectué sur la partie post du corps (en blanc) est interdit. </a:t>
            </a:r>
            <a:endParaRPr lang="fr-FR" dirty="0"/>
          </a:p>
        </p:txBody>
      </p:sp>
      <p:pic>
        <p:nvPicPr>
          <p:cNvPr id="4" name="Image 3" descr="target zonepost.jpg"/>
          <p:cNvPicPr>
            <a:picLocks noChangeAspect="1"/>
          </p:cNvPicPr>
          <p:nvPr/>
        </p:nvPicPr>
        <p:blipFill>
          <a:blip r:embed="rId2" cstate="print"/>
          <a:stretch>
            <a:fillRect/>
          </a:stretch>
        </p:blipFill>
        <p:spPr>
          <a:xfrm>
            <a:off x="3491880" y="1844824"/>
            <a:ext cx="1739900" cy="3733800"/>
          </a:xfrm>
          <a:prstGeom prst="rect">
            <a:avLst/>
          </a:prstGeom>
        </p:spPr>
      </p:pic>
      <p:graphicFrame>
        <p:nvGraphicFramePr>
          <p:cNvPr id="5" name="Tableau 4"/>
          <p:cNvGraphicFramePr>
            <a:graphicFrameLocks noGrp="1"/>
          </p:cNvGraphicFramePr>
          <p:nvPr/>
        </p:nvGraphicFramePr>
        <p:xfrm>
          <a:off x="323528" y="1916832"/>
          <a:ext cx="8136904" cy="3960440"/>
        </p:xfrm>
        <a:graphic>
          <a:graphicData uri="http://schemas.openxmlformats.org/drawingml/2006/table">
            <a:tbl>
              <a:tblPr firstRow="1" bandRow="1">
                <a:tableStyleId>{5C22544A-7EE6-4342-B048-85BDC9FD1C3A}</a:tableStyleId>
              </a:tblPr>
              <a:tblGrid>
                <a:gridCol w="3240360"/>
                <a:gridCol w="4896544"/>
              </a:tblGrid>
              <a:tr h="952829">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r>
                        <a:rPr lang="fr-FR" b="0" dirty="0" smtClean="0">
                          <a:solidFill>
                            <a:schemeClr val="tx1"/>
                          </a:solidFill>
                        </a:rPr>
                        <a:t>Blocage</a:t>
                      </a:r>
                      <a:r>
                        <a:rPr lang="fr-FR" b="0" baseline="0" dirty="0" smtClean="0">
                          <a:solidFill>
                            <a:schemeClr val="tx1"/>
                          </a:solidFill>
                        </a:rPr>
                        <a:t> par derrière qui déséquilibre l’adversaire mais c’est tout. </a:t>
                      </a:r>
                      <a:r>
                        <a:rPr lang="fr-FR" sz="1200" b="0" baseline="0" dirty="0" smtClean="0">
                          <a:solidFill>
                            <a:schemeClr val="tx1"/>
                          </a:solidFill>
                        </a:rPr>
                        <a:t>(« ne provoque pas sa perte de position relative »)</a:t>
                      </a:r>
                      <a:endParaRPr lang="fr-FR" sz="1200" dirty="0"/>
                    </a:p>
                  </a:txBody>
                  <a:tcPr>
                    <a:solidFill>
                      <a:schemeClr val="accent3">
                        <a:lumMod val="40000"/>
                        <a:lumOff val="60000"/>
                      </a:schemeClr>
                    </a:solidFill>
                  </a:tcPr>
                </a:tc>
              </a:tr>
              <a:tr h="1037107">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r>
                        <a:rPr lang="fr-FR" dirty="0" smtClean="0">
                          <a:solidFill>
                            <a:schemeClr val="tx1"/>
                          </a:solidFill>
                        </a:rPr>
                        <a:t>Contact</a:t>
                      </a:r>
                      <a:r>
                        <a:rPr lang="fr-FR" baseline="0" dirty="0" smtClean="0">
                          <a:solidFill>
                            <a:schemeClr val="tx1"/>
                          </a:solidFill>
                        </a:rPr>
                        <a:t> par l’arrière qui a fait </a:t>
                      </a:r>
                      <a:r>
                        <a:rPr lang="fr-FR" u="sng" baseline="0" dirty="0" smtClean="0">
                          <a:solidFill>
                            <a:schemeClr val="tx1"/>
                          </a:solidFill>
                        </a:rPr>
                        <a:t>quitter la position</a:t>
                      </a:r>
                      <a:r>
                        <a:rPr lang="fr-FR" baseline="0" dirty="0" smtClean="0">
                          <a:solidFill>
                            <a:schemeClr val="tx1"/>
                          </a:solidFill>
                        </a:rPr>
                        <a:t> de la patineuse (ou chuter, quitter la piste)</a:t>
                      </a:r>
                      <a:endParaRPr lang="fr-FR" dirty="0">
                        <a:solidFill>
                          <a:schemeClr val="tx1"/>
                        </a:solidFill>
                      </a:endParaRPr>
                    </a:p>
                  </a:txBody>
                  <a:tcPr>
                    <a:solidFill>
                      <a:schemeClr val="accent6">
                        <a:lumMod val="40000"/>
                        <a:lumOff val="60000"/>
                      </a:schemeClr>
                    </a:solidFill>
                  </a:tcPr>
                </a:tc>
              </a:tr>
              <a:tr h="1970504">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Fait</a:t>
                      </a:r>
                      <a:r>
                        <a:rPr lang="fr-FR" baseline="0" dirty="0" smtClean="0"/>
                        <a:t> d’essayer consciemment d’effectuer un </a:t>
                      </a:r>
                      <a:r>
                        <a:rPr lang="fr-FR" u="sng" baseline="0" dirty="0" smtClean="0"/>
                        <a:t>puissant contact</a:t>
                      </a:r>
                      <a:r>
                        <a:rPr lang="fr-FR" baseline="0" dirty="0" smtClean="0"/>
                        <a:t> à l’arrière d’une patineuse (action réussie ou non).</a:t>
                      </a:r>
                    </a:p>
                    <a:p>
                      <a:endParaRPr lang="fr-FR" baseline="0" dirty="0" smtClean="0"/>
                    </a:p>
                    <a:p>
                      <a:r>
                        <a:rPr lang="fr-FR" baseline="0" dirty="0" smtClean="0"/>
                        <a:t>Contact intentionnel par négligence ou irréfléchi sur l’arrière de la patineuse</a:t>
                      </a:r>
                      <a:endParaRPr lang="fr-FR" dirty="0"/>
                    </a:p>
                  </a:txBody>
                  <a:tcPr>
                    <a:solidFill>
                      <a:schemeClr val="accent2">
                        <a:lumMod val="40000"/>
                        <a:lumOff val="60000"/>
                      </a:schemeClr>
                    </a:solidFill>
                  </a:tcPr>
                </a:tc>
              </a:tr>
            </a:tbl>
          </a:graphicData>
        </a:graphic>
      </p:graphicFrame>
      <p:pic>
        <p:nvPicPr>
          <p:cNvPr id="6" name="Image 5" descr="backblockingsign3.jpg"/>
          <p:cNvPicPr>
            <a:picLocks noChangeAspect="1"/>
          </p:cNvPicPr>
          <p:nvPr/>
        </p:nvPicPr>
        <p:blipFill>
          <a:blip r:embed="rId3" cstate="print"/>
          <a:stretch>
            <a:fillRect/>
          </a:stretch>
        </p:blipFill>
        <p:spPr>
          <a:xfrm>
            <a:off x="2195736" y="548680"/>
            <a:ext cx="4187465" cy="2351422"/>
          </a:xfrm>
          <a:prstGeom prst="rect">
            <a:avLst/>
          </a:prstGeom>
          <a:ln>
            <a:noFill/>
          </a:ln>
          <a:effectLst>
            <a:softEdge rad="112500"/>
          </a:effectLst>
        </p:spPr>
      </p:pic>
      <p:pic>
        <p:nvPicPr>
          <p:cNvPr id="7" name="Image 6" descr="backblockingsign2.jpg"/>
          <p:cNvPicPr>
            <a:picLocks noChangeAspect="1"/>
          </p:cNvPicPr>
          <p:nvPr/>
        </p:nvPicPr>
        <p:blipFill>
          <a:blip r:embed="rId4" cstate="print"/>
          <a:stretch>
            <a:fillRect/>
          </a:stretch>
        </p:blipFill>
        <p:spPr>
          <a:xfrm>
            <a:off x="2627784" y="3140968"/>
            <a:ext cx="3185124" cy="2227130"/>
          </a:xfrm>
          <a:prstGeom prst="rect">
            <a:avLst/>
          </a:prstGeom>
          <a:ln>
            <a:noFill/>
          </a:ln>
          <a:effectLst>
            <a:softEdge rad="112500"/>
          </a:effectLst>
        </p:spPr>
      </p:pic>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60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 blocking- Wheels of Justice vs London R.mp4-.mp4">
            <a:hlinkClick r:id="" action="ppaction://media"/>
          </p:cNvPr>
          <p:cNvPicPr>
            <a:picLocks noRot="1" noChangeAspect="1"/>
          </p:cNvPicPr>
          <p:nvPr>
            <a:videoFile r:link="rId1"/>
          </p:nvPr>
        </p:nvPicPr>
        <p:blipFill>
          <a:blip r:embed="rId3" cstate="print"/>
          <a:stretch>
            <a:fillRect/>
          </a:stretch>
        </p:blipFill>
        <p:spPr>
          <a:xfrm>
            <a:off x="323528" y="404664"/>
            <a:ext cx="8256918" cy="6192688"/>
          </a:xfrm>
          <a:prstGeom prst="rect">
            <a:avLst/>
          </a:prstGeom>
        </p:spPr>
      </p:pic>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61</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830997"/>
          </a:xfrm>
          <a:prstGeom prst="rect">
            <a:avLst/>
          </a:prstGeom>
          <a:noFill/>
        </p:spPr>
        <p:txBody>
          <a:bodyPr wrap="square" rtlCol="0">
            <a:spAutoFit/>
          </a:bodyPr>
          <a:lstStyle/>
          <a:p>
            <a:r>
              <a:rPr lang="fr-FR" sz="2400" u="sng" dirty="0"/>
              <a:t>2</a:t>
            </a:r>
            <a:r>
              <a:rPr lang="fr-FR" sz="2400" u="sng" dirty="0" smtClean="0"/>
              <a:t>. Blocage à la tête/haut = BLOCKING TO THE HEAD</a:t>
            </a:r>
          </a:p>
          <a:p>
            <a:r>
              <a:rPr lang="fr-FR" sz="2400" dirty="0" smtClean="0"/>
              <a:t>                                           </a:t>
            </a:r>
            <a:r>
              <a:rPr lang="fr-FR" sz="2400" u="sng" dirty="0" smtClean="0"/>
              <a:t>HIGH BLOCK</a:t>
            </a:r>
            <a:endParaRPr lang="fr-FR" sz="2400" u="sng" dirty="0"/>
          </a:p>
        </p:txBody>
      </p:sp>
      <p:sp>
        <p:nvSpPr>
          <p:cNvPr id="3" name="ZoneTexte 2"/>
          <p:cNvSpPr txBox="1"/>
          <p:nvPr/>
        </p:nvSpPr>
        <p:spPr>
          <a:xfrm>
            <a:off x="467544" y="1484784"/>
            <a:ext cx="8280920" cy="369332"/>
          </a:xfrm>
          <a:prstGeom prst="rect">
            <a:avLst/>
          </a:prstGeom>
          <a:noFill/>
        </p:spPr>
        <p:txBody>
          <a:bodyPr wrap="square" rtlCol="0">
            <a:spAutoFit/>
          </a:bodyPr>
          <a:lstStyle/>
          <a:p>
            <a:r>
              <a:rPr lang="fr-FR" dirty="0" smtClean="0"/>
              <a:t>Blocage effectué au dessus des épaules est interdit.</a:t>
            </a:r>
            <a:endParaRPr lang="fr-FR" dirty="0"/>
          </a:p>
        </p:txBody>
      </p:sp>
      <p:pic>
        <p:nvPicPr>
          <p:cNvPr id="4" name="Image 3" descr="highblock.jpg"/>
          <p:cNvPicPr>
            <a:picLocks noChangeAspect="1"/>
          </p:cNvPicPr>
          <p:nvPr/>
        </p:nvPicPr>
        <p:blipFill>
          <a:blip r:embed="rId2" cstate="print"/>
          <a:stretch>
            <a:fillRect/>
          </a:stretch>
        </p:blipFill>
        <p:spPr>
          <a:xfrm>
            <a:off x="2339752" y="2492896"/>
            <a:ext cx="4686300" cy="1155700"/>
          </a:xfrm>
          <a:prstGeom prst="rect">
            <a:avLst/>
          </a:prstGeom>
        </p:spPr>
      </p:pic>
      <p:graphicFrame>
        <p:nvGraphicFramePr>
          <p:cNvPr id="7" name="Tableau 6"/>
          <p:cNvGraphicFramePr>
            <a:graphicFrameLocks noGrp="1"/>
          </p:cNvGraphicFramePr>
          <p:nvPr/>
        </p:nvGraphicFramePr>
        <p:xfrm>
          <a:off x="323528" y="1916832"/>
          <a:ext cx="8136904" cy="4001616"/>
        </p:xfrm>
        <a:graphic>
          <a:graphicData uri="http://schemas.openxmlformats.org/drawingml/2006/table">
            <a:tbl>
              <a:tblPr firstRow="1" bandRow="1">
                <a:tableStyleId>{5C22544A-7EE6-4342-B048-85BDC9FD1C3A}</a:tableStyleId>
              </a:tblPr>
              <a:tblGrid>
                <a:gridCol w="3240360"/>
                <a:gridCol w="4896544"/>
              </a:tblGrid>
              <a:tr h="952829">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r>
                        <a:rPr lang="fr-FR" b="0" dirty="0" smtClean="0">
                          <a:solidFill>
                            <a:schemeClr val="tx1"/>
                          </a:solidFill>
                        </a:rPr>
                        <a:t>Contact à la tête qui est secondaire ou qui résulte d’un </a:t>
                      </a:r>
                      <a:r>
                        <a:rPr lang="fr-FR" b="0" u="sng" dirty="0" smtClean="0">
                          <a:solidFill>
                            <a:schemeClr val="tx1"/>
                          </a:solidFill>
                        </a:rPr>
                        <a:t>contact initial légal</a:t>
                      </a:r>
                      <a:endParaRPr lang="fr-FR" sz="1200" u="sng" dirty="0"/>
                    </a:p>
                  </a:txBody>
                  <a:tcPr>
                    <a:solidFill>
                      <a:schemeClr val="accent3">
                        <a:lumMod val="40000"/>
                        <a:lumOff val="60000"/>
                      </a:schemeClr>
                    </a:solidFill>
                  </a:tcPr>
                </a:tc>
              </a:tr>
              <a:tr h="1037107">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r>
                        <a:rPr lang="fr-FR" dirty="0" smtClean="0">
                          <a:solidFill>
                            <a:schemeClr val="tx1"/>
                          </a:solidFill>
                        </a:rPr>
                        <a:t>Un blocage qui commence par un</a:t>
                      </a:r>
                      <a:r>
                        <a:rPr lang="fr-FR" baseline="0" dirty="0" smtClean="0">
                          <a:solidFill>
                            <a:schemeClr val="tx1"/>
                          </a:solidFill>
                        </a:rPr>
                        <a:t> </a:t>
                      </a:r>
                      <a:r>
                        <a:rPr lang="fr-FR" u="sng" baseline="0" dirty="0" smtClean="0">
                          <a:solidFill>
                            <a:schemeClr val="tx1"/>
                          </a:solidFill>
                        </a:rPr>
                        <a:t>blocage initial au dessus des épaules</a:t>
                      </a:r>
                      <a:endParaRPr lang="fr-FR" u="sng" dirty="0">
                        <a:solidFill>
                          <a:schemeClr val="tx1"/>
                        </a:solidFill>
                      </a:endParaRPr>
                    </a:p>
                  </a:txBody>
                  <a:tcPr>
                    <a:solidFill>
                      <a:schemeClr val="accent6">
                        <a:lumMod val="40000"/>
                        <a:lumOff val="60000"/>
                      </a:schemeClr>
                    </a:solidFill>
                  </a:tcPr>
                </a:tc>
              </a:tr>
              <a:tr h="1970504">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Actions</a:t>
                      </a:r>
                      <a:r>
                        <a:rPr lang="fr-FR" baseline="0" dirty="0" smtClean="0"/>
                        <a:t> suivantes violentes et en toute conscience : </a:t>
                      </a:r>
                    </a:p>
                    <a:p>
                      <a:pPr>
                        <a:buFontTx/>
                        <a:buChar char="-"/>
                      </a:pPr>
                      <a:r>
                        <a:rPr lang="fr-FR" baseline="0" dirty="0" smtClean="0"/>
                        <a:t> Contact à la tête d’un joueur qui ne porte pas de casque</a:t>
                      </a:r>
                    </a:p>
                    <a:p>
                      <a:pPr>
                        <a:buFontTx/>
                        <a:buChar char="-"/>
                      </a:pPr>
                      <a:r>
                        <a:rPr lang="fr-FR" baseline="0" dirty="0" smtClean="0"/>
                        <a:t> Contact intentionnel au dessus des épaules</a:t>
                      </a:r>
                    </a:p>
                    <a:p>
                      <a:pPr>
                        <a:buFontTx/>
                        <a:buChar char="-"/>
                      </a:pPr>
                      <a:r>
                        <a:rPr lang="fr-FR" baseline="0" dirty="0" smtClean="0"/>
                        <a:t> Tirer sur la tête, cou, casque …</a:t>
                      </a:r>
                    </a:p>
                    <a:p>
                      <a:pPr>
                        <a:buFontTx/>
                        <a:buChar char="-"/>
                      </a:pPr>
                      <a:r>
                        <a:rPr lang="fr-FR" baseline="0" dirty="0" smtClean="0"/>
                        <a:t> Etrangler par les sangles …       (</a:t>
                      </a:r>
                      <a:r>
                        <a:rPr lang="fr-FR" baseline="0" dirty="0" err="1" smtClean="0"/>
                        <a:t>Hahaha</a:t>
                      </a:r>
                      <a:r>
                        <a:rPr lang="fr-FR" baseline="0" dirty="0" smtClean="0"/>
                        <a:t>)</a:t>
                      </a:r>
                      <a:endParaRPr lang="fr-FR" dirty="0"/>
                    </a:p>
                  </a:txBody>
                  <a:tcPr>
                    <a:solidFill>
                      <a:schemeClr val="accent2">
                        <a:lumMod val="40000"/>
                        <a:lumOff val="60000"/>
                      </a:schemeClr>
                    </a:solidFill>
                  </a:tcPr>
                </a:tc>
              </a:tr>
            </a:tbl>
          </a:graphicData>
        </a:graphic>
      </p:graphicFrame>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62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332656"/>
            <a:ext cx="8064896" cy="461665"/>
          </a:xfrm>
          <a:prstGeom prst="rect">
            <a:avLst/>
          </a:prstGeom>
          <a:noFill/>
        </p:spPr>
        <p:txBody>
          <a:bodyPr wrap="square" rtlCol="0">
            <a:spAutoFit/>
          </a:bodyPr>
          <a:lstStyle/>
          <a:p>
            <a:r>
              <a:rPr lang="fr-FR" sz="2400" u="sng" dirty="0" smtClean="0"/>
              <a:t>3. Blocage bas = LOW BLOCKING</a:t>
            </a:r>
            <a:endParaRPr lang="fr-FR" sz="2400" u="sng" dirty="0"/>
          </a:p>
        </p:txBody>
      </p:sp>
      <p:sp>
        <p:nvSpPr>
          <p:cNvPr id="5" name="ZoneTexte 4"/>
          <p:cNvSpPr txBox="1"/>
          <p:nvPr/>
        </p:nvSpPr>
        <p:spPr>
          <a:xfrm>
            <a:off x="251520" y="1268760"/>
            <a:ext cx="8424936" cy="2585323"/>
          </a:xfrm>
          <a:prstGeom prst="rect">
            <a:avLst/>
          </a:prstGeom>
          <a:noFill/>
        </p:spPr>
        <p:txBody>
          <a:bodyPr wrap="square" rtlCol="0">
            <a:spAutoFit/>
          </a:bodyPr>
          <a:lstStyle/>
          <a:p>
            <a:r>
              <a:rPr lang="fr-FR" dirty="0" smtClean="0"/>
              <a:t>Considéré comme un low block :</a:t>
            </a:r>
          </a:p>
          <a:p>
            <a:endParaRPr lang="fr-FR" dirty="0"/>
          </a:p>
          <a:p>
            <a:pPr>
              <a:buFontTx/>
              <a:buChar char="-"/>
            </a:pPr>
            <a:r>
              <a:rPr lang="fr-FR" dirty="0" smtClean="0"/>
              <a:t> Le fait de </a:t>
            </a:r>
            <a:r>
              <a:rPr lang="fr-FR" dirty="0" smtClean="0">
                <a:solidFill>
                  <a:schemeClr val="accent4">
                    <a:lumMod val="75000"/>
                  </a:schemeClr>
                </a:solidFill>
              </a:rPr>
              <a:t>trébucher, tomber</a:t>
            </a:r>
            <a:r>
              <a:rPr lang="fr-FR" dirty="0" smtClean="0"/>
              <a:t> devant son adversaire et l’emmerder pour le coup</a:t>
            </a:r>
          </a:p>
          <a:p>
            <a:pPr>
              <a:buFontTx/>
              <a:buChar char="-"/>
            </a:pPr>
            <a:r>
              <a:rPr lang="fr-FR" dirty="0"/>
              <a:t> </a:t>
            </a:r>
            <a:r>
              <a:rPr lang="fr-FR" dirty="0" smtClean="0"/>
              <a:t>Un contact initié sous la </a:t>
            </a:r>
            <a:r>
              <a:rPr lang="fr-FR" i="1" dirty="0" smtClean="0"/>
              <a:t>zone cible légale </a:t>
            </a:r>
            <a:r>
              <a:rPr lang="fr-FR" dirty="0" smtClean="0">
                <a:solidFill>
                  <a:schemeClr val="accent4">
                    <a:lumMod val="75000"/>
                  </a:schemeClr>
                </a:solidFill>
              </a:rPr>
              <a:t>: croche pied, blocage bas </a:t>
            </a:r>
            <a:r>
              <a:rPr lang="fr-FR" dirty="0" smtClean="0"/>
              <a:t>…</a:t>
            </a:r>
          </a:p>
          <a:p>
            <a:pPr>
              <a:buFontTx/>
              <a:buChar char="-"/>
            </a:pPr>
            <a:r>
              <a:rPr lang="fr-FR" dirty="0"/>
              <a:t> </a:t>
            </a:r>
            <a:r>
              <a:rPr lang="fr-FR" dirty="0" smtClean="0"/>
              <a:t>Un contact initié avec une partie du corps sous la </a:t>
            </a:r>
            <a:r>
              <a:rPr lang="fr-FR" i="1" dirty="0" smtClean="0"/>
              <a:t>zone de blocage légale </a:t>
            </a:r>
            <a:r>
              <a:rPr lang="fr-FR" dirty="0" smtClean="0"/>
              <a:t>(ses jambes, pieds, …)</a:t>
            </a:r>
          </a:p>
          <a:p>
            <a:pPr>
              <a:buFontTx/>
              <a:buChar char="-"/>
            </a:pPr>
            <a:r>
              <a:rPr lang="fr-FR" dirty="0"/>
              <a:t> </a:t>
            </a:r>
            <a:r>
              <a:rPr lang="fr-FR" dirty="0" smtClean="0">
                <a:solidFill>
                  <a:srgbClr val="C00000"/>
                </a:solidFill>
              </a:rPr>
              <a:t>Attention </a:t>
            </a:r>
            <a:r>
              <a:rPr lang="fr-FR" dirty="0" smtClean="0"/>
              <a:t>au </a:t>
            </a:r>
            <a:r>
              <a:rPr lang="fr-FR" dirty="0" smtClean="0">
                <a:solidFill>
                  <a:schemeClr val="accent4">
                    <a:lumMod val="75000"/>
                  </a:schemeClr>
                </a:solidFill>
              </a:rPr>
              <a:t>patineur à terre qui réintègre la piste</a:t>
            </a:r>
            <a:r>
              <a:rPr lang="fr-FR" dirty="0" smtClean="0"/>
              <a:t>, peut être sujet au pénalité même si il fait un beau fall small.</a:t>
            </a:r>
            <a:endParaRPr lang="fr-FR" dirty="0"/>
          </a:p>
        </p:txBody>
      </p:sp>
      <p:graphicFrame>
        <p:nvGraphicFramePr>
          <p:cNvPr id="6" name="Tableau 5"/>
          <p:cNvGraphicFramePr>
            <a:graphicFrameLocks noGrp="1"/>
          </p:cNvGraphicFramePr>
          <p:nvPr/>
        </p:nvGraphicFramePr>
        <p:xfrm>
          <a:off x="179512" y="0"/>
          <a:ext cx="8856984" cy="2057055"/>
        </p:xfrm>
        <a:graphic>
          <a:graphicData uri="http://schemas.openxmlformats.org/drawingml/2006/table">
            <a:tbl>
              <a:tblPr firstRow="1" bandRow="1">
                <a:tableStyleId>{5C22544A-7EE6-4342-B048-85BDC9FD1C3A}</a:tableStyleId>
              </a:tblPr>
              <a:tblGrid>
                <a:gridCol w="1656184"/>
                <a:gridCol w="7200800"/>
              </a:tblGrid>
              <a:tr h="2057055">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None/>
                      </a:pPr>
                      <a:r>
                        <a:rPr lang="fr-FR" sz="1800" b="0" u="none" dirty="0" smtClean="0">
                          <a:solidFill>
                            <a:schemeClr val="tx1"/>
                          </a:solidFill>
                        </a:rPr>
                        <a:t>Actions suivantes ne </a:t>
                      </a:r>
                      <a:r>
                        <a:rPr lang="fr-FR" sz="2000" b="0" u="sng" dirty="0" smtClean="0">
                          <a:solidFill>
                            <a:schemeClr val="tx1"/>
                          </a:solidFill>
                        </a:rPr>
                        <a:t>provoquant pas</a:t>
                      </a:r>
                      <a:r>
                        <a:rPr lang="fr-FR" sz="2000" b="0" u="sng" baseline="0" dirty="0" smtClean="0">
                          <a:solidFill>
                            <a:schemeClr val="tx1"/>
                          </a:solidFill>
                        </a:rPr>
                        <a:t> de chute ou PPPR  </a:t>
                      </a:r>
                      <a:r>
                        <a:rPr lang="fr-FR" sz="1800" b="0" u="none" baseline="0" dirty="0" smtClean="0">
                          <a:solidFill>
                            <a:schemeClr val="tx1"/>
                          </a:solidFill>
                        </a:rPr>
                        <a:t>:</a:t>
                      </a:r>
                      <a:endParaRPr lang="fr-FR" sz="1800" b="0" u="none" dirty="0" smtClean="0">
                        <a:solidFill>
                          <a:schemeClr val="tx1"/>
                        </a:solidFill>
                      </a:endParaRPr>
                    </a:p>
                    <a:p>
                      <a:pPr>
                        <a:buFontTx/>
                        <a:buNone/>
                      </a:pPr>
                      <a:r>
                        <a:rPr lang="fr-FR" sz="1800" b="0" u="none" dirty="0" smtClean="0">
                          <a:solidFill>
                            <a:schemeClr val="tx1"/>
                          </a:solidFill>
                        </a:rPr>
                        <a:t>- Contact entre les patins</a:t>
                      </a:r>
                      <a:r>
                        <a:rPr lang="fr-FR" sz="1800" b="0" u="none" baseline="0" dirty="0" smtClean="0">
                          <a:solidFill>
                            <a:schemeClr val="tx1"/>
                          </a:solidFill>
                        </a:rPr>
                        <a:t> et les roues ( d’un </a:t>
                      </a:r>
                      <a:r>
                        <a:rPr lang="fr-FR" sz="1800" b="0" u="none" baseline="0" dirty="0" err="1" smtClean="0">
                          <a:solidFill>
                            <a:schemeClr val="tx1"/>
                          </a:solidFill>
                        </a:rPr>
                        <a:t>mouvmnt</a:t>
                      </a:r>
                      <a:r>
                        <a:rPr lang="fr-FR" sz="1800" b="0" u="none" baseline="0" dirty="0" smtClean="0">
                          <a:solidFill>
                            <a:schemeClr val="tx1"/>
                          </a:solidFill>
                        </a:rPr>
                        <a:t> normal de patinage)</a:t>
                      </a:r>
                    </a:p>
                    <a:p>
                      <a:pPr>
                        <a:buFontTx/>
                        <a:buChar char="-"/>
                      </a:pPr>
                      <a:r>
                        <a:rPr lang="fr-FR" sz="1800" b="0" u="none" dirty="0" smtClean="0">
                          <a:solidFill>
                            <a:schemeClr val="tx1"/>
                          </a:solidFill>
                        </a:rPr>
                        <a:t> Patineur qui chute en fall small</a:t>
                      </a:r>
                      <a:r>
                        <a:rPr lang="fr-FR" sz="1800" b="0" u="none" baseline="0" dirty="0" smtClean="0">
                          <a:solidFill>
                            <a:schemeClr val="tx1"/>
                          </a:solidFill>
                        </a:rPr>
                        <a:t> pour ne pas trébucher</a:t>
                      </a:r>
                    </a:p>
                    <a:p>
                      <a:pPr>
                        <a:buFontTx/>
                        <a:buChar char="-"/>
                      </a:pPr>
                      <a:r>
                        <a:rPr lang="fr-FR" sz="1800" b="0" u="none" baseline="0" dirty="0" smtClean="0">
                          <a:solidFill>
                            <a:schemeClr val="tx1"/>
                          </a:solidFill>
                        </a:rPr>
                        <a:t> Contact en low block (sous la zone cible légale)</a:t>
                      </a:r>
                    </a:p>
                    <a:p>
                      <a:pPr>
                        <a:buFontTx/>
                        <a:buChar char="-"/>
                      </a:pPr>
                      <a:r>
                        <a:rPr lang="fr-FR" sz="1800" b="0" u="none" baseline="0" dirty="0" smtClean="0">
                          <a:solidFill>
                            <a:schemeClr val="tx1"/>
                          </a:solidFill>
                        </a:rPr>
                        <a:t> Patineur à terre qui réintègre la piste</a:t>
                      </a:r>
                    </a:p>
                    <a:p>
                      <a:pPr>
                        <a:buFontTx/>
                        <a:buChar char="-"/>
                      </a:pPr>
                      <a:r>
                        <a:rPr lang="fr-FR" sz="1800" b="0" u="none" baseline="0" dirty="0" smtClean="0">
                          <a:solidFill>
                            <a:schemeClr val="tx1"/>
                          </a:solidFill>
                        </a:rPr>
                        <a:t> Contact initié avec partie du corps sous zone de blocage légale</a:t>
                      </a:r>
                    </a:p>
                  </a:txBody>
                  <a:tcPr>
                    <a:solidFill>
                      <a:schemeClr val="accent3">
                        <a:lumMod val="40000"/>
                        <a:lumOff val="60000"/>
                      </a:schemeClr>
                    </a:solidFill>
                  </a:tcPr>
                </a:tc>
              </a:tr>
            </a:tbl>
          </a:graphicData>
        </a:graphic>
      </p:graphicFrame>
      <p:graphicFrame>
        <p:nvGraphicFramePr>
          <p:cNvPr id="10" name="Tableau 9"/>
          <p:cNvGraphicFramePr>
            <a:graphicFrameLocks noGrp="1"/>
          </p:cNvGraphicFramePr>
          <p:nvPr/>
        </p:nvGraphicFramePr>
        <p:xfrm>
          <a:off x="179512" y="2060848"/>
          <a:ext cx="8856984" cy="3108960"/>
        </p:xfrm>
        <a:graphic>
          <a:graphicData uri="http://schemas.openxmlformats.org/drawingml/2006/table">
            <a:tbl>
              <a:tblPr firstRow="1" bandRow="1">
                <a:tableStyleId>{5C22544A-7EE6-4342-B048-85BDC9FD1C3A}</a:tableStyleId>
              </a:tblPr>
              <a:tblGrid>
                <a:gridCol w="1636323"/>
                <a:gridCol w="7220661"/>
              </a:tblGrid>
              <a:tr h="370840">
                <a:tc>
                  <a:txBody>
                    <a:bodyPr/>
                    <a:lstStyle/>
                    <a:p>
                      <a:r>
                        <a:rPr lang="fr-FR" sz="1800" b="0" u="sng" dirty="0" smtClean="0">
                          <a:solidFill>
                            <a:schemeClr val="tx1"/>
                          </a:solidFill>
                        </a:rPr>
                        <a:t>Pénalité majeure</a:t>
                      </a:r>
                    </a:p>
                    <a:p>
                      <a:endParaRPr lang="fr-FR" sz="1800" b="0" u="sng" dirty="0" smtClean="0">
                        <a:solidFill>
                          <a:schemeClr val="tx1"/>
                        </a:solidFill>
                      </a:endParaRPr>
                    </a:p>
                  </a:txBody>
                  <a:tcPr>
                    <a:solidFill>
                      <a:schemeClr val="accent6">
                        <a:lumMod val="40000"/>
                        <a:lumOff val="60000"/>
                      </a:schemeClr>
                    </a:solidFill>
                  </a:tcPr>
                </a:tc>
                <a:tc>
                  <a:txBody>
                    <a:bodyPr/>
                    <a:lstStyle/>
                    <a:p>
                      <a:pPr>
                        <a:buFontTx/>
                        <a:buNone/>
                      </a:pPr>
                      <a:r>
                        <a:rPr lang="fr-FR" sz="1800" b="0" u="none" baseline="0" dirty="0" smtClean="0">
                          <a:solidFill>
                            <a:schemeClr val="tx1"/>
                          </a:solidFill>
                        </a:rPr>
                        <a:t>Les actions suivantes </a:t>
                      </a:r>
                      <a:r>
                        <a:rPr lang="fr-FR" sz="1800" b="0" u="sng" baseline="0" dirty="0" smtClean="0">
                          <a:solidFill>
                            <a:schemeClr val="tx1"/>
                          </a:solidFill>
                        </a:rPr>
                        <a:t>faisant chuter ou changer de position l’adversaire :</a:t>
                      </a:r>
                    </a:p>
                    <a:p>
                      <a:pPr>
                        <a:buFontTx/>
                        <a:buNone/>
                      </a:pPr>
                      <a:r>
                        <a:rPr lang="fr-FR" sz="1800" b="0" u="none" baseline="0" dirty="0" smtClean="0">
                          <a:solidFill>
                            <a:schemeClr val="tx1"/>
                          </a:solidFill>
                        </a:rPr>
                        <a:t>- Contact « low block » (sous la zone cible légale)</a:t>
                      </a:r>
                    </a:p>
                    <a:p>
                      <a:pPr>
                        <a:buFontTx/>
                        <a:buChar char="-"/>
                      </a:pPr>
                      <a:r>
                        <a:rPr lang="fr-FR" sz="1800" b="0" u="none" baseline="0" dirty="0" smtClean="0">
                          <a:solidFill>
                            <a:schemeClr val="tx1"/>
                          </a:solidFill>
                        </a:rPr>
                        <a:t> Contact initié avec les jambes, pieds… (sous la zone de blocage légale</a:t>
                      </a:r>
                    </a:p>
                    <a:p>
                      <a:pPr>
                        <a:buFontTx/>
                        <a:buChar char="-"/>
                      </a:pPr>
                      <a:r>
                        <a:rPr lang="fr-FR" sz="1800" b="0" u="none" baseline="0" dirty="0" smtClean="0">
                          <a:solidFill>
                            <a:schemeClr val="tx1"/>
                          </a:solidFill>
                        </a:rPr>
                        <a:t> Contact d’un mouvement de patinage normal qui est dangereux (chute à répétitions …)</a:t>
                      </a:r>
                    </a:p>
                    <a:p>
                      <a:pPr>
                        <a:buFontTx/>
                        <a:buChar char="-"/>
                      </a:pPr>
                      <a:r>
                        <a:rPr lang="fr-FR" sz="1800" b="0" u="none" baseline="0" dirty="0" smtClean="0">
                          <a:solidFill>
                            <a:schemeClr val="tx1"/>
                          </a:solidFill>
                        </a:rPr>
                        <a:t> Chute à répétition d’un patineur qui devient alors dangereux</a:t>
                      </a:r>
                    </a:p>
                    <a:p>
                      <a:pPr>
                        <a:buFontTx/>
                        <a:buChar char="-"/>
                      </a:pPr>
                      <a:r>
                        <a:rPr lang="fr-FR" sz="1800" b="0" u="none" baseline="0" dirty="0" smtClean="0">
                          <a:solidFill>
                            <a:schemeClr val="tx1"/>
                          </a:solidFill>
                        </a:rPr>
                        <a:t> Patineur à terre réintégrant la piste</a:t>
                      </a:r>
                    </a:p>
                    <a:p>
                      <a:pPr>
                        <a:buFontTx/>
                        <a:buChar char="-"/>
                      </a:pPr>
                      <a:r>
                        <a:rPr lang="fr-FR" sz="1800" b="0" u="none" baseline="0" dirty="0" smtClean="0">
                          <a:solidFill>
                            <a:schemeClr val="tx1"/>
                          </a:solidFill>
                        </a:rPr>
                        <a:t> Mettre un genou à terre intentionnellement pour éviter un blocage</a:t>
                      </a:r>
                    </a:p>
                  </a:txBody>
                  <a:tcPr>
                    <a:solidFill>
                      <a:schemeClr val="accent6">
                        <a:lumMod val="40000"/>
                        <a:lumOff val="60000"/>
                      </a:schemeClr>
                    </a:solidFill>
                  </a:tcPr>
                </a:tc>
              </a:tr>
            </a:tbl>
          </a:graphicData>
        </a:graphic>
      </p:graphicFrame>
      <p:graphicFrame>
        <p:nvGraphicFramePr>
          <p:cNvPr id="11" name="Tableau 10"/>
          <p:cNvGraphicFramePr>
            <a:graphicFrameLocks noGrp="1"/>
          </p:cNvGraphicFramePr>
          <p:nvPr/>
        </p:nvGraphicFramePr>
        <p:xfrm>
          <a:off x="179512" y="5157192"/>
          <a:ext cx="8856984" cy="1188720"/>
        </p:xfrm>
        <a:graphic>
          <a:graphicData uri="http://schemas.openxmlformats.org/drawingml/2006/table">
            <a:tbl>
              <a:tblPr firstRow="1" bandRow="1">
                <a:tableStyleId>{5C22544A-7EE6-4342-B048-85BDC9FD1C3A}</a:tableStyleId>
              </a:tblPr>
              <a:tblGrid>
                <a:gridCol w="1656184"/>
                <a:gridCol w="7200800"/>
              </a:tblGrid>
              <a:tr h="370840">
                <a:tc>
                  <a:txBody>
                    <a:bodyPr/>
                    <a:lstStyle/>
                    <a:p>
                      <a:r>
                        <a:rPr lang="fr-FR" b="0" u="sng" dirty="0" smtClean="0">
                          <a:solidFill>
                            <a:schemeClr val="tx1"/>
                          </a:solidFill>
                        </a:rPr>
                        <a:t>Expulsion</a:t>
                      </a:r>
                      <a:endParaRPr lang="fr-FR" b="0" u="sng" dirty="0">
                        <a:solidFill>
                          <a:schemeClr val="tx1"/>
                        </a:solidFill>
                      </a:endParaRPr>
                    </a:p>
                  </a:txBody>
                  <a:tcPr>
                    <a:solidFill>
                      <a:schemeClr val="accent2">
                        <a:lumMod val="40000"/>
                        <a:lumOff val="60000"/>
                      </a:schemeClr>
                    </a:solidFill>
                  </a:tcPr>
                </a:tc>
                <a:tc>
                  <a:txBody>
                    <a:bodyPr/>
                    <a:lstStyle/>
                    <a:p>
                      <a:r>
                        <a:rPr lang="fr-FR" b="0" dirty="0" smtClean="0">
                          <a:solidFill>
                            <a:schemeClr val="tx1"/>
                          </a:solidFill>
                        </a:rPr>
                        <a:t>Actions</a:t>
                      </a:r>
                      <a:r>
                        <a:rPr lang="fr-FR" b="0" baseline="0" dirty="0" smtClean="0">
                          <a:solidFill>
                            <a:schemeClr val="tx1"/>
                          </a:solidFill>
                        </a:rPr>
                        <a:t> suivantes violentes et intentionnelles , réussies ou non :  </a:t>
                      </a:r>
                    </a:p>
                    <a:p>
                      <a:pPr>
                        <a:buFontTx/>
                        <a:buChar char="-"/>
                      </a:pPr>
                      <a:r>
                        <a:rPr lang="fr-FR" b="0" baseline="0" dirty="0" smtClean="0">
                          <a:solidFill>
                            <a:schemeClr val="tx1"/>
                          </a:solidFill>
                        </a:rPr>
                        <a:t> Faire trébucher intentionnellement avec les pieds (ou les mains)</a:t>
                      </a:r>
                    </a:p>
                    <a:p>
                      <a:pPr>
                        <a:buFontTx/>
                        <a:buChar char="-"/>
                      </a:pPr>
                      <a:r>
                        <a:rPr lang="fr-FR" b="0" baseline="0" dirty="0" smtClean="0">
                          <a:solidFill>
                            <a:schemeClr val="tx1"/>
                          </a:solidFill>
                        </a:rPr>
                        <a:t> Tacler un adversaire</a:t>
                      </a:r>
                    </a:p>
                    <a:p>
                      <a:pPr>
                        <a:buFontTx/>
                        <a:buChar char="-"/>
                      </a:pPr>
                      <a:r>
                        <a:rPr lang="fr-FR" b="0" baseline="0" dirty="0" smtClean="0">
                          <a:solidFill>
                            <a:schemeClr val="tx1"/>
                          </a:solidFill>
                        </a:rPr>
                        <a:t> Donner un coup de pied</a:t>
                      </a:r>
                      <a:endParaRPr lang="fr-FR" b="0" dirty="0">
                        <a:solidFill>
                          <a:schemeClr val="tx1"/>
                        </a:solidFill>
                      </a:endParaRPr>
                    </a:p>
                  </a:txBody>
                  <a:tcPr>
                    <a:solidFill>
                      <a:schemeClr val="accent2">
                        <a:lumMod val="40000"/>
                        <a:lumOff val="60000"/>
                      </a:schemeClr>
                    </a:solidFill>
                  </a:tcPr>
                </a:tc>
              </a:tr>
            </a:tbl>
          </a:graphicData>
        </a:graphic>
      </p:graphicFrame>
      <p:pic>
        <p:nvPicPr>
          <p:cNvPr id="9" name="Image 8" descr="lowblock2.png"/>
          <p:cNvPicPr>
            <a:picLocks noChangeAspect="1"/>
          </p:cNvPicPr>
          <p:nvPr/>
        </p:nvPicPr>
        <p:blipFill>
          <a:blip r:embed="rId2" cstate="print"/>
          <a:stretch>
            <a:fillRect/>
          </a:stretch>
        </p:blipFill>
        <p:spPr>
          <a:xfrm>
            <a:off x="5652120" y="116632"/>
            <a:ext cx="2473196" cy="3008439"/>
          </a:xfrm>
          <a:prstGeom prst="rect">
            <a:avLst/>
          </a:prstGeom>
        </p:spPr>
      </p:pic>
      <p:pic>
        <p:nvPicPr>
          <p:cNvPr id="8" name="Image 7" descr="lowblock.jpg"/>
          <p:cNvPicPr>
            <a:picLocks noChangeAspect="1"/>
          </p:cNvPicPr>
          <p:nvPr/>
        </p:nvPicPr>
        <p:blipFill>
          <a:blip r:embed="rId3" cstate="print"/>
          <a:stretch>
            <a:fillRect/>
          </a:stretch>
        </p:blipFill>
        <p:spPr>
          <a:xfrm>
            <a:off x="1619672" y="3356992"/>
            <a:ext cx="4764175" cy="3244176"/>
          </a:xfrm>
          <a:prstGeom prst="rect">
            <a:avLst/>
          </a:prstGeom>
        </p:spPr>
      </p:pic>
      <p:sp>
        <p:nvSpPr>
          <p:cNvPr id="12" name="Espace réservé du pied de page 11"/>
          <p:cNvSpPr>
            <a:spLocks noGrp="1"/>
          </p:cNvSpPr>
          <p:nvPr>
            <p:ph type="ftr" sz="quarter" idx="11"/>
          </p:nvPr>
        </p:nvSpPr>
        <p:spPr/>
        <p:txBody>
          <a:bodyPr/>
          <a:lstStyle/>
          <a:p>
            <a:r>
              <a:rPr lang="fr-FR" smtClean="0"/>
              <a:t>Buzz 2013 (Les Dérangées)</a:t>
            </a:r>
            <a:endParaRPr lang="fr-FR"/>
          </a:p>
        </p:txBody>
      </p:sp>
      <p:sp>
        <p:nvSpPr>
          <p:cNvPr id="13" name="Espace réservé du numéro de diapositive 12"/>
          <p:cNvSpPr>
            <a:spLocks noGrp="1"/>
          </p:cNvSpPr>
          <p:nvPr>
            <p:ph type="sldNum" sz="quarter" idx="12"/>
          </p:nvPr>
        </p:nvSpPr>
        <p:spPr/>
        <p:txBody>
          <a:bodyPr/>
          <a:lstStyle/>
          <a:p>
            <a:fld id="{0A95D8EB-C796-4D7C-A45D-C371170323EE}" type="slidenum">
              <a:rPr lang="fr-FR" smtClean="0"/>
              <a:pPr/>
              <a:t>63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w block G-T.mp4">
            <a:hlinkClick r:id="" action="ppaction://media"/>
          </p:cNvPr>
          <p:cNvPicPr>
            <a:picLocks noRot="1" noChangeAspect="1"/>
          </p:cNvPicPr>
          <p:nvPr>
            <a:videoFile r:link="rId1"/>
          </p:nvPr>
        </p:nvPicPr>
        <p:blipFill>
          <a:blip r:embed="rId3" cstate="print"/>
          <a:stretch>
            <a:fillRect/>
          </a:stretch>
        </p:blipFill>
        <p:spPr>
          <a:xfrm>
            <a:off x="539552" y="836712"/>
            <a:ext cx="7680853" cy="5760640"/>
          </a:xfrm>
          <a:prstGeom prst="rect">
            <a:avLst/>
          </a:prstGeom>
        </p:spPr>
      </p:pic>
      <p:sp>
        <p:nvSpPr>
          <p:cNvPr id="3" name="ZoneTexte 2"/>
          <p:cNvSpPr txBox="1"/>
          <p:nvPr/>
        </p:nvSpPr>
        <p:spPr>
          <a:xfrm>
            <a:off x="179512" y="260648"/>
            <a:ext cx="8280920" cy="369332"/>
          </a:xfrm>
          <a:prstGeom prst="rect">
            <a:avLst/>
          </a:prstGeom>
          <a:noFill/>
        </p:spPr>
        <p:txBody>
          <a:bodyPr wrap="square" rtlCol="0">
            <a:spAutoFit/>
          </a:bodyPr>
          <a:lstStyle/>
          <a:p>
            <a:r>
              <a:rPr lang="fr-FR" dirty="0" smtClean="0"/>
              <a:t>Low Block de la jammeuse « </a:t>
            </a:r>
            <a:r>
              <a:rPr lang="fr-FR" dirty="0" err="1" smtClean="0"/>
              <a:t>Hauss</a:t>
            </a:r>
            <a:r>
              <a:rPr lang="fr-FR" dirty="0" smtClean="0"/>
              <a:t> the Boss » (Texas/Gotham) </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64</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461665"/>
          </a:xfrm>
          <a:prstGeom prst="rect">
            <a:avLst/>
          </a:prstGeom>
          <a:noFill/>
        </p:spPr>
        <p:txBody>
          <a:bodyPr wrap="square" rtlCol="0">
            <a:spAutoFit/>
          </a:bodyPr>
          <a:lstStyle/>
          <a:p>
            <a:r>
              <a:rPr lang="fr-FR" sz="2400" u="sng" dirty="0"/>
              <a:t>4</a:t>
            </a:r>
            <a:r>
              <a:rPr lang="fr-FR" sz="2400" u="sng" dirty="0" smtClean="0"/>
              <a:t>. Utilisation des coudes : USE OF ELBOWS</a:t>
            </a:r>
            <a:endParaRPr lang="fr-FR" sz="2400" u="sng" dirty="0"/>
          </a:p>
        </p:txBody>
      </p:sp>
      <p:sp>
        <p:nvSpPr>
          <p:cNvPr id="3" name="ZoneTexte 2"/>
          <p:cNvSpPr txBox="1"/>
          <p:nvPr/>
        </p:nvSpPr>
        <p:spPr>
          <a:xfrm>
            <a:off x="251520" y="1052736"/>
            <a:ext cx="8280920" cy="1200329"/>
          </a:xfrm>
          <a:prstGeom prst="rect">
            <a:avLst/>
          </a:prstGeom>
          <a:noFill/>
        </p:spPr>
        <p:txBody>
          <a:bodyPr wrap="square" rtlCol="0">
            <a:spAutoFit/>
          </a:bodyPr>
          <a:lstStyle/>
          <a:p>
            <a:pPr>
              <a:buFontTx/>
              <a:buChar char="-"/>
            </a:pPr>
            <a:r>
              <a:rPr lang="fr-FR" dirty="0" smtClean="0"/>
              <a:t> Lors d’un engagement avec l’adversaire : les coudes ne doivent pas être balancés de haut en bas et d’avant en arrière</a:t>
            </a:r>
          </a:p>
          <a:p>
            <a:pPr>
              <a:buFontTx/>
              <a:buChar char="-"/>
            </a:pPr>
            <a:r>
              <a:rPr lang="fr-FR" dirty="0" smtClean="0"/>
              <a:t> Pas de contact avec la pointe du coude</a:t>
            </a:r>
          </a:p>
          <a:p>
            <a:pPr>
              <a:buFontTx/>
              <a:buChar char="-"/>
            </a:pPr>
            <a:r>
              <a:rPr lang="fr-FR" dirty="0" smtClean="0"/>
              <a:t> On n’utilise pas ses coudes pour accrocher un adversaire</a:t>
            </a:r>
            <a:endParaRPr lang="fr-FR" dirty="0"/>
          </a:p>
        </p:txBody>
      </p:sp>
      <p:graphicFrame>
        <p:nvGraphicFramePr>
          <p:cNvPr id="6" name="Tableau 5"/>
          <p:cNvGraphicFramePr>
            <a:graphicFrameLocks noGrp="1"/>
          </p:cNvGraphicFramePr>
          <p:nvPr/>
        </p:nvGraphicFramePr>
        <p:xfrm>
          <a:off x="179512" y="2780928"/>
          <a:ext cx="8820472" cy="2952978"/>
        </p:xfrm>
        <a:graphic>
          <a:graphicData uri="http://schemas.openxmlformats.org/drawingml/2006/table">
            <a:tbl>
              <a:tblPr firstRow="1" bandRow="1">
                <a:tableStyleId>{5C22544A-7EE6-4342-B048-85BDC9FD1C3A}</a:tableStyleId>
              </a:tblPr>
              <a:tblGrid>
                <a:gridCol w="2088232"/>
                <a:gridCol w="6732240"/>
              </a:tblGrid>
              <a:tr h="486474">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r>
                        <a:rPr lang="fr-FR" b="0" dirty="0" smtClean="0">
                          <a:solidFill>
                            <a:schemeClr val="tx1"/>
                          </a:solidFill>
                        </a:rPr>
                        <a:t>Contact illégal avec le coude (ou mouvement de balancier du coude) qui déséquilibre l’adversaire mais</a:t>
                      </a:r>
                      <a:r>
                        <a:rPr lang="fr-FR" b="0" baseline="0" dirty="0" smtClean="0">
                          <a:solidFill>
                            <a:schemeClr val="tx1"/>
                          </a:solidFill>
                        </a:rPr>
                        <a:t> PPPR.</a:t>
                      </a:r>
                      <a:endParaRPr lang="fr-FR" sz="1200" u="sng" dirty="0"/>
                    </a:p>
                  </a:txBody>
                  <a:tcPr>
                    <a:solidFill>
                      <a:schemeClr val="accent3">
                        <a:lumMod val="40000"/>
                        <a:lumOff val="60000"/>
                      </a:schemeClr>
                    </a:solidFill>
                  </a:tcPr>
                </a:tc>
              </a:tr>
              <a:tr h="1111940">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dirty="0" smtClean="0">
                          <a:solidFill>
                            <a:schemeClr val="tx1"/>
                          </a:solidFill>
                        </a:rPr>
                        <a:t> Un</a:t>
                      </a:r>
                      <a:r>
                        <a:rPr lang="fr-FR" baseline="0" dirty="0" smtClean="0">
                          <a:solidFill>
                            <a:schemeClr val="tx1"/>
                          </a:solidFill>
                        </a:rPr>
                        <a:t> contact avec le coude qui atterrit </a:t>
                      </a:r>
                      <a:r>
                        <a:rPr lang="fr-FR" u="sng" baseline="0" dirty="0" smtClean="0">
                          <a:solidFill>
                            <a:schemeClr val="tx1"/>
                          </a:solidFill>
                        </a:rPr>
                        <a:t>au dessus des épaules</a:t>
                      </a:r>
                    </a:p>
                    <a:p>
                      <a:pPr>
                        <a:buFontTx/>
                        <a:buChar char="-"/>
                      </a:pPr>
                      <a:r>
                        <a:rPr lang="fr-FR" u="none" baseline="0" dirty="0" smtClean="0">
                          <a:solidFill>
                            <a:schemeClr val="tx1"/>
                          </a:solidFill>
                        </a:rPr>
                        <a:t> Un contact avec le coude qui déséquilibre ou fait </a:t>
                      </a:r>
                      <a:r>
                        <a:rPr lang="fr-FR" u="sng" baseline="0" dirty="0" smtClean="0">
                          <a:solidFill>
                            <a:schemeClr val="tx1"/>
                          </a:solidFill>
                        </a:rPr>
                        <a:t>perdre la position</a:t>
                      </a:r>
                      <a:r>
                        <a:rPr lang="fr-FR" u="none" baseline="0" dirty="0" smtClean="0">
                          <a:solidFill>
                            <a:schemeClr val="tx1"/>
                          </a:solidFill>
                        </a:rPr>
                        <a:t> de l’adversaire</a:t>
                      </a:r>
                    </a:p>
                    <a:p>
                      <a:pPr>
                        <a:buFontTx/>
                        <a:buChar char="-"/>
                      </a:pPr>
                      <a:r>
                        <a:rPr lang="fr-FR" u="none" baseline="0" dirty="0" smtClean="0">
                          <a:solidFill>
                            <a:schemeClr val="tx1"/>
                          </a:solidFill>
                        </a:rPr>
                        <a:t> Usage du coude pour </a:t>
                      </a:r>
                      <a:r>
                        <a:rPr lang="fr-FR" u="sng" baseline="0" dirty="0" smtClean="0">
                          <a:solidFill>
                            <a:schemeClr val="tx1"/>
                          </a:solidFill>
                        </a:rPr>
                        <a:t>accrocher ou bloquer le bras </a:t>
                      </a:r>
                      <a:r>
                        <a:rPr lang="fr-FR" u="none" baseline="0" dirty="0" smtClean="0">
                          <a:solidFill>
                            <a:schemeClr val="tx1"/>
                          </a:solidFill>
                        </a:rPr>
                        <a:t>de l’adversaire afin de gêner sa mobilité</a:t>
                      </a:r>
                      <a:endParaRPr lang="fr-FR" u="none" dirty="0">
                        <a:solidFill>
                          <a:schemeClr val="tx1"/>
                        </a:solidFill>
                      </a:endParaRPr>
                    </a:p>
                  </a:txBody>
                  <a:tcPr>
                    <a:solidFill>
                      <a:schemeClr val="accent6">
                        <a:lumMod val="40000"/>
                        <a:lumOff val="60000"/>
                      </a:schemeClr>
                    </a:solidFill>
                  </a:tcPr>
                </a:tc>
              </a:tr>
              <a:tr h="849858">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Coup</a:t>
                      </a:r>
                      <a:r>
                        <a:rPr lang="fr-FR" baseline="0" dirty="0" smtClean="0"/>
                        <a:t> de coude puissant, en toute conscience de l’acte, réussi ou non, imprudent ou négligent.</a:t>
                      </a:r>
                      <a:endParaRPr lang="fr-FR" dirty="0"/>
                    </a:p>
                  </a:txBody>
                  <a:tcPr>
                    <a:solidFill>
                      <a:schemeClr val="accent2">
                        <a:lumMod val="40000"/>
                        <a:lumOff val="60000"/>
                      </a:schemeClr>
                    </a:solidFill>
                  </a:tcPr>
                </a:tc>
              </a:tr>
            </a:tbl>
          </a:graphicData>
        </a:graphic>
      </p:graphicFrame>
      <p:pic>
        <p:nvPicPr>
          <p:cNvPr id="7" name="Image 6" descr="signelbow.jpg"/>
          <p:cNvPicPr>
            <a:picLocks noChangeAspect="1"/>
          </p:cNvPicPr>
          <p:nvPr/>
        </p:nvPicPr>
        <p:blipFill>
          <a:blip r:embed="rId2" cstate="print"/>
          <a:stretch>
            <a:fillRect/>
          </a:stretch>
        </p:blipFill>
        <p:spPr>
          <a:xfrm>
            <a:off x="4355976" y="116632"/>
            <a:ext cx="4611567" cy="3264368"/>
          </a:xfrm>
          <a:prstGeom prst="rect">
            <a:avLst/>
          </a:prstGeom>
        </p:spPr>
      </p:pic>
      <p:pic>
        <p:nvPicPr>
          <p:cNvPr id="8" name="Image 7" descr="signelbow.png"/>
          <p:cNvPicPr>
            <a:picLocks noChangeAspect="1"/>
          </p:cNvPicPr>
          <p:nvPr/>
        </p:nvPicPr>
        <p:blipFill>
          <a:blip r:embed="rId3" cstate="print"/>
          <a:stretch>
            <a:fillRect/>
          </a:stretch>
        </p:blipFill>
        <p:spPr>
          <a:xfrm>
            <a:off x="971600" y="260648"/>
            <a:ext cx="2313906" cy="3104020"/>
          </a:xfrm>
          <a:prstGeom prst="rect">
            <a:avLst/>
          </a:prstGeom>
        </p:spPr>
      </p:pic>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65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332656"/>
            <a:ext cx="8064896" cy="830997"/>
          </a:xfrm>
          <a:prstGeom prst="rect">
            <a:avLst/>
          </a:prstGeom>
          <a:noFill/>
        </p:spPr>
        <p:txBody>
          <a:bodyPr wrap="square" rtlCol="0">
            <a:spAutoFit/>
          </a:bodyPr>
          <a:lstStyle/>
          <a:p>
            <a:pPr algn="ctr"/>
            <a:r>
              <a:rPr lang="fr-FR" sz="2400" u="sng" dirty="0"/>
              <a:t>5</a:t>
            </a:r>
            <a:r>
              <a:rPr lang="fr-FR" sz="2400" u="sng" dirty="0" smtClean="0"/>
              <a:t>. Utilisation des avant-bras et des mains</a:t>
            </a:r>
          </a:p>
          <a:p>
            <a:pPr algn="ctr"/>
            <a:r>
              <a:rPr lang="fr-FR" sz="2400" u="sng" dirty="0" smtClean="0"/>
              <a:t>     = USE OF FORARMS AND HANDS</a:t>
            </a:r>
            <a:endParaRPr lang="fr-FR" sz="2400" u="sng" dirty="0"/>
          </a:p>
        </p:txBody>
      </p:sp>
      <p:sp>
        <p:nvSpPr>
          <p:cNvPr id="4" name="ZoneTexte 3"/>
          <p:cNvSpPr txBox="1"/>
          <p:nvPr/>
        </p:nvSpPr>
        <p:spPr>
          <a:xfrm>
            <a:off x="251520" y="1628800"/>
            <a:ext cx="8424936" cy="2339102"/>
          </a:xfrm>
          <a:prstGeom prst="rect">
            <a:avLst/>
          </a:prstGeom>
          <a:noFill/>
        </p:spPr>
        <p:txBody>
          <a:bodyPr wrap="square" rtlCol="0">
            <a:spAutoFit/>
          </a:bodyPr>
          <a:lstStyle/>
          <a:p>
            <a:r>
              <a:rPr lang="fr-FR" dirty="0" smtClean="0"/>
              <a:t>- Mains et avant bras ne doivent jamais être utilisés pour </a:t>
            </a:r>
            <a:r>
              <a:rPr lang="fr-FR" dirty="0" smtClean="0">
                <a:solidFill>
                  <a:schemeClr val="accent5">
                    <a:lumMod val="75000"/>
                  </a:schemeClr>
                </a:solidFill>
              </a:rPr>
              <a:t>attraper, tenir, ou pousser un adversaire.</a:t>
            </a:r>
          </a:p>
          <a:p>
            <a:r>
              <a:rPr lang="fr-FR" dirty="0" smtClean="0"/>
              <a:t>- Cependant le </a:t>
            </a:r>
            <a:r>
              <a:rPr lang="fr-FR" dirty="0" smtClean="0">
                <a:solidFill>
                  <a:schemeClr val="accent5">
                    <a:lumMod val="75000"/>
                  </a:schemeClr>
                </a:solidFill>
              </a:rPr>
              <a:t>contact accidentel </a:t>
            </a:r>
            <a:r>
              <a:rPr lang="fr-FR" dirty="0" smtClean="0"/>
              <a:t>des avants bras entre patineurs est toléré.</a:t>
            </a:r>
          </a:p>
          <a:p>
            <a:pPr>
              <a:buFontTx/>
              <a:buChar char="-"/>
            </a:pPr>
            <a:r>
              <a:rPr lang="fr-FR" dirty="0" smtClean="0"/>
              <a:t>Ce qui nous permet de savoir si la faute a eu lieu ou non, c’est la notion de </a:t>
            </a:r>
            <a:r>
              <a:rPr lang="fr-FR" sz="2000" dirty="0" smtClean="0">
                <a:solidFill>
                  <a:schemeClr val="accent5">
                    <a:lumMod val="75000"/>
                  </a:schemeClr>
                </a:solidFill>
              </a:rPr>
              <a:t>poussée :</a:t>
            </a:r>
            <a:r>
              <a:rPr lang="fr-FR" sz="2000" dirty="0" smtClean="0"/>
              <a:t> </a:t>
            </a:r>
          </a:p>
          <a:p>
            <a:pPr lvl="1">
              <a:buFont typeface="Wingdings" pitchFamily="2" charset="2"/>
              <a:buChar char="ü"/>
            </a:pPr>
            <a:r>
              <a:rPr lang="fr-FR" dirty="0" smtClean="0"/>
              <a:t>est ce que le patineur </a:t>
            </a:r>
            <a:r>
              <a:rPr lang="fr-FR" dirty="0" smtClean="0">
                <a:solidFill>
                  <a:schemeClr val="accent5">
                    <a:lumMod val="75000"/>
                  </a:schemeClr>
                </a:solidFill>
              </a:rPr>
              <a:t>tend ses bras </a:t>
            </a:r>
            <a:r>
              <a:rPr lang="fr-FR" dirty="0" smtClean="0"/>
              <a:t>pendant le contact ?</a:t>
            </a:r>
          </a:p>
          <a:p>
            <a:pPr lvl="1">
              <a:buFont typeface="Wingdings" pitchFamily="2" charset="2"/>
              <a:buChar char="ü"/>
            </a:pPr>
            <a:r>
              <a:rPr lang="fr-FR" dirty="0" smtClean="0"/>
              <a:t> est ce que le patineur attaqué est </a:t>
            </a:r>
            <a:r>
              <a:rPr lang="fr-FR" dirty="0" smtClean="0">
                <a:solidFill>
                  <a:schemeClr val="accent5">
                    <a:lumMod val="75000"/>
                  </a:schemeClr>
                </a:solidFill>
              </a:rPr>
              <a:t>propulsé </a:t>
            </a:r>
            <a:r>
              <a:rPr lang="fr-FR" dirty="0" smtClean="0"/>
              <a:t>?</a:t>
            </a:r>
          </a:p>
          <a:p>
            <a:endParaRPr lang="fr-FR" dirty="0">
              <a:solidFill>
                <a:schemeClr val="accent5">
                  <a:lumMod val="75000"/>
                </a:schemeClr>
              </a:solidFill>
            </a:endParaRPr>
          </a:p>
        </p:txBody>
      </p:sp>
      <p:graphicFrame>
        <p:nvGraphicFramePr>
          <p:cNvPr id="5" name="Tableau 4"/>
          <p:cNvGraphicFramePr>
            <a:graphicFrameLocks noGrp="1"/>
          </p:cNvGraphicFramePr>
          <p:nvPr/>
        </p:nvGraphicFramePr>
        <p:xfrm>
          <a:off x="179512" y="1556792"/>
          <a:ext cx="8640960" cy="4758277"/>
        </p:xfrm>
        <a:graphic>
          <a:graphicData uri="http://schemas.openxmlformats.org/drawingml/2006/table">
            <a:tbl>
              <a:tblPr firstRow="1" bandRow="1">
                <a:tableStyleId>{5C22544A-7EE6-4342-B048-85BDC9FD1C3A}</a:tableStyleId>
              </a:tblPr>
              <a:tblGrid>
                <a:gridCol w="2141123"/>
                <a:gridCol w="6499837"/>
              </a:tblGrid>
              <a:tr h="1361658">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Char char="-"/>
                      </a:pPr>
                      <a:r>
                        <a:rPr lang="fr-FR" sz="1800" b="0" u="none" baseline="0" dirty="0" smtClean="0">
                          <a:solidFill>
                            <a:schemeClr val="tx1"/>
                          </a:solidFill>
                        </a:rPr>
                        <a:t> Contact avec les avant-bras ou mains positionnés le long du corps pour absorber un choc</a:t>
                      </a:r>
                    </a:p>
                    <a:p>
                      <a:pPr>
                        <a:buFontTx/>
                        <a:buChar char="-"/>
                      </a:pPr>
                      <a:r>
                        <a:rPr lang="fr-FR" sz="1800" b="0" u="none" baseline="0" dirty="0" smtClean="0">
                          <a:solidFill>
                            <a:schemeClr val="tx1"/>
                          </a:solidFill>
                        </a:rPr>
                        <a:t> Contact illégal avec avant-bras/mains mais PPPR</a:t>
                      </a:r>
                    </a:p>
                    <a:p>
                      <a:pPr>
                        <a:buFontTx/>
                        <a:buChar char="-"/>
                      </a:pPr>
                      <a:r>
                        <a:rPr lang="fr-FR" sz="1800" b="0" u="none" baseline="0" dirty="0" smtClean="0">
                          <a:solidFill>
                            <a:schemeClr val="tx1"/>
                          </a:solidFill>
                        </a:rPr>
                        <a:t> Blocage initié avec l’épaule, lors duquel il y a une poussée simultanée ou consécutive de l’avant-bras</a:t>
                      </a:r>
                      <a:endParaRPr lang="fr-FR" sz="1800" b="0" u="none" dirty="0">
                        <a:solidFill>
                          <a:schemeClr val="tx1"/>
                        </a:solidFill>
                      </a:endParaRPr>
                    </a:p>
                  </a:txBody>
                  <a:tcPr>
                    <a:solidFill>
                      <a:schemeClr val="accent3">
                        <a:lumMod val="40000"/>
                        <a:lumOff val="60000"/>
                      </a:schemeClr>
                    </a:solidFill>
                  </a:tcPr>
                </a:tc>
              </a:tr>
              <a:tr h="1616969">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dirty="0" smtClean="0">
                          <a:solidFill>
                            <a:schemeClr val="tx1"/>
                          </a:solidFill>
                        </a:rPr>
                        <a:t> </a:t>
                      </a:r>
                      <a:r>
                        <a:rPr lang="fr-FR" u="sng" dirty="0" smtClean="0">
                          <a:solidFill>
                            <a:schemeClr val="tx1"/>
                          </a:solidFill>
                        </a:rPr>
                        <a:t>Contact prolongé (&gt;3</a:t>
                      </a:r>
                      <a:r>
                        <a:rPr lang="fr-FR" u="sng" baseline="0" dirty="0" smtClean="0">
                          <a:solidFill>
                            <a:schemeClr val="tx1"/>
                          </a:solidFill>
                        </a:rPr>
                        <a:t> sec) </a:t>
                      </a:r>
                      <a:r>
                        <a:rPr lang="fr-FR" baseline="0" dirty="0" smtClean="0">
                          <a:solidFill>
                            <a:schemeClr val="tx1"/>
                          </a:solidFill>
                        </a:rPr>
                        <a:t>avec les mains/avant-bras</a:t>
                      </a:r>
                    </a:p>
                    <a:p>
                      <a:pPr>
                        <a:buFontTx/>
                        <a:buChar char="-"/>
                      </a:pPr>
                      <a:r>
                        <a:rPr lang="fr-FR" u="none" baseline="0" dirty="0" smtClean="0">
                          <a:solidFill>
                            <a:schemeClr val="tx1"/>
                          </a:solidFill>
                        </a:rPr>
                        <a:t> Contact illégal avec mains/</a:t>
                      </a:r>
                      <a:r>
                        <a:rPr lang="fr-FR" u="none" baseline="0" dirty="0" err="1" smtClean="0">
                          <a:solidFill>
                            <a:schemeClr val="tx1"/>
                          </a:solidFill>
                        </a:rPr>
                        <a:t>avt</a:t>
                      </a:r>
                      <a:r>
                        <a:rPr lang="fr-FR" u="none" baseline="0" dirty="0" smtClean="0">
                          <a:solidFill>
                            <a:schemeClr val="tx1"/>
                          </a:solidFill>
                        </a:rPr>
                        <a:t> bras </a:t>
                      </a:r>
                      <a:r>
                        <a:rPr lang="fr-FR" u="sng" baseline="0" dirty="0" smtClean="0">
                          <a:solidFill>
                            <a:schemeClr val="tx1"/>
                          </a:solidFill>
                        </a:rPr>
                        <a:t>au dessus des épaules</a:t>
                      </a:r>
                    </a:p>
                    <a:p>
                      <a:pPr>
                        <a:buFontTx/>
                        <a:buChar char="-"/>
                      </a:pPr>
                      <a:r>
                        <a:rPr lang="fr-FR" u="none" baseline="0" dirty="0" smtClean="0">
                          <a:solidFill>
                            <a:schemeClr val="tx1"/>
                          </a:solidFill>
                        </a:rPr>
                        <a:t> Contact illégal avec mains/</a:t>
                      </a:r>
                      <a:r>
                        <a:rPr lang="fr-FR" u="none" baseline="0" dirty="0" err="1" smtClean="0">
                          <a:solidFill>
                            <a:schemeClr val="tx1"/>
                          </a:solidFill>
                        </a:rPr>
                        <a:t>avt</a:t>
                      </a:r>
                      <a:r>
                        <a:rPr lang="fr-FR" u="none" baseline="0" dirty="0" smtClean="0">
                          <a:solidFill>
                            <a:schemeClr val="tx1"/>
                          </a:solidFill>
                        </a:rPr>
                        <a:t> bras qui fait </a:t>
                      </a:r>
                      <a:r>
                        <a:rPr lang="fr-FR" u="sng" baseline="0" dirty="0" smtClean="0">
                          <a:solidFill>
                            <a:schemeClr val="tx1"/>
                          </a:solidFill>
                        </a:rPr>
                        <a:t>perdre la position relative</a:t>
                      </a:r>
                      <a:r>
                        <a:rPr lang="fr-FR" u="none" baseline="0" dirty="0" smtClean="0">
                          <a:solidFill>
                            <a:schemeClr val="tx1"/>
                          </a:solidFill>
                        </a:rPr>
                        <a:t> de l’adversaire</a:t>
                      </a:r>
                      <a:r>
                        <a:rPr lang="fr-FR" u="none" baseline="0" dirty="0">
                          <a:solidFill>
                            <a:schemeClr val="tx1"/>
                          </a:solidFill>
                        </a:rPr>
                        <a:t> </a:t>
                      </a:r>
                      <a:r>
                        <a:rPr lang="fr-FR" u="none" baseline="0" dirty="0" smtClean="0">
                          <a:solidFill>
                            <a:schemeClr val="tx1"/>
                          </a:solidFill>
                        </a:rPr>
                        <a:t>incluant : </a:t>
                      </a:r>
                    </a:p>
                    <a:p>
                      <a:pPr>
                        <a:buFontTx/>
                        <a:buNone/>
                      </a:pPr>
                      <a:r>
                        <a:rPr lang="fr-FR" u="none" baseline="0" dirty="0" smtClean="0">
                          <a:solidFill>
                            <a:schemeClr val="tx1"/>
                          </a:solidFill>
                        </a:rPr>
                        <a:t>              ~ mouvement de propulsion</a:t>
                      </a:r>
                    </a:p>
                    <a:p>
                      <a:pPr>
                        <a:buFontTx/>
                        <a:buNone/>
                      </a:pPr>
                      <a:r>
                        <a:rPr lang="fr-FR" u="none" baseline="0" dirty="0" smtClean="0">
                          <a:solidFill>
                            <a:schemeClr val="tx1"/>
                          </a:solidFill>
                        </a:rPr>
                        <a:t>              ~ attraper/retenir adversaire </a:t>
                      </a:r>
                    </a:p>
                  </a:txBody>
                  <a:tcPr>
                    <a:solidFill>
                      <a:schemeClr val="accent6">
                        <a:lumMod val="40000"/>
                        <a:lumOff val="60000"/>
                      </a:schemeClr>
                    </a:solidFill>
                  </a:tcPr>
                </a:tc>
              </a:tr>
              <a:tr h="1557877">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Actions</a:t>
                      </a:r>
                      <a:r>
                        <a:rPr lang="fr-FR" baseline="0" dirty="0" smtClean="0"/>
                        <a:t> suivantes violentes et en toute conscience : </a:t>
                      </a:r>
                    </a:p>
                    <a:p>
                      <a:pPr>
                        <a:buFontTx/>
                        <a:buChar char="-"/>
                      </a:pPr>
                      <a:r>
                        <a:rPr lang="fr-FR" baseline="0" dirty="0" smtClean="0"/>
                        <a:t> Donner un coup de poing</a:t>
                      </a:r>
                    </a:p>
                    <a:p>
                      <a:pPr>
                        <a:buFontTx/>
                        <a:buChar char="-"/>
                      </a:pPr>
                      <a:r>
                        <a:rPr lang="fr-FR" baseline="0" dirty="0" smtClean="0"/>
                        <a:t> Tirer la tête, cou …</a:t>
                      </a:r>
                    </a:p>
                    <a:p>
                      <a:pPr>
                        <a:buFontTx/>
                        <a:buChar char="-"/>
                      </a:pPr>
                      <a:r>
                        <a:rPr lang="fr-FR" baseline="0" dirty="0" smtClean="0"/>
                        <a:t> Etrangler par la lanière</a:t>
                      </a:r>
                    </a:p>
                    <a:p>
                      <a:pPr>
                        <a:buFontTx/>
                        <a:buChar char="-"/>
                      </a:pPr>
                      <a:r>
                        <a:rPr lang="fr-FR" baseline="0" dirty="0" smtClean="0"/>
                        <a:t> Pousser, tenir/maintenir un patineur au sol</a:t>
                      </a:r>
                      <a:endParaRPr lang="fr-FR" dirty="0"/>
                    </a:p>
                  </a:txBody>
                  <a:tcPr>
                    <a:solidFill>
                      <a:schemeClr val="accent2">
                        <a:lumMod val="40000"/>
                        <a:lumOff val="60000"/>
                      </a:schemeClr>
                    </a:solidFill>
                  </a:tcPr>
                </a:tc>
              </a:tr>
            </a:tbl>
          </a:graphicData>
        </a:graphic>
      </p:graphicFrame>
      <p:pic>
        <p:nvPicPr>
          <p:cNvPr id="7" name="Image 6" descr="foreamrs2.jpg"/>
          <p:cNvPicPr>
            <a:picLocks noChangeAspect="1"/>
          </p:cNvPicPr>
          <p:nvPr/>
        </p:nvPicPr>
        <p:blipFill>
          <a:blip r:embed="rId2" cstate="print"/>
          <a:stretch>
            <a:fillRect/>
          </a:stretch>
        </p:blipFill>
        <p:spPr>
          <a:xfrm>
            <a:off x="4283968" y="908720"/>
            <a:ext cx="2740500" cy="3944485"/>
          </a:xfrm>
          <a:prstGeom prst="rect">
            <a:avLst/>
          </a:prstGeom>
        </p:spPr>
      </p:pic>
      <p:pic>
        <p:nvPicPr>
          <p:cNvPr id="8" name="Image 7" descr="forearms3.png"/>
          <p:cNvPicPr>
            <a:picLocks noChangeAspect="1"/>
          </p:cNvPicPr>
          <p:nvPr/>
        </p:nvPicPr>
        <p:blipFill>
          <a:blip r:embed="rId3" cstate="print"/>
          <a:stretch>
            <a:fillRect/>
          </a:stretch>
        </p:blipFill>
        <p:spPr>
          <a:xfrm>
            <a:off x="1187624" y="1628800"/>
            <a:ext cx="2207985" cy="2646211"/>
          </a:xfrm>
          <a:prstGeom prst="rect">
            <a:avLst/>
          </a:prstGeom>
        </p:spPr>
      </p:pic>
      <p:pic>
        <p:nvPicPr>
          <p:cNvPr id="10" name="Image 9" descr="forearms.jpeg"/>
          <p:cNvPicPr>
            <a:picLocks noChangeAspect="1"/>
          </p:cNvPicPr>
          <p:nvPr/>
        </p:nvPicPr>
        <p:blipFill>
          <a:blip r:embed="rId4" cstate="print"/>
          <a:stretch>
            <a:fillRect/>
          </a:stretch>
        </p:blipFill>
        <p:spPr>
          <a:xfrm>
            <a:off x="539552" y="145435"/>
            <a:ext cx="8136904" cy="6509523"/>
          </a:xfrm>
          <a:prstGeom prst="rect">
            <a:avLst/>
          </a:prstGeom>
          <a:ln>
            <a:noFill/>
          </a:ln>
          <a:effectLst>
            <a:softEdge rad="112500"/>
          </a:effectLst>
        </p:spPr>
      </p:pic>
      <p:pic>
        <p:nvPicPr>
          <p:cNvPr id="11" name="Image 10" descr="foreamrs.jpg"/>
          <p:cNvPicPr>
            <a:picLocks noChangeAspect="1"/>
          </p:cNvPicPr>
          <p:nvPr/>
        </p:nvPicPr>
        <p:blipFill>
          <a:blip r:embed="rId5" cstate="print"/>
          <a:stretch>
            <a:fillRect/>
          </a:stretch>
        </p:blipFill>
        <p:spPr>
          <a:xfrm>
            <a:off x="971600" y="0"/>
            <a:ext cx="7344816" cy="7344816"/>
          </a:xfrm>
          <a:prstGeom prst="rect">
            <a:avLst/>
          </a:prstGeom>
          <a:ln>
            <a:noFill/>
          </a:ln>
          <a:effectLst>
            <a:softEdge rad="112500"/>
          </a:effectLst>
        </p:spPr>
      </p:pic>
      <p:pic>
        <p:nvPicPr>
          <p:cNvPr id="12" name="Image 11" descr="Elbows copie.jpg"/>
          <p:cNvPicPr>
            <a:picLocks noChangeAspect="1"/>
          </p:cNvPicPr>
          <p:nvPr/>
        </p:nvPicPr>
        <p:blipFill>
          <a:blip r:embed="rId6" cstate="print"/>
          <a:stretch>
            <a:fillRect/>
          </a:stretch>
        </p:blipFill>
        <p:spPr>
          <a:xfrm>
            <a:off x="0" y="14287"/>
            <a:ext cx="9144000" cy="6829425"/>
          </a:xfrm>
          <a:prstGeom prst="rect">
            <a:avLst/>
          </a:prstGeom>
          <a:ln>
            <a:noFill/>
          </a:ln>
          <a:effectLst>
            <a:softEdge rad="112500"/>
          </a:effectLst>
        </p:spPr>
      </p:pic>
      <p:sp>
        <p:nvSpPr>
          <p:cNvPr id="13" name="Espace réservé du pied de page 12"/>
          <p:cNvSpPr>
            <a:spLocks noGrp="1"/>
          </p:cNvSpPr>
          <p:nvPr>
            <p:ph type="ftr" sz="quarter" idx="11"/>
          </p:nvPr>
        </p:nvSpPr>
        <p:spPr/>
        <p:txBody>
          <a:bodyPr/>
          <a:lstStyle/>
          <a:p>
            <a:r>
              <a:rPr lang="fr-FR" smtClean="0"/>
              <a:t>Buzz 2013 (Les Dérangées)</a:t>
            </a:r>
            <a:endParaRPr lang="fr-FR"/>
          </a:p>
        </p:txBody>
      </p:sp>
      <p:sp>
        <p:nvSpPr>
          <p:cNvPr id="14" name="Espace réservé du numéro de diapositive 13"/>
          <p:cNvSpPr>
            <a:spLocks noGrp="1"/>
          </p:cNvSpPr>
          <p:nvPr>
            <p:ph type="sldNum" sz="quarter" idx="12"/>
          </p:nvPr>
        </p:nvSpPr>
        <p:spPr/>
        <p:txBody>
          <a:bodyPr/>
          <a:lstStyle/>
          <a:p>
            <a:fld id="{0A95D8EB-C796-4D7C-A45D-C371170323EE}" type="slidenum">
              <a:rPr lang="fr-FR" smtClean="0"/>
              <a:pPr/>
              <a:t>66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830997"/>
          </a:xfrm>
          <a:prstGeom prst="rect">
            <a:avLst/>
          </a:prstGeom>
          <a:noFill/>
        </p:spPr>
        <p:txBody>
          <a:bodyPr wrap="square" rtlCol="0">
            <a:spAutoFit/>
          </a:bodyPr>
          <a:lstStyle/>
          <a:p>
            <a:r>
              <a:rPr lang="fr-FR" sz="2400" u="sng" dirty="0"/>
              <a:t>6</a:t>
            </a:r>
            <a:r>
              <a:rPr lang="fr-FR" sz="2400" u="sng" dirty="0" smtClean="0"/>
              <a:t>. Blocage avec la tête/haut = BLOCKING WITH THE </a:t>
            </a:r>
            <a:r>
              <a:rPr lang="fr-FR" sz="2400" u="sng" dirty="0" err="1" smtClean="0"/>
              <a:t>HEADc</a:t>
            </a:r>
            <a:endParaRPr lang="fr-FR" sz="2400" u="sng" dirty="0" smtClean="0"/>
          </a:p>
        </p:txBody>
      </p:sp>
      <p:graphicFrame>
        <p:nvGraphicFramePr>
          <p:cNvPr id="4" name="Tableau 3"/>
          <p:cNvGraphicFramePr>
            <a:graphicFrameLocks noGrp="1"/>
          </p:cNvGraphicFramePr>
          <p:nvPr/>
        </p:nvGraphicFramePr>
        <p:xfrm>
          <a:off x="107504" y="1772816"/>
          <a:ext cx="8928992" cy="2678658"/>
        </p:xfrm>
        <a:graphic>
          <a:graphicData uri="http://schemas.openxmlformats.org/drawingml/2006/table">
            <a:tbl>
              <a:tblPr firstRow="1" bandRow="1">
                <a:tableStyleId>{5C22544A-7EE6-4342-B048-85BDC9FD1C3A}</a:tableStyleId>
              </a:tblPr>
              <a:tblGrid>
                <a:gridCol w="2113924"/>
                <a:gridCol w="6815068"/>
              </a:tblGrid>
              <a:tr h="486474">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r>
                        <a:rPr lang="fr-FR" b="0" dirty="0" smtClean="0">
                          <a:solidFill>
                            <a:schemeClr val="tx1"/>
                          </a:solidFill>
                        </a:rPr>
                        <a:t>Contact accidentel</a:t>
                      </a:r>
                      <a:r>
                        <a:rPr lang="fr-FR" b="0" baseline="0" dirty="0" smtClean="0">
                          <a:solidFill>
                            <a:schemeClr val="tx1"/>
                          </a:solidFill>
                        </a:rPr>
                        <a:t> de la tête de l’initiateur</a:t>
                      </a:r>
                      <a:r>
                        <a:rPr lang="fr-FR" b="0" dirty="0" smtClean="0">
                          <a:solidFill>
                            <a:schemeClr val="tx1"/>
                          </a:solidFill>
                        </a:rPr>
                        <a:t> mais</a:t>
                      </a:r>
                      <a:r>
                        <a:rPr lang="fr-FR" b="0" baseline="0" dirty="0" smtClean="0">
                          <a:solidFill>
                            <a:schemeClr val="tx1"/>
                          </a:solidFill>
                        </a:rPr>
                        <a:t> PPPR du patineur attaqué.</a:t>
                      </a:r>
                      <a:endParaRPr lang="fr-FR" sz="1200" u="sng" dirty="0"/>
                    </a:p>
                  </a:txBody>
                  <a:tcPr>
                    <a:solidFill>
                      <a:schemeClr val="accent3">
                        <a:lumMod val="40000"/>
                        <a:lumOff val="60000"/>
                      </a:schemeClr>
                    </a:solidFill>
                  </a:tcPr>
                </a:tc>
              </a:tr>
              <a:tr h="1111940">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dirty="0" smtClean="0">
                          <a:solidFill>
                            <a:schemeClr val="tx1"/>
                          </a:solidFill>
                        </a:rPr>
                        <a:t> Un</a:t>
                      </a:r>
                      <a:r>
                        <a:rPr lang="fr-FR" baseline="0" dirty="0" smtClean="0">
                          <a:solidFill>
                            <a:schemeClr val="tx1"/>
                          </a:solidFill>
                        </a:rPr>
                        <a:t> contact accidentel avec la tête qui provoque une perte de position relative de l’adversaire</a:t>
                      </a:r>
                      <a:endParaRPr lang="fr-FR" u="sng" baseline="0" dirty="0" smtClean="0">
                        <a:solidFill>
                          <a:schemeClr val="tx1"/>
                        </a:solidFill>
                      </a:endParaRPr>
                    </a:p>
                    <a:p>
                      <a:pPr>
                        <a:buFontTx/>
                        <a:buChar char="-"/>
                      </a:pPr>
                      <a:r>
                        <a:rPr lang="fr-FR" u="none" baseline="0" dirty="0" smtClean="0">
                          <a:solidFill>
                            <a:schemeClr val="tx1"/>
                          </a:solidFill>
                        </a:rPr>
                        <a:t> Initier un blocage avec la tête (qu’importe l’impact/avantage)</a:t>
                      </a:r>
                    </a:p>
                  </a:txBody>
                  <a:tcPr>
                    <a:solidFill>
                      <a:schemeClr val="accent6">
                        <a:lumMod val="40000"/>
                        <a:lumOff val="60000"/>
                      </a:schemeClr>
                    </a:solidFill>
                  </a:tcPr>
                </a:tc>
              </a:tr>
              <a:tr h="849858">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Action</a:t>
                      </a:r>
                      <a:r>
                        <a:rPr lang="fr-FR" baseline="0" dirty="0" smtClean="0"/>
                        <a:t> consciente, violente, réussie ou non, de blocage avec la tête. </a:t>
                      </a:r>
                      <a:r>
                        <a:rPr lang="fr-FR" sz="1600" baseline="0" dirty="0" smtClean="0"/>
                        <a:t>(imprudent, négligent ou intentionnel)</a:t>
                      </a:r>
                      <a:endParaRPr lang="fr-FR" dirty="0"/>
                    </a:p>
                  </a:txBody>
                  <a:tcPr>
                    <a:solidFill>
                      <a:schemeClr val="accent2">
                        <a:lumMod val="40000"/>
                        <a:lumOff val="60000"/>
                      </a:schemeClr>
                    </a:solidFill>
                  </a:tcPr>
                </a:tc>
              </a:tr>
            </a:tbl>
          </a:graphicData>
        </a:graphic>
      </p:graphicFrame>
      <p:sp>
        <p:nvSpPr>
          <p:cNvPr id="5" name="ZoneTexte 4"/>
          <p:cNvSpPr txBox="1"/>
          <p:nvPr/>
        </p:nvSpPr>
        <p:spPr>
          <a:xfrm>
            <a:off x="827584" y="4797152"/>
            <a:ext cx="7128792" cy="646331"/>
          </a:xfrm>
          <a:prstGeom prst="rect">
            <a:avLst/>
          </a:prstGeom>
          <a:noFill/>
        </p:spPr>
        <p:txBody>
          <a:bodyPr wrap="square" rtlCol="0">
            <a:spAutoFit/>
          </a:bodyPr>
          <a:lstStyle/>
          <a:p>
            <a:r>
              <a:rPr lang="fr-FR" dirty="0" smtClean="0">
                <a:solidFill>
                  <a:srgbClr val="FF0000"/>
                </a:solidFill>
              </a:rPr>
              <a:t>Attention notamment aux jammeuses qui arrivent très basse et vite sur le pack …</a:t>
            </a:r>
            <a:endParaRPr lang="fr-FR" dirty="0">
              <a:solidFill>
                <a:srgbClr val="FF0000"/>
              </a:solidFill>
            </a:endParaRP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67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ocking with the head - ECDX 2013_ Philly vs.Windy City.mp4-.mp4">
            <a:hlinkClick r:id="" action="ppaction://media"/>
          </p:cNvPr>
          <p:cNvPicPr>
            <a:picLocks noRot="1" noChangeAspect="1"/>
          </p:cNvPicPr>
          <p:nvPr>
            <a:videoFile r:link="rId1"/>
          </p:nvPr>
        </p:nvPicPr>
        <p:blipFill>
          <a:blip r:embed="rId3" cstate="print"/>
          <a:stretch>
            <a:fillRect/>
          </a:stretch>
        </p:blipFill>
        <p:spPr>
          <a:xfrm>
            <a:off x="539552" y="692696"/>
            <a:ext cx="7848872" cy="5886654"/>
          </a:xfrm>
          <a:prstGeom prst="rect">
            <a:avLst/>
          </a:prstGeom>
        </p:spPr>
      </p:pic>
      <p:sp>
        <p:nvSpPr>
          <p:cNvPr id="3" name="ZoneTexte 2"/>
          <p:cNvSpPr txBox="1"/>
          <p:nvPr/>
        </p:nvSpPr>
        <p:spPr>
          <a:xfrm>
            <a:off x="467544" y="116632"/>
            <a:ext cx="8136904" cy="369332"/>
          </a:xfrm>
          <a:prstGeom prst="rect">
            <a:avLst/>
          </a:prstGeom>
          <a:noFill/>
        </p:spPr>
        <p:txBody>
          <a:bodyPr wrap="square" rtlCol="0">
            <a:spAutoFit/>
          </a:bodyPr>
          <a:lstStyle/>
          <a:p>
            <a:r>
              <a:rPr lang="fr-FR" dirty="0" err="1" smtClean="0"/>
              <a:t>Philly</a:t>
            </a:r>
            <a:r>
              <a:rPr lang="fr-FR" dirty="0" smtClean="0"/>
              <a:t> contre </a:t>
            </a:r>
            <a:r>
              <a:rPr lang="fr-FR" dirty="0" err="1" smtClean="0"/>
              <a:t>Windy</a:t>
            </a:r>
            <a:r>
              <a:rPr lang="fr-FR" dirty="0" smtClean="0"/>
              <a:t> City, High-</a:t>
            </a:r>
            <a:r>
              <a:rPr lang="fr-FR" dirty="0" err="1" smtClean="0"/>
              <a:t>blocking</a:t>
            </a:r>
            <a:r>
              <a:rPr lang="fr-FR" dirty="0" smtClean="0"/>
              <a:t> de Ying O’ </a:t>
            </a:r>
            <a:r>
              <a:rPr lang="fr-FR" dirty="0" err="1" smtClean="0"/>
              <a:t>Fire</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68</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2636912"/>
            <a:ext cx="8172400" cy="769441"/>
          </a:xfrm>
          <a:prstGeom prst="rect">
            <a:avLst/>
          </a:prstGeom>
          <a:noFill/>
        </p:spPr>
        <p:txBody>
          <a:bodyPr wrap="square" rtlCol="0">
            <a:spAutoFit/>
          </a:bodyPr>
          <a:lstStyle/>
          <a:p>
            <a:r>
              <a:rPr lang="fr-FR" sz="4400" dirty="0" smtClean="0"/>
              <a:t>CHAP 5 : LES PENALITES (Partie B)</a:t>
            </a:r>
            <a:endParaRPr lang="fr-FR" sz="4400" dirty="0"/>
          </a:p>
        </p:txBody>
      </p:sp>
      <p:pic>
        <p:nvPicPr>
          <p:cNvPr id="5" name="Image 4"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69</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620688"/>
            <a:ext cx="756084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Tx/>
              <a:buChar char="-"/>
            </a:pPr>
            <a:r>
              <a:rPr lang="fr-FR" dirty="0" smtClean="0"/>
              <a:t> Il y a 30 secondes entre 2 jams</a:t>
            </a:r>
          </a:p>
          <a:p>
            <a:pPr>
              <a:buFontTx/>
              <a:buChar char="-"/>
            </a:pPr>
            <a:endParaRPr lang="fr-FR" dirty="0" smtClean="0"/>
          </a:p>
          <a:p>
            <a:pPr>
              <a:buFontTx/>
              <a:buChar char="-"/>
            </a:pPr>
            <a:r>
              <a:rPr lang="fr-FR" dirty="0" smtClean="0"/>
              <a:t> Si tous les patineurs ne sont pas sur le track au coup de sifflet, le jam commencera sans les absents </a:t>
            </a:r>
            <a:r>
              <a:rPr lang="fr-FR" sz="1000" dirty="0" smtClean="0"/>
              <a:t>(ils ont toujours tort …)</a:t>
            </a:r>
            <a:r>
              <a:rPr lang="fr-FR" dirty="0" smtClean="0"/>
              <a:t>.</a:t>
            </a:r>
          </a:p>
          <a:p>
            <a:pPr>
              <a:buFontTx/>
              <a:buChar char="-"/>
            </a:pPr>
            <a:endParaRPr lang="fr-FR" dirty="0" smtClean="0"/>
          </a:p>
          <a:p>
            <a:r>
              <a:rPr lang="fr-FR" dirty="0" smtClean="0"/>
              <a:t>   -&gt; Aucune pénalité émise</a:t>
            </a:r>
          </a:p>
        </p:txBody>
      </p:sp>
      <p:sp>
        <p:nvSpPr>
          <p:cNvPr id="5" name="ZoneTexte 4"/>
          <p:cNvSpPr txBox="1"/>
          <p:nvPr/>
        </p:nvSpPr>
        <p:spPr>
          <a:xfrm>
            <a:off x="827584" y="2780928"/>
            <a:ext cx="7416824"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 - Cependant si les joueurs sur le track ne sont pas à leurs </a:t>
            </a:r>
            <a:r>
              <a:rPr lang="fr-FR" u="sng" dirty="0" smtClean="0"/>
              <a:t>positions</a:t>
            </a:r>
            <a:r>
              <a:rPr lang="fr-FR" dirty="0" smtClean="0"/>
              <a:t> au coup de sifflet </a:t>
            </a:r>
            <a:r>
              <a:rPr lang="fr-FR" dirty="0" smtClean="0">
                <a:solidFill>
                  <a:schemeClr val="accent6">
                    <a:lumMod val="75000"/>
                  </a:schemeClr>
                </a:solidFill>
              </a:rPr>
              <a:t>: Pénalité de faux départ</a:t>
            </a:r>
          </a:p>
          <a:p>
            <a:endParaRPr lang="fr-FR" u="sng" dirty="0" smtClean="0"/>
          </a:p>
          <a:p>
            <a:r>
              <a:rPr lang="fr-FR" sz="1400" i="1" dirty="0" smtClean="0"/>
              <a:t>Exemple : un jammeur arrivant sur le track, mais pas derrière ou sur la ligne de jam alors que le coup de sifflet est donné, une pénalité  lui sera donné.</a:t>
            </a:r>
          </a:p>
          <a:p>
            <a:endParaRPr lang="fr-FR" dirty="0"/>
          </a:p>
        </p:txBody>
      </p:sp>
      <p:sp>
        <p:nvSpPr>
          <p:cNvPr id="6" name="ZoneTexte 5"/>
          <p:cNvSpPr txBox="1"/>
          <p:nvPr/>
        </p:nvSpPr>
        <p:spPr>
          <a:xfrm>
            <a:off x="827584" y="4653136"/>
            <a:ext cx="763284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Tx/>
              <a:buChar char="-"/>
            </a:pPr>
            <a:r>
              <a:rPr lang="fr-FR" u="sng" dirty="0" smtClean="0"/>
              <a:t> Le couvre casque </a:t>
            </a:r>
            <a:r>
              <a:rPr lang="fr-FR" dirty="0" smtClean="0"/>
              <a:t>: Le jammeur ou le pivot peuvent mettre le couvre casque après le début du jam, s’ils l’avaient dans la main au premier coup de sifflet.</a:t>
            </a:r>
          </a:p>
          <a:p>
            <a:pPr>
              <a:buFontTx/>
              <a:buChar char="-"/>
            </a:pPr>
            <a:r>
              <a:rPr lang="fr-FR" dirty="0" smtClean="0"/>
              <a:t> Mais le couvre casque ne peut pas être introduit sur le track pendant le jam.</a:t>
            </a:r>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672" y="2204864"/>
            <a:ext cx="547260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3200" dirty="0" smtClean="0"/>
              <a:t>BLOCAGE ILLEGAL</a:t>
            </a:r>
            <a:endParaRPr lang="fr-FR" sz="3200"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70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064896" cy="461665"/>
          </a:xfrm>
          <a:prstGeom prst="rect">
            <a:avLst/>
          </a:prstGeom>
          <a:noFill/>
        </p:spPr>
        <p:txBody>
          <a:bodyPr wrap="square" rtlCol="0">
            <a:spAutoFit/>
          </a:bodyPr>
          <a:lstStyle/>
          <a:p>
            <a:r>
              <a:rPr lang="fr-FR" sz="2400" u="sng" dirty="0" smtClean="0"/>
              <a:t>7. Blocage multi-joueurs = MULTIPLE-PLAYER BLOCKS</a:t>
            </a:r>
          </a:p>
        </p:txBody>
      </p:sp>
      <p:sp>
        <p:nvSpPr>
          <p:cNvPr id="3" name="ZoneTexte 2"/>
          <p:cNvSpPr txBox="1"/>
          <p:nvPr/>
        </p:nvSpPr>
        <p:spPr>
          <a:xfrm>
            <a:off x="323528" y="1052736"/>
            <a:ext cx="8424936" cy="2308324"/>
          </a:xfrm>
          <a:prstGeom prst="rect">
            <a:avLst/>
          </a:prstGeom>
          <a:noFill/>
        </p:spPr>
        <p:txBody>
          <a:bodyPr wrap="square" rtlCol="0">
            <a:spAutoFit/>
          </a:bodyPr>
          <a:lstStyle/>
          <a:p>
            <a:pPr>
              <a:buFontTx/>
              <a:buChar char="-"/>
            </a:pPr>
            <a:r>
              <a:rPr lang="fr-FR" dirty="0" smtClean="0"/>
              <a:t> Les patineuse ne doivent pas </a:t>
            </a:r>
            <a:r>
              <a:rPr lang="fr-FR" dirty="0" smtClean="0">
                <a:solidFill>
                  <a:schemeClr val="accent6">
                    <a:lumMod val="75000"/>
                  </a:schemeClr>
                </a:solidFill>
              </a:rPr>
              <a:t>s’attraper, ou se tenir par leurs tenues ou leurs équipements</a:t>
            </a:r>
            <a:r>
              <a:rPr lang="fr-FR" dirty="0" smtClean="0"/>
              <a:t> entre elles lors d’un blocage multi-joueurs.</a:t>
            </a:r>
          </a:p>
          <a:p>
            <a:pPr>
              <a:buFontTx/>
              <a:buChar char="-"/>
            </a:pPr>
            <a:endParaRPr lang="fr-FR" dirty="0" smtClean="0"/>
          </a:p>
          <a:p>
            <a:pPr>
              <a:buFontTx/>
              <a:buChar char="-"/>
            </a:pPr>
            <a:r>
              <a:rPr lang="fr-FR" dirty="0" smtClean="0"/>
              <a:t> On utilise donc pas ses </a:t>
            </a:r>
            <a:r>
              <a:rPr lang="fr-FR" dirty="0" smtClean="0">
                <a:solidFill>
                  <a:srgbClr val="FF0000"/>
                </a:solidFill>
              </a:rPr>
              <a:t>mains, avant-bras, jambes </a:t>
            </a:r>
            <a:r>
              <a:rPr lang="fr-FR" dirty="0" smtClean="0"/>
              <a:t>pour se tenir, s’attraper, se lier … lors d’un blocage multi-joueurs.</a:t>
            </a:r>
          </a:p>
          <a:p>
            <a:pPr>
              <a:buFontTx/>
              <a:buChar char="-"/>
            </a:pPr>
            <a:endParaRPr lang="fr-FR" dirty="0" smtClean="0"/>
          </a:p>
          <a:p>
            <a:pPr>
              <a:buFontTx/>
              <a:buChar char="-"/>
            </a:pPr>
            <a:r>
              <a:rPr lang="fr-FR" dirty="0" smtClean="0"/>
              <a:t> Toucher ou aider un coéquipier sans créer un mur qui gène l’adversaire ou empêche de recevoir un blocage n’est pas un blocage multi-joueurs</a:t>
            </a:r>
          </a:p>
        </p:txBody>
      </p:sp>
      <p:sp>
        <p:nvSpPr>
          <p:cNvPr id="4" name="ZoneTexte 3"/>
          <p:cNvSpPr txBox="1"/>
          <p:nvPr/>
        </p:nvSpPr>
        <p:spPr>
          <a:xfrm>
            <a:off x="323528" y="3645024"/>
            <a:ext cx="7920880" cy="2308324"/>
          </a:xfrm>
          <a:prstGeom prst="rect">
            <a:avLst/>
          </a:prstGeom>
          <a:noFill/>
        </p:spPr>
        <p:txBody>
          <a:bodyPr wrap="square" rtlCol="0">
            <a:spAutoFit/>
          </a:bodyPr>
          <a:lstStyle/>
          <a:p>
            <a:pPr>
              <a:buFontTx/>
              <a:buChar char="-"/>
            </a:pPr>
            <a:r>
              <a:rPr lang="fr-FR" dirty="0" smtClean="0"/>
              <a:t> </a:t>
            </a:r>
            <a:r>
              <a:rPr lang="fr-FR" dirty="0" smtClean="0">
                <a:solidFill>
                  <a:schemeClr val="accent6">
                    <a:lumMod val="75000"/>
                  </a:schemeClr>
                </a:solidFill>
              </a:rPr>
              <a:t>Le lien multi-joueurs </a:t>
            </a:r>
            <a:r>
              <a:rPr lang="fr-FR" dirty="0" smtClean="0"/>
              <a:t>: ce qui gène ou bloque l’adversaire (</a:t>
            </a:r>
            <a:r>
              <a:rPr lang="fr-FR" dirty="0" err="1" smtClean="0"/>
              <a:t>dc</a:t>
            </a:r>
            <a:r>
              <a:rPr lang="fr-FR" dirty="0" smtClean="0"/>
              <a:t> illégal …)</a:t>
            </a:r>
          </a:p>
          <a:p>
            <a:pPr>
              <a:buFontTx/>
              <a:buChar char="-"/>
            </a:pPr>
            <a:endParaRPr lang="fr-FR" dirty="0" smtClean="0"/>
          </a:p>
          <a:p>
            <a:pPr lvl="1"/>
            <a:r>
              <a:rPr lang="fr-FR" dirty="0" smtClean="0"/>
              <a:t>~ Le lien </a:t>
            </a:r>
            <a:r>
              <a:rPr lang="fr-FR" i="1" dirty="0" smtClean="0"/>
              <a:t>n’a pas besoin de toucher physiquement </a:t>
            </a:r>
            <a:r>
              <a:rPr lang="fr-FR" dirty="0" smtClean="0"/>
              <a:t>l’adversaire, il suffit qu’il soit devant/sur le chemin pour qu’il gène l’adversaire</a:t>
            </a:r>
          </a:p>
          <a:p>
            <a:pPr lvl="1"/>
            <a:endParaRPr lang="fr-FR" dirty="0" smtClean="0"/>
          </a:p>
          <a:p>
            <a:pPr lvl="1"/>
            <a:r>
              <a:rPr lang="fr-FR" dirty="0" smtClean="0"/>
              <a:t>~ Mais un blocage multi-joueurs </a:t>
            </a:r>
            <a:r>
              <a:rPr lang="fr-FR" i="1" dirty="0" smtClean="0"/>
              <a:t>doit être physiquement affronté </a:t>
            </a:r>
            <a:r>
              <a:rPr lang="fr-FR" dirty="0" smtClean="0"/>
              <a:t>pour qu’une pénalité puisse être estimée</a:t>
            </a:r>
          </a:p>
          <a:p>
            <a:endParaRPr lang="fr-FR" dirty="0"/>
          </a:p>
        </p:txBody>
      </p:sp>
      <p:pic>
        <p:nvPicPr>
          <p:cNvPr id="6" name="Image 5" descr="multiple player block2.jpg"/>
          <p:cNvPicPr>
            <a:picLocks noChangeAspect="1"/>
          </p:cNvPicPr>
          <p:nvPr/>
        </p:nvPicPr>
        <p:blipFill>
          <a:blip r:embed="rId2" cstate="print"/>
          <a:stretch>
            <a:fillRect/>
          </a:stretch>
        </p:blipFill>
        <p:spPr>
          <a:xfrm>
            <a:off x="1835696" y="1124744"/>
            <a:ext cx="5261570" cy="3504206"/>
          </a:xfrm>
          <a:prstGeom prst="rect">
            <a:avLst/>
          </a:prstGeom>
        </p:spPr>
      </p:pic>
      <p:graphicFrame>
        <p:nvGraphicFramePr>
          <p:cNvPr id="7" name="Tableau 6"/>
          <p:cNvGraphicFramePr>
            <a:graphicFrameLocks noGrp="1"/>
          </p:cNvGraphicFramePr>
          <p:nvPr/>
        </p:nvGraphicFramePr>
        <p:xfrm>
          <a:off x="215008" y="476672"/>
          <a:ext cx="8928992" cy="5185752"/>
        </p:xfrm>
        <a:graphic>
          <a:graphicData uri="http://schemas.openxmlformats.org/drawingml/2006/table">
            <a:tbl>
              <a:tblPr firstRow="1" bandRow="1">
                <a:tableStyleId>{5C22544A-7EE6-4342-B048-85BDC9FD1C3A}</a:tableStyleId>
              </a:tblPr>
              <a:tblGrid>
                <a:gridCol w="1872208"/>
                <a:gridCol w="7056784"/>
              </a:tblGrid>
              <a:tr h="2808312">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r>
                        <a:rPr lang="fr-FR" sz="1800" b="0" u="none" dirty="0" smtClean="0">
                          <a:solidFill>
                            <a:schemeClr val="tx1"/>
                          </a:solidFill>
                        </a:rPr>
                        <a:t>Pas</a:t>
                      </a:r>
                      <a:r>
                        <a:rPr lang="fr-FR" sz="1800" b="0" u="none" baseline="0" dirty="0" smtClean="0">
                          <a:solidFill>
                            <a:schemeClr val="tx1"/>
                          </a:solidFill>
                        </a:rPr>
                        <a:t> de gêne de l’adversaire dans les action suivantes :</a:t>
                      </a:r>
                    </a:p>
                    <a:p>
                      <a:endParaRPr lang="fr-FR" sz="1800" b="0" u="none" baseline="0" dirty="0" smtClean="0">
                        <a:solidFill>
                          <a:schemeClr val="tx1"/>
                        </a:solidFill>
                      </a:endParaRPr>
                    </a:p>
                    <a:p>
                      <a:pPr>
                        <a:buFontTx/>
                        <a:buChar char="-"/>
                      </a:pPr>
                      <a:r>
                        <a:rPr lang="fr-FR" sz="1800" b="0" u="none" baseline="0" dirty="0" smtClean="0">
                          <a:solidFill>
                            <a:schemeClr val="tx1"/>
                          </a:solidFill>
                        </a:rPr>
                        <a:t>Attraper le coéquipier pour pousser, tirer, ajuster sa vitesse</a:t>
                      </a:r>
                    </a:p>
                    <a:p>
                      <a:pPr>
                        <a:buFontTx/>
                        <a:buNone/>
                      </a:pPr>
                      <a:endParaRPr lang="fr-FR" sz="1800" b="0" u="none" baseline="0" dirty="0" smtClean="0">
                        <a:solidFill>
                          <a:schemeClr val="tx1"/>
                        </a:solidFill>
                      </a:endParaRPr>
                    </a:p>
                    <a:p>
                      <a:pPr>
                        <a:buFontTx/>
                        <a:buChar char="-"/>
                      </a:pPr>
                      <a:r>
                        <a:rPr lang="fr-FR" sz="1800" b="0" u="none" baseline="0" dirty="0" smtClean="0">
                          <a:solidFill>
                            <a:schemeClr val="tx1"/>
                          </a:solidFill>
                        </a:rPr>
                        <a:t>Toucher mais sans agripper/tenir une coéquipier </a:t>
                      </a:r>
                      <a:r>
                        <a:rPr lang="fr-FR" sz="1800" b="0" u="none" baseline="0" dirty="0" err="1" smtClean="0">
                          <a:solidFill>
                            <a:schemeClr val="tx1"/>
                          </a:solidFill>
                        </a:rPr>
                        <a:t>pdt</a:t>
                      </a:r>
                      <a:r>
                        <a:rPr lang="fr-FR" sz="1800" b="0" u="none" baseline="0" dirty="0" smtClean="0">
                          <a:solidFill>
                            <a:schemeClr val="tx1"/>
                          </a:solidFill>
                        </a:rPr>
                        <a:t> un blocage</a:t>
                      </a:r>
                    </a:p>
                    <a:p>
                      <a:pPr>
                        <a:buFontTx/>
                        <a:buNone/>
                      </a:pPr>
                      <a:r>
                        <a:rPr lang="fr-FR" sz="1800" b="0" u="none" baseline="0" dirty="0" smtClean="0">
                          <a:solidFill>
                            <a:schemeClr val="tx1"/>
                          </a:solidFill>
                        </a:rPr>
                        <a:t> </a:t>
                      </a:r>
                    </a:p>
                    <a:p>
                      <a:pPr>
                        <a:buFontTx/>
                        <a:buChar char="-"/>
                      </a:pPr>
                      <a:r>
                        <a:rPr lang="fr-FR" sz="1800" b="0" u="none" baseline="0" dirty="0" smtClean="0">
                          <a:solidFill>
                            <a:schemeClr val="tx1"/>
                          </a:solidFill>
                        </a:rPr>
                        <a:t>Tenir un coéquipier dans le sens avant-arrière durant un blocage, ou pour se stabiliser après un blocage tant que le point de contact ne gène pas les patineurs adverses</a:t>
                      </a:r>
                    </a:p>
                    <a:p>
                      <a:pPr>
                        <a:buFontTx/>
                        <a:buChar char="-"/>
                      </a:pPr>
                      <a:endParaRPr lang="fr-FR" sz="1200" u="sng" dirty="0"/>
                    </a:p>
                  </a:txBody>
                  <a:tcPr>
                    <a:solidFill>
                      <a:schemeClr val="accent3">
                        <a:lumMod val="40000"/>
                        <a:lumOff val="60000"/>
                      </a:schemeClr>
                    </a:solidFill>
                  </a:tcPr>
                </a:tc>
              </a:tr>
              <a:tr h="1111940">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r>
                        <a:rPr lang="fr-FR" dirty="0" smtClean="0">
                          <a:solidFill>
                            <a:schemeClr val="tx1"/>
                          </a:solidFill>
                        </a:rPr>
                        <a:t> </a:t>
                      </a:r>
                      <a:r>
                        <a:rPr lang="fr-FR" sz="1800" kern="1200" baseline="0" dirty="0" smtClean="0">
                          <a:solidFill>
                            <a:schemeClr val="dk1"/>
                          </a:solidFill>
                          <a:latin typeface="+mn-lt"/>
                          <a:ea typeface="+mn-ea"/>
                          <a:cs typeface="+mn-cs"/>
                        </a:rPr>
                        <a:t>Maintenir un blocage multi‐joueurs </a:t>
                      </a:r>
                    </a:p>
                    <a:p>
                      <a:r>
                        <a:rPr lang="fr-FR" sz="1800" kern="1200" baseline="0" dirty="0" smtClean="0">
                          <a:solidFill>
                            <a:schemeClr val="dk1"/>
                          </a:solidFill>
                          <a:latin typeface="+mn-lt"/>
                          <a:ea typeface="+mn-ea"/>
                          <a:cs typeface="+mn-cs"/>
                        </a:rPr>
                        <a:t>~ où un adversaire effectue un contact avec le blocage </a:t>
                      </a:r>
                    </a:p>
                    <a:p>
                      <a:r>
                        <a:rPr lang="fr-FR" sz="1800" kern="1200" baseline="0" dirty="0" smtClean="0">
                          <a:solidFill>
                            <a:schemeClr val="dk1"/>
                          </a:solidFill>
                          <a:latin typeface="+mn-lt"/>
                          <a:ea typeface="+mn-ea"/>
                          <a:cs typeface="+mn-cs"/>
                        </a:rPr>
                        <a:t>~ qui empêche un autre patineur de recevoir un blocage par un adversaire</a:t>
                      </a:r>
                    </a:p>
                    <a:p>
                      <a:endParaRPr lang="fr-FR" u="none" baseline="0" dirty="0" smtClean="0">
                        <a:solidFill>
                          <a:schemeClr val="tx1"/>
                        </a:solidFill>
                      </a:endParaRPr>
                    </a:p>
                  </a:txBody>
                  <a:tcPr>
                    <a:solidFill>
                      <a:schemeClr val="accent6">
                        <a:lumMod val="40000"/>
                        <a:lumOff val="60000"/>
                      </a:schemeClr>
                    </a:solidFill>
                  </a:tcPr>
                </a:tc>
              </a:tr>
              <a:tr h="849858">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sz="1800" kern="1200" baseline="0" dirty="0" smtClean="0">
                          <a:solidFill>
                            <a:schemeClr val="dk1"/>
                          </a:solidFill>
                          <a:latin typeface="+mn-lt"/>
                          <a:ea typeface="+mn-ea"/>
                          <a:cs typeface="+mn-cs"/>
                        </a:rPr>
                        <a:t>Tentative consciente et violente de bloquer un adversaire d’une manière intolérable lors de l’exécution d’un blocage multi‐joueurs</a:t>
                      </a:r>
                      <a:endParaRPr lang="fr-FR" dirty="0"/>
                    </a:p>
                  </a:txBody>
                  <a:tcPr>
                    <a:solidFill>
                      <a:schemeClr val="accent2">
                        <a:lumMod val="40000"/>
                        <a:lumOff val="60000"/>
                      </a:schemeClr>
                    </a:solidFill>
                  </a:tcPr>
                </a:tc>
              </a:tr>
            </a:tbl>
          </a:graphicData>
        </a:graphic>
      </p:graphicFrame>
      <p:pic>
        <p:nvPicPr>
          <p:cNvPr id="8" name="Image 7" descr="multpleplayerblock.png"/>
          <p:cNvPicPr>
            <a:picLocks noChangeAspect="1"/>
          </p:cNvPicPr>
          <p:nvPr/>
        </p:nvPicPr>
        <p:blipFill>
          <a:blip r:embed="rId3" cstate="print"/>
          <a:stretch>
            <a:fillRect/>
          </a:stretch>
        </p:blipFill>
        <p:spPr>
          <a:xfrm>
            <a:off x="1331640" y="620688"/>
            <a:ext cx="5853772" cy="2956057"/>
          </a:xfrm>
          <a:prstGeom prst="rect">
            <a:avLst/>
          </a:prstGeom>
        </p:spPr>
      </p:pic>
      <p:pic>
        <p:nvPicPr>
          <p:cNvPr id="9" name="Image 8" descr="multiple player block.jpg"/>
          <p:cNvPicPr>
            <a:picLocks noChangeAspect="1"/>
          </p:cNvPicPr>
          <p:nvPr/>
        </p:nvPicPr>
        <p:blipFill>
          <a:blip r:embed="rId4" cstate="print"/>
          <a:stretch>
            <a:fillRect/>
          </a:stretch>
        </p:blipFill>
        <p:spPr>
          <a:xfrm>
            <a:off x="1115616" y="1052736"/>
            <a:ext cx="6273574" cy="4178200"/>
          </a:xfrm>
          <a:prstGeom prst="rect">
            <a:avLst/>
          </a:prstGeom>
        </p:spPr>
      </p:pic>
      <p:pic>
        <p:nvPicPr>
          <p:cNvPr id="10" name="Image 9" descr="multiplayer.jpg"/>
          <p:cNvPicPr>
            <a:picLocks noChangeAspect="1"/>
          </p:cNvPicPr>
          <p:nvPr/>
        </p:nvPicPr>
        <p:blipFill>
          <a:blip r:embed="rId5" cstate="print"/>
          <a:stretch>
            <a:fillRect/>
          </a:stretch>
        </p:blipFill>
        <p:spPr>
          <a:xfrm>
            <a:off x="611560" y="620688"/>
            <a:ext cx="8017201" cy="5339456"/>
          </a:xfrm>
          <a:prstGeom prst="rect">
            <a:avLst/>
          </a:prstGeom>
        </p:spPr>
      </p:pic>
      <p:sp>
        <p:nvSpPr>
          <p:cNvPr id="11" name="ZoneTexte 10"/>
          <p:cNvSpPr txBox="1"/>
          <p:nvPr/>
        </p:nvSpPr>
        <p:spPr>
          <a:xfrm>
            <a:off x="539552" y="1700808"/>
            <a:ext cx="748883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i="1" dirty="0" smtClean="0"/>
              <a:t>Règles Roller Deby Facebook : </a:t>
            </a:r>
            <a:r>
              <a:rPr lang="fr-FR" dirty="0" smtClean="0"/>
              <a:t>Ici, il s'agit d'une clarification, si tu es épaules contre épaules avec ta coéquipière (jusque ici pas de problème) et que tu maintiens les épaules l'une contre l'autre grâce à un lien (je m'agrippe au bras de ma coéquipière par exemple), ce lien n'est pas en contact direct mais peu quand même être sifflet en multi </a:t>
            </a:r>
            <a:r>
              <a:rPr lang="fr-FR" dirty="0" err="1" smtClean="0"/>
              <a:t>player</a:t>
            </a:r>
            <a:r>
              <a:rPr lang="fr-FR" dirty="0" smtClean="0"/>
              <a:t> block</a:t>
            </a:r>
            <a:endParaRPr lang="fr-FR" dirty="0"/>
          </a:p>
        </p:txBody>
      </p:sp>
      <p:cxnSp>
        <p:nvCxnSpPr>
          <p:cNvPr id="14" name="Connecteur droit avec flèche 13"/>
          <p:cNvCxnSpPr/>
          <p:nvPr/>
        </p:nvCxnSpPr>
        <p:spPr>
          <a:xfrm>
            <a:off x="4067944" y="3429000"/>
            <a:ext cx="7200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Espace réservé du pied de page 11"/>
          <p:cNvSpPr>
            <a:spLocks noGrp="1"/>
          </p:cNvSpPr>
          <p:nvPr>
            <p:ph type="ftr" sz="quarter" idx="11"/>
          </p:nvPr>
        </p:nvSpPr>
        <p:spPr/>
        <p:txBody>
          <a:bodyPr/>
          <a:lstStyle/>
          <a:p>
            <a:r>
              <a:rPr lang="fr-FR" smtClean="0"/>
              <a:t>Buzz 2013 (Les Dérangées)</a:t>
            </a:r>
            <a:endParaRPr lang="fr-FR"/>
          </a:p>
        </p:txBody>
      </p:sp>
      <p:sp>
        <p:nvSpPr>
          <p:cNvPr id="13" name="Espace réservé du numéro de diapositive 12"/>
          <p:cNvSpPr>
            <a:spLocks noGrp="1"/>
          </p:cNvSpPr>
          <p:nvPr>
            <p:ph type="sldNum" sz="quarter" idx="12"/>
          </p:nvPr>
        </p:nvSpPr>
        <p:spPr/>
        <p:txBody>
          <a:bodyPr/>
          <a:lstStyle/>
          <a:p>
            <a:fld id="{0A95D8EB-C796-4D7C-A45D-C371170323EE}" type="slidenum">
              <a:rPr lang="fr-FR" smtClean="0"/>
              <a:pPr/>
              <a:t>71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animBg="1"/>
      <p:bldP spid="11"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ultiplayer block.mp4">
            <a:hlinkClick r:id="" action="ppaction://media"/>
          </p:cNvPr>
          <p:cNvPicPr>
            <a:picLocks noRot="1" noChangeAspect="1"/>
          </p:cNvPicPr>
          <p:nvPr>
            <a:videoFile r:link="rId1"/>
          </p:nvPr>
        </p:nvPicPr>
        <p:blipFill>
          <a:blip r:embed="rId3" cstate="print"/>
          <a:stretch>
            <a:fillRect/>
          </a:stretch>
        </p:blipFill>
        <p:spPr>
          <a:xfrm>
            <a:off x="755576" y="890718"/>
            <a:ext cx="7560840" cy="5670630"/>
          </a:xfrm>
          <a:prstGeom prst="rect">
            <a:avLst/>
          </a:prstGeom>
        </p:spPr>
      </p:pic>
      <p:sp>
        <p:nvSpPr>
          <p:cNvPr id="3" name="ZoneTexte 2"/>
          <p:cNvSpPr txBox="1"/>
          <p:nvPr/>
        </p:nvSpPr>
        <p:spPr>
          <a:xfrm>
            <a:off x="395536" y="260648"/>
            <a:ext cx="8136904" cy="369332"/>
          </a:xfrm>
          <a:prstGeom prst="rect">
            <a:avLst/>
          </a:prstGeom>
          <a:noFill/>
        </p:spPr>
        <p:txBody>
          <a:bodyPr wrap="square" rtlCol="0">
            <a:spAutoFit/>
          </a:bodyPr>
          <a:lstStyle/>
          <a:p>
            <a:r>
              <a:rPr lang="fr-FR" dirty="0" err="1" smtClean="0"/>
              <a:t>Multiplayer</a:t>
            </a:r>
            <a:r>
              <a:rPr lang="fr-FR" dirty="0" smtClean="0"/>
              <a:t> </a:t>
            </a:r>
            <a:r>
              <a:rPr lang="fr-FR" dirty="0" err="1" smtClean="0"/>
              <a:t>blocking</a:t>
            </a:r>
            <a:r>
              <a:rPr lang="fr-FR" dirty="0" smtClean="0"/>
              <a:t> (Gotham/</a:t>
            </a:r>
            <a:r>
              <a:rPr lang="fr-FR" dirty="0" err="1" smtClean="0"/>
              <a:t>Oly</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72</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332656"/>
            <a:ext cx="8064896" cy="830997"/>
          </a:xfrm>
          <a:prstGeom prst="rect">
            <a:avLst/>
          </a:prstGeom>
          <a:noFill/>
        </p:spPr>
        <p:txBody>
          <a:bodyPr wrap="square" rtlCol="0">
            <a:spAutoFit/>
          </a:bodyPr>
          <a:lstStyle/>
          <a:p>
            <a:r>
              <a:rPr lang="fr-FR" sz="2400" u="sng" dirty="0" smtClean="0"/>
              <a:t>8. Engagement hors des limites = OUT OF BOUNDS ENGAGEMENT</a:t>
            </a:r>
          </a:p>
        </p:txBody>
      </p:sp>
      <p:sp>
        <p:nvSpPr>
          <p:cNvPr id="4" name="ZoneTexte 3"/>
          <p:cNvSpPr txBox="1"/>
          <p:nvPr/>
        </p:nvSpPr>
        <p:spPr>
          <a:xfrm>
            <a:off x="251520" y="1412776"/>
            <a:ext cx="8640960" cy="4247317"/>
          </a:xfrm>
          <a:prstGeom prst="rect">
            <a:avLst/>
          </a:prstGeom>
          <a:noFill/>
        </p:spPr>
        <p:txBody>
          <a:bodyPr wrap="square" rtlCol="0">
            <a:spAutoFit/>
          </a:bodyPr>
          <a:lstStyle/>
          <a:p>
            <a:pPr>
              <a:buFontTx/>
              <a:buChar char="-"/>
            </a:pPr>
            <a:r>
              <a:rPr lang="fr-FR" dirty="0" smtClean="0"/>
              <a:t>Un blocage doit être entrepris </a:t>
            </a:r>
            <a:r>
              <a:rPr lang="fr-FR" dirty="0" smtClean="0">
                <a:solidFill>
                  <a:schemeClr val="accent2">
                    <a:lumMod val="75000"/>
                  </a:schemeClr>
                </a:solidFill>
              </a:rPr>
              <a:t>dans les limites </a:t>
            </a:r>
            <a:r>
              <a:rPr lang="fr-FR" dirty="0" smtClean="0"/>
              <a:t>de la piste (= sur la piste)</a:t>
            </a:r>
          </a:p>
          <a:p>
            <a:pPr>
              <a:buFontTx/>
              <a:buChar char="-"/>
            </a:pPr>
            <a:endParaRPr lang="fr-FR" dirty="0" smtClean="0"/>
          </a:p>
          <a:p>
            <a:pPr>
              <a:buFontTx/>
              <a:buChar char="-"/>
            </a:pPr>
            <a:r>
              <a:rPr lang="fr-FR" dirty="0" smtClean="0"/>
              <a:t> On ne doit pas prendre d’élan avant d’être sur la piste pour effectuer un blocage</a:t>
            </a:r>
          </a:p>
          <a:p>
            <a:pPr>
              <a:buFontTx/>
              <a:buChar char="-"/>
            </a:pPr>
            <a:endParaRPr lang="fr-FR" dirty="0" smtClean="0"/>
          </a:p>
          <a:p>
            <a:pPr>
              <a:buFontTx/>
              <a:buChar char="-"/>
            </a:pPr>
            <a:r>
              <a:rPr lang="fr-FR" dirty="0" smtClean="0"/>
              <a:t> Quand on provoque la sortie d’un adversaire (hors de la piste), on doit </a:t>
            </a:r>
            <a:r>
              <a:rPr lang="fr-FR" dirty="0" smtClean="0">
                <a:solidFill>
                  <a:schemeClr val="accent2">
                    <a:lumMod val="75000"/>
                  </a:schemeClr>
                </a:solidFill>
              </a:rPr>
              <a:t>cesser tout contact</a:t>
            </a:r>
            <a:r>
              <a:rPr lang="fr-FR" dirty="0" smtClean="0"/>
              <a:t> avant que nos propres patins touchent </a:t>
            </a:r>
            <a:r>
              <a:rPr lang="fr-FR" dirty="0" smtClean="0">
                <a:solidFill>
                  <a:schemeClr val="accent2">
                    <a:lumMod val="75000"/>
                  </a:schemeClr>
                </a:solidFill>
              </a:rPr>
              <a:t>l’extérieur de la piste </a:t>
            </a:r>
            <a:r>
              <a:rPr lang="fr-FR" dirty="0" smtClean="0"/>
              <a:t>(sinon ça devient un blocage hors piste = illégal)</a:t>
            </a:r>
          </a:p>
          <a:p>
            <a:pPr>
              <a:buFontTx/>
              <a:buChar char="-"/>
            </a:pPr>
            <a:endParaRPr lang="fr-FR" dirty="0" smtClean="0"/>
          </a:p>
          <a:p>
            <a:pPr>
              <a:buFontTx/>
              <a:buChar char="-"/>
            </a:pPr>
            <a:r>
              <a:rPr lang="fr-FR" dirty="0" smtClean="0"/>
              <a:t> Un patineur sur la piste n’a pas à céder le passage à un patineur hors piste</a:t>
            </a:r>
          </a:p>
          <a:p>
            <a:pPr>
              <a:buFontTx/>
              <a:buChar char="-"/>
            </a:pPr>
            <a:endParaRPr lang="fr-FR" dirty="0" smtClean="0"/>
          </a:p>
          <a:p>
            <a:pPr>
              <a:buFontTx/>
              <a:buChar char="-"/>
            </a:pPr>
            <a:r>
              <a:rPr lang="fr-FR" dirty="0" smtClean="0"/>
              <a:t> Un patineur ne doit pas initier un contact avec un </a:t>
            </a:r>
            <a:r>
              <a:rPr lang="fr-FR" dirty="0" smtClean="0">
                <a:solidFill>
                  <a:schemeClr val="accent2">
                    <a:lumMod val="75000"/>
                  </a:schemeClr>
                </a:solidFill>
              </a:rPr>
              <a:t>adversaire hors piste</a:t>
            </a:r>
          </a:p>
          <a:p>
            <a:pPr>
              <a:buFontTx/>
              <a:buChar char="-"/>
            </a:pPr>
            <a:endParaRPr lang="fr-FR" dirty="0" smtClean="0"/>
          </a:p>
          <a:p>
            <a:pPr>
              <a:buFontTx/>
              <a:buChar char="-"/>
            </a:pPr>
            <a:r>
              <a:rPr lang="fr-FR" dirty="0" smtClean="0"/>
              <a:t> Mais un patineur dans les limites de la piste peut initier un blocage avec un </a:t>
            </a:r>
            <a:r>
              <a:rPr lang="fr-FR" dirty="0" smtClean="0">
                <a:solidFill>
                  <a:schemeClr val="accent2">
                    <a:lumMod val="75000"/>
                  </a:schemeClr>
                </a:solidFill>
              </a:rPr>
              <a:t>patineur réintégrant la piste</a:t>
            </a:r>
            <a:r>
              <a:rPr lang="fr-FR" dirty="0" smtClean="0"/>
              <a:t>.</a:t>
            </a:r>
            <a:endParaRPr lang="fr-FR" dirty="0"/>
          </a:p>
        </p:txBody>
      </p:sp>
      <p:pic>
        <p:nvPicPr>
          <p:cNvPr id="5" name="Image 4" descr="horspiste.jpg"/>
          <p:cNvPicPr>
            <a:picLocks noChangeAspect="1"/>
          </p:cNvPicPr>
          <p:nvPr/>
        </p:nvPicPr>
        <p:blipFill>
          <a:blip r:embed="rId2" cstate="print"/>
          <a:stretch>
            <a:fillRect/>
          </a:stretch>
        </p:blipFill>
        <p:spPr>
          <a:xfrm>
            <a:off x="6948264" y="5373216"/>
            <a:ext cx="2032000" cy="1358900"/>
          </a:xfrm>
          <a:prstGeom prst="rect">
            <a:avLst/>
          </a:prstGeom>
          <a:ln>
            <a:noFill/>
          </a:ln>
          <a:effectLst>
            <a:outerShdw blurRad="190500" algn="tl" rotWithShape="0">
              <a:srgbClr val="000000">
                <a:alpha val="70000"/>
              </a:srgbClr>
            </a:outerShdw>
          </a:effectLst>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73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20891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Précision du </a:t>
            </a:r>
            <a:r>
              <a:rPr lang="fr-FR" dirty="0" smtClean="0">
                <a:solidFill>
                  <a:schemeClr val="accent5">
                    <a:lumMod val="75000"/>
                  </a:schemeClr>
                </a:solidFill>
              </a:rPr>
              <a:t>patineur réintégrant la piste :</a:t>
            </a:r>
          </a:p>
          <a:p>
            <a:endParaRPr lang="fr-FR" dirty="0" smtClean="0">
              <a:solidFill>
                <a:schemeClr val="accent5">
                  <a:lumMod val="75000"/>
                </a:schemeClr>
              </a:solidFill>
            </a:endParaRPr>
          </a:p>
          <a:p>
            <a:pPr>
              <a:buFontTx/>
              <a:buChar char="-"/>
            </a:pPr>
            <a:r>
              <a:rPr lang="fr-FR" dirty="0" smtClean="0"/>
              <a:t>Dès qu’une partie de son patin touche l’intérieur de la piste : il est « </a:t>
            </a:r>
            <a:r>
              <a:rPr lang="fr-FR" dirty="0" smtClean="0">
                <a:solidFill>
                  <a:schemeClr val="accent5">
                    <a:lumMod val="75000"/>
                  </a:schemeClr>
                </a:solidFill>
              </a:rPr>
              <a:t>attaquable</a:t>
            </a:r>
            <a:r>
              <a:rPr lang="fr-FR" dirty="0" smtClean="0"/>
              <a:t> », car franchissement de la limite</a:t>
            </a:r>
          </a:p>
          <a:p>
            <a:pPr>
              <a:buFontTx/>
              <a:buChar char="-"/>
            </a:pPr>
            <a:r>
              <a:rPr lang="fr-FR" dirty="0" smtClean="0"/>
              <a:t> Il est toujours </a:t>
            </a:r>
            <a:r>
              <a:rPr lang="fr-FR" dirty="0" smtClean="0">
                <a:solidFill>
                  <a:schemeClr val="accent5">
                    <a:lumMod val="75000"/>
                  </a:schemeClr>
                </a:solidFill>
              </a:rPr>
              <a:t>hors piste </a:t>
            </a:r>
            <a:r>
              <a:rPr lang="fr-FR" dirty="0" smtClean="0"/>
              <a:t>: il ne peut donc pas aider ou initier de blocage</a:t>
            </a:r>
          </a:p>
          <a:p>
            <a:pPr>
              <a:buFontTx/>
              <a:buChar char="-"/>
            </a:pPr>
            <a:endParaRPr lang="fr-FR" dirty="0" smtClean="0"/>
          </a:p>
          <a:p>
            <a:r>
              <a:rPr lang="fr-FR" dirty="0" smtClean="0">
                <a:solidFill>
                  <a:srgbClr val="C00000"/>
                </a:solidFill>
              </a:rPr>
              <a:t>Attention</a:t>
            </a:r>
            <a:r>
              <a:rPr lang="fr-FR" dirty="0" smtClean="0"/>
              <a:t> </a:t>
            </a:r>
            <a:r>
              <a:rPr lang="fr-FR" dirty="0" smtClean="0">
                <a:solidFill>
                  <a:srgbClr val="C00000"/>
                </a:solidFill>
              </a:rPr>
              <a:t>!!!</a:t>
            </a:r>
            <a:r>
              <a:rPr lang="fr-FR" dirty="0" smtClean="0"/>
              <a:t> donc aux </a:t>
            </a:r>
            <a:r>
              <a:rPr lang="fr-FR" dirty="0" smtClean="0">
                <a:solidFill>
                  <a:srgbClr val="C00000"/>
                </a:solidFill>
              </a:rPr>
              <a:t>patineuses qui réintègrent la piste à terre, quatre pattes …</a:t>
            </a:r>
            <a:r>
              <a:rPr lang="fr-FR" dirty="0" smtClean="0"/>
              <a:t> elles risquent une pénalité pour blocage hors piste ou low </a:t>
            </a:r>
            <a:r>
              <a:rPr lang="fr-FR" dirty="0" err="1" smtClean="0"/>
              <a:t>blocking</a:t>
            </a:r>
            <a:r>
              <a:rPr lang="fr-FR" dirty="0" smtClean="0"/>
              <a:t> … si elles gênent l’adversaire. </a:t>
            </a:r>
          </a:p>
        </p:txBody>
      </p:sp>
      <p:sp>
        <p:nvSpPr>
          <p:cNvPr id="3" name="ZoneTexte 2"/>
          <p:cNvSpPr txBox="1"/>
          <p:nvPr/>
        </p:nvSpPr>
        <p:spPr>
          <a:xfrm>
            <a:off x="323528" y="3068960"/>
            <a:ext cx="820891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 Un patineur qui </a:t>
            </a:r>
            <a:r>
              <a:rPr lang="fr-FR" dirty="0" smtClean="0">
                <a:solidFill>
                  <a:schemeClr val="accent6">
                    <a:lumMod val="75000"/>
                  </a:schemeClr>
                </a:solidFill>
              </a:rPr>
              <a:t>saute</a:t>
            </a:r>
            <a:r>
              <a:rPr lang="fr-FR" dirty="0" smtClean="0"/>
              <a:t> (n’a plus de contact avec le sol) : son </a:t>
            </a:r>
            <a:r>
              <a:rPr lang="fr-FR" i="1" dirty="0" smtClean="0"/>
              <a:t>statut est défini de là où il prend son impulsion</a:t>
            </a:r>
            <a:r>
              <a:rPr lang="fr-FR" dirty="0" smtClean="0"/>
              <a:t> (sur la piste, hors de la piste) jusqu’à ce qu’il atterrisse, définissant alors un </a:t>
            </a:r>
            <a:r>
              <a:rPr lang="fr-FR" i="1" dirty="0" smtClean="0"/>
              <a:t>nouveau statut, là où il atterrit </a:t>
            </a:r>
            <a:r>
              <a:rPr lang="fr-FR" dirty="0" smtClean="0"/>
              <a:t>: sur/en dehors.</a:t>
            </a:r>
          </a:p>
          <a:p>
            <a:endParaRPr lang="fr-FR" dirty="0" smtClean="0"/>
          </a:p>
          <a:p>
            <a:pPr>
              <a:buFontTx/>
              <a:buChar char="-"/>
            </a:pPr>
            <a:r>
              <a:rPr lang="fr-FR" dirty="0" smtClean="0"/>
              <a:t> On peut bloquer </a:t>
            </a:r>
            <a:r>
              <a:rPr lang="fr-FR" dirty="0" smtClean="0">
                <a:solidFill>
                  <a:schemeClr val="accent6">
                    <a:lumMod val="75000"/>
                  </a:schemeClr>
                </a:solidFill>
              </a:rPr>
              <a:t>un patineur qui saute</a:t>
            </a:r>
            <a:r>
              <a:rPr lang="fr-FR" dirty="0" smtClean="0"/>
              <a:t> et qui n’a plus de contact avec le sol</a:t>
            </a:r>
            <a:r>
              <a:rPr lang="fr-FR" i="1" dirty="0" smtClean="0"/>
              <a:t>, à condition qu’il était bien à l’intérieur de la piste </a:t>
            </a:r>
            <a:r>
              <a:rPr lang="fr-FR" dirty="0" smtClean="0"/>
              <a:t>quand il a pris son impulsion.</a:t>
            </a:r>
          </a:p>
        </p:txBody>
      </p:sp>
      <p:sp>
        <p:nvSpPr>
          <p:cNvPr id="5" name="ZoneTexte 4"/>
          <p:cNvSpPr txBox="1"/>
          <p:nvPr/>
        </p:nvSpPr>
        <p:spPr>
          <a:xfrm>
            <a:off x="323528" y="5517232"/>
            <a:ext cx="828092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 Une patineuse qui entreprend un blocage alors qu’un </a:t>
            </a:r>
            <a:r>
              <a:rPr lang="fr-FR" dirty="0" smtClean="0">
                <a:solidFill>
                  <a:schemeClr val="accent3">
                    <a:lumMod val="50000"/>
                  </a:schemeClr>
                </a:solidFill>
              </a:rPr>
              <a:t>bout de son corps </a:t>
            </a:r>
            <a:r>
              <a:rPr lang="fr-FR" dirty="0" smtClean="0">
                <a:solidFill>
                  <a:schemeClr val="tx1"/>
                </a:solidFill>
              </a:rPr>
              <a:t>(jambe, patin …) est à </a:t>
            </a:r>
            <a:r>
              <a:rPr lang="fr-FR" dirty="0" smtClean="0">
                <a:solidFill>
                  <a:schemeClr val="accent3">
                    <a:lumMod val="50000"/>
                  </a:schemeClr>
                </a:solidFill>
              </a:rPr>
              <a:t>l’extérieur de la piste SANS TOUCHER LE SOL</a:t>
            </a:r>
            <a:r>
              <a:rPr lang="fr-FR" dirty="0" smtClean="0"/>
              <a:t>, son blocage n’est pas considéré hors piste, donc c’est </a:t>
            </a:r>
            <a:r>
              <a:rPr lang="fr-FR" dirty="0" smtClean="0">
                <a:solidFill>
                  <a:schemeClr val="accent3">
                    <a:lumMod val="50000"/>
                  </a:schemeClr>
                </a:solidFill>
              </a:rPr>
              <a:t>légal</a:t>
            </a:r>
            <a:r>
              <a:rPr lang="fr-FR" dirty="0" smtClean="0"/>
              <a:t>. </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74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16" y="116632"/>
          <a:ext cx="9145016" cy="6092760"/>
        </p:xfrm>
        <a:graphic>
          <a:graphicData uri="http://schemas.openxmlformats.org/drawingml/2006/table">
            <a:tbl>
              <a:tblPr firstRow="1" bandRow="1">
                <a:tableStyleId>{5C22544A-7EE6-4342-B048-85BDC9FD1C3A}</a:tableStyleId>
              </a:tblPr>
              <a:tblGrid>
                <a:gridCol w="2165068"/>
                <a:gridCol w="6979948"/>
              </a:tblGrid>
              <a:tr h="2376264">
                <a:tc>
                  <a:txBody>
                    <a:bodyPr/>
                    <a:lstStyle/>
                    <a:p>
                      <a:r>
                        <a:rPr lang="fr-FR" sz="1600" b="0" u="sng" dirty="0" smtClean="0">
                          <a:solidFill>
                            <a:schemeClr val="tx1"/>
                          </a:solidFill>
                        </a:rPr>
                        <a:t>Pas d’impact/Pas de pénalité</a:t>
                      </a:r>
                      <a:endParaRPr lang="fr-FR" sz="1600" b="0" u="sng" dirty="0">
                        <a:solidFill>
                          <a:schemeClr val="tx1"/>
                        </a:solidFill>
                      </a:endParaRPr>
                    </a:p>
                  </a:txBody>
                  <a:tcPr>
                    <a:solidFill>
                      <a:schemeClr val="accent3">
                        <a:lumMod val="40000"/>
                        <a:lumOff val="60000"/>
                      </a:schemeClr>
                    </a:solidFill>
                  </a:tcPr>
                </a:tc>
                <a:tc>
                  <a:txBody>
                    <a:bodyPr/>
                    <a:lstStyle/>
                    <a:p>
                      <a:pPr>
                        <a:buFontTx/>
                        <a:buChar char="-"/>
                      </a:pPr>
                      <a:r>
                        <a:rPr lang="fr-FR" sz="1600" b="0" u="none" baseline="0" dirty="0" smtClean="0">
                          <a:solidFill>
                            <a:schemeClr val="tx1"/>
                          </a:solidFill>
                        </a:rPr>
                        <a:t> Patineur hors piste qui initie un contact mais PPPR de l’adversaire</a:t>
                      </a:r>
                    </a:p>
                    <a:p>
                      <a:pPr>
                        <a:buFontTx/>
                        <a:buChar char="-"/>
                      </a:pPr>
                      <a:r>
                        <a:rPr lang="fr-FR" sz="1600" b="0" u="none" baseline="0" dirty="0" smtClean="0">
                          <a:solidFill>
                            <a:schemeClr val="tx1"/>
                          </a:solidFill>
                        </a:rPr>
                        <a:t> Continuer un blocage après que le bloqueur initiateur ait touché le sol hors piste ???</a:t>
                      </a:r>
                    </a:p>
                    <a:p>
                      <a:pPr>
                        <a:buFontTx/>
                        <a:buChar char="-"/>
                      </a:pPr>
                      <a:r>
                        <a:rPr lang="fr-FR" sz="1600" b="0" u="none" dirty="0" smtClean="0">
                          <a:solidFill>
                            <a:schemeClr val="tx1"/>
                          </a:solidFill>
                        </a:rPr>
                        <a:t> Un contact avec</a:t>
                      </a:r>
                      <a:r>
                        <a:rPr lang="fr-FR" sz="1600" b="0" u="none" baseline="0" dirty="0" smtClean="0">
                          <a:solidFill>
                            <a:schemeClr val="tx1"/>
                          </a:solidFill>
                        </a:rPr>
                        <a:t> un bloqueur adverse qui est complètement hors piste (≠de réintégrant la piste), mais qui ne l’empêche pas de revenir en jeu</a:t>
                      </a:r>
                    </a:p>
                    <a:p>
                      <a:pPr>
                        <a:buFontTx/>
                        <a:buChar char="-"/>
                      </a:pPr>
                      <a:r>
                        <a:rPr lang="fr-FR" sz="1600" b="0" u="none" baseline="0" dirty="0" smtClean="0">
                          <a:solidFill>
                            <a:schemeClr val="tx1"/>
                          </a:solidFill>
                        </a:rPr>
                        <a:t> Contact entre un patineur à terre qui réintègre la piste et adversaire, mais PPPR de l’adversaire</a:t>
                      </a:r>
                    </a:p>
                    <a:p>
                      <a:pPr>
                        <a:buFontTx/>
                        <a:buChar char="-"/>
                      </a:pPr>
                      <a:r>
                        <a:rPr lang="fr-FR" sz="1600" b="0" u="none" baseline="0" dirty="0" smtClean="0">
                          <a:solidFill>
                            <a:schemeClr val="tx1"/>
                          </a:solidFill>
                        </a:rPr>
                        <a:t> Une assistance donnée par un patineur hors piste mais qui n’est pas effective, n’aide pas le partenaire</a:t>
                      </a:r>
                    </a:p>
                  </a:txBody>
                  <a:tcPr>
                    <a:solidFill>
                      <a:schemeClr val="accent3">
                        <a:lumMod val="40000"/>
                        <a:lumOff val="60000"/>
                      </a:schemeClr>
                    </a:solidFill>
                  </a:tcPr>
                </a:tc>
              </a:tr>
              <a:tr h="2893536">
                <a:tc>
                  <a:txBody>
                    <a:bodyPr/>
                    <a:lstStyle/>
                    <a:p>
                      <a:r>
                        <a:rPr lang="fr-FR" sz="1600" u="sng" dirty="0" smtClean="0">
                          <a:solidFill>
                            <a:schemeClr val="tx1"/>
                          </a:solidFill>
                        </a:rPr>
                        <a:t>Pénalité majeure</a:t>
                      </a:r>
                      <a:endParaRPr lang="fr-FR" sz="1600" u="sng" dirty="0">
                        <a:solidFill>
                          <a:schemeClr val="tx1"/>
                        </a:solidFill>
                      </a:endParaRPr>
                    </a:p>
                  </a:txBody>
                  <a:tcPr>
                    <a:solidFill>
                      <a:schemeClr val="accent6">
                        <a:lumMod val="40000"/>
                        <a:lumOff val="60000"/>
                      </a:schemeClr>
                    </a:solidFill>
                  </a:tcPr>
                </a:tc>
                <a:tc>
                  <a:txBody>
                    <a:bodyPr/>
                    <a:lstStyle/>
                    <a:p>
                      <a:pPr>
                        <a:buFontTx/>
                        <a:buNone/>
                      </a:pPr>
                      <a:r>
                        <a:rPr lang="fr-FR" sz="1600" b="0" baseline="0" dirty="0" smtClean="0">
                          <a:solidFill>
                            <a:schemeClr val="tx1"/>
                          </a:solidFill>
                        </a:rPr>
                        <a:t>- Blocage/contact depuis une zone hors piste, qui provoque une perte de position de l’adversaire (ou chute)</a:t>
                      </a:r>
                      <a:endParaRPr lang="fr-FR" sz="1600" b="1" baseline="0" dirty="0" smtClean="0">
                        <a:solidFill>
                          <a:schemeClr val="lt1"/>
                        </a:solidFill>
                      </a:endParaRPr>
                    </a:p>
                    <a:p>
                      <a:pPr>
                        <a:buFontTx/>
                        <a:buChar char="-"/>
                      </a:pPr>
                      <a:r>
                        <a:rPr lang="fr-FR" sz="1600" b="0" baseline="0" dirty="0" smtClean="0">
                          <a:solidFill>
                            <a:schemeClr val="tx1"/>
                          </a:solidFill>
                        </a:rPr>
                        <a:t> Fait d’avoir continué un blocage provoquant la chute de l’adversaire, alors que la patineuse initiatrice du blocage est </a:t>
                      </a:r>
                      <a:r>
                        <a:rPr lang="fr-FR" sz="1600" b="0" u="sng" baseline="0" dirty="0" smtClean="0">
                          <a:solidFill>
                            <a:schemeClr val="tx1"/>
                          </a:solidFill>
                        </a:rPr>
                        <a:t>sortie de la piste et a maintenu le contact</a:t>
                      </a:r>
                      <a:endParaRPr lang="fr-FR" sz="1600" b="0" baseline="0" dirty="0" smtClean="0">
                        <a:solidFill>
                          <a:schemeClr val="tx1"/>
                        </a:solidFill>
                      </a:endParaRPr>
                    </a:p>
                    <a:p>
                      <a:pPr>
                        <a:buFontTx/>
                        <a:buChar char="-"/>
                      </a:pPr>
                      <a:r>
                        <a:rPr lang="fr-FR" sz="1600" b="0" baseline="0" dirty="0" smtClean="0">
                          <a:solidFill>
                            <a:schemeClr val="tx1"/>
                          </a:solidFill>
                        </a:rPr>
                        <a:t> Contact avec un patineur complètement hors piste et qui l’empêche de revenir sur la piste (ou le fait chuter)</a:t>
                      </a:r>
                    </a:p>
                    <a:p>
                      <a:pPr>
                        <a:buFontTx/>
                        <a:buChar char="-"/>
                      </a:pPr>
                      <a:r>
                        <a:rPr lang="fr-FR" sz="1600" b="0" baseline="0" dirty="0" smtClean="0">
                          <a:solidFill>
                            <a:schemeClr val="tx1"/>
                          </a:solidFill>
                        </a:rPr>
                        <a:t>Patineur à terre qui réintègre la piste et qui gêne (chute, perte de position …) l’adversaire</a:t>
                      </a:r>
                    </a:p>
                    <a:p>
                      <a:pPr>
                        <a:buFontTx/>
                        <a:buChar char="-"/>
                      </a:pPr>
                      <a:r>
                        <a:rPr lang="fr-FR" sz="1600" b="0" baseline="0" dirty="0" smtClean="0">
                          <a:solidFill>
                            <a:schemeClr val="tx1"/>
                          </a:solidFill>
                        </a:rPr>
                        <a:t> Assistance depuis l’extérieur de la piste qui améliore la position de l’assisté (genre une poussée, rééquilibration …)</a:t>
                      </a:r>
                    </a:p>
                  </a:txBody>
                  <a:tcPr>
                    <a:solidFill>
                      <a:schemeClr val="accent6">
                        <a:lumMod val="40000"/>
                        <a:lumOff val="60000"/>
                      </a:schemeClr>
                    </a:solidFill>
                  </a:tcPr>
                </a:tc>
              </a:tr>
              <a:tr h="693647">
                <a:tc>
                  <a:txBody>
                    <a:bodyPr/>
                    <a:lstStyle/>
                    <a:p>
                      <a:r>
                        <a:rPr lang="fr-FR" sz="1600" u="sng" dirty="0" smtClean="0"/>
                        <a:t>Expulsion</a:t>
                      </a:r>
                      <a:endParaRPr lang="fr-FR" sz="1600" u="sng" dirty="0"/>
                    </a:p>
                  </a:txBody>
                  <a:tcPr>
                    <a:solidFill>
                      <a:schemeClr val="accent2">
                        <a:lumMod val="40000"/>
                        <a:lumOff val="60000"/>
                      </a:schemeClr>
                    </a:solidFill>
                  </a:tcPr>
                </a:tc>
                <a:tc>
                  <a:txBody>
                    <a:bodyPr/>
                    <a:lstStyle/>
                    <a:p>
                      <a:pPr algn="l"/>
                      <a:r>
                        <a:rPr lang="fr-FR" sz="1600" kern="1200" baseline="0" dirty="0" smtClean="0">
                          <a:solidFill>
                            <a:schemeClr val="dk1"/>
                          </a:solidFill>
                          <a:latin typeface="+mn-lt"/>
                          <a:ea typeface="+mn-ea"/>
                          <a:cs typeface="+mn-cs"/>
                        </a:rPr>
                        <a:t>-Tentative consciente et violente de bloquer un adversaire en dehors des limites de la piste d’une manière intolérable en exécutant un blocage illégal.</a:t>
                      </a:r>
                      <a:endParaRPr lang="fr-FR" sz="1600" dirty="0"/>
                    </a:p>
                  </a:txBody>
                  <a:tcPr>
                    <a:solidFill>
                      <a:schemeClr val="accent2">
                        <a:lumMod val="40000"/>
                        <a:lumOff val="60000"/>
                      </a:schemeClr>
                    </a:solidFill>
                  </a:tcPr>
                </a:tc>
              </a:tr>
            </a:tbl>
          </a:graphicData>
        </a:graphic>
      </p:graphicFrame>
      <p:graphicFrame>
        <p:nvGraphicFramePr>
          <p:cNvPr id="3" name="Tableau 2"/>
          <p:cNvGraphicFramePr>
            <a:graphicFrameLocks noGrp="1"/>
          </p:cNvGraphicFramePr>
          <p:nvPr/>
        </p:nvGraphicFramePr>
        <p:xfrm>
          <a:off x="179512" y="692696"/>
          <a:ext cx="8784976" cy="4608800"/>
        </p:xfrm>
        <a:graphic>
          <a:graphicData uri="http://schemas.openxmlformats.org/drawingml/2006/table">
            <a:tbl>
              <a:tblPr firstRow="1" bandRow="1">
                <a:tableStyleId>{F5AB1C69-6EDB-4FF4-983F-18BD219EF322}</a:tableStyleId>
              </a:tblPr>
              <a:tblGrid>
                <a:gridCol w="1800200"/>
                <a:gridCol w="6984776"/>
              </a:tblGrid>
              <a:tr h="4608800">
                <a:tc>
                  <a:txBody>
                    <a:bodyPr/>
                    <a:lstStyle/>
                    <a:p>
                      <a:r>
                        <a:rPr lang="fr-FR" b="0" dirty="0" smtClean="0">
                          <a:solidFill>
                            <a:schemeClr val="tx1"/>
                          </a:solidFill>
                        </a:rPr>
                        <a:t>Pas d’impact/pas de pénalité</a:t>
                      </a:r>
                      <a:endParaRPr lang="fr-FR" b="0" dirty="0">
                        <a:solidFill>
                          <a:schemeClr val="tx1"/>
                        </a:solidFill>
                      </a:endParaRPr>
                    </a:p>
                  </a:txBody>
                  <a:tcPr>
                    <a:solidFill>
                      <a:schemeClr val="accent3">
                        <a:lumMod val="40000"/>
                        <a:lumOff val="60000"/>
                      </a:schemeClr>
                    </a:solidFill>
                  </a:tcPr>
                </a:tc>
                <a:tc>
                  <a:txBody>
                    <a:bodyPr/>
                    <a:lstStyle/>
                    <a:p>
                      <a:pPr>
                        <a:buFontTx/>
                        <a:buChar char="-"/>
                      </a:pPr>
                      <a:r>
                        <a:rPr lang="fr-FR" sz="1800" b="0" u="none" baseline="0" dirty="0" smtClean="0">
                          <a:solidFill>
                            <a:schemeClr val="tx1"/>
                          </a:solidFill>
                        </a:rPr>
                        <a:t> Patineur hors piste qui initie un contact mais PPPR de l’adversaire</a:t>
                      </a:r>
                    </a:p>
                    <a:p>
                      <a:pPr>
                        <a:buFontTx/>
                        <a:buNone/>
                      </a:pPr>
                      <a:endParaRPr lang="fr-FR" sz="1800" b="0" u="none" baseline="0" dirty="0" smtClean="0">
                        <a:solidFill>
                          <a:schemeClr val="tx1"/>
                        </a:solidFill>
                      </a:endParaRPr>
                    </a:p>
                    <a:p>
                      <a:pPr>
                        <a:buFontTx/>
                        <a:buChar char="-"/>
                      </a:pPr>
                      <a:r>
                        <a:rPr lang="fr-FR" sz="1800" b="0" u="none" baseline="0" dirty="0" smtClean="0">
                          <a:solidFill>
                            <a:schemeClr val="tx1"/>
                          </a:solidFill>
                        </a:rPr>
                        <a:t> Continuer un blocage après que le bloqueur initiateur ait touché le sol hors piste ???</a:t>
                      </a:r>
                    </a:p>
                    <a:p>
                      <a:pPr>
                        <a:buFontTx/>
                        <a:buNone/>
                      </a:pPr>
                      <a:endParaRPr lang="fr-FR" sz="1800" b="0" u="none" baseline="0" dirty="0" smtClean="0">
                        <a:solidFill>
                          <a:schemeClr val="tx1"/>
                        </a:solidFill>
                      </a:endParaRPr>
                    </a:p>
                    <a:p>
                      <a:pPr>
                        <a:buFontTx/>
                        <a:buChar char="-"/>
                      </a:pPr>
                      <a:r>
                        <a:rPr lang="fr-FR" sz="1800" b="0" u="none" dirty="0" smtClean="0">
                          <a:solidFill>
                            <a:schemeClr val="tx1"/>
                          </a:solidFill>
                        </a:rPr>
                        <a:t> Un contact avec</a:t>
                      </a:r>
                      <a:r>
                        <a:rPr lang="fr-FR" sz="1800" b="0" u="none" baseline="0" dirty="0" smtClean="0">
                          <a:solidFill>
                            <a:schemeClr val="tx1"/>
                          </a:solidFill>
                        </a:rPr>
                        <a:t> un bloqueur adverse qui est complètement hors piste (≠de réintégrant la piste), mais qui ne l’empêche pas de revenir en jeu</a:t>
                      </a:r>
                    </a:p>
                    <a:p>
                      <a:pPr>
                        <a:buFontTx/>
                        <a:buNone/>
                      </a:pPr>
                      <a:endParaRPr lang="fr-FR" sz="1800" b="0" u="none" baseline="0" dirty="0" smtClean="0">
                        <a:solidFill>
                          <a:schemeClr val="tx1"/>
                        </a:solidFill>
                      </a:endParaRPr>
                    </a:p>
                    <a:p>
                      <a:pPr>
                        <a:buFontTx/>
                        <a:buChar char="-"/>
                      </a:pPr>
                      <a:r>
                        <a:rPr lang="fr-FR" sz="1800" b="0" u="none" baseline="0" dirty="0" smtClean="0">
                          <a:solidFill>
                            <a:schemeClr val="tx1"/>
                          </a:solidFill>
                        </a:rPr>
                        <a:t> Contact entre un patineur à terre qui réintègre la piste et adversaire, mais PPPR de l’adversaire</a:t>
                      </a:r>
                    </a:p>
                    <a:p>
                      <a:pPr>
                        <a:buFontTx/>
                        <a:buChar char="-"/>
                      </a:pPr>
                      <a:endParaRPr lang="fr-FR" sz="1800" b="0" u="none" baseline="0" dirty="0" smtClean="0">
                        <a:solidFill>
                          <a:schemeClr val="tx1"/>
                        </a:solidFill>
                      </a:endParaRPr>
                    </a:p>
                    <a:p>
                      <a:pPr>
                        <a:buFontTx/>
                        <a:buChar char="-"/>
                      </a:pPr>
                      <a:r>
                        <a:rPr lang="fr-FR" sz="1800" b="0" u="none" baseline="0" dirty="0" smtClean="0">
                          <a:solidFill>
                            <a:schemeClr val="tx1"/>
                          </a:solidFill>
                        </a:rPr>
                        <a:t> Une assistance donnée par un patineur hors piste mais qui n’est pas effective, n’aide pas le partenaire</a:t>
                      </a:r>
                    </a:p>
                    <a:p>
                      <a:endParaRPr lang="fr-FR" dirty="0"/>
                    </a:p>
                  </a:txBody>
                  <a:tcPr>
                    <a:solidFill>
                      <a:schemeClr val="accent3">
                        <a:lumMod val="40000"/>
                        <a:lumOff val="60000"/>
                      </a:schemeClr>
                    </a:solidFill>
                  </a:tcPr>
                </a:tc>
              </a:tr>
            </a:tbl>
          </a:graphicData>
        </a:graphic>
      </p:graphicFrame>
      <p:graphicFrame>
        <p:nvGraphicFramePr>
          <p:cNvPr id="4" name="Tableau 3"/>
          <p:cNvGraphicFramePr>
            <a:graphicFrameLocks noGrp="1"/>
          </p:cNvGraphicFramePr>
          <p:nvPr/>
        </p:nvGraphicFramePr>
        <p:xfrm>
          <a:off x="179512" y="1052736"/>
          <a:ext cx="8856984" cy="4480560"/>
        </p:xfrm>
        <a:graphic>
          <a:graphicData uri="http://schemas.openxmlformats.org/drawingml/2006/table">
            <a:tbl>
              <a:tblPr firstRow="1" bandRow="1">
                <a:tableStyleId>{5C22544A-7EE6-4342-B048-85BDC9FD1C3A}</a:tableStyleId>
              </a:tblPr>
              <a:tblGrid>
                <a:gridCol w="1714333"/>
                <a:gridCol w="7142651"/>
              </a:tblGrid>
              <a:tr h="370840">
                <a:tc>
                  <a:txBody>
                    <a:bodyPr/>
                    <a:lstStyle/>
                    <a:p>
                      <a:r>
                        <a:rPr lang="fr-FR" b="0" dirty="0" smtClean="0">
                          <a:solidFill>
                            <a:schemeClr val="tx1"/>
                          </a:solidFill>
                        </a:rPr>
                        <a:t>Pénalités majeures</a:t>
                      </a:r>
                      <a:endParaRPr lang="fr-FR" b="0" dirty="0">
                        <a:solidFill>
                          <a:schemeClr val="tx1"/>
                        </a:solidFill>
                      </a:endParaRPr>
                    </a:p>
                  </a:txBody>
                  <a:tcPr>
                    <a:solidFill>
                      <a:schemeClr val="accent6">
                        <a:lumMod val="40000"/>
                        <a:lumOff val="60000"/>
                      </a:schemeClr>
                    </a:solidFill>
                  </a:tcPr>
                </a:tc>
                <a:tc>
                  <a:txBody>
                    <a:bodyPr/>
                    <a:lstStyle/>
                    <a:p>
                      <a:pPr>
                        <a:buFontTx/>
                        <a:buChar char="-"/>
                      </a:pPr>
                      <a:r>
                        <a:rPr lang="fr-FR" b="0" baseline="0" dirty="0" smtClean="0">
                          <a:solidFill>
                            <a:schemeClr val="tx1"/>
                          </a:solidFill>
                        </a:rPr>
                        <a:t>Blocage/contact depuis une zone hors piste, qui provoque une perte de position de l’adversaire (ou chute)</a:t>
                      </a:r>
                    </a:p>
                    <a:p>
                      <a:pPr>
                        <a:buFontTx/>
                        <a:buChar char="-"/>
                      </a:pPr>
                      <a:endParaRPr lang="fr-FR" b="1" baseline="0" dirty="0" smtClean="0">
                        <a:solidFill>
                          <a:schemeClr val="lt1"/>
                        </a:solidFill>
                      </a:endParaRPr>
                    </a:p>
                    <a:p>
                      <a:pPr>
                        <a:buFontTx/>
                        <a:buChar char="-"/>
                      </a:pPr>
                      <a:r>
                        <a:rPr lang="fr-FR" b="0" baseline="0" dirty="0" smtClean="0">
                          <a:solidFill>
                            <a:schemeClr val="tx1"/>
                          </a:solidFill>
                        </a:rPr>
                        <a:t> Fait d’avoir continué un blocage provoquant la chute de l’adversaire, alors que la patineuse initiatrice du blocage est </a:t>
                      </a:r>
                      <a:r>
                        <a:rPr lang="fr-FR" b="0" u="sng" baseline="0" dirty="0" smtClean="0">
                          <a:solidFill>
                            <a:schemeClr val="tx1"/>
                          </a:solidFill>
                        </a:rPr>
                        <a:t>sortie de la piste et a maintenu le contact</a:t>
                      </a:r>
                    </a:p>
                    <a:p>
                      <a:pPr>
                        <a:buFontTx/>
                        <a:buChar char="-"/>
                      </a:pPr>
                      <a:endParaRPr lang="fr-FR" b="0" baseline="0" dirty="0" smtClean="0">
                        <a:solidFill>
                          <a:schemeClr val="tx1"/>
                        </a:solidFill>
                      </a:endParaRPr>
                    </a:p>
                    <a:p>
                      <a:pPr>
                        <a:buFontTx/>
                        <a:buChar char="-"/>
                      </a:pPr>
                      <a:r>
                        <a:rPr lang="fr-FR" b="0" baseline="0" dirty="0" smtClean="0">
                          <a:solidFill>
                            <a:schemeClr val="tx1"/>
                          </a:solidFill>
                        </a:rPr>
                        <a:t> Contact avec un patineur complètement hors piste et qui l’empêche de revenir sur la piste (ou le fait chuter)</a:t>
                      </a:r>
                    </a:p>
                    <a:p>
                      <a:pPr>
                        <a:buFontTx/>
                        <a:buNone/>
                      </a:pPr>
                      <a:endParaRPr lang="fr-FR" b="0" baseline="0" dirty="0" smtClean="0">
                        <a:solidFill>
                          <a:schemeClr val="tx1"/>
                        </a:solidFill>
                      </a:endParaRPr>
                    </a:p>
                    <a:p>
                      <a:pPr>
                        <a:buFontTx/>
                        <a:buChar char="-"/>
                      </a:pPr>
                      <a:r>
                        <a:rPr lang="fr-FR" b="0" baseline="0" dirty="0" smtClean="0">
                          <a:solidFill>
                            <a:schemeClr val="tx1"/>
                          </a:solidFill>
                        </a:rPr>
                        <a:t>Patineur à terre qui réintègre la piste et qui gêne (chute, perte de position …) l’adversaire</a:t>
                      </a:r>
                    </a:p>
                    <a:p>
                      <a:pPr>
                        <a:buFontTx/>
                        <a:buChar char="-"/>
                      </a:pPr>
                      <a:endParaRPr lang="fr-FR" b="0" baseline="0" dirty="0" smtClean="0">
                        <a:solidFill>
                          <a:schemeClr val="tx1"/>
                        </a:solidFill>
                      </a:endParaRPr>
                    </a:p>
                    <a:p>
                      <a:pPr>
                        <a:buFontTx/>
                        <a:buChar char="-"/>
                      </a:pPr>
                      <a:r>
                        <a:rPr lang="fr-FR" b="0" baseline="0" dirty="0" smtClean="0">
                          <a:solidFill>
                            <a:schemeClr val="tx1"/>
                          </a:solidFill>
                        </a:rPr>
                        <a:t> Assistance depuis l’extérieur de la piste qui améliore la position de l’assisté (genre une poussée, rééquilibration …)</a:t>
                      </a:r>
                    </a:p>
                    <a:p>
                      <a:pPr>
                        <a:buFontTx/>
                        <a:buNone/>
                      </a:pPr>
                      <a:endParaRPr lang="fr-FR" b="0" baseline="0" dirty="0" smtClean="0">
                        <a:solidFill>
                          <a:schemeClr val="tx1"/>
                        </a:solidFill>
                      </a:endParaRPr>
                    </a:p>
                  </a:txBody>
                  <a:tcPr>
                    <a:solidFill>
                      <a:schemeClr val="accent6">
                        <a:lumMod val="40000"/>
                        <a:lumOff val="60000"/>
                      </a:schemeClr>
                    </a:solidFill>
                  </a:tcPr>
                </a:tc>
              </a:tr>
            </a:tbl>
          </a:graphicData>
        </a:graphic>
      </p:graphicFrame>
      <p:graphicFrame>
        <p:nvGraphicFramePr>
          <p:cNvPr id="6" name="Tableau 5"/>
          <p:cNvGraphicFramePr>
            <a:graphicFrameLocks noGrp="1"/>
          </p:cNvGraphicFramePr>
          <p:nvPr/>
        </p:nvGraphicFramePr>
        <p:xfrm>
          <a:off x="107504" y="1397000"/>
          <a:ext cx="8856984" cy="1188720"/>
        </p:xfrm>
        <a:graphic>
          <a:graphicData uri="http://schemas.openxmlformats.org/drawingml/2006/table">
            <a:tbl>
              <a:tblPr firstRow="1" bandRow="1">
                <a:tableStyleId>{5C22544A-7EE6-4342-B048-85BDC9FD1C3A}</a:tableStyleId>
              </a:tblPr>
              <a:tblGrid>
                <a:gridCol w="1708329"/>
                <a:gridCol w="7148655"/>
              </a:tblGrid>
              <a:tr h="370840">
                <a:tc>
                  <a:txBody>
                    <a:bodyPr/>
                    <a:lstStyle/>
                    <a:p>
                      <a:r>
                        <a:rPr lang="fr-FR" b="0" dirty="0" smtClean="0">
                          <a:solidFill>
                            <a:schemeClr val="tx1"/>
                          </a:solidFill>
                        </a:rPr>
                        <a:t>Expulsion</a:t>
                      </a:r>
                      <a:endParaRPr lang="fr-FR" b="0" dirty="0">
                        <a:solidFill>
                          <a:schemeClr val="tx1"/>
                        </a:solidFill>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dk1"/>
                          </a:solidFill>
                          <a:latin typeface="+mn-lt"/>
                          <a:ea typeface="+mn-ea"/>
                          <a:cs typeface="+mn-cs"/>
                        </a:rPr>
                        <a:t>-</a:t>
                      </a:r>
                      <a:r>
                        <a:rPr lang="fr-FR" sz="1800" b="0" kern="1200" baseline="0" dirty="0" smtClean="0">
                          <a:solidFill>
                            <a:schemeClr val="dk1"/>
                          </a:solidFill>
                          <a:latin typeface="+mn-lt"/>
                          <a:ea typeface="+mn-ea"/>
                          <a:cs typeface="+mn-cs"/>
                        </a:rPr>
                        <a:t>Tentative consciente et violente de bloquer un adversaire en dehors des limites de la piste d’une manière intolérable en exécutant un blocage illégal.</a:t>
                      </a:r>
                      <a:endParaRPr lang="fr-FR" b="0" dirty="0" smtClean="0"/>
                    </a:p>
                    <a:p>
                      <a:endParaRPr lang="fr-FR" b="0" dirty="0">
                        <a:solidFill>
                          <a:schemeClr val="tx1"/>
                        </a:solidFill>
                      </a:endParaRPr>
                    </a:p>
                  </a:txBody>
                  <a:tcPr>
                    <a:solidFill>
                      <a:schemeClr val="accent2">
                        <a:lumMod val="40000"/>
                        <a:lumOff val="60000"/>
                      </a:schemeClr>
                    </a:solidFill>
                  </a:tcPr>
                </a:tc>
              </a:tr>
            </a:tbl>
          </a:graphicData>
        </a:graphic>
      </p:graphicFrame>
      <p:pic>
        <p:nvPicPr>
          <p:cNvPr id="7" name="Image 6" descr="outof bounds blocking.jpg"/>
          <p:cNvPicPr>
            <a:picLocks noChangeAspect="1"/>
          </p:cNvPicPr>
          <p:nvPr/>
        </p:nvPicPr>
        <p:blipFill>
          <a:blip r:embed="rId2" cstate="print"/>
          <a:stretch>
            <a:fillRect/>
          </a:stretch>
        </p:blipFill>
        <p:spPr>
          <a:xfrm>
            <a:off x="179512" y="260648"/>
            <a:ext cx="4608512" cy="3499455"/>
          </a:xfrm>
          <a:prstGeom prst="rect">
            <a:avLst/>
          </a:prstGeom>
        </p:spPr>
      </p:pic>
      <p:pic>
        <p:nvPicPr>
          <p:cNvPr id="8" name="Image 7" descr="outofboundsblock.png"/>
          <p:cNvPicPr>
            <a:picLocks noChangeAspect="1"/>
          </p:cNvPicPr>
          <p:nvPr/>
        </p:nvPicPr>
        <p:blipFill>
          <a:blip r:embed="rId3" cstate="print"/>
          <a:stretch>
            <a:fillRect/>
          </a:stretch>
        </p:blipFill>
        <p:spPr>
          <a:xfrm>
            <a:off x="3399262" y="3789040"/>
            <a:ext cx="5744738" cy="2926907"/>
          </a:xfrm>
          <a:prstGeom prst="rect">
            <a:avLst/>
          </a:prstGeom>
        </p:spPr>
      </p:pic>
      <p:sp>
        <p:nvSpPr>
          <p:cNvPr id="9" name="ZoneTexte 8"/>
          <p:cNvSpPr txBox="1"/>
          <p:nvPr/>
        </p:nvSpPr>
        <p:spPr>
          <a:xfrm>
            <a:off x="323528" y="1340768"/>
            <a:ext cx="8208912"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i="1" dirty="0" smtClean="0"/>
              <a:t>Règles Roller Derby Facebook</a:t>
            </a:r>
            <a:r>
              <a:rPr lang="fr-FR" dirty="0" smtClean="0"/>
              <a:t> </a:t>
            </a:r>
            <a:r>
              <a:rPr lang="fr-FR" i="1" dirty="0" smtClean="0"/>
              <a:t>(Slash Gordon) </a:t>
            </a:r>
            <a:r>
              <a:rPr lang="fr-FR" dirty="0" smtClean="0"/>
              <a:t>: Salut, en fait, on ne dit pas que ce n'est pas illégal mais plutôt que cette faute n'a pas d'impact et donc pas de pénalité. Elle devient pénalisable si l'autre joueuse tombe (6.8.19). </a:t>
            </a:r>
            <a:r>
              <a:rPr lang="fr-FR" dirty="0" smtClean="0">
                <a:solidFill>
                  <a:srgbClr val="C00000"/>
                </a:solidFill>
              </a:rPr>
              <a:t>Quelque chose de classé en "no impact/no pénalité" est en général quelque chose qui n'est pas autorisé mais vu qu'il n'y a pas d'impact, on ne met pas de faute.</a:t>
            </a:r>
            <a:r>
              <a:rPr lang="fr-FR" dirty="0" smtClean="0"/>
              <a:t> Je pense que le point 6.8.21 vient en complément. Si tu l'empêches de réintégrer, c'est une majeur. Il faut différencier le blocage qui continue un petit peu après la sortie de piste et le blocage qui sert à empêcher le joueur de réentrer. Tu verras qu'en fait c'est facile à distinguer en live</a:t>
            </a:r>
            <a:endParaRPr lang="fr-FR" dirty="0"/>
          </a:p>
        </p:txBody>
      </p:sp>
      <p:sp>
        <p:nvSpPr>
          <p:cNvPr id="10" name="Espace réservé du pied de page 9"/>
          <p:cNvSpPr>
            <a:spLocks noGrp="1"/>
          </p:cNvSpPr>
          <p:nvPr>
            <p:ph type="ftr" sz="quarter" idx="11"/>
          </p:nvPr>
        </p:nvSpPr>
        <p:spPr/>
        <p:txBody>
          <a:bodyPr/>
          <a:lstStyle/>
          <a:p>
            <a:r>
              <a:rPr lang="fr-FR" smtClean="0"/>
              <a:t>Buzz 2013 (Les Dérangées)</a:t>
            </a:r>
            <a:endParaRPr lang="fr-FR"/>
          </a:p>
        </p:txBody>
      </p:sp>
      <p:sp>
        <p:nvSpPr>
          <p:cNvPr id="11" name="Espace réservé du numéro de diapositive 10"/>
          <p:cNvSpPr>
            <a:spLocks noGrp="1"/>
          </p:cNvSpPr>
          <p:nvPr>
            <p:ph type="sldNum" sz="quarter" idx="12"/>
          </p:nvPr>
        </p:nvSpPr>
        <p:spPr/>
        <p:txBody>
          <a:bodyPr/>
          <a:lstStyle/>
          <a:p>
            <a:fld id="{0A95D8EB-C796-4D7C-A45D-C371170323EE}" type="slidenum">
              <a:rPr lang="fr-FR" smtClean="0"/>
              <a:pPr/>
              <a:t>75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830997"/>
          </a:xfrm>
          <a:prstGeom prst="rect">
            <a:avLst/>
          </a:prstGeom>
          <a:noFill/>
        </p:spPr>
        <p:txBody>
          <a:bodyPr wrap="square" rtlCol="0">
            <a:spAutoFit/>
          </a:bodyPr>
          <a:lstStyle/>
          <a:p>
            <a:r>
              <a:rPr lang="fr-FR" sz="2400" u="sng" dirty="0" smtClean="0"/>
              <a:t>9. Pénalités de direction de jeu = DIRECTION OF GAMEPLAY PENALTIES</a:t>
            </a:r>
          </a:p>
        </p:txBody>
      </p:sp>
      <p:sp>
        <p:nvSpPr>
          <p:cNvPr id="3" name="ZoneTexte 2"/>
          <p:cNvSpPr txBox="1"/>
          <p:nvPr/>
        </p:nvSpPr>
        <p:spPr>
          <a:xfrm>
            <a:off x="323528" y="1412776"/>
            <a:ext cx="8352928" cy="369332"/>
          </a:xfrm>
          <a:prstGeom prst="rect">
            <a:avLst/>
          </a:prstGeom>
          <a:noFill/>
        </p:spPr>
        <p:txBody>
          <a:bodyPr wrap="square" rtlCol="0">
            <a:spAutoFit/>
          </a:bodyPr>
          <a:lstStyle/>
          <a:p>
            <a:r>
              <a:rPr lang="fr-FR" dirty="0" err="1" smtClean="0"/>
              <a:t>Cf</a:t>
            </a:r>
            <a:r>
              <a:rPr lang="fr-FR" dirty="0" smtClean="0"/>
              <a:t> chapitre 4 </a:t>
            </a:r>
            <a:endParaRPr lang="fr-FR" dirty="0"/>
          </a:p>
        </p:txBody>
      </p:sp>
      <p:sp>
        <p:nvSpPr>
          <p:cNvPr id="4" name="ZoneTexte 3"/>
          <p:cNvSpPr txBox="1"/>
          <p:nvPr/>
        </p:nvSpPr>
        <p:spPr>
          <a:xfrm>
            <a:off x="251520" y="1916832"/>
            <a:ext cx="871296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 </a:t>
            </a:r>
            <a:r>
              <a:rPr lang="fr-FR" dirty="0" smtClean="0">
                <a:solidFill>
                  <a:schemeClr val="accent6">
                    <a:lumMod val="50000"/>
                  </a:schemeClr>
                </a:solidFill>
              </a:rPr>
              <a:t>Blocage</a:t>
            </a:r>
            <a:r>
              <a:rPr lang="fr-FR" dirty="0" smtClean="0"/>
              <a:t> légal quand la joueuse patine dans le </a:t>
            </a:r>
            <a:r>
              <a:rPr lang="fr-FR" dirty="0" smtClean="0">
                <a:solidFill>
                  <a:schemeClr val="accent6">
                    <a:lumMod val="50000"/>
                  </a:schemeClr>
                </a:solidFill>
              </a:rPr>
              <a:t>sens anti-horaire</a:t>
            </a:r>
            <a:r>
              <a:rPr lang="fr-FR" dirty="0" smtClean="0"/>
              <a:t>, interdit de bloquer dans le sens horaire et à l’arrêt. Cette règle comprend le blocage </a:t>
            </a:r>
            <a:r>
              <a:rPr lang="fr-FR" dirty="0" smtClean="0">
                <a:solidFill>
                  <a:schemeClr val="accent6">
                    <a:lumMod val="50000"/>
                  </a:schemeClr>
                </a:solidFill>
              </a:rPr>
              <a:t>positionnel</a:t>
            </a:r>
            <a:r>
              <a:rPr lang="fr-FR" dirty="0" smtClean="0"/>
              <a:t>.</a:t>
            </a:r>
            <a:endParaRPr lang="fr-FR" dirty="0"/>
          </a:p>
        </p:txBody>
      </p:sp>
      <p:sp>
        <p:nvSpPr>
          <p:cNvPr id="5" name="ZoneTexte 4"/>
          <p:cNvSpPr txBox="1"/>
          <p:nvPr/>
        </p:nvSpPr>
        <p:spPr>
          <a:xfrm>
            <a:off x="251520" y="3068960"/>
            <a:ext cx="8712968"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fr-FR" dirty="0" smtClean="0"/>
              <a:t> De même pour l’</a:t>
            </a:r>
            <a:r>
              <a:rPr lang="fr-FR" dirty="0" smtClean="0">
                <a:solidFill>
                  <a:schemeClr val="accent6">
                    <a:lumMod val="75000"/>
                  </a:schemeClr>
                </a:solidFill>
              </a:rPr>
              <a:t>assistance</a:t>
            </a:r>
            <a:r>
              <a:rPr lang="fr-FR" dirty="0" smtClean="0"/>
              <a:t> à une coéquipière : nécessité de </a:t>
            </a:r>
            <a:r>
              <a:rPr lang="fr-FR" dirty="0" smtClean="0">
                <a:solidFill>
                  <a:schemeClr val="accent6">
                    <a:lumMod val="75000"/>
                  </a:schemeClr>
                </a:solidFill>
              </a:rPr>
              <a:t>rouler</a:t>
            </a:r>
            <a:r>
              <a:rPr lang="fr-FR" dirty="0" smtClean="0"/>
              <a:t> (illégal si patineuse à l’arrêt) en </a:t>
            </a:r>
            <a:r>
              <a:rPr lang="fr-FR" dirty="0" smtClean="0">
                <a:solidFill>
                  <a:schemeClr val="accent6">
                    <a:lumMod val="75000"/>
                  </a:schemeClr>
                </a:solidFill>
              </a:rPr>
              <a:t>anti-horaire</a:t>
            </a:r>
            <a:r>
              <a:rPr lang="fr-FR" dirty="0" smtClean="0"/>
              <a:t>. C’est celui qui initie l’assistance qui est responsable. </a:t>
            </a:r>
          </a:p>
          <a:p>
            <a:pPr>
              <a:buFontTx/>
              <a:buChar char="-"/>
            </a:pPr>
            <a:endParaRPr lang="fr-FR" dirty="0" smtClean="0"/>
          </a:p>
          <a:p>
            <a:pPr>
              <a:buFontTx/>
              <a:buChar char="-"/>
            </a:pPr>
            <a:r>
              <a:rPr lang="fr-FR" dirty="0" smtClean="0">
                <a:solidFill>
                  <a:srgbClr val="CC00CC"/>
                </a:solidFill>
              </a:rPr>
              <a:t> Exception</a:t>
            </a:r>
            <a:r>
              <a:rPr lang="fr-FR" dirty="0" smtClean="0"/>
              <a:t> : possibilité de porter assistance à l’</a:t>
            </a:r>
            <a:r>
              <a:rPr lang="fr-FR" dirty="0" smtClean="0">
                <a:solidFill>
                  <a:srgbClr val="CC00CC"/>
                </a:solidFill>
              </a:rPr>
              <a:t>arrê</a:t>
            </a:r>
            <a:r>
              <a:rPr lang="fr-FR" dirty="0" smtClean="0"/>
              <a:t>t ou en patinant dans le </a:t>
            </a:r>
            <a:r>
              <a:rPr lang="fr-FR" dirty="0" smtClean="0">
                <a:solidFill>
                  <a:srgbClr val="CC00CC"/>
                </a:solidFill>
              </a:rPr>
              <a:t>sens horaire</a:t>
            </a:r>
            <a:r>
              <a:rPr lang="fr-FR" dirty="0" smtClean="0"/>
              <a:t> à une personne qui est </a:t>
            </a:r>
            <a:r>
              <a:rPr lang="fr-FR" dirty="0" smtClean="0">
                <a:solidFill>
                  <a:srgbClr val="CC00CC"/>
                </a:solidFill>
              </a:rPr>
              <a:t>tombée ou à l’arrêt</a:t>
            </a:r>
            <a:r>
              <a:rPr lang="fr-FR" dirty="0" smtClean="0"/>
              <a:t>.</a:t>
            </a:r>
            <a:endParaRPr lang="fr-FR" dirty="0"/>
          </a:p>
        </p:txBody>
      </p:sp>
      <p:sp>
        <p:nvSpPr>
          <p:cNvPr id="6" name="ZoneTexte 5"/>
          <p:cNvSpPr txBox="1"/>
          <p:nvPr/>
        </p:nvSpPr>
        <p:spPr>
          <a:xfrm>
            <a:off x="251520" y="5013176"/>
            <a:ext cx="8712968"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Tx/>
              <a:buChar char="-"/>
            </a:pPr>
            <a:r>
              <a:rPr lang="fr-FR" dirty="0" smtClean="0"/>
              <a:t> Il est </a:t>
            </a:r>
            <a:r>
              <a:rPr lang="fr-FR" dirty="0" smtClean="0">
                <a:solidFill>
                  <a:srgbClr val="CC6600"/>
                </a:solidFill>
              </a:rPr>
              <a:t>autorisé de s’arrêter</a:t>
            </a:r>
            <a:r>
              <a:rPr lang="fr-FR" dirty="0" smtClean="0"/>
              <a:t>, ou de </a:t>
            </a:r>
            <a:r>
              <a:rPr lang="fr-FR" dirty="0" smtClean="0">
                <a:solidFill>
                  <a:srgbClr val="CC6600"/>
                </a:solidFill>
              </a:rPr>
              <a:t>rouler</a:t>
            </a:r>
            <a:r>
              <a:rPr lang="fr-FR" dirty="0" smtClean="0"/>
              <a:t> en sens </a:t>
            </a:r>
            <a:r>
              <a:rPr lang="fr-FR" dirty="0" smtClean="0">
                <a:solidFill>
                  <a:srgbClr val="CC6600"/>
                </a:solidFill>
              </a:rPr>
              <a:t>horaire</a:t>
            </a:r>
            <a:r>
              <a:rPr lang="fr-FR" dirty="0" smtClean="0"/>
              <a:t> à </a:t>
            </a:r>
            <a:r>
              <a:rPr lang="fr-FR" dirty="0" smtClean="0">
                <a:solidFill>
                  <a:srgbClr val="CC6600"/>
                </a:solidFill>
              </a:rPr>
              <a:t>condition</a:t>
            </a:r>
            <a:r>
              <a:rPr lang="fr-FR" dirty="0" smtClean="0"/>
              <a:t> de ne pas porter assistance ou initier un blocage</a:t>
            </a:r>
          </a:p>
          <a:p>
            <a:endParaRPr lang="fr-FR" dirty="0" smtClean="0"/>
          </a:p>
          <a:p>
            <a:pPr lvl="1"/>
            <a:r>
              <a:rPr lang="fr-FR" i="1" dirty="0" smtClean="0"/>
              <a:t>~ Et si tu es engagée dans un blocage, et pour n’importe quelle raison tu arrives à t’arrêter, tu dois cesser tout contact avec l’adversaire</a:t>
            </a:r>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76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8352928" cy="646331"/>
          </a:xfrm>
          <a:prstGeom prst="rect">
            <a:avLst/>
          </a:prstGeom>
          <a:noFill/>
        </p:spPr>
        <p:txBody>
          <a:bodyPr wrap="square" rtlCol="0">
            <a:spAutoFit/>
          </a:bodyPr>
          <a:lstStyle/>
          <a:p>
            <a:pPr>
              <a:buFont typeface="Arial" pitchFamily="34" charset="0"/>
              <a:buChar char="•"/>
            </a:pPr>
            <a:r>
              <a:rPr lang="fr-FR" dirty="0" smtClean="0"/>
              <a:t> Seuls les patineurs, qui patinent dans le sens </a:t>
            </a:r>
            <a:r>
              <a:rPr lang="fr-FR" dirty="0" smtClean="0">
                <a:solidFill>
                  <a:srgbClr val="FF0000"/>
                </a:solidFill>
              </a:rPr>
              <a:t>ANTI-HORAIRE</a:t>
            </a:r>
            <a:r>
              <a:rPr lang="fr-FR" dirty="0" smtClean="0"/>
              <a:t>, peuvent exécuter un blocage.</a:t>
            </a:r>
            <a:endParaRPr lang="fr-FR" dirty="0"/>
          </a:p>
        </p:txBody>
      </p:sp>
      <p:pic>
        <p:nvPicPr>
          <p:cNvPr id="3" name="Image 2" descr="clockwise.jpg"/>
          <p:cNvPicPr>
            <a:picLocks noChangeAspect="1"/>
          </p:cNvPicPr>
          <p:nvPr/>
        </p:nvPicPr>
        <p:blipFill>
          <a:blip r:embed="rId2" cstate="print"/>
          <a:stretch>
            <a:fillRect/>
          </a:stretch>
        </p:blipFill>
        <p:spPr>
          <a:xfrm>
            <a:off x="0" y="0"/>
            <a:ext cx="9144000" cy="6636152"/>
          </a:xfrm>
          <a:prstGeom prst="rect">
            <a:avLst/>
          </a:prstGeom>
        </p:spPr>
      </p:pic>
      <p:cxnSp>
        <p:nvCxnSpPr>
          <p:cNvPr id="5" name="Connecteur droit avec flèche 4"/>
          <p:cNvCxnSpPr/>
          <p:nvPr/>
        </p:nvCxnSpPr>
        <p:spPr>
          <a:xfrm flipH="1">
            <a:off x="4644008" y="2132856"/>
            <a:ext cx="11521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971600" y="3501008"/>
            <a:ext cx="216024"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5220072" y="5445224"/>
            <a:ext cx="7920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ZoneTexte 23"/>
          <p:cNvSpPr txBox="1"/>
          <p:nvPr/>
        </p:nvSpPr>
        <p:spPr>
          <a:xfrm>
            <a:off x="4572000" y="908720"/>
            <a:ext cx="432048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smtClean="0"/>
              <a:t>La direction de jeu (mouvement en sens anti-horaire), est déterminée par le passage des patins sur une ligne perpendiculaire aux limites de la piste.</a:t>
            </a:r>
            <a:endParaRPr lang="fr-FR" dirty="0"/>
          </a:p>
        </p:txBody>
      </p:sp>
      <p:sp>
        <p:nvSpPr>
          <p:cNvPr id="25" name="ZoneTexte 24"/>
          <p:cNvSpPr txBox="1"/>
          <p:nvPr/>
        </p:nvSpPr>
        <p:spPr>
          <a:xfrm>
            <a:off x="4139952" y="908720"/>
            <a:ext cx="439248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Un blocage effectué avec les patins se déplaçant dans la direction comprise dans la zone verte (0-90°) est correcte car dans le sens ANTI-HORAIRE</a:t>
            </a:r>
            <a:endParaRPr lang="fr-FR" dirty="0"/>
          </a:p>
        </p:txBody>
      </p:sp>
      <p:sp>
        <p:nvSpPr>
          <p:cNvPr id="26" name="ZoneTexte 25"/>
          <p:cNvSpPr txBox="1"/>
          <p:nvPr/>
        </p:nvSpPr>
        <p:spPr>
          <a:xfrm>
            <a:off x="4067944" y="2492896"/>
            <a:ext cx="381642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Un blocage effectué avec les patins se déplaçant dans la direction comprise dans la zone rouge (180-90°), est un blocage illégal car effectué dans le sens HORAIRE.</a:t>
            </a:r>
            <a:endParaRPr lang="fr-FR" dirty="0"/>
          </a:p>
        </p:txBody>
      </p:sp>
      <p:cxnSp>
        <p:nvCxnSpPr>
          <p:cNvPr id="28" name="Connecteur droit avec flèche 27"/>
          <p:cNvCxnSpPr/>
          <p:nvPr/>
        </p:nvCxnSpPr>
        <p:spPr>
          <a:xfrm flipH="1">
            <a:off x="1691680" y="1628800"/>
            <a:ext cx="576064"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Connecteur droit avec flèche 28"/>
          <p:cNvCxnSpPr/>
          <p:nvPr/>
        </p:nvCxnSpPr>
        <p:spPr>
          <a:xfrm flipH="1">
            <a:off x="1979712" y="2132856"/>
            <a:ext cx="432048"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Connecteur droit avec flèche 30"/>
          <p:cNvCxnSpPr/>
          <p:nvPr/>
        </p:nvCxnSpPr>
        <p:spPr>
          <a:xfrm flipH="1">
            <a:off x="1763688" y="2060848"/>
            <a:ext cx="57606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Connecteur droit avec flèche 32"/>
          <p:cNvCxnSpPr/>
          <p:nvPr/>
        </p:nvCxnSpPr>
        <p:spPr>
          <a:xfrm flipH="1">
            <a:off x="1907704" y="1700808"/>
            <a:ext cx="360040"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Connecteur droit avec flèche 36"/>
          <p:cNvCxnSpPr/>
          <p:nvPr/>
        </p:nvCxnSpPr>
        <p:spPr>
          <a:xfrm flipV="1">
            <a:off x="2339752" y="1412776"/>
            <a:ext cx="432048"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Connecteur droit avec flèche 37"/>
          <p:cNvCxnSpPr/>
          <p:nvPr/>
        </p:nvCxnSpPr>
        <p:spPr>
          <a:xfrm>
            <a:off x="2339752" y="1844824"/>
            <a:ext cx="720080"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Connecteur droit avec flèche 40"/>
          <p:cNvCxnSpPr/>
          <p:nvPr/>
        </p:nvCxnSpPr>
        <p:spPr>
          <a:xfrm flipV="1">
            <a:off x="2411760" y="2204864"/>
            <a:ext cx="50405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Connecteur droit avec flèche 42"/>
          <p:cNvCxnSpPr/>
          <p:nvPr/>
        </p:nvCxnSpPr>
        <p:spPr>
          <a:xfrm flipV="1">
            <a:off x="2339752" y="1700808"/>
            <a:ext cx="86409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Espace réservé du pied de page 17"/>
          <p:cNvSpPr>
            <a:spLocks noGrp="1"/>
          </p:cNvSpPr>
          <p:nvPr>
            <p:ph type="ftr" sz="quarter" idx="11"/>
          </p:nvPr>
        </p:nvSpPr>
        <p:spPr/>
        <p:txBody>
          <a:bodyPr/>
          <a:lstStyle/>
          <a:p>
            <a:r>
              <a:rPr lang="fr-FR" smtClean="0"/>
              <a:t>Buzz 2013 (Les Dérangées)</a:t>
            </a:r>
            <a:endParaRPr lang="fr-FR"/>
          </a:p>
        </p:txBody>
      </p:sp>
      <p:sp>
        <p:nvSpPr>
          <p:cNvPr id="19" name="Espace réservé du numéro de diapositive 18"/>
          <p:cNvSpPr>
            <a:spLocks noGrp="1"/>
          </p:cNvSpPr>
          <p:nvPr>
            <p:ph type="sldNum" sz="quarter" idx="12"/>
          </p:nvPr>
        </p:nvSpPr>
        <p:spPr/>
        <p:txBody>
          <a:bodyPr/>
          <a:lstStyle/>
          <a:p>
            <a:fld id="{0A95D8EB-C796-4D7C-A45D-C371170323EE}" type="slidenum">
              <a:rPr lang="fr-FR" smtClean="0"/>
              <a:pPr/>
              <a:t>77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4"/>
                                        </p:tgtEl>
                                        <p:attrNameLst>
                                          <p:attrName>ppt_x</p:attrName>
                                        </p:attrNameLst>
                                      </p:cBhvr>
                                      <p:tavLst>
                                        <p:tav tm="0">
                                          <p:val>
                                            <p:strVal val="ppt_x"/>
                                          </p:val>
                                        </p:tav>
                                        <p:tav tm="100000">
                                          <p:val>
                                            <p:strVal val="ppt_x"/>
                                          </p:val>
                                        </p:tav>
                                      </p:tavLst>
                                    </p:anim>
                                    <p:anim calcmode="lin" valueType="num">
                                      <p:cBhvr additive="base">
                                        <p:cTn id="27" dur="500"/>
                                        <p:tgtEl>
                                          <p:spTgt spid="24"/>
                                        </p:tgtEl>
                                        <p:attrNameLst>
                                          <p:attrName>ppt_y</p:attrName>
                                        </p:attrNameLst>
                                      </p:cBhvr>
                                      <p:tavLst>
                                        <p:tav tm="0">
                                          <p:val>
                                            <p:strVal val="ppt_y"/>
                                          </p:val>
                                        </p:tav>
                                        <p:tav tm="100000">
                                          <p:val>
                                            <p:strVal val="1+ppt_h/2"/>
                                          </p:val>
                                        </p:tav>
                                      </p:tavLst>
                                    </p:anim>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4" grpId="1" animBg="1"/>
      <p:bldP spid="25" grpId="0"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276872"/>
            <a:ext cx="7920880" cy="2031325"/>
          </a:xfrm>
          <a:prstGeom prst="rect">
            <a:avLst/>
          </a:prstGeom>
          <a:noFill/>
        </p:spPr>
        <p:txBody>
          <a:bodyPr wrap="square" rtlCol="0">
            <a:spAutoFit/>
          </a:bodyPr>
          <a:lstStyle/>
          <a:p>
            <a:endParaRPr lang="fr-FR" dirty="0" smtClean="0"/>
          </a:p>
          <a:p>
            <a:endParaRPr lang="fr-FR" dirty="0"/>
          </a:p>
          <a:p>
            <a:r>
              <a:rPr lang="fr-FR" dirty="0" smtClean="0"/>
              <a:t>En gros, il faut toujours que </a:t>
            </a:r>
            <a:r>
              <a:rPr lang="fr-FR" u="sng" dirty="0" smtClean="0"/>
              <a:t>le mouvement</a:t>
            </a:r>
            <a:r>
              <a:rPr lang="fr-FR" dirty="0" smtClean="0"/>
              <a:t> de ton patinage soit dans le sens </a:t>
            </a:r>
            <a:r>
              <a:rPr lang="fr-FR" dirty="0" err="1" smtClean="0"/>
              <a:t>anti-horaire</a:t>
            </a:r>
            <a:r>
              <a:rPr lang="fr-FR" dirty="0" smtClean="0"/>
              <a:t> quand tu effectues un blocage.</a:t>
            </a:r>
          </a:p>
          <a:p>
            <a:endParaRPr lang="fr-FR" u="sng" dirty="0"/>
          </a:p>
          <a:p>
            <a:r>
              <a:rPr lang="fr-FR" dirty="0" smtClean="0"/>
              <a:t>Tu peux donc patiner en marche arrière, dans le sens </a:t>
            </a:r>
            <a:r>
              <a:rPr lang="fr-FR" dirty="0" err="1" smtClean="0"/>
              <a:t>anti-horaire</a:t>
            </a:r>
            <a:r>
              <a:rPr lang="fr-FR" dirty="0" smtClean="0"/>
              <a:t> et faire un blocage légal, parce que ta direction sera bonne.</a:t>
            </a:r>
            <a:endParaRPr lang="fr-FR" dirty="0"/>
          </a:p>
        </p:txBody>
      </p:sp>
      <p:sp>
        <p:nvSpPr>
          <p:cNvPr id="3" name="ZoneTexte 2"/>
          <p:cNvSpPr txBox="1"/>
          <p:nvPr/>
        </p:nvSpPr>
        <p:spPr>
          <a:xfrm>
            <a:off x="1331640" y="548680"/>
            <a:ext cx="59766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0000"/>
                </a:solidFill>
              </a:rPr>
              <a:t>Ne pas confondre DIRECTION et ORIENTATION</a:t>
            </a:r>
            <a:endParaRPr lang="fr-FR" dirty="0">
              <a:solidFill>
                <a:srgbClr val="FF0000"/>
              </a:solidFill>
            </a:endParaRPr>
          </a:p>
        </p:txBody>
      </p:sp>
      <p:sp>
        <p:nvSpPr>
          <p:cNvPr id="4" name="ZoneTexte 3"/>
          <p:cNvSpPr txBox="1"/>
          <p:nvPr/>
        </p:nvSpPr>
        <p:spPr>
          <a:xfrm>
            <a:off x="323528" y="1340768"/>
            <a:ext cx="7128792" cy="923330"/>
          </a:xfrm>
          <a:prstGeom prst="rect">
            <a:avLst/>
          </a:prstGeom>
          <a:noFill/>
        </p:spPr>
        <p:txBody>
          <a:bodyPr wrap="square" rtlCol="0">
            <a:spAutoFit/>
          </a:bodyPr>
          <a:lstStyle/>
          <a:p>
            <a:pPr>
              <a:buFontTx/>
              <a:buChar char="-"/>
            </a:pPr>
            <a:r>
              <a:rPr lang="fr-FR" dirty="0" smtClean="0"/>
              <a:t> </a:t>
            </a:r>
            <a:r>
              <a:rPr lang="fr-FR" i="1" dirty="0" smtClean="0"/>
              <a:t>Direction</a:t>
            </a:r>
            <a:r>
              <a:rPr lang="fr-FR" dirty="0" smtClean="0"/>
              <a:t> : sens dans lequel tu patines : horaire/</a:t>
            </a:r>
            <a:r>
              <a:rPr lang="fr-FR" dirty="0" err="1" smtClean="0"/>
              <a:t>anti-horaire</a:t>
            </a:r>
            <a:endParaRPr lang="fr-FR" dirty="0" smtClean="0"/>
          </a:p>
          <a:p>
            <a:pPr>
              <a:buFontTx/>
              <a:buChar char="-"/>
            </a:pPr>
            <a:r>
              <a:rPr lang="fr-FR" dirty="0"/>
              <a:t> </a:t>
            </a:r>
            <a:r>
              <a:rPr lang="fr-FR" i="1" dirty="0" smtClean="0"/>
              <a:t>Orientation</a:t>
            </a:r>
            <a:r>
              <a:rPr lang="fr-FR" dirty="0" smtClean="0"/>
              <a:t> : marche avant/marche arrière</a:t>
            </a:r>
          </a:p>
          <a:p>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78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07504" y="188640"/>
          <a:ext cx="8784976" cy="5303520"/>
        </p:xfrm>
        <a:graphic>
          <a:graphicData uri="http://schemas.openxmlformats.org/drawingml/2006/table">
            <a:tbl>
              <a:tblPr firstRow="1" bandRow="1">
                <a:tableStyleId>{5C22544A-7EE6-4342-B048-85BDC9FD1C3A}</a:tableStyleId>
              </a:tblPr>
              <a:tblGrid>
                <a:gridCol w="1512168"/>
                <a:gridCol w="7272808"/>
              </a:tblGrid>
              <a:tr h="1656184">
                <a:tc>
                  <a:txBody>
                    <a:bodyPr/>
                    <a:lstStyle/>
                    <a:p>
                      <a:r>
                        <a:rPr lang="fr-FR" b="0" dirty="0" smtClean="0">
                          <a:solidFill>
                            <a:schemeClr val="tx1"/>
                          </a:solidFill>
                        </a:rPr>
                        <a:t>Pas d’impact/ Pas de</a:t>
                      </a:r>
                      <a:r>
                        <a:rPr lang="fr-FR" b="0" baseline="0" dirty="0" smtClean="0">
                          <a:solidFill>
                            <a:schemeClr val="tx1"/>
                          </a:solidFill>
                        </a:rPr>
                        <a:t> pénalité</a:t>
                      </a:r>
                      <a:endParaRPr lang="fr-FR" b="0" dirty="0">
                        <a:solidFill>
                          <a:schemeClr val="tx1"/>
                        </a:solidFill>
                      </a:endParaRPr>
                    </a:p>
                  </a:txBody>
                  <a:tcPr>
                    <a:solidFill>
                      <a:schemeClr val="accent3">
                        <a:lumMod val="40000"/>
                        <a:lumOff val="60000"/>
                      </a:schemeClr>
                    </a:solidFill>
                  </a:tcPr>
                </a:tc>
                <a:tc>
                  <a:txBody>
                    <a:bodyPr/>
                    <a:lstStyle/>
                    <a:p>
                      <a:pPr>
                        <a:buFontTx/>
                        <a:buChar char="-"/>
                      </a:pPr>
                      <a:r>
                        <a:rPr lang="fr-FR" b="0" dirty="0" smtClean="0">
                          <a:solidFill>
                            <a:schemeClr val="tx1"/>
                          </a:solidFill>
                        </a:rPr>
                        <a:t>Un contact</a:t>
                      </a:r>
                      <a:r>
                        <a:rPr lang="fr-FR" b="0" baseline="0" dirty="0" smtClean="0">
                          <a:solidFill>
                            <a:schemeClr val="tx1"/>
                          </a:solidFill>
                        </a:rPr>
                        <a:t> accidentel d’un patineur qui se retrouve à l’envers suite à un autre blocage</a:t>
                      </a:r>
                    </a:p>
                    <a:p>
                      <a:pPr>
                        <a:buFontTx/>
                        <a:buNone/>
                      </a:pPr>
                      <a:endParaRPr lang="fr-FR" b="0" baseline="0" dirty="0" smtClean="0">
                        <a:solidFill>
                          <a:schemeClr val="tx1"/>
                        </a:solidFill>
                      </a:endParaRPr>
                    </a:p>
                    <a:p>
                      <a:pPr>
                        <a:buFontTx/>
                        <a:buNone/>
                      </a:pPr>
                      <a:r>
                        <a:rPr lang="fr-FR" b="0" baseline="0" dirty="0" smtClean="0">
                          <a:solidFill>
                            <a:schemeClr val="tx1"/>
                          </a:solidFill>
                        </a:rPr>
                        <a:t>-Une patineuse à l’arrêt qui aide une patineuse à terre à se relever</a:t>
                      </a:r>
                    </a:p>
                    <a:p>
                      <a:pPr>
                        <a:buFontTx/>
                        <a:buNone/>
                      </a:pPr>
                      <a:endParaRPr lang="fr-FR" b="0" baseline="0" dirty="0" smtClean="0">
                        <a:solidFill>
                          <a:schemeClr val="tx1"/>
                        </a:solidFill>
                      </a:endParaRPr>
                    </a:p>
                    <a:p>
                      <a:pPr>
                        <a:buFontTx/>
                        <a:buChar char="-"/>
                      </a:pPr>
                      <a:r>
                        <a:rPr lang="fr-FR" sz="1800" b="0" kern="1200" baseline="0" dirty="0" smtClean="0">
                          <a:solidFill>
                            <a:schemeClr val="tx1"/>
                          </a:solidFill>
                          <a:latin typeface="+mn-lt"/>
                          <a:ea typeface="+mn-ea"/>
                          <a:cs typeface="+mn-cs"/>
                        </a:rPr>
                        <a:t>Un patineur arrivant à un arrêt pour avoir porté assistance</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Un patineur à l’arrêt qui donne assistance mais aide non effective (pas d’amélioration de la position de l’assisté)</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Blocage positionnel d’un patineur à l’arrêt ou patinant dans le sens anti-horaire : qui déséquilibre l’adversaire mais PPPR</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Un patineur qui en bloquant, s’arrête momentanément, mais qui reprend en patinant dans le sens anti-horaire dès la première opportunité</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Et si y a pas d’opportunité : eh bien pas de pénalité si le patineur à l’arrêt ne continue pas d’engager</a:t>
                      </a:r>
                      <a:endParaRPr lang="fr-FR" b="0" dirty="0">
                        <a:solidFill>
                          <a:schemeClr val="tx1"/>
                        </a:solidFill>
                      </a:endParaRPr>
                    </a:p>
                  </a:txBody>
                  <a:tcPr>
                    <a:solidFill>
                      <a:schemeClr val="accent3">
                        <a:lumMod val="40000"/>
                        <a:lumOff val="60000"/>
                      </a:schemeClr>
                    </a:solidFill>
                  </a:tcPr>
                </a:tc>
              </a:tr>
            </a:tbl>
          </a:graphicData>
        </a:graphic>
      </p:graphicFrame>
      <p:graphicFrame>
        <p:nvGraphicFramePr>
          <p:cNvPr id="4" name="Tableau 3"/>
          <p:cNvGraphicFramePr>
            <a:graphicFrameLocks noGrp="1"/>
          </p:cNvGraphicFramePr>
          <p:nvPr/>
        </p:nvGraphicFramePr>
        <p:xfrm>
          <a:off x="179512" y="260648"/>
          <a:ext cx="8784976" cy="6400800"/>
        </p:xfrm>
        <a:graphic>
          <a:graphicData uri="http://schemas.openxmlformats.org/drawingml/2006/table">
            <a:tbl>
              <a:tblPr firstRow="1" bandRow="1">
                <a:tableStyleId>{5C22544A-7EE6-4342-B048-85BDC9FD1C3A}</a:tableStyleId>
              </a:tblPr>
              <a:tblGrid>
                <a:gridCol w="1512168"/>
                <a:gridCol w="7272808"/>
              </a:tblGrid>
              <a:tr h="6400800">
                <a:tc>
                  <a:txBody>
                    <a:bodyPr/>
                    <a:lstStyle/>
                    <a:p>
                      <a:r>
                        <a:rPr lang="fr-FR" b="0" dirty="0" smtClean="0">
                          <a:solidFill>
                            <a:schemeClr val="tx1"/>
                          </a:solidFill>
                        </a:rPr>
                        <a:t>Pénalité majeure</a:t>
                      </a:r>
                      <a:endParaRPr lang="fr-FR" b="0" dirty="0">
                        <a:solidFill>
                          <a:schemeClr val="tx1"/>
                        </a:solidFill>
                      </a:endParaRPr>
                    </a:p>
                  </a:txBody>
                  <a:tcPr>
                    <a:solidFill>
                      <a:schemeClr val="accent6">
                        <a:lumMod val="40000"/>
                        <a:lumOff val="60000"/>
                      </a:schemeClr>
                    </a:solidFill>
                  </a:tcPr>
                </a:tc>
                <a:tc>
                  <a:txBody>
                    <a:bodyPr/>
                    <a:lstStyle/>
                    <a:p>
                      <a:pPr>
                        <a:buFontTx/>
                        <a:buChar char="-"/>
                      </a:pPr>
                      <a:r>
                        <a:rPr lang="fr-FR" b="0" dirty="0" smtClean="0">
                          <a:solidFill>
                            <a:schemeClr val="tx1"/>
                          </a:solidFill>
                        </a:rPr>
                        <a:t>Blocage par un patineur à l’arrêt, ou patinant</a:t>
                      </a:r>
                      <a:r>
                        <a:rPr lang="fr-FR" b="0" baseline="0" dirty="0" smtClean="0">
                          <a:solidFill>
                            <a:schemeClr val="tx1"/>
                          </a:solidFill>
                        </a:rPr>
                        <a:t> dans le sens horaire qui inclut un contact physique (≠positionnel), et qui </a:t>
                      </a:r>
                      <a:r>
                        <a:rPr lang="fr-FR" b="0" baseline="0" dirty="0" smtClean="0">
                          <a:solidFill>
                            <a:srgbClr val="C00000"/>
                          </a:solidFill>
                        </a:rPr>
                        <a:t>déséquilibre le patineur sans forcément lui faire perdre sa position relative</a:t>
                      </a:r>
                    </a:p>
                    <a:p>
                      <a:pPr>
                        <a:buFontTx/>
                        <a:buNone/>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Un patineur patinant dans le sens horaire qui donne assistance mais </a:t>
                      </a:r>
                      <a:r>
                        <a:rPr lang="fr-FR" sz="1800" b="0" kern="1200" baseline="0" dirty="0" smtClean="0">
                          <a:solidFill>
                            <a:srgbClr val="C00000"/>
                          </a:solidFill>
                          <a:latin typeface="+mn-lt"/>
                          <a:ea typeface="+mn-ea"/>
                          <a:cs typeface="+mn-cs"/>
                        </a:rPr>
                        <a:t>aide pas forcément effective </a:t>
                      </a:r>
                      <a:r>
                        <a:rPr lang="fr-FR" sz="1800" b="0" kern="1200" baseline="0" dirty="0" smtClean="0">
                          <a:solidFill>
                            <a:schemeClr val="tx1"/>
                          </a:solidFill>
                          <a:latin typeface="+mn-lt"/>
                          <a:ea typeface="+mn-ea"/>
                          <a:cs typeface="+mn-cs"/>
                        </a:rPr>
                        <a:t>(n’amélioration pas forcément la position de l’assisté)</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Blocage positionnel d’un patineur à l’arrêt ou patinant dans le sens anti-horaire : qui </a:t>
                      </a:r>
                      <a:r>
                        <a:rPr lang="fr-FR" sz="1800" b="0" kern="1200" baseline="0" dirty="0" smtClean="0">
                          <a:solidFill>
                            <a:srgbClr val="C00000"/>
                          </a:solidFill>
                          <a:latin typeface="+mn-lt"/>
                          <a:ea typeface="+mn-ea"/>
                          <a:cs typeface="+mn-cs"/>
                        </a:rPr>
                        <a:t>déséquilibre l’adversaire mais PPPR</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Un patineur qui en bloquant, s’arrête momentanément, mais qui </a:t>
                      </a:r>
                      <a:r>
                        <a:rPr lang="fr-FR" sz="1800" b="0" kern="1200" baseline="0" dirty="0" smtClean="0">
                          <a:solidFill>
                            <a:schemeClr val="accent5">
                              <a:lumMod val="50000"/>
                            </a:schemeClr>
                          </a:solidFill>
                          <a:latin typeface="+mn-lt"/>
                          <a:ea typeface="+mn-ea"/>
                          <a:cs typeface="+mn-cs"/>
                        </a:rPr>
                        <a:t>ne repars pas</a:t>
                      </a:r>
                      <a:r>
                        <a:rPr lang="fr-FR" sz="1800" b="0" kern="1200" baseline="0" dirty="0" smtClean="0">
                          <a:solidFill>
                            <a:schemeClr val="tx1"/>
                          </a:solidFill>
                          <a:latin typeface="+mn-lt"/>
                          <a:ea typeface="+mn-ea"/>
                          <a:cs typeface="+mn-cs"/>
                        </a:rPr>
                        <a:t> en patinant dans le sens anti-horaire dès la première </a:t>
                      </a:r>
                      <a:r>
                        <a:rPr lang="fr-FR" sz="1800" b="0" kern="1200" baseline="0" dirty="0" smtClean="0">
                          <a:solidFill>
                            <a:schemeClr val="accent5">
                              <a:lumMod val="50000"/>
                            </a:schemeClr>
                          </a:solidFill>
                          <a:latin typeface="+mn-lt"/>
                          <a:ea typeface="+mn-ea"/>
                          <a:cs typeface="+mn-cs"/>
                        </a:rPr>
                        <a:t>opportunité</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Blocage à l’arrêt ou dans le sens horaire, qu’il soit positionnel ou incluant un contact physique, et qui fait </a:t>
                      </a:r>
                      <a:r>
                        <a:rPr lang="fr-FR" sz="1800" b="0" kern="1200" baseline="0" dirty="0" smtClean="0">
                          <a:solidFill>
                            <a:schemeClr val="accent6">
                              <a:lumMod val="75000"/>
                            </a:schemeClr>
                          </a:solidFill>
                          <a:latin typeface="+mn-lt"/>
                          <a:ea typeface="+mn-ea"/>
                          <a:cs typeface="+mn-cs"/>
                        </a:rPr>
                        <a:t>perdre la position relative </a:t>
                      </a:r>
                      <a:r>
                        <a:rPr lang="fr-FR" sz="1800" b="0" kern="1200" baseline="0" dirty="0" smtClean="0">
                          <a:solidFill>
                            <a:schemeClr val="tx1"/>
                          </a:solidFill>
                          <a:latin typeface="+mn-lt"/>
                          <a:ea typeface="+mn-ea"/>
                          <a:cs typeface="+mn-cs"/>
                        </a:rPr>
                        <a:t>de l’adversaire</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De même pour l’assistance : Un patineur à l’arrêt donnant une assistance qui améliore la position relative de l’assisté</a:t>
                      </a:r>
                    </a:p>
                    <a:p>
                      <a:pPr>
                        <a:buFontTx/>
                        <a:buChar char="-"/>
                      </a:pPr>
                      <a:endParaRPr lang="fr-FR" sz="1800" b="0" kern="1200" baseline="0" dirty="0" smtClean="0">
                        <a:solidFill>
                          <a:schemeClr val="tx1"/>
                        </a:solidFill>
                        <a:latin typeface="+mn-lt"/>
                        <a:ea typeface="+mn-ea"/>
                        <a:cs typeface="+mn-cs"/>
                      </a:endParaRPr>
                    </a:p>
                    <a:p>
                      <a:pPr>
                        <a:buFontTx/>
                        <a:buNone/>
                      </a:pPr>
                      <a:endParaRPr lang="fr-FR" b="0" dirty="0">
                        <a:solidFill>
                          <a:schemeClr val="tx1"/>
                        </a:solidFill>
                      </a:endParaRPr>
                    </a:p>
                  </a:txBody>
                  <a:tcPr>
                    <a:solidFill>
                      <a:schemeClr val="accent6">
                        <a:lumMod val="40000"/>
                        <a:lumOff val="60000"/>
                      </a:schemeClr>
                    </a:solidFill>
                  </a:tcPr>
                </a:tc>
              </a:tr>
            </a:tbl>
          </a:graphicData>
        </a:graphic>
      </p:graphicFrame>
      <p:sp>
        <p:nvSpPr>
          <p:cNvPr id="5" name="ZoneTexte 4"/>
          <p:cNvSpPr txBox="1"/>
          <p:nvPr/>
        </p:nvSpPr>
        <p:spPr>
          <a:xfrm>
            <a:off x="971600" y="764704"/>
            <a:ext cx="73448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!!!!J’attire l’attention sur le fait que ce point là est différent des autres pénalités, en ce qui concerne le déséquilibre de l’adversaire et sa perte de position relative !!!!                    </a:t>
            </a:r>
          </a:p>
        </p:txBody>
      </p:sp>
      <p:graphicFrame>
        <p:nvGraphicFramePr>
          <p:cNvPr id="6" name="Tableau 5"/>
          <p:cNvGraphicFramePr>
            <a:graphicFrameLocks noGrp="1"/>
          </p:cNvGraphicFramePr>
          <p:nvPr/>
        </p:nvGraphicFramePr>
        <p:xfrm>
          <a:off x="179512" y="1916832"/>
          <a:ext cx="8784975" cy="3017520"/>
        </p:xfrm>
        <a:graphic>
          <a:graphicData uri="http://schemas.openxmlformats.org/drawingml/2006/table">
            <a:tbl>
              <a:tblPr firstRow="1" bandRow="1">
                <a:tableStyleId>{5C22544A-7EE6-4342-B048-85BDC9FD1C3A}</a:tableStyleId>
              </a:tblPr>
              <a:tblGrid>
                <a:gridCol w="1756995"/>
                <a:gridCol w="1756995"/>
                <a:gridCol w="1756995"/>
                <a:gridCol w="1756995"/>
                <a:gridCol w="1756995"/>
              </a:tblGrid>
              <a:tr h="576064">
                <a:tc rowSpan="3">
                  <a:txBody>
                    <a:bodyPr/>
                    <a:lstStyle/>
                    <a:p>
                      <a:pPr algn="l"/>
                      <a:endParaRPr lang="fr-FR" b="0" dirty="0" smtClean="0">
                        <a:solidFill>
                          <a:schemeClr val="tx1"/>
                        </a:solidFill>
                      </a:endParaRPr>
                    </a:p>
                    <a:p>
                      <a:pPr algn="l"/>
                      <a:endParaRPr lang="fr-FR" b="0" dirty="0" smtClean="0">
                        <a:solidFill>
                          <a:schemeClr val="tx1"/>
                        </a:solidFill>
                      </a:endParaRPr>
                    </a:p>
                    <a:p>
                      <a:pPr algn="l"/>
                      <a:r>
                        <a:rPr lang="fr-FR" b="0" dirty="0" smtClean="0">
                          <a:solidFill>
                            <a:schemeClr val="tx1"/>
                          </a:solidFill>
                        </a:rPr>
                        <a:t>Patineur</a:t>
                      </a:r>
                      <a:r>
                        <a:rPr lang="fr-FR" b="0" baseline="0" dirty="0" smtClean="0">
                          <a:solidFill>
                            <a:schemeClr val="tx1"/>
                          </a:solidFill>
                        </a:rPr>
                        <a:t> à l’ARRET ou patinage dans le sens HORAIRE</a:t>
                      </a:r>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Blocage</a:t>
                      </a:r>
                      <a:r>
                        <a:rPr lang="fr-FR" b="0" baseline="0" dirty="0" smtClean="0">
                          <a:solidFill>
                            <a:schemeClr val="tx1"/>
                          </a:solidFill>
                        </a:rPr>
                        <a:t> positionnel</a:t>
                      </a:r>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Déséquilibre</a:t>
                      </a:r>
                      <a:r>
                        <a:rPr lang="fr-FR" b="0" baseline="0" dirty="0" smtClean="0">
                          <a:solidFill>
                            <a:schemeClr val="tx1"/>
                          </a:solidFill>
                        </a:rPr>
                        <a:t> de l’adversaire</a:t>
                      </a:r>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Pas</a:t>
                      </a:r>
                      <a:r>
                        <a:rPr lang="fr-FR" b="0" baseline="0" dirty="0" smtClean="0">
                          <a:solidFill>
                            <a:schemeClr val="tx1"/>
                          </a:solidFill>
                        </a:rPr>
                        <a:t> de perte de position relative</a:t>
                      </a:r>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PAS</a:t>
                      </a:r>
                      <a:r>
                        <a:rPr lang="fr-FR" b="0" baseline="0" dirty="0" smtClean="0">
                          <a:solidFill>
                            <a:schemeClr val="tx1"/>
                          </a:solidFill>
                        </a:rPr>
                        <a:t> de PENALITE</a:t>
                      </a:r>
                      <a:endParaRPr lang="fr-FR" b="0" dirty="0">
                        <a:solidFill>
                          <a:schemeClr val="tx1"/>
                        </a:solidFill>
                      </a:endParaRPr>
                    </a:p>
                  </a:txBody>
                  <a:tcPr>
                    <a:solidFill>
                      <a:schemeClr val="accent3">
                        <a:lumMod val="40000"/>
                        <a:lumOff val="60000"/>
                      </a:schemeClr>
                    </a:solidFill>
                  </a:tcPr>
                </a:tc>
              </a:tr>
              <a:tr h="370840">
                <a:tc vMerge="1">
                  <a:txBody>
                    <a:bodyPr/>
                    <a:lstStyle/>
                    <a:p>
                      <a:endParaRPr lang="fr-FR" b="0" baseline="0" dirty="0" smtClean="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Blocage</a:t>
                      </a:r>
                      <a:r>
                        <a:rPr lang="fr-FR" b="0" baseline="0" dirty="0" smtClean="0">
                          <a:solidFill>
                            <a:schemeClr val="tx1"/>
                          </a:solidFill>
                        </a:rPr>
                        <a:t> avec contact physique</a:t>
                      </a:r>
                    </a:p>
                  </a:txBody>
                  <a:tcPr>
                    <a:solidFill>
                      <a:schemeClr val="accent5">
                        <a:lumMod val="40000"/>
                        <a:lumOff val="60000"/>
                      </a:schemeClr>
                    </a:solidFill>
                  </a:tcPr>
                </a:tc>
                <a:tc>
                  <a:txBody>
                    <a:bodyPr/>
                    <a:lstStyle/>
                    <a:p>
                      <a:r>
                        <a:rPr lang="fr-FR" b="0" dirty="0" smtClean="0">
                          <a:solidFill>
                            <a:schemeClr val="tx1"/>
                          </a:solidFill>
                        </a:rPr>
                        <a:t>Déséquilibre</a:t>
                      </a:r>
                      <a:r>
                        <a:rPr lang="fr-FR" b="0" baseline="0" dirty="0" smtClean="0">
                          <a:solidFill>
                            <a:schemeClr val="tx1"/>
                          </a:solidFill>
                        </a:rPr>
                        <a:t> de l’adversaire</a:t>
                      </a:r>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rgbClr val="FF0000"/>
                          </a:solidFill>
                        </a:rPr>
                        <a:t>Pas de perte</a:t>
                      </a:r>
                      <a:r>
                        <a:rPr lang="fr-FR" b="0" baseline="0" dirty="0" smtClean="0">
                          <a:solidFill>
                            <a:srgbClr val="FF0000"/>
                          </a:solidFill>
                        </a:rPr>
                        <a:t> de position relative</a:t>
                      </a:r>
                      <a:endParaRPr lang="fr-FR" b="0" dirty="0">
                        <a:solidFill>
                          <a:srgbClr val="FF0000"/>
                        </a:solidFill>
                      </a:endParaRPr>
                    </a:p>
                  </a:txBody>
                  <a:tcPr>
                    <a:solidFill>
                      <a:schemeClr val="accent5">
                        <a:lumMod val="40000"/>
                        <a:lumOff val="60000"/>
                      </a:schemeClr>
                    </a:solidFill>
                  </a:tcPr>
                </a:tc>
                <a:tc>
                  <a:txBody>
                    <a:bodyPr/>
                    <a:lstStyle/>
                    <a:p>
                      <a:r>
                        <a:rPr lang="fr-FR" b="0" dirty="0" smtClean="0">
                          <a:solidFill>
                            <a:schemeClr val="tx1"/>
                          </a:solidFill>
                        </a:rPr>
                        <a:t>PENALITE MAJ</a:t>
                      </a:r>
                      <a:endParaRPr lang="fr-FR" b="0" dirty="0">
                        <a:solidFill>
                          <a:schemeClr val="tx1"/>
                        </a:solidFill>
                      </a:endParaRPr>
                    </a:p>
                  </a:txBody>
                  <a:tcPr>
                    <a:solidFill>
                      <a:schemeClr val="accent2">
                        <a:lumMod val="40000"/>
                        <a:lumOff val="60000"/>
                      </a:schemeClr>
                    </a:solidFill>
                  </a:tcPr>
                </a:tc>
              </a:tr>
              <a:tr h="893792">
                <a:tc vMerge="1">
                  <a:txBody>
                    <a:bodyPr/>
                    <a:lstStyle/>
                    <a:p>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chemeClr val="tx1"/>
                          </a:solidFill>
                        </a:rPr>
                        <a:t>Blocage</a:t>
                      </a:r>
                      <a:r>
                        <a:rPr lang="fr-FR" b="0" baseline="0" dirty="0" smtClean="0">
                          <a:solidFill>
                            <a:schemeClr val="tx1"/>
                          </a:solidFill>
                        </a:rPr>
                        <a:t> positionnel </a:t>
                      </a:r>
                      <a:r>
                        <a:rPr lang="fr-FR" b="0" baseline="0" dirty="0" smtClean="0">
                          <a:solidFill>
                            <a:schemeClr val="accent6">
                              <a:lumMod val="75000"/>
                            </a:schemeClr>
                          </a:solidFill>
                        </a:rPr>
                        <a:t>ou</a:t>
                      </a:r>
                      <a:r>
                        <a:rPr lang="fr-FR" b="0" baseline="0" dirty="0" smtClean="0">
                          <a:solidFill>
                            <a:schemeClr val="tx1"/>
                          </a:solidFill>
                        </a:rPr>
                        <a:t> avec contact physique</a:t>
                      </a:r>
                      <a:endParaRPr lang="fr-FR" b="0" dirty="0">
                        <a:solidFill>
                          <a:schemeClr val="tx1"/>
                        </a:solidFill>
                      </a:endParaRPr>
                    </a:p>
                  </a:txBody>
                  <a:tcPr>
                    <a:solidFill>
                      <a:schemeClr val="accent5">
                        <a:lumMod val="40000"/>
                        <a:lumOff val="60000"/>
                      </a:schemeClr>
                    </a:solidFill>
                  </a:tcPr>
                </a:tc>
                <a:tc>
                  <a:txBody>
                    <a:bodyPr/>
                    <a:lstStyle/>
                    <a:p>
                      <a:endParaRPr lang="fr-FR" b="0" dirty="0">
                        <a:solidFill>
                          <a:schemeClr val="tx1"/>
                        </a:solidFill>
                      </a:endParaRPr>
                    </a:p>
                  </a:txBody>
                  <a:tcPr>
                    <a:solidFill>
                      <a:schemeClr val="accent5">
                        <a:lumMod val="40000"/>
                        <a:lumOff val="60000"/>
                      </a:schemeClr>
                    </a:solidFill>
                  </a:tcPr>
                </a:tc>
                <a:tc>
                  <a:txBody>
                    <a:bodyPr/>
                    <a:lstStyle/>
                    <a:p>
                      <a:r>
                        <a:rPr lang="fr-FR" b="0" dirty="0" smtClean="0">
                          <a:solidFill>
                            <a:srgbClr val="FF0000"/>
                          </a:solidFill>
                        </a:rPr>
                        <a:t>Perte de position relative</a:t>
                      </a:r>
                      <a:endParaRPr lang="fr-FR" b="0" dirty="0">
                        <a:solidFill>
                          <a:srgbClr val="FF0000"/>
                        </a:solidFill>
                      </a:endParaRPr>
                    </a:p>
                  </a:txBody>
                  <a:tcPr>
                    <a:solidFill>
                      <a:schemeClr val="accent5">
                        <a:lumMod val="40000"/>
                        <a:lumOff val="60000"/>
                      </a:schemeClr>
                    </a:solidFill>
                  </a:tcPr>
                </a:tc>
                <a:tc>
                  <a:txBody>
                    <a:bodyPr/>
                    <a:lstStyle/>
                    <a:p>
                      <a:r>
                        <a:rPr lang="fr-FR" b="0" dirty="0" smtClean="0">
                          <a:solidFill>
                            <a:schemeClr val="tx1"/>
                          </a:solidFill>
                        </a:rPr>
                        <a:t>PENALITE MAJ</a:t>
                      </a:r>
                      <a:endParaRPr lang="fr-FR" b="0" dirty="0">
                        <a:solidFill>
                          <a:schemeClr val="tx1"/>
                        </a:solidFill>
                      </a:endParaRPr>
                    </a:p>
                  </a:txBody>
                  <a:tcPr>
                    <a:solidFill>
                      <a:schemeClr val="accent2">
                        <a:lumMod val="40000"/>
                        <a:lumOff val="60000"/>
                      </a:schemeClr>
                    </a:solidFill>
                  </a:tcPr>
                </a:tc>
              </a:tr>
            </a:tbl>
          </a:graphicData>
        </a:graphic>
      </p:graphicFrame>
      <p:graphicFrame>
        <p:nvGraphicFramePr>
          <p:cNvPr id="7" name="Tableau 6"/>
          <p:cNvGraphicFramePr>
            <a:graphicFrameLocks noGrp="1"/>
          </p:cNvGraphicFramePr>
          <p:nvPr/>
        </p:nvGraphicFramePr>
        <p:xfrm>
          <a:off x="179512" y="2348880"/>
          <a:ext cx="8784976" cy="1008112"/>
        </p:xfrm>
        <a:graphic>
          <a:graphicData uri="http://schemas.openxmlformats.org/drawingml/2006/table">
            <a:tbl>
              <a:tblPr firstRow="1" bandRow="1">
                <a:tableStyleId>{5C22544A-7EE6-4342-B048-85BDC9FD1C3A}</a:tableStyleId>
              </a:tblPr>
              <a:tblGrid>
                <a:gridCol w="1512168"/>
                <a:gridCol w="7272808"/>
              </a:tblGrid>
              <a:tr h="1008112">
                <a:tc>
                  <a:txBody>
                    <a:bodyPr/>
                    <a:lstStyle/>
                    <a:p>
                      <a:r>
                        <a:rPr lang="fr-FR" b="0" dirty="0" smtClean="0">
                          <a:solidFill>
                            <a:schemeClr val="tx1"/>
                          </a:solidFill>
                        </a:rPr>
                        <a:t>Expulsion</a:t>
                      </a:r>
                      <a:endParaRPr lang="fr-FR" b="0" dirty="0">
                        <a:solidFill>
                          <a:schemeClr val="tx1"/>
                        </a:solidFill>
                      </a:endParaRPr>
                    </a:p>
                  </a:txBody>
                  <a:tcPr>
                    <a:solidFill>
                      <a:schemeClr val="accent2">
                        <a:lumMod val="40000"/>
                        <a:lumOff val="60000"/>
                      </a:schemeClr>
                    </a:solidFill>
                  </a:tcPr>
                </a:tc>
                <a:tc>
                  <a:txBody>
                    <a:bodyPr/>
                    <a:lstStyle/>
                    <a:p>
                      <a:r>
                        <a:rPr lang="fr-FR" sz="1800" b="1" kern="1200" baseline="0" dirty="0" smtClean="0">
                          <a:solidFill>
                            <a:schemeClr val="tx1"/>
                          </a:solidFill>
                          <a:latin typeface="+mn-lt"/>
                          <a:ea typeface="+mn-ea"/>
                          <a:cs typeface="+mn-cs"/>
                        </a:rPr>
                        <a:t>- </a:t>
                      </a:r>
                      <a:r>
                        <a:rPr lang="fr-FR" sz="1800" b="0" kern="1200" baseline="0" dirty="0" smtClean="0">
                          <a:solidFill>
                            <a:schemeClr val="tx1"/>
                          </a:solidFill>
                          <a:latin typeface="+mn-lt"/>
                          <a:ea typeface="+mn-ea"/>
                          <a:cs typeface="+mn-cs"/>
                        </a:rPr>
                        <a:t>Un contact imprudent, négligent ou intentionnel avec un adversaire lors de l’exécution d’un blocage  dans le sens horaire ou en étant à l’arrêt, de manière illégale</a:t>
                      </a:r>
                    </a:p>
                  </a:txBody>
                  <a:tcPr>
                    <a:solidFill>
                      <a:schemeClr val="accent2">
                        <a:lumMod val="40000"/>
                        <a:lumOff val="60000"/>
                      </a:schemeClr>
                    </a:solidFill>
                  </a:tcPr>
                </a:tc>
              </a:tr>
            </a:tbl>
          </a:graphicData>
        </a:graphic>
      </p:graphicFrame>
      <p:pic>
        <p:nvPicPr>
          <p:cNvPr id="8" name="Image 7" descr="directionofgame.png"/>
          <p:cNvPicPr>
            <a:picLocks noChangeAspect="1"/>
          </p:cNvPicPr>
          <p:nvPr/>
        </p:nvPicPr>
        <p:blipFill>
          <a:blip r:embed="rId2" cstate="print"/>
          <a:stretch>
            <a:fillRect/>
          </a:stretch>
        </p:blipFill>
        <p:spPr>
          <a:xfrm>
            <a:off x="971600" y="1844824"/>
            <a:ext cx="7205560" cy="1805089"/>
          </a:xfrm>
          <a:prstGeom prst="rect">
            <a:avLst/>
          </a:prstGeom>
        </p:spPr>
      </p:pic>
      <p:sp>
        <p:nvSpPr>
          <p:cNvPr id="9" name="Espace réservé du pied de page 8"/>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79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7992888" cy="461665"/>
          </a:xfrm>
          <a:prstGeom prst="rect">
            <a:avLst/>
          </a:prstGeom>
          <a:noFill/>
        </p:spPr>
        <p:txBody>
          <a:bodyPr wrap="square" rtlCol="0">
            <a:spAutoFit/>
          </a:bodyPr>
          <a:lstStyle/>
          <a:p>
            <a:r>
              <a:rPr lang="fr-FR" sz="2400" u="sng" dirty="0" smtClean="0"/>
              <a:t>5. Prolongations</a:t>
            </a:r>
            <a:endParaRPr lang="fr-FR" sz="2400" u="sng" dirty="0"/>
          </a:p>
        </p:txBody>
      </p:sp>
      <p:sp>
        <p:nvSpPr>
          <p:cNvPr id="3" name="ZoneTexte 2"/>
          <p:cNvSpPr txBox="1"/>
          <p:nvPr/>
        </p:nvSpPr>
        <p:spPr>
          <a:xfrm>
            <a:off x="539552" y="1484784"/>
            <a:ext cx="7344816" cy="923330"/>
          </a:xfrm>
          <a:prstGeom prst="rect">
            <a:avLst/>
          </a:prstGeom>
          <a:noFill/>
        </p:spPr>
        <p:txBody>
          <a:bodyPr wrap="square" rtlCol="0">
            <a:spAutoFit/>
          </a:bodyPr>
          <a:lstStyle/>
          <a:p>
            <a:r>
              <a:rPr lang="fr-FR" dirty="0" smtClean="0"/>
              <a:t>Dans le derby, un match ne peut pas se finir sur une égalité.</a:t>
            </a:r>
          </a:p>
          <a:p>
            <a:endParaRPr lang="fr-FR" dirty="0" smtClean="0"/>
          </a:p>
          <a:p>
            <a:r>
              <a:rPr lang="fr-FR" dirty="0" smtClean="0"/>
              <a:t>Un </a:t>
            </a:r>
            <a:r>
              <a:rPr lang="fr-FR" dirty="0" smtClean="0">
                <a:solidFill>
                  <a:srgbClr val="7030A0"/>
                </a:solidFill>
              </a:rPr>
              <a:t>jam de prolongation</a:t>
            </a:r>
            <a:r>
              <a:rPr lang="fr-FR" dirty="0" smtClean="0"/>
              <a:t> déterminera le gagnant.</a:t>
            </a:r>
          </a:p>
        </p:txBody>
      </p:sp>
      <p:sp>
        <p:nvSpPr>
          <p:cNvPr id="4" name="ZoneTexte 3"/>
          <p:cNvSpPr txBox="1"/>
          <p:nvPr/>
        </p:nvSpPr>
        <p:spPr>
          <a:xfrm>
            <a:off x="539552" y="2924944"/>
            <a:ext cx="74888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u="sng" dirty="0" smtClean="0"/>
              <a:t>Particularités de ce jam </a:t>
            </a:r>
            <a:r>
              <a:rPr lang="fr-FR" dirty="0" smtClean="0"/>
              <a:t>: </a:t>
            </a:r>
          </a:p>
          <a:p>
            <a:endParaRPr lang="fr-FR" dirty="0" smtClean="0"/>
          </a:p>
          <a:p>
            <a:pPr>
              <a:buFontTx/>
              <a:buChar char="-"/>
            </a:pPr>
            <a:r>
              <a:rPr lang="fr-FR" dirty="0" smtClean="0"/>
              <a:t> Il dure </a:t>
            </a:r>
            <a:r>
              <a:rPr lang="fr-FR" dirty="0" smtClean="0">
                <a:solidFill>
                  <a:srgbClr val="7030A0"/>
                </a:solidFill>
              </a:rPr>
              <a:t>2 minutes</a:t>
            </a:r>
          </a:p>
          <a:p>
            <a:pPr>
              <a:buFontTx/>
              <a:buChar char="-"/>
            </a:pPr>
            <a:r>
              <a:rPr lang="fr-FR" dirty="0" smtClean="0"/>
              <a:t> Il n’y a pas de Lead Jammeur</a:t>
            </a:r>
          </a:p>
          <a:p>
            <a:pPr>
              <a:buFontTx/>
              <a:buChar char="-"/>
            </a:pPr>
            <a:r>
              <a:rPr lang="fr-FR" dirty="0" smtClean="0"/>
              <a:t> Les jammeurs marquent des points </a:t>
            </a:r>
            <a:r>
              <a:rPr lang="fr-FR" dirty="0" smtClean="0">
                <a:solidFill>
                  <a:srgbClr val="7030A0"/>
                </a:solidFill>
              </a:rPr>
              <a:t>dès le passage initial</a:t>
            </a:r>
          </a:p>
        </p:txBody>
      </p:sp>
      <p:sp>
        <p:nvSpPr>
          <p:cNvPr id="5" name="ZoneTexte 4"/>
          <p:cNvSpPr txBox="1"/>
          <p:nvPr/>
        </p:nvSpPr>
        <p:spPr>
          <a:xfrm>
            <a:off x="611560" y="4797152"/>
            <a:ext cx="7848872" cy="646331"/>
          </a:xfrm>
          <a:prstGeom prst="rect">
            <a:avLst/>
          </a:prstGeom>
          <a:noFill/>
        </p:spPr>
        <p:txBody>
          <a:bodyPr wrap="square" rtlCol="0">
            <a:spAutoFit/>
          </a:bodyPr>
          <a:lstStyle/>
          <a:p>
            <a:r>
              <a:rPr lang="fr-FR" dirty="0" smtClean="0"/>
              <a:t>Si le score reste à égalité, on ajoute autant de jams de prolongation nécessaire qu’il faille pour départager le score.</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7543" y="1340768"/>
          <a:ext cx="8424936" cy="3260810"/>
        </p:xfrm>
        <a:graphic>
          <a:graphicData uri="http://schemas.openxmlformats.org/drawingml/2006/table">
            <a:tbl>
              <a:tblPr firstRow="1" bandRow="1">
                <a:tableStyleId>{5C22544A-7EE6-4342-B048-85BDC9FD1C3A}</a:tableStyleId>
              </a:tblPr>
              <a:tblGrid>
                <a:gridCol w="1966420"/>
                <a:gridCol w="2525677"/>
                <a:gridCol w="2348664"/>
                <a:gridCol w="1584175"/>
              </a:tblGrid>
              <a:tr h="700490">
                <a:tc>
                  <a:txBody>
                    <a:bodyPr/>
                    <a:lstStyle/>
                    <a:p>
                      <a:r>
                        <a:rPr lang="fr-FR" b="0" dirty="0" smtClean="0">
                          <a:solidFill>
                            <a:schemeClr val="tx1"/>
                          </a:solidFill>
                        </a:rPr>
                        <a:t>Patineur</a:t>
                      </a:r>
                      <a:r>
                        <a:rPr lang="fr-FR" b="0" baseline="0" dirty="0" smtClean="0">
                          <a:solidFill>
                            <a:schemeClr val="tx1"/>
                          </a:solidFill>
                        </a:rPr>
                        <a:t> assisté</a:t>
                      </a:r>
                      <a:endParaRPr lang="fr-FR" b="0" dirty="0">
                        <a:solidFill>
                          <a:schemeClr val="tx1"/>
                        </a:solidFill>
                      </a:endParaRPr>
                    </a:p>
                  </a:txBody>
                  <a:tcPr>
                    <a:solidFill>
                      <a:schemeClr val="accent6">
                        <a:lumMod val="60000"/>
                        <a:lumOff val="40000"/>
                        <a:alpha val="87000"/>
                      </a:schemeClr>
                    </a:solidFill>
                  </a:tcPr>
                </a:tc>
                <a:tc>
                  <a:txBody>
                    <a:bodyPr/>
                    <a:lstStyle/>
                    <a:p>
                      <a:r>
                        <a:rPr lang="fr-FR" b="0" dirty="0" smtClean="0">
                          <a:solidFill>
                            <a:schemeClr val="tx1"/>
                          </a:solidFill>
                        </a:rPr>
                        <a:t>Patineur qui apporte l’assistance</a:t>
                      </a:r>
                      <a:endParaRPr lang="fr-FR" b="0" dirty="0">
                        <a:solidFill>
                          <a:schemeClr val="tx1"/>
                        </a:solidFill>
                      </a:endParaRPr>
                    </a:p>
                  </a:txBody>
                  <a:tcPr>
                    <a:solidFill>
                      <a:schemeClr val="accent6">
                        <a:lumMod val="60000"/>
                        <a:lumOff val="40000"/>
                        <a:alpha val="87000"/>
                      </a:schemeClr>
                    </a:solidFill>
                  </a:tcPr>
                </a:tc>
                <a:tc>
                  <a:txBody>
                    <a:bodyPr/>
                    <a:lstStyle/>
                    <a:p>
                      <a:r>
                        <a:rPr lang="fr-FR" b="0" dirty="0" smtClean="0">
                          <a:solidFill>
                            <a:schemeClr val="tx1"/>
                          </a:solidFill>
                        </a:rPr>
                        <a:t>Aide</a:t>
                      </a:r>
                      <a:r>
                        <a:rPr lang="fr-FR" b="0" baseline="0" dirty="0" smtClean="0">
                          <a:solidFill>
                            <a:schemeClr val="tx1"/>
                          </a:solidFill>
                        </a:rPr>
                        <a:t> effective ?</a:t>
                      </a:r>
                      <a:endParaRPr lang="fr-FR" b="0" dirty="0">
                        <a:solidFill>
                          <a:schemeClr val="tx1"/>
                        </a:solidFill>
                      </a:endParaRPr>
                    </a:p>
                  </a:txBody>
                  <a:tcPr>
                    <a:solidFill>
                      <a:schemeClr val="accent6">
                        <a:lumMod val="60000"/>
                        <a:lumOff val="40000"/>
                        <a:alpha val="87000"/>
                      </a:schemeClr>
                    </a:solidFill>
                  </a:tcPr>
                </a:tc>
                <a:tc>
                  <a:txBody>
                    <a:bodyPr/>
                    <a:lstStyle/>
                    <a:p>
                      <a:r>
                        <a:rPr lang="fr-FR" b="0" dirty="0" smtClean="0">
                          <a:solidFill>
                            <a:schemeClr val="tx1"/>
                          </a:solidFill>
                        </a:rPr>
                        <a:t>Conséquences</a:t>
                      </a:r>
                      <a:endParaRPr lang="fr-FR" b="0" dirty="0">
                        <a:solidFill>
                          <a:schemeClr val="tx1"/>
                        </a:solidFill>
                      </a:endParaRPr>
                    </a:p>
                  </a:txBody>
                  <a:tcPr>
                    <a:solidFill>
                      <a:schemeClr val="accent6">
                        <a:lumMod val="60000"/>
                        <a:lumOff val="40000"/>
                        <a:alpha val="87000"/>
                      </a:schemeClr>
                    </a:solidFill>
                  </a:tcPr>
                </a:tc>
              </a:tr>
              <a:tr h="405839">
                <a:tc>
                  <a:txBody>
                    <a:bodyPr/>
                    <a:lstStyle/>
                    <a:p>
                      <a:r>
                        <a:rPr lang="fr-FR" dirty="0" smtClean="0"/>
                        <a:t>Est tombé</a:t>
                      </a:r>
                      <a:r>
                        <a:rPr lang="fr-FR" baseline="0" dirty="0" smtClean="0"/>
                        <a:t> ou à l’arrêt</a:t>
                      </a:r>
                      <a:endParaRPr lang="fr-FR" dirty="0"/>
                    </a:p>
                  </a:txBody>
                  <a:tcPr>
                    <a:solidFill>
                      <a:schemeClr val="accent1">
                        <a:lumMod val="40000"/>
                        <a:lumOff val="60000"/>
                        <a:alpha val="87000"/>
                      </a:schemeClr>
                    </a:solidFill>
                  </a:tcPr>
                </a:tc>
                <a:tc>
                  <a:txBody>
                    <a:bodyPr/>
                    <a:lstStyle/>
                    <a:p>
                      <a:r>
                        <a:rPr lang="fr-FR" dirty="0" smtClean="0"/>
                        <a:t>Roulant</a:t>
                      </a:r>
                      <a:r>
                        <a:rPr lang="fr-FR" baseline="0" dirty="0" smtClean="0"/>
                        <a:t> en sens horaire ou à l’arrêt</a:t>
                      </a:r>
                      <a:endParaRPr lang="fr-FR" dirty="0"/>
                    </a:p>
                  </a:txBody>
                  <a:tcPr>
                    <a:solidFill>
                      <a:schemeClr val="accent1">
                        <a:lumMod val="40000"/>
                        <a:lumOff val="60000"/>
                        <a:alpha val="87000"/>
                      </a:schemeClr>
                    </a:solidFill>
                  </a:tcPr>
                </a:tc>
                <a:tc>
                  <a:txBody>
                    <a:bodyPr/>
                    <a:lstStyle/>
                    <a:p>
                      <a:r>
                        <a:rPr lang="fr-FR" dirty="0" smtClean="0"/>
                        <a:t>-------------------------------</a:t>
                      </a:r>
                      <a:endParaRPr lang="fr-FR" dirty="0"/>
                    </a:p>
                  </a:txBody>
                  <a:tcPr>
                    <a:solidFill>
                      <a:schemeClr val="accent1">
                        <a:lumMod val="40000"/>
                        <a:lumOff val="60000"/>
                        <a:alpha val="87000"/>
                      </a:schemeClr>
                    </a:solidFill>
                  </a:tcPr>
                </a:tc>
                <a:tc>
                  <a:txBody>
                    <a:bodyPr/>
                    <a:lstStyle/>
                    <a:p>
                      <a:r>
                        <a:rPr lang="fr-FR" dirty="0" smtClean="0"/>
                        <a:t>PAS DE PENALITE</a:t>
                      </a:r>
                      <a:endParaRPr lang="fr-FR" dirty="0"/>
                    </a:p>
                  </a:txBody>
                  <a:tcPr>
                    <a:solidFill>
                      <a:schemeClr val="accent3">
                        <a:lumMod val="40000"/>
                        <a:lumOff val="60000"/>
                        <a:alpha val="87000"/>
                      </a:schemeClr>
                    </a:solidFill>
                  </a:tcPr>
                </a:tc>
              </a:tr>
              <a:tr h="405839">
                <a:tc>
                  <a:txBody>
                    <a:bodyPr/>
                    <a:lstStyle/>
                    <a:p>
                      <a:r>
                        <a:rPr lang="fr-FR" dirty="0" smtClean="0"/>
                        <a:t>Est</a:t>
                      </a:r>
                      <a:r>
                        <a:rPr lang="fr-FR" baseline="0" dirty="0" smtClean="0"/>
                        <a:t> entrain de rouler</a:t>
                      </a:r>
                      <a:endParaRPr lang="fr-FR" dirty="0"/>
                    </a:p>
                  </a:txBody>
                  <a:tcPr>
                    <a:solidFill>
                      <a:schemeClr val="accent1">
                        <a:lumMod val="40000"/>
                        <a:lumOff val="60000"/>
                        <a:alpha val="87000"/>
                      </a:schemeClr>
                    </a:solidFill>
                  </a:tcPr>
                </a:tc>
                <a:tc>
                  <a:txBody>
                    <a:bodyPr/>
                    <a:lstStyle/>
                    <a:p>
                      <a:r>
                        <a:rPr lang="fr-FR" dirty="0" smtClean="0"/>
                        <a:t>Est à l’arrêt</a:t>
                      </a:r>
                      <a:endParaRPr lang="fr-FR" dirty="0"/>
                    </a:p>
                  </a:txBody>
                  <a:tcPr>
                    <a:solidFill>
                      <a:schemeClr val="accent1">
                        <a:lumMod val="40000"/>
                        <a:lumOff val="60000"/>
                        <a:alpha val="87000"/>
                      </a:schemeClr>
                    </a:solidFill>
                  </a:tcPr>
                </a:tc>
                <a:tc>
                  <a:txBody>
                    <a:bodyPr/>
                    <a:lstStyle/>
                    <a:p>
                      <a:r>
                        <a:rPr lang="fr-FR" dirty="0" smtClean="0"/>
                        <a:t>Aide non effective</a:t>
                      </a:r>
                      <a:endParaRPr lang="fr-FR" dirty="0"/>
                    </a:p>
                  </a:txBody>
                  <a:tcPr>
                    <a:solidFill>
                      <a:schemeClr val="accent1">
                        <a:lumMod val="40000"/>
                        <a:lumOff val="60000"/>
                        <a:alpha val="87000"/>
                      </a:schemeClr>
                    </a:solidFill>
                  </a:tcPr>
                </a:tc>
                <a:tc>
                  <a:txBody>
                    <a:bodyPr/>
                    <a:lstStyle/>
                    <a:p>
                      <a:r>
                        <a:rPr lang="fr-FR" dirty="0" smtClean="0"/>
                        <a:t>PAS</a:t>
                      </a:r>
                      <a:r>
                        <a:rPr lang="fr-FR" baseline="0" dirty="0" smtClean="0"/>
                        <a:t> DE PENALITE</a:t>
                      </a:r>
                      <a:endParaRPr lang="fr-FR" dirty="0"/>
                    </a:p>
                  </a:txBody>
                  <a:tcPr>
                    <a:solidFill>
                      <a:schemeClr val="accent3">
                        <a:lumMod val="60000"/>
                        <a:lumOff val="40000"/>
                        <a:alpha val="87000"/>
                      </a:schemeClr>
                    </a:solidFill>
                  </a:tcPr>
                </a:tc>
              </a:tr>
              <a:tr h="405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Est</a:t>
                      </a:r>
                      <a:r>
                        <a:rPr lang="fr-FR" baseline="0" dirty="0" smtClean="0"/>
                        <a:t> entrain de rouler</a:t>
                      </a:r>
                      <a:endParaRPr lang="fr-FR" dirty="0" smtClean="0"/>
                    </a:p>
                  </a:txBody>
                  <a:tcPr>
                    <a:solidFill>
                      <a:schemeClr val="accent1">
                        <a:lumMod val="40000"/>
                        <a:lumOff val="60000"/>
                        <a:alpha val="87000"/>
                      </a:schemeClr>
                    </a:solidFill>
                  </a:tcPr>
                </a:tc>
                <a:tc>
                  <a:txBody>
                    <a:bodyPr/>
                    <a:lstStyle/>
                    <a:p>
                      <a:r>
                        <a:rPr lang="fr-FR" dirty="0" smtClean="0"/>
                        <a:t>Roulant</a:t>
                      </a:r>
                      <a:r>
                        <a:rPr lang="fr-FR" baseline="0" dirty="0" smtClean="0"/>
                        <a:t> dans le sens horaire</a:t>
                      </a:r>
                      <a:endParaRPr lang="fr-FR" dirty="0"/>
                    </a:p>
                  </a:txBody>
                  <a:tcPr>
                    <a:solidFill>
                      <a:schemeClr val="accent1">
                        <a:lumMod val="40000"/>
                        <a:lumOff val="60000"/>
                        <a:alpha val="87000"/>
                      </a:schemeClr>
                    </a:solidFill>
                  </a:tcPr>
                </a:tc>
                <a:tc>
                  <a:txBody>
                    <a:bodyPr/>
                    <a:lstStyle/>
                    <a:p>
                      <a:r>
                        <a:rPr lang="fr-FR" dirty="0" smtClean="0"/>
                        <a:t>Aide non effective</a:t>
                      </a:r>
                      <a:endParaRPr lang="fr-FR" dirty="0"/>
                    </a:p>
                  </a:txBody>
                  <a:tcPr>
                    <a:solidFill>
                      <a:schemeClr val="accent1">
                        <a:lumMod val="40000"/>
                        <a:lumOff val="60000"/>
                        <a:alpha val="87000"/>
                      </a:schemeClr>
                    </a:solidFill>
                  </a:tcPr>
                </a:tc>
                <a:tc>
                  <a:txBody>
                    <a:bodyPr/>
                    <a:lstStyle/>
                    <a:p>
                      <a:r>
                        <a:rPr lang="fr-FR" dirty="0" smtClean="0"/>
                        <a:t>PENALITE</a:t>
                      </a:r>
                      <a:r>
                        <a:rPr lang="fr-FR" baseline="0" dirty="0" smtClean="0"/>
                        <a:t> MAJEURE</a:t>
                      </a:r>
                      <a:endParaRPr lang="fr-FR" dirty="0"/>
                    </a:p>
                  </a:txBody>
                  <a:tcPr>
                    <a:solidFill>
                      <a:schemeClr val="accent2">
                        <a:lumMod val="60000"/>
                        <a:lumOff val="40000"/>
                        <a:alpha val="87000"/>
                      </a:schemeClr>
                    </a:solidFill>
                  </a:tcPr>
                </a:tc>
              </a:tr>
              <a:tr h="405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Est</a:t>
                      </a:r>
                      <a:r>
                        <a:rPr lang="fr-FR" baseline="0" dirty="0" smtClean="0"/>
                        <a:t> entrain de rouler</a:t>
                      </a:r>
                      <a:endParaRPr lang="fr-FR" dirty="0" smtClean="0"/>
                    </a:p>
                  </a:txBody>
                  <a:tcPr>
                    <a:solidFill>
                      <a:schemeClr val="accent1">
                        <a:lumMod val="40000"/>
                        <a:lumOff val="60000"/>
                        <a:alpha val="87000"/>
                      </a:schemeClr>
                    </a:solidFill>
                  </a:tcPr>
                </a:tc>
                <a:tc>
                  <a:txBody>
                    <a:bodyPr/>
                    <a:lstStyle/>
                    <a:p>
                      <a:r>
                        <a:rPr lang="fr-FR" dirty="0" smtClean="0"/>
                        <a:t>Roulant dans le sens</a:t>
                      </a:r>
                      <a:r>
                        <a:rPr lang="fr-FR" baseline="0" dirty="0" smtClean="0"/>
                        <a:t> horaire ou à l’arrêt</a:t>
                      </a:r>
                      <a:endParaRPr lang="fr-FR" dirty="0"/>
                    </a:p>
                  </a:txBody>
                  <a:tcPr>
                    <a:solidFill>
                      <a:schemeClr val="accent1">
                        <a:lumMod val="40000"/>
                        <a:lumOff val="60000"/>
                        <a:alpha val="87000"/>
                      </a:schemeClr>
                    </a:solidFill>
                  </a:tcPr>
                </a:tc>
                <a:tc>
                  <a:txBody>
                    <a:bodyPr/>
                    <a:lstStyle/>
                    <a:p>
                      <a:r>
                        <a:rPr lang="fr-FR" dirty="0" smtClean="0"/>
                        <a:t>Aide effective</a:t>
                      </a:r>
                      <a:endParaRPr lang="fr-FR" dirty="0"/>
                    </a:p>
                  </a:txBody>
                  <a:tcPr>
                    <a:solidFill>
                      <a:schemeClr val="accent1">
                        <a:lumMod val="40000"/>
                        <a:lumOff val="60000"/>
                        <a:alpha val="87000"/>
                      </a:schemeClr>
                    </a:solidFill>
                  </a:tcPr>
                </a:tc>
                <a:tc>
                  <a:txBody>
                    <a:bodyPr/>
                    <a:lstStyle/>
                    <a:p>
                      <a:r>
                        <a:rPr lang="fr-FR" dirty="0" smtClean="0"/>
                        <a:t>PENALITE MAJEURE</a:t>
                      </a:r>
                      <a:endParaRPr lang="fr-FR" dirty="0"/>
                    </a:p>
                  </a:txBody>
                  <a:tcPr>
                    <a:solidFill>
                      <a:schemeClr val="accent2">
                        <a:lumMod val="60000"/>
                        <a:lumOff val="40000"/>
                        <a:alpha val="87000"/>
                      </a:schemeClr>
                    </a:solidFill>
                  </a:tcPr>
                </a:tc>
              </a:tr>
            </a:tbl>
          </a:graphicData>
        </a:graphic>
      </p:graphicFrame>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80</a:t>
            </a:fld>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20" y="403312"/>
          <a:ext cx="8892480" cy="6454688"/>
        </p:xfrm>
        <a:graphic>
          <a:graphicData uri="http://schemas.openxmlformats.org/drawingml/2006/table">
            <a:tbl>
              <a:tblPr firstRow="1" bandRow="1">
                <a:tableStyleId>{5C22544A-7EE6-4342-B048-85BDC9FD1C3A}</a:tableStyleId>
              </a:tblPr>
              <a:tblGrid>
                <a:gridCol w="2105280"/>
                <a:gridCol w="6787200"/>
              </a:tblGrid>
              <a:tr h="2740152">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Char char="-"/>
                      </a:pPr>
                      <a:r>
                        <a:rPr lang="fr-FR" sz="1400" b="0" dirty="0" smtClean="0">
                          <a:solidFill>
                            <a:schemeClr val="tx1"/>
                          </a:solidFill>
                        </a:rPr>
                        <a:t>Un contact</a:t>
                      </a:r>
                      <a:r>
                        <a:rPr lang="fr-FR" sz="1400" b="0" baseline="0" dirty="0" smtClean="0">
                          <a:solidFill>
                            <a:schemeClr val="tx1"/>
                          </a:solidFill>
                        </a:rPr>
                        <a:t> accidentel d’un patineur qui se retrouve à l’envers suite à un autre blocage</a:t>
                      </a:r>
                    </a:p>
                    <a:p>
                      <a:pPr>
                        <a:buFontTx/>
                        <a:buNone/>
                      </a:pPr>
                      <a:r>
                        <a:rPr lang="fr-FR" sz="1400" b="0" baseline="0" dirty="0" smtClean="0">
                          <a:solidFill>
                            <a:schemeClr val="tx1"/>
                          </a:solidFill>
                        </a:rPr>
                        <a:t>-Une patineuse à l’arrêt qui aide une patineuse à terre à se relever</a:t>
                      </a:r>
                    </a:p>
                    <a:p>
                      <a:pPr>
                        <a:buFontTx/>
                        <a:buChar char="-"/>
                      </a:pPr>
                      <a:r>
                        <a:rPr lang="fr-FR" sz="1400" b="0" kern="1200" baseline="0" dirty="0" smtClean="0">
                          <a:solidFill>
                            <a:schemeClr val="tx1"/>
                          </a:solidFill>
                          <a:latin typeface="+mn-lt"/>
                          <a:ea typeface="+mn-ea"/>
                          <a:cs typeface="+mn-cs"/>
                        </a:rPr>
                        <a:t>Un patineur arrivant à un arrêt pour avoir porté assistance</a:t>
                      </a:r>
                    </a:p>
                    <a:p>
                      <a:pPr>
                        <a:buFontTx/>
                        <a:buChar char="-"/>
                      </a:pPr>
                      <a:r>
                        <a:rPr lang="fr-FR" sz="1400" b="0" kern="1200" baseline="0" dirty="0" smtClean="0">
                          <a:solidFill>
                            <a:schemeClr val="tx1"/>
                          </a:solidFill>
                          <a:latin typeface="+mn-lt"/>
                          <a:ea typeface="+mn-ea"/>
                          <a:cs typeface="+mn-cs"/>
                        </a:rPr>
                        <a:t> Un patineur à l’arrêt qui donne assistance mais aide non effective (pas d’amélioration de la position de l’assisté)</a:t>
                      </a:r>
                    </a:p>
                    <a:p>
                      <a:pPr>
                        <a:buFontTx/>
                        <a:buChar char="-"/>
                      </a:pPr>
                      <a:r>
                        <a:rPr lang="fr-FR" sz="1400" b="0" kern="1200" baseline="0" dirty="0" smtClean="0">
                          <a:solidFill>
                            <a:schemeClr val="tx1"/>
                          </a:solidFill>
                          <a:latin typeface="+mn-lt"/>
                          <a:ea typeface="+mn-ea"/>
                          <a:cs typeface="+mn-cs"/>
                        </a:rPr>
                        <a:t> Blocage positionnel d’un patineur à l’arrêt ou patinant dans le sens anti-horaire : qui déséquilibre l’adversaire mais PPPR</a:t>
                      </a:r>
                    </a:p>
                    <a:p>
                      <a:pPr>
                        <a:buFontTx/>
                        <a:buChar char="-"/>
                      </a:pPr>
                      <a:r>
                        <a:rPr lang="fr-FR" sz="1400" b="0" kern="1200" baseline="0" dirty="0" smtClean="0">
                          <a:solidFill>
                            <a:schemeClr val="tx1"/>
                          </a:solidFill>
                          <a:latin typeface="+mn-lt"/>
                          <a:ea typeface="+mn-ea"/>
                          <a:cs typeface="+mn-cs"/>
                        </a:rPr>
                        <a:t> Un patineur qui en bloquant, s’arrête momentanément, mais qui reprend en patinant dans le sens anti-horaire dès la première opportunité</a:t>
                      </a:r>
                    </a:p>
                    <a:p>
                      <a:pPr>
                        <a:buFontTx/>
                        <a:buChar char="-"/>
                      </a:pPr>
                      <a:r>
                        <a:rPr lang="fr-FR" sz="1400" b="0" kern="1200" baseline="0" dirty="0" smtClean="0">
                          <a:solidFill>
                            <a:schemeClr val="tx1"/>
                          </a:solidFill>
                          <a:latin typeface="+mn-lt"/>
                          <a:ea typeface="+mn-ea"/>
                          <a:cs typeface="+mn-cs"/>
                        </a:rPr>
                        <a:t> Et si y a pas d’opportunité : eh bien pas de pénalité si le patineur à l’arrêt ne continue pas d’engager</a:t>
                      </a:r>
                    </a:p>
                    <a:p>
                      <a:pPr>
                        <a:buFontTx/>
                        <a:buChar char="-"/>
                      </a:pPr>
                      <a:endParaRPr lang="fr-FR" sz="1200" b="0" dirty="0" smtClean="0">
                        <a:solidFill>
                          <a:schemeClr val="tx1"/>
                        </a:solidFill>
                      </a:endParaRPr>
                    </a:p>
                  </a:txBody>
                  <a:tcPr>
                    <a:solidFill>
                      <a:schemeClr val="accent3">
                        <a:lumMod val="40000"/>
                        <a:lumOff val="60000"/>
                      </a:schemeClr>
                    </a:solidFill>
                  </a:tcPr>
                </a:tc>
              </a:tr>
              <a:tr h="2769616">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sz="1400" b="0" dirty="0" smtClean="0">
                          <a:solidFill>
                            <a:schemeClr val="tx1"/>
                          </a:solidFill>
                        </a:rPr>
                        <a:t>Blocage par un patineur à l’arrêt, ou patinant</a:t>
                      </a:r>
                      <a:r>
                        <a:rPr lang="fr-FR" sz="1400" b="0" baseline="0" dirty="0" smtClean="0">
                          <a:solidFill>
                            <a:schemeClr val="tx1"/>
                          </a:solidFill>
                        </a:rPr>
                        <a:t> dans le sens horaire qui inclut un contact physique (≠positionnel), et qui </a:t>
                      </a:r>
                      <a:r>
                        <a:rPr lang="fr-FR" sz="1400" b="0" baseline="0" dirty="0" smtClean="0">
                          <a:solidFill>
                            <a:srgbClr val="C00000"/>
                          </a:solidFill>
                        </a:rPr>
                        <a:t>déséquilibre le patineur sans forcément lui faire perdre sa position relative</a:t>
                      </a:r>
                      <a:endParaRPr lang="fr-FR" sz="1400" b="0" kern="1200" baseline="0" dirty="0" smtClean="0">
                        <a:solidFill>
                          <a:schemeClr val="tx1"/>
                        </a:solidFill>
                        <a:latin typeface="+mn-lt"/>
                        <a:ea typeface="+mn-ea"/>
                        <a:cs typeface="+mn-cs"/>
                      </a:endParaRPr>
                    </a:p>
                    <a:p>
                      <a:pPr>
                        <a:buFontTx/>
                        <a:buChar char="-"/>
                      </a:pPr>
                      <a:r>
                        <a:rPr lang="fr-FR" sz="1400" b="0" kern="1200" baseline="0" dirty="0" smtClean="0">
                          <a:solidFill>
                            <a:schemeClr val="tx1"/>
                          </a:solidFill>
                          <a:latin typeface="+mn-lt"/>
                          <a:ea typeface="+mn-ea"/>
                          <a:cs typeface="+mn-cs"/>
                        </a:rPr>
                        <a:t> Un patineur patinant dans le sens horaire qui donne assistance mais </a:t>
                      </a:r>
                      <a:r>
                        <a:rPr lang="fr-FR" sz="1400" b="0" kern="1200" baseline="0" dirty="0" smtClean="0">
                          <a:solidFill>
                            <a:srgbClr val="C00000"/>
                          </a:solidFill>
                          <a:latin typeface="+mn-lt"/>
                          <a:ea typeface="+mn-ea"/>
                          <a:cs typeface="+mn-cs"/>
                        </a:rPr>
                        <a:t>aide pas forcément effective </a:t>
                      </a:r>
                      <a:r>
                        <a:rPr lang="fr-FR" sz="1400" b="0" kern="1200" baseline="0" dirty="0" smtClean="0">
                          <a:solidFill>
                            <a:schemeClr val="tx1"/>
                          </a:solidFill>
                          <a:latin typeface="+mn-lt"/>
                          <a:ea typeface="+mn-ea"/>
                          <a:cs typeface="+mn-cs"/>
                        </a:rPr>
                        <a:t>(n’amélioration pas forcément la position de l’assisté)</a:t>
                      </a:r>
                    </a:p>
                    <a:p>
                      <a:pPr>
                        <a:buFontTx/>
                        <a:buChar char="-"/>
                      </a:pPr>
                      <a:r>
                        <a:rPr lang="fr-FR" sz="1400" b="0" kern="1200" baseline="0" dirty="0" smtClean="0">
                          <a:solidFill>
                            <a:schemeClr val="tx1"/>
                          </a:solidFill>
                          <a:latin typeface="+mn-lt"/>
                          <a:ea typeface="+mn-ea"/>
                          <a:cs typeface="+mn-cs"/>
                        </a:rPr>
                        <a:t> Blocage positionnel d’un patineur à l’arrêt ou patinant dans le sens anti-horaire : qui </a:t>
                      </a:r>
                      <a:r>
                        <a:rPr lang="fr-FR" sz="1400" b="0" kern="1200" baseline="0" dirty="0" smtClean="0">
                          <a:solidFill>
                            <a:srgbClr val="C00000"/>
                          </a:solidFill>
                          <a:latin typeface="+mn-lt"/>
                          <a:ea typeface="+mn-ea"/>
                          <a:cs typeface="+mn-cs"/>
                        </a:rPr>
                        <a:t>déséquilibre l’adversaire mais PPPR</a:t>
                      </a:r>
                      <a:endParaRPr lang="fr-FR" sz="1400" b="0" kern="1200" baseline="0" dirty="0" smtClean="0">
                        <a:solidFill>
                          <a:schemeClr val="tx1"/>
                        </a:solidFill>
                        <a:latin typeface="+mn-lt"/>
                        <a:ea typeface="+mn-ea"/>
                        <a:cs typeface="+mn-cs"/>
                      </a:endParaRPr>
                    </a:p>
                    <a:p>
                      <a:pPr>
                        <a:buFontTx/>
                        <a:buChar char="-"/>
                      </a:pPr>
                      <a:r>
                        <a:rPr lang="fr-FR" sz="1400" b="0" kern="1200" baseline="0" dirty="0" smtClean="0">
                          <a:solidFill>
                            <a:schemeClr val="tx1"/>
                          </a:solidFill>
                          <a:latin typeface="+mn-lt"/>
                          <a:ea typeface="+mn-ea"/>
                          <a:cs typeface="+mn-cs"/>
                        </a:rPr>
                        <a:t> Un patineur qui en bloquant, s’arrête momentanément, mais qui </a:t>
                      </a:r>
                      <a:r>
                        <a:rPr lang="fr-FR" sz="1400" b="0" kern="1200" baseline="0" dirty="0" smtClean="0">
                          <a:solidFill>
                            <a:schemeClr val="accent5">
                              <a:lumMod val="50000"/>
                            </a:schemeClr>
                          </a:solidFill>
                          <a:latin typeface="+mn-lt"/>
                          <a:ea typeface="+mn-ea"/>
                          <a:cs typeface="+mn-cs"/>
                        </a:rPr>
                        <a:t>ne repars pas</a:t>
                      </a:r>
                      <a:r>
                        <a:rPr lang="fr-FR" sz="1400" b="0" kern="1200" baseline="0" dirty="0" smtClean="0">
                          <a:solidFill>
                            <a:schemeClr val="tx1"/>
                          </a:solidFill>
                          <a:latin typeface="+mn-lt"/>
                          <a:ea typeface="+mn-ea"/>
                          <a:cs typeface="+mn-cs"/>
                        </a:rPr>
                        <a:t> en patinant dans le sens anti-horaire dès la première </a:t>
                      </a:r>
                      <a:r>
                        <a:rPr lang="fr-FR" sz="1400" b="0" kern="1200" baseline="0" dirty="0" smtClean="0">
                          <a:solidFill>
                            <a:schemeClr val="accent5">
                              <a:lumMod val="50000"/>
                            </a:schemeClr>
                          </a:solidFill>
                          <a:latin typeface="+mn-lt"/>
                          <a:ea typeface="+mn-ea"/>
                          <a:cs typeface="+mn-cs"/>
                        </a:rPr>
                        <a:t>opportunité</a:t>
                      </a:r>
                      <a:endParaRPr lang="fr-FR" sz="1400" b="0" kern="1200" baseline="0" dirty="0" smtClean="0">
                        <a:solidFill>
                          <a:schemeClr val="tx1"/>
                        </a:solidFill>
                        <a:latin typeface="+mn-lt"/>
                        <a:ea typeface="+mn-ea"/>
                        <a:cs typeface="+mn-cs"/>
                      </a:endParaRPr>
                    </a:p>
                    <a:p>
                      <a:pPr>
                        <a:buFontTx/>
                        <a:buChar char="-"/>
                      </a:pPr>
                      <a:r>
                        <a:rPr lang="fr-FR" sz="1400" b="0" kern="1200" baseline="0" dirty="0" smtClean="0">
                          <a:solidFill>
                            <a:schemeClr val="tx1"/>
                          </a:solidFill>
                          <a:latin typeface="+mn-lt"/>
                          <a:ea typeface="+mn-ea"/>
                          <a:cs typeface="+mn-cs"/>
                        </a:rPr>
                        <a:t> Blocage à l’arrêt ou dans le sens horaire, qu’il soit positionnel ou incluant un contact physique, et qui fait </a:t>
                      </a:r>
                      <a:r>
                        <a:rPr lang="fr-FR" sz="1400" b="0" kern="1200" baseline="0" dirty="0" smtClean="0">
                          <a:solidFill>
                            <a:schemeClr val="accent6">
                              <a:lumMod val="75000"/>
                            </a:schemeClr>
                          </a:solidFill>
                          <a:latin typeface="+mn-lt"/>
                          <a:ea typeface="+mn-ea"/>
                          <a:cs typeface="+mn-cs"/>
                        </a:rPr>
                        <a:t>perdre la position relative </a:t>
                      </a:r>
                      <a:r>
                        <a:rPr lang="fr-FR" sz="1400" b="0" kern="1200" baseline="0" dirty="0" smtClean="0">
                          <a:solidFill>
                            <a:schemeClr val="tx1"/>
                          </a:solidFill>
                          <a:latin typeface="+mn-lt"/>
                          <a:ea typeface="+mn-ea"/>
                          <a:cs typeface="+mn-cs"/>
                        </a:rPr>
                        <a:t>de l’adversaire</a:t>
                      </a:r>
                    </a:p>
                    <a:p>
                      <a:pPr>
                        <a:buFontTx/>
                        <a:buChar char="-"/>
                      </a:pPr>
                      <a:r>
                        <a:rPr lang="fr-FR" sz="1400" b="0" kern="1200" baseline="0" dirty="0" smtClean="0">
                          <a:solidFill>
                            <a:schemeClr val="tx1"/>
                          </a:solidFill>
                          <a:latin typeface="+mn-lt"/>
                          <a:ea typeface="+mn-ea"/>
                          <a:cs typeface="+mn-cs"/>
                        </a:rPr>
                        <a:t> De même pour l’assistance : Un patineur à l’arrêt donnant une assistance qui améliore la position relative de l’assisté</a:t>
                      </a:r>
                    </a:p>
                  </a:txBody>
                  <a:tcPr>
                    <a:solidFill>
                      <a:schemeClr val="accent6">
                        <a:lumMod val="40000"/>
                        <a:lumOff val="60000"/>
                      </a:schemeClr>
                    </a:solidFill>
                  </a:tcPr>
                </a:tc>
              </a:tr>
              <a:tr h="754928">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sz="1400" b="1" kern="1200" baseline="0" dirty="0" smtClean="0">
                          <a:solidFill>
                            <a:schemeClr val="tx1"/>
                          </a:solidFill>
                          <a:latin typeface="+mn-lt"/>
                          <a:ea typeface="+mn-ea"/>
                          <a:cs typeface="+mn-cs"/>
                        </a:rPr>
                        <a:t>- </a:t>
                      </a:r>
                      <a:r>
                        <a:rPr lang="fr-FR" sz="1400" b="0" kern="1200" baseline="0" dirty="0" smtClean="0">
                          <a:solidFill>
                            <a:schemeClr val="tx1"/>
                          </a:solidFill>
                          <a:latin typeface="+mn-lt"/>
                          <a:ea typeface="+mn-ea"/>
                          <a:cs typeface="+mn-cs"/>
                        </a:rPr>
                        <a:t>Un contact imprudent, négligent ou intentionnel avec un adversaire lors de l’exécution d’un blocage  dans le sens horaire ou en étant à l’arrêt, de manière illégale</a:t>
                      </a:r>
                      <a:endParaRPr lang="fr-FR" sz="1400" dirty="0"/>
                    </a:p>
                  </a:txBody>
                  <a:tcPr>
                    <a:solidFill>
                      <a:schemeClr val="accent2">
                        <a:lumMod val="40000"/>
                        <a:lumOff val="60000"/>
                      </a:schemeClr>
                    </a:solidFill>
                  </a:tcPr>
                </a:tc>
              </a:tr>
            </a:tbl>
          </a:graphicData>
        </a:graphic>
      </p:graphicFrame>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81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lock wise blocking WFTDA 2012 East Region Playoffs - London vs Mo.mp4-.mp4">
            <a:hlinkClick r:id="" action="ppaction://media"/>
          </p:cNvPr>
          <p:cNvPicPr>
            <a:picLocks noRot="1" noChangeAspect="1"/>
          </p:cNvPicPr>
          <p:nvPr>
            <a:videoFile r:link="rId1"/>
          </p:nvPr>
        </p:nvPicPr>
        <p:blipFill>
          <a:blip r:embed="rId3" cstate="print"/>
          <a:stretch>
            <a:fillRect/>
          </a:stretch>
        </p:blipFill>
        <p:spPr>
          <a:xfrm>
            <a:off x="515211" y="548426"/>
            <a:ext cx="7873213" cy="5904910"/>
          </a:xfrm>
          <a:prstGeom prst="rect">
            <a:avLst/>
          </a:prstGeom>
        </p:spPr>
      </p:pic>
      <p:sp>
        <p:nvSpPr>
          <p:cNvPr id="4" name="ZoneTexte 3"/>
          <p:cNvSpPr txBox="1"/>
          <p:nvPr/>
        </p:nvSpPr>
        <p:spPr>
          <a:xfrm>
            <a:off x="395536" y="116632"/>
            <a:ext cx="8208912" cy="369332"/>
          </a:xfrm>
          <a:prstGeom prst="rect">
            <a:avLst/>
          </a:prstGeom>
          <a:noFill/>
        </p:spPr>
        <p:txBody>
          <a:bodyPr wrap="square" rtlCol="0">
            <a:spAutoFit/>
          </a:bodyPr>
          <a:lstStyle/>
          <a:p>
            <a:r>
              <a:rPr lang="fr-FR" dirty="0" smtClean="0"/>
              <a:t>Block à l’arrêt et dans le sens horaire : </a:t>
            </a:r>
            <a:r>
              <a:rPr lang="fr-FR" dirty="0" err="1" smtClean="0"/>
              <a:t>Clockwise</a:t>
            </a:r>
            <a:r>
              <a:rPr lang="fr-FR" dirty="0" smtClean="0"/>
              <a:t> </a:t>
            </a:r>
            <a:r>
              <a:rPr lang="fr-FR" dirty="0" err="1" smtClean="0"/>
              <a:t>blocking</a:t>
            </a:r>
            <a:r>
              <a:rPr lang="fr-FR" dirty="0" smtClean="0"/>
              <a:t> (Londres/Montréal)</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82</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461665"/>
          </a:xfrm>
          <a:prstGeom prst="rect">
            <a:avLst/>
          </a:prstGeom>
          <a:noFill/>
        </p:spPr>
        <p:txBody>
          <a:bodyPr wrap="square" rtlCol="0">
            <a:spAutoFit/>
          </a:bodyPr>
          <a:lstStyle/>
          <a:p>
            <a:r>
              <a:rPr lang="fr-FR" sz="2400" u="sng" dirty="0" smtClean="0"/>
              <a:t>9. Pénalités de Hors-jeu : OUT OF PLAY PENALTIES</a:t>
            </a:r>
          </a:p>
        </p:txBody>
      </p:sp>
      <p:sp>
        <p:nvSpPr>
          <p:cNvPr id="4" name="ZoneTexte 3"/>
          <p:cNvSpPr txBox="1"/>
          <p:nvPr/>
        </p:nvSpPr>
        <p:spPr>
          <a:xfrm>
            <a:off x="467544" y="1268760"/>
            <a:ext cx="8208912" cy="1754326"/>
          </a:xfrm>
          <a:prstGeom prst="rect">
            <a:avLst/>
          </a:prstGeom>
          <a:noFill/>
        </p:spPr>
        <p:txBody>
          <a:bodyPr wrap="square" rtlCol="0">
            <a:spAutoFit/>
          </a:bodyPr>
          <a:lstStyle/>
          <a:p>
            <a:pPr>
              <a:buFontTx/>
              <a:buChar char="-"/>
            </a:pPr>
            <a:r>
              <a:rPr lang="fr-FR" dirty="0" smtClean="0"/>
              <a:t> Les pénalités de hors-jeu : applicable pour les </a:t>
            </a:r>
            <a:r>
              <a:rPr lang="fr-FR" dirty="0" smtClean="0">
                <a:solidFill>
                  <a:schemeClr val="accent3">
                    <a:lumMod val="50000"/>
                  </a:schemeClr>
                </a:solidFill>
              </a:rPr>
              <a:t>actions se produisant devant ou derrière la zone d’engagement</a:t>
            </a:r>
            <a:r>
              <a:rPr lang="fr-FR" dirty="0" smtClean="0"/>
              <a:t> ET pour des actions qui </a:t>
            </a:r>
            <a:r>
              <a:rPr lang="fr-FR" dirty="0" smtClean="0">
                <a:solidFill>
                  <a:schemeClr val="accent3">
                    <a:lumMod val="50000"/>
                  </a:schemeClr>
                </a:solidFill>
              </a:rPr>
              <a:t>détruisent illégalement le pack</a:t>
            </a:r>
          </a:p>
          <a:p>
            <a:pPr>
              <a:buFontTx/>
              <a:buChar char="-"/>
            </a:pPr>
            <a:endParaRPr lang="fr-FR" dirty="0" smtClean="0"/>
          </a:p>
          <a:p>
            <a:pPr>
              <a:buFontTx/>
              <a:buChar char="-"/>
            </a:pPr>
            <a:r>
              <a:rPr lang="fr-FR" dirty="0" smtClean="0"/>
              <a:t> Actions = bloquer, aider, détruire le pack, échec à reformer le pack, échec à retourner dans la zone d’engagement …</a:t>
            </a:r>
          </a:p>
        </p:txBody>
      </p:sp>
      <p:sp>
        <p:nvSpPr>
          <p:cNvPr id="5" name="ZoneTexte 4"/>
          <p:cNvSpPr txBox="1"/>
          <p:nvPr/>
        </p:nvSpPr>
        <p:spPr>
          <a:xfrm>
            <a:off x="827584" y="5229200"/>
            <a:ext cx="7272808" cy="369332"/>
          </a:xfrm>
          <a:prstGeom prst="rect">
            <a:avLst/>
          </a:prstGeom>
          <a:noFill/>
        </p:spPr>
        <p:txBody>
          <a:bodyPr wrap="square" rtlCol="0">
            <a:spAutoFit/>
          </a:bodyPr>
          <a:lstStyle/>
          <a:p>
            <a:r>
              <a:rPr lang="fr-FR" dirty="0" smtClean="0">
                <a:solidFill>
                  <a:schemeClr val="accent6">
                    <a:lumMod val="75000"/>
                  </a:schemeClr>
                </a:solidFill>
              </a:rPr>
              <a:t>Rappels …</a:t>
            </a:r>
            <a:endParaRPr lang="fr-FR" dirty="0">
              <a:solidFill>
                <a:schemeClr val="accent6">
                  <a:lumMod val="75000"/>
                </a:schemeClr>
              </a:solidFill>
            </a:endParaRP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83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0528" y="1052736"/>
            <a:ext cx="1080120" cy="42484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30" name="Rectangle 29"/>
          <p:cNvSpPr/>
          <p:nvPr/>
        </p:nvSpPr>
        <p:spPr>
          <a:xfrm>
            <a:off x="7668344" y="1052736"/>
            <a:ext cx="1475656" cy="42484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 name="Rectangle 19"/>
          <p:cNvSpPr/>
          <p:nvPr/>
        </p:nvSpPr>
        <p:spPr>
          <a:xfrm>
            <a:off x="899592" y="1052736"/>
            <a:ext cx="6768752" cy="42484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cxnSp>
        <p:nvCxnSpPr>
          <p:cNvPr id="2" name="Connecteur droit 1"/>
          <p:cNvCxnSpPr/>
          <p:nvPr/>
        </p:nvCxnSpPr>
        <p:spPr>
          <a:xfrm>
            <a:off x="0" y="105273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Connecteur droit 2"/>
          <p:cNvCxnSpPr/>
          <p:nvPr/>
        </p:nvCxnSpPr>
        <p:spPr>
          <a:xfrm>
            <a:off x="0" y="5301208"/>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Ellipse 3"/>
          <p:cNvSpPr/>
          <p:nvPr/>
        </p:nvSpPr>
        <p:spPr>
          <a:xfrm>
            <a:off x="4211960" y="292494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5" name="Ellipse 4"/>
          <p:cNvSpPr/>
          <p:nvPr/>
        </p:nvSpPr>
        <p:spPr>
          <a:xfrm>
            <a:off x="3491880" y="285293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 name="Ellipse 5"/>
          <p:cNvSpPr/>
          <p:nvPr/>
        </p:nvSpPr>
        <p:spPr>
          <a:xfrm>
            <a:off x="4283968" y="3645024"/>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7" name="Ellipse 6"/>
          <p:cNvSpPr/>
          <p:nvPr/>
        </p:nvSpPr>
        <p:spPr>
          <a:xfrm>
            <a:off x="4139952" y="2132856"/>
            <a:ext cx="648072"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Ellipse 7"/>
          <p:cNvSpPr/>
          <p:nvPr/>
        </p:nvSpPr>
        <p:spPr>
          <a:xfrm>
            <a:off x="2699792" y="213285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Ellipse 8"/>
          <p:cNvSpPr/>
          <p:nvPr/>
        </p:nvSpPr>
        <p:spPr>
          <a:xfrm>
            <a:off x="5076056" y="3356992"/>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0" name="Ellipse 9"/>
          <p:cNvSpPr/>
          <p:nvPr/>
        </p:nvSpPr>
        <p:spPr>
          <a:xfrm>
            <a:off x="5076056" y="2564904"/>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Ellipse 10"/>
          <p:cNvSpPr/>
          <p:nvPr/>
        </p:nvSpPr>
        <p:spPr>
          <a:xfrm>
            <a:off x="2699792" y="1412776"/>
            <a:ext cx="648072"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cxnSp>
        <p:nvCxnSpPr>
          <p:cNvPr id="12" name="Connecteur droit avec flèche 11"/>
          <p:cNvCxnSpPr/>
          <p:nvPr/>
        </p:nvCxnSpPr>
        <p:spPr>
          <a:xfrm>
            <a:off x="2987824"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3" name="Connecteur droit avec flèche 12"/>
          <p:cNvCxnSpPr/>
          <p:nvPr/>
        </p:nvCxnSpPr>
        <p:spPr>
          <a:xfrm>
            <a:off x="5364088" y="1052736"/>
            <a:ext cx="72008" cy="4248472"/>
          </a:xfrm>
          <a:prstGeom prst="straightConnector1">
            <a:avLst/>
          </a:prstGeom>
          <a:ln>
            <a:prstDash val="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4" name="Connecteur droit avec flèche 13"/>
          <p:cNvCxnSpPr/>
          <p:nvPr/>
        </p:nvCxnSpPr>
        <p:spPr>
          <a:xfrm>
            <a:off x="899592" y="1052736"/>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cxnSp>
        <p:nvCxnSpPr>
          <p:cNvPr id="15" name="Connecteur droit avec flèche 14"/>
          <p:cNvCxnSpPr/>
          <p:nvPr/>
        </p:nvCxnSpPr>
        <p:spPr>
          <a:xfrm>
            <a:off x="7668344" y="1124744"/>
            <a:ext cx="0" cy="4176464"/>
          </a:xfrm>
          <a:prstGeom prst="straightConnector1">
            <a:avLst/>
          </a:prstGeom>
          <a:ln>
            <a:prstDash val="dash"/>
            <a:headEnd type="arrow"/>
            <a:tailEnd type="arrow"/>
          </a:ln>
        </p:spPr>
        <p:style>
          <a:lnRef idx="2">
            <a:schemeClr val="accent3"/>
          </a:lnRef>
          <a:fillRef idx="0">
            <a:schemeClr val="accent3"/>
          </a:fillRef>
          <a:effectRef idx="1">
            <a:schemeClr val="accent3"/>
          </a:effectRef>
          <a:fontRef idx="minor">
            <a:schemeClr val="tx1"/>
          </a:fontRef>
        </p:style>
      </p:cxnSp>
      <p:sp>
        <p:nvSpPr>
          <p:cNvPr id="22" name="ZoneTexte 21"/>
          <p:cNvSpPr txBox="1"/>
          <p:nvPr/>
        </p:nvSpPr>
        <p:spPr>
          <a:xfrm>
            <a:off x="1475656" y="332656"/>
            <a:ext cx="698477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En vert, il s’agit de la zone d’engagement. </a:t>
            </a:r>
            <a:endParaRPr lang="fr-FR" dirty="0"/>
          </a:p>
          <a:p>
            <a:r>
              <a:rPr lang="fr-FR" dirty="0" smtClean="0"/>
              <a:t>- Sa limite antérieure et postérieure sont à 6 mètres du pack</a:t>
            </a:r>
            <a:endParaRPr lang="fr-FR" dirty="0"/>
          </a:p>
        </p:txBody>
      </p:sp>
      <p:cxnSp>
        <p:nvCxnSpPr>
          <p:cNvPr id="24" name="Connecteur droit avec flèche 23"/>
          <p:cNvCxnSpPr/>
          <p:nvPr/>
        </p:nvCxnSpPr>
        <p:spPr>
          <a:xfrm flipH="1">
            <a:off x="899592" y="5517232"/>
            <a:ext cx="208823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flipH="1">
            <a:off x="5508104" y="5517232"/>
            <a:ext cx="2088232"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6" name="ZoneTexte 25"/>
          <p:cNvSpPr txBox="1"/>
          <p:nvPr/>
        </p:nvSpPr>
        <p:spPr>
          <a:xfrm>
            <a:off x="1619672" y="5589240"/>
            <a:ext cx="1080120" cy="369332"/>
          </a:xfrm>
          <a:prstGeom prst="rect">
            <a:avLst/>
          </a:prstGeom>
          <a:noFill/>
        </p:spPr>
        <p:txBody>
          <a:bodyPr wrap="square" rtlCol="0">
            <a:spAutoFit/>
          </a:bodyPr>
          <a:lstStyle/>
          <a:p>
            <a:r>
              <a:rPr lang="fr-FR" dirty="0" smtClean="0"/>
              <a:t>6 m</a:t>
            </a:r>
            <a:endParaRPr lang="fr-FR" dirty="0"/>
          </a:p>
        </p:txBody>
      </p:sp>
      <p:sp>
        <p:nvSpPr>
          <p:cNvPr id="28" name="ZoneTexte 27"/>
          <p:cNvSpPr txBox="1"/>
          <p:nvPr/>
        </p:nvSpPr>
        <p:spPr>
          <a:xfrm>
            <a:off x="6300192" y="5589240"/>
            <a:ext cx="1080120" cy="369332"/>
          </a:xfrm>
          <a:prstGeom prst="rect">
            <a:avLst/>
          </a:prstGeom>
          <a:noFill/>
        </p:spPr>
        <p:txBody>
          <a:bodyPr wrap="square" rtlCol="0">
            <a:spAutoFit/>
          </a:bodyPr>
          <a:lstStyle/>
          <a:p>
            <a:r>
              <a:rPr lang="fr-FR" dirty="0" smtClean="0"/>
              <a:t>6 m</a:t>
            </a:r>
            <a:endParaRPr lang="fr-FR" dirty="0"/>
          </a:p>
        </p:txBody>
      </p:sp>
      <p:sp>
        <p:nvSpPr>
          <p:cNvPr id="29" name="ZoneTexte 28"/>
          <p:cNvSpPr txBox="1"/>
          <p:nvPr/>
        </p:nvSpPr>
        <p:spPr>
          <a:xfrm>
            <a:off x="1475656" y="1196752"/>
            <a:ext cx="70567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smtClean="0"/>
              <a:t>- Dans cette zone, les bloqueuses sont EN JEU, elles peuvent donc mener à bien leur rôle : bloquer les adversaires, aider ses coéquipières, sa jammeuse …</a:t>
            </a:r>
            <a:endParaRPr lang="fr-FR" dirty="0"/>
          </a:p>
        </p:txBody>
      </p:sp>
      <p:sp>
        <p:nvSpPr>
          <p:cNvPr id="32" name="ZoneTexte 31"/>
          <p:cNvSpPr txBox="1"/>
          <p:nvPr/>
        </p:nvSpPr>
        <p:spPr>
          <a:xfrm>
            <a:off x="755576" y="3789040"/>
            <a:ext cx="712879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En dehors de la zone d’engagement, donc au-delà de 6 mètres du pack,  vous êtes HORS JEU ... (zone en rouge)</a:t>
            </a:r>
          </a:p>
          <a:p>
            <a:endParaRPr lang="fr-FR" dirty="0"/>
          </a:p>
          <a:p>
            <a:pPr>
              <a:buFontTx/>
              <a:buChar char="-"/>
            </a:pPr>
            <a:r>
              <a:rPr lang="fr-FR" dirty="0" smtClean="0"/>
              <a:t>Vous ne pouvez pas engager de blocage</a:t>
            </a:r>
          </a:p>
          <a:p>
            <a:pPr>
              <a:buFontTx/>
              <a:buChar char="-"/>
            </a:pPr>
            <a:r>
              <a:rPr lang="fr-FR" dirty="0" smtClean="0"/>
              <a:t>Vous ne pouvez ni aider vos coéquipières et votre jammeuse</a:t>
            </a:r>
          </a:p>
          <a:p>
            <a:pPr>
              <a:buFontTx/>
              <a:buChar char="-"/>
            </a:pPr>
            <a:r>
              <a:rPr lang="fr-FR" dirty="0" smtClean="0"/>
              <a:t>Et vous êtes priées de retourner rapidement dans la zone d’engagement …</a:t>
            </a:r>
          </a:p>
          <a:p>
            <a:pPr>
              <a:buFontTx/>
              <a:buChar char="-"/>
            </a:pPr>
            <a:r>
              <a:rPr lang="fr-FR" dirty="0" smtClean="0"/>
              <a:t>Vous êtes pénalisable (on verra les modalités plus loin)</a:t>
            </a:r>
            <a:endParaRPr lang="fr-FR" dirty="0"/>
          </a:p>
        </p:txBody>
      </p:sp>
      <p:sp>
        <p:nvSpPr>
          <p:cNvPr id="27" name="Espace réservé du pied de page 26"/>
          <p:cNvSpPr>
            <a:spLocks noGrp="1"/>
          </p:cNvSpPr>
          <p:nvPr>
            <p:ph type="ftr" sz="quarter" idx="11"/>
          </p:nvPr>
        </p:nvSpPr>
        <p:spPr/>
        <p:txBody>
          <a:bodyPr/>
          <a:lstStyle/>
          <a:p>
            <a:r>
              <a:rPr lang="fr-FR" smtClean="0"/>
              <a:t>Buzz 2013 (Les Dérangées)</a:t>
            </a:r>
            <a:endParaRPr lang="fr-FR"/>
          </a:p>
        </p:txBody>
      </p:sp>
      <p:sp>
        <p:nvSpPr>
          <p:cNvPr id="33" name="Espace réservé du numéro de diapositive 32"/>
          <p:cNvSpPr>
            <a:spLocks noGrp="1"/>
          </p:cNvSpPr>
          <p:nvPr>
            <p:ph type="sldNum" sz="quarter" idx="12"/>
          </p:nvPr>
        </p:nvSpPr>
        <p:spPr/>
        <p:txBody>
          <a:bodyPr/>
          <a:lstStyle/>
          <a:p>
            <a:fld id="{0A95D8EB-C796-4D7C-A45D-C371170323EE}" type="slidenum">
              <a:rPr lang="fr-FR" smtClean="0"/>
              <a:pPr/>
              <a:t>84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2"/>
                                        </p:tgtEl>
                                        <p:attrNameLst>
                                          <p:attrName>ppt_x</p:attrName>
                                        </p:attrNameLst>
                                      </p:cBhvr>
                                      <p:tavLst>
                                        <p:tav tm="0">
                                          <p:val>
                                            <p:strVal val="ppt_x"/>
                                          </p:val>
                                        </p:tav>
                                        <p:tav tm="100000">
                                          <p:val>
                                            <p:strVal val="ppt_x"/>
                                          </p:val>
                                        </p:tav>
                                      </p:tavLst>
                                    </p:anim>
                                    <p:anim calcmode="lin" valueType="num">
                                      <p:cBhvr additive="base">
                                        <p:cTn id="65" dur="500"/>
                                        <p:tgtEl>
                                          <p:spTgt spid="22"/>
                                        </p:tgtEl>
                                        <p:attrNameLst>
                                          <p:attrName>ppt_y</p:attrName>
                                        </p:attrNameLst>
                                      </p:cBhvr>
                                      <p:tavLst>
                                        <p:tav tm="0">
                                          <p:val>
                                            <p:strVal val="ppt_y"/>
                                          </p:val>
                                        </p:tav>
                                        <p:tav tm="100000">
                                          <p:val>
                                            <p:strVal val="1+ppt_h/2"/>
                                          </p:val>
                                        </p:tav>
                                      </p:tavLst>
                                    </p:anim>
                                    <p:set>
                                      <p:cBhvr>
                                        <p:cTn id="66" dur="1" fill="hold">
                                          <p:stCondLst>
                                            <p:cond delay="499"/>
                                          </p:stCondLst>
                                        </p:cTn>
                                        <p:tgtEl>
                                          <p:spTgt spid="22"/>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9"/>
                                        </p:tgtEl>
                                        <p:attrNameLst>
                                          <p:attrName>ppt_x</p:attrName>
                                        </p:attrNameLst>
                                      </p:cBhvr>
                                      <p:tavLst>
                                        <p:tav tm="0">
                                          <p:val>
                                            <p:strVal val="ppt_x"/>
                                          </p:val>
                                        </p:tav>
                                        <p:tav tm="100000">
                                          <p:val>
                                            <p:strVal val="ppt_x"/>
                                          </p:val>
                                        </p:tav>
                                      </p:tavLst>
                                    </p:anim>
                                    <p:anim calcmode="lin" valueType="num">
                                      <p:cBhvr additive="base">
                                        <p:cTn id="69" dur="500"/>
                                        <p:tgtEl>
                                          <p:spTgt spid="29"/>
                                        </p:tgtEl>
                                        <p:attrNameLst>
                                          <p:attrName>ppt_y</p:attrName>
                                        </p:attrNameLst>
                                      </p:cBhvr>
                                      <p:tavLst>
                                        <p:tav tm="0">
                                          <p:val>
                                            <p:strVal val="ppt_y"/>
                                          </p:val>
                                        </p:tav>
                                        <p:tav tm="100000">
                                          <p:val>
                                            <p:strVal val="1+ppt_h/2"/>
                                          </p:val>
                                        </p:tav>
                                      </p:tavLst>
                                    </p:anim>
                                    <p:set>
                                      <p:cBhvr>
                                        <p:cTn id="70" dur="1" fill="hold">
                                          <p:stCondLst>
                                            <p:cond delay="499"/>
                                          </p:stCondLst>
                                        </p:cTn>
                                        <p:tgtEl>
                                          <p:spTgt spid="29"/>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6"/>
                                        </p:tgtEl>
                                        <p:attrNameLst>
                                          <p:attrName>ppt_x</p:attrName>
                                        </p:attrNameLst>
                                      </p:cBhvr>
                                      <p:tavLst>
                                        <p:tav tm="0">
                                          <p:val>
                                            <p:strVal val="ppt_x"/>
                                          </p:val>
                                        </p:tav>
                                        <p:tav tm="100000">
                                          <p:val>
                                            <p:strVal val="ppt_x"/>
                                          </p:val>
                                        </p:tav>
                                      </p:tavLst>
                                    </p:anim>
                                    <p:anim calcmode="lin" valueType="num">
                                      <p:cBhvr additive="base">
                                        <p:cTn id="73" dur="500"/>
                                        <p:tgtEl>
                                          <p:spTgt spid="26"/>
                                        </p:tgtEl>
                                        <p:attrNameLst>
                                          <p:attrName>ppt_y</p:attrName>
                                        </p:attrNameLst>
                                      </p:cBhvr>
                                      <p:tavLst>
                                        <p:tav tm="0">
                                          <p:val>
                                            <p:strVal val="ppt_y"/>
                                          </p:val>
                                        </p:tav>
                                        <p:tav tm="100000">
                                          <p:val>
                                            <p:strVal val="1+ppt_h/2"/>
                                          </p:val>
                                        </p:tav>
                                      </p:tavLst>
                                    </p:anim>
                                    <p:set>
                                      <p:cBhvr>
                                        <p:cTn id="74" dur="1" fill="hold">
                                          <p:stCondLst>
                                            <p:cond delay="499"/>
                                          </p:stCondLst>
                                        </p:cTn>
                                        <p:tgtEl>
                                          <p:spTgt spid="26"/>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24"/>
                                        </p:tgtEl>
                                        <p:attrNameLst>
                                          <p:attrName>ppt_x</p:attrName>
                                        </p:attrNameLst>
                                      </p:cBhvr>
                                      <p:tavLst>
                                        <p:tav tm="0">
                                          <p:val>
                                            <p:strVal val="ppt_x"/>
                                          </p:val>
                                        </p:tav>
                                        <p:tav tm="100000">
                                          <p:val>
                                            <p:strVal val="ppt_x"/>
                                          </p:val>
                                        </p:tav>
                                      </p:tavLst>
                                    </p:anim>
                                    <p:anim calcmode="lin" valueType="num">
                                      <p:cBhvr additive="base">
                                        <p:cTn id="77" dur="500"/>
                                        <p:tgtEl>
                                          <p:spTgt spid="24"/>
                                        </p:tgtEl>
                                        <p:attrNameLst>
                                          <p:attrName>ppt_y</p:attrName>
                                        </p:attrNameLst>
                                      </p:cBhvr>
                                      <p:tavLst>
                                        <p:tav tm="0">
                                          <p:val>
                                            <p:strVal val="ppt_y"/>
                                          </p:val>
                                        </p:tav>
                                        <p:tav tm="100000">
                                          <p:val>
                                            <p:strVal val="1+ppt_h/2"/>
                                          </p:val>
                                        </p:tav>
                                      </p:tavLst>
                                    </p:anim>
                                    <p:set>
                                      <p:cBhvr>
                                        <p:cTn id="78" dur="1" fill="hold">
                                          <p:stCondLst>
                                            <p:cond delay="499"/>
                                          </p:stCondLst>
                                        </p:cTn>
                                        <p:tgtEl>
                                          <p:spTgt spid="24"/>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25"/>
                                        </p:tgtEl>
                                        <p:attrNameLst>
                                          <p:attrName>ppt_x</p:attrName>
                                        </p:attrNameLst>
                                      </p:cBhvr>
                                      <p:tavLst>
                                        <p:tav tm="0">
                                          <p:val>
                                            <p:strVal val="ppt_x"/>
                                          </p:val>
                                        </p:tav>
                                        <p:tav tm="100000">
                                          <p:val>
                                            <p:strVal val="ppt_x"/>
                                          </p:val>
                                        </p:tav>
                                      </p:tavLst>
                                    </p:anim>
                                    <p:anim calcmode="lin" valueType="num">
                                      <p:cBhvr additive="base">
                                        <p:cTn id="81" dur="500"/>
                                        <p:tgtEl>
                                          <p:spTgt spid="25"/>
                                        </p:tgtEl>
                                        <p:attrNameLst>
                                          <p:attrName>ppt_y</p:attrName>
                                        </p:attrNameLst>
                                      </p:cBhvr>
                                      <p:tavLst>
                                        <p:tav tm="0">
                                          <p:val>
                                            <p:strVal val="ppt_y"/>
                                          </p:val>
                                        </p:tav>
                                        <p:tav tm="100000">
                                          <p:val>
                                            <p:strVal val="1+ppt_h/2"/>
                                          </p:val>
                                        </p:tav>
                                      </p:tavLst>
                                    </p:anim>
                                    <p:set>
                                      <p:cBhvr>
                                        <p:cTn id="82" dur="1" fill="hold">
                                          <p:stCondLst>
                                            <p:cond delay="499"/>
                                          </p:stCondLst>
                                        </p:cTn>
                                        <p:tgtEl>
                                          <p:spTgt spid="25"/>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ppt_x"/>
                                          </p:val>
                                        </p:tav>
                                      </p:tavLst>
                                    </p:anim>
                                    <p:anim calcmode="lin" valueType="num">
                                      <p:cBhvr additive="base">
                                        <p:cTn id="85" dur="500"/>
                                        <p:tgtEl>
                                          <p:spTgt spid="28"/>
                                        </p:tgtEl>
                                        <p:attrNameLst>
                                          <p:attrName>ppt_y</p:attrName>
                                        </p:attrNameLst>
                                      </p:cBhvr>
                                      <p:tavLst>
                                        <p:tav tm="0">
                                          <p:val>
                                            <p:strVal val="ppt_y"/>
                                          </p:val>
                                        </p:tav>
                                        <p:tav tm="100000">
                                          <p:val>
                                            <p:strVal val="1+ppt_h/2"/>
                                          </p:val>
                                        </p:tav>
                                      </p:tavLst>
                                    </p:anim>
                                    <p:set>
                                      <p:cBhvr>
                                        <p:cTn id="86" dur="1" fill="hold">
                                          <p:stCondLst>
                                            <p:cond delay="499"/>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0" grpId="0" animBg="1"/>
      <p:bldP spid="4" grpId="0" animBg="1"/>
      <p:bldP spid="5" grpId="0" animBg="1"/>
      <p:bldP spid="6" grpId="0" animBg="1"/>
      <p:bldP spid="7" grpId="0" animBg="1"/>
      <p:bldP spid="8" grpId="0" animBg="1"/>
      <p:bldP spid="9" grpId="0" animBg="1"/>
      <p:bldP spid="10" grpId="0" animBg="1"/>
      <p:bldP spid="11" grpId="0" animBg="1"/>
      <p:bldP spid="22" grpId="0" animBg="1"/>
      <p:bldP spid="22" grpId="1" animBg="1"/>
      <p:bldP spid="26" grpId="0"/>
      <p:bldP spid="26" grpId="1"/>
      <p:bldP spid="28" grpId="0"/>
      <p:bldP spid="28" grpId="1"/>
      <p:bldP spid="29" grpId="0" animBg="1"/>
      <p:bldP spid="29" grpId="1" animBg="1"/>
      <p:bldP spid="3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424936" cy="646331"/>
          </a:xfrm>
          <a:prstGeom prst="rect">
            <a:avLst/>
          </a:prstGeom>
          <a:noFill/>
        </p:spPr>
        <p:txBody>
          <a:bodyPr wrap="square" rtlCol="0">
            <a:spAutoFit/>
          </a:bodyPr>
          <a:lstStyle/>
          <a:p>
            <a:pPr>
              <a:buFontTx/>
              <a:buChar char="-"/>
            </a:pPr>
            <a:r>
              <a:rPr lang="fr-FR" dirty="0" smtClean="0"/>
              <a:t>Un patineur ne se trouvant pas dans la zone d’engagement peut recevoir un </a:t>
            </a:r>
            <a:r>
              <a:rPr lang="fr-FR" dirty="0" smtClean="0">
                <a:solidFill>
                  <a:schemeClr val="accent6">
                    <a:lumMod val="75000"/>
                  </a:schemeClr>
                </a:solidFill>
              </a:rPr>
              <a:t>avertissement</a:t>
            </a:r>
            <a:r>
              <a:rPr lang="fr-FR" dirty="0" smtClean="0"/>
              <a:t> (avant la pénalité)</a:t>
            </a:r>
          </a:p>
        </p:txBody>
      </p:sp>
      <p:sp>
        <p:nvSpPr>
          <p:cNvPr id="3" name="ZoneTexte 2"/>
          <p:cNvSpPr txBox="1"/>
          <p:nvPr/>
        </p:nvSpPr>
        <p:spPr>
          <a:xfrm>
            <a:off x="251520" y="1124744"/>
            <a:ext cx="8568952" cy="2031325"/>
          </a:xfrm>
          <a:prstGeom prst="rect">
            <a:avLst/>
          </a:prstGeom>
          <a:noFill/>
        </p:spPr>
        <p:txBody>
          <a:bodyPr wrap="square" rtlCol="0">
            <a:spAutoFit/>
          </a:bodyPr>
          <a:lstStyle/>
          <a:p>
            <a:r>
              <a:rPr lang="fr-FR" u="sng" dirty="0" smtClean="0">
                <a:solidFill>
                  <a:srgbClr val="C00000"/>
                </a:solidFill>
              </a:rPr>
              <a:t>Détruire illégalement le pack</a:t>
            </a:r>
            <a:r>
              <a:rPr lang="fr-FR" dirty="0" smtClean="0"/>
              <a:t> = créer une situation de </a:t>
            </a:r>
            <a:r>
              <a:rPr lang="fr-FR" dirty="0" smtClean="0">
                <a:solidFill>
                  <a:srgbClr val="C00000"/>
                </a:solidFill>
              </a:rPr>
              <a:t>NO PACK</a:t>
            </a:r>
          </a:p>
          <a:p>
            <a:endParaRPr lang="fr-FR" dirty="0" smtClean="0"/>
          </a:p>
          <a:p>
            <a:pPr>
              <a:buFontTx/>
              <a:buChar char="-"/>
            </a:pPr>
            <a:r>
              <a:rPr lang="fr-FR" dirty="0" smtClean="0"/>
              <a:t>Si les actions d’un patineur ou un groupe de patineur créent une situation de No Pack, la pénalité sera attribuée à </a:t>
            </a:r>
            <a:r>
              <a:rPr lang="fr-FR" dirty="0" smtClean="0">
                <a:solidFill>
                  <a:srgbClr val="C00000"/>
                </a:solidFill>
              </a:rPr>
              <a:t>un seul patineur </a:t>
            </a:r>
            <a:r>
              <a:rPr lang="fr-FR" dirty="0" smtClean="0"/>
              <a:t>: le plus </a:t>
            </a:r>
            <a:r>
              <a:rPr lang="fr-FR" dirty="0" smtClean="0">
                <a:solidFill>
                  <a:srgbClr val="C00000"/>
                </a:solidFill>
              </a:rPr>
              <a:t>responsable</a:t>
            </a:r>
            <a:r>
              <a:rPr lang="fr-FR" dirty="0" smtClean="0"/>
              <a:t>, ou au </a:t>
            </a:r>
            <a:r>
              <a:rPr lang="fr-FR" dirty="0" smtClean="0">
                <a:solidFill>
                  <a:srgbClr val="C00000"/>
                </a:solidFill>
              </a:rPr>
              <a:t>Pivot</a:t>
            </a:r>
            <a:r>
              <a:rPr lang="fr-FR" dirty="0" smtClean="0"/>
              <a:t>.</a:t>
            </a:r>
          </a:p>
          <a:p>
            <a:pPr>
              <a:buFontTx/>
              <a:buChar char="-"/>
            </a:pPr>
            <a:endParaRPr lang="fr-FR" dirty="0" smtClean="0"/>
          </a:p>
          <a:p>
            <a:pPr>
              <a:buFontTx/>
              <a:buChar char="-"/>
            </a:pPr>
            <a:r>
              <a:rPr lang="fr-FR" dirty="0" smtClean="0"/>
              <a:t> Les 2 équipes sont responsables du maintien du pack </a:t>
            </a:r>
          </a:p>
        </p:txBody>
      </p:sp>
      <p:sp>
        <p:nvSpPr>
          <p:cNvPr id="4" name="ZoneTexte 3"/>
          <p:cNvSpPr txBox="1"/>
          <p:nvPr/>
        </p:nvSpPr>
        <p:spPr>
          <a:xfrm>
            <a:off x="251520" y="3717032"/>
            <a:ext cx="8784976" cy="2585323"/>
          </a:xfrm>
          <a:prstGeom prst="rect">
            <a:avLst/>
          </a:prstGeom>
          <a:noFill/>
        </p:spPr>
        <p:txBody>
          <a:bodyPr wrap="square" rtlCol="0">
            <a:spAutoFit/>
          </a:bodyPr>
          <a:lstStyle/>
          <a:p>
            <a:r>
              <a:rPr lang="fr-FR" i="1" dirty="0" smtClean="0">
                <a:solidFill>
                  <a:schemeClr val="accent2">
                    <a:lumMod val="50000"/>
                  </a:schemeClr>
                </a:solidFill>
              </a:rPr>
              <a:t>Exemples de destruction volontaire du pack :</a:t>
            </a:r>
          </a:p>
          <a:p>
            <a:endParaRPr lang="fr-FR" dirty="0" smtClean="0"/>
          </a:p>
          <a:p>
            <a:r>
              <a:rPr lang="fr-FR" dirty="0" smtClean="0"/>
              <a:t>Patineur, groupe de patineurs ou équipe qui :</a:t>
            </a:r>
          </a:p>
          <a:p>
            <a:endParaRPr lang="fr-FR" dirty="0" smtClean="0"/>
          </a:p>
          <a:p>
            <a:pPr lvl="1"/>
            <a:r>
              <a:rPr lang="fr-FR" dirty="0" smtClean="0"/>
              <a:t>~Fuient, freinent, se laisse rouler (de sorte à se retrouver &gt;3m des autres)</a:t>
            </a:r>
          </a:p>
          <a:p>
            <a:pPr lvl="1"/>
            <a:r>
              <a:rPr lang="fr-FR" dirty="0" smtClean="0"/>
              <a:t>~Posent un genou, tombe volontairement</a:t>
            </a:r>
          </a:p>
          <a:p>
            <a:pPr lvl="1"/>
            <a:r>
              <a:rPr lang="fr-FR" dirty="0" smtClean="0"/>
              <a:t>~Patinent volontairement hors des limites de la piste</a:t>
            </a:r>
          </a:p>
          <a:p>
            <a:endParaRPr lang="fr-FR" dirty="0" smtClean="0"/>
          </a:p>
          <a:p>
            <a:r>
              <a:rPr lang="fr-FR" dirty="0" smtClean="0"/>
              <a:t> </a:t>
            </a:r>
            <a:endParaRPr lang="fr-FR" dirty="0"/>
          </a:p>
        </p:txBody>
      </p:sp>
      <p:pic>
        <p:nvPicPr>
          <p:cNvPr id="5" name="Image 4" descr="No pack.jpg"/>
          <p:cNvPicPr>
            <a:picLocks noChangeAspect="1"/>
          </p:cNvPicPr>
          <p:nvPr/>
        </p:nvPicPr>
        <p:blipFill>
          <a:blip r:embed="rId2" cstate="print"/>
          <a:stretch>
            <a:fillRect/>
          </a:stretch>
        </p:blipFill>
        <p:spPr>
          <a:xfrm>
            <a:off x="0" y="260648"/>
            <a:ext cx="9144000" cy="5386552"/>
          </a:xfrm>
          <a:prstGeom prst="rect">
            <a:avLst/>
          </a:prstGeom>
        </p:spPr>
      </p:pic>
      <p:sp>
        <p:nvSpPr>
          <p:cNvPr id="7" name="Ellipse 6"/>
          <p:cNvSpPr/>
          <p:nvPr/>
        </p:nvSpPr>
        <p:spPr>
          <a:xfrm>
            <a:off x="3059832" y="908720"/>
            <a:ext cx="1152128" cy="1152128"/>
          </a:xfrm>
          <a:prstGeom prst="ellipse">
            <a:avLst/>
          </a:prstGeom>
          <a:solidFill>
            <a:schemeClr val="accent3">
              <a:lumMod val="60000"/>
              <a:lumOff val="40000"/>
              <a:alpha val="14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ZoneTexte 7"/>
          <p:cNvSpPr txBox="1"/>
          <p:nvPr/>
        </p:nvSpPr>
        <p:spPr>
          <a:xfrm>
            <a:off x="3059832" y="548680"/>
            <a:ext cx="1224136" cy="276999"/>
          </a:xfrm>
          <a:prstGeom prst="rect">
            <a:avLst/>
          </a:prstGeom>
          <a:noFill/>
        </p:spPr>
        <p:txBody>
          <a:bodyPr wrap="square" rtlCol="0">
            <a:spAutoFit/>
          </a:bodyPr>
          <a:lstStyle/>
          <a:p>
            <a:r>
              <a:rPr lang="fr-FR" sz="1200" dirty="0" smtClean="0">
                <a:solidFill>
                  <a:schemeClr val="accent3">
                    <a:lumMod val="75000"/>
                  </a:schemeClr>
                </a:solidFill>
              </a:rPr>
              <a:t>Pack </a:t>
            </a:r>
            <a:r>
              <a:rPr lang="fr-FR" sz="1200" dirty="0" err="1" smtClean="0">
                <a:solidFill>
                  <a:schemeClr val="accent3">
                    <a:lumMod val="75000"/>
                  </a:schemeClr>
                </a:solidFill>
              </a:rPr>
              <a:t>is</a:t>
            </a:r>
            <a:r>
              <a:rPr lang="fr-FR" sz="1200" dirty="0" smtClean="0">
                <a:solidFill>
                  <a:schemeClr val="accent3">
                    <a:lumMod val="75000"/>
                  </a:schemeClr>
                </a:solidFill>
              </a:rPr>
              <a:t> </a:t>
            </a:r>
            <a:r>
              <a:rPr lang="fr-FR" sz="1200" dirty="0" err="1" smtClean="0">
                <a:solidFill>
                  <a:schemeClr val="accent3">
                    <a:lumMod val="75000"/>
                  </a:schemeClr>
                </a:solidFill>
              </a:rPr>
              <a:t>here</a:t>
            </a:r>
            <a:endParaRPr lang="fr-FR" sz="1200" dirty="0">
              <a:solidFill>
                <a:schemeClr val="accent3">
                  <a:lumMod val="75000"/>
                </a:schemeClr>
              </a:solidFill>
            </a:endParaRPr>
          </a:p>
        </p:txBody>
      </p:sp>
      <p:sp>
        <p:nvSpPr>
          <p:cNvPr id="9" name="Rectangle 8"/>
          <p:cNvSpPr/>
          <p:nvPr/>
        </p:nvSpPr>
        <p:spPr>
          <a:xfrm>
            <a:off x="8172400" y="2276872"/>
            <a:ext cx="720080" cy="1440160"/>
          </a:xfrm>
          <a:prstGeom prst="rect">
            <a:avLst/>
          </a:prstGeom>
          <a:solidFill>
            <a:schemeClr val="accent2">
              <a:lumMod val="60000"/>
              <a:lumOff val="40000"/>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No pack2.jpg"/>
          <p:cNvPicPr>
            <a:picLocks noChangeAspect="1"/>
          </p:cNvPicPr>
          <p:nvPr/>
        </p:nvPicPr>
        <p:blipFill>
          <a:blip r:embed="rId3" cstate="print"/>
          <a:stretch>
            <a:fillRect/>
          </a:stretch>
        </p:blipFill>
        <p:spPr>
          <a:xfrm>
            <a:off x="0" y="332656"/>
            <a:ext cx="9144000" cy="5148988"/>
          </a:xfrm>
          <a:prstGeom prst="rect">
            <a:avLst/>
          </a:prstGeom>
        </p:spPr>
      </p:pic>
      <p:sp>
        <p:nvSpPr>
          <p:cNvPr id="11" name="Rectangle 10"/>
          <p:cNvSpPr/>
          <p:nvPr/>
        </p:nvSpPr>
        <p:spPr>
          <a:xfrm>
            <a:off x="8316416" y="2204864"/>
            <a:ext cx="720080" cy="1440160"/>
          </a:xfrm>
          <a:prstGeom prst="rect">
            <a:avLst/>
          </a:prstGeom>
          <a:solidFill>
            <a:schemeClr val="accent2">
              <a:lumMod val="60000"/>
              <a:lumOff val="40000"/>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79512" y="1556792"/>
            <a:ext cx="324036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400" dirty="0" smtClean="0"/>
              <a:t>Ce patineur est sorti volontairement de la piste provoquant ainsi une situation de NO PACK.</a:t>
            </a:r>
            <a:endParaRPr lang="fr-FR" sz="1400" dirty="0"/>
          </a:p>
        </p:txBody>
      </p:sp>
      <p:cxnSp>
        <p:nvCxnSpPr>
          <p:cNvPr id="15" name="Connecteur droit avec flèche 14"/>
          <p:cNvCxnSpPr/>
          <p:nvPr/>
        </p:nvCxnSpPr>
        <p:spPr>
          <a:xfrm flipV="1">
            <a:off x="2843808" y="980728"/>
            <a:ext cx="1080120"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Connecteur droit avec flèche 16"/>
          <p:cNvCxnSpPr/>
          <p:nvPr/>
        </p:nvCxnSpPr>
        <p:spPr>
          <a:xfrm>
            <a:off x="4499992" y="1556792"/>
            <a:ext cx="86409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8" name="ZoneTexte 17"/>
          <p:cNvSpPr txBox="1"/>
          <p:nvPr/>
        </p:nvSpPr>
        <p:spPr>
          <a:xfrm>
            <a:off x="4572000" y="1196752"/>
            <a:ext cx="576064" cy="307777"/>
          </a:xfrm>
          <a:prstGeom prst="rect">
            <a:avLst/>
          </a:prstGeom>
          <a:noFill/>
        </p:spPr>
        <p:txBody>
          <a:bodyPr wrap="square" rtlCol="0">
            <a:spAutoFit/>
          </a:bodyPr>
          <a:lstStyle/>
          <a:p>
            <a:r>
              <a:rPr lang="fr-FR" sz="1400" dirty="0" smtClean="0"/>
              <a:t>&gt;3M</a:t>
            </a:r>
            <a:endParaRPr lang="fr-FR" sz="1400" dirty="0"/>
          </a:p>
        </p:txBody>
      </p:sp>
      <p:sp>
        <p:nvSpPr>
          <p:cNvPr id="16" name="Espace réservé du pied de page 15"/>
          <p:cNvSpPr>
            <a:spLocks noGrp="1"/>
          </p:cNvSpPr>
          <p:nvPr>
            <p:ph type="ftr" sz="quarter" idx="11"/>
          </p:nvPr>
        </p:nvSpPr>
        <p:spPr/>
        <p:txBody>
          <a:bodyPr/>
          <a:lstStyle/>
          <a:p>
            <a:r>
              <a:rPr lang="fr-FR" smtClean="0"/>
              <a:t>Buzz 2013 (Les Dérangées)</a:t>
            </a:r>
            <a:endParaRPr lang="fr-FR"/>
          </a:p>
        </p:txBody>
      </p:sp>
      <p:sp>
        <p:nvSpPr>
          <p:cNvPr id="19" name="Espace réservé du numéro de diapositive 18"/>
          <p:cNvSpPr>
            <a:spLocks noGrp="1"/>
          </p:cNvSpPr>
          <p:nvPr>
            <p:ph type="sldNum" sz="quarter" idx="12"/>
          </p:nvPr>
        </p:nvSpPr>
        <p:spPr/>
        <p:txBody>
          <a:bodyPr/>
          <a:lstStyle/>
          <a:p>
            <a:fld id="{0A95D8EB-C796-4D7C-A45D-C371170323EE}" type="slidenum">
              <a:rPr lang="fr-FR" smtClean="0"/>
              <a:pPr/>
              <a:t>85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8" grpId="0"/>
      <p:bldP spid="9" grpId="0" animBg="1"/>
      <p:bldP spid="11" grpId="0" animBg="1"/>
      <p:bldP spid="13" grpId="0" animBg="1"/>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7776864" cy="2308324"/>
          </a:xfrm>
          <a:prstGeom prst="rect">
            <a:avLst/>
          </a:prstGeom>
          <a:noFill/>
        </p:spPr>
        <p:txBody>
          <a:bodyPr wrap="square" rtlCol="0">
            <a:spAutoFit/>
          </a:bodyPr>
          <a:lstStyle/>
          <a:p>
            <a:r>
              <a:rPr lang="fr-FR" dirty="0" smtClean="0"/>
              <a:t>Les règles </a:t>
            </a:r>
            <a:r>
              <a:rPr lang="fr-FR" i="1" dirty="0" smtClean="0"/>
              <a:t>ne définissent pas</a:t>
            </a:r>
            <a:r>
              <a:rPr lang="fr-FR" dirty="0" smtClean="0"/>
              <a:t> la </a:t>
            </a:r>
            <a:r>
              <a:rPr lang="fr-FR" dirty="0" smtClean="0">
                <a:solidFill>
                  <a:schemeClr val="accent5">
                    <a:lumMod val="75000"/>
                  </a:schemeClr>
                </a:solidFill>
              </a:rPr>
              <a:t>vitesse</a:t>
            </a:r>
            <a:r>
              <a:rPr lang="fr-FR" dirty="0" smtClean="0"/>
              <a:t> du pack</a:t>
            </a:r>
          </a:p>
          <a:p>
            <a:endParaRPr lang="fr-FR" dirty="0" smtClean="0"/>
          </a:p>
          <a:p>
            <a:pPr>
              <a:buFontTx/>
              <a:buChar char="-"/>
            </a:pPr>
            <a:r>
              <a:rPr lang="fr-FR" dirty="0" smtClean="0"/>
              <a:t>Donc pas de pénalité émise si la vitesse du pack se modifie progressivement</a:t>
            </a:r>
          </a:p>
          <a:p>
            <a:endParaRPr lang="fr-FR" dirty="0" smtClean="0"/>
          </a:p>
          <a:p>
            <a:r>
              <a:rPr lang="fr-FR" dirty="0" smtClean="0"/>
              <a:t>- A moins que cette </a:t>
            </a:r>
            <a:r>
              <a:rPr lang="fr-FR" dirty="0" smtClean="0">
                <a:solidFill>
                  <a:schemeClr val="accent5">
                    <a:lumMod val="75000"/>
                  </a:schemeClr>
                </a:solidFill>
              </a:rPr>
              <a:t>variation </a:t>
            </a:r>
            <a:r>
              <a:rPr lang="fr-FR" dirty="0" smtClean="0"/>
              <a:t>soit</a:t>
            </a:r>
            <a:r>
              <a:rPr lang="fr-FR" dirty="0" smtClean="0">
                <a:solidFill>
                  <a:schemeClr val="accent5">
                    <a:lumMod val="75000"/>
                  </a:schemeClr>
                </a:solidFill>
              </a:rPr>
              <a:t> soudaine, rapide et marquée</a:t>
            </a:r>
            <a:r>
              <a:rPr lang="fr-FR" dirty="0" smtClean="0"/>
              <a:t>, ne laissant aucune opportunité à l’équipe adverse et de maintenir une situation de pack.</a:t>
            </a:r>
          </a:p>
        </p:txBody>
      </p:sp>
      <p:sp>
        <p:nvSpPr>
          <p:cNvPr id="3" name="ZoneTexte 2"/>
          <p:cNvSpPr txBox="1"/>
          <p:nvPr/>
        </p:nvSpPr>
        <p:spPr>
          <a:xfrm>
            <a:off x="539552" y="2924944"/>
            <a:ext cx="7848872" cy="369332"/>
          </a:xfrm>
          <a:prstGeom prst="rect">
            <a:avLst/>
          </a:prstGeom>
          <a:noFill/>
        </p:spPr>
        <p:txBody>
          <a:bodyPr wrap="square" rtlCol="0">
            <a:spAutoFit/>
          </a:bodyPr>
          <a:lstStyle/>
          <a:p>
            <a:endParaRPr lang="fr-FR" dirty="0"/>
          </a:p>
        </p:txBody>
      </p:sp>
      <p:sp>
        <p:nvSpPr>
          <p:cNvPr id="4" name="ZoneTexte 3"/>
          <p:cNvSpPr txBox="1"/>
          <p:nvPr/>
        </p:nvSpPr>
        <p:spPr>
          <a:xfrm>
            <a:off x="539552" y="2780928"/>
            <a:ext cx="7920880" cy="2585323"/>
          </a:xfrm>
          <a:prstGeom prst="rect">
            <a:avLst/>
          </a:prstGeom>
          <a:noFill/>
        </p:spPr>
        <p:txBody>
          <a:bodyPr wrap="square" rtlCol="0">
            <a:spAutoFit/>
          </a:bodyPr>
          <a:lstStyle/>
          <a:p>
            <a:r>
              <a:rPr lang="fr-FR" dirty="0" smtClean="0"/>
              <a:t>Destructions pack résultant du </a:t>
            </a:r>
            <a:r>
              <a:rPr lang="fr-FR" dirty="0" smtClean="0">
                <a:solidFill>
                  <a:schemeClr val="accent6">
                    <a:lumMod val="75000"/>
                  </a:schemeClr>
                </a:solidFill>
              </a:rPr>
              <a:t>déroulement normal du jeu </a:t>
            </a:r>
            <a:r>
              <a:rPr lang="fr-FR" dirty="0" smtClean="0"/>
              <a:t>: </a:t>
            </a:r>
          </a:p>
          <a:p>
            <a:endParaRPr lang="fr-FR" dirty="0" smtClean="0"/>
          </a:p>
          <a:p>
            <a:pPr>
              <a:buFontTx/>
              <a:buChar char="-"/>
            </a:pPr>
            <a:r>
              <a:rPr lang="fr-FR" dirty="0" smtClean="0"/>
              <a:t>Ne sont pas considérés intentionnelles/illégales, donc </a:t>
            </a:r>
            <a:r>
              <a:rPr lang="fr-FR" dirty="0" smtClean="0">
                <a:solidFill>
                  <a:schemeClr val="accent6">
                    <a:lumMod val="75000"/>
                  </a:schemeClr>
                </a:solidFill>
              </a:rPr>
              <a:t>pas pénalisable</a:t>
            </a:r>
          </a:p>
          <a:p>
            <a:pPr>
              <a:buFontTx/>
              <a:buChar char="-"/>
            </a:pPr>
            <a:r>
              <a:rPr lang="fr-FR" dirty="0" smtClean="0">
                <a:solidFill>
                  <a:srgbClr val="FF0000"/>
                </a:solidFill>
              </a:rPr>
              <a:t>MAIS</a:t>
            </a:r>
            <a:r>
              <a:rPr lang="fr-FR" dirty="0" smtClean="0"/>
              <a:t> le pack doit être </a:t>
            </a:r>
            <a:r>
              <a:rPr lang="fr-FR" dirty="0" smtClean="0">
                <a:solidFill>
                  <a:schemeClr val="accent6">
                    <a:lumMod val="75000"/>
                  </a:schemeClr>
                </a:solidFill>
              </a:rPr>
              <a:t>reformé immédiatement</a:t>
            </a:r>
            <a:r>
              <a:rPr lang="fr-FR" dirty="0" smtClean="0"/>
              <a:t> (sinon pénalité hors- jeu)</a:t>
            </a:r>
          </a:p>
          <a:p>
            <a:pPr>
              <a:buFontTx/>
              <a:buChar char="-"/>
            </a:pPr>
            <a:r>
              <a:rPr lang="fr-FR" i="1" dirty="0" smtClean="0"/>
              <a:t>Exemples : </a:t>
            </a:r>
          </a:p>
          <a:p>
            <a:r>
              <a:rPr lang="fr-FR" dirty="0" smtClean="0"/>
              <a:t>~Blocage qui force un adversaire à tomber et sortir des limites de la piste (détruisant ainsi le pack)</a:t>
            </a:r>
          </a:p>
          <a:p>
            <a:r>
              <a:rPr lang="fr-FR" dirty="0" smtClean="0"/>
              <a:t> </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86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Nopack1.png"/>
          <p:cNvPicPr>
            <a:picLocks noChangeAspect="1"/>
          </p:cNvPicPr>
          <p:nvPr/>
        </p:nvPicPr>
        <p:blipFill>
          <a:blip r:embed="rId2" cstate="print"/>
          <a:stretch>
            <a:fillRect/>
          </a:stretch>
        </p:blipFill>
        <p:spPr>
          <a:xfrm>
            <a:off x="0" y="774290"/>
            <a:ext cx="9144000" cy="5309419"/>
          </a:xfrm>
          <a:prstGeom prst="rect">
            <a:avLst/>
          </a:prstGeom>
        </p:spPr>
      </p:pic>
      <p:cxnSp>
        <p:nvCxnSpPr>
          <p:cNvPr id="5" name="Connecteur droit avec flèche 4"/>
          <p:cNvCxnSpPr/>
          <p:nvPr/>
        </p:nvCxnSpPr>
        <p:spPr>
          <a:xfrm flipH="1" flipV="1">
            <a:off x="4067944" y="980728"/>
            <a:ext cx="72008" cy="792088"/>
          </a:xfrm>
          <a:prstGeom prst="straightConnector1">
            <a:avLst/>
          </a:prstGeom>
          <a:ln w="19050">
            <a:prstDash val="dash"/>
            <a:tailEnd type="arrow"/>
          </a:ln>
        </p:spPr>
        <p:style>
          <a:lnRef idx="2">
            <a:schemeClr val="accent4"/>
          </a:lnRef>
          <a:fillRef idx="0">
            <a:schemeClr val="accent4"/>
          </a:fillRef>
          <a:effectRef idx="1">
            <a:schemeClr val="accent4"/>
          </a:effectRef>
          <a:fontRef idx="minor">
            <a:schemeClr val="tx1"/>
          </a:fontRef>
        </p:style>
      </p:cxnSp>
      <p:sp>
        <p:nvSpPr>
          <p:cNvPr id="6" name="ZoneTexte 5"/>
          <p:cNvSpPr txBox="1"/>
          <p:nvPr/>
        </p:nvSpPr>
        <p:spPr>
          <a:xfrm>
            <a:off x="179512" y="980728"/>
            <a:ext cx="36004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t>Pivot violet effectue un blocage à pivot jaune le forçant à sortir</a:t>
            </a:r>
            <a:endParaRPr lang="fr-FR" dirty="0"/>
          </a:p>
        </p:txBody>
      </p:sp>
      <p:pic>
        <p:nvPicPr>
          <p:cNvPr id="7" name="Image 6" descr="Nopack3.png"/>
          <p:cNvPicPr>
            <a:picLocks noChangeAspect="1"/>
          </p:cNvPicPr>
          <p:nvPr/>
        </p:nvPicPr>
        <p:blipFill>
          <a:blip r:embed="rId3" cstate="print"/>
          <a:stretch>
            <a:fillRect/>
          </a:stretch>
        </p:blipFill>
        <p:spPr>
          <a:xfrm>
            <a:off x="0" y="620688"/>
            <a:ext cx="9144000" cy="5636897"/>
          </a:xfrm>
          <a:prstGeom prst="rect">
            <a:avLst/>
          </a:prstGeom>
        </p:spPr>
      </p:pic>
      <p:pic>
        <p:nvPicPr>
          <p:cNvPr id="8" name="Image 7" descr="Nopack4.png"/>
          <p:cNvPicPr>
            <a:picLocks noChangeAspect="1"/>
          </p:cNvPicPr>
          <p:nvPr/>
        </p:nvPicPr>
        <p:blipFill>
          <a:blip r:embed="rId4" cstate="print"/>
          <a:stretch>
            <a:fillRect/>
          </a:stretch>
        </p:blipFill>
        <p:spPr>
          <a:xfrm>
            <a:off x="-108520" y="476672"/>
            <a:ext cx="9144000" cy="5755821"/>
          </a:xfrm>
          <a:prstGeom prst="rect">
            <a:avLst/>
          </a:prstGeom>
        </p:spPr>
      </p:pic>
      <p:sp>
        <p:nvSpPr>
          <p:cNvPr id="9" name="ZoneTexte 8"/>
          <p:cNvSpPr txBox="1"/>
          <p:nvPr/>
        </p:nvSpPr>
        <p:spPr>
          <a:xfrm>
            <a:off x="3347864" y="260648"/>
            <a:ext cx="1224136"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NO PACK</a:t>
            </a:r>
            <a:endParaRPr lang="fr-FR" dirty="0"/>
          </a:p>
        </p:txBody>
      </p:sp>
      <p:cxnSp>
        <p:nvCxnSpPr>
          <p:cNvPr id="11" name="Connecteur droit avec flèche 10"/>
          <p:cNvCxnSpPr/>
          <p:nvPr/>
        </p:nvCxnSpPr>
        <p:spPr>
          <a:xfrm flipV="1">
            <a:off x="4067944" y="1772816"/>
            <a:ext cx="1080120" cy="21602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ZoneTexte 11"/>
          <p:cNvSpPr txBox="1"/>
          <p:nvPr/>
        </p:nvSpPr>
        <p:spPr>
          <a:xfrm>
            <a:off x="4355976" y="1484784"/>
            <a:ext cx="648072" cy="307777"/>
          </a:xfrm>
          <a:prstGeom prst="rect">
            <a:avLst/>
          </a:prstGeom>
          <a:noFill/>
        </p:spPr>
        <p:txBody>
          <a:bodyPr wrap="square" rtlCol="0">
            <a:spAutoFit/>
          </a:bodyPr>
          <a:lstStyle/>
          <a:p>
            <a:r>
              <a:rPr lang="fr-FR" sz="1400" dirty="0" smtClean="0"/>
              <a:t>&gt;3m</a:t>
            </a:r>
            <a:endParaRPr lang="fr-FR" sz="1400" dirty="0"/>
          </a:p>
        </p:txBody>
      </p:sp>
      <p:sp>
        <p:nvSpPr>
          <p:cNvPr id="10" name="Espace réservé du pied de page 9"/>
          <p:cNvSpPr>
            <a:spLocks noGrp="1"/>
          </p:cNvSpPr>
          <p:nvPr>
            <p:ph type="ftr" sz="quarter" idx="11"/>
          </p:nvPr>
        </p:nvSpPr>
        <p:spPr/>
        <p:txBody>
          <a:bodyPr/>
          <a:lstStyle/>
          <a:p>
            <a:r>
              <a:rPr lang="fr-FR" smtClean="0"/>
              <a:t>Buzz 2013 (Les Dérangées)</a:t>
            </a:r>
            <a:endParaRPr lang="fr-FR"/>
          </a:p>
        </p:txBody>
      </p:sp>
      <p:sp>
        <p:nvSpPr>
          <p:cNvPr id="13" name="Espace réservé du numéro de diapositive 12"/>
          <p:cNvSpPr>
            <a:spLocks noGrp="1"/>
          </p:cNvSpPr>
          <p:nvPr>
            <p:ph type="sldNum" sz="quarter" idx="12"/>
          </p:nvPr>
        </p:nvSpPr>
        <p:spPr/>
        <p:txBody>
          <a:bodyPr/>
          <a:lstStyle/>
          <a:p>
            <a:fld id="{0A95D8EB-C796-4D7C-A45D-C371170323EE}" type="slidenum">
              <a:rPr lang="fr-FR" smtClean="0"/>
              <a:pPr/>
              <a:t>87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60648"/>
            <a:ext cx="777686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Les règles </a:t>
            </a:r>
            <a:r>
              <a:rPr lang="fr-FR" i="1" dirty="0" smtClean="0"/>
              <a:t>ne définissent pas</a:t>
            </a:r>
            <a:r>
              <a:rPr lang="fr-FR" dirty="0" smtClean="0"/>
              <a:t> la </a:t>
            </a:r>
            <a:r>
              <a:rPr lang="fr-FR" dirty="0" smtClean="0">
                <a:solidFill>
                  <a:schemeClr val="accent5">
                    <a:lumMod val="75000"/>
                  </a:schemeClr>
                </a:solidFill>
              </a:rPr>
              <a:t>vitesse</a:t>
            </a:r>
            <a:r>
              <a:rPr lang="fr-FR" dirty="0" smtClean="0"/>
              <a:t> du pack</a:t>
            </a:r>
          </a:p>
          <a:p>
            <a:endParaRPr lang="fr-FR" dirty="0" smtClean="0"/>
          </a:p>
          <a:p>
            <a:pPr>
              <a:buFontTx/>
              <a:buChar char="-"/>
            </a:pPr>
            <a:r>
              <a:rPr lang="fr-FR" dirty="0" smtClean="0"/>
              <a:t>Donc pas de pénalité émise si la vitesse du pack se modifie progressivement</a:t>
            </a:r>
          </a:p>
          <a:p>
            <a:endParaRPr lang="fr-FR" dirty="0" smtClean="0"/>
          </a:p>
          <a:p>
            <a:r>
              <a:rPr lang="fr-FR" dirty="0" smtClean="0"/>
              <a:t>- A moins que cette </a:t>
            </a:r>
            <a:r>
              <a:rPr lang="fr-FR" dirty="0" smtClean="0">
                <a:solidFill>
                  <a:schemeClr val="accent5">
                    <a:lumMod val="75000"/>
                  </a:schemeClr>
                </a:solidFill>
              </a:rPr>
              <a:t>variation </a:t>
            </a:r>
            <a:r>
              <a:rPr lang="fr-FR" dirty="0" smtClean="0"/>
              <a:t>soit</a:t>
            </a:r>
            <a:r>
              <a:rPr lang="fr-FR" dirty="0" smtClean="0">
                <a:solidFill>
                  <a:schemeClr val="accent5">
                    <a:lumMod val="75000"/>
                  </a:schemeClr>
                </a:solidFill>
              </a:rPr>
              <a:t> soudaine, rapide et marquée</a:t>
            </a:r>
            <a:r>
              <a:rPr lang="fr-FR" dirty="0" smtClean="0"/>
              <a:t>, ne laissant aucune opportunité à l’équipe adverse et de maintenir une situation de pack.</a:t>
            </a:r>
          </a:p>
        </p:txBody>
      </p:sp>
      <p:sp>
        <p:nvSpPr>
          <p:cNvPr id="3" name="ZoneTexte 2"/>
          <p:cNvSpPr txBox="1"/>
          <p:nvPr/>
        </p:nvSpPr>
        <p:spPr>
          <a:xfrm>
            <a:off x="539552" y="2924944"/>
            <a:ext cx="7848872" cy="369332"/>
          </a:xfrm>
          <a:prstGeom prst="rect">
            <a:avLst/>
          </a:prstGeom>
          <a:noFill/>
        </p:spPr>
        <p:txBody>
          <a:bodyPr wrap="square" rtlCol="0">
            <a:spAutoFit/>
          </a:bodyPr>
          <a:lstStyle/>
          <a:p>
            <a:endParaRPr lang="fr-FR" dirty="0"/>
          </a:p>
        </p:txBody>
      </p:sp>
      <p:sp>
        <p:nvSpPr>
          <p:cNvPr id="4" name="ZoneTexte 3"/>
          <p:cNvSpPr txBox="1"/>
          <p:nvPr/>
        </p:nvSpPr>
        <p:spPr>
          <a:xfrm>
            <a:off x="539552" y="2780928"/>
            <a:ext cx="7920880"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Destructions pack résultant du </a:t>
            </a:r>
            <a:r>
              <a:rPr lang="fr-FR" dirty="0" smtClean="0">
                <a:solidFill>
                  <a:schemeClr val="accent6">
                    <a:lumMod val="75000"/>
                  </a:schemeClr>
                </a:solidFill>
              </a:rPr>
              <a:t>déroulement normal du jeu </a:t>
            </a:r>
            <a:r>
              <a:rPr lang="fr-FR" dirty="0" smtClean="0"/>
              <a:t>: </a:t>
            </a:r>
          </a:p>
          <a:p>
            <a:endParaRPr lang="fr-FR" dirty="0" smtClean="0"/>
          </a:p>
          <a:p>
            <a:pPr>
              <a:buFontTx/>
              <a:buChar char="-"/>
            </a:pPr>
            <a:r>
              <a:rPr lang="fr-FR" dirty="0" smtClean="0"/>
              <a:t>Ne sont pas considérés intentionnelles/illégales, donc </a:t>
            </a:r>
            <a:r>
              <a:rPr lang="fr-FR" dirty="0" smtClean="0">
                <a:solidFill>
                  <a:schemeClr val="accent6">
                    <a:lumMod val="75000"/>
                  </a:schemeClr>
                </a:solidFill>
              </a:rPr>
              <a:t>pas pénalisable</a:t>
            </a:r>
          </a:p>
          <a:p>
            <a:pPr>
              <a:buFontTx/>
              <a:buChar char="-"/>
            </a:pPr>
            <a:r>
              <a:rPr lang="fr-FR" dirty="0" smtClean="0">
                <a:solidFill>
                  <a:srgbClr val="FF0000"/>
                </a:solidFill>
              </a:rPr>
              <a:t>MAIS</a:t>
            </a:r>
            <a:r>
              <a:rPr lang="fr-FR" dirty="0" smtClean="0"/>
              <a:t> le pack doit être </a:t>
            </a:r>
            <a:r>
              <a:rPr lang="fr-FR" dirty="0" smtClean="0">
                <a:solidFill>
                  <a:schemeClr val="accent6">
                    <a:lumMod val="75000"/>
                  </a:schemeClr>
                </a:solidFill>
              </a:rPr>
              <a:t>reformé immédiatement </a:t>
            </a:r>
            <a:r>
              <a:rPr lang="fr-FR" dirty="0" smtClean="0"/>
              <a:t>(sinon pénalité hors- jeu)</a:t>
            </a:r>
          </a:p>
          <a:p>
            <a:pPr>
              <a:buFontTx/>
              <a:buChar char="-"/>
            </a:pPr>
            <a:r>
              <a:rPr lang="fr-FR" i="1" dirty="0" smtClean="0"/>
              <a:t>Exemples </a:t>
            </a:r>
            <a:r>
              <a:rPr lang="fr-FR" dirty="0" smtClean="0"/>
              <a:t>: </a:t>
            </a:r>
          </a:p>
          <a:p>
            <a:pPr lvl="1"/>
            <a:r>
              <a:rPr lang="fr-FR" dirty="0" smtClean="0"/>
              <a:t>~Blocage qui force un adversaire à tomber et sortir des limites de la piste (détruisant ainsi le pack)</a:t>
            </a:r>
          </a:p>
          <a:p>
            <a:pPr lvl="1"/>
            <a:endParaRPr lang="fr-FR" dirty="0" smtClean="0"/>
          </a:p>
        </p:txBody>
      </p:sp>
      <p:sp>
        <p:nvSpPr>
          <p:cNvPr id="5" name="ZoneTexte 4"/>
          <p:cNvSpPr txBox="1"/>
          <p:nvPr/>
        </p:nvSpPr>
        <p:spPr>
          <a:xfrm>
            <a:off x="1043608" y="5013176"/>
            <a:ext cx="6984776" cy="369332"/>
          </a:xfrm>
          <a:prstGeom prst="rect">
            <a:avLst/>
          </a:prstGeom>
          <a:noFill/>
        </p:spPr>
        <p:txBody>
          <a:bodyPr wrap="square" rtlCol="0">
            <a:spAutoFit/>
          </a:bodyPr>
          <a:lstStyle/>
          <a:p>
            <a:r>
              <a:rPr lang="fr-FR" dirty="0" smtClean="0"/>
              <a:t>~Destruction de pack suite à un blocage raté</a:t>
            </a:r>
            <a:endParaRPr lang="fr-FR" dirty="0"/>
          </a:p>
        </p:txBody>
      </p:sp>
      <p:sp>
        <p:nvSpPr>
          <p:cNvPr id="6" name="ZoneTexte 5"/>
          <p:cNvSpPr txBox="1"/>
          <p:nvPr/>
        </p:nvSpPr>
        <p:spPr>
          <a:xfrm>
            <a:off x="395536" y="5661248"/>
            <a:ext cx="820891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dirty="0" smtClean="0"/>
              <a:t>Si </a:t>
            </a:r>
            <a:r>
              <a:rPr lang="fr-FR" dirty="0" smtClean="0">
                <a:solidFill>
                  <a:srgbClr val="7030A0"/>
                </a:solidFill>
              </a:rPr>
              <a:t>aucun patineur ou équipe</a:t>
            </a:r>
            <a:r>
              <a:rPr lang="fr-FR" dirty="0" smtClean="0"/>
              <a:t> ne peut être clairement défini </a:t>
            </a:r>
            <a:r>
              <a:rPr lang="fr-FR" dirty="0" smtClean="0">
                <a:solidFill>
                  <a:srgbClr val="7030A0"/>
                </a:solidFill>
              </a:rPr>
              <a:t>responsable</a:t>
            </a:r>
            <a:r>
              <a:rPr lang="fr-FR" dirty="0" smtClean="0"/>
              <a:t> d’une destruction illégale du pack </a:t>
            </a:r>
            <a:r>
              <a:rPr lang="fr-FR" dirty="0" smtClean="0">
                <a:solidFill>
                  <a:srgbClr val="7030A0"/>
                </a:solidFill>
              </a:rPr>
              <a:t>aucune pénalité</a:t>
            </a:r>
            <a:r>
              <a:rPr lang="fr-FR" dirty="0" smtClean="0"/>
              <a:t> ne sera émise.</a:t>
            </a:r>
            <a:endParaRPr lang="fr-FR" dirty="0"/>
          </a:p>
        </p:txBody>
      </p:sp>
      <p:sp>
        <p:nvSpPr>
          <p:cNvPr id="7" name="Espace réservé du pied de page 6"/>
          <p:cNvSpPr>
            <a:spLocks noGrp="1"/>
          </p:cNvSpPr>
          <p:nvPr>
            <p:ph type="ftr" sz="quarter" idx="11"/>
          </p:nvPr>
        </p:nvSpPr>
        <p:spPr/>
        <p:txBody>
          <a:bodyPr/>
          <a:lstStyle/>
          <a:p>
            <a:r>
              <a:rPr lang="fr-FR" smtClean="0"/>
              <a:t>Buzz 2013 (Les Dérangées)</a:t>
            </a:r>
            <a:endParaRPr lang="fr-FR"/>
          </a:p>
        </p:txBody>
      </p:sp>
      <p:sp>
        <p:nvSpPr>
          <p:cNvPr id="8" name="Espace réservé du numéro de diapositive 7"/>
          <p:cNvSpPr>
            <a:spLocks noGrp="1"/>
          </p:cNvSpPr>
          <p:nvPr>
            <p:ph type="sldNum" sz="quarter" idx="12"/>
          </p:nvPr>
        </p:nvSpPr>
        <p:spPr/>
        <p:txBody>
          <a:bodyPr/>
          <a:lstStyle/>
          <a:p>
            <a:fld id="{0A95D8EB-C796-4D7C-A45D-C371170323EE}" type="slidenum">
              <a:rPr lang="fr-FR" smtClean="0"/>
              <a:pPr/>
              <a:t>88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60648"/>
            <a:ext cx="8640960" cy="1200329"/>
          </a:xfrm>
          <a:prstGeom prst="rect">
            <a:avLst/>
          </a:prstGeom>
          <a:noFill/>
        </p:spPr>
        <p:txBody>
          <a:bodyPr wrap="square" rtlCol="0">
            <a:spAutoFit/>
          </a:bodyPr>
          <a:lstStyle/>
          <a:p>
            <a:r>
              <a:rPr lang="fr-FR" u="sng" dirty="0" smtClean="0"/>
              <a:t>Les jammeuses :</a:t>
            </a:r>
          </a:p>
          <a:p>
            <a:pPr>
              <a:buFontTx/>
              <a:buChar char="-"/>
            </a:pPr>
            <a:r>
              <a:rPr lang="fr-FR" dirty="0" smtClean="0"/>
              <a:t>Peuvent faire des blocages </a:t>
            </a:r>
            <a:r>
              <a:rPr lang="fr-FR" dirty="0" smtClean="0">
                <a:solidFill>
                  <a:srgbClr val="7030A0"/>
                </a:solidFill>
              </a:rPr>
              <a:t>entre elles</a:t>
            </a:r>
            <a:r>
              <a:rPr lang="fr-FR" dirty="0" smtClean="0"/>
              <a:t> en dehors de la zone d’engagement (ZE)</a:t>
            </a:r>
          </a:p>
          <a:p>
            <a:pPr>
              <a:buFontTx/>
              <a:buChar char="-"/>
            </a:pPr>
            <a:r>
              <a:rPr lang="fr-FR" dirty="0" smtClean="0"/>
              <a:t>Mais ne doivent </a:t>
            </a:r>
            <a:r>
              <a:rPr lang="fr-FR" dirty="0" smtClean="0">
                <a:solidFill>
                  <a:srgbClr val="7030A0"/>
                </a:solidFill>
              </a:rPr>
              <a:t>pas</a:t>
            </a:r>
            <a:r>
              <a:rPr lang="fr-FR" dirty="0" smtClean="0"/>
              <a:t> initier un </a:t>
            </a:r>
            <a:r>
              <a:rPr lang="fr-FR" dirty="0" smtClean="0">
                <a:solidFill>
                  <a:srgbClr val="7030A0"/>
                </a:solidFill>
              </a:rPr>
              <a:t>contact</a:t>
            </a:r>
            <a:r>
              <a:rPr lang="fr-FR" dirty="0" smtClean="0"/>
              <a:t> avec une bloqueuse </a:t>
            </a:r>
            <a:r>
              <a:rPr lang="fr-FR" dirty="0" smtClean="0">
                <a:solidFill>
                  <a:srgbClr val="7030A0"/>
                </a:solidFill>
              </a:rPr>
              <a:t>en dehors de la ZE</a:t>
            </a:r>
            <a:r>
              <a:rPr lang="fr-FR" u="sng" dirty="0" smtClean="0">
                <a:solidFill>
                  <a:srgbClr val="7030A0"/>
                </a:solidFill>
              </a:rPr>
              <a:t> </a:t>
            </a:r>
          </a:p>
          <a:p>
            <a:pPr>
              <a:buFontTx/>
              <a:buChar char="-"/>
            </a:pPr>
            <a:r>
              <a:rPr lang="fr-FR" dirty="0" smtClean="0"/>
              <a:t>Mais si une bloqueuse se permet de le faire, elle peut </a:t>
            </a:r>
            <a:r>
              <a:rPr lang="fr-FR" dirty="0" smtClean="0">
                <a:solidFill>
                  <a:srgbClr val="7030A0"/>
                </a:solidFill>
              </a:rPr>
              <a:t>contre-bloquer</a:t>
            </a:r>
            <a:endParaRPr lang="fr-FR" dirty="0">
              <a:solidFill>
                <a:srgbClr val="7030A0"/>
              </a:solidFill>
            </a:endParaRPr>
          </a:p>
        </p:txBody>
      </p:sp>
      <p:sp>
        <p:nvSpPr>
          <p:cNvPr id="3" name="ZoneTexte 2"/>
          <p:cNvSpPr txBox="1"/>
          <p:nvPr/>
        </p:nvSpPr>
        <p:spPr>
          <a:xfrm>
            <a:off x="179512" y="1556792"/>
            <a:ext cx="8640960" cy="1477328"/>
          </a:xfrm>
          <a:prstGeom prst="rect">
            <a:avLst/>
          </a:prstGeom>
          <a:noFill/>
        </p:spPr>
        <p:txBody>
          <a:bodyPr wrap="square" rtlCol="0">
            <a:spAutoFit/>
          </a:bodyPr>
          <a:lstStyle/>
          <a:p>
            <a:r>
              <a:rPr lang="fr-FR" u="sng" dirty="0" smtClean="0"/>
              <a:t>Les bloqueuses :</a:t>
            </a:r>
          </a:p>
          <a:p>
            <a:r>
              <a:rPr lang="fr-FR" dirty="0" smtClean="0"/>
              <a:t>-</a:t>
            </a:r>
            <a:r>
              <a:rPr lang="fr-FR" dirty="0" smtClean="0">
                <a:solidFill>
                  <a:srgbClr val="C00000"/>
                </a:solidFill>
              </a:rPr>
              <a:t>Ne doivent pas engager de contact en dehors de la ZE</a:t>
            </a:r>
          </a:p>
          <a:p>
            <a:r>
              <a:rPr lang="fr-FR" dirty="0" smtClean="0"/>
              <a:t>-Mais si une patineuse (jammeuse ou bloqueuse) les attaque elles peuvent </a:t>
            </a:r>
            <a:r>
              <a:rPr lang="fr-FR" dirty="0" smtClean="0">
                <a:solidFill>
                  <a:srgbClr val="7030A0"/>
                </a:solidFill>
              </a:rPr>
              <a:t>contre-bloquer</a:t>
            </a:r>
            <a:r>
              <a:rPr lang="fr-FR" dirty="0" smtClean="0"/>
              <a:t> (</a:t>
            </a:r>
            <a:r>
              <a:rPr lang="fr-FR" sz="1100" dirty="0" smtClean="0"/>
              <a:t>hé… légitime défense !</a:t>
            </a:r>
            <a:r>
              <a:rPr lang="fr-FR" dirty="0" smtClean="0"/>
              <a:t>)</a:t>
            </a:r>
          </a:p>
          <a:p>
            <a:endParaRPr lang="fr-FR" dirty="0"/>
          </a:p>
        </p:txBody>
      </p:sp>
      <p:sp>
        <p:nvSpPr>
          <p:cNvPr id="4" name="ZoneTexte 3"/>
          <p:cNvSpPr txBox="1"/>
          <p:nvPr/>
        </p:nvSpPr>
        <p:spPr>
          <a:xfrm>
            <a:off x="179512" y="3068960"/>
            <a:ext cx="8424936" cy="1908215"/>
          </a:xfrm>
          <a:prstGeom prst="rect">
            <a:avLst/>
          </a:prstGeom>
          <a:noFill/>
        </p:spPr>
        <p:txBody>
          <a:bodyPr wrap="square" rtlCol="0">
            <a:spAutoFit/>
          </a:bodyPr>
          <a:lstStyle/>
          <a:p>
            <a:r>
              <a:rPr lang="fr-FR" dirty="0" smtClean="0"/>
              <a:t>- Les patineurs </a:t>
            </a:r>
            <a:r>
              <a:rPr lang="fr-FR" dirty="0" smtClean="0">
                <a:solidFill>
                  <a:schemeClr val="accent3">
                    <a:lumMod val="75000"/>
                  </a:schemeClr>
                </a:solidFill>
              </a:rPr>
              <a:t>hors-jeu</a:t>
            </a:r>
            <a:r>
              <a:rPr lang="fr-FR" dirty="0" smtClean="0"/>
              <a:t> seront </a:t>
            </a:r>
            <a:r>
              <a:rPr lang="fr-FR" dirty="0" smtClean="0">
                <a:solidFill>
                  <a:srgbClr val="00B050"/>
                </a:solidFill>
              </a:rPr>
              <a:t>avertis</a:t>
            </a:r>
            <a:r>
              <a:rPr lang="fr-FR" dirty="0" smtClean="0"/>
              <a:t> de retourner dans la ZE, et si ils ne le font pas immédiatement ils seront </a:t>
            </a:r>
            <a:r>
              <a:rPr lang="fr-FR" dirty="0" smtClean="0">
                <a:solidFill>
                  <a:srgbClr val="00B050"/>
                </a:solidFill>
              </a:rPr>
              <a:t>pénalisés</a:t>
            </a:r>
            <a:r>
              <a:rPr lang="fr-FR" dirty="0" smtClean="0"/>
              <a:t>.</a:t>
            </a:r>
          </a:p>
          <a:p>
            <a:endParaRPr lang="fr-FR" dirty="0" smtClean="0"/>
          </a:p>
          <a:p>
            <a:pPr lvl="1"/>
            <a:r>
              <a:rPr lang="fr-FR" dirty="0" smtClean="0"/>
              <a:t>~NB : un patineur à l’avant de la ZE, sera contraint de patiner en sens horaire pour le rejoindre (si le pack est à l’arrêt) </a:t>
            </a:r>
            <a:r>
              <a:rPr lang="fr-FR" sz="1400" dirty="0" smtClean="0"/>
              <a:t>[Perso je ne vois pas l’intérêt de ce point là, puisqu’on est autorisé à patiner dans le sens horaire si on initie pas un contact …]</a:t>
            </a:r>
            <a:endParaRPr lang="fr-FR" sz="1400" dirty="0"/>
          </a:p>
        </p:txBody>
      </p:sp>
      <p:sp>
        <p:nvSpPr>
          <p:cNvPr id="9" name="ZoneTexte 8"/>
          <p:cNvSpPr txBox="1"/>
          <p:nvPr/>
        </p:nvSpPr>
        <p:spPr>
          <a:xfrm>
            <a:off x="251520" y="5373216"/>
            <a:ext cx="8208912" cy="923330"/>
          </a:xfrm>
          <a:prstGeom prst="rect">
            <a:avLst/>
          </a:prstGeom>
          <a:noFill/>
        </p:spPr>
        <p:txBody>
          <a:bodyPr wrap="square" rtlCol="0">
            <a:spAutoFit/>
          </a:bodyPr>
          <a:lstStyle/>
          <a:p>
            <a:r>
              <a:rPr lang="fr-FR" dirty="0" smtClean="0"/>
              <a:t>- De même si une situation de </a:t>
            </a:r>
            <a:r>
              <a:rPr lang="fr-FR" dirty="0" smtClean="0">
                <a:solidFill>
                  <a:schemeClr val="accent3">
                    <a:lumMod val="75000"/>
                  </a:schemeClr>
                </a:solidFill>
              </a:rPr>
              <a:t>NO PACK</a:t>
            </a:r>
            <a:r>
              <a:rPr lang="fr-FR" dirty="0" smtClean="0"/>
              <a:t> de présente : un </a:t>
            </a:r>
            <a:r>
              <a:rPr lang="fr-FR" dirty="0" smtClean="0">
                <a:solidFill>
                  <a:srgbClr val="00B050"/>
                </a:solidFill>
              </a:rPr>
              <a:t>avertissement</a:t>
            </a:r>
            <a:r>
              <a:rPr lang="fr-FR" dirty="0" smtClean="0"/>
              <a:t> sera donné, et si les patineurs ne se reforment pas immédiatement : </a:t>
            </a:r>
            <a:r>
              <a:rPr lang="fr-FR" dirty="0" smtClean="0">
                <a:solidFill>
                  <a:srgbClr val="00B050"/>
                </a:solidFill>
              </a:rPr>
              <a:t>pénalité</a:t>
            </a:r>
            <a:endParaRPr lang="fr-FR" dirty="0">
              <a:solidFill>
                <a:srgbClr val="00B050"/>
              </a:solidFill>
            </a:endParaRPr>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89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8208912" cy="461665"/>
          </a:xfrm>
          <a:prstGeom prst="rect">
            <a:avLst/>
          </a:prstGeom>
          <a:noFill/>
        </p:spPr>
        <p:txBody>
          <a:bodyPr wrap="square" rtlCol="0">
            <a:spAutoFit/>
          </a:bodyPr>
          <a:lstStyle/>
          <a:p>
            <a:r>
              <a:rPr lang="fr-FR" sz="2400" u="sng" dirty="0" smtClean="0"/>
              <a:t>6. Timeouts</a:t>
            </a:r>
            <a:endParaRPr lang="fr-FR" sz="2400" u="sng" dirty="0"/>
          </a:p>
        </p:txBody>
      </p:sp>
      <p:sp>
        <p:nvSpPr>
          <p:cNvPr id="7" name="ZoneTexte 6"/>
          <p:cNvSpPr txBox="1"/>
          <p:nvPr/>
        </p:nvSpPr>
        <p:spPr>
          <a:xfrm>
            <a:off x="179512" y="1124744"/>
            <a:ext cx="6336704" cy="707886"/>
          </a:xfrm>
          <a:prstGeom prst="rect">
            <a:avLst/>
          </a:prstGeom>
          <a:noFill/>
        </p:spPr>
        <p:txBody>
          <a:bodyPr wrap="square" rtlCol="0">
            <a:spAutoFit/>
          </a:bodyPr>
          <a:lstStyle/>
          <a:p>
            <a:r>
              <a:rPr lang="fr-FR" dirty="0" smtClean="0"/>
              <a:t>Chaque équipe à le droit à </a:t>
            </a:r>
            <a:r>
              <a:rPr lang="fr-FR" sz="2200" dirty="0" smtClean="0">
                <a:solidFill>
                  <a:schemeClr val="accent6">
                    <a:lumMod val="75000"/>
                  </a:schemeClr>
                </a:solidFill>
              </a:rPr>
              <a:t>3</a:t>
            </a:r>
            <a:r>
              <a:rPr lang="fr-FR" dirty="0" smtClean="0">
                <a:solidFill>
                  <a:schemeClr val="accent6">
                    <a:lumMod val="75000"/>
                  </a:schemeClr>
                </a:solidFill>
              </a:rPr>
              <a:t> temps mort</a:t>
            </a:r>
            <a:r>
              <a:rPr lang="fr-FR" dirty="0" smtClean="0"/>
              <a:t> d’ </a:t>
            </a:r>
            <a:r>
              <a:rPr lang="fr-FR" sz="2000" dirty="0" smtClean="0">
                <a:solidFill>
                  <a:schemeClr val="accent6">
                    <a:lumMod val="75000"/>
                  </a:schemeClr>
                </a:solidFill>
              </a:rPr>
              <a:t>1</a:t>
            </a:r>
            <a:r>
              <a:rPr lang="fr-FR" dirty="0" smtClean="0">
                <a:solidFill>
                  <a:schemeClr val="accent6">
                    <a:lumMod val="75000"/>
                  </a:schemeClr>
                </a:solidFill>
              </a:rPr>
              <a:t> minute</a:t>
            </a:r>
            <a:r>
              <a:rPr lang="fr-FR" dirty="0" smtClean="0"/>
              <a:t> par match. Le chronomètre de la période est alors arrêté.</a:t>
            </a:r>
            <a:endParaRPr lang="fr-FR" dirty="0"/>
          </a:p>
        </p:txBody>
      </p:sp>
      <p:sp>
        <p:nvSpPr>
          <p:cNvPr id="8" name="ZoneTexte 7"/>
          <p:cNvSpPr txBox="1"/>
          <p:nvPr/>
        </p:nvSpPr>
        <p:spPr>
          <a:xfrm>
            <a:off x="323528" y="1988840"/>
            <a:ext cx="7992888" cy="203132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u="sng" dirty="0" smtClean="0"/>
              <a:t>Team timeout </a:t>
            </a:r>
            <a:r>
              <a:rPr lang="fr-FR" dirty="0" smtClean="0"/>
              <a:t>:</a:t>
            </a:r>
          </a:p>
          <a:p>
            <a:endParaRPr lang="fr-FR" dirty="0" smtClean="0"/>
          </a:p>
          <a:p>
            <a:pPr>
              <a:buFontTx/>
              <a:buChar char="-"/>
            </a:pPr>
            <a:r>
              <a:rPr lang="fr-FR" dirty="0" smtClean="0"/>
              <a:t> Demandé par le capitaine ou l’adjoint aux officiels</a:t>
            </a:r>
          </a:p>
          <a:p>
            <a:pPr>
              <a:buFontTx/>
              <a:buChar char="-"/>
            </a:pPr>
            <a:r>
              <a:rPr lang="fr-FR" dirty="0" smtClean="0"/>
              <a:t> En faisant un « T » avec les mains </a:t>
            </a:r>
          </a:p>
          <a:p>
            <a:pPr>
              <a:buFontTx/>
              <a:buChar char="-"/>
            </a:pPr>
            <a:r>
              <a:rPr lang="fr-FR" dirty="0" smtClean="0"/>
              <a:t> Peut être demandé uniquement entre les jams</a:t>
            </a:r>
          </a:p>
          <a:p>
            <a:pPr>
              <a:buFontTx/>
              <a:buChar char="-"/>
            </a:pPr>
            <a:r>
              <a:rPr lang="fr-FR" dirty="0" smtClean="0"/>
              <a:t> A la fin du temps mort, pas plus de 30 sec ne doivent s’écouler pour envoyer le début du prochain jam</a:t>
            </a:r>
            <a:endParaRPr lang="fr-FR" dirty="0"/>
          </a:p>
        </p:txBody>
      </p:sp>
      <p:sp>
        <p:nvSpPr>
          <p:cNvPr id="9" name="ZoneTexte 8"/>
          <p:cNvSpPr txBox="1"/>
          <p:nvPr/>
        </p:nvSpPr>
        <p:spPr>
          <a:xfrm>
            <a:off x="323528" y="4293096"/>
            <a:ext cx="7848872" cy="1477328"/>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u="sng" dirty="0" smtClean="0"/>
              <a:t>Officiel Timeout </a:t>
            </a:r>
            <a:r>
              <a:rPr lang="fr-FR" dirty="0" smtClean="0"/>
              <a:t>: (celui des arbitres)</a:t>
            </a:r>
          </a:p>
          <a:p>
            <a:endParaRPr lang="fr-FR" dirty="0" smtClean="0"/>
          </a:p>
          <a:p>
            <a:pPr>
              <a:buFontTx/>
              <a:buChar char="-"/>
            </a:pPr>
            <a:r>
              <a:rPr lang="fr-FR" dirty="0" smtClean="0"/>
              <a:t> Peut être demandé à tout moment</a:t>
            </a:r>
          </a:p>
          <a:p>
            <a:pPr>
              <a:buFontTx/>
              <a:buChar char="-"/>
            </a:pPr>
            <a:r>
              <a:rPr lang="fr-FR" dirty="0" smtClean="0"/>
              <a:t> Si le timeout est demandé pendant un jam : le jam s’arrêtera, et un nouveau jam sera lancé.</a:t>
            </a:r>
            <a:endParaRPr lang="fr-FR" dirty="0"/>
          </a:p>
        </p:txBody>
      </p:sp>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10" name="Espace réservé du numéro de diapositive 9"/>
          <p:cNvSpPr>
            <a:spLocks noGrp="1"/>
          </p:cNvSpPr>
          <p:nvPr>
            <p:ph type="sldNum" sz="quarter" idx="12"/>
          </p:nvPr>
        </p:nvSpPr>
        <p:spPr/>
        <p:txBody>
          <a:bodyPr/>
          <a:lstStyle/>
          <a:p>
            <a:fld id="{0A95D8EB-C796-4D7C-A45D-C371170323EE}"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352928" cy="646331"/>
          </a:xfrm>
          <a:prstGeom prst="rect">
            <a:avLst/>
          </a:prstGeom>
          <a:noFill/>
        </p:spPr>
        <p:txBody>
          <a:bodyPr wrap="square" rtlCol="0">
            <a:spAutoFit/>
          </a:bodyPr>
          <a:lstStyle/>
          <a:p>
            <a:r>
              <a:rPr lang="fr-FR" u="sng" dirty="0" smtClean="0"/>
              <a:t>Assistance</a:t>
            </a:r>
            <a:r>
              <a:rPr lang="fr-FR" dirty="0" smtClean="0"/>
              <a:t> : </a:t>
            </a:r>
          </a:p>
          <a:p>
            <a:r>
              <a:rPr lang="fr-FR" dirty="0" smtClean="0"/>
              <a:t>- Il n’est pas autorisé d’aider son coéquipier </a:t>
            </a:r>
            <a:r>
              <a:rPr lang="fr-FR" dirty="0" smtClean="0">
                <a:solidFill>
                  <a:srgbClr val="0070C0"/>
                </a:solidFill>
              </a:rPr>
              <a:t>en dehors de la ZE</a:t>
            </a:r>
            <a:endParaRPr lang="fr-FR" dirty="0">
              <a:solidFill>
                <a:srgbClr val="0070C0"/>
              </a:solidFill>
            </a:endParaRPr>
          </a:p>
        </p:txBody>
      </p:sp>
      <p:graphicFrame>
        <p:nvGraphicFramePr>
          <p:cNvPr id="3" name="Tableau 2"/>
          <p:cNvGraphicFramePr>
            <a:graphicFrameLocks noGrp="1"/>
          </p:cNvGraphicFramePr>
          <p:nvPr/>
        </p:nvGraphicFramePr>
        <p:xfrm>
          <a:off x="107504" y="1397000"/>
          <a:ext cx="8856984" cy="1463040"/>
        </p:xfrm>
        <a:graphic>
          <a:graphicData uri="http://schemas.openxmlformats.org/drawingml/2006/table">
            <a:tbl>
              <a:tblPr firstRow="1" bandRow="1">
                <a:tableStyleId>{5C22544A-7EE6-4342-B048-85BDC9FD1C3A}</a:tableStyleId>
              </a:tblPr>
              <a:tblGrid>
                <a:gridCol w="1800200"/>
                <a:gridCol w="7056784"/>
              </a:tblGrid>
              <a:tr h="370840">
                <a:tc>
                  <a:txBody>
                    <a:bodyPr/>
                    <a:lstStyle/>
                    <a:p>
                      <a:r>
                        <a:rPr lang="fr-FR" b="0" dirty="0" smtClean="0">
                          <a:solidFill>
                            <a:schemeClr val="tx1"/>
                          </a:solidFill>
                        </a:rPr>
                        <a:t>Pas d’impact/Pas</a:t>
                      </a:r>
                      <a:r>
                        <a:rPr lang="fr-FR" b="0" baseline="0" dirty="0" smtClean="0">
                          <a:solidFill>
                            <a:schemeClr val="tx1"/>
                          </a:solidFill>
                        </a:rPr>
                        <a:t> de pénalité</a:t>
                      </a:r>
                      <a:endParaRPr lang="fr-FR" b="0" dirty="0">
                        <a:solidFill>
                          <a:schemeClr val="tx1"/>
                        </a:solidFill>
                      </a:endParaRPr>
                    </a:p>
                  </a:txBody>
                  <a:tcPr>
                    <a:solidFill>
                      <a:schemeClr val="accent3">
                        <a:lumMod val="40000"/>
                        <a:lumOff val="60000"/>
                      </a:schemeClr>
                    </a:solidFill>
                  </a:tcPr>
                </a:tc>
                <a:tc>
                  <a:txBody>
                    <a:bodyPr/>
                    <a:lstStyle/>
                    <a:p>
                      <a:pPr>
                        <a:buFontTx/>
                        <a:buChar char="-"/>
                      </a:pPr>
                      <a:r>
                        <a:rPr lang="fr-FR" b="0" baseline="0" dirty="0" smtClean="0">
                          <a:solidFill>
                            <a:schemeClr val="tx1"/>
                          </a:solidFill>
                        </a:rPr>
                        <a:t>Situation de No Pack sans impact mesurable sur le jeu</a:t>
                      </a:r>
                    </a:p>
                    <a:p>
                      <a:pPr>
                        <a:buFontTx/>
                        <a:buChar char="-"/>
                      </a:pPr>
                      <a:endParaRPr lang="fr-FR" b="0" baseline="0" dirty="0" smtClean="0">
                        <a:solidFill>
                          <a:schemeClr val="tx1"/>
                        </a:solidFill>
                      </a:endParaRPr>
                    </a:p>
                    <a:p>
                      <a:pPr>
                        <a:buFontTx/>
                        <a:buChar char="-"/>
                      </a:pPr>
                      <a:r>
                        <a:rPr lang="fr-FR" b="0" baseline="0" dirty="0" smtClean="0">
                          <a:solidFill>
                            <a:schemeClr val="tx1"/>
                          </a:solidFill>
                        </a:rPr>
                        <a:t> Blocage hors-jeu avec déséquilibre mais PPPR de l’adversaire</a:t>
                      </a:r>
                    </a:p>
                    <a:p>
                      <a:pPr>
                        <a:buFontTx/>
                        <a:buChar char="-"/>
                      </a:pPr>
                      <a:endParaRPr lang="fr-FR" b="0" baseline="0" dirty="0" smtClean="0">
                        <a:solidFill>
                          <a:schemeClr val="tx1"/>
                        </a:solidFill>
                      </a:endParaRPr>
                    </a:p>
                    <a:p>
                      <a:pPr>
                        <a:buFontTx/>
                        <a:buChar char="-"/>
                      </a:pPr>
                      <a:r>
                        <a:rPr lang="fr-FR" b="0" baseline="0" dirty="0" smtClean="0">
                          <a:solidFill>
                            <a:schemeClr val="tx1"/>
                          </a:solidFill>
                        </a:rPr>
                        <a:t> Assistance non effective hors-jeu auprès d’un coéquipier</a:t>
                      </a:r>
                      <a:endParaRPr lang="fr-FR" b="0" dirty="0">
                        <a:solidFill>
                          <a:schemeClr val="tx1"/>
                        </a:solidFill>
                      </a:endParaRPr>
                    </a:p>
                  </a:txBody>
                  <a:tcPr>
                    <a:solidFill>
                      <a:schemeClr val="accent3">
                        <a:lumMod val="40000"/>
                        <a:lumOff val="60000"/>
                      </a:schemeClr>
                    </a:solidFill>
                  </a:tcPr>
                </a:tc>
              </a:tr>
            </a:tbl>
          </a:graphicData>
        </a:graphic>
      </p:graphicFrame>
      <p:graphicFrame>
        <p:nvGraphicFramePr>
          <p:cNvPr id="4" name="Tableau 3"/>
          <p:cNvGraphicFramePr>
            <a:graphicFrameLocks noGrp="1"/>
          </p:cNvGraphicFramePr>
          <p:nvPr/>
        </p:nvGraphicFramePr>
        <p:xfrm>
          <a:off x="287016" y="116632"/>
          <a:ext cx="8856984" cy="2560320"/>
        </p:xfrm>
        <a:graphic>
          <a:graphicData uri="http://schemas.openxmlformats.org/drawingml/2006/table">
            <a:tbl>
              <a:tblPr firstRow="1" bandRow="1">
                <a:tableStyleId>{5C22544A-7EE6-4342-B048-85BDC9FD1C3A}</a:tableStyleId>
              </a:tblPr>
              <a:tblGrid>
                <a:gridCol w="1728192"/>
                <a:gridCol w="7128792"/>
              </a:tblGrid>
              <a:tr h="1224136">
                <a:tc>
                  <a:txBody>
                    <a:bodyPr/>
                    <a:lstStyle/>
                    <a:p>
                      <a:r>
                        <a:rPr lang="fr-FR" b="0" dirty="0" smtClean="0">
                          <a:solidFill>
                            <a:schemeClr val="tx1"/>
                          </a:solidFill>
                        </a:rPr>
                        <a:t>Pénalité majeure</a:t>
                      </a:r>
                      <a:endParaRPr lang="fr-FR" b="0" dirty="0">
                        <a:solidFill>
                          <a:schemeClr val="tx1"/>
                        </a:solidFill>
                      </a:endParaRPr>
                    </a:p>
                  </a:txBody>
                  <a:tcPr>
                    <a:solidFill>
                      <a:schemeClr val="accent6">
                        <a:lumMod val="40000"/>
                        <a:lumOff val="60000"/>
                      </a:schemeClr>
                    </a:solidFill>
                  </a:tcPr>
                </a:tc>
                <a:tc>
                  <a:txBody>
                    <a:bodyPr/>
                    <a:lstStyle/>
                    <a:p>
                      <a:pPr>
                        <a:buFontTx/>
                        <a:buChar char="-"/>
                      </a:pPr>
                      <a:r>
                        <a:rPr lang="fr-FR" b="0" dirty="0" smtClean="0">
                          <a:solidFill>
                            <a:schemeClr val="tx1"/>
                          </a:solidFill>
                        </a:rPr>
                        <a:t> Un</a:t>
                      </a:r>
                      <a:r>
                        <a:rPr lang="fr-FR" b="0" baseline="0" dirty="0" smtClean="0">
                          <a:solidFill>
                            <a:schemeClr val="tx1"/>
                          </a:solidFill>
                        </a:rPr>
                        <a:t> patineur qui a été averti qui ne retourne pas ds la ZE</a:t>
                      </a:r>
                    </a:p>
                    <a:p>
                      <a:pPr>
                        <a:buFontTx/>
                        <a:buNone/>
                      </a:pPr>
                      <a:endParaRPr lang="fr-FR" b="0" baseline="0" dirty="0" smtClean="0">
                        <a:solidFill>
                          <a:schemeClr val="tx1"/>
                        </a:solidFill>
                      </a:endParaRPr>
                    </a:p>
                    <a:p>
                      <a:pPr>
                        <a:buFontTx/>
                        <a:buChar char="-"/>
                      </a:pPr>
                      <a:r>
                        <a:rPr lang="fr-FR" sz="1800" b="0" kern="1200" baseline="0" dirty="0" smtClean="0">
                          <a:solidFill>
                            <a:schemeClr val="tx1"/>
                          </a:solidFill>
                          <a:latin typeface="+mn-lt"/>
                          <a:ea typeface="+mn-ea"/>
                          <a:cs typeface="+mn-cs"/>
                        </a:rPr>
                        <a:t>Suite à un avertissement, l’échec d’une tentative immédiate de reformer un pack </a:t>
                      </a:r>
                      <a:r>
                        <a:rPr lang="fr-FR" sz="1200" b="0" kern="1200" baseline="0" dirty="0" smtClean="0">
                          <a:solidFill>
                            <a:schemeClr val="tx1"/>
                          </a:solidFill>
                          <a:latin typeface="+mn-lt"/>
                          <a:ea typeface="+mn-ea"/>
                          <a:cs typeface="+mn-cs"/>
                        </a:rPr>
                        <a:t>(modalités expliquée plus haut …)</a:t>
                      </a:r>
                    </a:p>
                    <a:p>
                      <a:pPr>
                        <a:buFontTx/>
                        <a:buChar char="-"/>
                      </a:pPr>
                      <a:endParaRPr lang="fr-FR" sz="1800" b="0" kern="1200" baseline="0" dirty="0" smtClean="0">
                        <a:solidFill>
                          <a:schemeClr val="tx1"/>
                        </a:solidFill>
                        <a:latin typeface="+mn-lt"/>
                        <a:ea typeface="+mn-ea"/>
                        <a:cs typeface="+mn-cs"/>
                      </a:endParaRPr>
                    </a:p>
                    <a:p>
                      <a:pPr>
                        <a:buFontTx/>
                        <a:buChar char="-"/>
                      </a:pPr>
                      <a:endParaRPr lang="fr-FR" sz="1800" b="0" kern="1200" baseline="0" dirty="0" smtClean="0">
                        <a:solidFill>
                          <a:schemeClr val="tx1"/>
                        </a:solidFill>
                        <a:latin typeface="+mn-lt"/>
                        <a:ea typeface="+mn-ea"/>
                        <a:cs typeface="+mn-cs"/>
                      </a:endParaRPr>
                    </a:p>
                    <a:p>
                      <a:pPr>
                        <a:buFontTx/>
                        <a:buChar char="-"/>
                      </a:pPr>
                      <a:endParaRPr lang="fr-FR" sz="1800" b="0" kern="1200" baseline="0" dirty="0" smtClean="0">
                        <a:solidFill>
                          <a:schemeClr val="tx1"/>
                        </a:solidFill>
                        <a:latin typeface="+mn-lt"/>
                        <a:ea typeface="+mn-ea"/>
                        <a:cs typeface="+mn-cs"/>
                      </a:endParaRPr>
                    </a:p>
                    <a:p>
                      <a:pPr>
                        <a:buFontTx/>
                        <a:buChar char="-"/>
                      </a:pPr>
                      <a:endParaRPr lang="fr-FR" sz="1800" b="0" kern="1200" baseline="0" dirty="0" smtClean="0">
                        <a:solidFill>
                          <a:schemeClr val="tx1"/>
                        </a:solidFill>
                        <a:latin typeface="+mn-lt"/>
                        <a:ea typeface="+mn-ea"/>
                        <a:cs typeface="+mn-cs"/>
                      </a:endParaRPr>
                    </a:p>
                    <a:p>
                      <a:pPr>
                        <a:buFontTx/>
                        <a:buChar char="-"/>
                      </a:pPr>
                      <a:endParaRPr lang="fr-FR" b="0" dirty="0">
                        <a:solidFill>
                          <a:schemeClr val="tx1"/>
                        </a:solidFill>
                      </a:endParaRPr>
                    </a:p>
                  </a:txBody>
                  <a:tcPr>
                    <a:solidFill>
                      <a:schemeClr val="accent6">
                        <a:lumMod val="40000"/>
                        <a:lumOff val="60000"/>
                      </a:schemeClr>
                    </a:solidFill>
                  </a:tcPr>
                </a:tc>
              </a:tr>
            </a:tbl>
          </a:graphicData>
        </a:graphic>
      </p:graphicFrame>
      <p:sp>
        <p:nvSpPr>
          <p:cNvPr id="5" name="ZoneTexte 4"/>
          <p:cNvSpPr txBox="1"/>
          <p:nvPr/>
        </p:nvSpPr>
        <p:spPr>
          <a:xfrm>
            <a:off x="251520" y="1556792"/>
            <a:ext cx="8712968" cy="252376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Tx/>
              <a:buChar char="-"/>
            </a:pPr>
            <a:r>
              <a:rPr lang="fr-FR" dirty="0" smtClean="0"/>
              <a:t>Exemples de reformation de pack</a:t>
            </a:r>
          </a:p>
          <a:p>
            <a:pPr lvl="1"/>
            <a:r>
              <a:rPr lang="fr-FR" dirty="0" smtClean="0"/>
              <a:t>~ Les patineurs le plus en avant freinent ou avancent en roue libre (+/- arrêt), jusqu’à reformation du pack, </a:t>
            </a:r>
            <a:r>
              <a:rPr lang="fr-FR" sz="1400" dirty="0" smtClean="0"/>
              <a:t>(il n’est pas obligé de rejoindre le pack en patinant en sens horaire)</a:t>
            </a:r>
          </a:p>
          <a:p>
            <a:pPr lvl="1"/>
            <a:r>
              <a:rPr lang="fr-FR" dirty="0" smtClean="0"/>
              <a:t>~ Les patineurs à l’arrière doivent accélérer vers l’avant afin de reformer le pack (</a:t>
            </a:r>
            <a:r>
              <a:rPr lang="fr-FR" sz="1600" dirty="0" smtClean="0">
                <a:solidFill>
                  <a:srgbClr val="C00000"/>
                </a:solidFill>
              </a:rPr>
              <a:t>Attention</a:t>
            </a:r>
            <a:r>
              <a:rPr lang="fr-FR" sz="1600" dirty="0" smtClean="0"/>
              <a:t> à bien contrôler sa vitesse !!)</a:t>
            </a:r>
          </a:p>
          <a:p>
            <a:pPr lvl="1"/>
            <a:r>
              <a:rPr lang="fr-FR" dirty="0" smtClean="0"/>
              <a:t>~ Si une équipe entière est sortie de la piste, l’autre équipe devra avancer afin de leur permettre de réintégrer la piste derrière eux </a:t>
            </a:r>
            <a:r>
              <a:rPr lang="fr-FR" dirty="0" err="1" smtClean="0"/>
              <a:t>pr</a:t>
            </a:r>
            <a:r>
              <a:rPr lang="fr-FR" dirty="0" smtClean="0"/>
              <a:t> reformer le pack</a:t>
            </a:r>
          </a:p>
        </p:txBody>
      </p:sp>
      <p:pic>
        <p:nvPicPr>
          <p:cNvPr id="6" name="Image 5" descr="Nopackoutofbounds.png"/>
          <p:cNvPicPr>
            <a:picLocks noChangeAspect="1"/>
          </p:cNvPicPr>
          <p:nvPr/>
        </p:nvPicPr>
        <p:blipFill>
          <a:blip r:embed="rId2" cstate="print"/>
          <a:stretch>
            <a:fillRect/>
          </a:stretch>
        </p:blipFill>
        <p:spPr>
          <a:xfrm>
            <a:off x="0" y="476672"/>
            <a:ext cx="9144000" cy="5878814"/>
          </a:xfrm>
          <a:prstGeom prst="rect">
            <a:avLst/>
          </a:prstGeom>
        </p:spPr>
      </p:pic>
      <p:cxnSp>
        <p:nvCxnSpPr>
          <p:cNvPr id="8" name="Connecteur droit avec flèche 7"/>
          <p:cNvCxnSpPr/>
          <p:nvPr/>
        </p:nvCxnSpPr>
        <p:spPr>
          <a:xfrm flipH="1">
            <a:off x="3267848" y="1944264"/>
            <a:ext cx="1368152" cy="0"/>
          </a:xfrm>
          <a:prstGeom prst="straightConnector1">
            <a:avLst/>
          </a:prstGeom>
          <a:ln>
            <a:solidFill>
              <a:srgbClr val="FF0000"/>
            </a:solidFill>
            <a:prstDash val="sysDash"/>
            <a:tailEnd type="arrow"/>
          </a:ln>
        </p:spPr>
        <p:style>
          <a:lnRef idx="2">
            <a:schemeClr val="accent2"/>
          </a:lnRef>
          <a:fillRef idx="0">
            <a:schemeClr val="accent2"/>
          </a:fillRef>
          <a:effectRef idx="1">
            <a:schemeClr val="accent2"/>
          </a:effectRef>
          <a:fontRef idx="minor">
            <a:schemeClr val="tx1"/>
          </a:fontRef>
        </p:style>
      </p:cxnSp>
      <p:sp>
        <p:nvSpPr>
          <p:cNvPr id="9" name="Ellipse 8"/>
          <p:cNvSpPr/>
          <p:nvPr/>
        </p:nvSpPr>
        <p:spPr>
          <a:xfrm>
            <a:off x="4211960" y="1484784"/>
            <a:ext cx="1512168" cy="1080120"/>
          </a:xfrm>
          <a:prstGeom prst="ellipse">
            <a:avLst/>
          </a:prstGeom>
          <a:solidFill>
            <a:schemeClr val="accent2">
              <a:lumMod val="40000"/>
              <a:lumOff val="60000"/>
              <a:alpha val="4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courbée vers la gauche 9"/>
          <p:cNvSpPr/>
          <p:nvPr/>
        </p:nvSpPr>
        <p:spPr>
          <a:xfrm>
            <a:off x="5868144" y="908720"/>
            <a:ext cx="720080" cy="1152128"/>
          </a:xfrm>
          <a:prstGeom prst="curved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1835696" y="2708920"/>
            <a:ext cx="561662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Afin de reformer un pack le plus rapidement possible, on demande à l’équipe violette de s’avancer afin de faciliter le retour sur la piste de l’équipe orange (qui a l’obligation de passer derrière les violettes sinon « penalty </a:t>
            </a:r>
            <a:r>
              <a:rPr lang="fr-FR" dirty="0" err="1" smtClean="0"/>
              <a:t>cutting</a:t>
            </a:r>
            <a:r>
              <a:rPr lang="fr-FR" dirty="0" smtClean="0"/>
              <a:t> the track »)</a:t>
            </a:r>
            <a:endParaRPr lang="fr-FR" dirty="0"/>
          </a:p>
        </p:txBody>
      </p:sp>
      <p:sp>
        <p:nvSpPr>
          <p:cNvPr id="12" name="Espace réservé du pied de page 11"/>
          <p:cNvSpPr>
            <a:spLocks noGrp="1"/>
          </p:cNvSpPr>
          <p:nvPr>
            <p:ph type="ftr" sz="quarter" idx="11"/>
          </p:nvPr>
        </p:nvSpPr>
        <p:spPr/>
        <p:txBody>
          <a:bodyPr/>
          <a:lstStyle/>
          <a:p>
            <a:r>
              <a:rPr lang="fr-FR" smtClean="0"/>
              <a:t>Buzz 2013 (Les Dérangées)</a:t>
            </a:r>
            <a:endParaRPr lang="fr-FR"/>
          </a:p>
        </p:txBody>
      </p:sp>
      <p:sp>
        <p:nvSpPr>
          <p:cNvPr id="13" name="Espace réservé du numéro de diapositive 12"/>
          <p:cNvSpPr>
            <a:spLocks noGrp="1"/>
          </p:cNvSpPr>
          <p:nvPr>
            <p:ph type="sldNum" sz="quarter" idx="12"/>
          </p:nvPr>
        </p:nvSpPr>
        <p:spPr/>
        <p:txBody>
          <a:bodyPr/>
          <a:lstStyle/>
          <a:p>
            <a:fld id="{0A95D8EB-C796-4D7C-A45D-C371170323EE}" type="slidenum">
              <a:rPr lang="fr-FR" smtClean="0"/>
              <a:pPr/>
              <a:t>90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6"/>
                                        </p:tgtEl>
                                        <p:attrNameLst>
                                          <p:attrName>ppt_x</p:attrName>
                                        </p:attrNameLst>
                                      </p:cBhvr>
                                      <p:tavLst>
                                        <p:tav tm="0">
                                          <p:val>
                                            <p:strVal val="ppt_x"/>
                                          </p:val>
                                        </p:tav>
                                        <p:tav tm="100000">
                                          <p:val>
                                            <p:strVal val="ppt_x"/>
                                          </p:val>
                                        </p:tav>
                                      </p:tavLst>
                                    </p:anim>
                                    <p:anim calcmode="lin" valueType="num">
                                      <p:cBhvr additive="base">
                                        <p:cTn id="47" dur="500"/>
                                        <p:tgtEl>
                                          <p:spTgt spid="6"/>
                                        </p:tgtEl>
                                        <p:attrNameLst>
                                          <p:attrName>ppt_y</p:attrName>
                                        </p:attrNameLst>
                                      </p:cBhvr>
                                      <p:tavLst>
                                        <p:tav tm="0">
                                          <p:val>
                                            <p:strVal val="ppt_y"/>
                                          </p:val>
                                        </p:tav>
                                        <p:tav tm="100000">
                                          <p:val>
                                            <p:strVal val="1+ppt_h/2"/>
                                          </p:val>
                                        </p:tav>
                                      </p:tavLst>
                                    </p:anim>
                                    <p:set>
                                      <p:cBhvr>
                                        <p:cTn id="48" dur="1" fill="hold">
                                          <p:stCondLst>
                                            <p:cond delay="499"/>
                                          </p:stCondLst>
                                        </p:cTn>
                                        <p:tgtEl>
                                          <p:spTgt spid="6"/>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1"/>
                                        </p:tgtEl>
                                        <p:attrNameLst>
                                          <p:attrName>ppt_x</p:attrName>
                                        </p:attrNameLst>
                                      </p:cBhvr>
                                      <p:tavLst>
                                        <p:tav tm="0">
                                          <p:val>
                                            <p:strVal val="ppt_x"/>
                                          </p:val>
                                        </p:tav>
                                        <p:tav tm="100000">
                                          <p:val>
                                            <p:strVal val="ppt_x"/>
                                          </p:val>
                                        </p:tav>
                                      </p:tavLst>
                                    </p:anim>
                                    <p:anim calcmode="lin" valueType="num">
                                      <p:cBhvr additive="base">
                                        <p:cTn id="51" dur="500"/>
                                        <p:tgtEl>
                                          <p:spTgt spid="11"/>
                                        </p:tgtEl>
                                        <p:attrNameLst>
                                          <p:attrName>ppt_y</p:attrName>
                                        </p:attrNameLst>
                                      </p:cBhvr>
                                      <p:tavLst>
                                        <p:tav tm="0">
                                          <p:val>
                                            <p:strVal val="ppt_y"/>
                                          </p:val>
                                        </p:tav>
                                        <p:tav tm="100000">
                                          <p:val>
                                            <p:strVal val="1+ppt_h/2"/>
                                          </p:val>
                                        </p:tav>
                                      </p:tavLst>
                                    </p:anim>
                                    <p:set>
                                      <p:cBhvr>
                                        <p:cTn id="52" dur="1" fill="hold">
                                          <p:stCondLst>
                                            <p:cond delay="499"/>
                                          </p:stCondLst>
                                        </p:cTn>
                                        <p:tgtEl>
                                          <p:spTgt spid="11"/>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
                                        </p:tgtEl>
                                        <p:attrNameLst>
                                          <p:attrName>ppt_x</p:attrName>
                                        </p:attrNameLst>
                                      </p:cBhvr>
                                      <p:tavLst>
                                        <p:tav tm="0">
                                          <p:val>
                                            <p:strVal val="ppt_x"/>
                                          </p:val>
                                        </p:tav>
                                        <p:tav tm="100000">
                                          <p:val>
                                            <p:strVal val="ppt_x"/>
                                          </p:val>
                                        </p:tav>
                                      </p:tavLst>
                                    </p:anim>
                                    <p:anim calcmode="lin" valueType="num">
                                      <p:cBhvr additive="base">
                                        <p:cTn id="63" dur="500"/>
                                        <p:tgtEl>
                                          <p:spTgt spid="8"/>
                                        </p:tgtEl>
                                        <p:attrNameLst>
                                          <p:attrName>ppt_y</p:attrName>
                                        </p:attrNameLst>
                                      </p:cBhvr>
                                      <p:tavLst>
                                        <p:tav tm="0">
                                          <p:val>
                                            <p:strVal val="ppt_y"/>
                                          </p:val>
                                        </p:tav>
                                        <p:tav tm="100000">
                                          <p:val>
                                            <p:strVal val="1+ppt_h/2"/>
                                          </p:val>
                                        </p:tav>
                                      </p:tavLst>
                                    </p:anim>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grpId="1" nodeType="clickEffect">
                                  <p:stCondLst>
                                    <p:cond delay="0"/>
                                  </p:stCondLst>
                                  <p:childTnLst>
                                    <p:animEffect transition="out" filter="fade">
                                      <p:cBhvr>
                                        <p:cTn id="68" dur="1000"/>
                                        <p:tgtEl>
                                          <p:spTgt spid="5"/>
                                        </p:tgtEl>
                                      </p:cBhvr>
                                    </p:animEffect>
                                    <p:anim calcmode="lin" valueType="num">
                                      <p:cBhvr>
                                        <p:cTn id="69" dur="1000"/>
                                        <p:tgtEl>
                                          <p:spTgt spid="5"/>
                                        </p:tgtEl>
                                        <p:attrNameLst>
                                          <p:attrName>ppt_x</p:attrName>
                                        </p:attrNameLst>
                                      </p:cBhvr>
                                      <p:tavLst>
                                        <p:tav tm="0">
                                          <p:val>
                                            <p:strVal val="ppt_x"/>
                                          </p:val>
                                        </p:tav>
                                        <p:tav tm="100000">
                                          <p:val>
                                            <p:strVal val="ppt_x"/>
                                          </p:val>
                                        </p:tav>
                                      </p:tavLst>
                                    </p:anim>
                                    <p:anim calcmode="lin" valueType="num">
                                      <p:cBhvr>
                                        <p:cTn id="70" dur="100" decel="100000"/>
                                        <p:tgtEl>
                                          <p:spTgt spid="5"/>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5"/>
                                        </p:tgtEl>
                                        <p:attrNameLst>
                                          <p:attrName>ppt_y</p:attrName>
                                        </p:attrNameLst>
                                      </p:cBhvr>
                                      <p:tavLst>
                                        <p:tav tm="0">
                                          <p:val>
                                            <p:strVal val="ppt_y"/>
                                          </p:val>
                                        </p:tav>
                                        <p:tav tm="100000">
                                          <p:val>
                                            <p:strVal val="ppt_y+1"/>
                                          </p:val>
                                        </p:tav>
                                      </p:tavLst>
                                    </p:anim>
                                    <p:set>
                                      <p:cBhvr>
                                        <p:cTn id="7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9" grpId="0" animBg="1"/>
      <p:bldP spid="9" grpId="1" animBg="1"/>
      <p:bldP spid="10" grpId="0" animBg="1"/>
      <p:bldP spid="10" grpId="1" animBg="1"/>
      <p:bldP spid="11" grpId="0" animBg="1"/>
      <p:bldP spid="11"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20440"/>
          <a:ext cx="8856984" cy="5212080"/>
        </p:xfrm>
        <a:graphic>
          <a:graphicData uri="http://schemas.openxmlformats.org/drawingml/2006/table">
            <a:tbl>
              <a:tblPr firstRow="1" bandRow="1">
                <a:tableStyleId>{5C22544A-7EE6-4342-B048-85BDC9FD1C3A}</a:tableStyleId>
              </a:tblPr>
              <a:tblGrid>
                <a:gridCol w="1728192"/>
                <a:gridCol w="7128792"/>
              </a:tblGrid>
              <a:tr h="1224136">
                <a:tc>
                  <a:txBody>
                    <a:bodyPr/>
                    <a:lstStyle/>
                    <a:p>
                      <a:r>
                        <a:rPr lang="fr-FR" b="0" dirty="0" smtClean="0">
                          <a:solidFill>
                            <a:schemeClr val="tx1"/>
                          </a:solidFill>
                        </a:rPr>
                        <a:t>Pénalité majeure</a:t>
                      </a:r>
                      <a:endParaRPr lang="fr-FR" b="0" dirty="0">
                        <a:solidFill>
                          <a:schemeClr val="tx1"/>
                        </a:solidFill>
                      </a:endParaRPr>
                    </a:p>
                  </a:txBody>
                  <a:tcPr>
                    <a:solidFill>
                      <a:schemeClr val="accent6">
                        <a:lumMod val="40000"/>
                        <a:lumOff val="60000"/>
                      </a:schemeClr>
                    </a:solidFill>
                  </a:tcPr>
                </a:tc>
                <a:tc>
                  <a:txBody>
                    <a:bodyPr/>
                    <a:lstStyle/>
                    <a:p>
                      <a:pPr>
                        <a:buFontTx/>
                        <a:buChar char="-"/>
                      </a:pPr>
                      <a:r>
                        <a:rPr lang="fr-FR" b="0" dirty="0" smtClean="0">
                          <a:solidFill>
                            <a:schemeClr val="tx1"/>
                          </a:solidFill>
                        </a:rPr>
                        <a:t> Un</a:t>
                      </a:r>
                      <a:r>
                        <a:rPr lang="fr-FR" b="0" baseline="0" dirty="0" smtClean="0">
                          <a:solidFill>
                            <a:schemeClr val="tx1"/>
                          </a:solidFill>
                        </a:rPr>
                        <a:t> patineur qui a été averti qui ne retourne pas ds la ZE</a:t>
                      </a:r>
                    </a:p>
                    <a:p>
                      <a:pPr>
                        <a:buFontTx/>
                        <a:buNone/>
                      </a:pPr>
                      <a:endParaRPr lang="fr-FR" b="0" baseline="0" dirty="0" smtClean="0">
                        <a:solidFill>
                          <a:schemeClr val="tx1"/>
                        </a:solidFill>
                      </a:endParaRPr>
                    </a:p>
                    <a:p>
                      <a:pPr>
                        <a:buFontTx/>
                        <a:buChar char="-"/>
                      </a:pPr>
                      <a:r>
                        <a:rPr lang="fr-FR" sz="1800" b="0" kern="1200" baseline="0" dirty="0" smtClean="0">
                          <a:solidFill>
                            <a:schemeClr val="tx1"/>
                          </a:solidFill>
                          <a:latin typeface="+mn-lt"/>
                          <a:ea typeface="+mn-ea"/>
                          <a:cs typeface="+mn-cs"/>
                        </a:rPr>
                        <a:t>Suite à un avertissement, l’échec d’une tentative immédiate de reformer un pack </a:t>
                      </a:r>
                      <a:r>
                        <a:rPr lang="fr-FR" sz="1200" b="0" kern="1200" baseline="0" dirty="0" smtClean="0">
                          <a:solidFill>
                            <a:schemeClr val="tx1"/>
                          </a:solidFill>
                          <a:latin typeface="+mn-lt"/>
                          <a:ea typeface="+mn-ea"/>
                          <a:cs typeface="+mn-cs"/>
                        </a:rPr>
                        <a:t>(modalités expliquée plus haut …)</a:t>
                      </a:r>
                    </a:p>
                    <a:p>
                      <a:pPr>
                        <a:buFontTx/>
                        <a:buNone/>
                      </a:pPr>
                      <a:endParaRPr lang="fr-FR" sz="12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Un Bloqueur qui retourne dans le pack par l’arrière, en lui ayant pris un tour d’avance</a:t>
                      </a:r>
                    </a:p>
                    <a:p>
                      <a:pPr>
                        <a:buFontTx/>
                        <a:buNone/>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No Pack : Après un avertissement, un échec prolongé à reformer un pack</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Tout blocage en étant hors‐jeu qui fait perdre la position établie de l’adversaire</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Destruction Illégale de Pack</a:t>
                      </a:r>
                    </a:p>
                    <a:p>
                      <a:pPr>
                        <a:buFontTx/>
                        <a:buChar char="-"/>
                      </a:pPr>
                      <a:endParaRPr lang="fr-FR" sz="1800" b="0" kern="1200" baseline="0" dirty="0" smtClean="0">
                        <a:solidFill>
                          <a:schemeClr val="tx1"/>
                        </a:solidFill>
                        <a:latin typeface="+mn-lt"/>
                        <a:ea typeface="+mn-ea"/>
                        <a:cs typeface="+mn-cs"/>
                      </a:endParaRPr>
                    </a:p>
                    <a:p>
                      <a:pPr>
                        <a:buFontTx/>
                        <a:buChar char="-"/>
                      </a:pPr>
                      <a:r>
                        <a:rPr lang="fr-FR" sz="1800" b="0" kern="1200" baseline="0" dirty="0" smtClean="0">
                          <a:solidFill>
                            <a:schemeClr val="tx1"/>
                          </a:solidFill>
                          <a:latin typeface="+mn-lt"/>
                          <a:ea typeface="+mn-ea"/>
                          <a:cs typeface="+mn-cs"/>
                        </a:rPr>
                        <a:t> Une assistance hors‐jeu qui améliore la position relative de l’assisté</a:t>
                      </a:r>
                    </a:p>
                    <a:p>
                      <a:pPr>
                        <a:buFontTx/>
                        <a:buChar char="-"/>
                      </a:pPr>
                      <a:endParaRPr lang="fr-FR" b="0" dirty="0">
                        <a:solidFill>
                          <a:schemeClr val="tx1"/>
                        </a:solidFill>
                      </a:endParaRPr>
                    </a:p>
                  </a:txBody>
                  <a:tcPr>
                    <a:solidFill>
                      <a:schemeClr val="accent6">
                        <a:lumMod val="40000"/>
                        <a:lumOff val="60000"/>
                      </a:schemeClr>
                    </a:solidFill>
                  </a:tcPr>
                </a:tc>
              </a:tr>
            </a:tbl>
          </a:graphicData>
        </a:graphic>
      </p:graphicFrame>
      <p:graphicFrame>
        <p:nvGraphicFramePr>
          <p:cNvPr id="3" name="Tableau 2"/>
          <p:cNvGraphicFramePr>
            <a:graphicFrameLocks noGrp="1"/>
          </p:cNvGraphicFramePr>
          <p:nvPr/>
        </p:nvGraphicFramePr>
        <p:xfrm>
          <a:off x="107504" y="1484784"/>
          <a:ext cx="8856984" cy="1188720"/>
        </p:xfrm>
        <a:graphic>
          <a:graphicData uri="http://schemas.openxmlformats.org/drawingml/2006/table">
            <a:tbl>
              <a:tblPr firstRow="1" bandRow="1">
                <a:tableStyleId>{5C22544A-7EE6-4342-B048-85BDC9FD1C3A}</a:tableStyleId>
              </a:tblPr>
              <a:tblGrid>
                <a:gridCol w="1728192"/>
                <a:gridCol w="7128792"/>
              </a:tblGrid>
              <a:tr h="370840">
                <a:tc>
                  <a:txBody>
                    <a:bodyPr/>
                    <a:lstStyle/>
                    <a:p>
                      <a:r>
                        <a:rPr lang="fr-FR" b="0" dirty="0" smtClean="0">
                          <a:solidFill>
                            <a:schemeClr val="tx1"/>
                          </a:solidFill>
                        </a:rPr>
                        <a:t>Expulsion</a:t>
                      </a:r>
                      <a:endParaRPr lang="fr-FR" b="0" dirty="0">
                        <a:solidFill>
                          <a:schemeClr val="tx1"/>
                        </a:solidFill>
                      </a:endParaRPr>
                    </a:p>
                  </a:txBody>
                  <a:tcPr>
                    <a:solidFill>
                      <a:schemeClr val="accent2">
                        <a:lumMod val="40000"/>
                        <a:lumOff val="60000"/>
                      </a:schemeClr>
                    </a:solidFill>
                  </a:tcPr>
                </a:tc>
                <a:tc>
                  <a:txBody>
                    <a:bodyPr/>
                    <a:lstStyle/>
                    <a:p>
                      <a:r>
                        <a:rPr lang="fr-FR" dirty="0" smtClean="0"/>
                        <a:t>- </a:t>
                      </a:r>
                      <a:r>
                        <a:rPr lang="fr-FR" b="0" dirty="0" smtClean="0">
                          <a:solidFill>
                            <a:schemeClr val="tx1"/>
                          </a:solidFill>
                        </a:rPr>
                        <a:t>Un contact imprudent, négligent ou intentionnel avec un adversaire en étant en position de</a:t>
                      </a:r>
                    </a:p>
                    <a:p>
                      <a:r>
                        <a:rPr lang="fr-FR" b="0" dirty="0" smtClean="0">
                          <a:solidFill>
                            <a:schemeClr val="tx1"/>
                          </a:solidFill>
                        </a:rPr>
                        <a:t>hors‐jeu.</a:t>
                      </a:r>
                    </a:p>
                    <a:p>
                      <a:endParaRPr lang="fr-FR" dirty="0"/>
                    </a:p>
                  </a:txBody>
                  <a:tcPr>
                    <a:solidFill>
                      <a:schemeClr val="accent2">
                        <a:lumMod val="40000"/>
                        <a:lumOff val="60000"/>
                      </a:schemeClr>
                    </a:solidFill>
                  </a:tcPr>
                </a:tc>
              </a:tr>
            </a:tbl>
          </a:graphicData>
        </a:graphic>
      </p:graphicFrame>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91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79512" y="260648"/>
          <a:ext cx="8676456" cy="6431280"/>
        </p:xfrm>
        <a:graphic>
          <a:graphicData uri="http://schemas.openxmlformats.org/drawingml/2006/table">
            <a:tbl>
              <a:tblPr firstRow="1" bandRow="1">
                <a:tableStyleId>{5C22544A-7EE6-4342-B048-85BDC9FD1C3A}</a:tableStyleId>
              </a:tblPr>
              <a:tblGrid>
                <a:gridCol w="1644822"/>
                <a:gridCol w="7031634"/>
              </a:tblGrid>
              <a:tr h="486474">
                <a:tc>
                  <a:txBody>
                    <a:bodyPr/>
                    <a:lstStyle/>
                    <a:p>
                      <a:r>
                        <a:rPr lang="fr-FR" b="0" u="sng" dirty="0" smtClean="0">
                          <a:solidFill>
                            <a:schemeClr val="tx1"/>
                          </a:solidFill>
                        </a:rPr>
                        <a:t>Pas d’impact/Pas de pénalité</a:t>
                      </a:r>
                      <a:endParaRPr lang="fr-FR" b="0" u="sng" dirty="0">
                        <a:solidFill>
                          <a:schemeClr val="tx1"/>
                        </a:solidFill>
                      </a:endParaRPr>
                    </a:p>
                  </a:txBody>
                  <a:tcPr>
                    <a:solidFill>
                      <a:schemeClr val="accent3">
                        <a:lumMod val="40000"/>
                        <a:lumOff val="60000"/>
                      </a:schemeClr>
                    </a:solidFill>
                  </a:tcPr>
                </a:tc>
                <a:tc>
                  <a:txBody>
                    <a:bodyPr/>
                    <a:lstStyle/>
                    <a:p>
                      <a:pPr>
                        <a:buFontTx/>
                        <a:buChar char="-"/>
                      </a:pPr>
                      <a:r>
                        <a:rPr lang="fr-FR" sz="1600" b="0" baseline="0" dirty="0" smtClean="0">
                          <a:solidFill>
                            <a:schemeClr val="tx1"/>
                          </a:solidFill>
                        </a:rPr>
                        <a:t>Situation de No Pack sans impact mesurable sur le jeu</a:t>
                      </a:r>
                    </a:p>
                    <a:p>
                      <a:pPr>
                        <a:buFontTx/>
                        <a:buChar char="-"/>
                      </a:pPr>
                      <a:endParaRPr lang="fr-FR" sz="1600" b="0" baseline="0" dirty="0" smtClean="0">
                        <a:solidFill>
                          <a:schemeClr val="tx1"/>
                        </a:solidFill>
                      </a:endParaRPr>
                    </a:p>
                    <a:p>
                      <a:pPr>
                        <a:buFontTx/>
                        <a:buChar char="-"/>
                      </a:pPr>
                      <a:r>
                        <a:rPr lang="fr-FR" sz="1600" b="0" baseline="0" dirty="0" smtClean="0">
                          <a:solidFill>
                            <a:schemeClr val="tx1"/>
                          </a:solidFill>
                        </a:rPr>
                        <a:t> Blocage hors-jeu avec déséquilibre mais PPPR de l’adversaire</a:t>
                      </a:r>
                    </a:p>
                    <a:p>
                      <a:pPr>
                        <a:buFontTx/>
                        <a:buChar char="-"/>
                      </a:pPr>
                      <a:endParaRPr lang="fr-FR" sz="1600" b="0" baseline="0" dirty="0" smtClean="0">
                        <a:solidFill>
                          <a:schemeClr val="tx1"/>
                        </a:solidFill>
                      </a:endParaRPr>
                    </a:p>
                    <a:p>
                      <a:pPr>
                        <a:buFontTx/>
                        <a:buChar char="-"/>
                      </a:pPr>
                      <a:r>
                        <a:rPr lang="fr-FR" sz="1600" b="0" baseline="0" dirty="0" smtClean="0">
                          <a:solidFill>
                            <a:schemeClr val="tx1"/>
                          </a:solidFill>
                        </a:rPr>
                        <a:t> Assistance non effective hors-jeu </a:t>
                      </a:r>
                      <a:endParaRPr lang="fr-FR" sz="1600" u="sng" dirty="0"/>
                    </a:p>
                  </a:txBody>
                  <a:tcPr>
                    <a:solidFill>
                      <a:schemeClr val="accent3">
                        <a:lumMod val="40000"/>
                        <a:lumOff val="60000"/>
                      </a:schemeClr>
                    </a:solidFill>
                  </a:tcPr>
                </a:tc>
              </a:tr>
              <a:tr h="1111940">
                <a:tc>
                  <a:txBody>
                    <a:bodyPr/>
                    <a:lstStyle/>
                    <a:p>
                      <a:r>
                        <a:rPr lang="fr-FR" u="sng" dirty="0" smtClean="0">
                          <a:solidFill>
                            <a:schemeClr val="tx1"/>
                          </a:solidFill>
                        </a:rPr>
                        <a:t>Pénalité majeure</a:t>
                      </a:r>
                      <a:endParaRPr lang="fr-FR" u="sng" dirty="0">
                        <a:solidFill>
                          <a:schemeClr val="tx1"/>
                        </a:solidFill>
                      </a:endParaRPr>
                    </a:p>
                  </a:txBody>
                  <a:tcPr>
                    <a:solidFill>
                      <a:schemeClr val="accent6">
                        <a:lumMod val="40000"/>
                        <a:lumOff val="60000"/>
                      </a:schemeClr>
                    </a:solidFill>
                  </a:tcPr>
                </a:tc>
                <a:tc>
                  <a:txBody>
                    <a:bodyPr/>
                    <a:lstStyle/>
                    <a:p>
                      <a:pPr>
                        <a:buFontTx/>
                        <a:buChar char="-"/>
                      </a:pPr>
                      <a:r>
                        <a:rPr lang="fr-FR" b="0" dirty="0" smtClean="0">
                          <a:solidFill>
                            <a:schemeClr val="tx1"/>
                          </a:solidFill>
                        </a:rPr>
                        <a:t> </a:t>
                      </a:r>
                      <a:r>
                        <a:rPr lang="fr-FR" sz="1600" b="0" dirty="0" smtClean="0">
                          <a:solidFill>
                            <a:schemeClr val="tx1"/>
                          </a:solidFill>
                        </a:rPr>
                        <a:t>Un</a:t>
                      </a:r>
                      <a:r>
                        <a:rPr lang="fr-FR" sz="1600" b="0" baseline="0" dirty="0" smtClean="0">
                          <a:solidFill>
                            <a:schemeClr val="tx1"/>
                          </a:solidFill>
                        </a:rPr>
                        <a:t> patineur qui a été averti qui ne retourne pas ds la ZE</a:t>
                      </a:r>
                    </a:p>
                    <a:p>
                      <a:pPr>
                        <a:buFontTx/>
                        <a:buChar char="-"/>
                      </a:pPr>
                      <a:endParaRPr lang="fr-FR" sz="1600" b="0" baseline="0" dirty="0" smtClean="0">
                        <a:solidFill>
                          <a:schemeClr val="tx1"/>
                        </a:solidFill>
                      </a:endParaRPr>
                    </a:p>
                    <a:p>
                      <a:pPr>
                        <a:buFontTx/>
                        <a:buChar char="-"/>
                      </a:pPr>
                      <a:r>
                        <a:rPr lang="fr-FR" sz="1600" b="0" kern="1200" baseline="0" dirty="0" smtClean="0">
                          <a:solidFill>
                            <a:schemeClr val="tx1"/>
                          </a:solidFill>
                          <a:latin typeface="+mn-lt"/>
                          <a:ea typeface="+mn-ea"/>
                          <a:cs typeface="+mn-cs"/>
                        </a:rPr>
                        <a:t>Suite à un avertissement, l’échec d’une tentative immédiate de reformer un pack (modalités expliquée plus haut …</a:t>
                      </a:r>
                    </a:p>
                    <a:p>
                      <a:pPr>
                        <a:buFontTx/>
                        <a:buChar char="-"/>
                      </a:pPr>
                      <a:endParaRPr lang="fr-FR" sz="1600" b="0" kern="1200" baseline="0" dirty="0" smtClean="0">
                        <a:solidFill>
                          <a:schemeClr val="tx1"/>
                        </a:solidFill>
                        <a:latin typeface="+mn-lt"/>
                        <a:ea typeface="+mn-ea"/>
                        <a:cs typeface="+mn-cs"/>
                      </a:endParaRPr>
                    </a:p>
                    <a:p>
                      <a:pPr>
                        <a:buFontTx/>
                        <a:buChar char="-"/>
                      </a:pPr>
                      <a:r>
                        <a:rPr lang="fr-FR" sz="1600" b="0" kern="1200" baseline="0" dirty="0" smtClean="0">
                          <a:solidFill>
                            <a:schemeClr val="tx1"/>
                          </a:solidFill>
                          <a:latin typeface="+mn-lt"/>
                          <a:ea typeface="+mn-ea"/>
                          <a:cs typeface="+mn-cs"/>
                        </a:rPr>
                        <a:t>Un Bloqueur qui retourne dans le pack par l’arrière, en lui ayant pris un tour d’avance</a:t>
                      </a:r>
                    </a:p>
                    <a:p>
                      <a:pPr>
                        <a:buFontTx/>
                        <a:buChar char="-"/>
                      </a:pPr>
                      <a:endParaRPr lang="fr-FR" sz="1600" b="0" kern="1200" baseline="0" dirty="0" smtClean="0">
                        <a:solidFill>
                          <a:schemeClr val="tx1"/>
                        </a:solidFill>
                        <a:latin typeface="+mn-lt"/>
                        <a:ea typeface="+mn-ea"/>
                        <a:cs typeface="+mn-cs"/>
                      </a:endParaRPr>
                    </a:p>
                    <a:p>
                      <a:pPr>
                        <a:buFontTx/>
                        <a:buChar char="-"/>
                      </a:pPr>
                      <a:r>
                        <a:rPr lang="fr-FR" sz="1600" b="0" kern="1200" baseline="0" dirty="0" smtClean="0">
                          <a:solidFill>
                            <a:schemeClr val="tx1"/>
                          </a:solidFill>
                          <a:latin typeface="+mn-lt"/>
                          <a:ea typeface="+mn-ea"/>
                          <a:cs typeface="+mn-cs"/>
                        </a:rPr>
                        <a:t>No Pack : Après un avertissement, un échec prolongé à reformer un pack</a:t>
                      </a:r>
                    </a:p>
                    <a:p>
                      <a:pPr>
                        <a:buFontTx/>
                        <a:buChar char="-"/>
                      </a:pPr>
                      <a:r>
                        <a:rPr lang="fr-FR" sz="1600" b="0" kern="1200" baseline="0" dirty="0" smtClean="0">
                          <a:solidFill>
                            <a:schemeClr val="tx1"/>
                          </a:solidFill>
                          <a:latin typeface="+mn-lt"/>
                          <a:ea typeface="+mn-ea"/>
                          <a:cs typeface="+mn-cs"/>
                        </a:rPr>
                        <a:t>Tout blocage en étant hors‐jeu qui fait perdre la position établie de l’adversaire</a:t>
                      </a:r>
                    </a:p>
                    <a:p>
                      <a:pPr>
                        <a:buFontTx/>
                        <a:buChar char="-"/>
                      </a:pPr>
                      <a:endParaRPr lang="fr-FR" sz="1600" b="0" kern="1200" baseline="0" dirty="0" smtClean="0">
                        <a:solidFill>
                          <a:schemeClr val="tx1"/>
                        </a:solidFill>
                        <a:latin typeface="+mn-lt"/>
                        <a:ea typeface="+mn-ea"/>
                        <a:cs typeface="+mn-cs"/>
                      </a:endParaRPr>
                    </a:p>
                    <a:p>
                      <a:pPr>
                        <a:buFontTx/>
                        <a:buChar char="-"/>
                      </a:pPr>
                      <a:r>
                        <a:rPr lang="fr-FR" sz="1600" b="0" kern="1200" baseline="0" dirty="0" smtClean="0">
                          <a:solidFill>
                            <a:schemeClr val="tx1"/>
                          </a:solidFill>
                          <a:latin typeface="+mn-lt"/>
                          <a:ea typeface="+mn-ea"/>
                          <a:cs typeface="+mn-cs"/>
                        </a:rPr>
                        <a:t> Destruction Illégale de Pack</a:t>
                      </a:r>
                    </a:p>
                    <a:p>
                      <a:pPr>
                        <a:buFontTx/>
                        <a:buChar char="-"/>
                      </a:pPr>
                      <a:endParaRPr lang="fr-FR" sz="1600" b="0" kern="1200" baseline="0" dirty="0" smtClean="0">
                        <a:solidFill>
                          <a:schemeClr val="tx1"/>
                        </a:solidFill>
                        <a:latin typeface="+mn-lt"/>
                        <a:ea typeface="+mn-ea"/>
                        <a:cs typeface="+mn-cs"/>
                      </a:endParaRPr>
                    </a:p>
                    <a:p>
                      <a:pPr>
                        <a:buFontTx/>
                        <a:buChar char="-"/>
                      </a:pPr>
                      <a:r>
                        <a:rPr lang="fr-FR" sz="1600" b="0" kern="1200" baseline="0" dirty="0" smtClean="0">
                          <a:solidFill>
                            <a:schemeClr val="tx1"/>
                          </a:solidFill>
                          <a:latin typeface="+mn-lt"/>
                          <a:ea typeface="+mn-ea"/>
                          <a:cs typeface="+mn-cs"/>
                        </a:rPr>
                        <a:t> Une assistance hors‐jeu qui améliore la position relative de l’assisté</a:t>
                      </a:r>
                    </a:p>
                    <a:p>
                      <a:pPr>
                        <a:buFontTx/>
                        <a:buChar char="-"/>
                      </a:pPr>
                      <a:endParaRPr lang="fr-FR" sz="1600" b="0" kern="1200" baseline="0" dirty="0" smtClean="0">
                        <a:solidFill>
                          <a:schemeClr val="tx1"/>
                        </a:solidFill>
                        <a:latin typeface="+mn-lt"/>
                        <a:ea typeface="+mn-ea"/>
                        <a:cs typeface="+mn-cs"/>
                      </a:endParaRPr>
                    </a:p>
                  </a:txBody>
                  <a:tcPr>
                    <a:solidFill>
                      <a:schemeClr val="accent6">
                        <a:lumMod val="40000"/>
                        <a:lumOff val="60000"/>
                      </a:schemeClr>
                    </a:solidFill>
                  </a:tcPr>
                </a:tc>
              </a:tr>
              <a:tr h="849858">
                <a:tc>
                  <a:txBody>
                    <a:bodyPr/>
                    <a:lstStyle/>
                    <a:p>
                      <a:r>
                        <a:rPr lang="fr-FR" u="sng" dirty="0" smtClean="0"/>
                        <a:t>Expulsion</a:t>
                      </a:r>
                      <a:endParaRPr lang="fr-FR" u="sng" dirty="0"/>
                    </a:p>
                  </a:txBody>
                  <a:tcPr>
                    <a:solidFill>
                      <a:schemeClr val="accent2">
                        <a:lumMod val="40000"/>
                        <a:lumOff val="60000"/>
                      </a:schemeClr>
                    </a:solidFill>
                  </a:tcPr>
                </a:tc>
                <a:tc>
                  <a:txBody>
                    <a:bodyPr/>
                    <a:lstStyle/>
                    <a:p>
                      <a:r>
                        <a:rPr lang="fr-FR" dirty="0" smtClean="0"/>
                        <a:t>- </a:t>
                      </a:r>
                      <a:r>
                        <a:rPr lang="fr-FR" sz="1600" b="0" dirty="0" smtClean="0">
                          <a:solidFill>
                            <a:schemeClr val="tx1"/>
                          </a:solidFill>
                        </a:rPr>
                        <a:t>Un contact imprudent, négligent ou intentionnel avec un adversaire en étant en position de</a:t>
                      </a:r>
                    </a:p>
                    <a:p>
                      <a:r>
                        <a:rPr lang="fr-FR" sz="1600" b="0" dirty="0" smtClean="0">
                          <a:solidFill>
                            <a:schemeClr val="tx1"/>
                          </a:solidFill>
                        </a:rPr>
                        <a:t>hors‐jeu</a:t>
                      </a:r>
                      <a:endParaRPr lang="fr-FR" sz="1600" dirty="0"/>
                    </a:p>
                  </a:txBody>
                  <a:tcPr>
                    <a:solidFill>
                      <a:schemeClr val="accent2">
                        <a:lumMod val="40000"/>
                        <a:lumOff val="60000"/>
                      </a:schemeClr>
                    </a:solidFill>
                  </a:tcPr>
                </a:tc>
              </a:tr>
            </a:tbl>
          </a:graphicData>
        </a:graphic>
      </p:graphicFrame>
      <p:pic>
        <p:nvPicPr>
          <p:cNvPr id="4" name="Image 3" descr="signnopack.jpg"/>
          <p:cNvPicPr>
            <a:picLocks noChangeAspect="1"/>
          </p:cNvPicPr>
          <p:nvPr/>
        </p:nvPicPr>
        <p:blipFill>
          <a:blip r:embed="rId2" cstate="print"/>
          <a:stretch>
            <a:fillRect/>
          </a:stretch>
        </p:blipFill>
        <p:spPr>
          <a:xfrm>
            <a:off x="5724128" y="0"/>
            <a:ext cx="2884392" cy="3096344"/>
          </a:xfrm>
          <a:prstGeom prst="rect">
            <a:avLst/>
          </a:prstGeom>
        </p:spPr>
      </p:pic>
      <p:pic>
        <p:nvPicPr>
          <p:cNvPr id="5" name="Image 4" descr="signnopack.png"/>
          <p:cNvPicPr>
            <a:picLocks noChangeAspect="1"/>
          </p:cNvPicPr>
          <p:nvPr/>
        </p:nvPicPr>
        <p:blipFill>
          <a:blip r:embed="rId3" cstate="print"/>
          <a:stretch>
            <a:fillRect/>
          </a:stretch>
        </p:blipFill>
        <p:spPr>
          <a:xfrm>
            <a:off x="323528" y="188640"/>
            <a:ext cx="3357216" cy="2574952"/>
          </a:xfrm>
          <a:prstGeom prst="rect">
            <a:avLst/>
          </a:prstGeom>
        </p:spPr>
      </p:pic>
      <p:pic>
        <p:nvPicPr>
          <p:cNvPr id="6" name="Image 5" descr="signoutofplay.jpg"/>
          <p:cNvPicPr>
            <a:picLocks noChangeAspect="1"/>
          </p:cNvPicPr>
          <p:nvPr/>
        </p:nvPicPr>
        <p:blipFill>
          <a:blip r:embed="rId4" cstate="print"/>
          <a:stretch>
            <a:fillRect/>
          </a:stretch>
        </p:blipFill>
        <p:spPr>
          <a:xfrm>
            <a:off x="755576" y="3212976"/>
            <a:ext cx="2854420" cy="2854420"/>
          </a:xfrm>
          <a:prstGeom prst="rect">
            <a:avLst/>
          </a:prstGeom>
        </p:spPr>
      </p:pic>
      <p:pic>
        <p:nvPicPr>
          <p:cNvPr id="7" name="Image 6" descr="packishere.jpg"/>
          <p:cNvPicPr>
            <a:picLocks noChangeAspect="1"/>
          </p:cNvPicPr>
          <p:nvPr/>
        </p:nvPicPr>
        <p:blipFill>
          <a:blip r:embed="rId5" cstate="print"/>
          <a:stretch>
            <a:fillRect/>
          </a:stretch>
        </p:blipFill>
        <p:spPr>
          <a:xfrm>
            <a:off x="4788024" y="3140968"/>
            <a:ext cx="3299040" cy="3534686"/>
          </a:xfrm>
          <a:prstGeom prst="rect">
            <a:avLst/>
          </a:prstGeom>
        </p:spPr>
      </p:pic>
      <p:sp>
        <p:nvSpPr>
          <p:cNvPr id="8" name="Espace réservé du pied de page 7"/>
          <p:cNvSpPr>
            <a:spLocks noGrp="1"/>
          </p:cNvSpPr>
          <p:nvPr>
            <p:ph type="ftr" sz="quarter" idx="11"/>
          </p:nvPr>
        </p:nvSpPr>
        <p:spPr/>
        <p:txBody>
          <a:bodyPr/>
          <a:lstStyle/>
          <a:p>
            <a:r>
              <a:rPr lang="fr-FR" smtClean="0"/>
              <a:t>Buzz 2013 (Les Dérangées)</a:t>
            </a:r>
            <a:endParaRPr lang="fr-FR"/>
          </a:p>
        </p:txBody>
      </p:sp>
      <p:sp>
        <p:nvSpPr>
          <p:cNvPr id="9" name="Espace réservé du numéro de diapositive 8"/>
          <p:cNvSpPr>
            <a:spLocks noGrp="1"/>
          </p:cNvSpPr>
          <p:nvPr>
            <p:ph type="sldNum" sz="quarter" idx="12"/>
          </p:nvPr>
        </p:nvSpPr>
        <p:spPr/>
        <p:txBody>
          <a:bodyPr/>
          <a:lstStyle/>
          <a:p>
            <a:fld id="{0A95D8EB-C796-4D7C-A45D-C371170323EE}" type="slidenum">
              <a:rPr lang="fr-FR" smtClean="0"/>
              <a:pPr/>
              <a:t>92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oking out of play.mp4">
            <a:hlinkClick r:id="" action="ppaction://media"/>
          </p:cNvPr>
          <p:cNvPicPr>
            <a:picLocks noRot="1" noChangeAspect="1"/>
          </p:cNvPicPr>
          <p:nvPr>
            <a:videoFile r:link="rId1"/>
          </p:nvPr>
        </p:nvPicPr>
        <p:blipFill>
          <a:blip r:embed="rId3" cstate="print"/>
          <a:stretch>
            <a:fillRect/>
          </a:stretch>
        </p:blipFill>
        <p:spPr>
          <a:xfrm>
            <a:off x="395536" y="188640"/>
            <a:ext cx="8496944" cy="6372708"/>
          </a:xfrm>
          <a:prstGeom prst="rect">
            <a:avLst/>
          </a:prstGeom>
        </p:spPr>
      </p:pic>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93</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ut of play G-T.mp4">
            <a:hlinkClick r:id="" action="ppaction://media"/>
          </p:cNvPr>
          <p:cNvPicPr>
            <a:picLocks noRot="1" noChangeAspect="1"/>
          </p:cNvPicPr>
          <p:nvPr>
            <a:videoFile r:link="rId1"/>
          </p:nvPr>
        </p:nvPicPr>
        <p:blipFill>
          <a:blip r:embed="rId3" cstate="print"/>
          <a:stretch>
            <a:fillRect/>
          </a:stretch>
        </p:blipFill>
        <p:spPr>
          <a:xfrm>
            <a:off x="395536" y="620688"/>
            <a:ext cx="8136904" cy="6102678"/>
          </a:xfrm>
          <a:prstGeom prst="rect">
            <a:avLst/>
          </a:prstGeom>
        </p:spPr>
      </p:pic>
      <p:sp>
        <p:nvSpPr>
          <p:cNvPr id="3" name="ZoneTexte 2"/>
          <p:cNvSpPr txBox="1"/>
          <p:nvPr/>
        </p:nvSpPr>
        <p:spPr>
          <a:xfrm>
            <a:off x="179512" y="0"/>
            <a:ext cx="8568952" cy="646331"/>
          </a:xfrm>
          <a:prstGeom prst="rect">
            <a:avLst/>
          </a:prstGeom>
          <a:noFill/>
        </p:spPr>
        <p:txBody>
          <a:bodyPr wrap="square" rtlCol="0">
            <a:spAutoFit/>
          </a:bodyPr>
          <a:lstStyle/>
          <a:p>
            <a:r>
              <a:rPr lang="fr-FR" dirty="0" smtClean="0"/>
              <a:t>Out of </a:t>
            </a:r>
            <a:r>
              <a:rPr lang="fr-FR" dirty="0" err="1" smtClean="0"/>
              <a:t>play</a:t>
            </a:r>
            <a:r>
              <a:rPr lang="fr-FR" dirty="0" smtClean="0"/>
              <a:t> de la bloqueuse, qui se prend d’ailleurs une pénalité, pour blocage en dehors de la zone d’engagement</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94</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o pack-pont au ralentit.mp4">
            <a:hlinkClick r:id="" action="ppaction://media"/>
          </p:cNvPr>
          <p:cNvPicPr>
            <a:picLocks noRot="1" noChangeAspect="1"/>
          </p:cNvPicPr>
          <p:nvPr>
            <a:videoFile r:link="rId1"/>
          </p:nvPr>
        </p:nvPicPr>
        <p:blipFill>
          <a:blip r:embed="rId3" cstate="print"/>
          <a:stretch>
            <a:fillRect/>
          </a:stretch>
        </p:blipFill>
        <p:spPr>
          <a:xfrm>
            <a:off x="1619672" y="2204864"/>
            <a:ext cx="5760640" cy="4320480"/>
          </a:xfrm>
          <a:prstGeom prst="rect">
            <a:avLst/>
          </a:prstGeom>
        </p:spPr>
      </p:pic>
      <p:sp>
        <p:nvSpPr>
          <p:cNvPr id="3" name="ZoneTexte 2"/>
          <p:cNvSpPr txBox="1"/>
          <p:nvPr/>
        </p:nvSpPr>
        <p:spPr>
          <a:xfrm>
            <a:off x="179512" y="116632"/>
            <a:ext cx="8568952" cy="2031325"/>
          </a:xfrm>
          <a:prstGeom prst="rect">
            <a:avLst/>
          </a:prstGeom>
          <a:noFill/>
        </p:spPr>
        <p:txBody>
          <a:bodyPr wrap="square" rtlCol="0">
            <a:spAutoFit/>
          </a:bodyPr>
          <a:lstStyle/>
          <a:p>
            <a:r>
              <a:rPr lang="fr-FR" dirty="0" smtClean="0"/>
              <a:t>Dans cette vidéo, on voit deux groupes de bloqueuse se former à trop de distance l’un de l’autre. </a:t>
            </a:r>
          </a:p>
          <a:p>
            <a:pPr>
              <a:buFontTx/>
              <a:buChar char="-"/>
            </a:pPr>
            <a:r>
              <a:rPr lang="fr-FR" dirty="0" smtClean="0"/>
              <a:t>Le </a:t>
            </a:r>
            <a:r>
              <a:rPr lang="fr-FR" dirty="0" err="1" smtClean="0"/>
              <a:t>Ref</a:t>
            </a:r>
            <a:r>
              <a:rPr lang="fr-FR" dirty="0" smtClean="0"/>
              <a:t> lève les bras pour signaler le « NO PACK »</a:t>
            </a:r>
          </a:p>
          <a:p>
            <a:pPr>
              <a:buFontTx/>
              <a:buChar char="-"/>
            </a:pPr>
            <a:r>
              <a:rPr lang="fr-FR" dirty="0" smtClean="0"/>
              <a:t> Une joueuse de Gotham (en noir) se précipite entre les deux pour faire un PONT et permettre de redéfinir ainsi un pack (qui sera le groupe de derrière (bloqueuses en blanc)</a:t>
            </a:r>
          </a:p>
          <a:p>
            <a:r>
              <a:rPr lang="fr-FR" dirty="0" smtClean="0"/>
              <a:t>- Et si vous regardez bien le groupe de devant, elles se prennent un signalement de out of </a:t>
            </a:r>
            <a:r>
              <a:rPr lang="fr-FR" dirty="0" err="1" smtClean="0"/>
              <a:t>play</a:t>
            </a:r>
            <a:r>
              <a:rPr lang="fr-FR" dirty="0" smtClean="0"/>
              <a:t>, obligées ainsi de laisser passer la jammeuse adverse.</a:t>
            </a:r>
            <a:endParaRPr lang="fr-FR" dirty="0"/>
          </a:p>
        </p:txBody>
      </p:sp>
      <p:sp>
        <p:nvSpPr>
          <p:cNvPr id="4" name="Espace réservé du pied de page 3"/>
          <p:cNvSpPr>
            <a:spLocks noGrp="1"/>
          </p:cNvSpPr>
          <p:nvPr>
            <p:ph type="ftr" sz="quarter" idx="11"/>
          </p:nvPr>
        </p:nvSpPr>
        <p:spPr/>
        <p:txBody>
          <a:bodyPr/>
          <a:lstStyle/>
          <a:p>
            <a:r>
              <a:rPr lang="fr-FR" smtClean="0"/>
              <a:t>Buzz 2013 (Les Dérangées)</a:t>
            </a:r>
            <a:endParaRPr lang="fr-FR"/>
          </a:p>
        </p:txBody>
      </p:sp>
      <p:sp>
        <p:nvSpPr>
          <p:cNvPr id="5" name="Espace réservé du numéro de diapositive 4"/>
          <p:cNvSpPr>
            <a:spLocks noGrp="1"/>
          </p:cNvSpPr>
          <p:nvPr>
            <p:ph type="sldNum" sz="quarter" idx="12"/>
          </p:nvPr>
        </p:nvSpPr>
        <p:spPr/>
        <p:txBody>
          <a:bodyPr/>
          <a:lstStyle/>
          <a:p>
            <a:fld id="{0A95D8EB-C796-4D7C-A45D-C371170323EE}" type="slidenum">
              <a:rPr lang="fr-FR" smtClean="0"/>
              <a:pPr/>
              <a:t>95</a:t>
            </a:fld>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2636912"/>
            <a:ext cx="8172400" cy="1446550"/>
          </a:xfrm>
          <a:prstGeom prst="rect">
            <a:avLst/>
          </a:prstGeom>
          <a:noFill/>
        </p:spPr>
        <p:txBody>
          <a:bodyPr wrap="square" rtlCol="0">
            <a:spAutoFit/>
          </a:bodyPr>
          <a:lstStyle/>
          <a:p>
            <a:r>
              <a:rPr lang="fr-FR" sz="4400" dirty="0" smtClean="0"/>
              <a:t>CHAP 5 : LES PENALITES (Partie C)</a:t>
            </a:r>
            <a:endParaRPr lang="fr-FR" sz="4400" dirty="0"/>
          </a:p>
        </p:txBody>
      </p:sp>
      <p:pic>
        <p:nvPicPr>
          <p:cNvPr id="5" name="Image 4" descr="wftda.jpg"/>
          <p:cNvPicPr>
            <a:picLocks noChangeAspect="1"/>
          </p:cNvPicPr>
          <p:nvPr/>
        </p:nvPicPr>
        <p:blipFill>
          <a:blip r:embed="rId2" cstate="print"/>
          <a:stretch>
            <a:fillRect/>
          </a:stretch>
        </p:blipFill>
        <p:spPr>
          <a:xfrm>
            <a:off x="6660232" y="260648"/>
            <a:ext cx="2287141" cy="1524761"/>
          </a:xfrm>
          <a:prstGeom prst="rect">
            <a:avLst/>
          </a:prstGeom>
        </p:spPr>
      </p:pic>
      <p:sp>
        <p:nvSpPr>
          <p:cNvPr id="6" name="Espace réservé du pied de page 5"/>
          <p:cNvSpPr>
            <a:spLocks noGrp="1"/>
          </p:cNvSpPr>
          <p:nvPr>
            <p:ph type="ftr" sz="quarter" idx="11"/>
          </p:nvPr>
        </p:nvSpPr>
        <p:spPr/>
        <p:txBody>
          <a:bodyPr/>
          <a:lstStyle/>
          <a:p>
            <a:r>
              <a:rPr lang="fr-FR" smtClean="0"/>
              <a:t>Buzz 2013 (Les Dérangées)</a:t>
            </a:r>
            <a:endParaRPr lang="fr-FR"/>
          </a:p>
        </p:txBody>
      </p:sp>
      <p:sp>
        <p:nvSpPr>
          <p:cNvPr id="7" name="Espace réservé du numéro de diapositive 6"/>
          <p:cNvSpPr>
            <a:spLocks noGrp="1"/>
          </p:cNvSpPr>
          <p:nvPr>
            <p:ph type="sldNum" sz="quarter" idx="12"/>
          </p:nvPr>
        </p:nvSpPr>
        <p:spPr/>
        <p:txBody>
          <a:bodyPr/>
          <a:lstStyle/>
          <a:p>
            <a:fld id="{0A95D8EB-C796-4D7C-A45D-C371170323EE}" type="slidenum">
              <a:rPr lang="fr-FR" smtClean="0"/>
              <a:pPr/>
              <a:t>96</a:t>
            </a:fld>
            <a:endParaRPr lang="fr-F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132856"/>
            <a:ext cx="828092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3200" dirty="0" smtClean="0"/>
              <a:t>ACTIONS ILLEGALES SANS CONTACT et CONDUITES ILLEGALES</a:t>
            </a:r>
            <a:endParaRPr lang="fr-FR" sz="3200" dirty="0"/>
          </a:p>
        </p:txBody>
      </p:sp>
      <p:sp>
        <p:nvSpPr>
          <p:cNvPr id="3" name="Espace réservé du pied de page 2"/>
          <p:cNvSpPr>
            <a:spLocks noGrp="1"/>
          </p:cNvSpPr>
          <p:nvPr>
            <p:ph type="ftr" sz="quarter" idx="11"/>
          </p:nvPr>
        </p:nvSpPr>
        <p:spPr/>
        <p:txBody>
          <a:bodyPr/>
          <a:lstStyle/>
          <a:p>
            <a:r>
              <a:rPr lang="fr-FR" smtClean="0"/>
              <a:t>Buzz 2013 (Les Dérangées)</a:t>
            </a:r>
            <a:endParaRPr lang="fr-FR"/>
          </a:p>
        </p:txBody>
      </p:sp>
      <p:sp>
        <p:nvSpPr>
          <p:cNvPr id="4" name="Espace réservé du numéro de diapositive 3"/>
          <p:cNvSpPr>
            <a:spLocks noGrp="1"/>
          </p:cNvSpPr>
          <p:nvPr>
            <p:ph type="sldNum" sz="quarter" idx="12"/>
          </p:nvPr>
        </p:nvSpPr>
        <p:spPr/>
        <p:txBody>
          <a:bodyPr/>
          <a:lstStyle/>
          <a:p>
            <a:fld id="{0A95D8EB-C796-4D7C-A45D-C371170323EE}" type="slidenum">
              <a:rPr lang="fr-FR" smtClean="0"/>
              <a:pPr/>
              <a:t>97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064896" cy="461665"/>
          </a:xfrm>
          <a:prstGeom prst="rect">
            <a:avLst/>
          </a:prstGeom>
          <a:noFill/>
        </p:spPr>
        <p:txBody>
          <a:bodyPr wrap="square" rtlCol="0">
            <a:spAutoFit/>
          </a:bodyPr>
          <a:lstStyle/>
          <a:p>
            <a:r>
              <a:rPr lang="fr-FR" sz="2400" u="sng" dirty="0" smtClean="0"/>
              <a:t>10. Couper la piste = CUTTING THE TRACK</a:t>
            </a:r>
          </a:p>
        </p:txBody>
      </p:sp>
      <p:sp>
        <p:nvSpPr>
          <p:cNvPr id="3" name="ZoneTexte 2"/>
          <p:cNvSpPr txBox="1"/>
          <p:nvPr/>
        </p:nvSpPr>
        <p:spPr>
          <a:xfrm>
            <a:off x="251520" y="980728"/>
            <a:ext cx="8640960" cy="2031325"/>
          </a:xfrm>
          <a:prstGeom prst="rect">
            <a:avLst/>
          </a:prstGeom>
          <a:noFill/>
        </p:spPr>
        <p:txBody>
          <a:bodyPr wrap="square" rtlCol="0">
            <a:spAutoFit/>
          </a:bodyPr>
          <a:lstStyle/>
          <a:p>
            <a:r>
              <a:rPr lang="fr-FR" dirty="0" smtClean="0"/>
              <a:t>Lorsqu’on est </a:t>
            </a:r>
            <a:r>
              <a:rPr lang="fr-FR" dirty="0" smtClean="0">
                <a:solidFill>
                  <a:schemeClr val="accent6">
                    <a:lumMod val="75000"/>
                  </a:schemeClr>
                </a:solidFill>
              </a:rPr>
              <a:t>hors des limites </a:t>
            </a:r>
            <a:r>
              <a:rPr lang="fr-FR" dirty="0" smtClean="0"/>
              <a:t>:</a:t>
            </a:r>
          </a:p>
          <a:p>
            <a:endParaRPr lang="fr-FR" dirty="0" smtClean="0"/>
          </a:p>
          <a:p>
            <a:r>
              <a:rPr lang="fr-FR" dirty="0" smtClean="0"/>
              <a:t>- On ne doit </a:t>
            </a:r>
            <a:r>
              <a:rPr lang="fr-FR" dirty="0" smtClean="0">
                <a:solidFill>
                  <a:schemeClr val="accent6">
                    <a:lumMod val="75000"/>
                  </a:schemeClr>
                </a:solidFill>
              </a:rPr>
              <a:t>pas améliorer sa position </a:t>
            </a:r>
            <a:r>
              <a:rPr lang="fr-FR" dirty="0" smtClean="0"/>
              <a:t>par rapport aux autres patineurs en retournant sur la piste</a:t>
            </a:r>
          </a:p>
          <a:p>
            <a:endParaRPr lang="fr-FR" dirty="0" smtClean="0"/>
          </a:p>
          <a:p>
            <a:r>
              <a:rPr lang="fr-FR" dirty="0" smtClean="0"/>
              <a:t>Les patineurs sur le track ne doivent </a:t>
            </a:r>
            <a:r>
              <a:rPr lang="fr-FR" dirty="0" smtClean="0">
                <a:solidFill>
                  <a:schemeClr val="accent6">
                    <a:lumMod val="75000"/>
                  </a:schemeClr>
                </a:solidFill>
              </a:rPr>
              <a:t>pas céder le passage </a:t>
            </a:r>
            <a:r>
              <a:rPr lang="fr-FR" dirty="0" smtClean="0"/>
              <a:t>à un patineur qui y rentre</a:t>
            </a:r>
          </a:p>
        </p:txBody>
      </p:sp>
      <p:sp>
        <p:nvSpPr>
          <p:cNvPr id="4" name="ZoneTexte 3"/>
          <p:cNvSpPr txBox="1"/>
          <p:nvPr/>
        </p:nvSpPr>
        <p:spPr>
          <a:xfrm>
            <a:off x="323528" y="3212976"/>
            <a:ext cx="8352928" cy="2862322"/>
          </a:xfrm>
          <a:prstGeom prst="rect">
            <a:avLst/>
          </a:prstGeom>
          <a:noFill/>
        </p:spPr>
        <p:txBody>
          <a:bodyPr wrap="square" rtlCol="0">
            <a:spAutoFit/>
          </a:bodyPr>
          <a:lstStyle/>
          <a:p>
            <a:r>
              <a:rPr lang="fr-FR" dirty="0" smtClean="0"/>
              <a:t>- La pénalité « </a:t>
            </a:r>
            <a:r>
              <a:rPr lang="fr-FR" dirty="0" err="1" smtClean="0"/>
              <a:t>cutting</a:t>
            </a:r>
            <a:r>
              <a:rPr lang="fr-FR" dirty="0" smtClean="0"/>
              <a:t> the track » est appliquée pour les patineurs : </a:t>
            </a:r>
            <a:r>
              <a:rPr lang="fr-FR" dirty="0" smtClean="0">
                <a:solidFill>
                  <a:srgbClr val="00B050"/>
                </a:solidFill>
              </a:rPr>
              <a:t>verticaux,</a:t>
            </a:r>
            <a:r>
              <a:rPr lang="fr-FR" dirty="0" smtClean="0"/>
              <a:t> en train de </a:t>
            </a:r>
            <a:r>
              <a:rPr lang="fr-FR" dirty="0" smtClean="0">
                <a:solidFill>
                  <a:srgbClr val="00B050"/>
                </a:solidFill>
              </a:rPr>
              <a:t>patiner</a:t>
            </a:r>
            <a:r>
              <a:rPr lang="fr-FR" dirty="0" smtClean="0"/>
              <a:t>, ou restés en </a:t>
            </a:r>
            <a:r>
              <a:rPr lang="fr-FR" dirty="0" smtClean="0">
                <a:solidFill>
                  <a:srgbClr val="00B050"/>
                </a:solidFill>
              </a:rPr>
              <a:t>position debout</a:t>
            </a:r>
            <a:r>
              <a:rPr lang="fr-FR" dirty="0" smtClean="0"/>
              <a:t>.</a:t>
            </a:r>
          </a:p>
          <a:p>
            <a:endParaRPr lang="fr-FR" dirty="0" smtClean="0"/>
          </a:p>
          <a:p>
            <a:pPr>
              <a:buFontTx/>
              <a:buChar char="-"/>
            </a:pPr>
            <a:r>
              <a:rPr lang="fr-FR" dirty="0" smtClean="0"/>
              <a:t>Un patineur </a:t>
            </a:r>
            <a:r>
              <a:rPr lang="fr-FR" dirty="0" smtClean="0">
                <a:solidFill>
                  <a:srgbClr val="00B050"/>
                </a:solidFill>
              </a:rPr>
              <a:t>à terre </a:t>
            </a:r>
            <a:r>
              <a:rPr lang="fr-FR" dirty="0" smtClean="0"/>
              <a:t>qui retourne sur la piste, est pénalisable pour « </a:t>
            </a:r>
            <a:r>
              <a:rPr lang="fr-FR" dirty="0" err="1" smtClean="0"/>
              <a:t>cutting</a:t>
            </a:r>
            <a:r>
              <a:rPr lang="fr-FR" dirty="0" smtClean="0"/>
              <a:t> the track » lorsqu’il se remet </a:t>
            </a:r>
            <a:r>
              <a:rPr lang="fr-FR" dirty="0" smtClean="0">
                <a:solidFill>
                  <a:srgbClr val="00B050"/>
                </a:solidFill>
              </a:rPr>
              <a:t>debout, ou entrain de patiner</a:t>
            </a:r>
            <a:r>
              <a:rPr lang="fr-FR" dirty="0" smtClean="0"/>
              <a:t>. Tant qu’il est à terre il n’est pénalisable que pour </a:t>
            </a:r>
            <a:r>
              <a:rPr lang="fr-FR" dirty="0" smtClean="0">
                <a:solidFill>
                  <a:srgbClr val="00B050"/>
                </a:solidFill>
              </a:rPr>
              <a:t>blocage bas ou engagement hors des limites</a:t>
            </a:r>
            <a:r>
              <a:rPr lang="fr-FR" dirty="0" smtClean="0"/>
              <a:t>.</a:t>
            </a:r>
          </a:p>
          <a:p>
            <a:pPr>
              <a:buFontTx/>
              <a:buChar char="-"/>
            </a:pPr>
            <a:endParaRPr lang="fr-FR" dirty="0" smtClean="0"/>
          </a:p>
          <a:p>
            <a:r>
              <a:rPr lang="fr-FR" dirty="0" smtClean="0"/>
              <a:t>- Les patineurs ne peuvent pas revenir en arrière quand ils sont en jeu dans le but d’essayer d’annuler ou d’éviter une pénalité de coupure de piste  ???</a:t>
            </a:r>
            <a:endParaRPr lang="fr-FR" dirty="0"/>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98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496944" cy="3416320"/>
          </a:xfrm>
          <a:prstGeom prst="rect">
            <a:avLst/>
          </a:prstGeom>
          <a:noFill/>
        </p:spPr>
        <p:txBody>
          <a:bodyPr wrap="square" rtlCol="0">
            <a:spAutoFit/>
          </a:bodyPr>
          <a:lstStyle/>
          <a:p>
            <a:r>
              <a:rPr lang="fr-FR" u="sng" dirty="0" smtClean="0"/>
              <a:t>Retourner sur la piste derrière l’initiateur du blocage :</a:t>
            </a:r>
          </a:p>
          <a:p>
            <a:endParaRPr lang="fr-FR" u="sng" dirty="0" smtClean="0"/>
          </a:p>
          <a:p>
            <a:pPr>
              <a:buFontTx/>
              <a:buChar char="-"/>
            </a:pPr>
            <a:r>
              <a:rPr lang="fr-FR" dirty="0" smtClean="0"/>
              <a:t>Si vous sortez un adversaire hors de la piste par un blocage (bravo), vous avez « gagné », vous avez amélioré votre position par rapport à ce patineur.</a:t>
            </a:r>
          </a:p>
          <a:p>
            <a:pPr>
              <a:buFontTx/>
              <a:buChar char="-"/>
            </a:pPr>
            <a:endParaRPr lang="fr-FR" u="sng" dirty="0" smtClean="0"/>
          </a:p>
          <a:p>
            <a:r>
              <a:rPr lang="fr-FR" dirty="0" smtClean="0"/>
              <a:t>-S’il rentre sur la piste devant vous, il améliore sa position relative, il vous grille votre priorité, …</a:t>
            </a:r>
          </a:p>
          <a:p>
            <a:endParaRPr lang="fr-FR" dirty="0" smtClean="0"/>
          </a:p>
          <a:p>
            <a:pPr algn="ctr"/>
            <a:r>
              <a:rPr lang="fr-FR" i="1" dirty="0" smtClean="0">
                <a:solidFill>
                  <a:srgbClr val="FF0000"/>
                </a:solidFill>
              </a:rPr>
              <a:t>-&gt;hors un adversaire doit retourner sur la piste sans améliorer sa position par rapport aux autres patineurs, </a:t>
            </a:r>
          </a:p>
          <a:p>
            <a:endParaRPr lang="fr-FR" i="1" dirty="0" smtClean="0">
              <a:solidFill>
                <a:srgbClr val="FF0000"/>
              </a:solidFill>
            </a:endParaRPr>
          </a:p>
          <a:p>
            <a:pPr algn="r"/>
            <a:r>
              <a:rPr lang="fr-FR" dirty="0" smtClean="0"/>
              <a:t>…il est donc pénalisable.</a:t>
            </a:r>
          </a:p>
        </p:txBody>
      </p:sp>
      <p:sp>
        <p:nvSpPr>
          <p:cNvPr id="4" name="ZoneTexte 3"/>
          <p:cNvSpPr txBox="1"/>
          <p:nvPr/>
        </p:nvSpPr>
        <p:spPr>
          <a:xfrm>
            <a:off x="395536" y="3861048"/>
            <a:ext cx="8496944" cy="2862322"/>
          </a:xfrm>
          <a:prstGeom prst="rect">
            <a:avLst/>
          </a:prstGeom>
          <a:noFill/>
        </p:spPr>
        <p:txBody>
          <a:bodyPr wrap="square" rtlCol="0">
            <a:spAutoFit/>
          </a:bodyPr>
          <a:lstStyle/>
          <a:p>
            <a:r>
              <a:rPr lang="fr-FR" dirty="0" smtClean="0"/>
              <a:t>Il existe cependant des </a:t>
            </a:r>
            <a:r>
              <a:rPr lang="fr-FR" dirty="0" smtClean="0">
                <a:solidFill>
                  <a:schemeClr val="accent6">
                    <a:lumMod val="75000"/>
                  </a:schemeClr>
                </a:solidFill>
              </a:rPr>
              <a:t>exceptions</a:t>
            </a:r>
            <a:r>
              <a:rPr lang="fr-FR" dirty="0" smtClean="0"/>
              <a:t>, où </a:t>
            </a:r>
            <a:r>
              <a:rPr lang="fr-FR" dirty="0" smtClean="0">
                <a:solidFill>
                  <a:schemeClr val="accent6">
                    <a:lumMod val="75000"/>
                  </a:schemeClr>
                </a:solidFill>
              </a:rPr>
              <a:t>aucune pénalité</a:t>
            </a:r>
            <a:r>
              <a:rPr lang="fr-FR" dirty="0" smtClean="0"/>
              <a:t> ne sera émise : </a:t>
            </a:r>
          </a:p>
          <a:p>
            <a:endParaRPr lang="fr-FR" dirty="0" smtClean="0"/>
          </a:p>
          <a:p>
            <a:r>
              <a:rPr lang="fr-FR" dirty="0" smtClean="0"/>
              <a:t>-&gt;Lorsque le patineur initiateur après avoir initié son blocage :</a:t>
            </a:r>
          </a:p>
          <a:p>
            <a:pPr lvl="1">
              <a:buFontTx/>
              <a:buChar char="-"/>
            </a:pPr>
            <a:r>
              <a:rPr lang="fr-FR" dirty="0" smtClean="0"/>
              <a:t> </a:t>
            </a:r>
            <a:r>
              <a:rPr lang="fr-FR" dirty="0" smtClean="0">
                <a:solidFill>
                  <a:schemeClr val="accent6">
                    <a:lumMod val="75000"/>
                  </a:schemeClr>
                </a:solidFill>
              </a:rPr>
              <a:t>Chute, se met à terre</a:t>
            </a:r>
          </a:p>
          <a:p>
            <a:pPr lvl="1">
              <a:buFontTx/>
              <a:buChar char="-"/>
            </a:pPr>
            <a:r>
              <a:rPr lang="fr-FR" dirty="0" smtClean="0">
                <a:solidFill>
                  <a:schemeClr val="accent6">
                    <a:lumMod val="75000"/>
                  </a:schemeClr>
                </a:solidFill>
              </a:rPr>
              <a:t> Sort de la piste</a:t>
            </a:r>
          </a:p>
          <a:p>
            <a:pPr lvl="1">
              <a:buFontTx/>
              <a:buChar char="-"/>
            </a:pPr>
            <a:r>
              <a:rPr lang="fr-FR" dirty="0" smtClean="0">
                <a:solidFill>
                  <a:schemeClr val="accent6">
                    <a:lumMod val="75000"/>
                  </a:schemeClr>
                </a:solidFill>
              </a:rPr>
              <a:t> Sort de la zone d’engagement</a:t>
            </a:r>
          </a:p>
          <a:p>
            <a:pPr lvl="1">
              <a:buFontTx/>
              <a:buChar char="-"/>
            </a:pPr>
            <a:r>
              <a:rPr lang="fr-FR" dirty="0" smtClean="0">
                <a:solidFill>
                  <a:schemeClr val="accent6">
                    <a:lumMod val="75000"/>
                  </a:schemeClr>
                </a:solidFill>
              </a:rPr>
              <a:t> A reçu une pénalité (il sort de la piste et est alors considéré en prison)</a:t>
            </a:r>
          </a:p>
          <a:p>
            <a:pPr lvl="1"/>
            <a:endParaRPr lang="fr-FR" dirty="0" smtClean="0"/>
          </a:p>
          <a:p>
            <a:r>
              <a:rPr lang="fr-FR" dirty="0" smtClean="0"/>
              <a:t>Le patineur qui recevait le blocage peut alors réintégrer la piste </a:t>
            </a:r>
            <a:r>
              <a:rPr lang="fr-FR" dirty="0" smtClean="0">
                <a:solidFill>
                  <a:schemeClr val="accent6">
                    <a:lumMod val="75000"/>
                  </a:schemeClr>
                </a:solidFill>
              </a:rPr>
              <a:t>DEVANT</a:t>
            </a:r>
            <a:r>
              <a:rPr lang="fr-FR" dirty="0" smtClean="0"/>
              <a:t> son attaquant.</a:t>
            </a:r>
          </a:p>
        </p:txBody>
      </p:sp>
      <p:sp>
        <p:nvSpPr>
          <p:cNvPr id="5" name="Espace réservé du pied de page 4"/>
          <p:cNvSpPr>
            <a:spLocks noGrp="1"/>
          </p:cNvSpPr>
          <p:nvPr>
            <p:ph type="ftr" sz="quarter" idx="11"/>
          </p:nvPr>
        </p:nvSpPr>
        <p:spPr/>
        <p:txBody>
          <a:bodyPr/>
          <a:lstStyle/>
          <a:p>
            <a:r>
              <a:rPr lang="fr-FR" smtClean="0"/>
              <a:t>Buzz 2013 (Les Dérangées)</a:t>
            </a:r>
            <a:endParaRPr lang="fr-FR"/>
          </a:p>
        </p:txBody>
      </p:sp>
      <p:sp>
        <p:nvSpPr>
          <p:cNvPr id="6" name="Espace réservé du numéro de diapositive 5"/>
          <p:cNvSpPr>
            <a:spLocks noGrp="1"/>
          </p:cNvSpPr>
          <p:nvPr>
            <p:ph type="sldNum" sz="quarter" idx="12"/>
          </p:nvPr>
        </p:nvSpPr>
        <p:spPr/>
        <p:txBody>
          <a:bodyPr/>
          <a:lstStyle/>
          <a:p>
            <a:fld id="{0A95D8EB-C796-4D7C-A45D-C371170323EE}" type="slidenum">
              <a:rPr lang="fr-FR" smtClean="0"/>
              <a:pPr/>
              <a:t>99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14203</Words>
  <Application>Microsoft Office PowerPoint</Application>
  <PresentationFormat>Affichage à l'écran (4:3)</PresentationFormat>
  <Paragraphs>1630</Paragraphs>
  <Slides>143</Slides>
  <Notes>3</Notes>
  <HiddenSlides>0</HiddenSlides>
  <MMClips>15</MMClips>
  <ScaleCrop>false</ScaleCrop>
  <HeadingPairs>
    <vt:vector size="4" baseType="variant">
      <vt:variant>
        <vt:lpstr>Thème</vt:lpstr>
      </vt:variant>
      <vt:variant>
        <vt:i4>1</vt:i4>
      </vt:variant>
      <vt:variant>
        <vt:lpstr>Titres des diapositives</vt:lpstr>
      </vt:variant>
      <vt:variant>
        <vt:i4>143</vt:i4>
      </vt:variant>
    </vt:vector>
  </HeadingPairs>
  <TitlesOfParts>
    <vt:vector size="144" baseType="lpstr">
      <vt:lpstr>Thème Office</vt:lpstr>
      <vt:lpstr>CHAP 1</vt:lpstr>
      <vt:lpstr>Les EQUIPES</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CHAP 2</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Chap 3 : Le PACK</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Chap 6 : Mise en application des pénalités</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1</dc:title>
  <dc:creator>Anne-Claire Viguier</dc:creator>
  <cp:lastModifiedBy>Anne-Claire Viguier</cp:lastModifiedBy>
  <cp:revision>15</cp:revision>
  <dcterms:created xsi:type="dcterms:W3CDTF">2013-07-24T07:57:48Z</dcterms:created>
  <dcterms:modified xsi:type="dcterms:W3CDTF">2013-12-22T06:14:37Z</dcterms:modified>
</cp:coreProperties>
</file>