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4"/>
  </p:notesMasterIdLst>
  <p:sldIdLst>
    <p:sldId id="412" r:id="rId2"/>
    <p:sldId id="515" r:id="rId3"/>
    <p:sldId id="548" r:id="rId4"/>
    <p:sldId id="479" r:id="rId5"/>
    <p:sldId id="482" r:id="rId6"/>
    <p:sldId id="544" r:id="rId7"/>
    <p:sldId id="555" r:id="rId8"/>
    <p:sldId id="520" r:id="rId9"/>
    <p:sldId id="517" r:id="rId10"/>
    <p:sldId id="518" r:id="rId11"/>
    <p:sldId id="513" r:id="rId12"/>
    <p:sldId id="489" r:id="rId13"/>
    <p:sldId id="542" r:id="rId14"/>
    <p:sldId id="549" r:id="rId15"/>
    <p:sldId id="539" r:id="rId16"/>
    <p:sldId id="525" r:id="rId17"/>
    <p:sldId id="540" r:id="rId18"/>
    <p:sldId id="503" r:id="rId19"/>
    <p:sldId id="504" r:id="rId20"/>
    <p:sldId id="486" r:id="rId21"/>
    <p:sldId id="537" r:id="rId22"/>
    <p:sldId id="435" r:id="rId23"/>
    <p:sldId id="532" r:id="rId24"/>
    <p:sldId id="533" r:id="rId25"/>
    <p:sldId id="534" r:id="rId26"/>
    <p:sldId id="535" r:id="rId27"/>
    <p:sldId id="551" r:id="rId28"/>
    <p:sldId id="550" r:id="rId29"/>
    <p:sldId id="490" r:id="rId30"/>
    <p:sldId id="523" r:id="rId31"/>
    <p:sldId id="487" r:id="rId32"/>
    <p:sldId id="556" r:id="rId33"/>
    <p:sldId id="529" r:id="rId34"/>
    <p:sldId id="530" r:id="rId35"/>
    <p:sldId id="546" r:id="rId36"/>
    <p:sldId id="538" r:id="rId37"/>
    <p:sldId id="547" r:id="rId38"/>
    <p:sldId id="553" r:id="rId39"/>
    <p:sldId id="554" r:id="rId40"/>
    <p:sldId id="545" r:id="rId41"/>
    <p:sldId id="521" r:id="rId42"/>
    <p:sldId id="455" r:id="rId43"/>
    <p:sldId id="552" r:id="rId44"/>
    <p:sldId id="522" r:id="rId45"/>
    <p:sldId id="433" r:id="rId46"/>
    <p:sldId id="524" r:id="rId47"/>
    <p:sldId id="527" r:id="rId48"/>
    <p:sldId id="508" r:id="rId49"/>
    <p:sldId id="507" r:id="rId50"/>
    <p:sldId id="541" r:id="rId51"/>
    <p:sldId id="526" r:id="rId52"/>
    <p:sldId id="557" r:id="rId53"/>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798" autoAdjust="0"/>
    <p:restoredTop sz="99078" autoAdjust="0"/>
  </p:normalViewPr>
  <p:slideViewPr>
    <p:cSldViewPr>
      <p:cViewPr>
        <p:scale>
          <a:sx n="90" d="100"/>
          <a:sy n="90" d="100"/>
        </p:scale>
        <p:origin x="-324"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42" y="-10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BB387633-1ADC-483C-B155-E31B9E126DA0}" type="datetimeFigureOut">
              <a:rPr lang="fr-FR" smtClean="0"/>
              <a:pPr/>
              <a:t>06/12/2013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43D6C990-71B8-4D14-9EBB-C03617A79736}" type="slidenum">
              <a:rPr lang="fr-FR" smtClean="0"/>
              <a:pPr/>
              <a:t>‹N°›</a:t>
            </a:fld>
            <a:endParaRPr lang="fr-FR"/>
          </a:p>
        </p:txBody>
      </p:sp>
    </p:spTree>
    <p:extLst>
      <p:ext uri="{BB962C8B-B14F-4D97-AF65-F5344CB8AC3E}">
        <p14:creationId xmlns:p14="http://schemas.microsoft.com/office/powerpoint/2010/main" val="188674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99099E-F3CA-46EA-9614-649C932B280C}" type="slidenum">
              <a:rPr lang="fr-FR"/>
              <a:pPr/>
              <a:t>20</a:t>
            </a:fld>
            <a:endParaRPr lang="fr-FR"/>
          </a:p>
        </p:txBody>
      </p:sp>
      <p:sp>
        <p:nvSpPr>
          <p:cNvPr id="148482" name="Espace réservé de l'image des diapositives 1"/>
          <p:cNvSpPr>
            <a:spLocks noGrp="1" noRot="1" noChangeAspect="1" noTextEdit="1"/>
          </p:cNvSpPr>
          <p:nvPr>
            <p:ph type="sldImg"/>
          </p:nvPr>
        </p:nvSpPr>
        <p:spPr>
          <a:ln/>
        </p:spPr>
      </p:sp>
      <p:sp>
        <p:nvSpPr>
          <p:cNvPr id="148483" name="Espace réservé des commentaires 2"/>
          <p:cNvSpPr>
            <a:spLocks noGrp="1"/>
          </p:cNvSpPr>
          <p:nvPr>
            <p:ph type="body" idx="1"/>
          </p:nvPr>
        </p:nvSpPr>
        <p:spPr/>
        <p:txBody>
          <a:bodyPr lIns="99048" tIns="49524" rIns="99048" bIns="49524"/>
          <a:lstStyle/>
          <a:p>
            <a:pPr defTabSz="457200">
              <a:spcBef>
                <a:spcPct val="0"/>
              </a:spcBef>
            </a:pPr>
            <a:endParaRPr lang="fr-FR"/>
          </a:p>
        </p:txBody>
      </p:sp>
      <p:sp>
        <p:nvSpPr>
          <p:cNvPr id="148484" name="Espace réservé du numéro de diapositive 3"/>
          <p:cNvSpPr txBox="1">
            <a:spLocks noGrp="1"/>
          </p:cNvSpPr>
          <p:nvPr/>
        </p:nvSpPr>
        <p:spPr bwMode="auto">
          <a:xfrm>
            <a:off x="4021138" y="9721850"/>
            <a:ext cx="3076575" cy="511175"/>
          </a:xfrm>
          <a:prstGeom prst="rect">
            <a:avLst/>
          </a:prstGeom>
          <a:noFill/>
          <a:ln w="9525">
            <a:noFill/>
            <a:miter lim="800000"/>
            <a:headEnd/>
            <a:tailEnd/>
          </a:ln>
        </p:spPr>
        <p:txBody>
          <a:bodyPr lIns="99048" tIns="49524" rIns="99048" bIns="49524" anchor="b"/>
          <a:lstStyle/>
          <a:p>
            <a:pPr algn="r" defTabSz="495300"/>
            <a:fld id="{DC9BB014-0E5E-40F6-8EC7-BEFEF80634C8}" type="slidenum">
              <a:rPr lang="fr-FR" sz="1300">
                <a:ea typeface="ＭＳ Ｐゴシック" pitchFamily="-110" charset="-128"/>
              </a:rPr>
              <a:pPr algn="r" defTabSz="495300"/>
              <a:t>20</a:t>
            </a:fld>
            <a:endParaRPr lang="fr-FR" sz="1300">
              <a:ea typeface="ＭＳ Ｐゴシック" pitchFamily="-11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pPr>
              <a:defRPr/>
            </a:pPr>
            <a:endParaRPr lang="fr-FR"/>
          </a:p>
        </p:txBody>
      </p:sp>
      <p:sp>
        <p:nvSpPr>
          <p:cNvPr id="17" name="Espace réservé du pied de page 16"/>
          <p:cNvSpPr>
            <a:spLocks noGrp="1"/>
          </p:cNvSpPr>
          <p:nvPr>
            <p:ph type="ftr" sz="quarter" idx="11"/>
          </p:nvPr>
        </p:nvSpPr>
        <p:spPr/>
        <p:txBody>
          <a:bodyPr/>
          <a:lstStyle/>
          <a:p>
            <a:pPr>
              <a:defRPr/>
            </a:pPr>
            <a:endParaRPr lang="fr-FR"/>
          </a:p>
        </p:txBody>
      </p:sp>
      <p:sp>
        <p:nvSpPr>
          <p:cNvPr id="29" name="Espace réservé du numéro de diapositive 28"/>
          <p:cNvSpPr>
            <a:spLocks noGrp="1"/>
          </p:cNvSpPr>
          <p:nvPr>
            <p:ph type="sldNum" sz="quarter" idx="12"/>
          </p:nvPr>
        </p:nvSpPr>
        <p:spPr/>
        <p:txBody>
          <a:bodyPr/>
          <a:lstStyle/>
          <a:p>
            <a:pPr>
              <a:defRPr/>
            </a:pPr>
            <a:fld id="{5C6A9428-57FA-40B7-A866-56202A522EE2}" type="slidenum">
              <a:rPr lang="fr-FR" smtClean="0"/>
              <a:pPr>
                <a:defRPr/>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6340E35-54D5-45D4-909F-53F892C5F1C0}" type="slidenum">
              <a:rPr lang="fr-FR" smtClean="0"/>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259D3917-7471-4398-AEF4-30A683FF3C63}" type="slidenum">
              <a:rPr lang="fr-FR" smtClean="0"/>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p:txBody>
          <a:bodyPr/>
          <a:lstStyle/>
          <a:p>
            <a:pPr>
              <a:defRPr/>
            </a:pPr>
            <a:fld id="{3787C6C8-9C1E-43D5-B6BD-92F8C09E6BD3}" type="slidenum">
              <a:rPr lang="fr-FR" smtClean="0"/>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fr-FR"/>
          </a:p>
        </p:txBody>
      </p:sp>
      <p:sp>
        <p:nvSpPr>
          <p:cNvPr id="5" name="Espace réservé du pied de page 4"/>
          <p:cNvSpPr>
            <a:spLocks noGrp="1"/>
          </p:cNvSpPr>
          <p:nvPr>
            <p:ph type="ftr" sz="quarter" idx="11"/>
          </p:nvPr>
        </p:nvSpPr>
        <p:spPr/>
        <p:txBody>
          <a:bodyPr/>
          <a:lstStyle/>
          <a:p>
            <a:pPr>
              <a:defRPr/>
            </a:pPr>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pPr>
              <a:defRPr/>
            </a:pPr>
            <a:fld id="{A621F405-7007-4DA5-B9B4-2C15172D4BAF}" type="slidenum">
              <a:rPr lang="fr-FR" smtClean="0"/>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DBF086D9-CE44-49BB-895F-9E33D4D4D77C}" type="slidenum">
              <a:rPr lang="fr-FR" smtClean="0"/>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pPr>
              <a:defRPr/>
            </a:pPr>
            <a:endParaRPr lang="fr-FR"/>
          </a:p>
        </p:txBody>
      </p:sp>
      <p:sp>
        <p:nvSpPr>
          <p:cNvPr id="8" name="Espace réservé du pied de page 7"/>
          <p:cNvSpPr>
            <a:spLocks noGrp="1"/>
          </p:cNvSpPr>
          <p:nvPr>
            <p:ph type="ftr" sz="quarter" idx="11"/>
          </p:nvPr>
        </p:nvSpPr>
        <p:spPr/>
        <p:txBody>
          <a:bodyPr/>
          <a:lstStyle/>
          <a:p>
            <a:pPr>
              <a:defRPr/>
            </a:pPr>
            <a:endParaRPr lang="fr-FR"/>
          </a:p>
        </p:txBody>
      </p:sp>
      <p:sp>
        <p:nvSpPr>
          <p:cNvPr id="9" name="Espace réservé du numéro de diapositive 8"/>
          <p:cNvSpPr>
            <a:spLocks noGrp="1"/>
          </p:cNvSpPr>
          <p:nvPr>
            <p:ph type="sldNum" sz="quarter" idx="12"/>
          </p:nvPr>
        </p:nvSpPr>
        <p:spPr/>
        <p:txBody>
          <a:bodyPr/>
          <a:lstStyle/>
          <a:p>
            <a:pPr>
              <a:defRPr/>
            </a:pPr>
            <a:fld id="{BDDEBFC0-3EA6-4C40-97D6-4EB6188CA686}" type="slidenum">
              <a:rPr lang="fr-FR" smtClean="0"/>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pPr>
              <a:defRPr/>
            </a:pPr>
            <a:endParaRPr lang="fr-FR"/>
          </a:p>
        </p:txBody>
      </p:sp>
      <p:sp>
        <p:nvSpPr>
          <p:cNvPr id="4" name="Espace réservé du pied de page 3"/>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0DB3BB5A-B0CD-4267-9BE3-0FD1DF20D55C}" type="slidenum">
              <a:rPr lang="fr-FR" smtClean="0"/>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fr-FR"/>
          </a:p>
        </p:txBody>
      </p:sp>
      <p:sp>
        <p:nvSpPr>
          <p:cNvPr id="3" name="Espace réservé du pied de page 2"/>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05E0BD78-B2BD-4077-A9F9-99B1058C8417}" type="slidenum">
              <a:rPr lang="fr-FR" smtClean="0"/>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9427ADF8-ACEC-402D-B76F-42782CEFCEED}" type="slidenum">
              <a:rPr lang="fr-FR" smtClean="0"/>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fr-FR"/>
          </a:p>
        </p:txBody>
      </p:sp>
      <p:sp>
        <p:nvSpPr>
          <p:cNvPr id="6" name="Espace réservé du pied de page 5"/>
          <p:cNvSpPr>
            <a:spLocks noGrp="1"/>
          </p:cNvSpPr>
          <p:nvPr>
            <p:ph type="ftr" sz="quarter" idx="11"/>
          </p:nvPr>
        </p:nvSpPr>
        <p:spPr/>
        <p:txBody>
          <a:bodyPr/>
          <a:lstStyle/>
          <a:p>
            <a:pPr>
              <a:defRPr/>
            </a:pPr>
            <a:endParaRPr lang="fr-FR"/>
          </a:p>
        </p:txBody>
      </p:sp>
      <p:sp>
        <p:nvSpPr>
          <p:cNvPr id="7" name="Espace réservé du numéro de diapositive 6"/>
          <p:cNvSpPr>
            <a:spLocks noGrp="1"/>
          </p:cNvSpPr>
          <p:nvPr>
            <p:ph type="sldNum" sz="quarter" idx="12"/>
          </p:nvPr>
        </p:nvSpPr>
        <p:spPr/>
        <p:txBody>
          <a:bodyPr/>
          <a:lstStyle/>
          <a:p>
            <a:pPr>
              <a:defRPr/>
            </a:pPr>
            <a:fld id="{B3BCB221-75C4-49BA-A15B-246282EA0C40}" type="slidenum">
              <a:rPr lang="fr-FR" smtClean="0"/>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F04A42F-AFC9-46B7-AD18-7651E0D507A8}" type="slidenum">
              <a:rPr lang="fr-FR" smtClean="0"/>
              <a:pPr>
                <a:defRPr/>
              </a:pPr>
              <a:t>‹N°›</a:t>
            </a:fld>
            <a:endParaRPr lang="fr-FR"/>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5.pn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croisierejaune.com/video/10_dej_diner_berbere.html"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5.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69.jpeg"/><Relationship Id="rId4" Type="http://schemas.openxmlformats.org/officeDocument/2006/relationships/image" Target="../media/image6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3.jpeg"/><Relationship Id="rId4" Type="http://schemas.openxmlformats.org/officeDocument/2006/relationships/image" Target="../media/image72.jpeg"/></Relationships>
</file>

<file path=ppt/slides/_rels/slide3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6.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84.jpeg"/></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1.jpeg"/></Relationships>
</file>

<file path=ppt/slides/_rels/slide38.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6.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4.jpeg"/><Relationship Id="rId4" Type="http://schemas.openxmlformats.org/officeDocument/2006/relationships/image" Target="../media/image103.jpeg"/></Relationships>
</file>

<file path=ppt/slides/_rels/slide4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0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10.jpe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2.xml"/><Relationship Id="rId5" Type="http://schemas.openxmlformats.org/officeDocument/2006/relationships/image" Target="../media/image114.jpe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24.jpeg"/><Relationship Id="rId4" Type="http://schemas.openxmlformats.org/officeDocument/2006/relationships/image" Target="../media/image123.jpeg"/></Relationships>
</file>

<file path=ppt/slides/_rels/slide52.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7.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05453" y="5805264"/>
            <a:ext cx="4124325" cy="568325"/>
          </a:xfrm>
        </p:spPr>
        <p:txBody>
          <a:bodyPr>
            <a:normAutofit/>
          </a:bodyPr>
          <a:lstStyle/>
          <a:p>
            <a:pPr algn="l" eaLnBrk="1" hangingPunct="1">
              <a:lnSpc>
                <a:spcPct val="80000"/>
              </a:lnSpc>
            </a:pPr>
            <a:r>
              <a:rPr lang="fr-FR" sz="3400" b="1" dirty="0" smtClean="0">
                <a:solidFill>
                  <a:srgbClr val="FFFFFF"/>
                </a:solidFill>
                <a:latin typeface="Pristina" pitchFamily="66" charset="0"/>
              </a:rPr>
              <a:t>Tous unis pour vous accueillir</a:t>
            </a:r>
          </a:p>
        </p:txBody>
      </p:sp>
      <p:pic>
        <p:nvPicPr>
          <p:cNvPr id="15364" name="Image 11" descr="IMG_2625.jpg"/>
          <p:cNvPicPr>
            <a:picLocks noChangeAspect="1"/>
          </p:cNvPicPr>
          <p:nvPr/>
        </p:nvPicPr>
        <p:blipFill>
          <a:blip r:embed="rId2" cstate="email"/>
          <a:srcRect/>
          <a:stretch>
            <a:fillRect/>
          </a:stretch>
        </p:blipFill>
        <p:spPr bwMode="auto">
          <a:xfrm>
            <a:off x="5511800" y="4508500"/>
            <a:ext cx="3238500" cy="2159000"/>
          </a:xfrm>
          <a:prstGeom prst="rect">
            <a:avLst/>
          </a:prstGeom>
          <a:noFill/>
          <a:ln w="9525">
            <a:noFill/>
            <a:miter lim="800000"/>
            <a:headEnd/>
            <a:tailEnd/>
          </a:ln>
        </p:spPr>
      </p:pic>
      <p:pic>
        <p:nvPicPr>
          <p:cNvPr id="15365" name="Image 12" descr="IMG_8988.jpg"/>
          <p:cNvPicPr>
            <a:picLocks noChangeAspect="1"/>
          </p:cNvPicPr>
          <p:nvPr/>
        </p:nvPicPr>
        <p:blipFill>
          <a:blip r:embed="rId3" cstate="email"/>
          <a:srcRect/>
          <a:stretch>
            <a:fillRect/>
          </a:stretch>
        </p:blipFill>
        <p:spPr bwMode="auto">
          <a:xfrm>
            <a:off x="5511800" y="134938"/>
            <a:ext cx="3238500" cy="2159000"/>
          </a:xfrm>
          <a:prstGeom prst="rect">
            <a:avLst/>
          </a:prstGeom>
          <a:noFill/>
          <a:ln w="9525">
            <a:noFill/>
            <a:miter lim="800000"/>
            <a:headEnd/>
            <a:tailEnd/>
          </a:ln>
        </p:spPr>
      </p:pic>
      <p:pic>
        <p:nvPicPr>
          <p:cNvPr id="15366" name="Image 13" descr="IMG_9476.jpg"/>
          <p:cNvPicPr>
            <a:picLocks noChangeAspect="1"/>
          </p:cNvPicPr>
          <p:nvPr/>
        </p:nvPicPr>
        <p:blipFill>
          <a:blip r:embed="rId4" cstate="email"/>
          <a:srcRect/>
          <a:stretch>
            <a:fillRect/>
          </a:stretch>
        </p:blipFill>
        <p:spPr bwMode="auto">
          <a:xfrm>
            <a:off x="5511800" y="2328863"/>
            <a:ext cx="3238500" cy="2159000"/>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187625" y="1918840"/>
            <a:ext cx="3240360" cy="1465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5" descr="entre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64163" y="105251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7" descr="8876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8313" y="981075"/>
            <a:ext cx="4392612"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8876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6463" y="4005263"/>
            <a:ext cx="381635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11" descr="travel-graphics-200_421598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2988" y="4076700"/>
            <a:ext cx="295275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1187624" y="188640"/>
            <a:ext cx="6984776" cy="461665"/>
          </a:xfrm>
          <a:prstGeom prst="rect">
            <a:avLst/>
          </a:prstGeom>
          <a:noFill/>
        </p:spPr>
        <p:txBody>
          <a:bodyPr wrap="square" rtlCol="0">
            <a:spAutoFit/>
          </a:bodyPr>
          <a:lstStyle/>
          <a:p>
            <a:pPr algn="ctr"/>
            <a:r>
              <a:rPr lang="fr-FR" sz="2400" dirty="0" smtClean="0"/>
              <a:t>Nuit au campement </a:t>
            </a:r>
            <a:r>
              <a:rPr lang="fr-FR" sz="2400" dirty="0" err="1" smtClean="0"/>
              <a:t>Tatooine</a:t>
            </a:r>
            <a:r>
              <a:rPr lang="fr-FR" sz="2400" dirty="0" smtClean="0"/>
              <a:t> à Ksar </a:t>
            </a:r>
            <a:r>
              <a:rPr lang="fr-FR" sz="2400" dirty="0" err="1" smtClean="0"/>
              <a:t>Ghilane</a:t>
            </a:r>
            <a:endParaRPr lang="fr-FR" sz="2400" dirty="0"/>
          </a:p>
        </p:txBody>
      </p:sp>
      <p:pic>
        <p:nvPicPr>
          <p:cNvPr id="7"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034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IMG_683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450" y="1196975"/>
            <a:ext cx="71278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5"/>
          <p:cNvSpPr>
            <a:spLocks noChangeArrowheads="1"/>
          </p:cNvSpPr>
          <p:nvPr/>
        </p:nvSpPr>
        <p:spPr bwMode="auto">
          <a:xfrm>
            <a:off x="677863" y="333375"/>
            <a:ext cx="83073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2400" dirty="0" smtClean="0">
                <a:latin typeface="Maiandra GD" pitchFamily="34" charset="0"/>
              </a:rPr>
              <a:t>Dîner à ciel ouvert 3000 </a:t>
            </a:r>
            <a:r>
              <a:rPr lang="fr-FR" altLang="fr-FR" sz="2400" dirty="0">
                <a:latin typeface="Maiandra GD" pitchFamily="34" charset="0"/>
              </a:rPr>
              <a:t>bougies</a:t>
            </a:r>
            <a:endParaRPr lang="fr-FR" altLang="fr-FR" sz="2400"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404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917340" y="25851"/>
            <a:ext cx="7272808" cy="908720"/>
          </a:xfrm>
          <a:prstGeom prst="rect">
            <a:avLst/>
          </a:prstGeom>
          <a:noFill/>
          <a:ln w="9525">
            <a:noFill/>
            <a:miter lim="800000"/>
            <a:headEnd/>
            <a:tailEnd/>
          </a:ln>
        </p:spPr>
        <p:txBody>
          <a:bodyPr/>
          <a:lstStyle/>
          <a:p>
            <a:pPr marL="342900" indent="-342900" algn="ctr"/>
            <a:r>
              <a:rPr lang="fr-FR" sz="2200" dirty="0">
                <a:latin typeface="Maiandra GD" panose="020E0502030308020204" pitchFamily="34" charset="0"/>
              </a:rPr>
              <a:t>Dîner Mille et un feux</a:t>
            </a:r>
          </a:p>
          <a:p>
            <a:pPr marL="342900" indent="-342900" algn="ctr"/>
            <a:r>
              <a:rPr lang="fr-FR" i="1" dirty="0">
                <a:hlinkClick r:id="rId2"/>
              </a:rPr>
              <a:t>http://www.croisierejaune.com/video/10_dej_diner_berbere.html</a:t>
            </a:r>
            <a:endParaRPr lang="fr-FR" i="1" dirty="0"/>
          </a:p>
          <a:p>
            <a:pPr marL="342900" indent="-342900" algn="ctr">
              <a:spcBef>
                <a:spcPct val="20000"/>
              </a:spcBef>
            </a:pPr>
            <a:endParaRPr lang="fr-FR" sz="3000" i="1" dirty="0">
              <a:solidFill>
                <a:srgbClr val="663300"/>
              </a:solidFill>
              <a:latin typeface="Maiandra GD" pitchFamily="34" charset="0"/>
            </a:endParaRPr>
          </a:p>
        </p:txBody>
      </p:sp>
      <p:sp>
        <p:nvSpPr>
          <p:cNvPr id="22538"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pic>
        <p:nvPicPr>
          <p:cNvPr id="22539" name="Picture 11" descr="Diner berbère"/>
          <p:cNvPicPr>
            <a:picLocks noChangeAspect="1" noChangeArrowheads="1"/>
          </p:cNvPicPr>
          <p:nvPr/>
        </p:nvPicPr>
        <p:blipFill>
          <a:blip r:embed="rId3" cstate="email"/>
          <a:srcRect/>
          <a:stretch>
            <a:fillRect/>
          </a:stretch>
        </p:blipFill>
        <p:spPr bwMode="auto">
          <a:xfrm>
            <a:off x="197644" y="3862388"/>
            <a:ext cx="4356100" cy="2917825"/>
          </a:xfrm>
          <a:prstGeom prst="rect">
            <a:avLst/>
          </a:prstGeom>
          <a:noFill/>
        </p:spPr>
      </p:pic>
      <p:sp>
        <p:nvSpPr>
          <p:cNvPr id="8" name="Rectangle 12"/>
          <p:cNvSpPr>
            <a:spLocks noChangeArrowheads="1"/>
          </p:cNvSpPr>
          <p:nvPr/>
        </p:nvSpPr>
        <p:spPr bwMode="auto">
          <a:xfrm>
            <a:off x="7380312" y="0"/>
            <a:ext cx="1763688"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Jour  1</a:t>
            </a:r>
            <a:endParaRPr lang="fr-FR" sz="2400" dirty="0">
              <a:latin typeface="Maiandra GD" panose="020E0502030308020204" pitchFamily="34" charset="0"/>
            </a:endParaRPr>
          </a:p>
        </p:txBody>
      </p:sp>
      <p:pic>
        <p:nvPicPr>
          <p:cNvPr id="9" name="Picture 11" descr="IMG_8005B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7504" y="754063"/>
            <a:ext cx="4356100"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www.croisierejaune.com/Extranet/Images_data/HD/8138MX.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32040" y="4013667"/>
            <a:ext cx="3816474" cy="254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0" name="Picture 2" descr="\\Servboul1\images cj\16 PHOTOTHEQUE\03 - PRODUITS CJ\03. DEJ &amp; DINER &amp; COCKTAIL\création ciel ouvert\DSC0072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8870" y="785317"/>
            <a:ext cx="4322813" cy="28726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auto">
          <a:xfrm>
            <a:off x="719696" y="283779"/>
            <a:ext cx="7272808" cy="908720"/>
          </a:xfrm>
          <a:prstGeom prst="rect">
            <a:avLst/>
          </a:prstGeom>
          <a:noFill/>
          <a:ln w="9525">
            <a:noFill/>
            <a:miter lim="800000"/>
            <a:headEnd/>
            <a:tailEnd/>
          </a:ln>
        </p:spPr>
        <p:txBody>
          <a:bodyPr/>
          <a:lstStyle/>
          <a:p>
            <a:pPr marL="342900" indent="-342900" algn="ctr"/>
            <a:r>
              <a:rPr lang="fr-FR" sz="2000" dirty="0">
                <a:latin typeface="Maiandra GD" panose="020E0502030308020204" pitchFamily="34" charset="0"/>
              </a:rPr>
              <a:t>Dîner Mille et un feux</a:t>
            </a:r>
          </a:p>
          <a:p>
            <a:pPr marL="342900" indent="-342900" algn="ctr"/>
            <a:r>
              <a:rPr lang="fr-FR" i="1" dirty="0">
                <a:hlinkClick r:id="rId2"/>
              </a:rPr>
              <a:t>http://www.croisierejaune.com/video/10_dej_diner_berbere.html</a:t>
            </a:r>
            <a:endParaRPr lang="fr-FR" i="1" dirty="0"/>
          </a:p>
          <a:p>
            <a:pPr marL="342900" indent="-342900" algn="ctr">
              <a:spcBef>
                <a:spcPct val="20000"/>
              </a:spcBef>
            </a:pPr>
            <a:endParaRPr lang="fr-FR" sz="3000" i="1" dirty="0">
              <a:solidFill>
                <a:srgbClr val="663300"/>
              </a:solidFill>
              <a:latin typeface="Maiandra GD" pitchFamily="34" charset="0"/>
            </a:endParaRPr>
          </a:p>
        </p:txBody>
      </p:sp>
      <p:sp>
        <p:nvSpPr>
          <p:cNvPr id="22538" name="Rectangle 4"/>
          <p:cNvSpPr>
            <a:spLocks noChangeArrowheads="1"/>
          </p:cNvSpPr>
          <p:nvPr/>
        </p:nvSpPr>
        <p:spPr bwMode="auto">
          <a:xfrm>
            <a:off x="395288" y="2205038"/>
            <a:ext cx="3960812" cy="1728787"/>
          </a:xfrm>
          <a:prstGeom prst="rect">
            <a:avLst/>
          </a:prstGeom>
          <a:noFill/>
          <a:ln w="9525">
            <a:noFill/>
            <a:miter lim="800000"/>
            <a:headEnd/>
            <a:tailEnd/>
          </a:ln>
        </p:spPr>
        <p:txBody>
          <a:bodyPr/>
          <a:lstStyle/>
          <a:p>
            <a:pPr marL="342900" indent="-342900" algn="ctr">
              <a:spcBef>
                <a:spcPct val="20000"/>
              </a:spcBef>
            </a:pPr>
            <a:endParaRPr lang="fr-FR" sz="3000" i="1">
              <a:solidFill>
                <a:srgbClr val="663300"/>
              </a:solidFill>
              <a:latin typeface="Maiandra GD" pitchFamily="34" charset="0"/>
            </a:endParaRPr>
          </a:p>
        </p:txBody>
      </p:sp>
      <p:sp>
        <p:nvSpPr>
          <p:cNvPr id="8" name="Rectangle 12"/>
          <p:cNvSpPr>
            <a:spLocks noChangeArrowheads="1"/>
          </p:cNvSpPr>
          <p:nvPr/>
        </p:nvSpPr>
        <p:spPr bwMode="auto">
          <a:xfrm>
            <a:off x="7380312" y="0"/>
            <a:ext cx="1763688"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Jour  1</a:t>
            </a:r>
            <a:endParaRPr lang="fr-FR" sz="2400" dirty="0">
              <a:latin typeface="Maiandra GD" panose="020E0502030308020204" pitchFamily="34" charset="0"/>
            </a:endParaRPr>
          </a:p>
        </p:txBody>
      </p:sp>
      <p:pic>
        <p:nvPicPr>
          <p:cNvPr id="49154" name="Picture 2" descr="\\Servboul1\images cj\16 PHOTOTHEQUE\03 - PRODUITS CJ\03. DEJ &amp; DINER &amp; COCKTAIL\création ciel ouvert\DSC0073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99592" y="938064"/>
            <a:ext cx="7755935" cy="54033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73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110248"/>
            <a:ext cx="6191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2 – </a:t>
            </a:r>
            <a:r>
              <a:rPr lang="fr-FR" altLang="fr-FR" sz="2000" u="sng" dirty="0" err="1" smtClean="0">
                <a:cs typeface="Arial" charset="0"/>
              </a:rPr>
              <a:t>Mercredj</a:t>
            </a:r>
            <a:r>
              <a:rPr lang="fr-FR" altLang="fr-FR" sz="2000" u="sng" dirty="0" smtClean="0">
                <a:cs typeface="Arial" charset="0"/>
              </a:rPr>
              <a:t> 27 Août 2014  </a:t>
            </a:r>
            <a:endParaRPr lang="fr-FR" altLang="fr-FR" sz="2000" u="sng" dirty="0">
              <a:cs typeface="Arial" charset="0"/>
            </a:endParaRPr>
          </a:p>
        </p:txBody>
      </p:sp>
      <p:sp>
        <p:nvSpPr>
          <p:cNvPr id="3" name="ZoneTexte 2"/>
          <p:cNvSpPr txBox="1"/>
          <p:nvPr/>
        </p:nvSpPr>
        <p:spPr>
          <a:xfrm>
            <a:off x="245772" y="548994"/>
            <a:ext cx="8424936" cy="6324808"/>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A partir de 6h30: Petit déjeuner sous forme de buffet au campement</a:t>
            </a:r>
          </a:p>
          <a:p>
            <a:pPr>
              <a:lnSpc>
                <a:spcPct val="150000"/>
              </a:lnSpc>
            </a:pPr>
            <a:r>
              <a:rPr lang="fr-FR" dirty="0" smtClean="0">
                <a:latin typeface="Maiandra GD" panose="020E0502030308020204" pitchFamily="34" charset="0"/>
              </a:rPr>
              <a:t>Vers 7h00 Départ en 4x4 en direction de Matmata</a:t>
            </a:r>
          </a:p>
          <a:p>
            <a:pPr>
              <a:lnSpc>
                <a:spcPct val="150000"/>
              </a:lnSpc>
            </a:pPr>
            <a:r>
              <a:rPr lang="fr-FR" dirty="0" smtClean="0">
                <a:latin typeface="Maiandra GD" panose="020E0502030308020204" pitchFamily="34" charset="0"/>
              </a:rPr>
              <a:t>Vers 09h00 Arrêt à Matmata pour la plénière dans un troglodyte</a:t>
            </a:r>
            <a:r>
              <a:rPr lang="fr-FR" dirty="0">
                <a:latin typeface="Maiandra GD" panose="020E0502030308020204" pitchFamily="34" charset="0"/>
              </a:rPr>
              <a:t> </a:t>
            </a:r>
            <a:r>
              <a:rPr lang="fr-FR" dirty="0" smtClean="0">
                <a:latin typeface="Maiandra GD" panose="020E0502030308020204" pitchFamily="34" charset="0"/>
              </a:rPr>
              <a:t>sur la planète </a:t>
            </a:r>
            <a:r>
              <a:rPr lang="fr-FR" dirty="0" err="1" smtClean="0">
                <a:latin typeface="Maiandra GD" panose="020E0502030308020204" pitchFamily="34" charset="0"/>
              </a:rPr>
              <a:t>Tatooine</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12h30 Reprise des 4x4 en direction de du lieu du déjeuner dans les anciens </a:t>
            </a:r>
            <a:r>
              <a:rPr lang="fr-FR" dirty="0" err="1" smtClean="0">
                <a:latin typeface="Maiandra GD" panose="020E0502030308020204" pitchFamily="34" charset="0"/>
              </a:rPr>
              <a:t>ghorfa</a:t>
            </a:r>
            <a:r>
              <a:rPr lang="fr-FR" dirty="0" smtClean="0">
                <a:latin typeface="Maiandra GD" panose="020E0502030308020204" pitchFamily="34" charset="0"/>
              </a:rPr>
              <a:t> (habitations des habitants de la planète </a:t>
            </a:r>
            <a:r>
              <a:rPr lang="fr-FR" dirty="0" err="1" smtClean="0">
                <a:latin typeface="Maiandra GD" panose="020E0502030308020204" pitchFamily="34" charset="0"/>
              </a:rPr>
              <a:t>Tatooine</a:t>
            </a:r>
            <a:r>
              <a:rPr lang="fr-FR" dirty="0">
                <a:latin typeface="Maiandra GD" panose="020E0502030308020204" pitchFamily="34" charset="0"/>
              </a:rPr>
              <a:t>)</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14h30 : Reprise des 4x4 en direction du village de Ksar </a:t>
            </a:r>
            <a:r>
              <a:rPr lang="fr-FR" dirty="0" err="1" smtClean="0">
                <a:latin typeface="Maiandra GD" panose="020E0502030308020204" pitchFamily="34" charset="0"/>
              </a:rPr>
              <a:t>Hadada</a:t>
            </a:r>
            <a:r>
              <a:rPr lang="fr-FR" dirty="0" smtClean="0">
                <a:latin typeface="Maiandra GD" panose="020E0502030308020204" pitchFamily="34" charset="0"/>
              </a:rPr>
              <a:t> pour une après midi de réunion en sous commission dans les troglodytes de la planète </a:t>
            </a:r>
            <a:r>
              <a:rPr lang="fr-FR" dirty="0" err="1" smtClean="0">
                <a:latin typeface="Maiandra GD" panose="020E0502030308020204" pitchFamily="34" charset="0"/>
              </a:rPr>
              <a:t>Tatooine</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17h30 Reprise des 4x4 en direction de Djerba</a:t>
            </a:r>
          </a:p>
          <a:p>
            <a:pPr>
              <a:lnSpc>
                <a:spcPct val="150000"/>
              </a:lnSpc>
            </a:pPr>
            <a:r>
              <a:rPr lang="fr-FR" dirty="0" smtClean="0">
                <a:latin typeface="Maiandra GD" panose="020E0502030308020204" pitchFamily="34" charset="0"/>
              </a:rPr>
              <a:t>Vers 19h30 : Arrivée à l’hôtel Hasdrubal Prestige Djerba 5*Cocktail de bienvenue, remise des clefs sous enveloppe et installation dans les Chambres</a:t>
            </a:r>
          </a:p>
          <a:p>
            <a:pPr>
              <a:lnSpc>
                <a:spcPct val="150000"/>
              </a:lnSpc>
            </a:pPr>
            <a:r>
              <a:rPr lang="fr-FR" dirty="0" smtClean="0">
                <a:latin typeface="Maiandra GD" panose="020E0502030308020204" pitchFamily="34" charset="0"/>
              </a:rPr>
              <a:t>20h30 : Dîner à l’hôtel Hasdrubal Prestige Djerba 5* à l’extérieur sous les arcades</a:t>
            </a:r>
          </a:p>
          <a:p>
            <a:pPr>
              <a:lnSpc>
                <a:spcPct val="150000"/>
              </a:lnSpc>
            </a:pPr>
            <a:r>
              <a:rPr lang="fr-FR" dirty="0" smtClean="0">
                <a:latin typeface="Maiandra GD" panose="020E0502030308020204" pitchFamily="34" charset="0"/>
              </a:rPr>
              <a:t>Les participants seront munis de mini sabres laser phosphorescent</a:t>
            </a:r>
          </a:p>
          <a:p>
            <a:pPr>
              <a:lnSpc>
                <a:spcPct val="150000"/>
              </a:lnSpc>
            </a:pPr>
            <a:r>
              <a:rPr lang="fr-FR" dirty="0" smtClean="0">
                <a:latin typeface="Maiandra GD" panose="020E0502030308020204" pitchFamily="34" charset="0"/>
              </a:rPr>
              <a:t>Nuit en suite base </a:t>
            </a:r>
            <a:r>
              <a:rPr lang="fr-FR" dirty="0" err="1" smtClean="0">
                <a:latin typeface="Maiandra GD" panose="020E0502030308020204" pitchFamily="34" charset="0"/>
              </a:rPr>
              <a:t>twin</a:t>
            </a:r>
            <a:r>
              <a:rPr lang="fr-FR" dirty="0" smtClean="0">
                <a:latin typeface="Maiandra GD" panose="020E0502030308020204" pitchFamily="34" charset="0"/>
              </a:rPr>
              <a:t> et single à l’hôtel Hasdrubal Prestige Djerba 5*</a:t>
            </a:r>
            <a:endParaRPr lang="fr-FR" dirty="0">
              <a:latin typeface="Maiandra GD" panose="020E0502030308020204" pitchFamily="34" charset="0"/>
            </a:endParaRPr>
          </a:p>
        </p:txBody>
      </p:sp>
    </p:spTree>
    <p:extLst>
      <p:ext uri="{BB962C8B-B14F-4D97-AF65-F5344CB8AC3E}">
        <p14:creationId xmlns:p14="http://schemas.microsoft.com/office/powerpoint/2010/main" val="2358275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10" descr="Tunisie-7%20matmata"/>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44845" y="5000724"/>
            <a:ext cx="3266661" cy="18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2" descr="randonnee-desert-tunisien-matmata-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69895" y="3132162"/>
            <a:ext cx="277495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4" descr="matmata-tunezj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764" y="4851855"/>
            <a:ext cx="3101659" cy="203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3"/>
          <p:cNvSpPr>
            <a:spLocks noChangeArrowheads="1"/>
          </p:cNvSpPr>
          <p:nvPr/>
        </p:nvSpPr>
        <p:spPr bwMode="auto">
          <a:xfrm>
            <a:off x="43560" y="1479236"/>
            <a:ext cx="8992936"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fr-FR" dirty="0">
                <a:latin typeface="Maiandra GD" panose="020E0502030308020204" pitchFamily="34" charset="0"/>
              </a:rPr>
              <a:t>À, Matmata, les habitations troglodytiques circulaires sont celles visibles dans l'épisode IV (Un Nouvel Espoir). Il s'agit de la ferme hydroponique d'Owen et </a:t>
            </a:r>
            <a:r>
              <a:rPr lang="fr-FR" dirty="0" err="1">
                <a:latin typeface="Maiandra GD" panose="020E0502030308020204" pitchFamily="34" charset="0"/>
              </a:rPr>
              <a:t>Beru</a:t>
            </a:r>
            <a:r>
              <a:rPr lang="fr-FR" dirty="0">
                <a:latin typeface="Maiandra GD" panose="020E0502030308020204" pitchFamily="34" charset="0"/>
              </a:rPr>
              <a:t> Lars, qui ont recueilli Luke </a:t>
            </a:r>
            <a:r>
              <a:rPr lang="fr-FR" dirty="0" err="1">
                <a:latin typeface="Maiandra GD" panose="020E0502030308020204" pitchFamily="34" charset="0"/>
              </a:rPr>
              <a:t>Skywalker</a:t>
            </a:r>
            <a:r>
              <a:rPr lang="fr-FR" dirty="0">
                <a:latin typeface="Maiandra GD" panose="020E0502030308020204" pitchFamily="34" charset="0"/>
              </a:rPr>
              <a:t> sous leur </a:t>
            </a:r>
            <a:r>
              <a:rPr lang="fr-FR" dirty="0" smtClean="0">
                <a:latin typeface="Maiandra GD" panose="020E0502030308020204" pitchFamily="34" charset="0"/>
              </a:rPr>
              <a:t>toit, l’une d’elle sera le lieu de votre plénière</a:t>
            </a:r>
            <a:endParaRPr lang="fr-FR" dirty="0">
              <a:latin typeface="Maiandra GD" panose="020E0502030308020204" pitchFamily="34" charset="0"/>
            </a:endParaRPr>
          </a:p>
        </p:txBody>
      </p:sp>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ChangeArrowheads="1"/>
          </p:cNvSpPr>
          <p:nvPr/>
        </p:nvSpPr>
        <p:spPr bwMode="auto">
          <a:xfrm>
            <a:off x="1921268" y="-4556"/>
            <a:ext cx="5357019"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fr-FR" sz="2400" dirty="0" smtClean="0">
                <a:latin typeface="Maiandra GD" panose="020E0502030308020204" pitchFamily="34" charset="0"/>
              </a:rPr>
              <a:t>Plénière dans une habitation troglodyte de Matmata</a:t>
            </a:r>
            <a:endParaRPr lang="fr-FR" sz="2400" dirty="0">
              <a:latin typeface="Maiandra GD" panose="020E0502030308020204" pitchFamily="34" charset="0"/>
            </a:endParaRPr>
          </a:p>
        </p:txBody>
      </p:sp>
      <p:pic>
        <p:nvPicPr>
          <p:cNvPr id="4098" name="Picture 2" descr="\\Servboul1\images cj\Nouvelle Photothèque\Opérations\Heineken\IMG_5632.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647" y="3132162"/>
            <a:ext cx="3116542" cy="17416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Matmata"/>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5844845" y="3140968"/>
            <a:ext cx="3288921" cy="183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957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2"/>
          <p:cNvSpPr>
            <a:spLocks noChangeArrowheads="1"/>
          </p:cNvSpPr>
          <p:nvPr/>
        </p:nvSpPr>
        <p:spPr bwMode="auto">
          <a:xfrm>
            <a:off x="2339975" y="146050"/>
            <a:ext cx="66246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80000"/>
              </a:lnSpc>
              <a:buFontTx/>
              <a:buNone/>
            </a:pPr>
            <a:r>
              <a:rPr lang="fr-FR" altLang="fr-FR" sz="2400" dirty="0">
                <a:latin typeface="Maiandra GD" pitchFamily="34" charset="0"/>
              </a:rPr>
              <a:t>Arrêt déjeuner à Matmata dans une maison troglodyte</a:t>
            </a:r>
          </a:p>
        </p:txBody>
      </p:sp>
      <p:pic>
        <p:nvPicPr>
          <p:cNvPr id="20483" name="Picture 6" descr="matmata Troglo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83125" y="917575"/>
            <a:ext cx="3781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Servboul1\images cj\Nouvelle Photothèque\Ksar Ghilane et régions\Matmata\Sélection Photos région\douar 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550" y="866775"/>
            <a:ext cx="39243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s://encrypted-tbn3.gstatic.com/images?q=tbn:ANd9GcR2osQH6sv_qSsJPnEBAxYrKAbIiErF8FXn-WycmC1b3QbEcBH2dQ"/>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29213" y="4077072"/>
            <a:ext cx="38957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4079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cinefaniac.fr/image/is0/96/1641/lars5gi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788804"/>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1700808"/>
            <a:ext cx="3446645" cy="45955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10741" y="188640"/>
            <a:ext cx="4572000" cy="1200329"/>
          </a:xfrm>
          <a:prstGeom prst="rect">
            <a:avLst/>
          </a:prstGeom>
        </p:spPr>
        <p:txBody>
          <a:bodyPr>
            <a:spAutoFit/>
          </a:bodyPr>
          <a:lstStyle/>
          <a:p>
            <a:r>
              <a:rPr lang="fr-FR" i="1" dirty="0" smtClean="0"/>
              <a:t>On </a:t>
            </a:r>
            <a:r>
              <a:rPr lang="fr-FR" i="1" dirty="0"/>
              <a:t>peut y voir quelques éléments du décor de Star </a:t>
            </a:r>
            <a:r>
              <a:rPr lang="fr-FR" i="1" dirty="0" err="1"/>
              <a:t>Wars</a:t>
            </a:r>
            <a:r>
              <a:rPr lang="fr-FR" i="1" dirty="0"/>
              <a:t>, où George Lucas a tourné certaines scènes de L'Attaque des clones, en 2000.</a:t>
            </a:r>
            <a:endParaRPr lang="fr-FR" dirty="0"/>
          </a:p>
        </p:txBody>
      </p:sp>
      <p:pic>
        <p:nvPicPr>
          <p:cNvPr id="12" name="Picture 2" descr="http://www.blup.fr/wp-content/uploads/2008_08_30_djerba-5740_tatooine.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0022" y="3645025"/>
            <a:ext cx="4470710" cy="29468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252536" y="21318"/>
            <a:ext cx="6480720" cy="2441575"/>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Matmata</a:t>
            </a:r>
            <a:endParaRPr lang="fr-FR" sz="2400" dirty="0">
              <a:latin typeface="Maiandra GD" panose="020E0502030308020204" pitchFamily="34" charset="0"/>
            </a:endParaRPr>
          </a:p>
          <a:p>
            <a:pPr marL="342900" indent="-342900" algn="ctr" defTabSz="914400">
              <a:spcBef>
                <a:spcPct val="20000"/>
              </a:spcBef>
            </a:pPr>
            <a:r>
              <a:rPr lang="fr-FR" sz="2400" dirty="0">
                <a:latin typeface="Maiandra GD" panose="020E0502030308020204" pitchFamily="34" charset="0"/>
              </a:rPr>
              <a:t> </a:t>
            </a:r>
          </a:p>
        </p:txBody>
      </p:sp>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91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1324305" y="-3474"/>
            <a:ext cx="3182183" cy="95941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Sous commissions Ksar </a:t>
            </a:r>
            <a:r>
              <a:rPr lang="fr-FR" sz="2400" dirty="0" err="1" smtClean="0">
                <a:latin typeface="Maiandra GD" panose="020E0502030308020204" pitchFamily="34" charset="0"/>
              </a:rPr>
              <a:t>Hadada</a:t>
            </a:r>
            <a:endParaRPr lang="fr-FR" sz="2400" dirty="0">
              <a:latin typeface="Maiandra GD" panose="020E0502030308020204" pitchFamily="34" charset="0"/>
            </a:endParaRPr>
          </a:p>
          <a:p>
            <a:pPr marL="342900" indent="-342900" algn="ctr" defTabSz="914400">
              <a:spcBef>
                <a:spcPct val="20000"/>
              </a:spcBef>
            </a:pPr>
            <a:r>
              <a:rPr lang="fr-FR" sz="2400" dirty="0">
                <a:latin typeface="Maiandra GD" panose="020E0502030308020204" pitchFamily="34" charset="0"/>
              </a:rPr>
              <a:t> </a:t>
            </a:r>
          </a:p>
        </p:txBody>
      </p:sp>
      <p:pic>
        <p:nvPicPr>
          <p:cNvPr id="10245" name="Picture 8" descr="desert_tataouine_ksarouleddabbad-48-jpg,488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568" y="980728"/>
            <a:ext cx="3067447" cy="2355132"/>
          </a:xfrm>
          <a:prstGeom prst="rect">
            <a:avLst/>
          </a:prstGeom>
          <a:noFill/>
          <a:ln w="9525">
            <a:noFill/>
            <a:miter lim="800000"/>
            <a:headEnd/>
            <a:tailEnd/>
          </a:ln>
        </p:spPr>
      </p:pic>
      <p:pic>
        <p:nvPicPr>
          <p:cNvPr id="46084" name="Picture 4" descr="https://encrypted-tbn2.gstatic.com/images?q=tbn:ANd9GcSVW9xUAqkfdkwVUBQxRNSvm3-dBQfsq9R85mH71Sz41aTPMnf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2228" y="1503362"/>
            <a:ext cx="3660403" cy="5105301"/>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http://blog.static.wipolo.com.s3.amazonaws.com/blog/wp-content/uploads/2012/01/mos-espa_decyn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3678220"/>
            <a:ext cx="4464497" cy="29763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55976" y="417327"/>
            <a:ext cx="4572000" cy="1077218"/>
          </a:xfrm>
          <a:prstGeom prst="rect">
            <a:avLst/>
          </a:prstGeom>
        </p:spPr>
        <p:txBody>
          <a:bodyPr>
            <a:spAutoFit/>
          </a:bodyPr>
          <a:lstStyle/>
          <a:p>
            <a:r>
              <a:rPr lang="fr-FR" sz="1600" b="1" dirty="0"/>
              <a:t>Le village de </a:t>
            </a:r>
            <a:r>
              <a:rPr lang="fr-FR" sz="1600" b="1" dirty="0" smtClean="0"/>
              <a:t>Ksar </a:t>
            </a:r>
            <a:r>
              <a:rPr lang="fr-FR" sz="1600" b="1" dirty="0" err="1" smtClean="0"/>
              <a:t>Hadada</a:t>
            </a:r>
            <a:r>
              <a:rPr lang="fr-FR" sz="1600" dirty="0" smtClean="0"/>
              <a:t> </a:t>
            </a:r>
            <a:r>
              <a:rPr lang="fr-FR" sz="1600" dirty="0"/>
              <a:t>a servi de décor pour les prises de vue du village de Mos </a:t>
            </a:r>
            <a:r>
              <a:rPr lang="fr-FR" sz="1600" dirty="0" err="1"/>
              <a:t>Espa</a:t>
            </a:r>
            <a:r>
              <a:rPr lang="fr-FR" sz="1600" dirty="0"/>
              <a:t>. Vous y reconnaitrez sûrement le quartier des esclaves !</a:t>
            </a:r>
          </a:p>
        </p:txBody>
      </p:sp>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data:image/jpeg;base64,/9j/4AAQSkZJRgABAQAAAQABAAD/2wCEAAkGBhQSEBUUExQWExUWFxgYGBgXGBoZGBoaGBgYGBkYGBkaICYeHRojHhcXHy8gIycpLS0sGh4xNTAqNSYrLCkBCQoKDgwOGg8PGiwkHyQsLCwsLCwsLCwsLCwsLCwsLCwsLCwsKSwsLCwsLCwsLCwsLCwsLCwsLCwsLCwpLCwsLP/AABEIALkBEAMBIgACEQEDEQH/xAAcAAABBQEBAQAAAAAAAAAAAAAEAQIDBQYHAAj/xABMEAABAgQDBAcEBQgIBQUBAAABAhEAAyExBBJBIlFhcQUGEzKBkaEHQrHwFCNSwdEVM1OSotLh8RYkYnJzg7LCF0Njo7M0dILT4pP/xAAZAQADAQEBAAAAAAAAAAAAAAAAAQIDBAX/xAAnEQACAgEEAgMAAgMBAAAAAAAAAQIREwMSIVEiMQQyQXGBI2GRM//aAAwDAQACEQMRAD8A6t1j6xIwcrtZiZiwV5AJeV3yqV7ykgBkmpO6M6PazhavKxQbf2NeRE1vOJfakkHBocA/1gXBN5c0WHAm8cuTJ3AUFGTZt1XJtGE5tOjaEFJcnTV+1fDAD6rFEl6ASnpf/mN6wg9rGGyFRk4sMCcrSSqnKaR6xzObKNCK2FRqNws5rEacO4OijQkDLYuN/q94nKy8aOnyvazhlJzdlihwIk0HE9q3rDh7WcIxOTEZQQH+qIL8pj+cctmrBJZQ5HeODU3eEeQsFQelbg1LaF0h+QgySFjidVHtTwpsjEHcwll+QzvrHj7U8LTYxLkgM0p66/nLaxyZGFJCVusErYJURQeFgwsXMPxK1pUxpqC1SHp3TmFWDDfaJyyDHE6wn2n4ckjssVQs+WX5/nHaHf8AE3DfYxN2Oyil77fDSOXrmM7AkkWcJJNikOb7J01iVQGRyAX0vvuHru8d0GWReKJ00+0nDP3MRXVkN/rhT7SMN9nEa6Iq27bjlyp7MWLvajGtTQHfc8IiRLBzKqmubjZnA/nCyyFiidNm+1jCJIGTEl9wln/fDVe1rCM4l4oh2cJltxvM03X4RyybhlG72dgAHY1Oj/LCFUUlyoKGhUQCE1oAdLVaHlkTjR1JftbwgBJRid9pf/2NEh9qeGZ+zxLHhLG+lZgrSOWysOpRvtG5cMwDgs73Ao9PWJh0aUkl2KgxzMwrU90Vo77xBlkUtJM6aj2oYcgkSsWwq5TLSPAqmCFV7UMKFAZMQp7FIQoE1pRb+7dmtWMAkJTnI7qRUWACdw0DEfxhkwqdJ/ZCjY8aAi94WaRWCJ0OR7TcOpObs8SBUAkS2LFqELI84VPtMwzdzEbrSza9Qto5wZjrVZqValGysbC50+ED/RtquYn3QFCgoC1QPTfBmkGGJ0z/AIo4ZnEvFEOQ+WXoW1WIhm+1rCgsJWLVuyplsTuBKwCfGOd4fDtmGVwXIZw+hq+1e9BXhDDhkh3ICWZSC2S25h6w80iXoo6ar2o4UJcoxPLKh/8AXEf/ABXwrsJeKLa5Zf77+kc3myQlJuDawV3m3/NtI9IRlOwFHM+4Nfw+Q8GZjwo6cfadhr5MQ2lJdeI27CEme07DC0vFKo+ylHGjlbaXtxjnMnDnNtJAcOS5zAlhRqsGrbRuDseciWCkgtck8tH3aws0iloROjL9pmHCX7PEmlgJTvSn5xnrvbjEY9qWH2XlYkAgFz2LB9D9a78gRHMRIWpjld0sFEUDjvAkbXICHTrgBSUqyvUMoig1Fn4aQZpBhidRX7SsMPdxB8Je9gKrHrDU+07DfYxI/wDiinkuOVSpC1A5iXqAQCGDMGAuaO538IdKkMqiS1kut0sBpWtednAh5ZCwxOpzvafhU3TiPKXy1XCI9qOGIByYmodssskeS/hHMgkknMFJYsGIqHoQXpaz6CCZcptDXeRRgODu3O+6DLIMMToU32o4dLvKxetkyzYP9uNB1f6wS8XK7WUJgTnytMAB7oU7An7Q9Y48qW9Qz1IJrXeNaFv4XjovsxQRg1BSsx7cudH7OX/PxjTT1HJ0zPU01FWhPacn+ppcsBiA96/VzKMLxzWXh6ksTRlAOwNNHo/j6x0v2m/+jR/7gf8AjmRzZRS6Q9TUnaBG47uFYz1fsPS9EUuVdrPoSW35m3ceEN7oCiQNQWdxzHOJp0hWpL2cAUDi5q+sKsAgpYMlgGNSSalkm1bRmjQHmZSoTCyiKFvSh3fdEasOCczZkm5BNbd4g048PKDThkA6JUHyv3SXIf7XMvuhJeEd0s7e7ZBJFzQuRXygsQCjDHK6agFwlmI3KNW01EETknuAJYAMlndnrQgD4Uq0EJl0chKGqwFSAd9DXc0SYUZ2IoX2gXYAliLODWx5xNlJAC8JmASSShILMrKokabLcfCF+j5UaAH3ibWYMx4a7otE4ahUVAOSxIDhwACKt86QPOl5mzZiC4ACS5oxUf4DdCuxtUDrw5YlQzDQggBgKWtf0h5w67MFA6VOj79N8Hno0ApoCEhmIJDOdX4a8If9AVUAhI0ppqAbatBY9pWyMAaFwQ9QKF6gg0J/lBI6OQC7XIFWenmH4jlBM3AJCSHIe7KIG8v6/jEcjBIrY1rqxF3c3gsaikMObMQyQH3l20bQfGI0SCCp1ZgahgwAFw7knxb0grEICtObvoaa2p8IhVKuEkWo4oBcMwAJ5mBMYk2oLaWJqBbjx9IQKd61360pVqPeI8qmIBKDdyl0n7TMW8AYd9HIUCFMHJOZwHo1wzfNYBWQnDEoCcx4q1ArVwwiQygQEsW4nUDUu7ihhyVEqbKyw75XIZtl8tuUPThFMyikZQSpRDGt2uwr8YORWQYaWAMgBbg5AYuwNyR98EiQHqXNwlgb730D3ETrwzPl7+UCpZub74VaHNAkj3t9A40rTjB7GuAeatBSUrIDnKWOUOzmp4PXhHvohAozCiWcFtakmp3jjDAsFKSEmaWIDpGa4d1Gg0LagQUiaAoJJGYhwmgNBRxdtIbVAmmD1y92rkbNr2r4Vbyj005VUSSkbq6k0TdwfmkHKnZAc6jppSqrDzbwiDEH7IcN3lNtPUpANWZr7uDwirIjhyRYp8/MacWiNebQF22QRWlnJ0qPMwSlJygkEgi3dUCztcHyERL7UFKRLJD7RJVrVwpV6PZ93NpCbIJ0pWQF8lswDMWLs532f4RIvDZW7rjcnRrJrQ0f8INTKSasCNf4QyYhu7uG/wDl5boBgISyahTi+Ygq9KR5Cd4poTYuHs9Bo3DxiX6CkvlZ2D1IU3xsG/CFnpLOk2D0BUXGgG+GK6FTqbP8jx/COh+zs/1VX+Of9EuOcYUZmGVSXTQmoS2gr8RHRfZulsIoZszT1B6PRKBVtY00l5GOs7ie9oxbCJf9OP8AxzI55Kw2UZHzKJBAe24k7g3pHR+v8oKwyH0xCS9KbC7PR6+sYtEqUKsq5ua2rfyaDWfkToq4gyejSS6lEEM40N2NagcPDfHpeCY1IerBxQE3oN7QVLmh97G2YcL05huMTzsamWuUwVLC1FDpUVFJyjaCQFFTmjFRvaMFd+zdql6AvoISBlDtwrxbifWIUyS4KizksCagG2yNX/CLoZCiW6luEgFyasGKiD4X41hmKnOuWUpQwPeDAuBQVHKor6wh1f4VapRSp2BTq7hlcAfC0RzO0JdIIABBzNpwBqX3xPIws0kiYd5ylWZnZneljpBf0ApBVmZKu+qjIATdwSVGoZIAetbwxMr/AKOkJS5DNQMAC9akW30N34QvYFwmWMiA5JYn9Vi3J+FItMP0ab58r0GYKS54JY2oKctYlX0alKHXMMtJDlkZsoUNmiSb2cgWNIqieClwywg2mEBIqplOQS7lnfhxidEwmodL76cmG/nBp6MCJZKnYBwEhKlKcs2VwM17xElEsqSh5iVkFRBCWSwLpJSSE90sSa0s4iXZSAwQHBo96vfhUxFiFKKSUhJp7xIBHPyiyXhEZwnOogguwAUDVnS+YVCg+pbfEsro1lbSQh0liVDaPMsbMSlnEFMNyKQ4dQOY3IANaAA6Fqu/CEyupRUSMrEbJAdwdSz2FvGL5fROyRmJWWbK4BKnsKl2GrViXD9GmUhYE051ghg2aitrKlQqzXLChh8itFXh+jJqtnslEHVgHcP7x3EF/GCJOBSSEqZRzLSE5ksVINQC9WALkMBa8HYaYQoiSpy5MwEoplA7xBzP3EkFrhiGpWYpKe0l7Mozj3FbKsuVSVulJpmAIN7s/B7f0V/h5S5XaFEoyXzMvPmKklJQ4csDMr3XBGjw/ECUAqYtS0EqfOUUUEgkgIZkuSQ1SWFYiVgUpQhMwrWhKHJoDMdSSJZmJSNlw1TUkEMwfyEJyZzLKJD0UFFaznW0tAllRScwXUqAZgGOlCHzElJCTlKjUh3ISXIJLBiQBprSGlRKg7a2Jd9BW8JiZ8xKcykrQV5WVmOVYcJGbQKUBZgzMMwhuKxKJYSpSZiQDUs6KqZ3c773PlE0WmeThHIUCEpuQQ5O5t190KcIEFSiMwAcAOHJoxtyY8IsJOEAYpykqU1xZqXUHa+UHwiMZUkhlihAOUkEuWBIsB4+kTyPgrsPKTMBUCQwUAlVA43poSdbinGJxLzKMvKWAqbCxoGLvT1ETrw6c+ZO0Q7lhTQMXdjUWNr6QnZBYYggUIAVmFFGpWHLihag0gsdEM+WUZjLqQxOdTAAACjj5eB8IvOkE5geLh/EAOKcIMnyco94KcVO0wejpUHALgOA3lEahnWXWQ4GyQCeLuaih/DSGhPhidmkEAAUc3bk0Q/QWUpTd6tHJIHmH5RPi8QCSADlq7ktQOxQ+0CXNNGrWIJc9WVynKNVJfaFD+bIKgRzgsOBJcpOUVIzO4YFTBnB+D1iKXhm7oKaXolxcEA1IFn8HgsKLgvVP26g7mcEjz1iWRiE5gJiipYcuEkJFHyMKebaQxA6VKy/VlL+8Bu1ADuLc42/s+YYeYA9MQRUkmkuXd6/PGMpi5qcr7JWLE90DMGYnX4RsOooV9HU4A+uo27s5f3vGuj9jLW+ovXkD6Ol/wBOP9C4weImFKkIKX7UsFAggDL3SAQp8zULUJ3Rveu0zLh00KnnAMG+wveRGKV9Y2fKdocCGBBbKBssd+vKFrLzHovwHSloSrLnSkqJAJ2gVPVg7vfj6xJiOjgpSMylfVnMyRRRFjuDsKCukGyJaCAVAKAbKyXYu1LtzA36Qk5ZRoWuXBs13S7HgHjA1Q2SsTEhZS2ZIOVYKVJcOEqBJZVWZ49iZYQKAUDpuHVo9baeEVGP6R7QyyqWhRQQtNTmBYsLNQVZjyiSb0upSXyJNgCHNRrT4GFa/CkmSdIoqlaArNld0oS1E0qSDo1HtC9D9JLnSEzEgA5gFJJcpUR9n3hlZj8ivGLE0kzCBQFSgVgUDMkPQtSkF9GhKR2MuXlRcOoqdj3XW5FTyD0MFoNrLPCTcz9mGUtiSnvF7OokKAYkt4wViZqMgGYTJjsoBRSmmZJJZmDjI7je5ZoDnygsEEZgwYZiQk2dO0Mqq3EHYE5UAISEBAYahmZ34gmv941JhxfZDiwaUQZTS5oJEwFnUAUoWU99PugAnKKlmUoOWZLQs5hOmobZH1aMtEkkqUFbwTazO5NpJgYZ3CUgCgZKAwFhRraaaQ3tQlnZt5oHpve50qfQwb2uB7F7ZFi5yUKSEnIZinzoylZCS5BOXZCgatWlIlxOJQhlhBWtwnKkklKiDnIJDlVQFVchntFdigZmIktnIcgsxCXSXfLROgiwmBWUJWBR2UDUl7AFICQQC7HS14e50LavQPKkyyrtlJmheUyyrMtI2FPLC5Msuo7RqzU4xLjMeVlJMtQQJbOiWCksnuAEMxLGrAAb4VUsMHIcX1H8/Iw9WIKUOpaJYSCQpZFN5JJ3VJ+MG9jcAdWGROQtK9lKzm/NICQQQRMUCkOXSm5FrwzHsufLlrSHWScykdmFklJ2SpSiGKGDlmLB3Dh47ptSkAqTNDzUo7NQZR2tlbGoQRXMzhL2NiOjwqYpRQSoJKFBRvVJDJBAF06MQ4NHeC2lTE4/qDOxSiUpWcynA28iCWzWKSBd2sLg6CK5aGRnlJQUgqyFQCaEMS6lHMol71fSrQd04M2GUDQskM7AbSXs4HOrwB0Q+VBYs5CSF5UUUzvTNYC+jF4W78Dbx7DMJ0YCgKnoVlcrUBmDrVlchItp3SAbAXhF4RK847qaKYlzkUpylSSBUaB2AZrQNjMzFQzVo5q/ia7qP+MVcvGTZarrQSwG1v8AgIe4rYy8VLlrUlEsZEy1ADJQKAScoYXqAXdN9I8ZqgCCpUtISzUWqhVTM5qoqTpqb0aXA41SrkKqA7BqNYH5MFTZwJAGXRzlehuQGOrDxhbhbKAe2SkJKlKFUkgjVIcEMpLKNiGrmIJhs3Fh0ZQicM2QqluCAE3FO65NHVWrl6FyEhQ2FBKQVhkpNClRCgaiykmwA3PeGrzFOUCYalJORXuvUO4Ys+V/eGl3YtoBhMGtVFKQnPVIcgpdxlmO2jEkUuNxLDhk5gAkEpdgFBQDkuQdbbhfzLwOECSys6XIJJzhJLXykUB3bxviaZhUqTmSLgke8HH9kh92sKx0VywEkAuas1wP71Cw4w84dKjfKBTdShLb/hBMt1d9KQKFmZ9QwFT8C7NBaMGkOrXwDNwH3wuR0V2KkIDOq4diDmb+yBWu/jrDJWHSCamwBYGrVFywvveLNEmUCVMkORWgruGpe8OxQJSAE5rgsQkpGhvblWKQqKtGFcsFGhzXI0oSaBvE8t226lS8uHIcOJxdtNhFPgfGMhMWAohLKI014B/x3xr+pg+oUa1nE1vVCN0baP2MtatoL7REqOESEd8z05SQ4ByrqQ4ceIq0YaThVFyZhFxTLmFrqudCw1aN51/m5cMk754Ao90LFo5/hlhS8yc6mDAOW5kAN8aROu/IegvA0XReZQU2Yml2Aa1D4ekQ4mVMSsuoGWxy5XBzH7Rqki/pDsBK+pYsCpZo9mFAK3o+rV4xD0pJmKGRC1SyVO6Al0hrAFKgTzD7mjA39ASMFMAAVMDEZe66lLe4csA3uhLirHSB8fg3TlD5jQMdDR1JLuG+LvDl4qUEliTtZCSD3tzsTAoCXBJP93MSPEqq78COd4GWgnC4HIgFsj7O4ubsRrdvuvB+HKQlquaUBYUucr+ZazRnMVjSZgYlTFgVKJ4NoGvui96Onk2rrRmNeNW3HWvCIsposztKDlgK0cAcXF9KceQh5lpKdqoUNRfnv0OkJg1irFTChfxpv3VtWFxQZLioOpaldCLh2rDbJXuiPEYlWZICSwSrb0unZYa2PgYjxc9kk50yqF1qLBJIYlVQ/KlhDETs5JLg0pRxqRxFIHmYnOSSEhgwepuKsaW3RNl7QjChSZhUqYVApAyslip3VMfvEndYaQZisUkJGdqmxZxZrP6xVLnLUUlKwhzV0FRUnViSCFbi5A1BgsrcJckCpqzvx+dYpyJ28kkuehaXCgoIKqpZkkUO0DcbQYaw7tFAgu5dyWvw2W8ohViWswez0ffSGoAcnM54nTe3jE2PaDYnEBS6glSQBmAIJc3Bcb1By+6sT9HJOYZltUsnNWjkhgpm0ArStTEOU5nJLVuwHwqGiwkryodIbfx1tf5EFsbQcJod6/2aD8OHy5gLHGZ2mYLlplsQpAO2VXdwGF+6XdzZqpMSAuqVKSUqcK2kkjsyGHdcVY8eEeRNJl5gCCWYM5DixFnDb6cYpMz2/oFjcdshIOym5AzEUtYADiDpFBh1AzQSRWrbRbcKCpPo8XeNwacpJJzEEOQomo0DU9WjOyCkTE5XSxABJqdAomlXY2h2UomrRKzyyM2VJCkukjdfeCLsx46AGIksAmgCQBXgGfZHeJepiowyykpQFAgBtXUd+jG5h87NmSc7N305cxWCzMT3WLVDvwei3WTsot0SEioGUOQyQ1XKlfrE1rx3xLIxIWFAEsg5C7hlZUqIDljRQNCXoN8BS8cLsoGlGDlrO/jTjBAm18LFmY+mph2LaKuU7ZnOt1JfiwIpQOBSKv8AKyu2mYdEuUkDbUotWibVFXIarvvi1JB+yWoAFJZhvanGKrDdEqOIOISpKalBRMSQTl2XCg9yHBa3CKTZDSLI4dKTRKdSdpZd3uc2/naHzMYhIchKRQVJYk0HjDkrG5g9gp/iG0vxgdUsTQQQWo5cGoIUCbOxS9/jAHB7E4cJlqKUBhoWyuRzo5ik6JxU4oXkKRMY5WAIBY0Isa6RfTsMhQS7uFUelwUlgngfQQuCw0pLZUpQltBU6mkMLJVYpbOSSeDsGoCW8zWNH1Ym5pJvSa1W+wndGQxxEyWpALOCyqsDRz4ffGt6qKBkUb87/tTG2hzMx1l4APX8H6OhiB/WA76js5lPNo550t1swuAUJU4LmLI2iKC7KCWDsCLk1aOjdfAfoyGf8+LX7i7Vj559qkvLjsugRreq1RrKKlqcmcZOOnaOxYdSZkmWUGYlJEtQYspqKAJG8ULcbQzGSFZQQvst575ZzoTTnfnEciSoSEJBMsJCCcuUlkC25lAEHUZt8M6Rm0ILgEuxFmZgDau8xxWdtFZ0hOrVVqMWNw1mYjwikVPFkghRNDRywLgAcNOAgjpSYSXem53PEnQeEDokkAFUxMpKqJK1AZuABNYnlvg2VJEcuWAxe/o0avoiWVpSSWcO4D0qHe4Zme14zowSxM7N6kUIsQdRwjWdFyJaZYSmYVLCTs5WDAupiLw4wbI1JoOlJSSQxowBG7WpL3PzpDPlEg5rvWvkBpYenmsuc1TmZ31etGFKDjaHHarmN6Jvvd933wPlELhgEwBNBTc12s5rAakJuVEl3qoh2q1IusYgZWFVUpYcamjc7xWYfBlZU7BKQSW3DnvLARntd0jZSVWz0tZVZeZnJ8QKFXLSkFdrsigoKkVc287QB0j05hJMrNMQUpFyVEk+AB10aDcThilZQ5B4EkgGrHi1POKlBxVkxmpOiFJKlEqIG4Gvrp5+EPM0AsSzizlqalm4Xh0nBke6W5FvI68eMSKkGtxx/nziEWyKSliFFnehArpwufHwg3sgSwDqN397U8vFhSBBPGZIuQ5YBJYb3eng5gzCtmqDsguG30e+57xSIYR9Gs9eYa1rcYagMX1CbgDT5vpEM2SkskV5kG++jRGnDoSkJQGQigJdS2TQAkh1GhqbwxMF6Tqli4L0AIcudWewMZDHjIbMQxYsau/KNhiWYsm++jHm4fXSMn01M2mcEgNQuBwEMcS4SQo2BDWFBXkfugxDAEZibWp5G7V1is6MkpMpJL2Du4q0XnQGGSZwYkMFKJd2ASTT0FOMTGNyocpUrIsRhpqSl0mSCRXKWUzHKX3pfk/CCVgvQ1J4mppTlCYKYpSshzK7RMy4JDhClJLmgLpDHw1iXDJY2Yu1XrcvbX8IqcNvoiE9ws1ZlkZUBR2bMFJBuuugBzHXddonmJzUdVQHp8BZz+MMEsrU5HjrX5FILmT2pV1UuQ5apJ0pSkEWTNIDUVscrKIqlBdINN9g9A/8oeFl3UAKXuz18YImhQSyVAEWZra6U5tAiuipkxKshCH96jAmgJBDE8I1/wBIzv8AWR4pRLA8A12HhakO7EAi7Aamr3L0pyO8QSvo5SAkKYggEKSzG2lGuLxCmSxNwHrcvGUk06ZrGmuAXEy00USwYvmqlnBJJNhbUWMavqLPSvDEpt2xqLHZTUeg8Iz2LLskEAGhex1Yg6X8DGj6lD6hX+MWtbIizaRv8f7mPyP/ADE67f8Ap01/540cnYXQVFeT2jlHWPqcnGY1M8zSkOPqxK0SoqYkrSzilBRraR1jrrKfDpLkFM5wQSPcWmrEOGUb0sdIyeAwZKgE5lB1EkVdyGQC1uF78411ZOMrRjpJSjTJZcgBDIJAJWQ73zEk14vwpGcEuaiXkmTe3WTtLKWBDuAG0b5Fo0XTOEnMnIUS2IJzp92rpSE2WaMTQRQdITAHcmxo1dakXcsI4nwjvjyyixk1z+H4384oOtEn+tSRvw8v/XMH4RfzwDVwd7Bhe3CKHrgWxkp7jDy7f3pka6PLf8E63FfybSdKyrkAXCQPWvnWC+hupqfpicaqY5SghCCCACpKhmzPVsx0Z2iFKgtcpd0plla2+yDbmaDxjQ4XpEzEqLa7KQLAoSoEg1sXipTcW0jLZaTYVMAykEqADkEFIZQBIvvLBtxgjBBBBCSXDBR91yHYWivmTSVJByvuAL8CC9K1ofCCejJikGxCFKWVAhRJNNp1qJSAGpq/nkmVJP8ACHF4MBytSmSdQLksHpvpUxNhcOOwnMSwAGgcu5HoPODV9Iy5eUFKFElgwGujE3r6wLjihMshCVFcwpehcMxPCj+l6Rskou0ZuUpRpnL+n+jJ2Mny5El8x2iqoCAGGckWZ+bx1CbjMqipIDq1saeW5+JiqUsIQkBJSXa7EljmJG6JJQOXaDu7U82o7D7oiU7VFqCXLJJ+ImbRBC1VPeGgdi4aBJWKP1UvswFTcy1IBChnASopzOAdQ9LWiabichIWg5SUpFaOo3WxoHPLlBkqQnMlWVJKHy0ol6Ehq18PhEpWU5URjAHcXNQEhks1nch+ZrSCMFhykHOCCXoCLe65LcaROqapvs03fhEN6JqN+ptwu+vhC20LfZ6dUsPEsGPidfSkVCuh0qxiZ5WoZElORgxorad6kFVKaCDsRjwjMCFqQNogBzf3UJ2ieQ84SVitQFAKIahBO4EGoHkYBog6Q6OE1y6kpDgu6i2rAGh8LGJ+jcNIUhK5UkJuHUDmoWcvUPWjxOmaAPm40+MNE5WYMpkBJzpSAEmt7U8wYQO6B8X0TnDi+6z8B6CsL0Gk5l7LZUFNwLkJPoVGDU4hMxIUl8p1owrUHX01j0+YhIGZg9HFA4qL/PlDXi7FblHayJCEgBIWzmla7N3HBog6MwIllVFTbFzmqQ71c65qV9Ibh8FKCwtCUpOZRLJAzFQOYlhUm78OMWEpWzTMG4hzqfvoz8oGx+hmHxiFqIMlSEgAhej02QkgKJFagaQUcKlQBQX1Dgh6aGBzg0zGDOdAsUB0UWLk38+cBdHdKCVPEhialMtagEhstgB7rg+cOKVkybrgMVIKTZjppf4w7GdHleHlhKmIUrMn3a0csHcADzMEz5oTtzGQAAHdx8vSPHfQAcQ3D4Rpe1sj7JAmDwIRLCSoHaJABO4ffCzpbg7W4XDh9eBiQIN3DHjvHG0QzhnFCkueLOCQ4LWcabol88spWvRCqWkMpia0Yk04aA892sabqkVdioFOUCds60yIL+ZVGanApIGcAFIcgFgOemvnGl6pyimUt1FWac4fQdmgMNwcE+MbaHEzHWbcAbr4psMksD9eLv8AYXVgQ/nFV0VJ+qS6gHcs5O9t50s505xZe0GaU4VDAH+sIBB5KbxdopcJNHYoJJKihJc0uAa7iS5pvEGv9w0foQYxJzFjWl6Kclqg7qlg1PTPdKSlBRFXPIndVnI38Hi6xGIKElQKnTVwog1LMdx9aGu+jxynqPuDAs3xesckzthaK9XRxCmDE2ar1IozVMXE/qlh1TETMTKKpyUpSEFS00AJQFgEVqSz7n3Rc9EdD/RZCMRMGaYtTIStLCWQ5z3LkhNDS4PCAp3SK5y1EkKJNXQQyWDbT1J0Bam6LTemv9sl/wCTj8RPJmgKYUSkkZEhVh3QkAtU6qej0eHjAFBBbs3QkAk5QSHCiXci6dN94Zg8QmXMGZwA+Vki7EvRiQ/EW8871460Lw6CQc0xRYKIel3bhXxEXCO5WRJ7XRscFg1zAOzMst7oUCqxYl3o7O9YeULQcqxlINKhiCzMHd6HhSPn49b8WlYWMTNf+86f1O76R3Dq50icVgMNiF95aFgi4zImrQWJqxY3cgUeNJ6O2NmMdbdKgs44GcpEoqUUISpZCaJUfdTQu96AiLBeZQuTe9R8BxitRhdpRDOanQqbn8tEy01BtbX92o8TWML4Na5BZ+BdaVDvJLgtUvRQJGhiTCdApXiTOYhTBK1upsvIHIO6zs/GF7cBw9qsQXNLObwHiJpS4zMCAVoBcApS5c032DCkVBWxyfAfjcFIWFIE5Ad2YKYKpl2gGoa1OkTzEDZKmcpSpsrAuSKcQ1+Ec36T9oK5cwoRKQQNVKLnwDNG56Oxap+FkTDslcpK2C7BTrS1HNCB99GjRrxujNp2k2Hiaou7giwL/jet/wAKCYgrE1ICnAQoULHMSMoDVs/rA6cWpKl5nLAKTlG0wzBQDngLix01mw04rKCRdiyi4tZrP6v5xknbLqkGSuilKSdkgOXuo2ctlJanxiDE4AqMqahauzTmfvAbQbwNAxao5xW9I4pGCEyYE9kkglSZboCnpUPrW76wF1M9on0jGS8NkWhMzMkbecbMta2KS2Xu3BMa44t7URvkluNBMZCstS5olq11Iv5w5SAUqQXZQYgcaPY8WppEEjCokGdNCVKUouoE2rW1PtU43grDYtM1ZSUrQwDuB7z2qXZo59ptuPFKcPIZIJQkgMpSiSSoVZt55RBi8EJgYqWnaBdKikuC92bfRiDUG8EYuXUpAJSNDtcU7NgKWgborOvEI7WounI6doBVRdWUbJYk15AlpXJIPUWwlXQCiqWyagqAcqcjKda31PExLO6NEueJik7WXIk22CoKIFmGZr1oNBFR0x05Nw3aKUoTEy+66WJdwHL1FQPCIOqXWdWMw82bMyywJxlpyhhsS0rUSbB+0SPCOiUIpOvZhGUnTfovp89L+9qHcMPm0ZXp7pFTBRScrghLkg5SFAFtTvDERoZqJeWhJdiGPe43AbVxSM3jUPPQAkFKS6iS4Jyk15UGlY5mzpii4k4aZPko7YqQDLUChJLZiQymJagFNxVrFshIvXhU86bzDui1plIK1h8oSKJzgKNyoOPk+U87p3DqGULShJu8lQN7gk341H3bxhats55TadJFZiJiivKUpCasrNqNMrBz4mAjgAkEAl9pmUQQpTqJoaGtH0g/HKyrALKy5hrydhUa8OcQTFKIp2Zq7sSbWA1NqfIyZqhqJ2ZOfeAa0BBG4Cuu+Nd1VP1DsQ8zUv7ibcIxYmEoQlQKE7IJTsqB5g/hQxt+rcwGWpk5QJxHeCgWSnaBAFDxq7x0/HXNnN8h8UAdfZGfDITqZ6Wo7nIth5/xpFLicOlIGyWZgARVtK+Hl4RoeuKwJCQ5DzmFSHORZbyBoYyRkqNQo6UJb+cT8iSUqK+NFuNjJkrOClmJ9101yly442ifojqrMIM7EkSk0UkAg7IZRcnuh2pEcoLQpK3QUgg7QcgvzZ+MT9NThjCjtDmlpSdlDhKiSBnKiXyCuzc+EZaahVs21N6dL0E9OdMduWZgCBooPrennuEU65mUFIL5iGNTe+8msMUQSSSaFxTmBDpch2JpalSa00+axnJuUrZpFKMaQCiVlnggkhzldTHKEnaLWetIxHtPW81NXt5soxvsXNOeUHZyaa2IFFV/ncxhPaJhVlbrSZaQq6gwYAihsamOnS/P5MNXm/4OfTLx9CdRcJk6IwIId0TC/wDfmrWBxO1Hz7NbeDH0f0KrL0fgE6jDSbXdUtJ15F46tZ+Bx6X3CZcoOynAu9kuKk63ryhgxCQ5atWNXuRQE1elOURYNQdW/fvu70dvndHpo2tONL1+EebfB6FeQs1YyFrtQkcLPQ+UU+PLSpqmrlPm0WZUdqxU5rp6/NIA6YQRKWKE5W2Q1wNIvT9MJ8NHHOkZ+bEL4EDyEdp6ug/k3Cf+3Qwu5YswB+y3hHEekdnETeFfQGO9dE4Ey8NJl27KVLQQ47wQHdw93s146NRVBf0YRdyf9kUyikqKXqpLvWouNzFI1g2SoJWkpBDktYhyk1UVMfENDlSg4Ljg+V331Bo4EKJdQpwmvAj4U1pHLH7I2l9WY32gTycIokXYeSSR90Zv2STB+VpDhzlmgcD2ai44sCPGNZ7R0vgUhsoKpxA/upQA8Zn2NYUK6S7Q0TJkzFk1YKUBLSOZzqbkY7I/ZnO/r/06vNlVcqejue9zpQeHrAsnCnt1F3GRFSGNc/j/ADgjKrmDTw5j5+MSS8OXdg7Acb8fHzjibtnTykRrG0ah77qMK74To+Wntk0ZsxIBp3SXLfPOExMwgnZFXADa73iHDSSFZkhkhJpzYbtYen90E14Mz3tMmhOEmqsCoJFO8qswh/spCPXjAHs06OA6OQpSUKKps5QcOW2JdPGUfCDfaf0dMOAlBI2VGYWDOVqSEoA8Af1ov8HK7KXLkSwAiUgS6hu6AKcbmruTxjo1pcNGGlH0DYFLYeVQgZQLOwAApXX5GkVE+WTOQEhQeYkkUq+ySdaCNAMqEhISQEpYNUuKDnz3xH0f0WTmxBoUkJAbUhta0D+JeOOm3wdiaStl30bL+rmAVFHpw1+dIwPWpJlzZMv7ak8aKWkAc43/AEbKPYLLO6t5+ykcnJ4xi+u6ck3BLSi2IRmLipEyUoA+cd6X+NHCn/lZoukcOVTJlmJINjQndqaekVXRySjtE+6JisqeYSptnn4fC3XNdw7HMXpbUlmbhWA5SpfaTCSwJCqC5ACRTQUEccvZ1x9DZyyMpAbKLAm2/nu52jadXj9WqjfW1DNdCD51jFTJveYOooYprY7y734iNl1aH1anv21dz5EWaOv436cfyfwd1jS8moB+tF6+6qM2UjVI3fyjT9P/AJr/ADP9qozxDxnrxuZfx5VAhVJSQxSCOMMVhQSDZrDTh4wRkhMsc+06dxDiML2hdVTZySCREaeihoPUwU7R6XOpYjnC2sNxXTurstRGdJURu+/TS8HokEBg6RuZLADRiCG0aJs8L2sPkVpkSkNQCW5dj2csnfZuIgXESQpWZaiVNlewa2UANyp+MWHafLQhL7oG5dglFc0VysMQAE77WDU5Up6nfEa5KlEpO6jlwH8bcLRahA3Qi8ODWoI1p98TTKtFWnDlNy41INfwHCFxPQgnS8oKpbhiSy/O2nGC5PRCUkkKW5a6nF3oNNbQbJl5Qzk8/v8A5Q1uXoJOLObTfZODjJcybPQZOZHaICVZ1JCnIaoqKE7o6FiBnV3tbaX8PkROuQDVqwwYfVyedYt6k2qI2RuyJagVPam4aUENWgaBTps2+7j8YmXI5eMQLw6qVcV1YueAo1fQRnbLSj6KfrL1d+kSUyxNSMqlUKSaLAGh/siKvqd1dTgETEZjNmTCkrUAUhpZOVKQ/wDaJL38BGkQP7K6+6BSruXaBZgUSGdIDAOGHCKyS9DUI8Fjh3mWJSxqDro/EQ9SWVUmg3sB8u8V5FAKAO5ar6aCGzCWJL/F/AeETbG4oNxE9JpmI31Pp5RNgkpSCXfNcksW3D8Ir5MlqgZj5D1hszOFhIAa5Ls3BgND98NSadoTgmtoV1kMrEJkpD/VzEKO7ZNgDVzaJZaknvLepo2pqwh+GlIBAJbidOQOvnDZ6kZmsdCS5Io5P8RDlJy5ZMYxj4om6PwMsk5izMWFw4BZXP74nxRlhCZcsMAXJ40vxrrvgCUghwFE1d2AOtPCI1yphDBah+r+HE6fdDU6VCenbuy2RL+oTUVUVbIPnTgBGX6z4JS5uCQCMomIUxoo/WBalNrsp8Gi1kTVy0gGYrUnd4BnJhplBcwTl5SuWCEryuqxF9aE+ZjZayaqjLC1JysgWlgapre7CrsTviPsQScrb2A3W++FYq94bJPeSoAPuJh4luXBQ7gOFBydKv6cYwN6BMWkMzDM1CCRyLUA5Rs+qiCJBcgvNdw7VQnfGWGGW5ZQGjEpPGvHXXSNX1VlBOHAo/abTFw+VIvyAjq+M/Kjl+SvEf1iP1Q/xf8AaqM4Zhi/61LaSD/1d7e4qMsMUoVy/G3p8YWu/MNBeAYnl8Ic8Bp6QLCgJF7hzxf4RMjpUp+yau3MvU8LCMeOzXnonBO6PZ94+MVwxUwJUAp1EglShm5gCzW5RLKxxZIUHYF1BwX4JNMvC/GD+x/0G5hCUgVXSCa7KwRuq49C/hHvpd2B4OzkMDewLuG4cYQBVfkQ4k7oGTjAG0+f4RJLxoNtNP4Qgol8hzML4jzhEYoFw9RcA25w9M3n4wcgNUsjWPdtDiSdIamYKmgAYPo5JFN9QR4GDkVocJkP7SIJeJCtWuK0sfvjysXLoyxmIcixFtDe8UrE6J2Bj3ZR4pbd5g6kfEQ6SXTmFQ7ChDu1t4/Aw6FYwyS948ZZ1MELkkAEihsd/L4xElYKsoIKmdhUtvYaQOIKQwy3486x7sRw8hDlT0hTeL2GuvhEhRvg2DUiAShw8oQyuPxgjsaPEUmYlT5SFZSQW0IuIW0e4hRg0gkgVO8k/GJUp4C3Dc3zyibLHssG0e5sg7OIzheJ8KeEFtCZIWwN7IkBrjMWbX7oHGBrdbVo9C+/WDAiPND2hvIJeEQkMAwrRhrePfRxw/VEENHmhYwyECMMkBoveg5YEumsx/2RFTli56IH1f8Amf7RHRoRqZhryuI/pTACcjIVZdvN3c2hFvGKwdWE/pB4S2++NHHo6pacZO2jkjqSiqTM6rq0Deb+wfxhp6sBm7Y/qq/ejSR6Fhh0Vmn2Zr+iw0nN/lk/Ewo6rj9L/wBofjGkj0GCHQZp9maV1WDfnR//AD/jDE9UgC/bV/w7esaiFgwQ6DNPsy6uqaSG7Wn+H/GG/wBEQ/54H/L/AP1Gpj0GCHQZ59mWPVEaTm/yz+9Dx1W/65HJB/ejTx6DBDoM8+zMnquP0x/VP70e/osP0zf5f8Y0segwQ6DNPszJ6qD9N/2/4x5XVUH/AJ3/AGz+9Gmj0LBDoeefZlk9UE/pa3fszpb3of8A0VBvOJ/+B/ejTR6DBDoWefZmR1VAb663/TPwzQ5PVgC04/qn96NJHoeCHQZp9mbX1WBZ5xLWdBLb2c0h/wDR4u/blxZ0E/Exoo9Bhh0LNPszierhBJ+kKqKgoceRN/4QDI6jiWomVOEt7hMphwoFN86RsYSDDDoeWfZSSehWDGbmO/Ifxh/5IH6T9g/jFzCQ8UehZZ9lP+SB+k/YP4x78kD9J+wfxi4j0GKIZZdlP+Rx+k/YP4x78jj7f7B/GLmPQ8URZZdlJ+RR+k/YP4wo6GH6T9j+MXMLCxx6DLLspvySP0n7H8YLwWGyJy5s209m0b7oNhRDUEnwJzbXJ//Z"/>
          <p:cNvSpPr>
            <a:spLocks noChangeAspect="1" noChangeArrowheads="1"/>
          </p:cNvSpPr>
          <p:nvPr/>
        </p:nvSpPr>
        <p:spPr bwMode="auto">
          <a:xfrm>
            <a:off x="152400" y="-931863"/>
            <a:ext cx="2590800" cy="1762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157349" y="1149499"/>
            <a:ext cx="8568952" cy="1600438"/>
          </a:xfrm>
          <a:prstGeom prst="rect">
            <a:avLst/>
          </a:prstGeom>
        </p:spPr>
        <p:txBody>
          <a:bodyPr wrap="square">
            <a:spAutoFit/>
          </a:bodyPr>
          <a:lstStyle/>
          <a:p>
            <a:r>
              <a:rPr lang="fr-FR" sz="1600" dirty="0"/>
              <a:t>Creusées dans le sol, non loin d'un puits, elles permettent de conserver une température vivable l'été tout en autorisant la lumière à éclairer les </a:t>
            </a:r>
            <a:r>
              <a:rPr lang="fr-FR" sz="1600" dirty="0" smtClean="0"/>
              <a:t>pièces</a:t>
            </a:r>
          </a:p>
          <a:p>
            <a:r>
              <a:rPr lang="fr-FR" sz="1600" dirty="0"/>
              <a:t>Près de Tataouine, dont le nom a inspiré celui de la planète </a:t>
            </a:r>
            <a:r>
              <a:rPr lang="fr-FR" sz="1600" i="1" dirty="0" err="1"/>
              <a:t>Tatooine</a:t>
            </a:r>
            <a:r>
              <a:rPr lang="fr-FR" sz="1600" dirty="0"/>
              <a:t>, on peut également observer ce genre d'habitation, qui a servi de cadre à l'épisode I en tant que foyer d'</a:t>
            </a:r>
            <a:r>
              <a:rPr lang="fr-FR" sz="1600" dirty="0" err="1"/>
              <a:t>Anakin</a:t>
            </a:r>
            <a:r>
              <a:rPr lang="fr-FR" sz="1600" dirty="0"/>
              <a:t> </a:t>
            </a:r>
            <a:r>
              <a:rPr lang="fr-FR" sz="1600" dirty="0" err="1"/>
              <a:t>Skywalker</a:t>
            </a:r>
            <a:r>
              <a:rPr lang="fr-FR" sz="1600" dirty="0"/>
              <a:t>.</a:t>
            </a:r>
          </a:p>
          <a:p>
            <a:endParaRPr lang="fr-FR" dirty="0"/>
          </a:p>
        </p:txBody>
      </p:sp>
      <p:pic>
        <p:nvPicPr>
          <p:cNvPr id="44041" name="Picture 9" descr="http://www.holidaycheck.fr/data/urlaubsbilder/images/6/115717721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171" y="3162744"/>
            <a:ext cx="4559829" cy="34198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7" descr="http://www.tunisiefocus.com/wp-content/uploads/2012/05/tataouine-tunisi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3162744"/>
            <a:ext cx="4573574" cy="343018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
          <p:cNvSpPr>
            <a:spLocks noChangeArrowheads="1"/>
          </p:cNvSpPr>
          <p:nvPr/>
        </p:nvSpPr>
        <p:spPr bwMode="auto">
          <a:xfrm>
            <a:off x="-108520" y="317805"/>
            <a:ext cx="6480720" cy="2441575"/>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Tataouine</a:t>
            </a:r>
            <a:endParaRPr lang="fr-FR" sz="2400" dirty="0">
              <a:latin typeface="Maiandra GD" panose="020E0502030308020204" pitchFamily="34" charset="0"/>
            </a:endParaRPr>
          </a:p>
          <a:p>
            <a:pPr marL="342900" indent="-342900" algn="ctr" defTabSz="914400">
              <a:spcBef>
                <a:spcPct val="20000"/>
              </a:spcBef>
            </a:pPr>
            <a:r>
              <a:rPr lang="fr-FR" sz="2400" dirty="0">
                <a:latin typeface="Maiandra GD" panose="020E0502030308020204" pitchFamily="34" charset="0"/>
              </a:rPr>
              <a:t> </a:t>
            </a:r>
          </a:p>
        </p:txBody>
      </p:sp>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1 – Mardi 26 Août 2014  </a:t>
            </a:r>
            <a:endParaRPr lang="fr-FR" altLang="fr-FR" sz="2000" u="sng" dirty="0">
              <a:cs typeface="Arial" charset="0"/>
            </a:endParaRPr>
          </a:p>
        </p:txBody>
      </p:sp>
      <p:sp>
        <p:nvSpPr>
          <p:cNvPr id="3" name="ZoneTexte 2"/>
          <p:cNvSpPr txBox="1"/>
          <p:nvPr/>
        </p:nvSpPr>
        <p:spPr>
          <a:xfrm>
            <a:off x="383218" y="948690"/>
            <a:ext cx="8424936" cy="5355312"/>
          </a:xfrm>
          <a:prstGeom prst="rect">
            <a:avLst/>
          </a:prstGeom>
          <a:noFill/>
        </p:spPr>
        <p:txBody>
          <a:bodyPr wrap="square" rtlCol="0">
            <a:spAutoFit/>
          </a:bodyPr>
          <a:lstStyle/>
          <a:p>
            <a:r>
              <a:rPr lang="fr-FR" dirty="0" smtClean="0">
                <a:latin typeface="Maiandra GD" panose="020E0502030308020204" pitchFamily="34" charset="0"/>
              </a:rPr>
              <a:t>Entre 13h40 et 14h10 : Atterrissage des vols à l’aéroport de Djerba</a:t>
            </a:r>
          </a:p>
          <a:p>
            <a:r>
              <a:rPr lang="fr-FR" dirty="0" smtClean="0">
                <a:latin typeface="Maiandra GD" panose="020E0502030308020204" pitchFamily="34" charset="0"/>
              </a:rPr>
              <a:t>Accueil par notre équipe Croisière Jaune à l’aéroport</a:t>
            </a:r>
          </a:p>
          <a:p>
            <a:r>
              <a:rPr lang="fr-FR" dirty="0" smtClean="0">
                <a:latin typeface="Maiandra GD" panose="020E0502030308020204" pitchFamily="34" charset="0"/>
              </a:rPr>
              <a:t>Départ en 4x4 en direction de Ksar </a:t>
            </a:r>
            <a:r>
              <a:rPr lang="fr-FR" dirty="0" err="1" smtClean="0">
                <a:latin typeface="Maiandra GD" panose="020E0502030308020204" pitchFamily="34" charset="0"/>
              </a:rPr>
              <a:t>Ghilane</a:t>
            </a:r>
            <a:r>
              <a:rPr lang="fr-FR" dirty="0" smtClean="0">
                <a:latin typeface="Maiandra GD" panose="020E0502030308020204" pitchFamily="34" charset="0"/>
              </a:rPr>
              <a:t>, Rallye Road Book avec GPS  avec épreuves et comédiens en costumes de Star </a:t>
            </a:r>
            <a:r>
              <a:rPr lang="fr-FR" dirty="0" err="1" smtClean="0">
                <a:latin typeface="Maiandra GD" panose="020E0502030308020204" pitchFamily="34" charset="0"/>
              </a:rPr>
              <a:t>Wars</a:t>
            </a:r>
            <a:endParaRPr lang="fr-FR" dirty="0" smtClean="0">
              <a:latin typeface="Maiandra GD" panose="020E0502030308020204" pitchFamily="34" charset="0"/>
            </a:endParaRPr>
          </a:p>
          <a:p>
            <a:r>
              <a:rPr lang="fr-FR" dirty="0" smtClean="0">
                <a:latin typeface="Maiandra GD" panose="020E0502030308020204" pitchFamily="34" charset="0"/>
              </a:rPr>
              <a:t>Vers 17h30 Arrêt sur la route pause dégustation, service d’un thé, de boissons, de pâtisseries tunisiennes et de mignardises sucrés et salées</a:t>
            </a:r>
          </a:p>
          <a:p>
            <a:r>
              <a:rPr lang="fr-FR" dirty="0" smtClean="0">
                <a:latin typeface="Maiandra GD" panose="020E0502030308020204" pitchFamily="34" charset="0"/>
              </a:rPr>
              <a:t>Vers 18h30 Reprise des 4x4, et enlisement des 4x4 dans le sable, les participants descendent des 4x4 et rejoignent le campement à dos de dromadaire</a:t>
            </a:r>
          </a:p>
          <a:p>
            <a:r>
              <a:rPr lang="fr-FR" dirty="0" smtClean="0">
                <a:latin typeface="Maiandra GD" panose="020E0502030308020204" pitchFamily="34" charset="0"/>
              </a:rPr>
              <a:t>Vers 19h00 : Arrivée au Campement  </a:t>
            </a:r>
            <a:r>
              <a:rPr lang="fr-FR" dirty="0" err="1" smtClean="0">
                <a:latin typeface="Maiandra GD" panose="020E0502030308020204" pitchFamily="34" charset="0"/>
              </a:rPr>
              <a:t>Tatooine</a:t>
            </a:r>
            <a:r>
              <a:rPr lang="fr-FR" dirty="0" smtClean="0">
                <a:latin typeface="Maiandra GD" panose="020E0502030308020204" pitchFamily="34" charset="0"/>
              </a:rPr>
              <a:t> à Ksar </a:t>
            </a:r>
            <a:r>
              <a:rPr lang="fr-FR" dirty="0" err="1" smtClean="0">
                <a:latin typeface="Maiandra GD" panose="020E0502030308020204" pitchFamily="34" charset="0"/>
              </a:rPr>
              <a:t>Ghilane</a:t>
            </a:r>
            <a:endParaRPr lang="fr-FR" dirty="0" smtClean="0">
              <a:latin typeface="Maiandra GD" panose="020E0502030308020204" pitchFamily="34" charset="0"/>
            </a:endParaRPr>
          </a:p>
          <a:p>
            <a:r>
              <a:rPr lang="fr-FR" dirty="0" smtClean="0">
                <a:latin typeface="Maiandra GD" panose="020E0502030308020204" pitchFamily="34" charset="0"/>
              </a:rPr>
              <a:t>Cocktail de bienvenue, remise d’une serviette rafraichissante et installation dans les tentes climatisées</a:t>
            </a:r>
          </a:p>
          <a:p>
            <a:r>
              <a:rPr lang="fr-FR" dirty="0" smtClean="0">
                <a:latin typeface="Maiandra GD" panose="020E0502030308020204" pitchFamily="34" charset="0"/>
              </a:rPr>
              <a:t>Possibilité de profiter de la piscine extérieur </a:t>
            </a:r>
          </a:p>
          <a:p>
            <a:r>
              <a:rPr lang="fr-FR" dirty="0" smtClean="0">
                <a:latin typeface="Maiandra GD" panose="020E0502030308020204" pitchFamily="34" charset="0"/>
              </a:rPr>
              <a:t>Vers 20h Un chemin lumineux mènera les participants jusqu’au lieu du dîner dans les dunes.</a:t>
            </a:r>
          </a:p>
          <a:p>
            <a:r>
              <a:rPr lang="fr-FR" dirty="0" smtClean="0">
                <a:latin typeface="Maiandra GD" panose="020E0502030308020204" pitchFamily="34" charset="0"/>
              </a:rPr>
              <a:t>Les participants seront munis de mini sabres laser phosphorescent</a:t>
            </a:r>
          </a:p>
          <a:p>
            <a:r>
              <a:rPr lang="fr-FR" dirty="0" smtClean="0">
                <a:latin typeface="Maiandra GD" panose="020E0502030308020204" pitchFamily="34" charset="0"/>
              </a:rPr>
              <a:t>Accueil et animation par une troupe folklorique</a:t>
            </a:r>
          </a:p>
          <a:p>
            <a:r>
              <a:rPr lang="fr-FR" dirty="0" smtClean="0">
                <a:latin typeface="Maiandra GD" panose="020E0502030308020204" pitchFamily="34" charset="0"/>
              </a:rPr>
              <a:t>20h30 Dîner mille et un feu dans les dunes du Grand Erg Orientale avec mise en lumière 3000 bougies</a:t>
            </a:r>
          </a:p>
          <a:p>
            <a:r>
              <a:rPr lang="fr-FR" dirty="0" smtClean="0">
                <a:latin typeface="Maiandra GD" panose="020E0502030308020204" pitchFamily="34" charset="0"/>
              </a:rPr>
              <a:t>Nuit sous tente base </a:t>
            </a:r>
            <a:r>
              <a:rPr lang="fr-FR" dirty="0" err="1" smtClean="0">
                <a:latin typeface="Maiandra GD" panose="020E0502030308020204" pitchFamily="34" charset="0"/>
              </a:rPr>
              <a:t>twin</a:t>
            </a:r>
            <a:r>
              <a:rPr lang="fr-FR" dirty="0" smtClean="0">
                <a:latin typeface="Maiandra GD" panose="020E0502030308020204" pitchFamily="34" charset="0"/>
              </a:rPr>
              <a:t> ou single</a:t>
            </a:r>
            <a:endParaRPr lang="fr-FR" dirty="0">
              <a:latin typeface="Maiandra GD" panose="020E0502030308020204" pitchFamily="34" charset="0"/>
            </a:endParaRPr>
          </a:p>
        </p:txBody>
      </p:sp>
    </p:spTree>
    <p:extLst>
      <p:ext uri="{BB962C8B-B14F-4D97-AF65-F5344CB8AC3E}">
        <p14:creationId xmlns:p14="http://schemas.microsoft.com/office/powerpoint/2010/main" val="4169451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5" name="Image 10" descr="musique-plage.jpg"/>
          <p:cNvPicPr>
            <a:picLocks noChangeAspect="1"/>
          </p:cNvPicPr>
          <p:nvPr/>
        </p:nvPicPr>
        <p:blipFill>
          <a:blip r:embed="rId3" cstate="email"/>
          <a:srcRect/>
          <a:stretch>
            <a:fillRect/>
          </a:stretch>
        </p:blipFill>
        <p:spPr bwMode="auto">
          <a:xfrm>
            <a:off x="0" y="476250"/>
            <a:ext cx="1643063" cy="2133600"/>
          </a:xfrm>
          <a:prstGeom prst="rect">
            <a:avLst/>
          </a:prstGeom>
          <a:noFill/>
          <a:ln w="9525">
            <a:noFill/>
            <a:miter lim="800000"/>
            <a:headEnd/>
            <a:tailEnd/>
          </a:ln>
        </p:spPr>
      </p:pic>
      <p:pic>
        <p:nvPicPr>
          <p:cNvPr id="146437" name="Image 8" descr="Tozeur-palmeraie.jpg"/>
          <p:cNvPicPr>
            <a:picLocks noChangeAspect="1"/>
          </p:cNvPicPr>
          <p:nvPr/>
        </p:nvPicPr>
        <p:blipFill>
          <a:blip r:embed="rId4" cstate="email"/>
          <a:srcRect/>
          <a:stretch>
            <a:fillRect/>
          </a:stretch>
        </p:blipFill>
        <p:spPr bwMode="auto">
          <a:xfrm>
            <a:off x="1619250" y="476250"/>
            <a:ext cx="2844800" cy="2133600"/>
          </a:xfrm>
          <a:prstGeom prst="rect">
            <a:avLst/>
          </a:prstGeom>
          <a:noFill/>
          <a:ln w="9525">
            <a:noFill/>
            <a:miter lim="800000"/>
            <a:headEnd/>
            <a:tailEnd/>
          </a:ln>
        </p:spPr>
      </p:pic>
      <p:sp>
        <p:nvSpPr>
          <p:cNvPr id="146438" name="Text Box 4"/>
          <p:cNvSpPr txBox="1">
            <a:spLocks noChangeArrowheads="1"/>
          </p:cNvSpPr>
          <p:nvPr/>
        </p:nvSpPr>
        <p:spPr bwMode="auto">
          <a:xfrm>
            <a:off x="1042988" y="2852738"/>
            <a:ext cx="7132637" cy="4093428"/>
          </a:xfrm>
          <a:prstGeom prst="rect">
            <a:avLst/>
          </a:prstGeom>
          <a:noFill/>
          <a:ln w="9525">
            <a:noFill/>
            <a:miter lim="800000"/>
            <a:headEnd/>
            <a:tailEnd/>
          </a:ln>
        </p:spPr>
        <p:txBody>
          <a:bodyPr>
            <a:spAutoFit/>
          </a:bodyPr>
          <a:lstStyle/>
          <a:p>
            <a:pPr defTabSz="457200"/>
            <a:r>
              <a:rPr lang="fr-FR" sz="1600" dirty="0">
                <a:latin typeface="Maiandra GD" panose="020E0502030308020204" pitchFamily="34" charset="0"/>
                <a:ea typeface="ＭＳ Ｐゴシック" pitchFamily="-110" charset="-128"/>
              </a:rPr>
              <a:t>Djerba se situe dans le sud de la Tunisie, à quelque 50 km au nord de Médenine, entre les péninsules de </a:t>
            </a:r>
            <a:r>
              <a:rPr lang="fr-FR" sz="1600" dirty="0" err="1">
                <a:latin typeface="Maiandra GD" panose="020E0502030308020204" pitchFamily="34" charset="0"/>
                <a:ea typeface="ＭＳ Ｐゴシック" pitchFamily="-110" charset="-128"/>
              </a:rPr>
              <a:t>Jorf</a:t>
            </a:r>
            <a:r>
              <a:rPr lang="fr-FR" sz="1600" dirty="0">
                <a:latin typeface="Maiandra GD" panose="020E0502030308020204" pitchFamily="34" charset="0"/>
                <a:ea typeface="ＭＳ Ｐゴシック" pitchFamily="-110" charset="-128"/>
              </a:rPr>
              <a:t> et de </a:t>
            </a:r>
            <a:r>
              <a:rPr lang="fr-FR" sz="1600" dirty="0" err="1">
                <a:latin typeface="Maiandra GD" panose="020E0502030308020204" pitchFamily="34" charset="0"/>
                <a:ea typeface="ＭＳ Ｐゴシック" pitchFamily="-110" charset="-128"/>
              </a:rPr>
              <a:t>Zarzis</a:t>
            </a:r>
            <a:r>
              <a:rPr lang="fr-FR" sz="1600" dirty="0">
                <a:latin typeface="Maiandra GD" panose="020E0502030308020204" pitchFamily="34" charset="0"/>
                <a:ea typeface="ＭＳ Ｐゴシック" pitchFamily="-110" charset="-128"/>
              </a:rPr>
              <a:t>. Sa superficie est de 514 km² (soit 28 par 22 kilomètres).</a:t>
            </a:r>
          </a:p>
          <a:p>
            <a:pPr defTabSz="457200"/>
            <a:r>
              <a:rPr lang="fr-FR" sz="1600" dirty="0">
                <a:latin typeface="Maiandra GD" panose="020E0502030308020204" pitchFamily="34" charset="0"/>
                <a:ea typeface="ＭＳ Ｐゴシック" pitchFamily="-110" charset="-128"/>
              </a:rPr>
              <a:t> </a:t>
            </a:r>
          </a:p>
          <a:p>
            <a:pPr defTabSz="457200"/>
            <a:r>
              <a:rPr lang="fr-FR" sz="1600" dirty="0">
                <a:latin typeface="Maiandra GD" panose="020E0502030308020204" pitchFamily="34" charset="0"/>
                <a:ea typeface="ＭＳ Ｐゴシック" pitchFamily="-110" charset="-128"/>
              </a:rPr>
              <a:t>Elle est rattachée au continent depuis l'époque romaine par un viaduc qui relie son extrémité sud-est à la péninsule de </a:t>
            </a:r>
            <a:r>
              <a:rPr lang="fr-FR" sz="1600" dirty="0" err="1">
                <a:latin typeface="Maiandra GD" panose="020E0502030308020204" pitchFamily="34" charset="0"/>
                <a:ea typeface="ＭＳ Ｐゴシック" pitchFamily="-110" charset="-128"/>
              </a:rPr>
              <a:t>Zarzis</a:t>
            </a:r>
            <a:r>
              <a:rPr lang="fr-FR" sz="1600" dirty="0">
                <a:latin typeface="Maiandra GD" panose="020E0502030308020204" pitchFamily="34" charset="0"/>
                <a:ea typeface="ＭＳ Ｐゴシック" pitchFamily="-110" charset="-128"/>
              </a:rPr>
              <a:t>. L'altitude maximale sur l'île n'est que de 30 mètres au-dessus du niveau de la mer, ce qui la rend facile à explorer en vélo ou à moto .</a:t>
            </a:r>
          </a:p>
          <a:p>
            <a:pPr defTabSz="457200"/>
            <a:r>
              <a:rPr lang="fr-FR" sz="1600" dirty="0">
                <a:latin typeface="Maiandra GD" panose="020E0502030308020204" pitchFamily="34" charset="0"/>
                <a:ea typeface="ＭＳ Ｐゴシック" pitchFamily="-110" charset="-128"/>
              </a:rPr>
              <a:t> </a:t>
            </a:r>
          </a:p>
          <a:p>
            <a:pPr defTabSz="457200"/>
            <a:r>
              <a:rPr lang="fr-FR" sz="1600" dirty="0">
                <a:latin typeface="Maiandra GD" panose="020E0502030308020204" pitchFamily="34" charset="0"/>
                <a:ea typeface="ＭＳ Ｐゴシック" pitchFamily="-110" charset="-128"/>
              </a:rPr>
              <a:t>Aujourd'hui, le tourisme étend ses réseaux sur le littoral, surtout là où le sable fin et blanc des plages scintille sous le soleil radieux du Sud Tunisien, côtoyant une mer tiède et accueillante.</a:t>
            </a:r>
          </a:p>
          <a:p>
            <a:pPr defTabSz="457200"/>
            <a:r>
              <a:rPr lang="fr-FR" sz="1600" dirty="0">
                <a:latin typeface="Maiandra GD" panose="020E0502030308020204" pitchFamily="34" charset="0"/>
                <a:ea typeface="ＭＳ Ｐゴシック" pitchFamily="-110" charset="-128"/>
              </a:rPr>
              <a:t> </a:t>
            </a:r>
          </a:p>
          <a:p>
            <a:pPr defTabSz="457200"/>
            <a:r>
              <a:rPr lang="fr-FR" sz="1600" dirty="0">
                <a:latin typeface="Maiandra GD" panose="020E0502030308020204" pitchFamily="34" charset="0"/>
                <a:ea typeface="ＭＳ Ｐゴシック" pitchFamily="-110" charset="-128"/>
              </a:rPr>
              <a:t>L'île de Djerba "la douce" est devenue la première destination touristique du pays.</a:t>
            </a:r>
          </a:p>
          <a:p>
            <a:pPr defTabSz="457200"/>
            <a:endParaRPr lang="fr-FR" dirty="0">
              <a:latin typeface="Maiandra GD" panose="020E0502030308020204" pitchFamily="34" charset="0"/>
              <a:ea typeface="ＭＳ Ｐゴシック" pitchFamily="-110" charset="-128"/>
            </a:endParaRPr>
          </a:p>
        </p:txBody>
      </p:sp>
      <p:sp>
        <p:nvSpPr>
          <p:cNvPr id="146439" name="ZoneTexte 6"/>
          <p:cNvSpPr txBox="1">
            <a:spLocks noChangeArrowheads="1"/>
          </p:cNvSpPr>
          <p:nvPr/>
        </p:nvSpPr>
        <p:spPr bwMode="auto">
          <a:xfrm>
            <a:off x="4932363" y="1196975"/>
            <a:ext cx="3768725" cy="954107"/>
          </a:xfrm>
          <a:prstGeom prst="rect">
            <a:avLst/>
          </a:prstGeom>
          <a:noFill/>
          <a:ln w="9525">
            <a:noFill/>
            <a:miter lim="800000"/>
            <a:headEnd/>
            <a:tailEnd/>
          </a:ln>
        </p:spPr>
        <p:txBody>
          <a:bodyPr>
            <a:spAutoFit/>
          </a:bodyPr>
          <a:lstStyle/>
          <a:p>
            <a:pPr algn="ctr" defTabSz="457200"/>
            <a:r>
              <a:rPr lang="fr-FR" sz="2800" dirty="0">
                <a:latin typeface="Maiandra GD" panose="020E0502030308020204" pitchFamily="34" charset="0"/>
                <a:ea typeface="ＭＳ Ｐゴシック" pitchFamily="-110" charset="-128"/>
              </a:rPr>
              <a:t>L’ile des Lotophages</a:t>
            </a:r>
          </a:p>
          <a:p>
            <a:pPr algn="ctr" defTabSz="457200"/>
            <a:r>
              <a:rPr lang="fr-FR" sz="2800" dirty="0">
                <a:latin typeface="Maiandra GD" panose="020E0502030308020204" pitchFamily="34" charset="0"/>
                <a:ea typeface="ＭＳ Ｐゴシック" pitchFamily="-110" charset="-128"/>
              </a:rPr>
              <a:t>aux portes du rêve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erba.be/fr/photos/thumbs/lrg-56-hasdrubal-prestige-djerb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5536" y="836712"/>
            <a:ext cx="4324803" cy="2880320"/>
          </a:xfrm>
          <a:prstGeom prst="rect">
            <a:avLst/>
          </a:prstGeom>
          <a:noFill/>
        </p:spPr>
      </p:pic>
      <p:pic>
        <p:nvPicPr>
          <p:cNvPr id="1028" name="Picture 4" descr="http://www.tourmag.com/photo/art/default/589451-719596.jpg?v=128938504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4048" y="836712"/>
            <a:ext cx="3512585" cy="2880320"/>
          </a:xfrm>
          <a:prstGeom prst="rect">
            <a:avLst/>
          </a:prstGeom>
          <a:noFill/>
        </p:spPr>
      </p:pic>
      <p:pic>
        <p:nvPicPr>
          <p:cNvPr id="1032" name="Picture 8" descr="http://www.agolfingexperience.com/uploadphoto/H%C3%B4tel-Hasdrubal-Prestige-Djerb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3861048"/>
            <a:ext cx="4286645" cy="2855566"/>
          </a:xfrm>
          <a:prstGeom prst="rect">
            <a:avLst/>
          </a:prstGeom>
          <a:noFill/>
        </p:spPr>
      </p:pic>
      <p:pic>
        <p:nvPicPr>
          <p:cNvPr id="1034" name="Picture 10" descr="http://static.promovacances.com/photos/vacances-tunisie/djerba/chambre-hasdrubal-prestige_81741_pgh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4008" y="3861048"/>
            <a:ext cx="4283968" cy="2852941"/>
          </a:xfrm>
          <a:prstGeom prst="rect">
            <a:avLst/>
          </a:prstGeom>
          <a:noFill/>
        </p:spPr>
      </p:pic>
      <p:sp>
        <p:nvSpPr>
          <p:cNvPr id="10" name="Rectangle 9"/>
          <p:cNvSpPr>
            <a:spLocks noChangeArrowheads="1"/>
          </p:cNvSpPr>
          <p:nvPr/>
        </p:nvSpPr>
        <p:spPr bwMode="auto">
          <a:xfrm>
            <a:off x="889000" y="233362"/>
            <a:ext cx="67357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Nuit </a:t>
            </a:r>
            <a:r>
              <a:rPr lang="fr-FR" altLang="fr-FR" sz="2800" dirty="0">
                <a:latin typeface="Maiandra GD" panose="020E0502030308020204" pitchFamily="34" charset="0"/>
              </a:rPr>
              <a:t>à l’hôtel Hasdrubal Prestige Djerba</a:t>
            </a:r>
          </a:p>
        </p:txBody>
      </p:sp>
    </p:spTree>
    <p:extLst>
      <p:ext uri="{BB962C8B-B14F-4D97-AF65-F5344CB8AC3E}">
        <p14:creationId xmlns:p14="http://schemas.microsoft.com/office/powerpoint/2010/main" val="21191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tatic.partirpascher.com/photos/vacances-tunisie/djerba/piscine-hasdrubal-prestige_81740_pghd.jpg"/>
          <p:cNvPicPr>
            <a:picLocks noChangeAspect="1" noChangeArrowheads="1"/>
          </p:cNvPicPr>
          <p:nvPr/>
        </p:nvPicPr>
        <p:blipFill>
          <a:blip r:embed="rId2" cstate="email"/>
          <a:srcRect/>
          <a:stretch>
            <a:fillRect/>
          </a:stretch>
        </p:blipFill>
        <p:spPr bwMode="auto">
          <a:xfrm>
            <a:off x="3737650" y="2636912"/>
            <a:ext cx="5406350" cy="3600400"/>
          </a:xfrm>
          <a:prstGeom prst="rect">
            <a:avLst/>
          </a:prstGeom>
          <a:noFill/>
        </p:spPr>
      </p:pic>
      <p:pic>
        <p:nvPicPr>
          <p:cNvPr id="39940" name="Picture 4" descr="http://www.agolfingexperience.com/uploadphoto/H%C3%B4tel-Hasdrubal-Prestige.jpg"/>
          <p:cNvPicPr>
            <a:picLocks noChangeAspect="1" noChangeArrowheads="1"/>
          </p:cNvPicPr>
          <p:nvPr/>
        </p:nvPicPr>
        <p:blipFill>
          <a:blip r:embed="rId3" cstate="email"/>
          <a:srcRect/>
          <a:stretch>
            <a:fillRect/>
          </a:stretch>
        </p:blipFill>
        <p:spPr bwMode="auto">
          <a:xfrm>
            <a:off x="0" y="548680"/>
            <a:ext cx="3779912" cy="5669869"/>
          </a:xfrm>
          <a:prstGeom prst="rect">
            <a:avLst/>
          </a:prstGeom>
          <a:noFill/>
        </p:spPr>
      </p:pic>
      <p:sp>
        <p:nvSpPr>
          <p:cNvPr id="9" name="Rectangle 9"/>
          <p:cNvSpPr>
            <a:spLocks noChangeArrowheads="1"/>
          </p:cNvSpPr>
          <p:nvPr/>
        </p:nvSpPr>
        <p:spPr bwMode="auto">
          <a:xfrm>
            <a:off x="3902289" y="940681"/>
            <a:ext cx="5077072" cy="7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dirty="0" smtClean="0">
                <a:latin typeface="Maiandra GD" panose="020E0502030308020204" pitchFamily="34" charset="0"/>
              </a:rPr>
              <a:t>Nuit </a:t>
            </a:r>
            <a:r>
              <a:rPr lang="fr-FR" altLang="fr-FR" dirty="0">
                <a:latin typeface="Maiandra GD" panose="020E0502030308020204" pitchFamily="34" charset="0"/>
              </a:rPr>
              <a:t>à l’hôtel Hasdrubal Prestige Djerba</a:t>
            </a:r>
          </a:p>
        </p:txBody>
      </p:sp>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285750" y="1340768"/>
            <a:ext cx="8607425" cy="193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chemeClr val="tx1"/>
              </a:buClr>
              <a:buFontTx/>
              <a:buNone/>
            </a:pPr>
            <a:r>
              <a:rPr lang="fr-FR" altLang="fr-FR" sz="2000" dirty="0">
                <a:latin typeface="Maiandra GD" panose="020E0502030308020204" pitchFamily="34" charset="0"/>
              </a:rPr>
              <a:t>L'hôtel Hasdrubal édifié sur l'une des plus belles plages de Djerba, a été conçu de manière à assurer un maximum de confort à une clientèle </a:t>
            </a:r>
            <a:r>
              <a:rPr lang="fr-FR" altLang="fr-FR" sz="2000" dirty="0" smtClean="0">
                <a:latin typeface="Maiandra GD" panose="020E0502030308020204" pitchFamily="34" charset="0"/>
              </a:rPr>
              <a:t>exigeante, </a:t>
            </a:r>
            <a:r>
              <a:rPr lang="fr-FR" altLang="fr-FR" sz="2000" dirty="0" err="1" smtClean="0">
                <a:latin typeface="Maiandra GD" panose="020E0502030308020204" pitchFamily="34" charset="0"/>
              </a:rPr>
              <a:t>Leading</a:t>
            </a:r>
            <a:r>
              <a:rPr lang="fr-FR" altLang="fr-FR" sz="2000" dirty="0" smtClean="0">
                <a:latin typeface="Maiandra GD" panose="020E0502030308020204" pitchFamily="34" charset="0"/>
              </a:rPr>
              <a:t> </a:t>
            </a:r>
            <a:r>
              <a:rPr lang="fr-FR" altLang="fr-FR" sz="2000" dirty="0" err="1" smtClean="0">
                <a:latin typeface="Maiandra GD" panose="020E0502030308020204" pitchFamily="34" charset="0"/>
              </a:rPr>
              <a:t>hotel</a:t>
            </a:r>
            <a:r>
              <a:rPr lang="fr-FR" altLang="fr-FR" sz="2000" dirty="0" smtClean="0">
                <a:latin typeface="Maiandra GD" panose="020E0502030308020204" pitchFamily="34" charset="0"/>
              </a:rPr>
              <a:t> of the world.</a:t>
            </a:r>
            <a:endParaRPr lang="fr-FR" altLang="fr-FR" sz="2000" dirty="0">
              <a:latin typeface="Maiandra GD" panose="020E0502030308020204" pitchFamily="34" charset="0"/>
            </a:endParaRPr>
          </a:p>
          <a:p>
            <a:pPr eaLnBrk="1" hangingPunct="1">
              <a:spcBef>
                <a:spcPct val="0"/>
              </a:spcBef>
              <a:buClr>
                <a:schemeClr val="tx1"/>
              </a:buClr>
              <a:buFontTx/>
              <a:buNone/>
            </a:pPr>
            <a:endParaRPr lang="fr-FR" altLang="fr-FR" sz="2000" dirty="0">
              <a:latin typeface="Maiandra GD" panose="020E0502030308020204" pitchFamily="34" charset="0"/>
            </a:endParaRPr>
          </a:p>
          <a:p>
            <a:pPr eaLnBrk="1" hangingPunct="1">
              <a:spcBef>
                <a:spcPct val="0"/>
              </a:spcBef>
              <a:buClr>
                <a:schemeClr val="tx1"/>
              </a:buClr>
              <a:buFontTx/>
              <a:buNone/>
            </a:pPr>
            <a:r>
              <a:rPr lang="fr-FR" altLang="fr-FR" sz="2000" dirty="0">
                <a:latin typeface="Maiandra GD" panose="020E0502030308020204" pitchFamily="34" charset="0"/>
              </a:rPr>
              <a:t>Construit en 1990 et entretenu tous les ans, l'Hasdrubal fait partie des adresses de luxe de Djerba</a:t>
            </a:r>
          </a:p>
        </p:txBody>
      </p:sp>
      <p:pic>
        <p:nvPicPr>
          <p:cNvPr id="43011" name="Picture 16" descr="l_vacances-thalasso-tunisi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30700" y="3678238"/>
            <a:ext cx="45624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7" descr="l_thalasso-tunisi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9700" y="3678238"/>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9"/>
          <p:cNvSpPr>
            <a:spLocks noChangeArrowheads="1"/>
          </p:cNvSpPr>
          <p:nvPr/>
        </p:nvSpPr>
        <p:spPr bwMode="auto">
          <a:xfrm>
            <a:off x="1691680" y="412749"/>
            <a:ext cx="67357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Nuit </a:t>
            </a:r>
            <a:r>
              <a:rPr lang="fr-FR" altLang="fr-FR" sz="2800" dirty="0">
                <a:latin typeface="Maiandra GD" panose="020E0502030308020204" pitchFamily="34" charset="0"/>
              </a:rPr>
              <a:t>à l’hôtel Hasdrubal Prestige Djerba</a:t>
            </a:r>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23914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250825" y="3499272"/>
            <a:ext cx="4176713" cy="28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000" dirty="0">
                <a:latin typeface="Maiandra GD" panose="020E0502030308020204" pitchFamily="34" charset="0"/>
              </a:rPr>
              <a:t>L’hôtel se compose de 210 </a:t>
            </a:r>
            <a:r>
              <a:rPr lang="fr-FR" altLang="fr-FR" sz="2000" dirty="0" smtClean="0">
                <a:latin typeface="Maiandra GD" panose="020E0502030308020204" pitchFamily="34" charset="0"/>
              </a:rPr>
              <a:t>suites </a:t>
            </a:r>
            <a:r>
              <a:rPr lang="fr-FR" altLang="fr-FR" sz="2000" dirty="0">
                <a:latin typeface="Maiandra GD" panose="020E0502030308020204" pitchFamily="34" charset="0"/>
              </a:rPr>
              <a:t>doubles et </a:t>
            </a:r>
            <a:r>
              <a:rPr lang="fr-FR" altLang="fr-FR" sz="2000" dirty="0" smtClean="0">
                <a:latin typeface="Maiandra GD" panose="020E0502030308020204" pitchFamily="34" charset="0"/>
              </a:rPr>
              <a:t>de 5 </a:t>
            </a:r>
            <a:r>
              <a:rPr lang="fr-FR" altLang="fr-FR" sz="2000" dirty="0">
                <a:latin typeface="Maiandra GD" panose="020E0502030308020204" pitchFamily="34" charset="0"/>
              </a:rPr>
              <a:t>suites  réparties dans un bâtiment unique. </a:t>
            </a:r>
          </a:p>
          <a:p>
            <a:pPr eaLnBrk="1" hangingPunct="1">
              <a:spcBef>
                <a:spcPct val="0"/>
              </a:spcBef>
              <a:buFontTx/>
              <a:buNone/>
            </a:pPr>
            <a:r>
              <a:rPr lang="fr-FR" altLang="fr-FR" sz="2000" dirty="0">
                <a:latin typeface="Maiandra GD" panose="020E0502030308020204" pitchFamily="34" charset="0"/>
              </a:rPr>
              <a:t>Toutes les </a:t>
            </a:r>
            <a:r>
              <a:rPr lang="fr-FR" altLang="fr-FR" sz="2000" dirty="0" smtClean="0">
                <a:latin typeface="Maiandra GD" panose="020E0502030308020204" pitchFamily="34" charset="0"/>
              </a:rPr>
              <a:t>suites </a:t>
            </a:r>
            <a:r>
              <a:rPr lang="fr-FR" altLang="fr-FR" sz="2000" dirty="0">
                <a:latin typeface="Maiandra GD" panose="020E0502030308020204" pitchFamily="34" charset="0"/>
              </a:rPr>
              <a:t>sont très spacieuses (42 m² avec salon) et décorées </a:t>
            </a:r>
          </a:p>
          <a:p>
            <a:pPr eaLnBrk="1" hangingPunct="1">
              <a:spcBef>
                <a:spcPct val="0"/>
              </a:spcBef>
              <a:buFontTx/>
              <a:buNone/>
            </a:pPr>
            <a:endParaRPr lang="fr-FR" altLang="fr-FR" sz="2000" dirty="0">
              <a:latin typeface="Maiandra GD" panose="020E0502030308020204" pitchFamily="34" charset="0"/>
            </a:endParaRPr>
          </a:p>
          <a:p>
            <a:pPr eaLnBrk="1" hangingPunct="1">
              <a:spcBef>
                <a:spcPct val="0"/>
              </a:spcBef>
              <a:buFontTx/>
              <a:buNone/>
            </a:pPr>
            <a:r>
              <a:rPr lang="fr-FR" altLang="fr-FR" sz="2000" dirty="0">
                <a:latin typeface="Maiandra GD" panose="020E0502030308020204" pitchFamily="34" charset="0"/>
              </a:rPr>
              <a:t>Une loggia permet d'avoir une vue s'ouvrant sur la mer, les patios ou la piscine</a:t>
            </a:r>
          </a:p>
        </p:txBody>
      </p:sp>
      <p:pic>
        <p:nvPicPr>
          <p:cNvPr id="44035" name="Picture 6" descr="l_thalasso-tunisi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0" y="635000"/>
            <a:ext cx="4284663"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7" descr="l_djerba-thalassotherapi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388" y="635000"/>
            <a:ext cx="410527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ChangeArrowheads="1"/>
          </p:cNvSpPr>
          <p:nvPr/>
        </p:nvSpPr>
        <p:spPr bwMode="auto">
          <a:xfrm>
            <a:off x="1907704" y="120157"/>
            <a:ext cx="67357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Nuit </a:t>
            </a:r>
            <a:r>
              <a:rPr lang="fr-FR" altLang="fr-FR" sz="2800" dirty="0">
                <a:latin typeface="Maiandra GD" panose="020E0502030308020204" pitchFamily="34" charset="0"/>
              </a:rPr>
              <a:t>à l’hôtel Hasdrubal Prestige Djerba</a:t>
            </a:r>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60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l_thalass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333375"/>
            <a:ext cx="417671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6"/>
          <p:cNvSpPr>
            <a:spLocks noChangeArrowheads="1"/>
          </p:cNvSpPr>
          <p:nvPr/>
        </p:nvSpPr>
        <p:spPr bwMode="auto">
          <a:xfrm>
            <a:off x="4500563" y="212839"/>
            <a:ext cx="4572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2000" dirty="0">
                <a:latin typeface="Maiandra GD" panose="020E0502030308020204" pitchFamily="34" charset="0"/>
              </a:rPr>
              <a:t>L'Hasdrubal met à disposition de ses clients l’</a:t>
            </a:r>
            <a:r>
              <a:rPr lang="fr-FR" altLang="fr-FR" sz="2000" dirty="0" err="1">
                <a:latin typeface="Maiandra GD" panose="020E0502030308020204" pitchFamily="34" charset="0"/>
              </a:rPr>
              <a:t>Hasdrubar</a:t>
            </a:r>
            <a:r>
              <a:rPr lang="fr-FR" altLang="fr-FR" sz="2000" dirty="0">
                <a:latin typeface="Maiandra GD" panose="020E0502030308020204" pitchFamily="34" charset="0"/>
              </a:rPr>
              <a:t> (Buffet international, large choix, plats variés), le Barca ("à la carte" restaurants avec menus gastronomiques dans une atmosphère relaxante), le </a:t>
            </a:r>
            <a:r>
              <a:rPr lang="fr-FR" altLang="fr-FR" sz="2000" dirty="0" err="1">
                <a:latin typeface="Maiandra GD" panose="020E0502030308020204" pitchFamily="34" charset="0"/>
              </a:rPr>
              <a:t>Moorish</a:t>
            </a:r>
            <a:r>
              <a:rPr lang="fr-FR" altLang="fr-FR" sz="2000" dirty="0">
                <a:latin typeface="Maiandra GD" panose="020E0502030308020204" pitchFamily="34" charset="0"/>
              </a:rPr>
              <a:t> </a:t>
            </a:r>
            <a:r>
              <a:rPr lang="fr-FR" altLang="fr-FR" sz="2000" dirty="0" err="1">
                <a:latin typeface="Maiandra GD" panose="020E0502030308020204" pitchFamily="34" charset="0"/>
              </a:rPr>
              <a:t>Cafe</a:t>
            </a:r>
            <a:r>
              <a:rPr lang="fr-FR" altLang="fr-FR" sz="2000" dirty="0">
                <a:latin typeface="Maiandra GD" panose="020E0502030308020204" pitchFamily="34" charset="0"/>
              </a:rPr>
              <a:t> (testez le thé à la menthe et le narguilé), le Hamilcar (restaurant principal avec buffet international) et le Barbecue (open air, "à la carte" service)</a:t>
            </a:r>
          </a:p>
        </p:txBody>
      </p:sp>
      <p:pic>
        <p:nvPicPr>
          <p:cNvPr id="45060" name="Picture 9" descr="l_thalasso-tunisi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0563" y="3429000"/>
            <a:ext cx="44640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04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323850" y="640924"/>
            <a:ext cx="3960813" cy="621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fr-FR" altLang="fr-FR" sz="1800" dirty="0">
                <a:latin typeface="Maiandra GD" panose="020E0502030308020204" pitchFamily="34" charset="0"/>
              </a:rPr>
              <a:t>L'hôtel met à votre disposition une très grande piscine extérieure de 38m de long. </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De plus, depuis 2006, une piscine thermale couverte et chauffée avec une partie bain à remous a été crée avec une immense terrasse solarium.</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Transats, parasols et serviettes sont fournis gratuitement.</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Salle de gym, sauna, hammam, bains à remous, tennis, le tout gratuit sauf l'éclairage du tennis</a:t>
            </a:r>
          </a:p>
          <a:p>
            <a:pPr eaLnBrk="1" hangingPunct="1">
              <a:spcBef>
                <a:spcPct val="0"/>
              </a:spcBef>
              <a:buFontTx/>
              <a:buNone/>
            </a:pPr>
            <a:endParaRPr lang="fr-FR" altLang="fr-FR" sz="1800" dirty="0">
              <a:latin typeface="Maiandra GD" panose="020E0502030308020204" pitchFamily="34" charset="0"/>
            </a:endParaRPr>
          </a:p>
          <a:p>
            <a:pPr eaLnBrk="1" hangingPunct="1">
              <a:spcBef>
                <a:spcPct val="0"/>
              </a:spcBef>
              <a:buFontTx/>
              <a:buNone/>
            </a:pPr>
            <a:r>
              <a:rPr lang="fr-FR" altLang="fr-FR" sz="1800" dirty="0">
                <a:latin typeface="Maiandra GD" panose="020E0502030308020204" pitchFamily="34" charset="0"/>
              </a:rPr>
              <a:t>- Avec participation :</a:t>
            </a:r>
          </a:p>
          <a:p>
            <a:pPr eaLnBrk="1" hangingPunct="1">
              <a:spcBef>
                <a:spcPct val="0"/>
              </a:spcBef>
              <a:buFontTx/>
              <a:buNone/>
            </a:pPr>
            <a:r>
              <a:rPr lang="fr-FR" altLang="fr-FR" sz="1800" dirty="0">
                <a:latin typeface="Maiandra GD" panose="020E0502030308020204" pitchFamily="34" charset="0"/>
              </a:rPr>
              <a:t>Sports nautiques à la plage dont planche à voile, voile, embarcations à pédale, parachute ascensionnel, ski nautique et Golf à proximité </a:t>
            </a:r>
          </a:p>
          <a:p>
            <a:pPr eaLnBrk="1" hangingPunct="1">
              <a:spcBef>
                <a:spcPct val="0"/>
              </a:spcBef>
              <a:buFontTx/>
              <a:buNone/>
            </a:pPr>
            <a:endParaRPr lang="fr-FR" altLang="fr-FR" sz="2000" dirty="0">
              <a:latin typeface="Pristina" pitchFamily="66" charset="0"/>
            </a:endParaRPr>
          </a:p>
        </p:txBody>
      </p:sp>
      <p:pic>
        <p:nvPicPr>
          <p:cNvPr id="46083" name="Picture 5" descr="hotel-hasdrubal-prestige-djerba-thalassa-spa-piscin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33900" y="3556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6" descr="l_balneotherapie-tunisi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00563" y="3425825"/>
            <a:ext cx="427513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159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3 – Jeudi 28 Août 2014  </a:t>
            </a:r>
            <a:endParaRPr lang="fr-FR" altLang="fr-FR" sz="2000" u="sng" dirty="0">
              <a:cs typeface="Arial" charset="0"/>
            </a:endParaRPr>
          </a:p>
        </p:txBody>
      </p:sp>
      <p:sp>
        <p:nvSpPr>
          <p:cNvPr id="3" name="ZoneTexte 2"/>
          <p:cNvSpPr txBox="1"/>
          <p:nvPr/>
        </p:nvSpPr>
        <p:spPr>
          <a:xfrm>
            <a:off x="209938" y="1340768"/>
            <a:ext cx="8424936" cy="5078313"/>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07h30 Petit déjeuner sous forme de buffet à l’hôtel Hasdrubal Prestige Djerba</a:t>
            </a:r>
          </a:p>
          <a:p>
            <a:pPr>
              <a:lnSpc>
                <a:spcPct val="150000"/>
              </a:lnSpc>
            </a:pPr>
            <a:r>
              <a:rPr lang="fr-FR" dirty="0" smtClean="0">
                <a:latin typeface="Maiandra GD" panose="020E0502030308020204" pitchFamily="34" charset="0"/>
              </a:rPr>
              <a:t>09h00 : Départ Buggy et en quad pour Rallye avec Boussoles sur l’île de Djerba avec activités: Tournage de scènes de Star </a:t>
            </a:r>
            <a:r>
              <a:rPr lang="fr-FR" dirty="0" err="1" smtClean="0">
                <a:latin typeface="Maiandra GD" panose="020E0502030308020204" pitchFamily="34" charset="0"/>
              </a:rPr>
              <a:t>Wars</a:t>
            </a:r>
            <a:r>
              <a:rPr lang="fr-FR" dirty="0" smtClean="0">
                <a:latin typeface="Maiandra GD" panose="020E0502030308020204" pitchFamily="34" charset="0"/>
              </a:rPr>
              <a:t>, création d’une jarre de la planète </a:t>
            </a:r>
            <a:r>
              <a:rPr lang="fr-FR" dirty="0" err="1" smtClean="0">
                <a:latin typeface="Maiandra GD" panose="020E0502030308020204" pitchFamily="34" charset="0"/>
              </a:rPr>
              <a:t>Tatooine</a:t>
            </a:r>
            <a:r>
              <a:rPr lang="fr-FR" dirty="0" smtClean="0">
                <a:latin typeface="Maiandra GD" panose="020E0502030308020204" pitchFamily="34" charset="0"/>
              </a:rPr>
              <a:t> dans une grotte de </a:t>
            </a:r>
            <a:r>
              <a:rPr lang="fr-FR" dirty="0" err="1" smtClean="0">
                <a:latin typeface="Maiandra GD" panose="020E0502030308020204" pitchFamily="34" charset="0"/>
              </a:rPr>
              <a:t>Guellala</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Vers 12h00 L ’ensemble des participants se retrouvent à l’embarcadère pour prendre le bateau pirate qui les mènera sur l’île aux flamants roses</a:t>
            </a:r>
          </a:p>
          <a:p>
            <a:pPr>
              <a:lnSpc>
                <a:spcPct val="150000"/>
              </a:lnSpc>
            </a:pPr>
            <a:r>
              <a:rPr lang="fr-FR" dirty="0" smtClean="0">
                <a:latin typeface="Maiandra GD" panose="020E0502030308020204" pitchFamily="34" charset="0"/>
              </a:rPr>
              <a:t>Vers 12h30 : Arrivée des participants sur l’île aux flamants roses</a:t>
            </a:r>
          </a:p>
          <a:p>
            <a:pPr>
              <a:lnSpc>
                <a:spcPct val="150000"/>
              </a:lnSpc>
            </a:pPr>
            <a:r>
              <a:rPr lang="fr-FR" dirty="0" smtClean="0">
                <a:latin typeface="Maiandra GD" panose="020E0502030308020204" pitchFamily="34" charset="0"/>
              </a:rPr>
              <a:t> Déjeuner barbecue façon Robinson </a:t>
            </a:r>
            <a:r>
              <a:rPr lang="fr-FR" dirty="0" err="1" smtClean="0">
                <a:latin typeface="Maiandra GD" panose="020E0502030308020204" pitchFamily="34" charset="0"/>
              </a:rPr>
              <a:t>Crusoe</a:t>
            </a:r>
            <a:endParaRPr lang="fr-FR" dirty="0" smtClean="0">
              <a:latin typeface="Maiandra GD" panose="020E0502030308020204" pitchFamily="34" charset="0"/>
            </a:endParaRPr>
          </a:p>
          <a:p>
            <a:pPr>
              <a:lnSpc>
                <a:spcPct val="150000"/>
              </a:lnSpc>
            </a:pPr>
            <a:r>
              <a:rPr lang="fr-FR" dirty="0" smtClean="0">
                <a:latin typeface="Maiandra GD" panose="020E0502030308020204" pitchFamily="34" charset="0"/>
              </a:rPr>
              <a:t>Après midi activité nautique sur la plage: relai jet ski, relai kayak, initiation pêche aux filets, initiation pêche aux poules, construction de radeau</a:t>
            </a:r>
          </a:p>
          <a:p>
            <a:pPr>
              <a:lnSpc>
                <a:spcPct val="150000"/>
              </a:lnSpc>
            </a:pPr>
            <a:r>
              <a:rPr lang="fr-FR" dirty="0" smtClean="0">
                <a:latin typeface="Maiandra GD" panose="020E0502030308020204" pitchFamily="34" charset="0"/>
              </a:rPr>
              <a:t>Vers 18h30 : Reprise du bateau puis des bus en direction de l’hôtel Hasdrubal Prestige Djerba 5*</a:t>
            </a:r>
          </a:p>
        </p:txBody>
      </p:sp>
    </p:spTree>
    <p:extLst>
      <p:ext uri="{BB962C8B-B14F-4D97-AF65-F5344CB8AC3E}">
        <p14:creationId xmlns:p14="http://schemas.microsoft.com/office/powerpoint/2010/main" val="14215087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3 – Jeudi 28 Août 2014  </a:t>
            </a:r>
            <a:endParaRPr lang="fr-FR" altLang="fr-FR" sz="2000" u="sng" dirty="0">
              <a:cs typeface="Arial" charset="0"/>
            </a:endParaRPr>
          </a:p>
        </p:txBody>
      </p:sp>
      <p:sp>
        <p:nvSpPr>
          <p:cNvPr id="3" name="ZoneTexte 2"/>
          <p:cNvSpPr txBox="1"/>
          <p:nvPr/>
        </p:nvSpPr>
        <p:spPr>
          <a:xfrm>
            <a:off x="214995" y="1124744"/>
            <a:ext cx="8424936" cy="4662815"/>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Vers 20h00 : Deux bus amèneront les participants une plage déserte pour leur dîner de Gala Dîner à sur une plage déserte de Djerba</a:t>
            </a:r>
          </a:p>
          <a:p>
            <a:pPr>
              <a:lnSpc>
                <a:spcPct val="150000"/>
              </a:lnSpc>
            </a:pPr>
            <a:r>
              <a:rPr lang="fr-FR" dirty="0" smtClean="0">
                <a:latin typeface="Maiandra GD" panose="020E0502030308020204" pitchFamily="34" charset="0"/>
              </a:rPr>
              <a:t>20h30 Arrivée sur la plage déserte et service d’un cocktail « les pieds dans l’eau »</a:t>
            </a:r>
          </a:p>
          <a:p>
            <a:pPr>
              <a:lnSpc>
                <a:spcPct val="150000"/>
              </a:lnSpc>
            </a:pPr>
            <a:r>
              <a:rPr lang="fr-FR" dirty="0" smtClean="0">
                <a:latin typeface="Maiandra GD" panose="020E0502030308020204" pitchFamily="34" charset="0"/>
              </a:rPr>
              <a:t>21h00 Dîner à ciel ouvert sur une plage déserte de Djerba avec illumination 3000 bougies</a:t>
            </a:r>
          </a:p>
          <a:p>
            <a:pPr>
              <a:lnSpc>
                <a:spcPct val="150000"/>
              </a:lnSpc>
            </a:pPr>
            <a:r>
              <a:rPr lang="fr-FR" dirty="0" smtClean="0">
                <a:latin typeface="Maiandra GD" panose="020E0502030308020204" pitchFamily="34" charset="0"/>
              </a:rPr>
              <a:t>Pendant le dîner projection sur écran des scènes de Star </a:t>
            </a:r>
            <a:r>
              <a:rPr lang="fr-FR" dirty="0" err="1" smtClean="0">
                <a:latin typeface="Maiandra GD" panose="020E0502030308020204" pitchFamily="34" charset="0"/>
              </a:rPr>
              <a:t>Wars</a:t>
            </a:r>
            <a:r>
              <a:rPr lang="fr-FR" dirty="0" smtClean="0">
                <a:latin typeface="Maiandra GD" panose="020E0502030308020204" pitchFamily="34" charset="0"/>
              </a:rPr>
              <a:t> tournées par les participants durant leurs rallye à Djerba</a:t>
            </a:r>
          </a:p>
          <a:p>
            <a:pPr>
              <a:lnSpc>
                <a:spcPct val="150000"/>
              </a:lnSpc>
            </a:pPr>
            <a:r>
              <a:rPr lang="fr-FR" dirty="0" smtClean="0">
                <a:latin typeface="Maiandra GD" panose="020E0502030308020204" pitchFamily="34" charset="0"/>
              </a:rPr>
              <a:t>Vers 23h00 Soirée discothèque éphémère « les pieds dans le sable » montée et privatisée spécialement pour votre groupe.</a:t>
            </a:r>
          </a:p>
          <a:p>
            <a:pPr>
              <a:lnSpc>
                <a:spcPct val="150000"/>
              </a:lnSpc>
            </a:pPr>
            <a:r>
              <a:rPr lang="fr-FR" dirty="0" smtClean="0">
                <a:latin typeface="Maiandra GD" panose="020E0502030308020204" pitchFamily="34" charset="0"/>
              </a:rPr>
              <a:t>Reprise des 4x4 en direction de l’hôtel Hasdrubal Prestige Djerba 5*</a:t>
            </a:r>
          </a:p>
          <a:p>
            <a:pPr>
              <a:lnSpc>
                <a:spcPct val="150000"/>
              </a:lnSpc>
            </a:pPr>
            <a:r>
              <a:rPr lang="fr-FR" dirty="0" smtClean="0">
                <a:latin typeface="Maiandra GD" panose="020E0502030308020204" pitchFamily="34" charset="0"/>
              </a:rPr>
              <a:t>Nuit en suite base </a:t>
            </a:r>
            <a:r>
              <a:rPr lang="fr-FR" dirty="0" err="1" smtClean="0">
                <a:latin typeface="Maiandra GD" panose="020E0502030308020204" pitchFamily="34" charset="0"/>
              </a:rPr>
              <a:t>twin</a:t>
            </a:r>
            <a:r>
              <a:rPr lang="fr-FR" dirty="0" smtClean="0">
                <a:latin typeface="Maiandra GD" panose="020E0502030308020204" pitchFamily="34" charset="0"/>
              </a:rPr>
              <a:t> ou single à l’hôtel Hasdrubal Prestige Djerba 5*</a:t>
            </a:r>
            <a:endParaRPr lang="fr-FR" dirty="0">
              <a:latin typeface="Maiandra GD" panose="020E0502030308020204" pitchFamily="34" charset="0"/>
            </a:endParaRPr>
          </a:p>
        </p:txBody>
      </p:sp>
    </p:spTree>
    <p:extLst>
      <p:ext uri="{BB962C8B-B14F-4D97-AF65-F5344CB8AC3E}">
        <p14:creationId xmlns:p14="http://schemas.microsoft.com/office/powerpoint/2010/main" val="88849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2488555" y="163959"/>
            <a:ext cx="6553200" cy="836613"/>
          </a:xfrm>
          <a:prstGeom prst="rect">
            <a:avLst/>
          </a:prstGeom>
          <a:noFill/>
          <a:ln w="9525">
            <a:noFill/>
            <a:miter lim="800000"/>
            <a:headEnd/>
            <a:tailEnd/>
          </a:ln>
        </p:spPr>
        <p:txBody>
          <a:bodyPr/>
          <a:lstStyle/>
          <a:p>
            <a:pPr marL="342900" indent="-342900">
              <a:spcBef>
                <a:spcPct val="20000"/>
              </a:spcBef>
            </a:pPr>
            <a:r>
              <a:rPr lang="fr-FR" sz="2800" dirty="0" smtClean="0">
                <a:latin typeface="Maiandra GD" panose="020E0502030308020204" pitchFamily="34" charset="0"/>
              </a:rPr>
              <a:t>Rallye en buggy et quad sur l’île de Djerba</a:t>
            </a:r>
            <a:endParaRPr lang="fr-FR" sz="2800" dirty="0">
              <a:latin typeface="Maiandra GD" panose="020E0502030308020204" pitchFamily="34" charset="0"/>
            </a:endParaRPr>
          </a:p>
        </p:txBody>
      </p:sp>
      <p:pic>
        <p:nvPicPr>
          <p:cNvPr id="52233" name="Picture 9" descr="3865329504_1692bb3762"/>
          <p:cNvPicPr>
            <a:picLocks noChangeAspect="1" noChangeArrowheads="1"/>
          </p:cNvPicPr>
          <p:nvPr/>
        </p:nvPicPr>
        <p:blipFill>
          <a:blip r:embed="rId2" cstate="email"/>
          <a:srcRect/>
          <a:stretch>
            <a:fillRect/>
          </a:stretch>
        </p:blipFill>
        <p:spPr bwMode="auto">
          <a:xfrm>
            <a:off x="107504" y="1052736"/>
            <a:ext cx="4572000" cy="3429000"/>
          </a:xfrm>
          <a:prstGeom prst="rect">
            <a:avLst/>
          </a:prstGeom>
          <a:noFill/>
        </p:spPr>
      </p:pic>
      <p:pic>
        <p:nvPicPr>
          <p:cNvPr id="31746" name="Picture 2" descr="http://www.linternaute.com/voyage/magazine/photo/25-destinations-a-voir-au-printemps/image/djerba-douce-568653.jpg"/>
          <p:cNvPicPr>
            <a:picLocks noChangeAspect="1" noChangeArrowheads="1"/>
          </p:cNvPicPr>
          <p:nvPr/>
        </p:nvPicPr>
        <p:blipFill>
          <a:blip r:embed="rId3" cstate="email"/>
          <a:srcRect/>
          <a:stretch>
            <a:fillRect/>
          </a:stretch>
        </p:blipFill>
        <p:spPr bwMode="auto">
          <a:xfrm>
            <a:off x="144016" y="3726911"/>
            <a:ext cx="4572000" cy="3048001"/>
          </a:xfrm>
          <a:prstGeom prst="rect">
            <a:avLst/>
          </a:prstGeom>
          <a:noFill/>
        </p:spPr>
      </p:pic>
      <p:pic>
        <p:nvPicPr>
          <p:cNvPr id="9" name="Picture 4" descr="IMG_3607BR"/>
          <p:cNvPicPr>
            <a:picLocks noChangeAspect="1" noChangeArrowheads="1"/>
          </p:cNvPicPr>
          <p:nvPr/>
        </p:nvPicPr>
        <p:blipFill>
          <a:blip r:embed="rId4" cstate="email"/>
          <a:srcRect/>
          <a:stretch>
            <a:fillRect/>
          </a:stretch>
        </p:blipFill>
        <p:spPr bwMode="auto">
          <a:xfrm>
            <a:off x="4644008" y="1000572"/>
            <a:ext cx="4379855" cy="2917671"/>
          </a:xfrm>
          <a:prstGeom prst="rect">
            <a:avLst/>
          </a:prstGeom>
          <a:noFill/>
          <a:ln w="9525">
            <a:noFill/>
            <a:miter lim="800000"/>
            <a:headEnd/>
            <a:tailEnd/>
          </a:ln>
        </p:spPr>
      </p:pic>
      <p:pic>
        <p:nvPicPr>
          <p:cNvPr id="10" name="Image 11" descr="buggy.jpg"/>
          <p:cNvPicPr>
            <a:picLocks noChangeAspect="1"/>
          </p:cNvPicPr>
          <p:nvPr/>
        </p:nvPicPr>
        <p:blipFill>
          <a:blip r:embed="rId5" cstate="email"/>
          <a:srcRect/>
          <a:stretch>
            <a:fillRect/>
          </a:stretch>
        </p:blipFill>
        <p:spPr bwMode="auto">
          <a:xfrm>
            <a:off x="4647952" y="3696437"/>
            <a:ext cx="4388544" cy="3116939"/>
          </a:xfrm>
          <a:prstGeom prst="rect">
            <a:avLst/>
          </a:prstGeom>
          <a:noFill/>
          <a:ln w="9525">
            <a:noFill/>
            <a:miter lim="800000"/>
            <a:headEnd/>
            <a:tailEnd/>
          </a:ln>
        </p:spPr>
      </p:pic>
      <p:pic>
        <p:nvPicPr>
          <p:cNvPr id="11"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IMG_4350B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388" y="4846638"/>
            <a:ext cx="27368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8" descr="IMG_2807B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4892675"/>
            <a:ext cx="266382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0" descr="IMG_647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7763" y="4894263"/>
            <a:ext cx="27717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8" descr="DSC_0013-ligh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331913" y="927100"/>
            <a:ext cx="5903912"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2"/>
          <p:cNvSpPr>
            <a:spLocks noChangeArrowheads="1"/>
          </p:cNvSpPr>
          <p:nvPr/>
        </p:nvSpPr>
        <p:spPr bwMode="auto">
          <a:xfrm>
            <a:off x="7685261" y="31258"/>
            <a:ext cx="1692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400" i="1" dirty="0"/>
              <a:t>Jour 1</a:t>
            </a:r>
          </a:p>
        </p:txBody>
      </p:sp>
      <p:sp>
        <p:nvSpPr>
          <p:cNvPr id="4103" name="Text Box 10"/>
          <p:cNvSpPr txBox="1">
            <a:spLocks noChangeArrowheads="1"/>
          </p:cNvSpPr>
          <p:nvPr/>
        </p:nvSpPr>
        <p:spPr bwMode="auto">
          <a:xfrm>
            <a:off x="1187624" y="-23738"/>
            <a:ext cx="73437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dirty="0">
                <a:cs typeface="Arial" charset="0"/>
              </a:rPr>
              <a:t>Accueil par notre équipe à l’aéroport </a:t>
            </a:r>
            <a:r>
              <a:rPr lang="fr-FR" altLang="fr-FR" sz="2000" dirty="0" smtClean="0">
                <a:cs typeface="Arial" charset="0"/>
              </a:rPr>
              <a:t>de Djerba pour </a:t>
            </a:r>
            <a:r>
              <a:rPr lang="fr-FR" altLang="fr-FR" sz="2000" dirty="0">
                <a:cs typeface="Arial" charset="0"/>
              </a:rPr>
              <a:t>un transfert en direction de votre </a:t>
            </a:r>
            <a:r>
              <a:rPr lang="fr-FR" altLang="fr-FR" sz="2000" dirty="0" smtClean="0">
                <a:cs typeface="Arial" charset="0"/>
              </a:rPr>
              <a:t>Campement </a:t>
            </a:r>
            <a:r>
              <a:rPr lang="fr-FR" altLang="fr-FR" sz="2000" dirty="0" err="1" smtClean="0">
                <a:cs typeface="Arial" charset="0"/>
              </a:rPr>
              <a:t>Tatooine</a:t>
            </a:r>
            <a:r>
              <a:rPr lang="fr-FR" altLang="fr-FR" sz="2000" dirty="0" smtClean="0">
                <a:cs typeface="Arial" charset="0"/>
              </a:rPr>
              <a:t> à Ksar </a:t>
            </a:r>
            <a:r>
              <a:rPr lang="fr-FR" altLang="fr-FR" sz="2000" dirty="0" err="1" smtClean="0">
                <a:cs typeface="Arial" charset="0"/>
              </a:rPr>
              <a:t>Ghilane</a:t>
            </a:r>
            <a:endParaRPr lang="fr-FR" altLang="fr-FR" sz="2000" dirty="0">
              <a:cs typeface="Arial" charset="0"/>
            </a:endParaRPr>
          </a:p>
        </p:txBody>
      </p:sp>
      <p:pic>
        <p:nvPicPr>
          <p:cNvPr id="9"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1955" y="31258"/>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9831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a:xfrm>
            <a:off x="1804988" y="-255588"/>
            <a:ext cx="5861050" cy="1066801"/>
          </a:xfrm>
        </p:spPr>
        <p:txBody>
          <a:bodyPr/>
          <a:lstStyle/>
          <a:p>
            <a:pPr eaLnBrk="1" hangingPunct="1"/>
            <a:r>
              <a:rPr lang="fr-FR" altLang="fr-FR" sz="2600" smtClean="0">
                <a:solidFill>
                  <a:schemeClr val="bg1"/>
                </a:solidFill>
                <a:latin typeface="Maiandra GD" pitchFamily="34" charset="0"/>
                <a:ea typeface="ＭＳ Ｐゴシック" pitchFamily="-110" charset="-128"/>
              </a:rPr>
              <a:t>Tour de l’île en buggy</a:t>
            </a:r>
            <a:endParaRPr lang="fr-FR" altLang="fr-FR" sz="2600" u="sng" smtClean="0">
              <a:solidFill>
                <a:schemeClr val="bg1"/>
              </a:solidFill>
              <a:latin typeface="Maiandra GD" pitchFamily="34" charset="0"/>
              <a:ea typeface="ＭＳ Ｐゴシック" pitchFamily="-110" charset="-128"/>
            </a:endParaRPr>
          </a:p>
        </p:txBody>
      </p:sp>
      <p:pic>
        <p:nvPicPr>
          <p:cNvPr id="29699" name="Picture 2" descr="\\Servboul1\images cj\Nouvelle Photothèque\Îles des Lotophages\Djerba\Sélection photos régions\DJERB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3627438"/>
            <a:ext cx="4249738"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descr="\\Servboul1\images cj\Nouvelle Photothèque\Îles des Lotophages\Djerba\Monument\borj el kebi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3438" y="3627438"/>
            <a:ext cx="4270375" cy="297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4" descr="\\Servboul1\images cj\16 PHOTOTHEQUE\01 - REGIONS . PAYSAGES\04. DJERBA\DJERBA générique\un mezel Sre2 150dpi.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6625" y="620713"/>
            <a:ext cx="288131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ervboul1\images cj\16 PHOTOTHEQUE\01 - REGIONS . PAYSAGES\04. DJERBA\DJERBA générique\djerba mosquée.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35513" y="473075"/>
            <a:ext cx="4087812"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161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ChangeArrowheads="1"/>
          </p:cNvSpPr>
          <p:nvPr/>
        </p:nvSpPr>
        <p:spPr bwMode="auto">
          <a:xfrm>
            <a:off x="2159000" y="188913"/>
            <a:ext cx="6542088" cy="836612"/>
          </a:xfrm>
          <a:prstGeom prst="rect">
            <a:avLst/>
          </a:prstGeom>
          <a:noFill/>
          <a:ln w="9525">
            <a:noFill/>
            <a:miter lim="800000"/>
            <a:headEnd/>
            <a:tailEnd/>
          </a:ln>
        </p:spPr>
        <p:txBody>
          <a:bodyPr/>
          <a:lstStyle/>
          <a:p>
            <a:pPr marL="342900" indent="-342900">
              <a:spcBef>
                <a:spcPct val="20000"/>
              </a:spcBef>
            </a:pPr>
            <a:r>
              <a:rPr lang="fr-FR" sz="2800" dirty="0" smtClean="0">
                <a:latin typeface="Maiandra GD" panose="020E0502030308020204" pitchFamily="34" charset="0"/>
              </a:rPr>
              <a:t>Épreuve création d’une jarre de la planète </a:t>
            </a:r>
            <a:r>
              <a:rPr lang="fr-FR" sz="2800" dirty="0" err="1" smtClean="0">
                <a:latin typeface="Maiandra GD" panose="020E0502030308020204" pitchFamily="34" charset="0"/>
              </a:rPr>
              <a:t>Tatooine</a:t>
            </a:r>
            <a:endParaRPr lang="fr-FR" sz="2800" dirty="0">
              <a:latin typeface="Maiandra GD" panose="020E0502030308020204" pitchFamily="34" charset="0"/>
            </a:endParaRPr>
          </a:p>
        </p:txBody>
      </p:sp>
      <p:pic>
        <p:nvPicPr>
          <p:cNvPr id="50186" name="Picture 14"/>
          <p:cNvPicPr>
            <a:picLocks noChangeAspect="1" noChangeArrowheads="1"/>
          </p:cNvPicPr>
          <p:nvPr/>
        </p:nvPicPr>
        <p:blipFill>
          <a:blip r:embed="rId2" cstate="email"/>
          <a:srcRect/>
          <a:stretch>
            <a:fillRect/>
          </a:stretch>
        </p:blipFill>
        <p:spPr bwMode="auto">
          <a:xfrm>
            <a:off x="5364163" y="4292600"/>
            <a:ext cx="3336925" cy="2220913"/>
          </a:xfrm>
          <a:prstGeom prst="rect">
            <a:avLst/>
          </a:prstGeom>
          <a:noFill/>
          <a:ln w="9525">
            <a:noFill/>
            <a:miter lim="800000"/>
            <a:headEnd/>
            <a:tailEnd/>
          </a:ln>
        </p:spPr>
      </p:pic>
      <p:pic>
        <p:nvPicPr>
          <p:cNvPr id="45058" name="Picture 2" descr="\\Servboul1\images cj\Nouvelle Photothèque\Îles des Lotophages\Djerba\grotte de guellala\Pho 19 - Grotte 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163" y="1031205"/>
            <a:ext cx="3480695" cy="2610385"/>
          </a:xfrm>
          <a:prstGeom prst="rect">
            <a:avLst/>
          </a:prstGeom>
          <a:noFill/>
          <a:extLst>
            <a:ext uri="{909E8E84-426E-40DD-AFC4-6F175D3DCCD1}">
              <a14:hiddenFill xmlns:a14="http://schemas.microsoft.com/office/drawing/2010/main">
                <a:solidFill>
                  <a:srgbClr val="FFFFFF"/>
                </a:solidFill>
              </a14:hiddenFill>
            </a:ext>
          </a:extLst>
        </p:spPr>
      </p:pic>
      <p:pic>
        <p:nvPicPr>
          <p:cNvPr id="45059" name="Picture 3" descr="\\Servboul1\images cj\16 PHOTOTHEQUE\03 - PRODUITS CJ\01. ACTIVITES &amp; PRODUITS\Poterie\poterie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536" y="1268760"/>
            <a:ext cx="3920348" cy="5412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re 1"/>
          <p:cNvSpPr txBox="1">
            <a:spLocks/>
          </p:cNvSpPr>
          <p:nvPr/>
        </p:nvSpPr>
        <p:spPr bwMode="auto">
          <a:xfrm>
            <a:off x="491714" y="764704"/>
            <a:ext cx="8443912"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fr-FR" altLang="fr-FR" sz="2400" dirty="0" smtClean="0">
                <a:latin typeface="Maiandra GD" panose="020E0502030308020204" pitchFamily="34" charset="0"/>
              </a:rPr>
              <a:t>Tournage de scène du film de Star </a:t>
            </a:r>
            <a:r>
              <a:rPr lang="fr-FR" altLang="fr-FR" sz="2400" dirty="0" err="1" smtClean="0">
                <a:latin typeface="Maiandra GD" panose="020E0502030308020204" pitchFamily="34" charset="0"/>
              </a:rPr>
              <a:t>Wars</a:t>
            </a:r>
            <a:r>
              <a:rPr lang="fr-FR" altLang="fr-FR" sz="2400" dirty="0" smtClean="0">
                <a:latin typeface="Maiandra GD" panose="020E0502030308020204" pitchFamily="34" charset="0"/>
              </a:rPr>
              <a:t> avec accessoires et déguisements</a:t>
            </a:r>
            <a:endParaRPr lang="fr-FR" altLang="fr-FR" sz="2400" dirty="0">
              <a:latin typeface="Maiandra GD" panose="020E0502030308020204" pitchFamily="34" charset="0"/>
            </a:endParaRPr>
          </a:p>
        </p:txBody>
      </p:sp>
      <p:pic>
        <p:nvPicPr>
          <p:cNvPr id="29700" name="Picture 4" descr="http://www.yenoo.be/sites/default/files/Tournage_Film-Po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3038" y="2003425"/>
            <a:ext cx="64770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969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txBox="1">
            <a:spLocks/>
          </p:cNvSpPr>
          <p:nvPr/>
        </p:nvSpPr>
        <p:spPr bwMode="auto">
          <a:xfrm>
            <a:off x="971600" y="624941"/>
            <a:ext cx="7753350"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dirty="0" smtClean="0">
                <a:latin typeface="Maiandra GD" panose="020E0502030308020204" pitchFamily="34" charset="0"/>
              </a:rPr>
              <a:t>Traversée </a:t>
            </a:r>
            <a:r>
              <a:rPr lang="fr-FR" altLang="fr-FR" dirty="0">
                <a:latin typeface="Maiandra GD" panose="020E0502030308020204" pitchFamily="34" charset="0"/>
              </a:rPr>
              <a:t>en bateau pirate de </a:t>
            </a:r>
            <a:r>
              <a:rPr lang="fr-FR" altLang="fr-FR" dirty="0" smtClean="0">
                <a:latin typeface="Maiandra GD" panose="020E0502030308020204" pitchFamily="34" charset="0"/>
              </a:rPr>
              <a:t>l’</a:t>
            </a:r>
            <a:r>
              <a:rPr lang="fr-FR" altLang="fr-FR" dirty="0" err="1" smtClean="0">
                <a:latin typeface="Maiandra GD" panose="020E0502030308020204" pitchFamily="34" charset="0"/>
              </a:rPr>
              <a:t>embarquadère</a:t>
            </a:r>
            <a:r>
              <a:rPr lang="fr-FR" altLang="fr-FR" dirty="0" smtClean="0">
                <a:latin typeface="Maiandra GD" panose="020E0502030308020204" pitchFamily="34" charset="0"/>
              </a:rPr>
              <a:t> </a:t>
            </a:r>
            <a:r>
              <a:rPr lang="fr-FR" altLang="fr-FR" dirty="0">
                <a:latin typeface="Maiandra GD" panose="020E0502030308020204" pitchFamily="34" charset="0"/>
              </a:rPr>
              <a:t>à l’île aux Flamants Rose</a:t>
            </a:r>
          </a:p>
        </p:txBody>
      </p:sp>
      <p:pic>
        <p:nvPicPr>
          <p:cNvPr id="11268" name="Picture 2" descr="\\Servboul1\images cj\16 PHOTOTHEQUE\01 - REGIONS . PAYSAGES\04. DJERBA\CROISIERE BATEAU\bateau 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0" y="227647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9626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txBox="1">
            <a:spLocks/>
          </p:cNvSpPr>
          <p:nvPr/>
        </p:nvSpPr>
        <p:spPr bwMode="auto">
          <a:xfrm>
            <a:off x="925513" y="116632"/>
            <a:ext cx="7294562"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fr-FR" altLang="fr-FR" sz="2800" dirty="0" smtClean="0">
                <a:latin typeface="Maiandra GD" panose="020E0502030308020204" pitchFamily="34" charset="0"/>
              </a:rPr>
              <a:t>Île </a:t>
            </a:r>
            <a:r>
              <a:rPr lang="fr-FR" altLang="fr-FR" sz="2800" dirty="0">
                <a:latin typeface="Maiandra GD" panose="020E0502030308020204" pitchFamily="34" charset="0"/>
              </a:rPr>
              <a:t>aux Flamants roses</a:t>
            </a:r>
          </a:p>
        </p:txBody>
      </p:sp>
      <p:sp>
        <p:nvSpPr>
          <p:cNvPr id="12291" name="AutoShape 9" descr="9k="/>
          <p:cNvSpPr>
            <a:spLocks noChangeAspect="1" noChangeArrowheads="1"/>
          </p:cNvSpPr>
          <p:nvPr/>
        </p:nvSpPr>
        <p:spPr bwMode="auto">
          <a:xfrm>
            <a:off x="3694113" y="2890838"/>
            <a:ext cx="1757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pitchFamily="34" charset="0"/>
            </a:endParaRPr>
          </a:p>
        </p:txBody>
      </p:sp>
      <p:sp>
        <p:nvSpPr>
          <p:cNvPr id="12292" name="AutoShape 11" descr="9k="/>
          <p:cNvSpPr>
            <a:spLocks noChangeAspect="1" noChangeArrowheads="1"/>
          </p:cNvSpPr>
          <p:nvPr/>
        </p:nvSpPr>
        <p:spPr bwMode="auto">
          <a:xfrm>
            <a:off x="3694113" y="2890838"/>
            <a:ext cx="17573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fr-FR" sz="1800">
              <a:latin typeface="Arial" pitchFamily="34" charset="0"/>
            </a:endParaRPr>
          </a:p>
        </p:txBody>
      </p:sp>
      <p:pic>
        <p:nvPicPr>
          <p:cNvPr id="12294" name="Picture 14" descr="Ile des flamands roses Djerb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79712" y="1066800"/>
            <a:ext cx="4860925"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http://www.tunisie-souvenirs.com/photos/products/828/djerba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794" y="4181614"/>
            <a:ext cx="4282728" cy="245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9512" y="4336101"/>
            <a:ext cx="3822567" cy="21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1240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022350" y="333375"/>
            <a:ext cx="8121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buFont typeface="Arial" charset="0"/>
              <a:buNone/>
              <a:defRPr/>
            </a:pPr>
            <a:r>
              <a:rPr lang="fr-FR" sz="2400" dirty="0" smtClean="0">
                <a:latin typeface="+mj-lt"/>
              </a:rPr>
              <a:t>Déjeuner </a:t>
            </a:r>
            <a:r>
              <a:rPr lang="fr-FR" sz="2400" dirty="0">
                <a:latin typeface="+mj-lt"/>
              </a:rPr>
              <a:t>BBQ </a:t>
            </a:r>
            <a:r>
              <a:rPr lang="fr-FR" sz="2400" dirty="0" smtClean="0">
                <a:latin typeface="+mj-lt"/>
              </a:rPr>
              <a:t>sur l’île des flamants roses</a:t>
            </a:r>
            <a:endParaRPr lang="fr-FR" sz="2400" dirty="0">
              <a:latin typeface="+mj-lt"/>
            </a:endParaRPr>
          </a:p>
        </p:txBody>
      </p:sp>
      <p:sp>
        <p:nvSpPr>
          <p:cNvPr id="2" name="AutoShape 4" descr="data:image/jpeg;base64,/9j/4AAQSkZJRgABAQAAAQABAAD/2wCEAAkGBhMSERUUExMWFRUVGBoaGRcYGBgbGBgYGhgXHRgcGhgaHSYeGBwjHBUUHy8gJCcpLCwsFh4xNTAqNSYrLCkBCQoKDgwOGg8PGi0lHyQqLCwsLyosLCwsLCwsLCwsKSwsLCwsLCwsLCwsLCwsLCwsLCwsLCwsLCwsLCwsLCwsLP/AABEIAI4BYwMBIgACEQEDEQH/xAAcAAACAgMBAQAAAAAAAAAAAAAEBQMGAQIHAAj/xABAEAABAwMDAQYDBgUDAwMFAAABAgMRAAQhBRIxQQYTIlFhcTKBkQcUQqGxwSNSYtHhFXLwFjNDF4LxJDRTY6L/xAAaAQADAQEBAQAAAAAAAAAAAAACAwQBAAUG/8QAMREAAgEDAwIEBAUFAQAAAAAAAQIAAxEhBBIxE1EUIkFhMnGRoYHB0eHwBSNCUrGS/9oADAMBAAIRAxEAPwDnCb0JXOyU0fcX/BSkCh31pPhA9qnt9KcXO7AAmuv6mFa5sJkXxI5g+laL1Nf83FQixIMVBdWTiek+1HtEHa3aG2dzkmaZMah4eaVWOkukTtIqZVk4nEH5UL7b8zRTftJru9kwDWoFaN6Q6c7TTBjRVnnFAXReTGLp6rcKZvp2lhzJMCtdS0kpEJzNMbDTu7VCiabpbC1AdKQaxVrjIlq6VWp7WFjOdXTCkpIIpIpFdmvNGbWCkgTVR1PseAklPNVUdWpwcSKronX4cyiba3202b7POqOEGmTHYh5WSUpHqarNZByZJ03PAiPSnNrqT611vRrqQKpmndk2Uqlx3jyq0MarbNwlMqI8pNRV6qsfLmWaZWS+6OL2zWsYNVPUezj+4lOasaO0hOEoI98UYhBWJUsD0FSiow9JYzAjmVLs/pa23pcgTV/TdMoRkiaTPWqBnr5mk1+80mStzcfKaarkmLuu20n1W5Q4o7elDspznpQVlcJIUUCK3XdECaXUuTH0yLCB3V7FwPSnzHaMRmqIm8K3lE1O6ojgxRFMATkq5Jllvta3mPOmaLlOwDiucW2qQ9kyBVmb1xBTzSmQiGtQNCtTWNpjrQ+/u0DNKnNT3rgcV67vBtk0O0zd4OZLdauEJJJqjX96XVlRPtU2p3xcMDgUDVlKntFzPOr1d5sOJ5JzXd+wFxLCfauECuxfZhcS0kelVLIqnEu7xodUGibpulzrZ6VQskJkoYFZFuKHBVWUuGa6860LTbipEWwoQOGpQVetCTaaBeEhgUShAoBKzUzbtLJhhYWG4NbbM15o0UAIpZN4YFpsip2jUSKnbpbQhJe7r1SCvUuHPnDSFbiVFHWnyypaI2wfSmehaBmVJ2gHAp9d6WgERz6Up6gvgT1qWnsL3zKKnT9p8cA0YxYpjcSNoOaK17QHpLiPEB0pZpY7yQo7Y5HrWGoWF45aQvtj9hbagUprDDYCorVjSQBI5PWtXrFwZ3VMSCJV02Ux6lKQnIFA3RROK0tlqCIUZoe5tSRIOOgpHtH7SBuWS9yFKB6dPWnydDBRJMGotLLaEjdBIHFY1TWFEQgR60VxaJYMzWWQP6SU5CiTWUWkpyagb75Ywvmm+maZCYOfWh6g9IDoQPNAHNLTEiqhe6RcLUohe1E8zV+vbUp4MDzpHcPI7tSN28+lV0Wz+1559Ufy9pW7XQWEkd64VegqyMONNp/gsAf1KFILS6QkwWyI6mmTjbdwk/xyn0BqjpVah/n/ACTmpRSQ3N2yk7nnJ/pFBXX2gNgbWU48zQ952EWr4Hkq/wB2KrmodjLtv8G4f0maeulP+RvEnUL/AIw++7TLWMrPsKUo1QTkzUdp2cuXDAQR6mmrHZFlvNy8B/SK0tTp4v8ASMHUfIEaaJqCS2SBWH7kmfWpdEetVL7tgeEcnzp1qWmoKDAjFStk3noUxdJzwna6Yra8uoTNAak+UvGOlCOvqWYqkU91jITUtcTa0dkknrUz7+3rR9t2OeUx3yYyYCevqaZaT9l19cgKSgbVcEn/ABW7qfeCVqKBccypM3qkmQa2udSWsQTXTLb7DFI8V1cobT1CefqaJ+66Fp+SPvLg/m8Wf0FKNWnfy5PtMG+1vScx0rs7c3JhhlbnqAY+ZOKuulfYu/hV04hlHJAIJj1PAo+9+2jaNtsyltPSAKq+r/aTdPoKCYCuaEtWb4Vt85wVByZP270PT7dKE2jpccnxZkVffs20vayk+lcTtUytPqoV9F9ikpFukSBiraS7V8x+sjrEkgKIbcChiBRjymwTuX8hmof9QbAIQ2SfM1nXXhc/KB0Ty2PnNW7FS/hTP6V4aelJhxYHoM1hq8ciN8DyFQ9yCZOT61391uw+5m/2x7w0XjCPgRuPmaw9fKUIgAUGoVuldD0Vvc5m9U8DE3S3W4ara3YUswkE/p9aLhpow4d6v5E/uaypVVME5nJTZuJ63RRKfLyoN69WvCYbR5J+L5ms2/hGKQrOxyLD7xhVVGDmHpcrZDmaGDwrZCqZAh4drNDg16hm5lJbfKZBwaylwhBUTJFRO3QcPhSSSfyrUtKOegrz2n01K1s8yN++WZCcCq7q6RhQUEqnMdRT67txtyeeEivWtkgjOPes3WN43Z5cG0WaTruAhIJjqaPvUrIkHnkUUbRtKjgAj861fuUxtbTJPPpSySTdcQ0AAs2YqbbUMzPpUd3fqwOgpo3bKSMkbvKM0LcWylHcBAPnXI1zmFUsBiBpulkyMUwWwvuVOFcEdJ6UQxpZgSAn1NMV9nlFI3bYPnwRRuO0Ur9jFdhekoChjFONP1RRjcopFDXOnLR4YTt6FPFa2GmuKMRIHpXJTX0mVH3cy0I1JlMAjvCfyo2wetVGEISCeQUiqs1oj07tpSJ+dYNgUqCu8M9fQ0wnbgSToq9yTCe2PYNR/i2oE9U9DVPR2VuVf91LbY8yc/Srza9qFtwFArHpzQHaa6D4SdhGRH703xDILCRjRb2iqx7LoBBStayPIwKb3NhcJbIQgDHoTUmnXBbjwEgfKsO64+lxUpAHAHMUrquTdsxo0o/xsJR2GbzeSgheciNsVLqOluIG64tkrnygmrjbMSSreJ5iOa11K7QtB3GKY2ranlQAJi6JXw5JMpukaI1O9LRZJ8zH5VvrLwQNqrhI84zUVoXQ44A6gtzwZKh6RWdRuw2lR2jc4APhHhTjp1n+9FUrFhe+fYfnCoadlJTIHcn8ojtNPsiqdrlwrrHFXXQbFkn/AOzS0gDKlRPpVW1HtIphtpDLaEuKSFFMAYPw/WCfpR7faa5DQSsgK2gqI27gTPw+mKCorkXv94NLZvsRx2EtupWhUmGwADnHQVPb6k8hAbbcKRECRkUo0ztCXEpTt8YwTMVrd6k4lRK2ynoOo+sV5pJQkGevsFUAekrHanQL91f/AHVug9CSI+VIP/T28PDYPzrpSL/cqXFHI5BwCMcCjmtX2g7VSEiZEHr1FVJrHUCw+0lbQKc/nOLL7IXQXtU0UnzOB9aPa7ItNjdcXCR/SjJ+tdNv9XD8tq2gEHMEEDz/ADqnXnYFooUoPqlPPX/NO8YWwx2/IRJ0BUXC3/GKk6np7RCWmStU/Gr9a6r2R0xDrYWon2nFc0b7Gt2qkOuBTqSdwBEJCYG0qA+Ikzj0E1cNJ1taWx3QKcyAI49RxFNWtp0ObsfeIqaTUuuLKPb9pc7m0Sg4FCETSmz7WuOOhJLeACuUmdpIE89J4qzXDzUeJSl+iRtE1SdWOEWea2idSOoYvFsr0HuazbQo/i+QP61Np+pNrWpoBttQzLhJMDqPOmq9dbQIb8Z84gfKpTq6jmyfbMY2mSn8d/xxATp0AEpIB6nAFaLct0A7SXl8YwkH3qG8ulPH+IZHQdBQ5SBxTkpVj8bW9v3imqUx8KyZWouqEFUD+VIj86jQYqBbtapcJpwppTGIouznMYodqVLtLQFDJrdu5kwAfekivTLbVNz7RnSYLciMuK2S7Q6Vk0Q1bLPCT9Kfj1ivlJO8r1SjTnP5fzr1Dde8La3acv0p1a48e1XkKYpXt8Oc81Rmu2KG1HafoKnPb9cK2Ikk9aQdM7G9p7XiqS+svts+jgiR5mhtU1NGABn0xxVH0rtK6pxSn5IjCBgE+vpQYunLq6ShSikEx4eQKBdLtY7oTawMo2y1hClK3bzPlVjRtQgbVCcTSBxSUpxjaInqQMZqC2fCj45SiOZ5NLKXGBgR27aQC2THT9y6olSFyR+Ex08qisX3FqBcO1E8dfpSw660hXhSY94n2pwpSQlLhcCDHhSQZE+cUApXjGrbRYye4vFSEx4QcZz86IF285AkR0pHcaor/wDIhRH4Ujnp5TRNgLjbKZT6KpboQcxyutsWxHFrar8QdkDkEHFP9E1Xu2ylQKlJ481eVVP76VSFnjqTFTEkwdygQBkDFdTvTyIqqRVwwje97QPExCUA4yTSgrc3ZUT+dEv3qQNzgSriB1PrAod3tCFEISjyzMR7imElhc5iV8pxiF7C2YUCN1SvKCVD8XhMY4NVe+19CVkLXnoBJMjEmi3NXQEbtwyJIPTz9aFkI9IYYHg/OOHXSIO8ARx/mgHXck96FEnjoPSleqXKXUI2JKQoiVHKSMZ9KLvLhthkqbKB3eBndJnBJHUzMUQVvT5Qd6Dn5wfVdYcaSVITKk8+Q+XNKrPUXLhO9cyIBlO0e8//ABTe0vWpW6tczBMRxOCCfMwJIpHedoEDvCQDyRBiVHJER59aaF8tiPxg7v7m4H04hbIDW4pI3nA3A8dT1+vSl1xa94repICZyPP+1Csa594G9awjZykDO3p4ifEahe7QJgq4SPh5yfMHpS9jExpdbGNLVoFzvHEJWRkFSUkpAJ2j0HpNW60tGnEblIEwCBtyesA/tXK7ztM7sT3ZgKmYgEkRz9f1o9ntU7aNJJJLi1EkECBxGD711aluANoNKqouL2tyZddT0lSlSzLbg8sGOvz9ahsNcfDf8fasnwjgHHX1x1PWqjpevXNwtSwpZkwogwqOo9BGBVlNwlLQa2lWBAHIA4z0+tI6e1dj2/SOUh23pfiEquEnhQSsHnafz6VpbPKLmxEb1T8RCfPz6YmltvZXBuXQlJKITsJVjEbsE5yYn0opjQXHHAp1ISQOSfF+X79KHpqMfjC3k+uYfY6pucLKwhSpgKQQQfQnjGM0u1B1bRIaUlw8QBuz8yBg4mhb99VuoNsjc4oZVKd0nPAP79TNCaZaPvFSXUp6QRgSMmCeTj2zTkWnYuwgVCwIRTzzLA1qbimIdbAcHiwSU7R55OY/xFB2twpxaihG0ACSDAgc5Vyqp7TSFpgKASCVEdMY5E54P9qb2GmkeHd3gRJjISPKB+VIYAniO3bRzF+l6Y22krWhxwrM+AE7TJIEyMZz7U3/ANfbcWErSUpEbc9eM8cmc9Kb6WgBGSIk4T0zOfKlfbO2QpCe6I7wztxyBBPsY6Hmi81iBELsNQFvr2kTuotIUNyhGcYVt9JGRz61rc62U7dsbSRmQZT7DgzHvVXQ2edvAyR51I3Z3JQru9qAYMEo3K8o3ZPsKTSq1EJ24vLq2noVbb7EjvLEO0hmFJSPKCZP7UZ/qSSJE+o6ikmmWpQ0A5G8H4TEKBwr1mY4oxd2A+mCEknEYMAdPMAdKqGprEWvPNq/0/T3wLfjHunMLX4i1joSRUygjeEqeabPlMmq9qz+4qaDh3n/AMiEyRx8sjr0obT+zZ7zcp9xckDaokQY86BTuzUOffP24in0lvg4+n7y591aj4n1ueiRUo1C1SPAypR81GqsVLZOwq3gGJ/F8+lSm5WUylBJ8yPCB8uao8RTVLkn5DBkngK5cLYZ9ScSyt6yqMIQke1au6q4rBXHtXN9ddS6kpf3wFSEpUofIgZIg8UXqfatNttTAVKAUhBKgnoApXHEf3oqVak4uVN+xzOr6GvSPxC3cGwl273+tX1rNc+b+0GQD3Dp9Qkx8q9Teqn+p+kl8PV/2H/qG9qvsjtSJtV9y4I8DiypK0k8gxuB+s0w0P7GWQ2fvFwVT0ZED5qWJn0gU/7UMtrS0vA/DuyQPKSDgc81HZXmxrkyCN3WRuAkZMj2pY1FVRtORPSOjpOoYGx7Soa99lrDRHcurQv+VyFT80gEfQ1p2R7HJaLq7geISG4UMjqrHrET0p7rOqG4fU0hJW4CQkAgSUj14jOaaOaCpplJ+KR4yeZ/5ii6tQqRN8PSUr37ekQq0afjcbU2RI2g7vYzgGgL9FsElJKoPUKgj2xFFakqFDJ6zVN1QqWtRBwDiu2lsA2mFgp82YWrs+pCjBC28KSrrzhJA6+1E3GnlxQJlGznMgweTP0igR2hXajg7oEEpPUHg8Yqtah2keWTkwTMVQiVCPLz3krPS3eY47To2mXtuhs7cqn0n1PoJoy4viVoKVpAMbhuykgZiBCq5C3qyx1inWl9oClPiG49Jmff9aU2mdTfmH4lG8vAnQH3gJIGdwJzPJFD632gcja3iPiIHHmKWN9pAWVFKNygMnoPLHU0uVqKloCjgrJmQIkdB+fNclMrkia9QMbAw3RL4kAFW4JBETn15rNxr6QTvbCkEQARgERkHzAAqvXV4BPABUIEwr1x+/Ga1RfreG0mEJkpR0BV8RjpwB8qo8P1HB9DEHU9KmVHIll06/ac3AbUwZzHw0HqeqbjDQCQOoA8XSR5Uk7iJ8q9a3yd0KI8IjMQR/zrVSaVEa5z85M+uqVF2jHyk6NUebJCVnnhR3T8jIoqx1Ih1K1khcgiMIVjE4+IRSC+1RM+Ae5PFa6WZXvUSTkJPTy4+dBWRGHGfaFQaopGce8aamzHiSJk4jmJ4B5iq/dOqPxKXA6GcTnn5Ubc6oqSAcA/SPKaOstKW82CMAZ38xHPSImB70gNbBlFRL5B+krylOtHkpPoc5H9j+dZaQ46QMkD6AVYf9KTuUVyTEiRiTzGT50ya7MjaSkDIwBCTPn4uDSXq2jU0pPPEXaD2PLplSlBPQiMnyFTX1gkK2ptyrEJPiUoqyOvIOPQVYLFwpSpqShRAjb4uBkE9ZE/WgmNULbie+Cp4PhECT4Rtn9KTdye8eadNRnFza/5TXRElh3alooKiJCTgCMwc9YmnblgSAXeYJj8KQJ8sUyFzbumEup3kGEgwSBwI+poa51BW0J8J2ggyZSqCSZ6elTXLHIl2wKllORFTl0hRSlvd0O4Ejd7dYzWbRlwFW1xxIJG7ElRHBkj1Ioyx095LSroNAAnayCNqik8SDO3MifKkK9QuWlqC0KQo8AIlPyOd1bUOLKMzKVjycSxN3ymnIKEJB6pkk+wOT7U3YS2RJTAJgHaZmJyOR71Qrj74s7iVpEZJ8II8hFR293dOCG1TnICuYjHiOambTlsmH1FHrLvdWXi375QJkExA68kRQVt2maU4WkPCSYkHB2jzwOkTVA1CxulkhQKAkkHccbudvqfyrbslbN3F6lF1IERtB25Hn1OJx1qhNKVXcWkr6pd21R9ZfrjtQELbbMJ7z8U4JxMxgzHNOEXCS0sKXuOYzEKjEf3qrdstKTISlQSlsiNoTwn0HFCp1IJMpXv6FMwRjBB4PX60g4FxLFG7Eb310TG5rbJws43RyTHQj96mN4x3W9xe5Lc7ZlJRwDkA7hI9PzpVZuNvSCrJEFKsp3A+XKflS/U9gYhO3mCBJSMxHr7muHmPmjCoX4D+389o+La7kpWHFBuPCFEqTt/3YjMdKYapeJbXCyiVbRmOQY2gHqfOgjqKWmgslIbTjanMCAQdnlPWq+1p7N2tT7yilEkJQkqBEE5Vjr5D50SUxyTiZUqE4AuZ0R61EJLaNgSOhmOv/DWUXjYUmVJ3dATkq9B1PNUr/qR1sja4lbafDtOFRGJz4seRqJ3W1LcCghtUSUJzuSY/DGQaEtc5hrR8uCJetYtGnIKiR1ChwCPMfLmldr2rCVEK2mcSB8QHUAedVN2/uHoSuEpnhOT+U/nQZfLEhGFc7lGVeggUPSYnmHdQtrX+Q/n6S6X2qpP4VBJkGU5k+x8vOqt94YYIQ5/EQtZ+LocbRxPv+VLtP7QOtqJVuO48zn8zUNx2hDxI2kyRjakj1mODzRU6VRXJPHsYmtUXp7bW+cdOuMkkgqA6BKoA9h0r1JHNIkkoclM4lWf+DivU/YO8ju3YzqthrZQ4MoKSr8Xwkev96f2em2zyUpQVoC4UmDJhKshJPTw81RrhpR/iJEAna4kR4V9YHkYmnHZ+4U2ouKmATEnAEZ2j1preWG6h/hNjHOt37TCwlpAbJHMCT4jOeTJ5NKv9cA5XunpPhmlnbDVgt1OxQVuTkiQQc4+VIGjukE4HymmAbhcyTZtliuLMP8AiSqB5ATHoMjFJLzscoJUpT7QQnxSsLgA9SBxGM5qe1vFJPMgH2iOPeiNa7RMlrb3jYKxB7ySmc/EmDIkUa3BERU8wJvBW9U1C3CAg2ly00FRASpMHmZyfMTSDVmkuKDjumONIKlFSmCqCTEwVAgRkxxmoFXlpu27WgT/AORlTyE9eUqB/Lzoyxun0IIt7h4ScpQtKkqgR8BIPGOK9IKLTyLm8qGpMMpX/BLm2M94EhQz6YOIzRtjZKWjwvJgbRBUJE8YPQdT0p4NbfQoh1u3XPR9gAnB/Fx1n3Aoq3ftnAN+mJkydzD8GDEeAzxnoOaK54nE3i5rQrpaShtSVyY2hQlR9JOeKgvEPsM7XmyghUpKhEkHITjPWaMubWySoFK7q3P9SAsA9IKSDnzignEhxxMXiHdp8PfggD33Tg1hUNi00OVzK8/dKWoE5MRPpUjV4UxAGPzp/d6A+pW8W7LgEAlhaQD6wlXPyqA6ShOHre4bPUgj8gsCfrRqbDAmHJzALjVCoQBt9aB70zyB6xTa902ziWrtU/yutKT/AP0kkUAjRlKgJcaVPksfmDBFFvB5nKtuIG6kADJk1uL4hIGMUxV2TuRw2FZjwqSZx70Dc6U6gne0tMcykx654pZAMaGIgwf9BPnz8zNP9J7RqaQlBlaJB2EDaCT4j7+VI/4fEKB9/wBoqxWGnspTtXunJJVuEjogJOJPIn1pNQLbzRtLdu8nMsOkauzMhBz1gkE/vTTUbddw73rogOEQJCRhIAAAxnBOcmlFjbJhJhQOFEHkDG32JqXWO1FuQtBTOzbsAMhXuRkxXmbfNdZ6pfHm/aMX7z7myU7At4yd0AYJwckyB1PpVB1G/KLhDilKUqZJP7DpRrOtLWkpSmE8R6elJNVQrduVMcAT/wAgU+kDcg+skqNazDNo7tX1qWosIXtTkAmRnggn4farPpF740l+NiYJQIkrPU+cc/SubMag5t2JUQnyE0ysbjZK1ePgQTzMTA5NA9MkyqnXVhOh632k3YSpQAiCefSRWLbtUnbIUCrPhMbogcdCMVVdLu1vCW1bSngGMR5z15p92d7COuPlxxDjicYSghJPPiJgQMcGkFV4Mb1LAH0kuqXN48iGkpgkDxCCmeSVExxxE80u0nstcoWFFxqOJKlK25ztgATV01C4Tb/wyE74wNwVB+XWq7fdok7QXFCIEyAPF5hPTNcl2Wwg7gDeN7zs204AFLPQmEjI8iTULXZS2DveLBCgMK3GD5YTiarVv2xUs7Ww44fOAB9egrGo6u8ClKnNszugcAxgE1xVh5QZo2nJltutBadSrKUTJkn84niuc3OjKbcKkrS4hJjek9egg5M0dqeqFvaEq3JjaokyRPqcGZqbsrZvLXKWlKR5qGKULrn/ALKcG4ByO0GtmlIf3NpWlYAwoYUSAJHlyeaZfdVw61t2d8ISD8RV6fOugWlkQiFAKOegwTzmJ6CoGNJ/iJcUlJW2ZSSMA0pmubiEpwQZRtQ0lTDTRVtRswvqVKBn/EU9Tq7W1L0gqJEpECQfw+dC9sbRSjshRLipn1Pl6V7T+yTi0IUsFrbHhGSSMSZ86K4IzCJGJM3bI70y0lCVDKmic4/qn6iKa2+lW2w7PETEndnjE9aFttJKFFSEElIgkkxn0oC4cCCM7EjGDke46ip2a+BCCEi95HqVwW8AJxxiP0qsX13JKlYJPHl7RVxRZNqTv+MfofalL1y2lR2oSFcfCMfM11CnfJP6x7axkG0LaVt9tSwNogdCcfrVh0XsK2lIU4+N68lIiB/KZBzWimFLAK0oAByr/Aqd7SmoScj/AGqII+XEVVkDaJESGO55srsI4ST3x+XHyr1Gta33YCO7KtuJBOfXmvVu14O9ZEnUXEuqU4lacDelQUBwBMjHEZrVGtJDqW9yylRhCEpKjkHoZJz1zXR0HoDAM4HwkdQalVcIWoKKdykghKyAVJB5CTHhqhrEZElFVr3GJT9E7F3Fy8pVwe4aT4cbStXntAkD3NXzTeyNiwISyFx+Jw7lH64+QFLDfAq2oMAcAeXn/mmNvekYVkDzH7isV8Wg1ELG5Mon2p91auILTe3vEq8KR4SRGR0HOa5E/eKUolZkn/kDyr6I7S27L6AHGd6BM58aZ/Eg9DxXGdU0a6aI72zDrallKFpG4q8soPMeYFXaaoox6/ziefqKbkA+kQ2zTazlYR6mSOvpRf8ApK43NqSr1SrPpjkVNdW1q2rZcMXFs55YUPeDBj2mtBpTBP8ACuhkwNyVJq0PeRFLTP8AqF80IKnNvksbh9FTW9v2gTI763SqBkoJbJ9cYo62sdRSIad71PRKXAv1+En0rLmpPBUXFqkkcyjafntAz61gz2nHAm3/AFC0UhKXn0EgzvCVt8HEHIHArVNsF5BYenG0gtqHyGOnPrWq39PdELYcZX/Mg7kg4ztVBPXr1rzOjWSlQ3cnPG8FB+sKH5V2B3mXvNntB2wpyzfbHVbStyT6jpWEXQkpF66iEykPJJBPlmYM9aMtNGukZtrlSh8QTuBGPY/tQ9xfXAP8e1DnqUwMHOawMZpE0CXV4JZuAOYA3KA6gx/bFB3GhrIBVYrA/mblQipe+sVqHeNuMc7ikHnpFYQ2Andb360ZI2KURA4BnjIrt00LFIYbScd8359MeY8zyKbae+9t3M6ht5BS4vgDOZwQccVLfI1F1O9wouUAnkpImAJxBBwOKxcdoUAgXWlNDaNp2BbUwAASM5xOImaBm9owD3mXGr1Se8ct2H21cK2JAOMQpMEcz+tV3VO/ThaFIIUSSQZmMSfLy9zTr/VdOVMNXFsFCFJbcUoH+bCunECl9zq0FaUuOKQrBSshW5P4ZUOIhJgcedLALcw920YkbOuukEbwZEKMZiI/xQjt8EyEc+fSOkU3bvErSVQwfMFuFSPJXSKGWw2qIbjBKs/sc49D1rRQzNbU4tFbeoLTwRWXS64MpUoegmPpTtjS7UgFzvE4zshWeny9Kw1atIXLN0tokwNwI9t0fpXFLHiCHuOZW0gdTBo6z1ItEQQqMAkYE8+vnVjvba5G6VW1ykj4oTkCBiQCM0JdaStH/e08hII3Lb3cdQIJSJ86WcwgSvEGtNZdbUICUhRmUoSVKPTJB96n1ft1eOKAL72JBClET5SBEVNb2OmL+J+5tVj4QtG9IPuMgfKpmuyqbtZVb3rTp4/jw2rAx8Rz6GlGnTvciM6r2tErOqOvHYBMmSRyB1M808stPQrEBUDG4ySfnxUOm6dcNuKLVuVK2lMsSpPueefpitCHVr3qJBHxJ27CCOeetFtWxEZTdgQeYYzfhuZhIT5j9AKZ2GxxtSnTk/AkDBB8/WqobFS3dq90KPhjKpnyq3WvcsCHUPkDzCRMe9T1AijAzK6bszXJxMaB2VaVche7eAQe6UPDPqa6eENtJ6Zz6zVC0HtrZIcX3FudxiVOKqz2nahx1e1CGU+pEn5TXn1WZm4P4ykYGI6tHkL4+QH96kUiTHHt0oq0blMqUCTycAfICq9qOvJZeiZBwAOtYw2jMFCWOIyvrQFuTBWjIVFVt7WQtSYVEdB6edM77XCpBhJSCMTyf7VyvVtdLPAMlR8PX3miv1PKI0L0wWM6C9rJT4gcx8oqrXetIKts5Ucnk/SlFg2++jvFnYjympWNPAUNh3T1IyDQdGxu3pGK9hZfWMtQX3KUrRJ3EgpBMnyMdKXvW7zp3BMe5Ap04ktlOAsHEdQadq0MBIWsQCOJ5rUJU3UTKjAizGU5jTXHBG/kwRGKYL0FLZ8LhUr1OPpTUEunY2AkD86Q9qrl20ImJP5U4Izm0T1QgmykEGNp+RxXqrg7UL86xRdOp3MPenYTobmu924Rv9QOcUxstc3+FPiUr6muJouHm3Nzoc/qmQT8yKslpqlo4gD74/auEGSWwpPtuSdw+lUeFb0M8/xieol/17XGLVSdziO9MDakeISep8hTyw7QtEBCVlwkSCAMfnXIGuwzrv8AEt722eJ//btWfcLFH3FvqLKUl20KtuAtsASP9zfJ9aZ4YW5zFjWX5GJcu1Pbj7sCgx3isAcADzJ8hS3RNdc2yN7k5IBSfYgAyDVQ1TU7Z6PvFtctkGCrfug/+4VHp+l2LhJbv1sKHHeJIn03JOKNNKoHm5i21bX8uBLZ271YqaadLKVFKtq23W1TB6pViOOlVJeq6e5E2i2T/MhZPudp/vTC20vULglpm8TcAfhU4CDHkF81eey/Yy5gC/tWDHw+ETHunBp4K0VyZOSarYld0P7Mm3wHWX3QOgUnafqDThr7OrpKyoXBViIJmR6zzXSmkttp2oSE+goBF5CiK8mprqga6mehT0qlcicx1m1umVHvLVp9GB8EHj04pGXrMg94w4yfNMkT7V3NbYWMGFdDVUvbMqUpLiULnqUifqKqpa6y+cZ9os/08u3kP1nNUaZbqALV6EE9CFCKYMafqKRDVw28IOA4JPyNPtQ7OWw+Jkf+3BqvvdkmVL8DjjKY5yTPQQKpXVU3NifrFPoK1MXtce0Hv9RugB94sEkD8fdkfmmBShd7YOT3rLjSifwRAHTB+dWD/pfUFpKWbvvET8JWRMcYNSNWOpJhty0YeHHiSkn6imdRAOREilUJ4Mq7el2yhLN7szIS4CDPTIxTJDWoBEouEPJ5jelfIg4Pp0qyP/Z42UJ722DajyW1H9DSe5+z1tCjsecSMQI5+lJ8TSva8d4OsRfbEV3cOBJS/bD0UBEH24IjFKbt5lSpS2pI2iZMkq6/Kr+3Z90QkEqjzz+tVrtFYLSsqCSQecVtLVI77RCraKpSp7zK4HOBuwK3DKyfCSZ4963fKf5SPlWGEoKwAsoH83katkElIfaPiQoR5gx9aI07tChK9z1uh8QZSokZPXHERWTq77J8D+4Dg8g/WpXu0alj+Ky0uPxBICvqKA7puOZFqGqsOKltjuUxhKVqI98nFWFOottND7rqboJiW1j0zkyPOKTKv7RUFbboUPRKk/PzFEfebNY/8XqFNlJ+RSaA5xNGIz069u3UmfutyniHoCj6g4PSlV/esuqhVs00pMhXdkgEzznqOKIRo9kseFewjql3E+yhQz/YhZBU0sLHqRn5g1gsDkTST3hdpqFqyg7Li5aX02BK0+nWaBdLjyFr+9Ic2idq/Co+w86Ae7N3bfLKvkJoM27qeW1fNJrCqE3hio4FgYdpuslLiSqYT68etY1nWlOKImQODuJ5pb32ciJqR5lAA8WfTNL6Kk3BjTqWtaDodIMgwavXZLtOkwlxUKHU9aA0H7O37psOsrYVP4FLhX0iitW7OOMoQFWYbUnCnEr3JUOsiaXUQNiFSqlDeXNrtakLjdI5xxHrUqtYtVmV7UjmRXO06M0tQlTzYUedh2xW1/2WQAdl8hQHRUipDps4P2lfiha5H0MtevdsGWkw14ycZ6Vzq+1VSnt6eT05FMf+i7tLXepShxBMYUDn0BrNhpvcqKbphaFEeFZwBTqdAU/eKbUmpYDEZ2SFqQFOnb6Dip1aqhtJke2c1Xb3WCJSFlQ6UmduVEySaNUvzNq1dvwmdCt9eQEbknPkaIR2xLykoBg8H2rmguFedNOz/d95udc2gdPOl1KYUFptOrvIE6U/c934kq4rn/ajUXXnCVkx09qbv6wytcBzFIteuwVRgx5UiiW3cSuts2mJCTXq8TXqvnj4nTz2UfTgPrUB0V4h+deuuzq3EFCmWZP4wiFD6VhrXXondTSw7TrjImvK8dUHM9A6NZW//TolQztHXmaYNdhbhsTb3ykEZ2lSh9M04X2vMxsFYXrsidtVDVVWF8RB06A2MTlnVwjavY+hXRxIV8/Ook2cq/8AqNNQREHuypJnzpqO0pScA1q/2xUBwfyrevWJwJnRpjkwjsp2MtVLLoQ40QcAkmul22qJCdgMx61ym37fHaYSfyobSO161XHWpar1XPmEqpU6YGJ1V9wg+lLXLvx1Kb7ciYoFLAUamKWOJSrX5ja3v4NQ6wtMbhzQaUQah1xo91IPFGCQIakbhAnl708zQCXCMEVpaqKUxNG7MTWgbjeX79q29JPpTpSYIFOkX8cCk7CqLD0ZiaKIZd0Lf1TfhQpLfsAqo9x4K6UC++E8iawgHM1AQLCT2emo5iluv6BvwMTRtvqUjg0aHZTmuBK5EFl3izSjt9h9qgSsEfyniil/Z/bd2orSN54I/amd7ZKKpCopihrc3CuRVPianeRHSUQeJzdzsMlCSSeaVnsc6TDagqr1qdipR+LAqTs42WncmaoGpYC8nbSIcCUy87EXbTMnaQMwBn60sZGye9tioegOK7Pf3gWIKcVVb6zJXKFbY6dPpXJqzw0GpobruSc9CrVRO5K0DyFbW9o2tUN3BR5bpH6U+1rX1JXtcZaWB1iD+lQt6hp7qDutVJV5pVj9RVe+4vPOKEGxmGdKvhlq63ezh/etnV6m3kwZ/wBprDfZxlcFpbqPn/mjHuydyhAKbtRHQGay860WO65cD/u2qF+6P7VodaszAds9p6lJg/tTK4Ve2pBLjTgA6g/2rzWu98P4rDRPmB/iuJtNCk8RelWnHKFvsn3P7UWnSkOja3qPh/lWT/emNpo1rcEJLISfMU0H2PMrEpcUn86DqL3h9NoNYO6m0lKWn2HUpwAQOKPVrV1J+86Wy6n+jb+9IdU+zVbAlFwfzH6UnTcXrBhNyfmon9RXKVORMKsMGXK77QacoQbG4tlA8pmAfPwmPyobVWNPuwJ1BwKjCXOJ+YpJbdr71BhRaXPmD/atrrtW1uHf2yF+wH71u4Xm9NwL2gGm6C0q6+7gtvTkLkge2K27Q9gH2ZUlCSkfyqn9QKahNhcAKQwts+aYH6GnCewKFty3cPonoVEj6TR2ETuM5YmyWeEKPsCakTpq4yNvoqRXRh2VurIb0PoWPJSTQqO3zjZUH2GXAR0/yK60K8pLegPKG5KQoDyIoP7qvdt2q3eUGavrPa+2cwbYoz+Ej/Fad4x36VspWgz1g/vQzZRl2TgMFCwf9pr1daVpSnDvLmVf0ivUO6dP/9k="/>
          <p:cNvSpPr>
            <a:spLocks noChangeAspect="1" noChangeArrowheads="1"/>
          </p:cNvSpPr>
          <p:nvPr/>
        </p:nvSpPr>
        <p:spPr bwMode="auto">
          <a:xfrm>
            <a:off x="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6" descr="data:image/jpeg;base64,/9j/4AAQSkZJRgABAQAAAQABAAD/2wCEAAkGBhMSERUUExMWFRUVGBoaGRcYGBgbGBgYGhgXHRgcGhgaHSYeGBwjHBUUHy8gJCcpLCwsFh4xNTAqNSYrLCkBCQoKDgwOGg8PGi0lHyQqLCwsLyosLCwsLCwsLCwsKSwsLCwsLCwsLCwsLCwsLCwsLCwsLCwsLCwsLCwsLCwsLP/AABEIAI4BYwMBIgACEQEDEQH/xAAcAAACAgMBAQAAAAAAAAAAAAAEBQMGAQIHAAj/xABAEAABAwMDAQYDBgUDAwMFAAABAgMRAAQhBRIxQQYTIlFhcTKBkQcUQqGxwSNSYtHhFXLwFjNDF4LxJDRTY6L/xAAaAQADAQEBAQAAAAAAAAAAAAACAwQBAAUG/8QAMREAAgEDAwIEBAUFAQAAAAAAAQIAAxEhBBIxE1EUIkFhMnGRoYHB0eHwBSNCUrGS/9oADAMBAAIRAxEAPwDnCb0JXOyU0fcX/BSkCh31pPhA9qnt9KcXO7AAmuv6mFa5sJkXxI5g+laL1Nf83FQixIMVBdWTiek+1HtEHa3aG2dzkmaZMah4eaVWOkukTtIqZVk4nEH5UL7b8zRTftJru9kwDWoFaN6Q6c7TTBjRVnnFAXReTGLp6rcKZvp2lhzJMCtdS0kpEJzNMbDTu7VCiabpbC1AdKQaxVrjIlq6VWp7WFjOdXTCkpIIpIpFdmvNGbWCkgTVR1PseAklPNVUdWpwcSKronX4cyiba3202b7POqOEGmTHYh5WSUpHqarNZByZJ03PAiPSnNrqT611vRrqQKpmndk2Uqlx3jyq0MarbNwlMqI8pNRV6qsfLmWaZWS+6OL2zWsYNVPUezj+4lOasaO0hOEoI98UYhBWJUsD0FSiow9JYzAjmVLs/pa23pcgTV/TdMoRkiaTPWqBnr5mk1+80mStzcfKaarkmLuu20n1W5Q4o7elDspznpQVlcJIUUCK3XdECaXUuTH0yLCB3V7FwPSnzHaMRmqIm8K3lE1O6ojgxRFMATkq5Jllvta3mPOmaLlOwDiucW2qQ9kyBVmb1xBTzSmQiGtQNCtTWNpjrQ+/u0DNKnNT3rgcV67vBtk0O0zd4OZLdauEJJJqjX96XVlRPtU2p3xcMDgUDVlKntFzPOr1d5sOJ5JzXd+wFxLCfauECuxfZhcS0kelVLIqnEu7xodUGibpulzrZ6VQskJkoYFZFuKHBVWUuGa6860LTbipEWwoQOGpQVetCTaaBeEhgUShAoBKzUzbtLJhhYWG4NbbM15o0UAIpZN4YFpsip2jUSKnbpbQhJe7r1SCvUuHPnDSFbiVFHWnyypaI2wfSmehaBmVJ2gHAp9d6WgERz6Up6gvgT1qWnsL3zKKnT9p8cA0YxYpjcSNoOaK17QHpLiPEB0pZpY7yQo7Y5HrWGoWF45aQvtj9hbagUprDDYCorVjSQBI5PWtXrFwZ3VMSCJV02Ux6lKQnIFA3RROK0tlqCIUZoe5tSRIOOgpHtH7SBuWS9yFKB6dPWnydDBRJMGotLLaEjdBIHFY1TWFEQgR60VxaJYMzWWQP6SU5CiTWUWkpyagb75Ywvmm+maZCYOfWh6g9IDoQPNAHNLTEiqhe6RcLUohe1E8zV+vbUp4MDzpHcPI7tSN28+lV0Wz+1559Ufy9pW7XQWEkd64VegqyMONNp/gsAf1KFILS6QkwWyI6mmTjbdwk/xyn0BqjpVah/n/ACTmpRSQ3N2yk7nnJ/pFBXX2gNgbWU48zQ952EWr4Hkq/wB2KrmodjLtv8G4f0maeulP+RvEnUL/AIw++7TLWMrPsKUo1QTkzUdp2cuXDAQR6mmrHZFlvNy8B/SK0tTp4v8ASMHUfIEaaJqCS2SBWH7kmfWpdEetVL7tgeEcnzp1qWmoKDAjFStk3noUxdJzwna6Yra8uoTNAak+UvGOlCOvqWYqkU91jITUtcTa0dkknrUz7+3rR9t2OeUx3yYyYCevqaZaT9l19cgKSgbVcEn/ABW7qfeCVqKBccypM3qkmQa2udSWsQTXTLb7DFI8V1cobT1CefqaJ+66Fp+SPvLg/m8Wf0FKNWnfy5PtMG+1vScx0rs7c3JhhlbnqAY+ZOKuulfYu/hV04hlHJAIJj1PAo+9+2jaNtsyltPSAKq+r/aTdPoKCYCuaEtWb4Vt85wVByZP270PT7dKE2jpccnxZkVffs20vayk+lcTtUytPqoV9F9ikpFukSBiraS7V8x+sjrEkgKIbcChiBRjymwTuX8hmof9QbAIQ2SfM1nXXhc/KB0Ty2PnNW7FS/hTP6V4aelJhxYHoM1hq8ciN8DyFQ9yCZOT61391uw+5m/2x7w0XjCPgRuPmaw9fKUIgAUGoVuldD0Vvc5m9U8DE3S3W4ara3YUswkE/p9aLhpow4d6v5E/uaypVVME5nJTZuJ63RRKfLyoN69WvCYbR5J+L5ms2/hGKQrOxyLD7xhVVGDmHpcrZDmaGDwrZCqZAh4drNDg16hm5lJbfKZBwaylwhBUTJFRO3QcPhSSSfyrUtKOegrz2n01K1s8yN++WZCcCq7q6RhQUEqnMdRT67txtyeeEivWtkgjOPes3WN43Z5cG0WaTruAhIJjqaPvUrIkHnkUUbRtKjgAj861fuUxtbTJPPpSySTdcQ0AAs2YqbbUMzPpUd3fqwOgpo3bKSMkbvKM0LcWylHcBAPnXI1zmFUsBiBpulkyMUwWwvuVOFcEdJ6UQxpZgSAn1NMV9nlFI3bYPnwRRuO0Ur9jFdhekoChjFONP1RRjcopFDXOnLR4YTt6FPFa2GmuKMRIHpXJTX0mVH3cy0I1JlMAjvCfyo2wetVGEISCeQUiqs1oj07tpSJ+dYNgUqCu8M9fQ0wnbgSToq9yTCe2PYNR/i2oE9U9DVPR2VuVf91LbY8yc/Srza9qFtwFArHpzQHaa6D4SdhGRH703xDILCRjRb2iqx7LoBBStayPIwKb3NhcJbIQgDHoTUmnXBbjwEgfKsO64+lxUpAHAHMUrquTdsxo0o/xsJR2GbzeSgheciNsVLqOluIG64tkrnygmrjbMSSreJ5iOa11K7QtB3GKY2ranlQAJi6JXw5JMpukaI1O9LRZJ8zH5VvrLwQNqrhI84zUVoXQ44A6gtzwZKh6RWdRuw2lR2jc4APhHhTjp1n+9FUrFhe+fYfnCoadlJTIHcn8ojtNPsiqdrlwrrHFXXQbFkn/AOzS0gDKlRPpVW1HtIphtpDLaEuKSFFMAYPw/WCfpR7faa5DQSsgK2gqI27gTPw+mKCorkXv94NLZvsRx2EtupWhUmGwADnHQVPb6k8hAbbcKRECRkUo0ztCXEpTt8YwTMVrd6k4lRK2ynoOo+sV5pJQkGevsFUAekrHanQL91f/AHVug9CSI+VIP/T28PDYPzrpSL/cqXFHI5BwCMcCjmtX2g7VSEiZEHr1FVJrHUCw+0lbQKc/nOLL7IXQXtU0UnzOB9aPa7ItNjdcXCR/SjJ+tdNv9XD8tq2gEHMEEDz/ADqnXnYFooUoPqlPPX/NO8YWwx2/IRJ0BUXC3/GKk6np7RCWmStU/Gr9a6r2R0xDrYWon2nFc0b7Gt2qkOuBTqSdwBEJCYG0qA+Ikzj0E1cNJ1taWx3QKcyAI49RxFNWtp0ObsfeIqaTUuuLKPb9pc7m0Sg4FCETSmz7WuOOhJLeACuUmdpIE89J4qzXDzUeJSl+iRtE1SdWOEWea2idSOoYvFsr0HuazbQo/i+QP61Np+pNrWpoBttQzLhJMDqPOmq9dbQIb8Z84gfKpTq6jmyfbMY2mSn8d/xxATp0AEpIB6nAFaLct0A7SXl8YwkH3qG8ulPH+IZHQdBQ5SBxTkpVj8bW9v3imqUx8KyZWouqEFUD+VIj86jQYqBbtapcJpwppTGIouznMYodqVLtLQFDJrdu5kwAfekivTLbVNz7RnSYLciMuK2S7Q6Vk0Q1bLPCT9Kfj1ivlJO8r1SjTnP5fzr1Dde8La3acv0p1a48e1XkKYpXt8Oc81Rmu2KG1HafoKnPb9cK2Ikk9aQdM7G9p7XiqS+svts+jgiR5mhtU1NGABn0xxVH0rtK6pxSn5IjCBgE+vpQYunLq6ShSikEx4eQKBdLtY7oTawMo2y1hClK3bzPlVjRtQgbVCcTSBxSUpxjaInqQMZqC2fCj45SiOZ5NLKXGBgR27aQC2THT9y6olSFyR+Ex08qisX3FqBcO1E8dfpSw660hXhSY94n2pwpSQlLhcCDHhSQZE+cUApXjGrbRYye4vFSEx4QcZz86IF285AkR0pHcaor/wDIhRH4Ujnp5TRNgLjbKZT6KpboQcxyutsWxHFrar8QdkDkEHFP9E1Xu2ylQKlJ481eVVP76VSFnjqTFTEkwdygQBkDFdTvTyIqqRVwwje97QPExCUA4yTSgrc3ZUT+dEv3qQNzgSriB1PrAod3tCFEISjyzMR7imElhc5iV8pxiF7C2YUCN1SvKCVD8XhMY4NVe+19CVkLXnoBJMjEmi3NXQEbtwyJIPTz9aFkI9IYYHg/OOHXSIO8ARx/mgHXck96FEnjoPSleqXKXUI2JKQoiVHKSMZ9KLvLhthkqbKB3eBndJnBJHUzMUQVvT5Qd6Dn5wfVdYcaSVITKk8+Q+XNKrPUXLhO9cyIBlO0e8//ABTe0vWpW6tczBMRxOCCfMwJIpHedoEDvCQDyRBiVHJER59aaF8tiPxg7v7m4H04hbIDW4pI3nA3A8dT1+vSl1xa94repICZyPP+1Csa594G9awjZykDO3p4ifEahe7QJgq4SPh5yfMHpS9jExpdbGNLVoFzvHEJWRkFSUkpAJ2j0HpNW60tGnEblIEwCBtyesA/tXK7ztM7sT3ZgKmYgEkRz9f1o9ntU7aNJJJLi1EkECBxGD711aluANoNKqouL2tyZddT0lSlSzLbg8sGOvz9ahsNcfDf8fasnwjgHHX1x1PWqjpevXNwtSwpZkwogwqOo9BGBVlNwlLQa2lWBAHIA4z0+tI6e1dj2/SOUh23pfiEquEnhQSsHnafz6VpbPKLmxEb1T8RCfPz6YmltvZXBuXQlJKITsJVjEbsE5yYn0opjQXHHAp1ISQOSfF+X79KHpqMfjC3k+uYfY6pucLKwhSpgKQQQfQnjGM0u1B1bRIaUlw8QBuz8yBg4mhb99VuoNsjc4oZVKd0nPAP79TNCaZaPvFSXUp6QRgSMmCeTj2zTkWnYuwgVCwIRTzzLA1qbimIdbAcHiwSU7R55OY/xFB2twpxaihG0ACSDAgc5Vyqp7TSFpgKASCVEdMY5E54P9qb2GmkeHd3gRJjISPKB+VIYAniO3bRzF+l6Y22krWhxwrM+AE7TJIEyMZz7U3/ANfbcWErSUpEbc9eM8cmc9Kb6WgBGSIk4T0zOfKlfbO2QpCe6I7wztxyBBPsY6Hmi81iBELsNQFvr2kTuotIUNyhGcYVt9JGRz61rc62U7dsbSRmQZT7DgzHvVXQ2edvAyR51I3Z3JQru9qAYMEo3K8o3ZPsKTSq1EJ24vLq2noVbb7EjvLEO0hmFJSPKCZP7UZ/qSSJE+o6ikmmWpQ0A5G8H4TEKBwr1mY4oxd2A+mCEknEYMAdPMAdKqGprEWvPNq/0/T3wLfjHunMLX4i1joSRUygjeEqeabPlMmq9qz+4qaDh3n/AMiEyRx8sjr0obT+zZ7zcp9xckDaokQY86BTuzUOffP24in0lvg4+n7y591aj4n1ueiRUo1C1SPAypR81GqsVLZOwq3gGJ/F8+lSm5WUylBJ8yPCB8uao8RTVLkn5DBkngK5cLYZ9ScSyt6yqMIQke1au6q4rBXHtXN9ddS6kpf3wFSEpUofIgZIg8UXqfatNttTAVKAUhBKgnoApXHEf3oqVak4uVN+xzOr6GvSPxC3cGwl273+tX1rNc+b+0GQD3Dp9Qkx8q9Teqn+p+kl8PV/2H/qG9qvsjtSJtV9y4I8DiypK0k8gxuB+s0w0P7GWQ2fvFwVT0ZED5qWJn0gU/7UMtrS0vA/DuyQPKSDgc81HZXmxrkyCN3WRuAkZMj2pY1FVRtORPSOjpOoYGx7Soa99lrDRHcurQv+VyFT80gEfQ1p2R7HJaLq7geISG4UMjqrHrET0p7rOqG4fU0hJW4CQkAgSUj14jOaaOaCpplJ+KR4yeZ/5ii6tQqRN8PSUr37ekQq0afjcbU2RI2g7vYzgGgL9FsElJKoPUKgj2xFFakqFDJ6zVN1QqWtRBwDiu2lsA2mFgp82YWrs+pCjBC28KSrrzhJA6+1E3GnlxQJlGznMgweTP0igR2hXajg7oEEpPUHg8Yqtah2keWTkwTMVQiVCPLz3krPS3eY47To2mXtuhs7cqn0n1PoJoy4viVoKVpAMbhuykgZiBCq5C3qyx1inWl9oClPiG49Jmff9aU2mdTfmH4lG8vAnQH3gJIGdwJzPJFD632gcja3iPiIHHmKWN9pAWVFKNygMnoPLHU0uVqKloCjgrJmQIkdB+fNclMrkia9QMbAw3RL4kAFW4JBETn15rNxr6QTvbCkEQARgERkHzAAqvXV4BPABUIEwr1x+/Ga1RfreG0mEJkpR0BV8RjpwB8qo8P1HB9DEHU9KmVHIll06/ac3AbUwZzHw0HqeqbjDQCQOoA8XSR5Uk7iJ8q9a3yd0KI8IjMQR/zrVSaVEa5z85M+uqVF2jHyk6NUebJCVnnhR3T8jIoqx1Ih1K1khcgiMIVjE4+IRSC+1RM+Ae5PFa6WZXvUSTkJPTy4+dBWRGHGfaFQaopGce8aamzHiSJk4jmJ4B5iq/dOqPxKXA6GcTnn5Ubc6oqSAcA/SPKaOstKW82CMAZ38xHPSImB70gNbBlFRL5B+krylOtHkpPoc5H9j+dZaQ46QMkD6AVYf9KTuUVyTEiRiTzGT50ya7MjaSkDIwBCTPn4uDSXq2jU0pPPEXaD2PLplSlBPQiMnyFTX1gkK2ptyrEJPiUoqyOvIOPQVYLFwpSpqShRAjb4uBkE9ZE/WgmNULbie+Cp4PhECT4Rtn9KTdye8eadNRnFza/5TXRElh3alooKiJCTgCMwc9YmnblgSAXeYJj8KQJ8sUyFzbumEup3kGEgwSBwI+poa51BW0J8J2ggyZSqCSZ6elTXLHIl2wKllORFTl0hRSlvd0O4Ejd7dYzWbRlwFW1xxIJG7ElRHBkj1Ioyx095LSroNAAnayCNqik8SDO3MifKkK9QuWlqC0KQo8AIlPyOd1bUOLKMzKVjycSxN3ymnIKEJB6pkk+wOT7U3YS2RJTAJgHaZmJyOR71Qrj74s7iVpEZJ8II8hFR293dOCG1TnICuYjHiOambTlsmH1FHrLvdWXi375QJkExA68kRQVt2maU4WkPCSYkHB2jzwOkTVA1CxulkhQKAkkHccbudvqfyrbslbN3F6lF1IERtB25Hn1OJx1qhNKVXcWkr6pd21R9ZfrjtQELbbMJ7z8U4JxMxgzHNOEXCS0sKXuOYzEKjEf3qrdstKTISlQSlsiNoTwn0HFCp1IJMpXv6FMwRjBB4PX60g4FxLFG7Eb310TG5rbJws43RyTHQj96mN4x3W9xe5Lc7ZlJRwDkA7hI9PzpVZuNvSCrJEFKsp3A+XKflS/U9gYhO3mCBJSMxHr7muHmPmjCoX4D+389o+La7kpWHFBuPCFEqTt/3YjMdKYapeJbXCyiVbRmOQY2gHqfOgjqKWmgslIbTjanMCAQdnlPWq+1p7N2tT7yilEkJQkqBEE5Vjr5D50SUxyTiZUqE4AuZ0R61EJLaNgSOhmOv/DWUXjYUmVJ3dATkq9B1PNUr/qR1sja4lbafDtOFRGJz4seRqJ3W1LcCghtUSUJzuSY/DGQaEtc5hrR8uCJetYtGnIKiR1ChwCPMfLmldr2rCVEK2mcSB8QHUAedVN2/uHoSuEpnhOT+U/nQZfLEhGFc7lGVeggUPSYnmHdQtrX+Q/n6S6X2qpP4VBJkGU5k+x8vOqt94YYIQ5/EQtZ+LocbRxPv+VLtP7QOtqJVuO48zn8zUNx2hDxI2kyRjakj1mODzRU6VRXJPHsYmtUXp7bW+cdOuMkkgqA6BKoA9h0r1JHNIkkoclM4lWf+DivU/YO8ju3YzqthrZQ4MoKSr8Xwkev96f2em2zyUpQVoC4UmDJhKshJPTw81RrhpR/iJEAna4kR4V9YHkYmnHZ+4U2ouKmATEnAEZ2j1preWG6h/hNjHOt37TCwlpAbJHMCT4jOeTJ5NKv9cA5XunpPhmlnbDVgt1OxQVuTkiQQc4+VIGjukE4HymmAbhcyTZtliuLMP8AiSqB5ATHoMjFJLzscoJUpT7QQnxSsLgA9SBxGM5qe1vFJPMgH2iOPeiNa7RMlrb3jYKxB7ySmc/EmDIkUa3BERU8wJvBW9U1C3CAg2ly00FRASpMHmZyfMTSDVmkuKDjumONIKlFSmCqCTEwVAgRkxxmoFXlpu27WgT/AORlTyE9eUqB/Lzoyxun0IIt7h4ScpQtKkqgR8BIPGOK9IKLTyLm8qGpMMpX/BLm2M94EhQz6YOIzRtjZKWjwvJgbRBUJE8YPQdT0p4NbfQoh1u3XPR9gAnB/Fx1n3Aoq3ftnAN+mJkydzD8GDEeAzxnoOaK54nE3i5rQrpaShtSVyY2hQlR9JOeKgvEPsM7XmyghUpKhEkHITjPWaMubWySoFK7q3P9SAsA9IKSDnzignEhxxMXiHdp8PfggD33Tg1hUNi00OVzK8/dKWoE5MRPpUjV4UxAGPzp/d6A+pW8W7LgEAlhaQD6wlXPyqA6ShOHre4bPUgj8gsCfrRqbDAmHJzALjVCoQBt9aB70zyB6xTa902ziWrtU/yutKT/AP0kkUAjRlKgJcaVPksfmDBFFvB5nKtuIG6kADJk1uL4hIGMUxV2TuRw2FZjwqSZx70Dc6U6gne0tMcykx654pZAMaGIgwf9BPnz8zNP9J7RqaQlBlaJB2EDaCT4j7+VI/4fEKB9/wBoqxWGnspTtXunJJVuEjogJOJPIn1pNQLbzRtLdu8nMsOkauzMhBz1gkE/vTTUbddw73rogOEQJCRhIAAAxnBOcmlFjbJhJhQOFEHkDG32JqXWO1FuQtBTOzbsAMhXuRkxXmbfNdZ6pfHm/aMX7z7myU7At4yd0AYJwckyB1PpVB1G/KLhDilKUqZJP7DpRrOtLWkpSmE8R6elJNVQrduVMcAT/wAgU+kDcg+skqNazDNo7tX1qWosIXtTkAmRnggn4farPpF740l+NiYJQIkrPU+cc/SubMag5t2JUQnyE0ysbjZK1ePgQTzMTA5NA9MkyqnXVhOh632k3YSpQAiCefSRWLbtUnbIUCrPhMbogcdCMVVdLu1vCW1bSngGMR5z15p92d7COuPlxxDjicYSghJPPiJgQMcGkFV4Mb1LAH0kuqXN48iGkpgkDxCCmeSVExxxE80u0nstcoWFFxqOJKlK25ztgATV01C4Tb/wyE74wNwVB+XWq7fdok7QXFCIEyAPF5hPTNcl2Wwg7gDeN7zs204AFLPQmEjI8iTULXZS2DveLBCgMK3GD5YTiarVv2xUs7Ww44fOAB9egrGo6u8ClKnNszugcAxgE1xVh5QZo2nJltutBadSrKUTJkn84niuc3OjKbcKkrS4hJjek9egg5M0dqeqFvaEq3JjaokyRPqcGZqbsrZvLXKWlKR5qGKULrn/ALKcG4ByO0GtmlIf3NpWlYAwoYUSAJHlyeaZfdVw61t2d8ISD8RV6fOugWlkQiFAKOegwTzmJ6CoGNJ/iJcUlJW2ZSSMA0pmubiEpwQZRtQ0lTDTRVtRswvqVKBn/EU9Tq7W1L0gqJEpECQfw+dC9sbRSjshRLipn1Pl6V7T+yTi0IUsFrbHhGSSMSZ86K4IzCJGJM3bI70y0lCVDKmic4/qn6iKa2+lW2w7PETEndnjE9aFttJKFFSEElIgkkxn0oC4cCCM7EjGDke46ip2a+BCCEi95HqVwW8AJxxiP0qsX13JKlYJPHl7RVxRZNqTv+MfofalL1y2lR2oSFcfCMfM11CnfJP6x7axkG0LaVt9tSwNogdCcfrVh0XsK2lIU4+N68lIiB/KZBzWimFLAK0oAByr/Aqd7SmoScj/AGqII+XEVVkDaJESGO55srsI4ST3x+XHyr1Gta33YCO7KtuJBOfXmvVu14O9ZEnUXEuqU4lacDelQUBwBMjHEZrVGtJDqW9yylRhCEpKjkHoZJz1zXR0HoDAM4HwkdQalVcIWoKKdykghKyAVJB5CTHhqhrEZElFVr3GJT9E7F3Fy8pVwe4aT4cbStXntAkD3NXzTeyNiwISyFx+Jw7lH64+QFLDfAq2oMAcAeXn/mmNvekYVkDzH7isV8Wg1ELG5Mon2p91auILTe3vEq8KR4SRGR0HOa5E/eKUolZkn/kDyr6I7S27L6AHGd6BM58aZ/Eg9DxXGdU0a6aI72zDrallKFpG4q8soPMeYFXaaoox6/ziefqKbkA+kQ2zTazlYR6mSOvpRf8ApK43NqSr1SrPpjkVNdW1q2rZcMXFs55YUPeDBj2mtBpTBP8ACuhkwNyVJq0PeRFLTP8AqF80IKnNvksbh9FTW9v2gTI763SqBkoJbJ9cYo62sdRSIad71PRKXAv1+En0rLmpPBUXFqkkcyjafntAz61gz2nHAm3/AFC0UhKXn0EgzvCVt8HEHIHArVNsF5BYenG0gtqHyGOnPrWq39PdELYcZX/Mg7kg4ztVBPXr1rzOjWSlQ3cnPG8FB+sKH5V2B3mXvNntB2wpyzfbHVbStyT6jpWEXQkpF66iEykPJJBPlmYM9aMtNGukZtrlSh8QTuBGPY/tQ9xfXAP8e1DnqUwMHOawMZpE0CXV4JZuAOYA3KA6gx/bFB3GhrIBVYrA/mblQipe+sVqHeNuMc7ikHnpFYQ2Andb360ZI2KURA4BnjIrt00LFIYbScd8359MeY8zyKbae+9t3M6ht5BS4vgDOZwQccVLfI1F1O9wouUAnkpImAJxBBwOKxcdoUAgXWlNDaNp2BbUwAASM5xOImaBm9owD3mXGr1Se8ct2H21cK2JAOMQpMEcz+tV3VO/ThaFIIUSSQZmMSfLy9zTr/VdOVMNXFsFCFJbcUoH+bCunECl9zq0FaUuOKQrBSshW5P4ZUOIhJgcedLALcw920YkbOuukEbwZEKMZiI/xQjt8EyEc+fSOkU3bvErSVQwfMFuFSPJXSKGWw2qIbjBKs/sc49D1rRQzNbU4tFbeoLTwRWXS64MpUoegmPpTtjS7UgFzvE4zshWeny9Kw1atIXLN0tokwNwI9t0fpXFLHiCHuOZW0gdTBo6z1ItEQQqMAkYE8+vnVjvba5G6VW1ykj4oTkCBiQCM0JdaStH/e08hII3Lb3cdQIJSJ86WcwgSvEGtNZdbUICUhRmUoSVKPTJB96n1ft1eOKAL72JBClET5SBEVNb2OmL+J+5tVj4QtG9IPuMgfKpmuyqbtZVb3rTp4/jw2rAx8Rz6GlGnTvciM6r2tErOqOvHYBMmSRyB1M808stPQrEBUDG4ySfnxUOm6dcNuKLVuVK2lMsSpPueefpitCHVr3qJBHxJ27CCOeetFtWxEZTdgQeYYzfhuZhIT5j9AKZ2GxxtSnTk/AkDBB8/WqobFS3dq90KPhjKpnyq3WvcsCHUPkDzCRMe9T1AijAzK6bszXJxMaB2VaVche7eAQe6UPDPqa6eENtJ6Zz6zVC0HtrZIcX3FudxiVOKqz2nahx1e1CGU+pEn5TXn1WZm4P4ykYGI6tHkL4+QH96kUiTHHt0oq0blMqUCTycAfICq9qOvJZeiZBwAOtYw2jMFCWOIyvrQFuTBWjIVFVt7WQtSYVEdB6edM77XCpBhJSCMTyf7VyvVtdLPAMlR8PX3miv1PKI0L0wWM6C9rJT4gcx8oqrXetIKts5Ucnk/SlFg2++jvFnYjympWNPAUNh3T1IyDQdGxu3pGK9hZfWMtQX3KUrRJ3EgpBMnyMdKXvW7zp3BMe5Ap04ktlOAsHEdQadq0MBIWsQCOJ5rUJU3UTKjAizGU5jTXHBG/kwRGKYL0FLZ8LhUr1OPpTUEunY2AkD86Q9qrl20ImJP5U4Izm0T1QgmykEGNp+RxXqrg7UL86xRdOp3MPenYTobmu924Rv9QOcUxstc3+FPiUr6muJouHm3Nzoc/qmQT8yKslpqlo4gD74/auEGSWwpPtuSdw+lUeFb0M8/xieol/17XGLVSdziO9MDakeISep8hTyw7QtEBCVlwkSCAMfnXIGuwzrv8AEt722eJ//btWfcLFH3FvqLKUl20KtuAtsASP9zfJ9aZ4YW5zFjWX5GJcu1Pbj7sCgx3isAcADzJ8hS3RNdc2yN7k5IBSfYgAyDVQ1TU7Z6PvFtctkGCrfug/+4VHp+l2LhJbv1sKHHeJIn03JOKNNKoHm5i21bX8uBLZ271YqaadLKVFKtq23W1TB6pViOOlVJeq6e5E2i2T/MhZPudp/vTC20vULglpm8TcAfhU4CDHkF81eey/Yy5gC/tWDHw+ETHunBp4K0VyZOSarYld0P7Mm3wHWX3QOgUnafqDThr7OrpKyoXBViIJmR6zzXSmkttp2oSE+goBF5CiK8mprqga6mehT0qlcicx1m1umVHvLVp9GB8EHj04pGXrMg94w4yfNMkT7V3NbYWMGFdDVUvbMqUpLiULnqUifqKqpa6y+cZ9os/08u3kP1nNUaZbqALV6EE9CFCKYMafqKRDVw28IOA4JPyNPtQ7OWw+Jkf+3BqvvdkmVL8DjjKY5yTPQQKpXVU3NifrFPoK1MXtce0Hv9RugB94sEkD8fdkfmmBShd7YOT3rLjSifwRAHTB+dWD/pfUFpKWbvvET8JWRMcYNSNWOpJhty0YeHHiSkn6imdRAOREilUJ4Mq7el2yhLN7szIS4CDPTIxTJDWoBEouEPJ5jelfIg4Pp0qyP/Z42UJ722DajyW1H9DSe5+z1tCjsecSMQI5+lJ8TSva8d4OsRfbEV3cOBJS/bD0UBEH24IjFKbt5lSpS2pI2iZMkq6/Kr+3Z90QkEqjzz+tVrtFYLSsqCSQecVtLVI77RCraKpSp7zK4HOBuwK3DKyfCSZ4963fKf5SPlWGEoKwAsoH83katkElIfaPiQoR5gx9aI07tChK9z1uh8QZSokZPXHERWTq77J8D+4Dg8g/WpXu0alj+Ky0uPxBICvqKA7puOZFqGqsOKltjuUxhKVqI98nFWFOottND7rqboJiW1j0zkyPOKTKv7RUFbboUPRKk/PzFEfebNY/8XqFNlJ+RSaA5xNGIz069u3UmfutyniHoCj6g4PSlV/esuqhVs00pMhXdkgEzznqOKIRo9kseFewjql3E+yhQz/YhZBU0sLHqRn5g1gsDkTST3hdpqFqyg7Li5aX02BK0+nWaBdLjyFr+9Ic2idq/Co+w86Ae7N3bfLKvkJoM27qeW1fNJrCqE3hio4FgYdpuslLiSqYT68etY1nWlOKImQODuJ5pb32ciJqR5lAA8WfTNL6Kk3BjTqWtaDodIMgwavXZLtOkwlxUKHU9aA0H7O37psOsrYVP4FLhX0iitW7OOMoQFWYbUnCnEr3JUOsiaXUQNiFSqlDeXNrtakLjdI5xxHrUqtYtVmV7UjmRXO06M0tQlTzYUedh2xW1/2WQAdl8hQHRUipDps4P2lfiha5H0MtevdsGWkw14ycZ6Vzq+1VSnt6eT05FMf+i7tLXepShxBMYUDn0BrNhpvcqKbphaFEeFZwBTqdAU/eKbUmpYDEZ2SFqQFOnb6Dip1aqhtJke2c1Xb3WCJSFlQ6UmduVEySaNUvzNq1dvwmdCt9eQEbknPkaIR2xLykoBg8H2rmguFedNOz/d95udc2gdPOl1KYUFptOrvIE6U/c934kq4rn/ajUXXnCVkx09qbv6wytcBzFIteuwVRgx5UiiW3cSuts2mJCTXq8TXqvnj4nTz2UfTgPrUB0V4h+deuuzq3EFCmWZP4wiFD6VhrXXondTSw7TrjImvK8dUHM9A6NZW//TolQztHXmaYNdhbhsTb3ykEZ2lSh9M04X2vMxsFYXrsidtVDVVWF8RB06A2MTlnVwjavY+hXRxIV8/Ook2cq/8AqNNQREHuypJnzpqO0pScA1q/2xUBwfyrevWJwJnRpjkwjsp2MtVLLoQ40QcAkmul22qJCdgMx61ym37fHaYSfyobSO161XHWpar1XPmEqpU6YGJ1V9wg+lLXLvx1Kb7ciYoFLAUamKWOJSrX5ja3v4NQ6wtMbhzQaUQah1xo91IPFGCQIakbhAnl708zQCXCMEVpaqKUxNG7MTWgbjeX79q29JPpTpSYIFOkX8cCk7CqLD0ZiaKIZd0Lf1TfhQpLfsAqo9x4K6UC++E8iawgHM1AQLCT2emo5iluv6BvwMTRtvqUjg0aHZTmuBK5EFl3izSjt9h9qgSsEfyniil/Z/bd2orSN54I/amd7ZKKpCopihrc3CuRVPianeRHSUQeJzdzsMlCSSeaVnsc6TDagqr1qdipR+LAqTs42WncmaoGpYC8nbSIcCUy87EXbTMnaQMwBn60sZGye9tioegOK7Pf3gWIKcVVb6zJXKFbY6dPpXJqzw0GpobruSc9CrVRO5K0DyFbW9o2tUN3BR5bpH6U+1rX1JXtcZaWB1iD+lQt6hp7qDutVJV5pVj9RVe+4vPOKEGxmGdKvhlq63ezh/etnV6m3kwZ/wBprDfZxlcFpbqPn/mjHuydyhAKbtRHQGay860WO65cD/u2qF+6P7VodaszAds9p6lJg/tTK4Ve2pBLjTgA6g/2rzWu98P4rDRPmB/iuJtNCk8RelWnHKFvsn3P7UWnSkOja3qPh/lWT/emNpo1rcEJLISfMU0H2PMrEpcUn86DqL3h9NoNYO6m0lKWn2HUpwAQOKPVrV1J+86Wy6n+jb+9IdU+zVbAlFwfzH6UnTcXrBhNyfmon9RXKVORMKsMGXK77QacoQbG4tlA8pmAfPwmPyobVWNPuwJ1BwKjCXOJ+YpJbdr71BhRaXPmD/atrrtW1uHf2yF+wH71u4Xm9NwL2gGm6C0q6+7gtvTkLkge2K27Q9gH2ZUlCSkfyqn9QKahNhcAKQwts+aYH6GnCewKFty3cPonoVEj6TR2ETuM5YmyWeEKPsCakTpq4yNvoqRXRh2VurIb0PoWPJSTQqO3zjZUH2GXAR0/yK60K8pLegPKG5KQoDyIoP7qvdt2q3eUGavrPa+2cwbYoz+Ej/Fad4x36VspWgz1g/vQzZRl2TgMFCwf9pr1daVpSnDvLmVf0ivUO6dP/9k="/>
          <p:cNvSpPr>
            <a:spLocks noChangeAspect="1" noChangeArrowheads="1"/>
          </p:cNvSpPr>
          <p:nvPr/>
        </p:nvSpPr>
        <p:spPr bwMode="auto">
          <a:xfrm>
            <a:off x="152400" y="-2317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1207" name="Picture 7" descr="\\Servboul1\images cj\Nouvelle Photothèque\Opérations\LTServices\DSC_91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1260693"/>
            <a:ext cx="3382458" cy="2240315"/>
          </a:xfrm>
          <a:prstGeom prst="rect">
            <a:avLst/>
          </a:prstGeom>
          <a:noFill/>
          <a:extLst>
            <a:ext uri="{909E8E84-426E-40DD-AFC4-6F175D3DCCD1}">
              <a14:hiddenFill xmlns:a14="http://schemas.microsoft.com/office/drawing/2010/main">
                <a:solidFill>
                  <a:srgbClr val="FFFFFF"/>
                </a:solidFill>
              </a14:hiddenFill>
            </a:ext>
          </a:extLst>
        </p:spPr>
      </p:pic>
      <p:pic>
        <p:nvPicPr>
          <p:cNvPr id="51208" name="Picture 8" descr="\\Servboul1\images cj\Nouvelle Photothèque\Opérations\LTServices\DSC_90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3861048"/>
            <a:ext cx="4224347" cy="2797927"/>
          </a:xfrm>
          <a:prstGeom prst="rect">
            <a:avLst/>
          </a:prstGeom>
          <a:noFill/>
          <a:extLst>
            <a:ext uri="{909E8E84-426E-40DD-AFC4-6F175D3DCCD1}">
              <a14:hiddenFill xmlns:a14="http://schemas.microsoft.com/office/drawing/2010/main">
                <a:solidFill>
                  <a:srgbClr val="FFFFFF"/>
                </a:solidFill>
              </a14:hiddenFill>
            </a:ext>
          </a:extLst>
        </p:spPr>
      </p:pic>
      <p:pic>
        <p:nvPicPr>
          <p:cNvPr id="51209" name="Picture 9" descr="\\Servboul1\images cj\Nouvelle Photothèque\Opérations\LTServices\DSC_909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0141" y="3861048"/>
            <a:ext cx="4224347" cy="27979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6431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2123728" y="250825"/>
            <a:ext cx="688692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lnSpc>
                <a:spcPct val="80000"/>
              </a:lnSpc>
              <a:spcBef>
                <a:spcPct val="20000"/>
              </a:spcBef>
              <a:buFont typeface="Arial" pitchFamily="34" charset="0"/>
              <a:buNone/>
            </a:pPr>
            <a:r>
              <a:rPr lang="fr-FR" altLang="fr-FR" sz="2800" dirty="0">
                <a:latin typeface="Maiandra GD" pitchFamily="34" charset="0"/>
                <a:ea typeface="ＭＳ Ｐゴシック"/>
                <a:cs typeface="ＭＳ Ｐゴシック"/>
              </a:rPr>
              <a:t>Activités Nautiques </a:t>
            </a:r>
            <a:r>
              <a:rPr lang="fr-FR" altLang="fr-FR" sz="2800" dirty="0" smtClean="0">
                <a:latin typeface="Maiandra GD" pitchFamily="34" charset="0"/>
                <a:ea typeface="ＭＳ Ｐゴシック"/>
                <a:cs typeface="ＭＳ Ｐゴシック"/>
              </a:rPr>
              <a:t> sur l’île des flamants roses…</a:t>
            </a:r>
            <a:endParaRPr lang="fr-FR" altLang="fr-FR" sz="2800" dirty="0">
              <a:latin typeface="Maiandra GD" pitchFamily="34" charset="0"/>
              <a:ea typeface="ＭＳ Ｐゴシック"/>
              <a:cs typeface="ＭＳ Ｐゴシック"/>
            </a:endParaRPr>
          </a:p>
        </p:txBody>
      </p:sp>
      <p:pic>
        <p:nvPicPr>
          <p:cNvPr id="19460" name="Picture 4" descr="DPSCamera_0136_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84712" y="3817572"/>
            <a:ext cx="4278312" cy="285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ervboul1\imagescj\16 PHOTOTHEQUE\03 - PRODUITS CJ\01. ACTIVITES &amp; PRODUITS\Barques pèche à la gargoulette\DSC_04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4016" y="3780110"/>
            <a:ext cx="4283968" cy="2868079"/>
          </a:xfrm>
          <a:prstGeom prst="rect">
            <a:avLst/>
          </a:prstGeom>
          <a:noFill/>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Servboul1\images cj\16 PHOTOTHEQUE\03 - PRODUITS CJ\01. ACTIVITES &amp; PRODUITS\Kayak\kayak au sol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5206" y="836712"/>
            <a:ext cx="2407049" cy="28412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spheredelune.com/agence/images/rea/course-de-radeau750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84712" y="1196752"/>
            <a:ext cx="3488332" cy="257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490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022350" y="333375"/>
            <a:ext cx="8121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buFont typeface="Arial" charset="0"/>
              <a:buNone/>
              <a:defRPr/>
            </a:pPr>
            <a:r>
              <a:rPr lang="fr-FR" sz="2400" dirty="0" smtClean="0">
                <a:latin typeface="+mj-lt"/>
              </a:rPr>
              <a:t>Initiation à la pêche aux poulpes</a:t>
            </a:r>
            <a:endParaRPr lang="fr-FR" sz="2400" dirty="0">
              <a:latin typeface="+mj-lt"/>
            </a:endParaRPr>
          </a:p>
        </p:txBody>
      </p:sp>
      <p:sp>
        <p:nvSpPr>
          <p:cNvPr id="2" name="AutoShape 2" descr="data:image/jpeg;base64,/9j/4AAQSkZJRgABAQAAAQABAAD/2wCEAAkGBhMSERUUExQWFBUVGBQXFRYUFxQYGBwXFRQVGBcYGhgaHCceGBkjGRQVHy8gIycpLCwsFR4xNTAqNSYrLCkBCQoKDgwOGg8PGiwkHCAsLCkpKikpKSwsLCwsKSkpKSkpLCwpKSksKSksKSwpLCkpKSkpLCkpLCkpKSksKSwsKf/AABEIAMIBAwMBIgACEQEDEQH/xAAbAAABBQEBAAAAAAAAAAAAAAAEAAECAwUGB//EAEEQAAEDAgQDBQcBBgUCBwAAAAEAAhEDIQQSMUEFUWEicYGRoQYTMrHB0fDhFEJSYnLxFRYjgpJT0jM0Y5OissL/xAAZAQADAQEBAAAAAAAAAAAAAAAAAQIDBAX/xAAnEQACAgICAgIBBAMAAAAAAAAAAQIREiEDMTJBBFGBExQiYVJxof/aAAwDAQACEQMRAD8A7GU8qKQWhkWSnBUE4KAJgpSogp0ASBTyopAoAkCnlRlJGgJSnlRTylQDylKaUpRQDylKaUpRQEpSJUE8oAeUpTSmlADylKZMUASlMSmlJADymJTSmJQMfMmJTJpQA+ZMmlIlAxSmJTJkAOkmlJADSnUJTgpkk04UAU6AJp1CVKUASlPKhKeUASlPKiCkgCUpSoynlADynUU8pgSlKVGUpSAlKZNKUoAUpSmSRQDylKjKUpAOlKYlNKAHlKVFKUAJMSkSmQMdMmlMgB5UUiUxKBjykoykgBpTgrCPtKIHYvaRPneIU/8AMIjQeZ+yMkKmbYKeVgv9o5+EAaTmnTfZB4/i9SpGTswDoTv89kZIMWdYClK57Ccdc1jQ8ZnRc89fXRSqcbJc0gEAC4vuBOmqMkGLOgBTyshvHJ2v4pq/HDHYb5pZIMWbKUrncHxeo0Q4Z7HzmbE+SLdxzSGHrJAj7oyQYs104K52hxtzLObM5iY5k2gq+txjMwiILhz0RkgxZt5k8rAZxQilBHaiBlN/lqpUONZWAFskAamJRkGLN2UpWMOO2+EbR2lSONulwIsdCDpbuRkGLN6U8rnhxcloBMEReddNbKxvHzJkN6XPLu1StBizclNKwa3HjsAB0N/krT7QiNB5/ojIMWbMpSsUe0AtYdb/AKKFL2ht2svnHoi0GLNzMlKxW+0LYvE9D+ih/mYEmG2EXLgD1six0zcJSlc7U4+4sOXKHA9DuYEGBoraXtD2RmDZtMOHijJBizbzJSsH/MZvDRNw0TPjyQeI47WLREC4mNbazdGSGos6iUpWC3j8iDluNATJkK1/HAyBkMcyTA5baoyQYs2CUxKxj7Ss3A23P2Vh4+zbxv8ApdGSCmakpLHPtFT/AAn7JJZIeLLKdYGO0Cen6oimznJjaYnpKwJlU1+LuEsN3aiNxt4ysVy62V+lvRvGq8vgN7POT9kQGnqsjCF0AmR0zEop+IcL/F8/BZw+TGTqy58DSsNDD+SoU6wcTlNhmvcg5QZA56a6IE8aLdBIt07/AFRNHiLxcNJHPLJ+XVbOdmahXYWKQIvPifoLfNVOqtbbRV0sUHTGo1F/l5KNRofHMLHJxZpSemGDvTgd6rwM5Y5IuF1J2jmap0Uhp6qQYVYmL0xEMhT5E8qOcbhAD5Amso5uSa/h4oGSzDvUEvy6cMJTAYJi0KwsUfXySAhb8hJ1PoPGPsp5UgAmBUaTZuB5BR/Z2H90eQVtv0ulm6JADnDs/hb5BMMOw/uN8grnO5/L9FDVMCBwzDbI3/i1QOCp/wDTb/xCtJ7lJpOxPilQ7ZQMBT/gb/xCi7BU/wCBv/FqIBO8JxfXzRQrYEeG0v8Apt8k3+GUv4G+SOdRH5ZQOHCKQ7YL/hdL+Bvkkico/iSRSC2c/QqzoCT0uqcfTdmY7I4QbyIsY38E2FxMCGiB+XRTCSVxOOqOtd2GYarKLYBJWc0lH0KZjWPVccOBxlrrs6JTUlvszcWzLVP+wkdHS0nzA811NU+5LHCcp7JH50+S5vimDfmDwQQBBAF9SZ/RdVSDa9ITuAbagrt7ZyvSVmZ7Q0m03NqM/euY0tEx1gygWV5cRF9iN/DYrW4vQa2kKepBtOuhuuOw3Ey6mXN1bOmsAwbeEp+6YL+jrMGSNd4017yiDUHMrnaHFpIJ5C4Gsj9EW/Huy6SJg381qppEOLNcvHMpG+keSz+HYskRF/yO9F33justE7MWqZY6dvNRPWZ6JGeg707SRuPVMQ2YcifVQdU5eX91IkTtPqmBjUGUwHo1Z6fnNWe9QOK4pTbNsxESNNd+qAq8QqvPYZHIm36rohwTkcnL8rjh/bNswmkhYrff/vOI7i5TLqwvmMczp5rX9o/sw/fr/FmnVxUTmsI3lZ+I44QRlpuO8kwNNADeSg340nVzH+DD9FL3riPhb4NH0Uv4kil8/j9phuH4qXPIILLNgOG5zT2haLBHsrT4dVzLS4SLkHUFaGE4i1jQ3I4Abggn5Il8WS8dj4/ncb8tGs6+seiRb4DpCGoVBU+B5kCcpAH0uiGaX/PRc0ouOmdsZqStDZhoD6hSEJiq3z1jpCmyyw339VAtE6+RCg1vIR3QPQQpFhOhjpAKLARMHVQNdnMeim5nd5KLqQ6d8D7IsBe8HMeaSgR/M7yb9kkWFHK0KogLQomdEJxuhleHNFnTIHPc+Kt4bVLiOWy42zqQWHHoqaePdmLG6gkGen4PNaFSm3SBm5A3XOOquZiHEgtvIB3sBKXo6OFXKjfo4wzldrsraWMex0Ndla7Xv+QWdTrZy20FFYwtaAXXEi3fKUdj5opeg3ODcy7qdPmsjGcOax/vKQiIzNGmUTMDSbk9Uax4Fr+mqvxWHblBYZMXBiRHJUYKjnalTKS2DFuehn0t8kTV4oQAIMGIkddfRDOxDyXNBmDlOnKR5tI8ijKNAHbukKborGy7AcSBeIt/botF2J/eix1cJ0hc9Xwz2PnRsGDpePkpYnGGnRJac38pNrlbQZhNHQUOISwXzNgnyMbSTujquJhoIEi2kgjwOiwfZ/iwqNByw3MG8ozAkjrBGv8AMtym0Ry26fJX+SETo12uEg+fynxQnEnOyEt1kC2lzqlQzNMSyJ1zGfVqkc2oGa/8X3XTwzUHs5Pkcb5I0gbA8P3dc9VoZQwTYAbrK41iHCk8sdlIAO4eCHA25rK4bxE4lpD3dppi8we6LT4L01NN0eO+NwjdGtjvaNrAcsH+Y2C47ivtfmMAmofJo+6O4j7Kuqn/AMQ9BYjysgaHsW8OE3H9LpjnuJ8UpOS1EqCg98j/AAYTX1ar5BIPJs/TVdHwzglckZqrmzEAXd9gui4fwinRb2iGj+Y9o/VH/wCMMbakwu7rDz3WblGG5PZqoy5dQjSIYTgTgBJPiZPiquKf6Tm5DSEa+8zPPgxu/eVN9aq/4n5Ryp/fVVYbAxJADfUnx/NVzcny2+js4fgwXkNne57apbkDRlLoDZDtez+7vqVstQLaboIJtsPzkVdSqECDMix5arkU3J7O5wUVoICjHf5KBxDeY7iYUTUbzB8vmVQi1rUzj3+RSa/oh2cQpufkBBcJt3a35hJtIEggFRj8lLPeJvuNx4Qo1Wht3GB1LQPNAEvzdJAO4i3+Jv8A7jP+5JAGH7U4oM911eR4ZTP0V3CDcRedOi5n22x2au1gvkEx1d+gWtwwuptaSeq5XHSN4s7CnTG9/wA5KrG8PpVIkQRoRb03CGbxAOH0SFcysutG6j7RRTwxYcog8ijf2AuAkAkEG+butBF7zeVW98XVzuLMaNZPIK1oTym67A8S3I68iZ8YtI+yto1BBnwUquLp1hlIjkeRV+CZlADg2YAtzkyfEQj3YOLjpo419ctxNYRAJZbS4a2/dBI8V0fDKhdI2k69O+UfxHg9KvEiCJALTBv6HxVAwL8OQHSQbh3P9UpOtiSvQf7kFsOAKxuK8KaTZpgxcHkdCFqsrSqcbdju4q4yE4Iq4Vg2MbDQBefHn3rRfSEWkHbvWXgK1rI8VFnkTiBYjGjMabiWujQXB6iQDHdKnhcTlEHT8vcK3EVQMtgddRJ57ofEDPEQ0gggjTxHp4rZchL47RLH1mPYRlDnfu/aYWbQwYaczc1M9YV5xOUx+Sq6uLJWq5GumZOCemi51ep/1T/xZPyUXZj8VR5B3kAdxjRZPEg6o05ZBAtFjouUqHFElmZ/UEmPG6f6spLbBcUU9R/4dyKdKmS5zh/uIMeKGxHtPh2iM8kaZZ9YsvPhW7UVMxixgo/FUqNMdppJ2h0+aNlUjoz7eME5abj4gfdCf56qD4WN8ST8oXMvr0Tox465p9CFQ4DYnuifkirKTivR17fbyt/Czyd91oYP2uq1qn7rJFgBIzD+o/kLjMBw6pUEsa4jnEDzWpgMFUZUb2JIcLOFuszaFlaT0dSjGUXo604+qXSXUgdJAnxkN0Vja9Rx/wDHYANQHZTrqOys1nEcxFNtFucmA3YmNoKsfVY15a+k1jhZ0gzMdD1VOUjlUYmhU4g4NjNUkyJ97Tv4ZVk4amQ8PAeHCYh0aiDuif2+nFiHHoCPU2V9F7qgGUEEGSBlPnYrNtt2WsVocYypmBzO0jtS4RMnXwv0UjxCoRBqEzsWsj1GinXw5ZTLoh8OLQ5tieVjobIb35Mdkg2mSBqLweU80XL7H/ECfwGmSTBE8oA8oskiG06vI/n+5JLKX2Ol9Grxfg1KtDnCXN0IMf30WHV/03ZXeHUBdK26zONYYFs7i/3UpkaRmYSvLi4W5j86LdwhzLm8FIMjXkbSO7da+ExGXQ9nY9+35yQ1ey1OtGniR2T3FYNOoGP7Qkcuh6reZTFSbmDsNfPZZ/F+EuAJDbC4IJMcxz8Ujfg5FGVPpmj+ytiW76eSqdXMsdzEHwKy8HxZwbkiToD05d6NxIdkbAJgyYGgM6x4I9D5YSh5fg6OjhQG5nOt/LfVNiaedjmZs0glh3DmoTh2LluV1+SKNMsbmOoIIVUujmt9swsJi5H5KMdLgQBNj8liYfHf69VjxLcxDS1vaBBkTGtiumw+Ja0QAs/Hstu+jn8GXNOVwIIiQtii6f1j6outkqfE0Tz380A2jDoLuzsdSfBTp7ROLI493wjSSfQD7p6QBCvrYMOb1ixMTPSNvsqsFRcbERGqSkpP+LNEsVszOItAeI3HysgaleF2FTgxIu0Onn8wuT4lhjTcWusdrbLpSpHM2r0D0cRmdHND43hzw9wp9rPBkiI1tqp0fijT8sjxiQLRJ3O391JcXTtM5p3ssc0unw3KtxXsy58S4mBvYei6f4ojWwi0SFM4c/KRMeoVpsKj7OSp+ypYWnK0iDsSicP7KAEOzBp100812OeiWkGkByMmfObnvQrWOgiAQYmw26puxKjLw3DBTEZ5E7jcqRoCQb9bn5QFoe6GpAgbXmB6lXOYHCcsWiRm0jed/us62aWBcNw1Jr85kEXaZOoN7jSQq8RRDnOc4S5xJJv53RORzToYP5onJI1bOuwVZaomldgNGjlIc3JIuJAO9j1UqQqNe97nFznxMEwBA05IiQbw4RrMx9p7ldpowdDP2TUnVeiXBNqT7AqjZiJ6SSTcba2VTXDTM0Hx56QtFpjQdSBMqAwwLbjvsPqJChmllDOGkgEDyCSLp4OBALvMf9qSKCwim9VY6iXNc0XkH5Kjh9Yug7HTr3LWp07X8vud1EbIaOHxDCwgVBBAB1nyIRGCrkdwvpNt/v5rrK2EY/Vod3gFZPE8CzDEVmgll+zrldHnGq0sX+x8BiSDqB3WBlbjcXIXJjEhwDv4gHdx3C0cFjJGt95RVoL9MKw/DGiqSLA3ga9b7Lbo4eLCADsBzHPWdPJZbahsRz6LVwlbxPT6JLRUm32BcQwfuIOaQdCYsfsqqVRzzrbnr5LQ4xTgdoeGqF4QG5mh3wm350TexRdFR4I34mABxJJNyTPM/ZMS5jodYrrMRi2MaAG9LRZY/FsM2ozOzbX7LOfHkqKjOnbQF7+dNU3EB2AeRHrZRwTQYKIx1MupuDbmLeBBWXHGVPIuUlegelWJCP4ZVHvDIvFvBZeEOx1CKqVcnbA0gmOW/wCdEccIxlaHyTtUbFGsKkgt7V47hsCfwrJ4zwz3tF5vmp3HhqPT0R9e8VGdJI+amcZ2XWu6JK6rrTOavaPLH4wtPNGNx5ABN+k+i0n8CPve03sguykXFzafDYp+OcNa2kXtAa5twBoRuEnIaAf8XEzyRdPGyM0+C5d2INjExrcLVo1SGiQYPQ8jomhVZrOxIc2Qenio0MS5vPx/LrMpZwJIdD9CQYt9ZWjhHGDF8uguf18VVhgGU8cDGYA+SIZVadNOX0QdJxdILRb+k+qCqOqTPunNuJ+hjuhDphtGxECImTMmPL8GyqaYvlHdc/TXop4WudDry3RD6n5B+yRSdoqdpYX3t5JUQ7cfLXzUqbgPwx3J21CSbhIoqfTO3rH0uVF7HRd0C3w+Fr7KyvWDfic0d8AeaemQbtIjoZSAF/w5huXOvzc76BOi/ctOw8mpKsmTigHBjISCe7u5eC0RXtZZvEKmQtd1g+Nx8ldSrgrEtBdCqSYUsc0OpvZ/ELf1C7Sh21U9SrZVFhPfRyrK+amI+K9uR5IqkYFjy777hCNDQalj8RNtp/Uq+ni3EOkNJNxAgnuI3HJWjNo2sDULhBInbZa2GrhnftyXJiu9ri7UGDJHzWvRqZxlvIEjnBv4o7BM2MbiTU3vI0sg3EN0/CFn0MZfWR3I01M+gJB3jT9EYhkb3CKrajHCb78+h7ldQwxZSfm1MgeULmqGekZ06j6o5nEC9wElxJOxMKVKtFVfRnnEupPFMC5lxcCRYvdlH/EA+K28MZAzA6am46eN/RDcQwjZa8HtRfuBFuhBKso17KZWmNbRRxY5HS0d6twdWcpzCfXTYJ8RXtdYuM46KYcABMgzG/LroqSsH0dDVqU6IJfWYzPfI9wBMjUDUT6rIr8YpnKQ8GDfKQZtF7WG9r2XBY/HVHuL3y90ySdSNh02U8JiBOuu/wBFt+mmZqVHpdHEBt5mR4Ed3JZONwz6riIBZvcydI0RXBceypRpscBcZWvbzBiD1GirqOLCREkbdyxap0apasDb7O0oIc0C2rL3219U54VSAaW5muYLRJaTtbQbqxj6jr5T0m3jdW06QBJcZIGkWgR5/orohMpDpEVKeXkZF+sKbcIzYkeI+yr/AGptR5LxIsGgGIveY3Q2JBaIaC4EnTYcyp6Lq9iewyQ1zMoPNwI1iRBnwRVOnyqCN7H5oNlRzYzDs7mRY8u5GPLI0Ez696LFRJuCe6ZeQ0HrFt7bK39nMg5wRzEbd6jgsrTmOa+sOifmCiBUmeXS3cqtC2QpUMwJB01zdVQ4VA5uVjcujjoe/RE1KY6qNM8nd0gwjQtlVQ5buabbxPjbZS9+LQQLdd/oiHAxEg+UddUO7DWtbSOkdPzVIaEzEvjXydA8ikkKTuo7gI8JukgYJxDA++ZlktuDNpseqz6eFrMsRmaDYg6jnGqIxPEnCAQJiAZ15mNtlWziL5EwVnZtDhlJZItoYwFE+8m2vd9kDjqJD2ut2hcjW31hG4aoIshIlxMvHYAtzECA65vedifJBZJBEQImSdPFbWNqgiOnqsHG1i062Nu6y0TMZIvzuytDnQ687juRjGO94xzXaNGutuY57LKqNc4A66AzvGnotCjjctODtYReboJR0NTBtd2gNY0sdL33urMI17ScxkaCBe51N7LL4BxIlxY4gh12TrO4K2mVpJ5j88kraKoHpPvqTJ/upsZldlB5gR1HLooY8BsQYk68p6IKnjHES65B1iN/nZKW0NKjfZWt2gDA1GuoB+crOxdYNdLdCrKeMGuoMR1mQe6J9EBxqqG03O5QfUKbtUPpllfEWXH8XxvbsC7XTWx9Vv4d5qNnQcz9Buj+D4BuYnKB/MRLjOt/3fBOLoctnM4D2fqV4c6m6mz/ANS09zR2j4wlx/2VfSa19EOcR8QAaAB0b+q9EZTAFjHUG6jiKrTYCZW0c5vRhOUIeR5hwHjrqL7AGTJY6RLhpB2dr5LscDxBtRwqXgukjcXuFzHtnwkMcKrBGYw4DZwuCtn2TwrgzNUIkmwGmlj39E5xVWXxzvR0GPY9klvaZsTqOQPNCvki++vJbVNuawEjQ8vErJ4j/pu0LiSGxyPfoB9ln2PoGNPKIAsPkq3Z51HQRtGt4RnvwBcj5+oVfvPHy+YSoqykNP735PNTaNBP5HLuVzAN91Ix+FFBZCnh+vhsrRRjf5Ji89/UpVK0afUoAsIO0eQVdVxA0Pgq/wBpGpkd0KQqCdSfD6oCxqVMP2IPj+FWikeZ0/NUwqcyQOev9kn1zsbdEAOWu5n0+yZMHnonRYUZFfBtcYOyyq2Gc13QG33WniK0FvUfJWtAcIO6xeujo4uZ8emO5pqUebm38Qsyhi9QtnB0BTBvbZYfFmEVm5Gk5wTAHIi/qFcU2iZTSbosqV+1fSDrpa6CxmIDspDQOUayI1VlWiS247R20I6xqhKWFcXX2O9r3+ypGct9B9OBkYB8dyZjUkNH/wATPegMTXayo2m4ZRc2/iOndoPMo4vBpjZzXGDuBc+h+aHqcMuHnK+drkjvEWVKjJotpUQbzBvobg9Oq7LBAuY0nWBM66Sua4O0PcLfD89L8/0XTh8eCCkVVKWY5XR+DbxVVbBj4dLj+3kiqwBF7cjyQzaZ3Pj8j4IFYsPh8vZuRqDbkdfl4BD8XwTqtF7KcZiABm+HUG/kiWVDsLiQehCvw2JmBlO8kRA1ufkopJj2c3gKZaMr/iFjPMLUwGL1HVaeLotc2CuWxRNOpI1HqFD7spdHTuqyLdFDE1YAOkFZmD4mHC1/vyRVRocLxpbvA2XRxcjTS9HNzcSkn9gntThDWw7iy7uyWxGocP1VPCqLgQHSyzXQPAOHdMIl1cupMY3UkFx5Na6XHvtHilidQAHTHZI7tPNEn6L4nq/s6MY0CJnLtl+3JUcTy1WFwFxHf08Vn4Kucn+pAA1MzoPRE4eoMsNm4guMjflqlZRnfsZiZsZA3vzUWYdzbucDY3A5dLrTq4cwXNGYi52nyWadbNyzrJgctkwsuNeNZ56QFXVxjAYv3wSL9Rop8umuWRJG3cohkkfujkkMnSqh4tpzg/ObhSFjEjuM/VVUwAIHPvVoifyPyyQyLSd2+keE6JEiYIE9U5PK/wDL8zqoOIJIOvQi3ggCNQdYjrZWuIIj1iJUGnaZtvBKga4dMieciLeOqAImiOnkfunVZeRYTCSmmVZl4/Vn+76InCH5JJLCPiEgl5uFYfi/2j89EyS3h0Szip7b/wCp3zRlRxym+7f/AKlJJCKDOH3b4KdAdun/AFH6pJJkMK4AO2e/6FbOIdfxCSSPZS6Lnmx7j9Ezjr3fVJJMki/4z/SlhN+8pJKWP0FOXOce+NvcU6Sh9FIycA6KtrWXUUPp9EkkITKWjtD+r6KzEGGzvb5BJJW/Jkx8URH/AJgdWietxqjKenj9Ukk2B0PDh2PFYnEmj3jrbn5JJK10SgWlt3fQKe4SSSLQM5ozG3L5KIaJCSSQFONPbYNr/VV4ZxL3T/F/+UkkAEYtxAtbu7lHCPJ1J+FJJAFzSkkkmB//2Q=="/>
          <p:cNvSpPr>
            <a:spLocks noChangeAspect="1" noChangeArrowheads="1"/>
          </p:cNvSpPr>
          <p:nvPr/>
        </p:nvSpPr>
        <p:spPr bwMode="auto">
          <a:xfrm>
            <a:off x="0" y="-11223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data:image/jpeg;base64,/9j/4AAQSkZJRgABAQAAAQABAAD/2wCEAAkGBhMSERUUExQWFBUVGBQXFRYUFxQYGBwXFRQVGBcYGhgaHCceGBkjGRQVHy8gIycpLCwsFR4xNTAqNSYrLCkBCQoKDgwOGg8PGiwkHCAsLCkpKikpKSwsLCwsKSkpKSkpLCwpKSksKSksKSwpLCkpKSkpLCkpLCkpKSksKSwsKf/AABEIAMIBAwMBIgACEQEDEQH/xAAbAAABBQEBAAAAAAAAAAAAAAAEAAECAwUGB//EAEEQAAEDAgQDBQcBBgUCBwAAAAEAAhEDIQQSMUEFUWEicYGRoQYTMrHB0fDhFEJSYnLxFRYjgpJT0jM0Y5OissL/xAAZAQADAQEBAAAAAAAAAAAAAAAAAQIDBAX/xAAnEQACAgICAgIBBAMAAAAAAAAAAQIREiEDMTJBBFGBExQiYVJxof/aAAwDAQACEQMRAD8A7GU8qKQWhkWSnBUE4KAJgpSogp0ASBTyopAoAkCnlRlJGgJSnlRTylQDylKaUpRQDylKaUpRQEpSJUE8oAeUpTSmlADylKZMUASlMSmlJADymJTSmJQMfMmJTJpQA+ZMmlIlAxSmJTJkAOkmlJADSnUJTgpkk04UAU6AJp1CVKUASlPKhKeUASlPKiCkgCUpSoynlADynUU8pgSlKVGUpSAlKZNKUoAUpSmSRQDylKjKUpAOlKYlNKAHlKVFKUAJMSkSmQMdMmlMgB5UUiUxKBjykoykgBpTgrCPtKIHYvaRPneIU/8AMIjQeZ+yMkKmbYKeVgv9o5+EAaTmnTfZB4/i9SpGTswDoTv89kZIMWdYClK57Ccdc1jQ8ZnRc89fXRSqcbJc0gEAC4vuBOmqMkGLOgBTyshvHJ2v4pq/HDHYb5pZIMWbKUrncHxeo0Q4Z7HzmbE+SLdxzSGHrJAj7oyQYs104K52hxtzLObM5iY5k2gq+txjMwiILhz0RkgxZt5k8rAZxQilBHaiBlN/lqpUONZWAFskAamJRkGLN2UpWMOO2+EbR2lSONulwIsdCDpbuRkGLN6U8rnhxcloBMEReddNbKxvHzJkN6XPLu1StBizclNKwa3HjsAB0N/krT7QiNB5/ojIMWbMpSsUe0AtYdb/AKKFL2ht2svnHoi0GLNzMlKxW+0LYvE9D+ih/mYEmG2EXLgD1six0zcJSlc7U4+4sOXKHA9DuYEGBoraXtD2RmDZtMOHijJBizbzJSsH/MZvDRNw0TPjyQeI47WLREC4mNbazdGSGos6iUpWC3j8iDluNATJkK1/HAyBkMcyTA5baoyQYs2CUxKxj7Ss3A23P2Vh4+zbxv8ApdGSCmakpLHPtFT/AAn7JJZIeLLKdYGO0Cen6oimznJjaYnpKwJlU1+LuEsN3aiNxt4ysVy62V+lvRvGq8vgN7POT9kQGnqsjCF0AmR0zEop+IcL/F8/BZw+TGTqy58DSsNDD+SoU6wcTlNhmvcg5QZA56a6IE8aLdBIt07/AFRNHiLxcNJHPLJ+XVbOdmahXYWKQIvPifoLfNVOqtbbRV0sUHTGo1F/l5KNRofHMLHJxZpSemGDvTgd6rwM5Y5IuF1J2jmap0Uhp6qQYVYmL0xEMhT5E8qOcbhAD5Amso5uSa/h4oGSzDvUEvy6cMJTAYJi0KwsUfXySAhb8hJ1PoPGPsp5UgAmBUaTZuB5BR/Z2H90eQVtv0ulm6JADnDs/hb5BMMOw/uN8grnO5/L9FDVMCBwzDbI3/i1QOCp/wDTb/xCtJ7lJpOxPilQ7ZQMBT/gb/xCi7BU/wCBv/FqIBO8JxfXzRQrYEeG0v8Apt8k3+GUv4G+SOdRH5ZQOHCKQ7YL/hdL+Bvkkico/iSRSC2c/QqzoCT0uqcfTdmY7I4QbyIsY38E2FxMCGiB+XRTCSVxOOqOtd2GYarKLYBJWc0lH0KZjWPVccOBxlrrs6JTUlvszcWzLVP+wkdHS0nzA811NU+5LHCcp7JH50+S5vimDfmDwQQBBAF9SZ/RdVSDa9ITuAbagrt7ZyvSVmZ7Q0m03NqM/euY0tEx1gygWV5cRF9iN/DYrW4vQa2kKepBtOuhuuOw3Ey6mXN1bOmsAwbeEp+6YL+jrMGSNd4017yiDUHMrnaHFpIJ5C4Gsj9EW/Huy6SJg381qppEOLNcvHMpG+keSz+HYskRF/yO9F33justE7MWqZY6dvNRPWZ6JGeg707SRuPVMQ2YcifVQdU5eX91IkTtPqmBjUGUwHo1Z6fnNWe9QOK4pTbNsxESNNd+qAq8QqvPYZHIm36rohwTkcnL8rjh/bNswmkhYrff/vOI7i5TLqwvmMczp5rX9o/sw/fr/FmnVxUTmsI3lZ+I44QRlpuO8kwNNADeSg340nVzH+DD9FL3riPhb4NH0Uv4kil8/j9phuH4qXPIILLNgOG5zT2haLBHsrT4dVzLS4SLkHUFaGE4i1jQ3I4Abggn5Il8WS8dj4/ncb8tGs6+seiRb4DpCGoVBU+B5kCcpAH0uiGaX/PRc0ouOmdsZqStDZhoD6hSEJiq3z1jpCmyyw339VAtE6+RCg1vIR3QPQQpFhOhjpAKLARMHVQNdnMeim5nd5KLqQ6d8D7IsBe8HMeaSgR/M7yb9kkWFHK0KogLQomdEJxuhleHNFnTIHPc+Kt4bVLiOWy42zqQWHHoqaePdmLG6gkGen4PNaFSm3SBm5A3XOOquZiHEgtvIB3sBKXo6OFXKjfo4wzldrsraWMex0Ndla7Xv+QWdTrZy20FFYwtaAXXEi3fKUdj5opeg3ODcy7qdPmsjGcOax/vKQiIzNGmUTMDSbk9Uax4Fr+mqvxWHblBYZMXBiRHJUYKjnalTKS2DFuehn0t8kTV4oQAIMGIkddfRDOxDyXNBmDlOnKR5tI8ijKNAHbukKborGy7AcSBeIt/botF2J/eix1cJ0hc9Xwz2PnRsGDpePkpYnGGnRJac38pNrlbQZhNHQUOISwXzNgnyMbSTujquJhoIEi2kgjwOiwfZ/iwqNByw3MG8ozAkjrBGv8AMtym0Ry26fJX+SETo12uEg+fynxQnEnOyEt1kC2lzqlQzNMSyJ1zGfVqkc2oGa/8X3XTwzUHs5Pkcb5I0gbA8P3dc9VoZQwTYAbrK41iHCk8sdlIAO4eCHA25rK4bxE4lpD3dppi8we6LT4L01NN0eO+NwjdGtjvaNrAcsH+Y2C47ivtfmMAmofJo+6O4j7Kuqn/AMQ9BYjysgaHsW8OE3H9LpjnuJ8UpOS1EqCg98j/AAYTX1ar5BIPJs/TVdHwzglckZqrmzEAXd9gui4fwinRb2iGj+Y9o/VH/wCMMbakwu7rDz3WblGG5PZqoy5dQjSIYTgTgBJPiZPiquKf6Tm5DSEa+8zPPgxu/eVN9aq/4n5Ryp/fVVYbAxJADfUnx/NVzcny2+js4fgwXkNne57apbkDRlLoDZDtez+7vqVstQLaboIJtsPzkVdSqECDMix5arkU3J7O5wUVoICjHf5KBxDeY7iYUTUbzB8vmVQi1rUzj3+RSa/oh2cQpufkBBcJt3a35hJtIEggFRj8lLPeJvuNx4Qo1Wht3GB1LQPNAEvzdJAO4i3+Jv8A7jP+5JAGH7U4oM911eR4ZTP0V3CDcRedOi5n22x2au1gvkEx1d+gWtwwuptaSeq5XHSN4s7CnTG9/wA5KrG8PpVIkQRoRb03CGbxAOH0SFcysutG6j7RRTwxYcog8ijf2AuAkAkEG+butBF7zeVW98XVzuLMaNZPIK1oTym67A8S3I68iZ8YtI+yto1BBnwUquLp1hlIjkeRV+CZlADg2YAtzkyfEQj3YOLjpo419ctxNYRAJZbS4a2/dBI8V0fDKhdI2k69O+UfxHg9KvEiCJALTBv6HxVAwL8OQHSQbh3P9UpOtiSvQf7kFsOAKxuK8KaTZpgxcHkdCFqsrSqcbdju4q4yE4Iq4Vg2MbDQBefHn3rRfSEWkHbvWXgK1rI8VFnkTiBYjGjMabiWujQXB6iQDHdKnhcTlEHT8vcK3EVQMtgddRJ57ofEDPEQ0gggjTxHp4rZchL47RLH1mPYRlDnfu/aYWbQwYaczc1M9YV5xOUx+Sq6uLJWq5GumZOCemi51ep/1T/xZPyUXZj8VR5B3kAdxjRZPEg6o05ZBAtFjouUqHFElmZ/UEmPG6f6spLbBcUU9R/4dyKdKmS5zh/uIMeKGxHtPh2iM8kaZZ9YsvPhW7UVMxixgo/FUqNMdppJ2h0+aNlUjoz7eME5abj4gfdCf56qD4WN8ST8oXMvr0Tox465p9CFQ4DYnuifkirKTivR17fbyt/Czyd91oYP2uq1qn7rJFgBIzD+o/kLjMBw6pUEsa4jnEDzWpgMFUZUb2JIcLOFuszaFlaT0dSjGUXo604+qXSXUgdJAnxkN0Vja9Rx/wDHYANQHZTrqOys1nEcxFNtFucmA3YmNoKsfVY15a+k1jhZ0gzMdD1VOUjlUYmhU4g4NjNUkyJ97Tv4ZVk4amQ8PAeHCYh0aiDuif2+nFiHHoCPU2V9F7qgGUEEGSBlPnYrNtt2WsVocYypmBzO0jtS4RMnXwv0UjxCoRBqEzsWsj1GinXw5ZTLoh8OLQ5tieVjobIb35Mdkg2mSBqLweU80XL7H/ECfwGmSTBE8oA8oskiG06vI/n+5JLKX2Ol9Grxfg1KtDnCXN0IMf30WHV/03ZXeHUBdK26zONYYFs7i/3UpkaRmYSvLi4W5j86LdwhzLm8FIMjXkbSO7da+ExGXQ9nY9+35yQ1ey1OtGniR2T3FYNOoGP7Qkcuh6reZTFSbmDsNfPZZ/F+EuAJDbC4IJMcxz8Ujfg5FGVPpmj+ytiW76eSqdXMsdzEHwKy8HxZwbkiToD05d6NxIdkbAJgyYGgM6x4I9D5YSh5fg6OjhQG5nOt/LfVNiaedjmZs0glh3DmoTh2LluV1+SKNMsbmOoIIVUujmt9swsJi5H5KMdLgQBNj8liYfHf69VjxLcxDS1vaBBkTGtiumw+Ja0QAs/Hstu+jn8GXNOVwIIiQtii6f1j6outkqfE0Tz380A2jDoLuzsdSfBTp7ROLI493wjSSfQD7p6QBCvrYMOb1ixMTPSNvsqsFRcbERGqSkpP+LNEsVszOItAeI3HysgaleF2FTgxIu0Onn8wuT4lhjTcWusdrbLpSpHM2r0D0cRmdHND43hzw9wp9rPBkiI1tqp0fijT8sjxiQLRJ3O391JcXTtM5p3ssc0unw3KtxXsy58S4mBvYei6f4ojWwi0SFM4c/KRMeoVpsKj7OSp+ypYWnK0iDsSicP7KAEOzBp100812OeiWkGkByMmfObnvQrWOgiAQYmw26puxKjLw3DBTEZ5E7jcqRoCQb9bn5QFoe6GpAgbXmB6lXOYHCcsWiRm0jed/us62aWBcNw1Jr85kEXaZOoN7jSQq8RRDnOc4S5xJJv53RORzToYP5onJI1bOuwVZaomldgNGjlIc3JIuJAO9j1UqQqNe97nFznxMEwBA05IiQbw4RrMx9p7ldpowdDP2TUnVeiXBNqT7AqjZiJ6SSTcba2VTXDTM0Hx56QtFpjQdSBMqAwwLbjvsPqJChmllDOGkgEDyCSLp4OBALvMf9qSKCwim9VY6iXNc0XkH5Kjh9Yug7HTr3LWp07X8vud1EbIaOHxDCwgVBBAB1nyIRGCrkdwvpNt/v5rrK2EY/Vod3gFZPE8CzDEVmgll+zrldHnGq0sX+x8BiSDqB3WBlbjcXIXJjEhwDv4gHdx3C0cFjJGt95RVoL9MKw/DGiqSLA3ga9b7Lbo4eLCADsBzHPWdPJZbahsRz6LVwlbxPT6JLRUm32BcQwfuIOaQdCYsfsqqVRzzrbnr5LQ4xTgdoeGqF4QG5mh3wm350TexRdFR4I34mABxJJNyTPM/ZMS5jodYrrMRi2MaAG9LRZY/FsM2ozOzbX7LOfHkqKjOnbQF7+dNU3EB2AeRHrZRwTQYKIx1MupuDbmLeBBWXHGVPIuUlegelWJCP4ZVHvDIvFvBZeEOx1CKqVcnbA0gmOW/wCdEccIxlaHyTtUbFGsKkgt7V47hsCfwrJ4zwz3tF5vmp3HhqPT0R9e8VGdJI+amcZ2XWu6JK6rrTOavaPLH4wtPNGNx5ABN+k+i0n8CPve03sguykXFzafDYp+OcNa2kXtAa5twBoRuEnIaAf8XEzyRdPGyM0+C5d2INjExrcLVo1SGiQYPQ8jomhVZrOxIc2Qenio0MS5vPx/LrMpZwJIdD9CQYt9ZWjhHGDF8uguf18VVhgGU8cDGYA+SIZVadNOX0QdJxdILRb+k+qCqOqTPunNuJ+hjuhDphtGxECImTMmPL8GyqaYvlHdc/TXop4WudDry3RD6n5B+yRSdoqdpYX3t5JUQ7cfLXzUqbgPwx3J21CSbhIoqfTO3rH0uVF7HRd0C3w+Fr7KyvWDfic0d8AeaemQbtIjoZSAF/w5huXOvzc76BOi/ctOw8mpKsmTigHBjISCe7u5eC0RXtZZvEKmQtd1g+Nx8ldSrgrEtBdCqSYUsc0OpvZ/ELf1C7Sh21U9SrZVFhPfRyrK+amI+K9uR5IqkYFjy777hCNDQalj8RNtp/Uq+ni3EOkNJNxAgnuI3HJWjNo2sDULhBInbZa2GrhnftyXJiu9ri7UGDJHzWvRqZxlvIEjnBv4o7BM2MbiTU3vI0sg3EN0/CFn0MZfWR3I01M+gJB3jT9EYhkb3CKrajHCb78+h7ldQwxZSfm1MgeULmqGekZ06j6o5nEC9wElxJOxMKVKtFVfRnnEupPFMC5lxcCRYvdlH/EA+K28MZAzA6am46eN/RDcQwjZa8HtRfuBFuhBKso17KZWmNbRRxY5HS0d6twdWcpzCfXTYJ8RXtdYuM46KYcABMgzG/LroqSsH0dDVqU6IJfWYzPfI9wBMjUDUT6rIr8YpnKQ8GDfKQZtF7WG9r2XBY/HVHuL3y90ySdSNh02U8JiBOuu/wBFt+mmZqVHpdHEBt5mR4Ed3JZONwz6riIBZvcydI0RXBceypRpscBcZWvbzBiD1GirqOLCREkbdyxap0apasDb7O0oIc0C2rL3219U54VSAaW5muYLRJaTtbQbqxj6jr5T0m3jdW06QBJcZIGkWgR5/orohMpDpEVKeXkZF+sKbcIzYkeI+yr/AGptR5LxIsGgGIveY3Q2JBaIaC4EnTYcyp6Lq9iewyQ1zMoPNwI1iRBnwRVOnyqCN7H5oNlRzYzDs7mRY8u5GPLI0Ez696LFRJuCe6ZeQ0HrFt7bK39nMg5wRzEbd6jgsrTmOa+sOifmCiBUmeXS3cqtC2QpUMwJB01zdVQ4VA5uVjcujjoe/RE1KY6qNM8nd0gwjQtlVQ5buabbxPjbZS9+LQQLdd/oiHAxEg+UddUO7DWtbSOkdPzVIaEzEvjXydA8ikkKTuo7gI8JukgYJxDA++ZlktuDNpseqz6eFrMsRmaDYg6jnGqIxPEnCAQJiAZ15mNtlWziL5EwVnZtDhlJZItoYwFE+8m2vd9kDjqJD2ut2hcjW31hG4aoIshIlxMvHYAtzECA65vedifJBZJBEQImSdPFbWNqgiOnqsHG1i062Nu6y0TMZIvzuytDnQ687juRjGO94xzXaNGutuY57LKqNc4A66AzvGnotCjjctODtYReboJR0NTBtd2gNY0sdL33urMI17ScxkaCBe51N7LL4BxIlxY4gh12TrO4K2mVpJ5j88kraKoHpPvqTJ/upsZldlB5gR1HLooY8BsQYk68p6IKnjHES65B1iN/nZKW0NKjfZWt2gDA1GuoB+crOxdYNdLdCrKeMGuoMR1mQe6J9EBxqqG03O5QfUKbtUPpllfEWXH8XxvbsC7XTWx9Vv4d5qNnQcz9Buj+D4BuYnKB/MRLjOt/3fBOLoctnM4D2fqV4c6m6mz/ANS09zR2j4wlx/2VfSa19EOcR8QAaAB0b+q9EZTAFjHUG6jiKrTYCZW0c5vRhOUIeR5hwHjrqL7AGTJY6RLhpB2dr5LscDxBtRwqXgukjcXuFzHtnwkMcKrBGYw4DZwuCtn2TwrgzNUIkmwGmlj39E5xVWXxzvR0GPY9klvaZsTqOQPNCvki++vJbVNuawEjQ8vErJ4j/pu0LiSGxyPfoB9ln2PoGNPKIAsPkq3Z51HQRtGt4RnvwBcj5+oVfvPHy+YSoqykNP735PNTaNBP5HLuVzAN91Ix+FFBZCnh+vhsrRRjf5Ji89/UpVK0afUoAsIO0eQVdVxA0Pgq/wBpGpkd0KQqCdSfD6oCxqVMP2IPj+FWikeZ0/NUwqcyQOev9kn1zsbdEAOWu5n0+yZMHnonRYUZFfBtcYOyyq2Gc13QG33WniK0FvUfJWtAcIO6xeujo4uZ8emO5pqUebm38Qsyhi9QtnB0BTBvbZYfFmEVm5Gk5wTAHIi/qFcU2iZTSbosqV+1fSDrpa6CxmIDspDQOUayI1VlWiS247R20I6xqhKWFcXX2O9r3+ypGct9B9OBkYB8dyZjUkNH/wATPegMTXayo2m4ZRc2/iOndoPMo4vBpjZzXGDuBc+h+aHqcMuHnK+drkjvEWVKjJotpUQbzBvobg9Oq7LBAuY0nWBM66Sua4O0PcLfD89L8/0XTh8eCCkVVKWY5XR+DbxVVbBj4dLj+3kiqwBF7cjyQzaZ3Pj8j4IFYsPh8vZuRqDbkdfl4BD8XwTqtF7KcZiABm+HUG/kiWVDsLiQehCvw2JmBlO8kRA1ufkopJj2c3gKZaMr/iFjPMLUwGL1HVaeLotc2CuWxRNOpI1HqFD7spdHTuqyLdFDE1YAOkFZmD4mHC1/vyRVRocLxpbvA2XRxcjTS9HNzcSkn9gntThDWw7iy7uyWxGocP1VPCqLgQHSyzXQPAOHdMIl1cupMY3UkFx5Na6XHvtHilidQAHTHZI7tPNEn6L4nq/s6MY0CJnLtl+3JUcTy1WFwFxHf08Vn4Kucn+pAA1MzoPRE4eoMsNm4guMjflqlZRnfsZiZsZA3vzUWYdzbucDY3A5dLrTq4cwXNGYi52nyWadbNyzrJgctkwsuNeNZ56QFXVxjAYv3wSL9Rop8umuWRJG3cohkkfujkkMnSqh4tpzg/ObhSFjEjuM/VVUwAIHPvVoifyPyyQyLSd2+keE6JEiYIE9U5PK/wDL8zqoOIJIOvQi3ggCNQdYjrZWuIIj1iJUGnaZtvBKga4dMieciLeOqAImiOnkfunVZeRYTCSmmVZl4/Vn+76InCH5JJLCPiEgl5uFYfi/2j89EyS3h0Szip7b/wCp3zRlRxym+7f/AKlJJCKDOH3b4KdAdun/AFH6pJJkMK4AO2e/6FbOIdfxCSSPZS6Lnmx7j9Ezjr3fVJJMki/4z/SlhN+8pJKWP0FOXOce+NvcU6Sh9FIycA6KtrWXUUPp9EkkITKWjtD+r6KzEGGzvb5BJJW/Jkx8URH/AJgdWietxqjKenj9Ukk2B0PDh2PFYnEmj3jrbn5JJK10SgWlt3fQKe4SSSLQM5ozG3L5KIaJCSSQFONPbYNr/VV4ZxL3T/F/+UkkAEYtxAtbu7lHCPJ1J+FJJAFzSkkkmB//2Q=="/>
          <p:cNvSpPr>
            <a:spLocks noChangeAspect="1" noChangeArrowheads="1"/>
          </p:cNvSpPr>
          <p:nvPr/>
        </p:nvSpPr>
        <p:spPr bwMode="auto">
          <a:xfrm>
            <a:off x="152400" y="-969963"/>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0182" name="Picture 6" descr="http://img.1.vacanceo.net/classic/6935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575" y="3356992"/>
            <a:ext cx="4468383" cy="3351288"/>
          </a:xfrm>
          <a:prstGeom prst="rect">
            <a:avLst/>
          </a:prstGeom>
          <a:noFill/>
          <a:extLst>
            <a:ext uri="{909E8E84-426E-40DD-AFC4-6F175D3DCCD1}">
              <a14:hiddenFill xmlns:a14="http://schemas.microsoft.com/office/drawing/2010/main">
                <a:solidFill>
                  <a:srgbClr val="FFFFFF"/>
                </a:solidFill>
              </a14:hiddenFill>
            </a:ext>
          </a:extLst>
        </p:spPr>
      </p:pic>
      <p:pic>
        <p:nvPicPr>
          <p:cNvPr id="50184" name="Picture 8" descr="https://encrypted-tbn2.gstatic.com/images?q=tbn:ANd9GcT-IYORJ7_860vCdglssuZRXuYeeH-AVq1lOJfwPFumTKfnL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3175" y="1412775"/>
            <a:ext cx="3682851" cy="2473155"/>
          </a:xfrm>
          <a:prstGeom prst="rect">
            <a:avLst/>
          </a:prstGeom>
          <a:noFill/>
          <a:extLst>
            <a:ext uri="{909E8E84-426E-40DD-AFC4-6F175D3DCCD1}">
              <a14:hiddenFill xmlns:a14="http://schemas.microsoft.com/office/drawing/2010/main">
                <a:solidFill>
                  <a:srgbClr val="FFFFFF"/>
                </a:solidFill>
              </a14:hiddenFill>
            </a:ext>
          </a:extLst>
        </p:spPr>
      </p:pic>
      <p:pic>
        <p:nvPicPr>
          <p:cNvPr id="50186" name="Picture 10" descr="http://www.harissa.com/news/sites/default/files/imagecache/400xY/poulp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97450" y="4221088"/>
            <a:ext cx="381000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3394" y="877888"/>
            <a:ext cx="5053955" cy="2585323"/>
          </a:xfrm>
          <a:prstGeom prst="rect">
            <a:avLst/>
          </a:prstGeom>
        </p:spPr>
        <p:txBody>
          <a:bodyPr wrap="square">
            <a:spAutoFit/>
          </a:bodyPr>
          <a:lstStyle/>
          <a:p>
            <a:r>
              <a:rPr lang="fr-FR" sz="1600" dirty="0"/>
              <a:t>Les poulpes se pêchent aussi à l'aide d'un piège, celui de la gargoulette. Les pêcheurs attachent des pots de terre (les gargoulettes) à des cordages, puis les déposent sur les hauts fonds. Pendant la nuit, les poulpes sortis chasser prennent les gargoulettes pour des rochers et s'y abritent, après avoir rempli leur estomac. Au petit matin, les pêcheurs viennent relever nasses et gargoulettes. Leur contenu est vendu à la criée au marché d'</a:t>
            </a:r>
            <a:r>
              <a:rPr lang="fr-FR" sz="1600" dirty="0" err="1"/>
              <a:t>Houmt</a:t>
            </a:r>
            <a:r>
              <a:rPr lang="fr-FR" sz="1600" dirty="0"/>
              <a:t>-Souk.</a:t>
            </a:r>
            <a:r>
              <a:rPr lang="fr-FR" dirty="0"/>
              <a:t/>
            </a:r>
            <a:br>
              <a:rPr lang="fr-FR" dirty="0"/>
            </a:br>
            <a:endParaRPr lang="fr-FR" dirty="0"/>
          </a:p>
        </p:txBody>
      </p:sp>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152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1763713" y="115888"/>
            <a:ext cx="72009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buFontTx/>
              <a:buNone/>
            </a:pPr>
            <a:r>
              <a:rPr lang="fr-FR" altLang="fr-FR" sz="2600" dirty="0">
                <a:latin typeface="Maiandra GD" pitchFamily="34" charset="0"/>
              </a:rPr>
              <a:t>Cocktail les pieds dans l’eau sur une plage déserte </a:t>
            </a:r>
            <a:r>
              <a:rPr lang="fr-FR" altLang="fr-FR" sz="2600" dirty="0" smtClean="0">
                <a:latin typeface="Maiandra GD" pitchFamily="34" charset="0"/>
              </a:rPr>
              <a:t>de Djerba</a:t>
            </a:r>
          </a:p>
          <a:p>
            <a:pPr algn="ctr" eaLnBrk="1" hangingPunct="1">
              <a:buFontTx/>
              <a:buNone/>
            </a:pPr>
            <a:endParaRPr lang="fr-FR" altLang="fr-FR" sz="2600" dirty="0">
              <a:latin typeface="Maiandra GD" pitchFamily="34" charset="0"/>
            </a:endParaRPr>
          </a:p>
        </p:txBody>
      </p:sp>
      <p:pic>
        <p:nvPicPr>
          <p:cNvPr id="18435" name="Picture 2" descr="\\Servboul1\images cj\Nouvelle Photothèque\Opérations\L'ÉTUDIANT\IMG_130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8150" y="1074738"/>
            <a:ext cx="4205288"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Servboul1\images cj\Nouvelle Photothèque\Opérations\L'ÉTUDIANT\DSC_062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79988" y="1052513"/>
            <a:ext cx="3768725"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2425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DSC_029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95738" y="3860800"/>
            <a:ext cx="414337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DSC_028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9138" y="836613"/>
            <a:ext cx="3344862"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Servboul1\imagescj\16 PHOTOTHEQUE\03 - PRODUITS CJ\03. DEJ &amp; DINER &amp; COCKTAIL\COCKTAIL - Pieds dans l'eau\Haute Résolution\DSC_030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8313" y="1412875"/>
            <a:ext cx="48831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1619672" y="106363"/>
            <a:ext cx="5238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buFontTx/>
              <a:buNone/>
            </a:pPr>
            <a:r>
              <a:rPr lang="fr-FR" altLang="fr-FR" sz="2200" dirty="0">
                <a:latin typeface="Book Antiqua" pitchFamily="18" charset="0"/>
                <a:cs typeface="Arial" charset="0"/>
              </a:rPr>
              <a:t>Cocktail « Les pieds dans l’eau » sur une </a:t>
            </a:r>
            <a:r>
              <a:rPr lang="fr-FR" altLang="fr-FR" sz="2200" dirty="0" smtClean="0">
                <a:latin typeface="Book Antiqua" pitchFamily="18" charset="0"/>
                <a:cs typeface="Arial" charset="0"/>
              </a:rPr>
              <a:t>plage déserte de Djerba</a:t>
            </a:r>
            <a:endParaRPr lang="fr-FR" altLang="fr-FR" sz="2200" dirty="0">
              <a:latin typeface="Book Antiqua" pitchFamily="18" charset="0"/>
              <a:cs typeface="Arial" charset="0"/>
            </a:endParaRPr>
          </a:p>
        </p:txBody>
      </p:sp>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60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Image 9" descr="dune_1.jpg"/>
          <p:cNvPicPr>
            <a:picLocks noChangeAspect="1"/>
          </p:cNvPicPr>
          <p:nvPr/>
        </p:nvPicPr>
        <p:blipFill>
          <a:blip r:embed="rId2" cstate="email"/>
          <a:srcRect/>
          <a:stretch>
            <a:fillRect/>
          </a:stretch>
        </p:blipFill>
        <p:spPr bwMode="auto">
          <a:xfrm>
            <a:off x="0" y="931863"/>
            <a:ext cx="6586538" cy="4419600"/>
          </a:xfrm>
          <a:prstGeom prst="rect">
            <a:avLst/>
          </a:prstGeom>
          <a:noFill/>
          <a:ln w="9525">
            <a:noFill/>
            <a:miter lim="800000"/>
            <a:headEnd/>
            <a:tailEnd/>
          </a:ln>
        </p:spPr>
      </p:pic>
      <p:pic>
        <p:nvPicPr>
          <p:cNvPr id="17417" name="Image 12" descr="Carte-coul-Tunisie.png"/>
          <p:cNvPicPr>
            <a:picLocks noChangeAspect="1"/>
          </p:cNvPicPr>
          <p:nvPr/>
        </p:nvPicPr>
        <p:blipFill>
          <a:blip r:embed="rId3" cstate="email"/>
          <a:srcRect/>
          <a:stretch>
            <a:fillRect/>
          </a:stretch>
        </p:blipFill>
        <p:spPr bwMode="auto">
          <a:xfrm>
            <a:off x="5045075" y="931863"/>
            <a:ext cx="4098925" cy="4419600"/>
          </a:xfrm>
          <a:prstGeom prst="rect">
            <a:avLst/>
          </a:prstGeom>
          <a:noFill/>
          <a:ln w="9525">
            <a:noFill/>
            <a:miter lim="800000"/>
            <a:headEnd/>
            <a:tailEnd/>
          </a:ln>
        </p:spPr>
      </p:pic>
      <p:sp>
        <p:nvSpPr>
          <p:cNvPr id="6"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Jour  1</a:t>
            </a:r>
            <a:endParaRPr lang="fr-FR" sz="3200" i="1" dirty="0">
              <a:latin typeface="Pristina" pitchFamily="66" charset="0"/>
            </a:endParaRPr>
          </a:p>
        </p:txBody>
      </p:sp>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IMG_4170B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9474" y="5180233"/>
            <a:ext cx="2487191" cy="16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2" descr="\\Servboul1\images cj\16 PHOTOTHEQUE\03 - PRODUITS CJ\03. DEJ &amp; DINER &amp; COCKTAIL\DINER EL MENGA\basse rez\IMG_7991BR.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519" y="3163663"/>
            <a:ext cx="5517356" cy="36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a:spLocks noChangeArrowheads="1"/>
          </p:cNvSpPr>
          <p:nvPr/>
        </p:nvSpPr>
        <p:spPr bwMode="auto">
          <a:xfrm>
            <a:off x="2338388" y="260350"/>
            <a:ext cx="6530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smtClean="0">
                <a:latin typeface="Maiandra GD" pitchFamily="34" charset="0"/>
              </a:rPr>
              <a:t>Dîner à ciel ouvert sur une plage déserte de Djerba</a:t>
            </a:r>
            <a:endParaRPr lang="fr-FR" altLang="fr-FR" sz="2000" dirty="0">
              <a:latin typeface="Maiandra GD" pitchFamily="34" charset="0"/>
            </a:endParaRPr>
          </a:p>
        </p:txBody>
      </p:sp>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descr="\\Servboul1\images cj\Nouvelle Photothèque\Opérations\L'ÉTUDIANT\IMG_240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76260" y="1076167"/>
            <a:ext cx="3566409" cy="2663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rvboul1\images cj\Nouvelle Photothèque\Opérations\L'ÉTUDIANT\IMG_2394.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1650" y="1088153"/>
            <a:ext cx="36734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7841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2338388" y="260350"/>
            <a:ext cx="65309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a:latin typeface="Maiandra GD" pitchFamily="34" charset="0"/>
              </a:rPr>
              <a:t>Soirée discothèque </a:t>
            </a:r>
            <a:r>
              <a:rPr lang="fr-FR" altLang="fr-FR" sz="2000" dirty="0" smtClean="0">
                <a:latin typeface="Maiandra GD" pitchFamily="34" charset="0"/>
              </a:rPr>
              <a:t>éphémère les pieds dans le sable </a:t>
            </a:r>
            <a:r>
              <a:rPr lang="fr-FR" altLang="fr-FR" sz="2000" dirty="0">
                <a:latin typeface="Maiandra GD" pitchFamily="34" charset="0"/>
              </a:rPr>
              <a:t>sous les étoiles</a:t>
            </a:r>
          </a:p>
        </p:txBody>
      </p:sp>
      <p:pic>
        <p:nvPicPr>
          <p:cNvPr id="24579" name="Picture 2" descr="\\Servboul1\images cj\Nouvelle Photothèque\Opérations\ALTERDOMUS-OP\AD CSO\IMG_147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2450" y="3752850"/>
            <a:ext cx="3754438"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3" descr="\\Servboul1\images cj\Nouvelle Photothèque\Opérations\ALTERDOMUS-OP\AD CSO\IMG_149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0" y="3656013"/>
            <a:ext cx="4011613"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Servboul1\images cj\Nouvelle Photothèque\Opérations\ALTERDOMUS-OP\IMG_80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488" y="935038"/>
            <a:ext cx="3916362"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Servboul1\images cj\Nouvelle Photothèque\Opérations\ALTERDOMUS-OP\IMG_800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56213" y="1566863"/>
            <a:ext cx="3709987"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7960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5" descr="IMG_1061"/>
          <p:cNvPicPr>
            <a:picLocks noChangeAspect="1" noChangeArrowheads="1"/>
          </p:cNvPicPr>
          <p:nvPr/>
        </p:nvPicPr>
        <p:blipFill>
          <a:blip r:embed="rId2" cstate="email"/>
          <a:srcRect/>
          <a:stretch>
            <a:fillRect/>
          </a:stretch>
        </p:blipFill>
        <p:spPr bwMode="auto">
          <a:xfrm>
            <a:off x="0" y="1836738"/>
            <a:ext cx="9144000" cy="4519612"/>
          </a:xfrm>
          <a:prstGeom prst="rect">
            <a:avLst/>
          </a:prstGeom>
          <a:noFill/>
          <a:ln w="9525">
            <a:noFill/>
            <a:miter lim="800000"/>
            <a:headEnd/>
            <a:tailEnd/>
          </a:ln>
        </p:spPr>
      </p:pic>
      <p:pic>
        <p:nvPicPr>
          <p:cNvPr id="54278" name="Image 9" descr="IMG_1089.jpg"/>
          <p:cNvPicPr>
            <a:picLocks noChangeAspect="1"/>
          </p:cNvPicPr>
          <p:nvPr/>
        </p:nvPicPr>
        <p:blipFill>
          <a:blip r:embed="rId3" cstate="email"/>
          <a:srcRect/>
          <a:stretch>
            <a:fillRect/>
          </a:stretch>
        </p:blipFill>
        <p:spPr bwMode="auto">
          <a:xfrm>
            <a:off x="6789738" y="363538"/>
            <a:ext cx="2354262" cy="1568450"/>
          </a:xfrm>
          <a:prstGeom prst="rect">
            <a:avLst/>
          </a:prstGeom>
          <a:noFill/>
          <a:ln w="9525">
            <a:noFill/>
            <a:miter lim="800000"/>
            <a:headEnd/>
            <a:tailEnd/>
          </a:ln>
        </p:spPr>
      </p:pic>
      <p:pic>
        <p:nvPicPr>
          <p:cNvPr id="54279" name="Image 10" descr="IMG_1191.jpg"/>
          <p:cNvPicPr>
            <a:picLocks noChangeAspect="1"/>
          </p:cNvPicPr>
          <p:nvPr/>
        </p:nvPicPr>
        <p:blipFill>
          <a:blip r:embed="rId4" cstate="email"/>
          <a:srcRect/>
          <a:stretch>
            <a:fillRect/>
          </a:stretch>
        </p:blipFill>
        <p:spPr bwMode="auto">
          <a:xfrm>
            <a:off x="4437063" y="363538"/>
            <a:ext cx="2352675" cy="1568450"/>
          </a:xfrm>
          <a:prstGeom prst="rect">
            <a:avLst/>
          </a:prstGeom>
          <a:noFill/>
          <a:ln w="9525">
            <a:noFill/>
            <a:miter lim="800000"/>
            <a:headEnd/>
            <a:tailEnd/>
          </a:ln>
        </p:spPr>
      </p:pic>
      <p:sp>
        <p:nvSpPr>
          <p:cNvPr id="9" name="Rectangle 4"/>
          <p:cNvSpPr>
            <a:spLocks noChangeArrowheads="1"/>
          </p:cNvSpPr>
          <p:nvPr/>
        </p:nvSpPr>
        <p:spPr bwMode="auto">
          <a:xfrm>
            <a:off x="179512" y="928688"/>
            <a:ext cx="4169141"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dirty="0">
                <a:latin typeface="Maiandra GD" pitchFamily="34" charset="0"/>
              </a:rPr>
              <a:t>Soirée discothèque </a:t>
            </a:r>
            <a:r>
              <a:rPr lang="fr-FR" altLang="fr-FR" sz="2000" dirty="0" smtClean="0">
                <a:latin typeface="Maiandra GD" pitchFamily="34" charset="0"/>
              </a:rPr>
              <a:t>éphémère les pieds dans le sable </a:t>
            </a:r>
            <a:r>
              <a:rPr lang="fr-FR" altLang="fr-FR" sz="2000" dirty="0">
                <a:latin typeface="Maiandra GD" pitchFamily="34" charset="0"/>
              </a:rPr>
              <a:t>sous les étoiles</a:t>
            </a:r>
          </a:p>
        </p:txBody>
      </p:sp>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 Box 10"/>
          <p:cNvSpPr txBox="1">
            <a:spLocks noChangeArrowheads="1"/>
          </p:cNvSpPr>
          <p:nvPr/>
        </p:nvSpPr>
        <p:spPr bwMode="auto">
          <a:xfrm>
            <a:off x="1331640" y="285780"/>
            <a:ext cx="6191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50000"/>
              </a:spcBef>
            </a:pPr>
            <a:r>
              <a:rPr lang="fr-FR" altLang="fr-FR" sz="2000" u="sng" dirty="0" smtClean="0">
                <a:cs typeface="Arial" charset="0"/>
              </a:rPr>
              <a:t>Jour 4 – Vendredi  29 Août 2014  </a:t>
            </a:r>
            <a:endParaRPr lang="fr-FR" altLang="fr-FR" sz="2000" u="sng" dirty="0">
              <a:cs typeface="Arial" charset="0"/>
            </a:endParaRPr>
          </a:p>
        </p:txBody>
      </p:sp>
      <p:sp>
        <p:nvSpPr>
          <p:cNvPr id="3" name="ZoneTexte 2"/>
          <p:cNvSpPr txBox="1"/>
          <p:nvPr/>
        </p:nvSpPr>
        <p:spPr>
          <a:xfrm>
            <a:off x="209938" y="1340768"/>
            <a:ext cx="8424936" cy="5078313"/>
          </a:xfrm>
          <a:prstGeom prst="rect">
            <a:avLst/>
          </a:prstGeom>
          <a:noFill/>
        </p:spPr>
        <p:txBody>
          <a:bodyPr wrap="square" rtlCol="0">
            <a:spAutoFit/>
          </a:bodyPr>
          <a:lstStyle/>
          <a:p>
            <a:pPr>
              <a:lnSpc>
                <a:spcPct val="150000"/>
              </a:lnSpc>
            </a:pPr>
            <a:r>
              <a:rPr lang="fr-FR" dirty="0" smtClean="0">
                <a:latin typeface="Maiandra GD" panose="020E0502030308020204" pitchFamily="34" charset="0"/>
              </a:rPr>
              <a:t>07h30 Petit déjeuner sous forme de buffet à l’hôtel Hasdrubal Prestige Djerba</a:t>
            </a:r>
          </a:p>
          <a:p>
            <a:pPr>
              <a:lnSpc>
                <a:spcPct val="150000"/>
              </a:lnSpc>
            </a:pPr>
            <a:r>
              <a:rPr lang="fr-FR" dirty="0" smtClean="0">
                <a:latin typeface="Maiandra GD" panose="020E0502030308020204" pitchFamily="34" charset="0"/>
              </a:rPr>
              <a:t>09h00 : Activités libres à la carte :</a:t>
            </a:r>
          </a:p>
          <a:p>
            <a:pPr marL="285750" indent="-285750">
              <a:lnSpc>
                <a:spcPct val="150000"/>
              </a:lnSpc>
              <a:buFontTx/>
              <a:buChar char="-"/>
            </a:pPr>
            <a:r>
              <a:rPr lang="fr-FR" dirty="0" smtClean="0">
                <a:latin typeface="Maiandra GD" panose="020E0502030308020204" pitchFamily="34" charset="0"/>
              </a:rPr>
              <a:t>Soins au Spa Hasdrubal Prestige Djerba</a:t>
            </a:r>
          </a:p>
          <a:p>
            <a:pPr marL="285750" indent="-285750">
              <a:lnSpc>
                <a:spcPct val="150000"/>
              </a:lnSpc>
              <a:buFontTx/>
              <a:buChar char="-"/>
            </a:pPr>
            <a:r>
              <a:rPr lang="fr-FR" dirty="0" smtClean="0">
                <a:latin typeface="Maiandra GD" panose="020E0502030308020204" pitchFamily="34" charset="0"/>
              </a:rPr>
              <a:t>Atelier Mosaïque</a:t>
            </a:r>
          </a:p>
          <a:p>
            <a:pPr marL="285750" indent="-285750">
              <a:lnSpc>
                <a:spcPct val="150000"/>
              </a:lnSpc>
              <a:buFontTx/>
              <a:buChar char="-"/>
            </a:pPr>
            <a:r>
              <a:rPr lang="fr-FR" dirty="0" smtClean="0">
                <a:latin typeface="Maiandra GD" panose="020E0502030308020204" pitchFamily="34" charset="0"/>
              </a:rPr>
              <a:t>Atelier danse du ventre</a:t>
            </a:r>
          </a:p>
          <a:p>
            <a:pPr marL="285750" indent="-285750">
              <a:lnSpc>
                <a:spcPct val="150000"/>
              </a:lnSpc>
              <a:buFontTx/>
              <a:buChar char="-"/>
            </a:pPr>
            <a:r>
              <a:rPr lang="fr-FR" dirty="0" smtClean="0">
                <a:latin typeface="Maiandra GD" panose="020E0502030308020204" pitchFamily="34" charset="0"/>
              </a:rPr>
              <a:t>Atelier Hammam</a:t>
            </a:r>
          </a:p>
          <a:p>
            <a:pPr marL="285750" indent="-285750">
              <a:lnSpc>
                <a:spcPct val="150000"/>
              </a:lnSpc>
              <a:buFontTx/>
              <a:buChar char="-"/>
            </a:pPr>
            <a:r>
              <a:rPr lang="fr-FR" dirty="0" smtClean="0">
                <a:latin typeface="Maiandra GD" panose="020E0502030308020204" pitchFamily="34" charset="0"/>
              </a:rPr>
              <a:t>Atelier Calligraphie Arabe</a:t>
            </a:r>
          </a:p>
          <a:p>
            <a:pPr marL="285750" indent="-285750">
              <a:lnSpc>
                <a:spcPct val="150000"/>
              </a:lnSpc>
              <a:buFontTx/>
              <a:buChar char="-"/>
            </a:pPr>
            <a:r>
              <a:rPr lang="fr-FR" dirty="0" smtClean="0">
                <a:latin typeface="Maiandra GD" panose="020E0502030308020204" pitchFamily="34" charset="0"/>
              </a:rPr>
              <a:t>Mise à disposition d’un bus pour visite libre de Djerba</a:t>
            </a:r>
          </a:p>
          <a:p>
            <a:pPr>
              <a:lnSpc>
                <a:spcPct val="150000"/>
              </a:lnSpc>
            </a:pPr>
            <a:r>
              <a:rPr lang="fr-FR" dirty="0" smtClean="0">
                <a:latin typeface="Maiandra GD" panose="020E0502030308020204" pitchFamily="34" charset="0"/>
              </a:rPr>
              <a:t>Entre 16h00 et 17h00 : départ des participants en fonction de leurs horaires de vol à l’aéroport de Djerba </a:t>
            </a:r>
          </a:p>
          <a:p>
            <a:pPr>
              <a:lnSpc>
                <a:spcPct val="150000"/>
              </a:lnSpc>
            </a:pPr>
            <a:r>
              <a:rPr lang="fr-FR" dirty="0" smtClean="0">
                <a:latin typeface="Maiandra GD" panose="020E0502030308020204" pitchFamily="34" charset="0"/>
              </a:rPr>
              <a:t>17h30 Décollage du vol à destination de Orly</a:t>
            </a:r>
          </a:p>
          <a:p>
            <a:pPr>
              <a:lnSpc>
                <a:spcPct val="150000"/>
              </a:lnSpc>
            </a:pPr>
            <a:r>
              <a:rPr lang="fr-FR" dirty="0" smtClean="0">
                <a:latin typeface="Maiandra GD" panose="020E0502030308020204" pitchFamily="34" charset="0"/>
              </a:rPr>
              <a:t>19H40 Décollage du vol à destination de Roissy Charles de Gaulle</a:t>
            </a:r>
          </a:p>
        </p:txBody>
      </p:sp>
    </p:spTree>
    <p:extLst>
      <p:ext uri="{BB962C8B-B14F-4D97-AF65-F5344CB8AC3E}">
        <p14:creationId xmlns:p14="http://schemas.microsoft.com/office/powerpoint/2010/main" val="5318531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60363" y="307975"/>
            <a:ext cx="83264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800" dirty="0">
                <a:latin typeface="Maiandra GD" pitchFamily="34" charset="0"/>
              </a:rPr>
              <a:t>Activités </a:t>
            </a:r>
            <a:r>
              <a:rPr lang="fr-FR" altLang="fr-FR" sz="2800" dirty="0" smtClean="0">
                <a:latin typeface="Maiandra GD" pitchFamily="34" charset="0"/>
              </a:rPr>
              <a:t>à la carte</a:t>
            </a:r>
            <a:endParaRPr lang="fr-FR" altLang="fr-FR" sz="2800" dirty="0">
              <a:latin typeface="Maiandra GD" pitchFamily="34" charset="0"/>
            </a:endParaRPr>
          </a:p>
        </p:txBody>
      </p:sp>
      <p:pic>
        <p:nvPicPr>
          <p:cNvPr id="35843" name="Picture 6" descr="IMG_0710B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0575" y="1052513"/>
            <a:ext cx="3062288"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2"/>
          <p:cNvSpPr>
            <a:spLocks noChangeArrowheads="1"/>
          </p:cNvSpPr>
          <p:nvPr/>
        </p:nvSpPr>
        <p:spPr bwMode="auto">
          <a:xfrm>
            <a:off x="1039813" y="5786438"/>
            <a:ext cx="22018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fr-FR" altLang="fr-FR" sz="2000">
                <a:latin typeface="Maiandra GD" pitchFamily="34" charset="0"/>
              </a:rPr>
              <a:t>Initiation à la calligraphie arabe</a:t>
            </a:r>
          </a:p>
        </p:txBody>
      </p:sp>
      <p:pic>
        <p:nvPicPr>
          <p:cNvPr id="10" name="Picture 6" descr="\\192.168.1.5\cj\4 COLLABORATEUR CJ\Nicolas\danse orienta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5349" y="4797152"/>
            <a:ext cx="213518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pa_massage_masthea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12706" y="1052513"/>
            <a:ext cx="3240087"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9258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galerie.croisitour.com/G2-725742886083.jpg"/>
          <p:cNvPicPr>
            <a:picLocks noChangeAspect="1" noChangeArrowheads="1"/>
          </p:cNvPicPr>
          <p:nvPr/>
        </p:nvPicPr>
        <p:blipFill>
          <a:blip r:embed="rId2" cstate="email"/>
          <a:srcRect/>
          <a:stretch>
            <a:fillRect/>
          </a:stretch>
        </p:blipFill>
        <p:spPr bwMode="auto">
          <a:xfrm>
            <a:off x="395536" y="1268760"/>
            <a:ext cx="3513212" cy="5269819"/>
          </a:xfrm>
          <a:prstGeom prst="rect">
            <a:avLst/>
          </a:prstGeom>
          <a:noFill/>
        </p:spPr>
      </p:pic>
      <p:sp>
        <p:nvSpPr>
          <p:cNvPr id="5" name="Rectangle 9"/>
          <p:cNvSpPr>
            <a:spLocks noChangeArrowheads="1"/>
          </p:cNvSpPr>
          <p:nvPr/>
        </p:nvSpPr>
        <p:spPr bwMode="auto">
          <a:xfrm>
            <a:off x="889000" y="412750"/>
            <a:ext cx="67357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a:spcBef>
                <a:spcPct val="0"/>
              </a:spcBef>
              <a:buFontTx/>
              <a:buNone/>
            </a:pPr>
            <a:r>
              <a:rPr lang="fr-FR" altLang="fr-FR" sz="2800" dirty="0" smtClean="0">
                <a:latin typeface="Maiandra GD" panose="020E0502030308020204" pitchFamily="34" charset="0"/>
              </a:rPr>
              <a:t>Activités à la carte</a:t>
            </a:r>
            <a:endParaRPr lang="fr-FR" altLang="fr-FR" sz="2800" dirty="0">
              <a:latin typeface="Maiandra GD" panose="020E0502030308020204" pitchFamily="34" charset="0"/>
            </a:endParaRPr>
          </a:p>
        </p:txBody>
      </p:sp>
      <p:sp>
        <p:nvSpPr>
          <p:cNvPr id="3" name="Rectangle 2"/>
          <p:cNvSpPr/>
          <p:nvPr/>
        </p:nvSpPr>
        <p:spPr>
          <a:xfrm>
            <a:off x="4256881" y="1364512"/>
            <a:ext cx="4572000" cy="5078313"/>
          </a:xfrm>
          <a:prstGeom prst="rect">
            <a:avLst/>
          </a:prstGeom>
        </p:spPr>
        <p:txBody>
          <a:bodyPr>
            <a:spAutoFit/>
          </a:bodyPr>
          <a:lstStyle/>
          <a:p>
            <a:r>
              <a:rPr lang="fr-FR" dirty="0">
                <a:latin typeface="Maiandra GD" panose="020E0502030308020204" pitchFamily="34" charset="0"/>
              </a:rPr>
              <a:t>Superficie : 11 000 m²</a:t>
            </a:r>
          </a:p>
          <a:p>
            <a:r>
              <a:rPr lang="fr-FR" dirty="0">
                <a:latin typeface="Maiandra GD" panose="020E0502030308020204" pitchFamily="34" charset="0"/>
              </a:rPr>
              <a:t>13 unités de spa privatives (130 m²/par unité de spa)</a:t>
            </a:r>
          </a:p>
          <a:p>
            <a:r>
              <a:rPr lang="fr-FR" dirty="0">
                <a:latin typeface="Maiandra GD" panose="020E0502030308020204" pitchFamily="34" charset="0"/>
              </a:rPr>
              <a:t>Piscines couvertes d’eau de mer : 1 ludique, 1 de rééducation, 1 parcours</a:t>
            </a:r>
          </a:p>
          <a:p>
            <a:r>
              <a:rPr lang="fr-FR" dirty="0" err="1">
                <a:latin typeface="Maiandra GD" panose="020E0502030308020204" pitchFamily="34" charset="0"/>
              </a:rPr>
              <a:t>phlébologique</a:t>
            </a:r>
            <a:r>
              <a:rPr lang="fr-FR" dirty="0">
                <a:latin typeface="Maiandra GD" panose="020E0502030308020204" pitchFamily="34" charset="0"/>
              </a:rPr>
              <a:t>.</a:t>
            </a:r>
          </a:p>
          <a:p>
            <a:r>
              <a:rPr lang="fr-FR" dirty="0">
                <a:latin typeface="Maiandra GD" panose="020E0502030308020204" pitchFamily="34" charset="0"/>
              </a:rPr>
              <a:t>2 bains à remous.</a:t>
            </a:r>
          </a:p>
          <a:p>
            <a:r>
              <a:rPr lang="fr-FR" dirty="0">
                <a:latin typeface="Maiandra GD" panose="020E0502030308020204" pitchFamily="34" charset="0"/>
              </a:rPr>
              <a:t>ZONES HUMIDES : 4 cabines d'</a:t>
            </a:r>
            <a:r>
              <a:rPr lang="fr-FR" dirty="0" err="1">
                <a:latin typeface="Maiandra GD" panose="020E0502030308020204" pitchFamily="34" charset="0"/>
              </a:rPr>
              <a:t>hydromassage</a:t>
            </a:r>
            <a:r>
              <a:rPr lang="fr-FR" dirty="0">
                <a:latin typeface="Maiandra GD" panose="020E0502030308020204" pitchFamily="34" charset="0"/>
              </a:rPr>
              <a:t>, 4 cabines de douche sous</a:t>
            </a:r>
          </a:p>
          <a:p>
            <a:r>
              <a:rPr lang="fr-FR" dirty="0">
                <a:latin typeface="Maiandra GD" panose="020E0502030308020204" pitchFamily="34" charset="0"/>
              </a:rPr>
              <a:t>affusion, 1 cabine de douche à jet, 4 cabines d'algothérapie, 13 unités de spa</a:t>
            </a:r>
          </a:p>
          <a:p>
            <a:r>
              <a:rPr lang="fr-FR" dirty="0">
                <a:latin typeface="Maiandra GD" panose="020E0502030308020204" pitchFamily="34" charset="0"/>
              </a:rPr>
              <a:t>privatives, salles de repos.</a:t>
            </a:r>
          </a:p>
          <a:p>
            <a:r>
              <a:rPr lang="fr-FR" dirty="0">
                <a:latin typeface="Maiandra GD" panose="020E0502030308020204" pitchFamily="34" charset="0"/>
              </a:rPr>
              <a:t>ZONES SECS : 13 cabines de massage, 1 cabine Thaï.</a:t>
            </a:r>
          </a:p>
          <a:p>
            <a:r>
              <a:rPr lang="fr-FR" dirty="0">
                <a:latin typeface="Maiandra GD" panose="020E0502030308020204" pitchFamily="34" charset="0"/>
              </a:rPr>
              <a:t>ESPACE BEAUTÉ : 14 cabines d'esthétique.</a:t>
            </a:r>
          </a:p>
          <a:p>
            <a:r>
              <a:rPr lang="fr-FR" dirty="0">
                <a:latin typeface="Maiandra GD" panose="020E0502030308020204" pitchFamily="34" charset="0"/>
              </a:rPr>
              <a:t>ESPACE FORME : 2 hammams, 1 sauna dames, 1 sauna messieurs, 1 salle</a:t>
            </a:r>
          </a:p>
          <a:p>
            <a:r>
              <a:rPr lang="fr-FR" dirty="0">
                <a:latin typeface="Maiandra GD" panose="020E0502030308020204" pitchFamily="34" charset="0"/>
              </a:rPr>
              <a:t>de fitness, tisanerie et 1 salon de coiffure</a:t>
            </a:r>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9" descr="2670375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5113" y="1341438"/>
            <a:ext cx="3830637" cy="287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1" descr="gallery_3_21_27215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5113" y="4202113"/>
            <a:ext cx="3830637"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99562" y="260648"/>
            <a:ext cx="5512798" cy="923330"/>
          </a:xfrm>
          <a:prstGeom prst="rect">
            <a:avLst/>
          </a:prstGeom>
        </p:spPr>
        <p:txBody>
          <a:bodyPr wrap="square">
            <a:spAutoFit/>
          </a:bodyPr>
          <a:lstStyle/>
          <a:p>
            <a:pPr algn="ctr"/>
            <a:r>
              <a:rPr lang="fr-FR" altLang="fr-FR" dirty="0">
                <a:latin typeface="Maiandra GD" pitchFamily="34" charset="0"/>
                <a:ea typeface="ＭＳ Ｐゴシック" pitchFamily="-110" charset="-128"/>
              </a:rPr>
              <a:t>Activités à la carte :</a:t>
            </a:r>
            <a:br>
              <a:rPr lang="fr-FR" altLang="fr-FR" dirty="0">
                <a:latin typeface="Maiandra GD" pitchFamily="34" charset="0"/>
                <a:ea typeface="ＭＳ Ｐゴシック" pitchFamily="-110" charset="-128"/>
              </a:rPr>
            </a:br>
            <a:r>
              <a:rPr lang="fr-FR" altLang="fr-FR" dirty="0">
                <a:latin typeface="Maiandra GD" pitchFamily="34" charset="0"/>
                <a:ea typeface="ＭＳ Ｐゴシック" pitchFamily="-110" charset="-128"/>
              </a:rPr>
              <a:t>Création de mosaïque ou visite libre du</a:t>
            </a:r>
            <a:br>
              <a:rPr lang="fr-FR" altLang="fr-FR" dirty="0">
                <a:latin typeface="Maiandra GD" pitchFamily="34" charset="0"/>
                <a:ea typeface="ＭＳ Ｐゴシック" pitchFamily="-110" charset="-128"/>
              </a:rPr>
            </a:br>
            <a:r>
              <a:rPr lang="fr-FR" altLang="fr-FR" dirty="0">
                <a:latin typeface="Maiandra GD" pitchFamily="34" charset="0"/>
                <a:ea typeface="ＭＳ Ｐゴシック" pitchFamily="-110" charset="-128"/>
              </a:rPr>
              <a:t>Marché de </a:t>
            </a:r>
            <a:r>
              <a:rPr lang="fr-FR" altLang="fr-FR" dirty="0" err="1">
                <a:latin typeface="Maiandra GD" pitchFamily="34" charset="0"/>
                <a:ea typeface="ＭＳ Ｐゴシック" pitchFamily="-110" charset="-128"/>
              </a:rPr>
              <a:t>Houmt</a:t>
            </a:r>
            <a:r>
              <a:rPr lang="fr-FR" altLang="fr-FR" dirty="0">
                <a:latin typeface="Maiandra GD" pitchFamily="34" charset="0"/>
                <a:ea typeface="ＭＳ Ｐゴシック" pitchFamily="-110" charset="-128"/>
              </a:rPr>
              <a:t> Souk</a:t>
            </a:r>
            <a:endParaRPr lang="fr-FR" dirty="0"/>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11960" y="2186285"/>
            <a:ext cx="4816123" cy="328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587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oneTexte 8"/>
          <p:cNvSpPr txBox="1">
            <a:spLocks noChangeArrowheads="1"/>
          </p:cNvSpPr>
          <p:nvPr/>
        </p:nvSpPr>
        <p:spPr bwMode="auto">
          <a:xfrm>
            <a:off x="5292725" y="2771775"/>
            <a:ext cx="30654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fr-FR" altLang="fr-FR" sz="2400" b="1" dirty="0">
                <a:latin typeface="Pristina" pitchFamily="66" charset="0"/>
                <a:ea typeface="ＭＳ Ｐゴシック" pitchFamily="-110" charset="-128"/>
              </a:rPr>
              <a:t>Laura est à votre disposition au</a:t>
            </a:r>
          </a:p>
          <a:p>
            <a:pPr algn="ctr" eaLnBrk="1" hangingPunct="1">
              <a:spcBef>
                <a:spcPct val="50000"/>
              </a:spcBef>
              <a:buFontTx/>
              <a:buNone/>
            </a:pPr>
            <a:r>
              <a:rPr lang="fr-FR" altLang="fr-FR" sz="2400" dirty="0">
                <a:latin typeface="Pristina" pitchFamily="66" charset="0"/>
                <a:ea typeface="ＭＳ Ｐゴシック" pitchFamily="-110" charset="-128"/>
              </a:rPr>
              <a:t>01 49 </a:t>
            </a:r>
            <a:r>
              <a:rPr lang="fr-FR" altLang="fr-FR" sz="2400" dirty="0" smtClean="0">
                <a:latin typeface="Pristina" pitchFamily="66" charset="0"/>
                <a:ea typeface="ＭＳ Ｐゴシック" pitchFamily="-110" charset="-128"/>
              </a:rPr>
              <a:t>651 041 Laura@croisierejaune.com</a:t>
            </a:r>
            <a:endParaRPr lang="fr-FR" altLang="fr-FR" sz="2400" dirty="0">
              <a:latin typeface="Pristina" pitchFamily="66" charset="0"/>
              <a:ea typeface="ＭＳ Ｐゴシック" pitchFamily="-110" charset="-128"/>
            </a:endParaRPr>
          </a:p>
          <a:p>
            <a:pPr algn="ctr" eaLnBrk="1" hangingPunct="1">
              <a:spcBef>
                <a:spcPct val="50000"/>
              </a:spcBef>
              <a:buFontTx/>
              <a:buNone/>
            </a:pPr>
            <a:r>
              <a:rPr lang="fr-FR" altLang="fr-FR" sz="2400" dirty="0">
                <a:latin typeface="Pristina" pitchFamily="66" charset="0"/>
                <a:ea typeface="ＭＳ Ｐゴシック" pitchFamily="-110" charset="-128"/>
              </a:rPr>
              <a:t>www.croisierejaune.com</a:t>
            </a:r>
          </a:p>
          <a:p>
            <a:pPr algn="ctr" eaLnBrk="1" hangingPunct="1">
              <a:spcBef>
                <a:spcPct val="0"/>
              </a:spcBef>
              <a:buFontTx/>
              <a:buNone/>
            </a:pPr>
            <a:endParaRPr lang="fr-FR" altLang="fr-FR" sz="2400" dirty="0">
              <a:latin typeface="Pristina" pitchFamily="66" charset="0"/>
              <a:ea typeface="ＭＳ Ｐゴシック" pitchFamily="-110" charset="-128"/>
            </a:endParaRPr>
          </a:p>
        </p:txBody>
      </p:sp>
      <p:sp>
        <p:nvSpPr>
          <p:cNvPr id="9" name="Rectangle 8"/>
          <p:cNvSpPr>
            <a:spLocks noChangeArrowheads="1"/>
          </p:cNvSpPr>
          <p:nvPr/>
        </p:nvSpPr>
        <p:spPr bwMode="auto">
          <a:xfrm>
            <a:off x="179388" y="207963"/>
            <a:ext cx="9144000" cy="1143000"/>
          </a:xfrm>
          <a:prstGeom prst="rect">
            <a:avLst/>
          </a:prstGeom>
          <a:noFill/>
          <a:ln>
            <a:noFill/>
          </a:ln>
          <a:effectLst/>
          <a:extLst/>
        </p:spPr>
        <p:txBody>
          <a:bodyPr anchor="ctr"/>
          <a:ls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defRPr/>
            </a:pPr>
            <a:r>
              <a:rPr lang="fr-FR" sz="2800" b="1" i="1" dirty="0">
                <a:effectLst>
                  <a:outerShdw blurRad="38100" dist="38100" dir="2700000" algn="tl">
                    <a:srgbClr val="000000"/>
                  </a:outerShdw>
                </a:effectLst>
                <a:latin typeface="Maiandra GD" pitchFamily="34" charset="0"/>
              </a:rPr>
              <a:t>Contact</a:t>
            </a:r>
            <a:endParaRPr lang="fr-FR" sz="2800" i="1" dirty="0">
              <a:effectLst>
                <a:outerShdw blurRad="38100" dist="38100" dir="2700000" algn="tl">
                  <a:srgbClr val="000000"/>
                </a:outerShdw>
              </a:effectLst>
              <a:latin typeface="Maiandra GD" pitchFamily="34" charset="0"/>
            </a:endParaRPr>
          </a:p>
        </p:txBody>
      </p:sp>
      <p:pic>
        <p:nvPicPr>
          <p:cNvPr id="40964"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1650" y="1362075"/>
            <a:ext cx="3165475"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23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2" descr="http://www.paradisghilane2012.com/photos/bannieres/fort%20ksar%20ghilane.jpg"/>
          <p:cNvPicPr>
            <a:picLocks noChangeAspect="1" noChangeArrowheads="1"/>
          </p:cNvPicPr>
          <p:nvPr/>
        </p:nvPicPr>
        <p:blipFill>
          <a:blip r:embed="rId2" cstate="email"/>
          <a:srcRect/>
          <a:stretch>
            <a:fillRect/>
          </a:stretch>
        </p:blipFill>
        <p:spPr bwMode="auto">
          <a:xfrm>
            <a:off x="323528" y="2852936"/>
            <a:ext cx="8635587" cy="3367336"/>
          </a:xfrm>
          <a:prstGeom prst="rect">
            <a:avLst/>
          </a:prstGeom>
          <a:noFill/>
          <a:ln w="9525">
            <a:noFill/>
            <a:miter lim="800000"/>
            <a:headEnd/>
            <a:tailEnd/>
          </a:ln>
        </p:spPr>
      </p:pic>
      <p:sp>
        <p:nvSpPr>
          <p:cNvPr id="19462" name="Rectangle 2"/>
          <p:cNvSpPr>
            <a:spLocks noGrp="1" noChangeArrowheads="1"/>
          </p:cNvSpPr>
          <p:nvPr>
            <p:ph type="title"/>
          </p:nvPr>
        </p:nvSpPr>
        <p:spPr>
          <a:xfrm>
            <a:off x="681038" y="895350"/>
            <a:ext cx="8229600" cy="504825"/>
          </a:xfrm>
        </p:spPr>
        <p:txBody>
          <a:bodyPr>
            <a:noAutofit/>
          </a:bodyPr>
          <a:lstStyle/>
          <a:p>
            <a:pPr eaLnBrk="1" hangingPunct="1"/>
            <a:r>
              <a:rPr lang="fr-FR" sz="2400" dirty="0" smtClean="0">
                <a:solidFill>
                  <a:schemeClr val="tx1"/>
                </a:solidFill>
                <a:latin typeface="Maiandra GD" panose="020E0502030308020204" pitchFamily="34" charset="0"/>
              </a:rPr>
              <a:t>Dîner privatisé dans le Fort Ksar </a:t>
            </a:r>
            <a:r>
              <a:rPr lang="fr-FR" sz="2400" dirty="0" err="1" smtClean="0">
                <a:solidFill>
                  <a:schemeClr val="tx1"/>
                </a:solidFill>
                <a:latin typeface="Maiandra GD" panose="020E0502030308020204" pitchFamily="34" charset="0"/>
              </a:rPr>
              <a:t>Ghilane</a:t>
            </a:r>
            <a:endParaRPr lang="fr-FR" sz="2400" dirty="0" smtClean="0">
              <a:solidFill>
                <a:schemeClr val="tx1"/>
              </a:solidFill>
              <a:latin typeface="Maiandra GD" panose="020E0502030308020204" pitchFamily="34" charset="0"/>
            </a:endParaRPr>
          </a:p>
        </p:txBody>
      </p:sp>
      <p:sp>
        <p:nvSpPr>
          <p:cNvPr id="19463" name="ZoneTexte 1"/>
          <p:cNvSpPr txBox="1">
            <a:spLocks noChangeArrowheads="1"/>
          </p:cNvSpPr>
          <p:nvPr/>
        </p:nvSpPr>
        <p:spPr bwMode="auto">
          <a:xfrm>
            <a:off x="899592" y="1700808"/>
            <a:ext cx="7720012" cy="707886"/>
          </a:xfrm>
          <a:prstGeom prst="rect">
            <a:avLst/>
          </a:prstGeom>
          <a:noFill/>
          <a:ln w="9525">
            <a:noFill/>
            <a:miter lim="800000"/>
            <a:headEnd/>
            <a:tailEnd/>
          </a:ln>
        </p:spPr>
        <p:txBody>
          <a:bodyPr>
            <a:spAutoFit/>
          </a:bodyPr>
          <a:lstStyle/>
          <a:p>
            <a:pPr algn="ctr"/>
            <a:r>
              <a:rPr lang="fr-FR" sz="2000" dirty="0">
                <a:latin typeface="Maiandra GD" panose="020E0502030308020204" pitchFamily="34" charset="0"/>
              </a:rPr>
              <a:t>Arrivée devant le Fort Ksar </a:t>
            </a:r>
            <a:r>
              <a:rPr lang="fr-FR" sz="2000" dirty="0" err="1">
                <a:latin typeface="Maiandra GD" panose="020E0502030308020204" pitchFamily="34" charset="0"/>
              </a:rPr>
              <a:t>Ghilane</a:t>
            </a:r>
            <a:r>
              <a:rPr lang="fr-FR" sz="2000" dirty="0">
                <a:latin typeface="Maiandra GD" panose="020E0502030308020204" pitchFamily="34" charset="0"/>
              </a:rPr>
              <a:t>, vous découvrirez une mise en place à ciel ouvert installée spécialement pour votre </a:t>
            </a:r>
            <a:r>
              <a:rPr lang="fr-FR" sz="2000" dirty="0" smtClean="0">
                <a:latin typeface="Maiandra GD" panose="020E0502030308020204" pitchFamily="34" charset="0"/>
              </a:rPr>
              <a:t>groupe</a:t>
            </a:r>
            <a:endParaRPr lang="fr-FR" sz="2000" dirty="0">
              <a:latin typeface="Maiandra GD" panose="020E0502030308020204" pitchFamily="34" charset="0"/>
            </a:endParaRPr>
          </a:p>
        </p:txBody>
      </p:sp>
      <p:sp>
        <p:nvSpPr>
          <p:cNvPr id="9"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3200" i="1" dirty="0" smtClean="0">
                <a:latin typeface="Pristina" pitchFamily="66" charset="0"/>
              </a:rPr>
              <a:t>Option</a:t>
            </a:r>
            <a:endParaRPr lang="fr-FR" sz="3200" i="1" dirty="0">
              <a:latin typeface="Pristina" pitchFamily="66" charset="0"/>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descr="\\Servboul1\Images CJ\16 PHOTOTHEQUE\03 - PRODUITS CJ\03. DEJ &amp; DINER &amp; COCKTAIL\Fort Ksar Ghilane\DSC_0034.JPG"/>
          <p:cNvPicPr>
            <a:picLocks noChangeAspect="1" noChangeArrowheads="1"/>
          </p:cNvPicPr>
          <p:nvPr/>
        </p:nvPicPr>
        <p:blipFill>
          <a:blip r:embed="rId2" cstate="email"/>
          <a:srcRect/>
          <a:stretch>
            <a:fillRect/>
          </a:stretch>
        </p:blipFill>
        <p:spPr bwMode="auto">
          <a:xfrm>
            <a:off x="242888" y="3962400"/>
            <a:ext cx="3995737" cy="2674938"/>
          </a:xfrm>
          <a:prstGeom prst="rect">
            <a:avLst/>
          </a:prstGeom>
          <a:noFill/>
          <a:ln w="9525">
            <a:noFill/>
            <a:miter lim="800000"/>
            <a:headEnd/>
            <a:tailEnd/>
          </a:ln>
        </p:spPr>
      </p:pic>
      <p:pic>
        <p:nvPicPr>
          <p:cNvPr id="20484" name="Picture 3" descr="\\Servboul1\Images CJ\16 PHOTOTHEQUE\03 - PRODUITS CJ\03. DEJ &amp; DINER &amp; COCKTAIL\Fort Ksar Ghilane\DSC_0032.JPG"/>
          <p:cNvPicPr>
            <a:picLocks noChangeAspect="1" noChangeArrowheads="1"/>
          </p:cNvPicPr>
          <p:nvPr/>
        </p:nvPicPr>
        <p:blipFill>
          <a:blip r:embed="rId3" cstate="email"/>
          <a:srcRect/>
          <a:stretch>
            <a:fillRect/>
          </a:stretch>
        </p:blipFill>
        <p:spPr bwMode="auto">
          <a:xfrm>
            <a:off x="404813" y="1233488"/>
            <a:ext cx="3833812" cy="2566987"/>
          </a:xfrm>
          <a:prstGeom prst="rect">
            <a:avLst/>
          </a:prstGeom>
          <a:noFill/>
          <a:ln w="9525">
            <a:noFill/>
            <a:miter lim="800000"/>
            <a:headEnd/>
            <a:tailEnd/>
          </a:ln>
        </p:spPr>
      </p:pic>
      <p:pic>
        <p:nvPicPr>
          <p:cNvPr id="20485" name="Picture 4" descr="\\Servboul1\Images CJ\16 PHOTOTHEQUE\03 - PRODUITS CJ\03. DEJ &amp; DINER &amp; COCKTAIL\Fort Ksar Ghilane\DSC_0030.JPG"/>
          <p:cNvPicPr>
            <a:picLocks noChangeAspect="1" noChangeArrowheads="1"/>
          </p:cNvPicPr>
          <p:nvPr/>
        </p:nvPicPr>
        <p:blipFill>
          <a:blip r:embed="rId4" cstate="email"/>
          <a:srcRect/>
          <a:stretch>
            <a:fillRect/>
          </a:stretch>
        </p:blipFill>
        <p:spPr bwMode="auto">
          <a:xfrm>
            <a:off x="5181600" y="1454150"/>
            <a:ext cx="3371850" cy="5037138"/>
          </a:xfrm>
          <a:prstGeom prst="rect">
            <a:avLst/>
          </a:prstGeom>
          <a:noFill/>
          <a:ln w="9525">
            <a:noFill/>
            <a:miter lim="800000"/>
            <a:headEnd/>
            <a:tailEnd/>
          </a:ln>
        </p:spPr>
      </p:pic>
      <p:sp>
        <p:nvSpPr>
          <p:cNvPr id="20487" name="Rectangle 2"/>
          <p:cNvSpPr>
            <a:spLocks noGrp="1" noChangeArrowheads="1"/>
          </p:cNvSpPr>
          <p:nvPr>
            <p:ph type="title"/>
          </p:nvPr>
        </p:nvSpPr>
        <p:spPr>
          <a:xfrm>
            <a:off x="662152" y="594237"/>
            <a:ext cx="8229600" cy="504825"/>
          </a:xfrm>
        </p:spPr>
        <p:txBody>
          <a:bodyPr>
            <a:noAutofit/>
          </a:bodyPr>
          <a:lstStyle/>
          <a:p>
            <a:pPr eaLnBrk="1" hangingPunct="1"/>
            <a:r>
              <a:rPr lang="fr-FR" sz="2400" dirty="0" smtClean="0">
                <a:solidFill>
                  <a:schemeClr val="tx1"/>
                </a:solidFill>
                <a:latin typeface="Maiandra GD" panose="020E0502030308020204" pitchFamily="34" charset="0"/>
              </a:rPr>
              <a:t>Dîner privatisé dans le Fort Ksar </a:t>
            </a:r>
            <a:r>
              <a:rPr lang="fr-FR" sz="2400" dirty="0" err="1" smtClean="0">
                <a:solidFill>
                  <a:schemeClr val="tx1"/>
                </a:solidFill>
                <a:latin typeface="Maiandra GD" panose="020E0502030308020204" pitchFamily="34" charset="0"/>
              </a:rPr>
              <a:t>Ghilane</a:t>
            </a:r>
            <a:endParaRPr lang="fr-FR" sz="2400" dirty="0" smtClean="0">
              <a:solidFill>
                <a:schemeClr val="tx1"/>
              </a:solidFill>
              <a:latin typeface="Maiandra GD" panose="020E0502030308020204" pitchFamily="34" charset="0"/>
            </a:endParaRPr>
          </a:p>
        </p:txBody>
      </p:sp>
      <p:sp>
        <p:nvSpPr>
          <p:cNvPr id="8"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Option</a:t>
            </a:r>
            <a:endParaRPr lang="fr-FR" sz="2400" dirty="0">
              <a:latin typeface="Maiandra GD" panose="020E0502030308020204" pitchFamily="34" charset="0"/>
            </a:endParaRPr>
          </a:p>
        </p:txBody>
      </p:sp>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467544" y="692696"/>
            <a:ext cx="8462838" cy="918741"/>
          </a:xfrm>
          <a:prstGeom prst="rect">
            <a:avLst/>
          </a:prstGeom>
          <a:noFill/>
          <a:ln w="9525">
            <a:noFill/>
            <a:miter lim="800000"/>
            <a:headEnd/>
            <a:tailEnd/>
          </a:ln>
        </p:spPr>
        <p:txBody>
          <a:bodyPr/>
          <a:lstStyle/>
          <a:p>
            <a:pPr marL="342900" indent="-342900" algn="ctr">
              <a:spcBef>
                <a:spcPct val="20000"/>
              </a:spcBef>
            </a:pPr>
            <a:r>
              <a:rPr lang="fr-FR" sz="2400" dirty="0" smtClean="0">
                <a:latin typeface="Maiandra GD" panose="020E0502030308020204" pitchFamily="34" charset="0"/>
              </a:rPr>
              <a:t>Départ en 4x4 à travers le grand Erg Orientale</a:t>
            </a:r>
            <a:endParaRPr lang="fr-FR" sz="2400" dirty="0">
              <a:latin typeface="Maiandra GD" panose="020E0502030308020204" pitchFamily="34" charset="0"/>
            </a:endParaRPr>
          </a:p>
        </p:txBody>
      </p:sp>
      <p:sp>
        <p:nvSpPr>
          <p:cNvPr id="7" name="Rectangle 12"/>
          <p:cNvSpPr>
            <a:spLocks noChangeArrowheads="1"/>
          </p:cNvSpPr>
          <p:nvPr/>
        </p:nvSpPr>
        <p:spPr bwMode="auto">
          <a:xfrm>
            <a:off x="7884368" y="0"/>
            <a:ext cx="1259632"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Jour 1</a:t>
            </a:r>
            <a:endParaRPr lang="fr-FR" sz="2400" dirty="0">
              <a:latin typeface="Maiandra GD" panose="020E0502030308020204" pitchFamily="34" charset="0"/>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Servboul1\images cj\Nouvelle Photothèque\Opérations\L'ÉTUDIANT\DSC_057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2978" y="2022101"/>
            <a:ext cx="5331022" cy="356907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4x4_Toyota.jpg"/>
          <p:cNvPicPr>
            <a:picLocks noChangeAspect="1"/>
          </p:cNvPicPr>
          <p:nvPr/>
        </p:nvPicPr>
        <p:blipFill>
          <a:blip r:embed="rId4" cstate="email"/>
          <a:srcRect/>
          <a:stretch>
            <a:fillRect/>
          </a:stretch>
        </p:blipFill>
        <p:spPr bwMode="auto">
          <a:xfrm>
            <a:off x="27148" y="1990725"/>
            <a:ext cx="40957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a:spLocks noChangeArrowheads="1"/>
          </p:cNvSpPr>
          <p:nvPr/>
        </p:nvSpPr>
        <p:spPr bwMode="auto">
          <a:xfrm>
            <a:off x="7451304" y="188640"/>
            <a:ext cx="1692696" cy="548680"/>
          </a:xfrm>
          <a:prstGeom prst="rect">
            <a:avLst/>
          </a:prstGeom>
          <a:noFill/>
          <a:ln w="9525">
            <a:noFill/>
            <a:miter lim="800000"/>
            <a:headEnd/>
            <a:tailEnd/>
          </a:ln>
        </p:spPr>
        <p:txBody>
          <a:bodyPr/>
          <a:lstStyle/>
          <a:p>
            <a:pPr marL="342900" indent="-342900" algn="ctr" defTabSz="914400">
              <a:spcBef>
                <a:spcPct val="20000"/>
              </a:spcBef>
            </a:pPr>
            <a:r>
              <a:rPr lang="fr-FR" sz="2400" dirty="0" smtClean="0">
                <a:latin typeface="Maiandra GD" panose="020E0502030308020204" pitchFamily="34" charset="0"/>
              </a:rPr>
              <a:t>Option</a:t>
            </a:r>
            <a:endParaRPr lang="fr-FR" sz="2400" dirty="0">
              <a:latin typeface="Maiandra GD" panose="020E0502030308020204" pitchFamily="34" charset="0"/>
            </a:endParaRPr>
          </a:p>
        </p:txBody>
      </p:sp>
      <p:pic>
        <p:nvPicPr>
          <p:cNvPr id="47106" name="Picture 2" descr="\\Servboul1\images cj\16 PHOTOTHEQUE\03 - PRODUITS CJ\03. DEJ &amp; DINER &amp; COCKTAIL\DINER FORT ROMAIN KSAR GHILANE\MISEEN~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62152" y="1484784"/>
            <a:ext cx="7816142" cy="48362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Grp="1" noChangeArrowheads="1"/>
          </p:cNvSpPr>
          <p:nvPr>
            <p:ph type="title"/>
          </p:nvPr>
        </p:nvSpPr>
        <p:spPr>
          <a:xfrm>
            <a:off x="755576" y="563932"/>
            <a:ext cx="8229600" cy="504825"/>
          </a:xfrm>
        </p:spPr>
        <p:txBody>
          <a:bodyPr>
            <a:noAutofit/>
          </a:bodyPr>
          <a:lstStyle/>
          <a:p>
            <a:pPr eaLnBrk="1" hangingPunct="1"/>
            <a:r>
              <a:rPr lang="fr-FR" sz="2400" dirty="0" smtClean="0">
                <a:solidFill>
                  <a:schemeClr val="tx1"/>
                </a:solidFill>
                <a:latin typeface="Maiandra GD" panose="020E0502030308020204" pitchFamily="34" charset="0"/>
              </a:rPr>
              <a:t>Déjeuner privatisé dans le Fort Ksar </a:t>
            </a:r>
            <a:r>
              <a:rPr lang="fr-FR" sz="2400" dirty="0" err="1" smtClean="0">
                <a:solidFill>
                  <a:schemeClr val="tx1"/>
                </a:solidFill>
                <a:latin typeface="Maiandra GD" panose="020E0502030308020204" pitchFamily="34" charset="0"/>
              </a:rPr>
              <a:t>Ghilane</a:t>
            </a:r>
            <a:endParaRPr lang="fr-FR" sz="2400" dirty="0" smtClean="0">
              <a:solidFill>
                <a:schemeClr val="tx1"/>
              </a:solidFill>
              <a:latin typeface="Maiandra GD" panose="020E0502030308020204" pitchFamily="34" charset="0"/>
            </a:endParaRPr>
          </a:p>
        </p:txBody>
      </p:sp>
    </p:spTree>
    <p:extLst>
      <p:ext uri="{BB962C8B-B14F-4D97-AF65-F5344CB8AC3E}">
        <p14:creationId xmlns:p14="http://schemas.microsoft.com/office/powerpoint/2010/main" val="14122472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2"/>
          <p:cNvSpPr>
            <a:spLocks noChangeArrowheads="1"/>
          </p:cNvSpPr>
          <p:nvPr/>
        </p:nvSpPr>
        <p:spPr bwMode="auto">
          <a:xfrm>
            <a:off x="1835150" y="203200"/>
            <a:ext cx="71929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pPr>
            <a:r>
              <a:rPr lang="fr-FR" altLang="fr-FR" sz="2400" dirty="0">
                <a:latin typeface="Maiandra GD" pitchFamily="34" charset="0"/>
              </a:rPr>
              <a:t>Après le dîner espace </a:t>
            </a:r>
            <a:r>
              <a:rPr lang="fr-FR" altLang="fr-FR" sz="2400" dirty="0" err="1">
                <a:latin typeface="Maiandra GD" pitchFamily="34" charset="0"/>
              </a:rPr>
              <a:t>lounge</a:t>
            </a:r>
            <a:r>
              <a:rPr lang="fr-FR" altLang="fr-FR" sz="2400" dirty="0">
                <a:latin typeface="Maiandra GD" pitchFamily="34" charset="0"/>
              </a:rPr>
              <a:t> avec </a:t>
            </a:r>
            <a:r>
              <a:rPr lang="fr-FR" altLang="fr-FR" sz="2400" dirty="0" smtClean="0">
                <a:latin typeface="Maiandra GD" pitchFamily="34" charset="0"/>
              </a:rPr>
              <a:t>narguilés sera montée spécialement pour les participants</a:t>
            </a:r>
            <a:endParaRPr lang="fr-FR" altLang="fr-FR" sz="2400" dirty="0">
              <a:latin typeface="Maiandra GD" pitchFamily="34" charset="0"/>
            </a:endParaRPr>
          </a:p>
        </p:txBody>
      </p:sp>
      <p:pic>
        <p:nvPicPr>
          <p:cNvPr id="16387" name="Picture 10" descr="http://3.bp.blogspot.com/-NynlFbbRLpA/T76zq_cqz5I/AAAAAAAAARA/JPlnIqot2wA/s640/EE66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7925" y="1073150"/>
            <a:ext cx="3679825"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Décor des mille et une nui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4150" y="1073150"/>
            <a:ext cx="4319588"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http://irresistiblemarrakech.com/wp-content/uploads/2012/03/Marrakech-Th%C3%A9-%C3%A0-la-menth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288" y="4206875"/>
            <a:ext cx="3695700"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www.jolpress.com/sites/default/files/styles/article_content_big/public/field/image/hookhas-egyp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75200" y="4065588"/>
            <a:ext cx="3879850" cy="258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2296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Dsc0131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0363" y="1235075"/>
            <a:ext cx="3889375"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5"/>
          <p:cNvSpPr>
            <a:spLocks noChangeArrowheads="1"/>
          </p:cNvSpPr>
          <p:nvPr/>
        </p:nvSpPr>
        <p:spPr bwMode="auto">
          <a:xfrm>
            <a:off x="1403648" y="241300"/>
            <a:ext cx="71294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Bef>
                <a:spcPct val="20000"/>
              </a:spcBef>
            </a:pPr>
            <a:r>
              <a:rPr lang="en-US" altLang="fr-FR" sz="2400" dirty="0">
                <a:latin typeface="Maiandra GD" pitchFamily="34" charset="0"/>
              </a:rPr>
              <a:t>Animation troupe </a:t>
            </a:r>
            <a:r>
              <a:rPr lang="en-US" altLang="fr-FR" sz="2400" dirty="0" err="1">
                <a:latin typeface="Maiandra GD" pitchFamily="34" charset="0"/>
              </a:rPr>
              <a:t>folklorique</a:t>
            </a:r>
            <a:r>
              <a:rPr lang="en-US" altLang="fr-FR" sz="2400" dirty="0">
                <a:latin typeface="Maiandra GD" pitchFamily="34" charset="0"/>
              </a:rPr>
              <a:t> </a:t>
            </a:r>
            <a:r>
              <a:rPr lang="en-US" altLang="fr-FR" sz="2400" dirty="0" smtClean="0">
                <a:latin typeface="Maiandra GD" pitchFamily="34" charset="0"/>
              </a:rPr>
              <a:t>pendant le </a:t>
            </a:r>
            <a:r>
              <a:rPr lang="en-US" altLang="fr-FR" sz="2400" dirty="0" err="1" smtClean="0">
                <a:latin typeface="Maiandra GD" pitchFamily="34" charset="0"/>
              </a:rPr>
              <a:t>dîner</a:t>
            </a:r>
            <a:endParaRPr lang="en-US" altLang="fr-FR" sz="2400" dirty="0">
              <a:latin typeface="Maiandra GD" pitchFamily="34" charset="0"/>
            </a:endParaRPr>
          </a:p>
        </p:txBody>
      </p:sp>
      <p:pic>
        <p:nvPicPr>
          <p:cNvPr id="32772" name="Picture 9" descr="\\Servboul1\ImagesCJ\16 PHOTOTHEQUE\03 - PRODUITS CJ\01. ACTIVITES &amp; PRODUITS\troupe folklorique\DSC0381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97388" y="1235075"/>
            <a:ext cx="4252912"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age 6" descr="IMG_3219.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95263" y="3681413"/>
            <a:ext cx="4054475" cy="317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7042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6"/>
          <p:cNvSpPr>
            <a:spLocks noChangeArrowheads="1"/>
          </p:cNvSpPr>
          <p:nvPr/>
        </p:nvSpPr>
        <p:spPr bwMode="auto">
          <a:xfrm>
            <a:off x="1728788" y="188640"/>
            <a:ext cx="5653087"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lnSpc>
                <a:spcPct val="80000"/>
              </a:lnSpc>
              <a:buFontTx/>
              <a:buNone/>
            </a:pPr>
            <a:r>
              <a:rPr lang="fr-FR" altLang="fr-FR" sz="2400" dirty="0">
                <a:latin typeface="Maiandra GD" pitchFamily="34" charset="0"/>
                <a:cs typeface="Arial" charset="0"/>
              </a:rPr>
              <a:t>Rallye Road Book </a:t>
            </a:r>
            <a:r>
              <a:rPr lang="fr-FR" altLang="fr-FR" sz="2400" dirty="0" smtClean="0">
                <a:latin typeface="Maiandra GD" pitchFamily="34" charset="0"/>
                <a:cs typeface="Arial" charset="0"/>
              </a:rPr>
              <a:t>dans le sud tunisien en direction de la planète </a:t>
            </a:r>
            <a:r>
              <a:rPr lang="fr-FR" altLang="fr-FR" sz="2400" dirty="0" err="1" smtClean="0">
                <a:latin typeface="Maiandra GD" pitchFamily="34" charset="0"/>
                <a:cs typeface="Arial" charset="0"/>
              </a:rPr>
              <a:t>Tatooine</a:t>
            </a:r>
            <a:endParaRPr lang="fr-FR" altLang="fr-FR" sz="2400" dirty="0">
              <a:latin typeface="Maiandra GD" pitchFamily="34" charset="0"/>
              <a:cs typeface="Arial" charset="0"/>
            </a:endParaRPr>
          </a:p>
        </p:txBody>
      </p:sp>
      <p:sp>
        <p:nvSpPr>
          <p:cNvPr id="2" name="ZoneTexte 1"/>
          <p:cNvSpPr txBox="1"/>
          <p:nvPr/>
        </p:nvSpPr>
        <p:spPr>
          <a:xfrm>
            <a:off x="173038" y="879475"/>
            <a:ext cx="4767262" cy="2677656"/>
          </a:xfrm>
          <a:prstGeom prst="rect">
            <a:avLst/>
          </a:prstGeom>
          <a:noFill/>
        </p:spPr>
        <p:txBody>
          <a:bodyPr>
            <a:spAutoFit/>
          </a:bodyPr>
          <a:lstStyle/>
          <a:p>
            <a:pPr>
              <a:defRPr/>
            </a:pPr>
            <a:r>
              <a:rPr lang="fr-FR" sz="1400" b="1" u="sng" dirty="0"/>
              <a:t>OBJECTIF</a:t>
            </a:r>
          </a:p>
          <a:p>
            <a:pPr>
              <a:defRPr/>
            </a:pPr>
            <a:endParaRPr lang="fr-FR" sz="1400" b="1" u="sng" dirty="0"/>
          </a:p>
          <a:p>
            <a:pPr>
              <a:defRPr/>
            </a:pPr>
            <a:r>
              <a:rPr lang="fr-FR" sz="1400" dirty="0"/>
              <a:t> </a:t>
            </a:r>
            <a:r>
              <a:rPr lang="fr-FR" sz="1400" dirty="0" smtClean="0"/>
              <a:t>17 équipes composées </a:t>
            </a:r>
            <a:r>
              <a:rPr lang="fr-FR" sz="1400" dirty="0"/>
              <a:t>de </a:t>
            </a:r>
            <a:r>
              <a:rPr lang="fr-FR" sz="1400" dirty="0" smtClean="0"/>
              <a:t>6 </a:t>
            </a:r>
            <a:r>
              <a:rPr lang="fr-FR" sz="1400" dirty="0"/>
              <a:t>personnes (1 équipe par </a:t>
            </a:r>
            <a:r>
              <a:rPr lang="fr-FR" sz="1400" dirty="0" smtClean="0"/>
              <a:t>4x4) </a:t>
            </a:r>
            <a:r>
              <a:rPr lang="fr-FR" sz="1400" dirty="0"/>
              <a:t>: </a:t>
            </a:r>
          </a:p>
          <a:p>
            <a:pPr>
              <a:defRPr/>
            </a:pPr>
            <a:endParaRPr lang="fr-FR" sz="1400" dirty="0"/>
          </a:p>
          <a:p>
            <a:pPr>
              <a:defRPr/>
            </a:pPr>
            <a:r>
              <a:rPr lang="fr-FR" sz="1400" b="1" u="sng" dirty="0" err="1"/>
              <a:t>Epreuves</a:t>
            </a:r>
            <a:endParaRPr lang="fr-FR" sz="1400" b="1" u="sng" dirty="0"/>
          </a:p>
          <a:p>
            <a:pPr>
              <a:defRPr/>
            </a:pPr>
            <a:endParaRPr lang="fr-FR" sz="1400" b="1" u="sng" dirty="0"/>
          </a:p>
          <a:p>
            <a:pPr marL="285750" indent="-285750">
              <a:buFont typeface="Wingdings" panose="05000000000000000000" pitchFamily="2" charset="2"/>
              <a:buChar char="v"/>
              <a:defRPr/>
            </a:pPr>
            <a:r>
              <a:rPr lang="fr-FR" sz="1400" dirty="0"/>
              <a:t>Les participants sont guidés par un Road Book avec GPS</a:t>
            </a:r>
          </a:p>
          <a:p>
            <a:pPr marL="285750" indent="-285750">
              <a:buFont typeface="Wingdings" panose="05000000000000000000" pitchFamily="2" charset="2"/>
              <a:buChar char="v"/>
              <a:defRPr/>
            </a:pPr>
            <a:r>
              <a:rPr lang="fr-FR" sz="1400" dirty="0" smtClean="0"/>
              <a:t>Ils devront passer plusieurs épreuves et être guidés par des comédiens en costume de Star </a:t>
            </a:r>
            <a:r>
              <a:rPr lang="fr-FR" sz="1400" dirty="0" err="1" smtClean="0"/>
              <a:t>Wars</a:t>
            </a:r>
            <a:endParaRPr lang="fr-FR" sz="1400" dirty="0"/>
          </a:p>
          <a:p>
            <a:pPr marL="285750" indent="-285750">
              <a:buFontTx/>
              <a:buChar char="-"/>
              <a:defRPr/>
            </a:pPr>
            <a:endParaRPr lang="fr-FR" sz="1400" dirty="0"/>
          </a:p>
        </p:txBody>
      </p:sp>
      <p:pic>
        <p:nvPicPr>
          <p:cNvPr id="7172" name="Picture 5" descr="\\Servboul1\images cj\Nouvelle Photothèque\Opérations\LTServices\DSC_8696.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0955" y="1101725"/>
            <a:ext cx="3311525"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http://www.deguisement.fr/img/p-deguisement.fr/1552-199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3038" y="3789040"/>
            <a:ext cx="1470025"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pmcdn.priceminister.com/photo/costume-storm-trooper-luxe-star-wars-enfant-deguisement-heros-film-cinema-guerre-des-etoiles-officiel-5-7-ans-fete-carnaval-decoration-873001572_ML.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738312" y="3789039"/>
            <a:ext cx="1636713"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cdn.deguisetoi.fr/images/rep_articles/gra/da/deguisement-dark-vador-star-wars-adulte_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5424" y="3789040"/>
            <a:ext cx="1892645" cy="27924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297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
          <p:cNvSpPr>
            <a:spLocks noChangeArrowheads="1"/>
          </p:cNvSpPr>
          <p:nvPr/>
        </p:nvSpPr>
        <p:spPr bwMode="auto">
          <a:xfrm>
            <a:off x="74631" y="1628800"/>
            <a:ext cx="4608513"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pPr>
            <a:r>
              <a:rPr lang="fr-FR" altLang="fr-FR" sz="2600" dirty="0">
                <a:latin typeface="Maiandra GD" pitchFamily="34" charset="0"/>
                <a:ea typeface="ＭＳ Ｐゴシック" pitchFamily="-110" charset="-128"/>
              </a:rPr>
              <a:t>Arrêt </a:t>
            </a:r>
            <a:r>
              <a:rPr lang="fr-FR" altLang="fr-FR" sz="2600" dirty="0" smtClean="0">
                <a:latin typeface="Maiandra GD" pitchFamily="34" charset="0"/>
                <a:ea typeface="ＭＳ Ｐゴシック" pitchFamily="-110" charset="-128"/>
              </a:rPr>
              <a:t>pause dégustation</a:t>
            </a:r>
            <a:endParaRPr lang="fr-FR" altLang="fr-FR" sz="2600" dirty="0">
              <a:latin typeface="Maiandra GD" pitchFamily="34" charset="0"/>
              <a:ea typeface="ＭＳ Ｐゴシック" pitchFamily="-110" charset="-128"/>
            </a:endParaRPr>
          </a:p>
        </p:txBody>
      </p:sp>
      <p:pic>
        <p:nvPicPr>
          <p:cNvPr id="21507" name="Picture 2" descr="http://farm7.staticflickr.com/6102/6286270815_8c42e0ee36_z.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3413" y="3717925"/>
            <a:ext cx="40322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76825" y="908050"/>
            <a:ext cx="37338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0566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img.over-blog.com/500x375/1/11/58/49/SCENES-DE-RUE/2457-MERGOUZA-Ensabl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381" y="2276872"/>
            <a:ext cx="424021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ChangeArrowheads="1"/>
          </p:cNvSpPr>
          <p:nvPr/>
        </p:nvSpPr>
        <p:spPr bwMode="auto">
          <a:xfrm>
            <a:off x="1835696" y="209550"/>
            <a:ext cx="7203529"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r>
              <a:rPr lang="fr-FR" altLang="fr-FR" sz="2400" dirty="0">
                <a:latin typeface="Candara" pitchFamily="34" charset="0"/>
              </a:rPr>
              <a:t>Simulation enlisement </a:t>
            </a:r>
            <a:r>
              <a:rPr lang="fr-FR" altLang="fr-FR" sz="2400" dirty="0" smtClean="0">
                <a:latin typeface="Candara" pitchFamily="34" charset="0"/>
              </a:rPr>
              <a:t>des vaisseaux </a:t>
            </a:r>
            <a:r>
              <a:rPr lang="fr-FR" altLang="fr-FR" sz="2400" dirty="0">
                <a:latin typeface="Candara" pitchFamily="34" charset="0"/>
              </a:rPr>
              <a:t>et continuation </a:t>
            </a:r>
            <a:r>
              <a:rPr lang="fr-FR" altLang="fr-FR" sz="2400" dirty="0" smtClean="0">
                <a:latin typeface="Candara" pitchFamily="34" charset="0"/>
              </a:rPr>
              <a:t>à dos de dromadaires</a:t>
            </a:r>
            <a:endParaRPr lang="fr-FR" altLang="fr-FR" sz="2400" dirty="0">
              <a:latin typeface="Candara" pitchFamily="34" charset="0"/>
            </a:endParaRPr>
          </a:p>
        </p:txBody>
      </p:sp>
      <p:pic>
        <p:nvPicPr>
          <p:cNvPr id="11270" name="Picture 8" descr="IMG_336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9225" y="1227532"/>
            <a:ext cx="3736975" cy="249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IMG_33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29225" y="4054475"/>
            <a:ext cx="37369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692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179388" y="1196975"/>
            <a:ext cx="8229600" cy="4525963"/>
          </a:xfrm>
        </p:spPr>
        <p:txBody>
          <a:bodyPr/>
          <a:lstStyle/>
          <a:p>
            <a:pPr>
              <a:buFontTx/>
              <a:buNone/>
              <a:defRPr/>
            </a:pPr>
            <a:r>
              <a:rPr lang="fr-FR" sz="1600" b="1" dirty="0" smtClean="0">
                <a:latin typeface="+mj-lt"/>
              </a:rPr>
              <a:t>SITUATION</a:t>
            </a:r>
          </a:p>
          <a:p>
            <a:pPr>
              <a:buFontTx/>
              <a:buNone/>
              <a:defRPr/>
            </a:pPr>
            <a:r>
              <a:rPr lang="fr-FR" sz="1600" dirty="0" smtClean="0">
                <a:latin typeface="+mj-lt"/>
              </a:rPr>
              <a:t>	</a:t>
            </a:r>
          </a:p>
          <a:p>
            <a:pPr>
              <a:buFontTx/>
              <a:buNone/>
              <a:defRPr/>
            </a:pPr>
            <a:r>
              <a:rPr lang="fr-FR" sz="1600" dirty="0" smtClean="0">
                <a:latin typeface="+mj-lt"/>
              </a:rPr>
              <a:t>	Encercle par les dunes du Grand Erg Oriental, les tentes de luxe du relais vous permettront de vivre une expérience inoubliable au cœur de l'Oasis de Ksar </a:t>
            </a:r>
            <a:r>
              <a:rPr lang="fr-FR" sz="1600" dirty="0" err="1" smtClean="0">
                <a:latin typeface="+mj-lt"/>
              </a:rPr>
              <a:t>Ghilane</a:t>
            </a:r>
            <a:r>
              <a:rPr lang="fr-FR" sz="1600" dirty="0" smtClean="0">
                <a:latin typeface="+mj-lt"/>
              </a:rPr>
              <a:t>. Un campement unique en son genre, havre de paix au retour d'une journée de découverte, riche d'images et de contrastes. </a:t>
            </a:r>
          </a:p>
          <a:p>
            <a:pPr>
              <a:buFontTx/>
              <a:buNone/>
              <a:defRPr/>
            </a:pPr>
            <a:r>
              <a:rPr lang="fr-FR" sz="1600" dirty="0" smtClean="0">
                <a:latin typeface="+mj-lt"/>
              </a:rPr>
              <a:t>    Piscine extérieure bordée de palmiers (serviettes de bain fournies), Vous pourrez admirer l'immensité du Sahara du haut de la tour panoramique d'architecture typique au centre du campement.</a:t>
            </a:r>
          </a:p>
          <a:p>
            <a:pPr>
              <a:buFontTx/>
              <a:buNone/>
              <a:defRPr/>
            </a:pPr>
            <a:endParaRPr lang="fr-FR" sz="1600" dirty="0" smtClean="0">
              <a:latin typeface="+mj-lt"/>
            </a:endParaRPr>
          </a:p>
          <a:p>
            <a:pPr>
              <a:buFontTx/>
              <a:buNone/>
              <a:defRPr/>
            </a:pPr>
            <a:endParaRPr lang="fr-FR" sz="1600" dirty="0" smtClean="0">
              <a:latin typeface="+mj-lt"/>
            </a:endParaRP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4140200"/>
            <a:ext cx="3586162"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5"/>
          <p:cNvSpPr>
            <a:spLocks noChangeArrowheads="1"/>
          </p:cNvSpPr>
          <p:nvPr/>
        </p:nvSpPr>
        <p:spPr bwMode="auto">
          <a:xfrm>
            <a:off x="395288" y="4221163"/>
            <a:ext cx="4572000" cy="2432050"/>
          </a:xfrm>
          <a:prstGeom prst="rect">
            <a:avLst/>
          </a:prstGeom>
          <a:noFill/>
          <a:ln>
            <a:noFill/>
          </a:ln>
          <a:effectLst/>
          <a:extLst/>
        </p:spPr>
        <p:txBody>
          <a:bodyPr>
            <a:spAutoFit/>
          </a:bodyPr>
          <a:lstStyle/>
          <a:p>
            <a:pPr>
              <a:defRPr/>
            </a:pPr>
            <a:r>
              <a:rPr lang="fr-FR" sz="1600" b="1" dirty="0">
                <a:latin typeface="+mj-lt"/>
                <a:ea typeface="ＭＳ Ｐゴシック" charset="-128"/>
              </a:rPr>
              <a:t>DORMIR</a:t>
            </a:r>
          </a:p>
          <a:p>
            <a:pPr>
              <a:defRPr/>
            </a:pPr>
            <a:endParaRPr lang="fr-FR" sz="1600" b="1" dirty="0">
              <a:latin typeface="+mj-lt"/>
              <a:ea typeface="ＭＳ Ｐゴシック" charset="-128"/>
            </a:endParaRPr>
          </a:p>
          <a:p>
            <a:pPr>
              <a:defRPr/>
            </a:pPr>
            <a:r>
              <a:rPr lang="fr-FR" sz="1600" dirty="0">
                <a:latin typeface="+mj-lt"/>
                <a:ea typeface="ＭＳ Ｐゴシック" charset="-128"/>
              </a:rPr>
              <a:t>Spacieuses (28 m²), ces 60 tentes fixes bénéficient de tout le confort d'un grand hôtel. Elles sont entièrement équipées : coin salon traditionnel, climatisation ou chauffage et salle de bain privative séparée avec douche, W.C et lavabo (eau froide et eau chaude).</a:t>
            </a:r>
          </a:p>
          <a:p>
            <a:pPr>
              <a:spcBef>
                <a:spcPct val="50000"/>
              </a:spcBef>
              <a:buClr>
                <a:schemeClr val="accent1"/>
              </a:buClr>
              <a:buSzPct val="65000"/>
              <a:buFont typeface="Wingdings" pitchFamily="2" charset="2"/>
              <a:buNone/>
              <a:defRPr/>
            </a:pPr>
            <a:endParaRPr lang="fr-FR" sz="1600" dirty="0">
              <a:solidFill>
                <a:srgbClr val="663300"/>
              </a:solidFill>
              <a:latin typeface="Lucida Calligraphy" pitchFamily="66" charset="0"/>
              <a:ea typeface="ＭＳ Ｐゴシック" charset="-128"/>
            </a:endParaRPr>
          </a:p>
        </p:txBody>
      </p:sp>
      <p:sp>
        <p:nvSpPr>
          <p:cNvPr id="3" name="ZoneTexte 2"/>
          <p:cNvSpPr txBox="1"/>
          <p:nvPr/>
        </p:nvSpPr>
        <p:spPr>
          <a:xfrm>
            <a:off x="1655875" y="298999"/>
            <a:ext cx="6984776" cy="523220"/>
          </a:xfrm>
          <a:prstGeom prst="rect">
            <a:avLst/>
          </a:prstGeom>
          <a:noFill/>
        </p:spPr>
        <p:txBody>
          <a:bodyPr wrap="square" rtlCol="0">
            <a:spAutoFit/>
          </a:bodyPr>
          <a:lstStyle/>
          <a:p>
            <a:pPr algn="ctr"/>
            <a:r>
              <a:rPr lang="fr-FR" sz="2800" dirty="0" smtClean="0"/>
              <a:t>Nuit au campement </a:t>
            </a:r>
            <a:r>
              <a:rPr lang="fr-FR" sz="2800" dirty="0" err="1" smtClean="0"/>
              <a:t>Tatooine</a:t>
            </a:r>
            <a:r>
              <a:rPr lang="fr-FR" sz="2800" dirty="0" smtClean="0"/>
              <a:t> Ksar </a:t>
            </a:r>
            <a:r>
              <a:rPr lang="fr-FR" sz="2800" dirty="0" err="1" smtClean="0"/>
              <a:t>Ghilane</a:t>
            </a:r>
            <a:endParaRPr lang="fr-FR" sz="2800" dirty="0"/>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1324305" cy="599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78890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1738</TotalTime>
  <Words>1699</Words>
  <Application>Microsoft Office PowerPoint</Application>
  <PresentationFormat>Affichage à l'écran (4:3)</PresentationFormat>
  <Paragraphs>176</Paragraphs>
  <Slides>52</Slides>
  <Notes>1</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Apex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Tour de l’île en buggy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Dîner privatisé dans le Fort Ksar Ghilane</vt:lpstr>
      <vt:lpstr>Dîner privatisé dans le Fort Ksar Ghilane</vt:lpstr>
      <vt:lpstr>Déjeuner privatisé dans le Fort Ksar Ghilane</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camille</dc:creator>
  <cp:lastModifiedBy>Laura DREAN</cp:lastModifiedBy>
  <cp:revision>201</cp:revision>
  <dcterms:created xsi:type="dcterms:W3CDTF">2010-01-11T15:17:50Z</dcterms:created>
  <dcterms:modified xsi:type="dcterms:W3CDTF">2013-12-06T12:14:38Z</dcterms:modified>
</cp:coreProperties>
</file>