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8" r:id="rId3"/>
    <p:sldId id="281" r:id="rId4"/>
    <p:sldId id="259" r:id="rId5"/>
    <p:sldId id="260" r:id="rId6"/>
    <p:sldId id="261" r:id="rId7"/>
    <p:sldId id="263" r:id="rId8"/>
    <p:sldId id="264" r:id="rId9"/>
    <p:sldId id="279" r:id="rId10"/>
    <p:sldId id="266" r:id="rId11"/>
    <p:sldId id="267" r:id="rId12"/>
    <p:sldId id="268" r:id="rId13"/>
    <p:sldId id="270" r:id="rId14"/>
    <p:sldId id="284" r:id="rId15"/>
    <p:sldId id="271" r:id="rId16"/>
    <p:sldId id="285" r:id="rId17"/>
    <p:sldId id="273" r:id="rId18"/>
    <p:sldId id="286" r:id="rId19"/>
    <p:sldId id="272" r:id="rId20"/>
    <p:sldId id="283" r:id="rId21"/>
    <p:sldId id="274" r:id="rId22"/>
    <p:sldId id="275" r:id="rId23"/>
    <p:sldId id="276" r:id="rId24"/>
    <p:sldId id="277" r:id="rId2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A1C064"/>
    <a:srgbClr val="ABC674"/>
    <a:srgbClr val="C80000"/>
    <a:srgbClr val="B54441"/>
    <a:srgbClr val="9B5E35"/>
    <a:srgbClr val="D1CC00"/>
    <a:srgbClr val="92B54B"/>
    <a:srgbClr val="728E3A"/>
    <a:srgbClr val="BF7645"/>
    <a:srgbClr val="00964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76" autoAdjust="0"/>
    <p:restoredTop sz="94624" autoAdjust="0"/>
  </p:normalViewPr>
  <p:slideViewPr>
    <p:cSldViewPr>
      <p:cViewPr varScale="1">
        <p:scale>
          <a:sx n="67" d="100"/>
          <a:sy n="67" d="100"/>
        </p:scale>
        <p:origin x="-146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7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c_cidre\frcuma\Machinisme%20environnement\Travail%20du%20sol\strip%20till\stagiaire%20No&#235;l%20chouteau\121030_Entretien_V3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c_cidre\frcuma\Machinisme%20environnement\Travail%20du%20sol\strip%20till\stagiaire%20No&#235;l%20chouteau\121030_Entretien_V3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c_cidre\frcuma\Machinisme%20environnement\Travail%20du%20sol\strip%20till\stagiaire%20No&#235;l%20chouteau\121030_Entretien_V3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c_cidre\frcuma\Machinisme%20environnement\Travail%20du%20sol\strip%20till\stagiaire%20No&#235;l%20chouteau\121030_Entretien_V3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style val="26"/>
  <c:chart>
    <c:title>
      <c:layout>
        <c:manualLayout>
          <c:xMode val="edge"/>
          <c:yMode val="edge"/>
          <c:x val="0.33871020503894672"/>
          <c:y val="2.2267458476450001E-2"/>
        </c:manualLayout>
      </c:layout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8.4056246836771223E-2"/>
          <c:y val="0.24420318442189665"/>
          <c:w val="0.83188750632645769"/>
          <c:h val="0.50767561047026455"/>
        </c:manualLayout>
      </c:layout>
      <c:pie3D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Surfaces réalisées</c:v>
                </c:pt>
              </c:strCache>
            </c:strRef>
          </c:tx>
          <c:explosion val="11"/>
          <c:dLbls>
            <c:dLbl>
              <c:idx val="0"/>
              <c:layout>
                <c:manualLayout>
                  <c:x val="-7.8613178782604397E-3"/>
                  <c:y val="-2.3564932434920301E-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100ha</a:t>
                    </a:r>
                    <a:endParaRPr lang="en-US" dirty="0"/>
                  </a:p>
                </c:rich>
              </c:tx>
              <c:showPercent val="1"/>
            </c:dLbl>
            <c:dLbl>
              <c:idx val="1"/>
              <c:layout>
                <c:manualLayout>
                  <c:x val="6.8334228295621529E-3"/>
                  <c:y val="-0.10470509644264207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110ha</a:t>
                    </a:r>
                    <a:endParaRPr lang="en-US" dirty="0"/>
                  </a:p>
                </c:rich>
              </c:tx>
              <c:showPercent val="1"/>
            </c:dLbl>
            <c:dLbl>
              <c:idx val="2"/>
              <c:layout>
                <c:manualLayout>
                  <c:x val="-5.7817649890752922E-3"/>
                  <c:y val="6.4365228399250306E-3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1ha</a:t>
                    </a:r>
                    <a:endParaRPr lang="en-US"/>
                  </a:p>
                </c:rich>
              </c:tx>
              <c:showPercent val="1"/>
            </c:dLbl>
            <c:dLbl>
              <c:idx val="3"/>
              <c:delete val="1"/>
            </c:dLbl>
            <c:showPercent val="1"/>
            <c:showLeaderLines val="1"/>
          </c:dLbls>
          <c:cat>
            <c:strRef>
              <c:f>Feuil1!$A$2:$A$5</c:f>
              <c:strCache>
                <c:ptCount val="3"/>
                <c:pt idx="0">
                  <c:v>Colza</c:v>
                </c:pt>
                <c:pt idx="1">
                  <c:v>Maïs</c:v>
                </c:pt>
                <c:pt idx="2">
                  <c:v>Betterave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100</c:v>
                </c:pt>
                <c:pt idx="1">
                  <c:v>110</c:v>
                </c:pt>
                <c:pt idx="2">
                  <c:v>1</c:v>
                </c:pt>
              </c:numCache>
            </c:numRef>
          </c:val>
        </c:ser>
        <c:dLbls>
          <c:showPercent val="1"/>
        </c:dLbls>
      </c:pie3DChart>
    </c:plotArea>
    <c:legend>
      <c:legendPos val="t"/>
      <c:legendEntry>
        <c:idx val="3"/>
        <c:delete val="1"/>
      </c:legendEntry>
      <c:layout>
        <c:manualLayout>
          <c:xMode val="edge"/>
          <c:yMode val="edge"/>
          <c:x val="0.25088508684220295"/>
          <c:y val="0.87639246132563253"/>
          <c:w val="0.48255240158500923"/>
          <c:h val="0.12360753867436731"/>
        </c:manualLayout>
      </c:layout>
    </c:legend>
    <c:plotVisOnly val="1"/>
    <c:dispBlanksAs val="zero"/>
  </c:chart>
  <c:txPr>
    <a:bodyPr/>
    <a:lstStyle/>
    <a:p>
      <a:pPr>
        <a:defRPr sz="1800"/>
      </a:pPr>
      <a:endParaRPr lang="fr-FR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style val="32"/>
  <c:chart>
    <c:autoTitleDeleted val="1"/>
    <c:plotArea>
      <c:layout>
        <c:manualLayout>
          <c:layoutTarget val="inner"/>
          <c:xMode val="edge"/>
          <c:yMode val="edge"/>
          <c:x val="4.3650793650793739E-2"/>
          <c:y val="0"/>
          <c:w val="0.91269841269842333"/>
          <c:h val="0.67769417711675473"/>
        </c:manualLayout>
      </c:layout>
      <c:barChart>
        <c:barDir val="col"/>
        <c:grouping val="clustered"/>
        <c:ser>
          <c:idx val="0"/>
          <c:order val="0"/>
          <c:cat>
            <c:strRef>
              <c:f>Feuil8!$G$23:$G$25</c:f>
              <c:strCache>
                <c:ptCount val="3"/>
                <c:pt idx="0">
                  <c:v>Plus de 5 ans</c:v>
                </c:pt>
                <c:pt idx="1">
                  <c:v>2 ans de pratique</c:v>
                </c:pt>
                <c:pt idx="2">
                  <c:v>3-5 ans de pratique</c:v>
                </c:pt>
              </c:strCache>
            </c:strRef>
          </c:cat>
          <c:val>
            <c:numRef>
              <c:f>Feuil8!$H$23:$H$25</c:f>
              <c:numCache>
                <c:formatCode>General</c:formatCode>
                <c:ptCount val="3"/>
                <c:pt idx="0">
                  <c:v>7</c:v>
                </c:pt>
                <c:pt idx="1">
                  <c:v>10</c:v>
                </c:pt>
                <c:pt idx="2">
                  <c:v>20</c:v>
                </c:pt>
              </c:numCache>
            </c:numRef>
          </c:val>
        </c:ser>
        <c:dLbls>
          <c:showVal val="1"/>
        </c:dLbls>
        <c:overlap val="-25"/>
        <c:axId val="48104192"/>
        <c:axId val="47549440"/>
      </c:barChart>
      <c:valAx>
        <c:axId val="47549440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48104192"/>
        <c:crosses val="autoZero"/>
        <c:crossBetween val="between"/>
      </c:valAx>
      <c:catAx>
        <c:axId val="48104192"/>
        <c:scaling>
          <c:orientation val="minMax"/>
        </c:scaling>
        <c:axPos val="b"/>
        <c:majorTickMark val="none"/>
        <c:tickLblPos val="nextTo"/>
        <c:crossAx val="47549440"/>
        <c:crosses val="autoZero"/>
        <c:auto val="1"/>
        <c:lblAlgn val="ctr"/>
        <c:lblOffset val="100"/>
      </c:catAx>
    </c:plotArea>
    <c:plotVisOnly val="1"/>
    <c:dispBlanksAs val="gap"/>
  </c:chart>
  <c:txPr>
    <a:bodyPr/>
    <a:lstStyle/>
    <a:p>
      <a:pPr>
        <a:defRPr sz="1800"/>
      </a:pPr>
      <a:endParaRPr lang="fr-FR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style val="32"/>
  <c:chart>
    <c:autoTitleDeleted val="1"/>
    <c:plotArea>
      <c:layout>
        <c:manualLayout>
          <c:layoutTarget val="inner"/>
          <c:xMode val="edge"/>
          <c:yMode val="edge"/>
          <c:x val="0.11446886446886445"/>
          <c:y val="0.32915375127080426"/>
          <c:w val="0.68864468864469486"/>
          <c:h val="0.34526674439602156"/>
        </c:manualLayout>
      </c:layout>
      <c:barChart>
        <c:barDir val="col"/>
        <c:grouping val="clustered"/>
        <c:ser>
          <c:idx val="0"/>
          <c:order val="0"/>
          <c:dLbls>
            <c:txPr>
              <a:bodyPr/>
              <a:lstStyle/>
              <a:p>
                <a:pPr>
                  <a:defRPr sz="1400"/>
                </a:pPr>
                <a:endParaRPr lang="fr-FR"/>
              </a:p>
            </c:txPr>
            <c:showVal val="1"/>
          </c:dLbls>
          <c:cat>
            <c:strRef>
              <c:f>Feuil8!$D$346:$D$348</c:f>
              <c:strCache>
                <c:ptCount val="3"/>
                <c:pt idx="0">
                  <c:v>sablo argileux</c:v>
                </c:pt>
                <c:pt idx="1">
                  <c:v>Limono argileux</c:v>
                </c:pt>
                <c:pt idx="2">
                  <c:v>Argilo calcaire</c:v>
                </c:pt>
              </c:strCache>
            </c:strRef>
          </c:cat>
          <c:val>
            <c:numRef>
              <c:f>Feuil8!$E$346:$E$348</c:f>
              <c:numCache>
                <c:formatCode>General</c:formatCode>
                <c:ptCount val="3"/>
                <c:pt idx="0">
                  <c:v>2</c:v>
                </c:pt>
                <c:pt idx="1">
                  <c:v>3</c:v>
                </c:pt>
                <c:pt idx="2">
                  <c:v>5</c:v>
                </c:pt>
              </c:numCache>
            </c:numRef>
          </c:val>
        </c:ser>
        <c:dLbls>
          <c:showVal val="1"/>
        </c:dLbls>
        <c:overlap val="-25"/>
        <c:axId val="48534656"/>
        <c:axId val="48536192"/>
      </c:barChart>
      <c:catAx>
        <c:axId val="48534656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400"/>
            </a:pPr>
            <a:endParaRPr lang="fr-FR"/>
          </a:p>
        </c:txPr>
        <c:crossAx val="48536192"/>
        <c:crosses val="autoZero"/>
        <c:auto val="1"/>
        <c:lblAlgn val="ctr"/>
        <c:lblOffset val="100"/>
      </c:catAx>
      <c:valAx>
        <c:axId val="48536192"/>
        <c:scaling>
          <c:orientation val="minMax"/>
        </c:scaling>
        <c:delete val="1"/>
        <c:axPos val="l"/>
        <c:numFmt formatCode="General" sourceLinked="1"/>
        <c:tickLblPos val="none"/>
        <c:crossAx val="48534656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fr-FR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FR"/>
  <c:style val="32"/>
  <c:chart>
    <c:autoTitleDeleted val="1"/>
    <c:plotArea>
      <c:layout>
        <c:manualLayout>
          <c:layoutTarget val="inner"/>
          <c:xMode val="edge"/>
          <c:yMode val="edge"/>
          <c:x val="5.0366300366300423E-2"/>
          <c:y val="8.5665084831844096E-2"/>
          <c:w val="0.89926739926739485"/>
          <c:h val="0.59984842953957573"/>
        </c:manualLayout>
      </c:layout>
      <c:barChart>
        <c:barDir val="col"/>
        <c:grouping val="clustered"/>
        <c:ser>
          <c:idx val="0"/>
          <c:order val="0"/>
          <c:dLbls>
            <c:txPr>
              <a:bodyPr/>
              <a:lstStyle/>
              <a:p>
                <a:pPr>
                  <a:defRPr sz="1400"/>
                </a:pPr>
                <a:endParaRPr lang="fr-FR"/>
              </a:p>
            </c:txPr>
            <c:showVal val="1"/>
          </c:dLbls>
          <c:cat>
            <c:strRef>
              <c:f>Feuil8!$D$336:$D$339</c:f>
              <c:strCache>
                <c:ptCount val="4"/>
                <c:pt idx="0">
                  <c:v>Limono argileux</c:v>
                </c:pt>
                <c:pt idx="1">
                  <c:v>Sablo limoneux</c:v>
                </c:pt>
                <c:pt idx="2">
                  <c:v>limono sableux</c:v>
                </c:pt>
                <c:pt idx="3">
                  <c:v>Limoneux</c:v>
                </c:pt>
              </c:strCache>
            </c:strRef>
          </c:cat>
          <c:val>
            <c:numRef>
              <c:f>Feuil8!$E$336:$E$339</c:f>
              <c:numCache>
                <c:formatCode>General</c:formatCode>
                <c:ptCount val="4"/>
                <c:pt idx="0">
                  <c:v>2</c:v>
                </c:pt>
                <c:pt idx="1">
                  <c:v>5</c:v>
                </c:pt>
                <c:pt idx="2">
                  <c:v>9</c:v>
                </c:pt>
                <c:pt idx="3">
                  <c:v>11</c:v>
                </c:pt>
              </c:numCache>
            </c:numRef>
          </c:val>
        </c:ser>
        <c:dLbls>
          <c:showVal val="1"/>
        </c:dLbls>
        <c:overlap val="-25"/>
        <c:axId val="48555904"/>
        <c:axId val="48557440"/>
      </c:barChart>
      <c:catAx>
        <c:axId val="48555904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400"/>
            </a:pPr>
            <a:endParaRPr lang="fr-FR"/>
          </a:p>
        </c:txPr>
        <c:crossAx val="48557440"/>
        <c:crosses val="autoZero"/>
        <c:auto val="1"/>
        <c:lblAlgn val="ctr"/>
        <c:lblOffset val="100"/>
      </c:catAx>
      <c:valAx>
        <c:axId val="48557440"/>
        <c:scaling>
          <c:orientation val="minMax"/>
        </c:scaling>
        <c:delete val="1"/>
        <c:axPos val="l"/>
        <c:numFmt formatCode="General" sourceLinked="1"/>
        <c:tickLblPos val="none"/>
        <c:crossAx val="48555904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fr-FR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FR"/>
  <c:style val="32"/>
  <c:chart>
    <c:autoTitleDeleted val="1"/>
    <c:plotArea>
      <c:layout>
        <c:manualLayout>
          <c:layoutTarget val="inner"/>
          <c:xMode val="edge"/>
          <c:yMode val="edge"/>
          <c:x val="3.8194435035673546E-2"/>
          <c:y val="0.12630317061545132"/>
          <c:w val="0.89236111111111116"/>
          <c:h val="0.57119854261638703"/>
        </c:manualLayout>
      </c:layout>
      <c:barChart>
        <c:barDir val="col"/>
        <c:grouping val="clustered"/>
        <c:ser>
          <c:idx val="0"/>
          <c:order val="0"/>
          <c:cat>
            <c:strRef>
              <c:f>Feuil8!$D$410:$D$413</c:f>
              <c:strCache>
                <c:ptCount val="4"/>
                <c:pt idx="0">
                  <c:v>Gain de temps</c:v>
                </c:pt>
                <c:pt idx="1">
                  <c:v>Sécurisation le semis</c:v>
                </c:pt>
                <c:pt idx="2">
                  <c:v>Economies réalisées</c:v>
                </c:pt>
                <c:pt idx="3">
                  <c:v>Préservation du sol</c:v>
                </c:pt>
              </c:strCache>
            </c:strRef>
          </c:cat>
          <c:val>
            <c:numRef>
              <c:f>Feuil8!$E$410:$E$413</c:f>
              <c:numCache>
                <c:formatCode>General</c:formatCode>
                <c:ptCount val="4"/>
                <c:pt idx="0">
                  <c:v>15</c:v>
                </c:pt>
                <c:pt idx="1">
                  <c:v>18</c:v>
                </c:pt>
                <c:pt idx="2">
                  <c:v>18</c:v>
                </c:pt>
                <c:pt idx="3">
                  <c:v>25</c:v>
                </c:pt>
              </c:numCache>
            </c:numRef>
          </c:val>
        </c:ser>
        <c:dLbls>
          <c:showVal val="1"/>
        </c:dLbls>
        <c:overlap val="-25"/>
        <c:axId val="48638976"/>
        <c:axId val="48661248"/>
      </c:barChart>
      <c:catAx>
        <c:axId val="48638976"/>
        <c:scaling>
          <c:orientation val="minMax"/>
        </c:scaling>
        <c:axPos val="b"/>
        <c:majorTickMark val="none"/>
        <c:tickLblPos val="nextTo"/>
        <c:crossAx val="48661248"/>
        <c:crosses val="autoZero"/>
        <c:auto val="1"/>
        <c:lblAlgn val="ctr"/>
        <c:lblOffset val="100"/>
      </c:catAx>
      <c:valAx>
        <c:axId val="48661248"/>
        <c:scaling>
          <c:orientation val="minMax"/>
        </c:scaling>
        <c:delete val="1"/>
        <c:axPos val="l"/>
        <c:numFmt formatCode="General" sourceLinked="1"/>
        <c:tickLblPos val="none"/>
        <c:crossAx val="48638976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600"/>
      </a:pPr>
      <a:endParaRPr lang="fr-FR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F61318-48A6-4C58-81CB-BA09CB25B5AA}" type="datetimeFigureOut">
              <a:rPr lang="fr-FR" smtClean="0"/>
              <a:pPr/>
              <a:t>02/10/2013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E8CF91-A60B-410A-86C1-0EC5AD19BF2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749756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8CF91-A60B-410A-86C1-0EC5AD19BF2D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771553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8CC9ACB-3B22-4F26-95A5-029D935E0069}" type="slidenum">
              <a:rPr lang="fr-FR" smtClean="0"/>
              <a:pPr>
                <a:defRPr/>
              </a:pPr>
              <a:t>7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53088-9E4F-4F8F-928A-9E8FF2DAE100}" type="datetimeFigureOut">
              <a:rPr lang="fr-FR" smtClean="0"/>
              <a:pPr/>
              <a:t>02/10/2013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78B1A-66CB-4A04-A6C6-0989B8BE8F1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542515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53088-9E4F-4F8F-928A-9E8FF2DAE100}" type="datetimeFigureOut">
              <a:rPr lang="fr-FR" smtClean="0"/>
              <a:pPr/>
              <a:t>02/10/2013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78B1A-66CB-4A04-A6C6-0989B8BE8F1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874802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53088-9E4F-4F8F-928A-9E8FF2DAE100}" type="datetimeFigureOut">
              <a:rPr lang="fr-FR" smtClean="0"/>
              <a:pPr/>
              <a:t>02/10/2013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78B1A-66CB-4A04-A6C6-0989B8BE8F1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62594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53088-9E4F-4F8F-928A-9E8FF2DAE100}" type="datetimeFigureOut">
              <a:rPr lang="fr-FR" smtClean="0"/>
              <a:pPr/>
              <a:t>02/10/2013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78B1A-66CB-4A04-A6C6-0989B8BE8F1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525969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53088-9E4F-4F8F-928A-9E8FF2DAE100}" type="datetimeFigureOut">
              <a:rPr lang="fr-FR" smtClean="0"/>
              <a:pPr/>
              <a:t>02/10/2013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78B1A-66CB-4A04-A6C6-0989B8BE8F1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935242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53088-9E4F-4F8F-928A-9E8FF2DAE100}" type="datetimeFigureOut">
              <a:rPr lang="fr-FR" smtClean="0"/>
              <a:pPr/>
              <a:t>02/10/2013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78B1A-66CB-4A04-A6C6-0989B8BE8F1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643927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53088-9E4F-4F8F-928A-9E8FF2DAE100}" type="datetimeFigureOut">
              <a:rPr lang="fr-FR" smtClean="0"/>
              <a:pPr/>
              <a:t>02/10/2013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78B1A-66CB-4A04-A6C6-0989B8BE8F1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212432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53088-9E4F-4F8F-928A-9E8FF2DAE100}" type="datetimeFigureOut">
              <a:rPr lang="fr-FR" smtClean="0"/>
              <a:pPr/>
              <a:t>02/10/2013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78B1A-66CB-4A04-A6C6-0989B8BE8F1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003836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53088-9E4F-4F8F-928A-9E8FF2DAE100}" type="datetimeFigureOut">
              <a:rPr lang="fr-FR" smtClean="0"/>
              <a:pPr/>
              <a:t>02/10/2013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78B1A-66CB-4A04-A6C6-0989B8BE8F1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108002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53088-9E4F-4F8F-928A-9E8FF2DAE100}" type="datetimeFigureOut">
              <a:rPr lang="fr-FR" smtClean="0"/>
              <a:pPr/>
              <a:t>02/10/2013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78B1A-66CB-4A04-A6C6-0989B8BE8F1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935481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53088-9E4F-4F8F-928A-9E8FF2DAE100}" type="datetimeFigureOut">
              <a:rPr lang="fr-FR" smtClean="0"/>
              <a:pPr/>
              <a:t>02/10/2013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78B1A-66CB-4A04-A6C6-0989B8BE8F1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422683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C53088-9E4F-4F8F-928A-9E8FF2DAE100}" type="datetimeFigureOut">
              <a:rPr lang="fr-FR" smtClean="0"/>
              <a:pPr/>
              <a:t>02/10/2013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A78B1A-66CB-4A04-A6C6-0989B8BE8F1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560843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hyperlink" Target="http://www.slyfrance.com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440160" y="5589240"/>
            <a:ext cx="3707904" cy="57606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tx1"/>
                </a:solidFill>
              </a:rPr>
              <a:t>Maître de stage : Jérôme LENOUVEL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331640" y="6021288"/>
            <a:ext cx="2808312" cy="57606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tx1"/>
                </a:solidFill>
              </a:rPr>
              <a:t>Tuteur : Jackie GABORIT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12918" y="-6139"/>
            <a:ext cx="146452" cy="6864139"/>
          </a:xfrm>
          <a:prstGeom prst="rect">
            <a:avLst/>
          </a:prstGeom>
          <a:solidFill>
            <a:srgbClr val="9B5E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676260" y="-6139"/>
            <a:ext cx="146452" cy="6864139"/>
          </a:xfrm>
          <a:prstGeom prst="rect">
            <a:avLst/>
          </a:prstGeom>
          <a:solidFill>
            <a:srgbClr val="9B5E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1259632" y="-12552"/>
            <a:ext cx="292904" cy="687055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383356" y="-12551"/>
            <a:ext cx="292904" cy="687055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3918664" y="4725144"/>
            <a:ext cx="1879226" cy="57606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chemeClr val="tx1"/>
                </a:solidFill>
              </a:rPr>
              <a:t>Le 2 octobre 2013</a:t>
            </a:r>
            <a:endParaRPr lang="fr-FR" sz="16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35696" y="836712"/>
            <a:ext cx="6405203" cy="57606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tx1"/>
                </a:solidFill>
              </a:rPr>
              <a:t>Licence professionnelle PARTAGER</a:t>
            </a:r>
            <a:endParaRPr lang="fr-FR" sz="2400" b="1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013254" y="5517232"/>
            <a:ext cx="1879226" cy="57606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tx1"/>
                </a:solidFill>
              </a:rPr>
              <a:t>Noël CHOUTEAU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52536" y="1310903"/>
            <a:ext cx="6763880" cy="1470025"/>
          </a:xfrm>
        </p:spPr>
        <p:txBody>
          <a:bodyPr>
            <a:normAutofit/>
          </a:bodyPr>
          <a:lstStyle/>
          <a:p>
            <a:r>
              <a:rPr lang="fr-F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La pratique du </a:t>
            </a:r>
            <a:r>
              <a:rPr lang="fr-FR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strip</a:t>
            </a:r>
            <a:r>
              <a:rPr lang="fr-F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till dans le grand ouest</a:t>
            </a:r>
            <a:endParaRPr lang="fr-F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Image 3" descr="C:\Users\PROPRIETAIRE\AppData\Local\Temp\Sly 13.jpg"/>
          <p:cNvPicPr/>
          <p:nvPr/>
        </p:nvPicPr>
        <p:blipFill>
          <a:blip r:embed="rId2" cstate="print"/>
          <a:srcRect t="25000" r="11988"/>
          <a:stretch>
            <a:fillRect/>
          </a:stretch>
        </p:blipFill>
        <p:spPr bwMode="auto">
          <a:xfrm>
            <a:off x="3066850" y="2701204"/>
            <a:ext cx="3953422" cy="202394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767" r="19998" b="33223"/>
          <a:stretch>
            <a:fillRect/>
          </a:stretch>
        </p:blipFill>
        <p:spPr bwMode="auto">
          <a:xfrm>
            <a:off x="1644837" y="230839"/>
            <a:ext cx="2354146" cy="660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9" y="230838"/>
            <a:ext cx="1944216" cy="662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0154" y="230839"/>
            <a:ext cx="2022286" cy="677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6941246" y="5949280"/>
            <a:ext cx="1879226" cy="57606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tx1"/>
                </a:solidFill>
              </a:rPr>
              <a:t>FR </a:t>
            </a:r>
            <a:r>
              <a:rPr lang="fr-FR" b="1" dirty="0" err="1" smtClean="0">
                <a:solidFill>
                  <a:schemeClr val="tx1"/>
                </a:solidFill>
              </a:rPr>
              <a:t>cuma</a:t>
            </a:r>
            <a:r>
              <a:rPr lang="fr-FR" b="1" dirty="0" smtClean="0">
                <a:solidFill>
                  <a:schemeClr val="tx1"/>
                </a:solidFill>
              </a:rPr>
              <a:t> Ouest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22712" y="-6138"/>
            <a:ext cx="292904" cy="686413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885174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476672"/>
            <a:ext cx="179512" cy="63813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38"/>
          <p:cNvSpPr/>
          <p:nvPr/>
        </p:nvSpPr>
        <p:spPr>
          <a:xfrm>
            <a:off x="-256" y="0"/>
            <a:ext cx="2286000" cy="6206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Contexte</a:t>
            </a:r>
            <a:endParaRPr lang="fr-FR" sz="20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858000" y="0"/>
            <a:ext cx="2286000" cy="62068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En conclusion</a:t>
            </a:r>
            <a:endParaRPr lang="fr-FR" sz="20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571744" y="0"/>
            <a:ext cx="2286000" cy="620688"/>
          </a:xfrm>
          <a:prstGeom prst="rect">
            <a:avLst/>
          </a:prstGeom>
          <a:solidFill>
            <a:srgbClr val="A1C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Les limites et perspectives</a:t>
            </a:r>
            <a:endParaRPr lang="fr-FR" sz="20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285744" y="0"/>
            <a:ext cx="2286000" cy="6206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chemeClr val="tx1"/>
                </a:solidFill>
              </a:rPr>
              <a:t>Les études</a:t>
            </a:r>
            <a:endParaRPr lang="fr-FR" sz="2000" dirty="0">
              <a:solidFill>
                <a:schemeClr val="tx1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-256" y="620688"/>
            <a:ext cx="4572619" cy="5273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 b="1" dirty="0" smtClean="0">
                <a:solidFill>
                  <a:schemeClr val="tx1"/>
                </a:solidFill>
              </a:rPr>
              <a:t>SUIVI D’UNE CUMA</a:t>
            </a:r>
            <a:endParaRPr lang="fr-FR" sz="2200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http://www.cotesdarmor.cuma.fr/resolveuid/7e8a2daa7d6e48c2d988dbd0a3f57a48/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04280" y="1404379"/>
            <a:ext cx="1468120" cy="664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à coins arrondis 2"/>
          <p:cNvSpPr/>
          <p:nvPr/>
        </p:nvSpPr>
        <p:spPr>
          <a:xfrm>
            <a:off x="755576" y="1484784"/>
            <a:ext cx="3672408" cy="504056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err="1" smtClean="0"/>
              <a:t>cuma</a:t>
            </a:r>
            <a:r>
              <a:rPr lang="fr-FR" sz="2000" b="1" dirty="0" smtClean="0"/>
              <a:t> des Monts du </a:t>
            </a:r>
            <a:r>
              <a:rPr lang="fr-FR" sz="2000" b="1" dirty="0" err="1" smtClean="0"/>
              <a:t>Coglais</a:t>
            </a:r>
            <a:endParaRPr lang="fr-FR" sz="2000" b="1" dirty="0"/>
          </a:p>
        </p:txBody>
      </p:sp>
      <p:pic>
        <p:nvPicPr>
          <p:cNvPr id="7" name="Picture 2" descr="http://us.123rf.com/400wm/400/400/antonbrand/antonbrand1104/antonbrand110400321/9403556-agriculteur-de-dessin-anime-avec-salopette-isole-sur-fond-blan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8397" y="2337682"/>
            <a:ext cx="494357" cy="75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us.123rf.com/400wm/400/400/antonbrand/antonbrand1104/antonbrand110400321/9403556-agriculteur-de-dessin-anime-avec-salopette-isole-sur-fond-blan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337682"/>
            <a:ext cx="494357" cy="75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us.123rf.com/400wm/400/400/antonbrand/antonbrand1104/antonbrand110400321/9403556-agriculteur-de-dessin-anime-avec-salopette-isole-sur-fond-blan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337682"/>
            <a:ext cx="494357" cy="75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us.123rf.com/400wm/400/400/antonbrand/antonbrand1104/antonbrand110400321/9403556-agriculteur-de-dessin-anime-avec-salopette-isole-sur-fond-blan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337682"/>
            <a:ext cx="494357" cy="75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us.123rf.com/400wm/400/400/antonbrand/antonbrand1104/antonbrand110400321/9403556-agriculteur-de-dessin-anime-avec-salopette-isole-sur-fond-blan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871" y="2336647"/>
            <a:ext cx="494357" cy="75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us.123rf.com/400wm/400/400/antonbrand/antonbrand1104/antonbrand110400321/9403556-agriculteur-de-dessin-anime-avec-salopette-isole-sur-fond-blan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05635" y="2337682"/>
            <a:ext cx="494357" cy="75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253" t="33220" r="50000" b="37615"/>
          <a:stretch/>
        </p:blipFill>
        <p:spPr bwMode="auto">
          <a:xfrm>
            <a:off x="1126344" y="3667336"/>
            <a:ext cx="2930872" cy="155074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graphicFrame>
        <p:nvGraphicFramePr>
          <p:cNvPr id="4" name="Graphique 3"/>
          <p:cNvGraphicFramePr/>
          <p:nvPr>
            <p:extLst>
              <p:ext uri="{D42A27DB-BD31-4B8C-83A1-F6EECF244321}">
                <p14:modId xmlns:p14="http://schemas.microsoft.com/office/powerpoint/2010/main" xmlns="" val="402100414"/>
              </p:ext>
            </p:extLst>
          </p:nvPr>
        </p:nvGraphicFramePr>
        <p:xfrm>
          <a:off x="3198261" y="3097585"/>
          <a:ext cx="6480720" cy="28516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19" name="Groupe 18"/>
          <p:cNvGrpSpPr/>
          <p:nvPr/>
        </p:nvGrpSpPr>
        <p:grpSpPr>
          <a:xfrm>
            <a:off x="179512" y="0"/>
            <a:ext cx="4392854" cy="1148008"/>
            <a:chOff x="179512" y="0"/>
            <a:chExt cx="4392854" cy="1148008"/>
          </a:xfrm>
        </p:grpSpPr>
        <p:cxnSp>
          <p:nvCxnSpPr>
            <p:cNvPr id="20" name="Connecteur droit 19"/>
            <p:cNvCxnSpPr/>
            <p:nvPr/>
          </p:nvCxnSpPr>
          <p:spPr>
            <a:xfrm flipH="1">
              <a:off x="179512" y="1148008"/>
              <a:ext cx="4392232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>
              <a:off x="179512" y="620688"/>
              <a:ext cx="0" cy="52732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>
              <a:off x="179512" y="620688"/>
              <a:ext cx="2106542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>
            <a:xfrm>
              <a:off x="2286054" y="0"/>
              <a:ext cx="0" cy="620688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/>
            <p:cNvCxnSpPr/>
            <p:nvPr/>
          </p:nvCxnSpPr>
          <p:spPr>
            <a:xfrm>
              <a:off x="2286054" y="0"/>
              <a:ext cx="2286309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/>
            <p:cNvCxnSpPr/>
            <p:nvPr/>
          </p:nvCxnSpPr>
          <p:spPr>
            <a:xfrm>
              <a:off x="4572366" y="0"/>
              <a:ext cx="0" cy="1148008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620771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Graphic spid="4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/>
          <p:cNvSpPr/>
          <p:nvPr/>
        </p:nvSpPr>
        <p:spPr>
          <a:xfrm>
            <a:off x="0" y="476672"/>
            <a:ext cx="179512" cy="63813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Rectangle 72"/>
          <p:cNvSpPr/>
          <p:nvPr/>
        </p:nvSpPr>
        <p:spPr>
          <a:xfrm>
            <a:off x="-256" y="0"/>
            <a:ext cx="2286000" cy="6206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Contexte</a:t>
            </a:r>
            <a:endParaRPr lang="fr-FR" sz="20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6858000" y="0"/>
            <a:ext cx="2286000" cy="62068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En conclusion</a:t>
            </a:r>
            <a:endParaRPr lang="fr-FR" sz="20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4571744" y="0"/>
            <a:ext cx="2286000" cy="620688"/>
          </a:xfrm>
          <a:prstGeom prst="rect">
            <a:avLst/>
          </a:prstGeom>
          <a:solidFill>
            <a:srgbClr val="A1C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Les limites et perspectives</a:t>
            </a:r>
            <a:endParaRPr lang="fr-FR" sz="20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2285744" y="0"/>
            <a:ext cx="2286000" cy="6206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chemeClr val="tx1"/>
                </a:solidFill>
              </a:rPr>
              <a:t>Les études</a:t>
            </a:r>
            <a:endParaRPr lang="fr-FR" sz="2000" dirty="0">
              <a:solidFill>
                <a:schemeClr val="tx1"/>
              </a:solidFill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-256" y="620688"/>
            <a:ext cx="4572619" cy="5273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 b="1" dirty="0" smtClean="0">
                <a:solidFill>
                  <a:schemeClr val="tx1"/>
                </a:solidFill>
              </a:rPr>
              <a:t>SUIVI D’UNE CUMA</a:t>
            </a:r>
            <a:endParaRPr lang="fr-FR" sz="2200" b="1" dirty="0">
              <a:solidFill>
                <a:schemeClr val="tx1"/>
              </a:solidFill>
            </a:endParaRPr>
          </a:p>
        </p:txBody>
      </p:sp>
      <p:pic>
        <p:nvPicPr>
          <p:cNvPr id="52" name="Picture 2" descr="http://us.123rf.com/400wm/400/400/antonbrand/antonbrand1104/antonbrand110400321/9403556-agriculteur-de-dessin-anime-avec-salopette-isole-sur-fond-blan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81943" y="1196752"/>
            <a:ext cx="1542410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47" name="Groupe 46"/>
          <p:cNvGrpSpPr/>
          <p:nvPr/>
        </p:nvGrpSpPr>
        <p:grpSpPr>
          <a:xfrm>
            <a:off x="1979712" y="2887694"/>
            <a:ext cx="2520280" cy="2413514"/>
            <a:chOff x="2844799" y="1828799"/>
            <a:chExt cx="2235200" cy="2235200"/>
          </a:xfrm>
        </p:grpSpPr>
        <p:sp>
          <p:nvSpPr>
            <p:cNvPr id="48" name="Forme 47"/>
            <p:cNvSpPr/>
            <p:nvPr/>
          </p:nvSpPr>
          <p:spPr>
            <a:xfrm>
              <a:off x="2844799" y="1828799"/>
              <a:ext cx="2235200" cy="2235200"/>
            </a:xfrm>
            <a:prstGeom prst="gear9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49" name="Forme 4"/>
            <p:cNvSpPr/>
            <p:nvPr/>
          </p:nvSpPr>
          <p:spPr>
            <a:xfrm>
              <a:off x="3294174" y="2352384"/>
              <a:ext cx="1336450" cy="1148939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44450" tIns="44450" rIns="44450" bIns="44450" numCol="1" spcCol="1270" anchor="ctr" anchorCtr="0">
              <a:noAutofit/>
            </a:bodyPr>
            <a:lstStyle/>
            <a:p>
              <a:pPr lvl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fr-FR" sz="3500" kern="1200"/>
            </a:p>
          </p:txBody>
        </p:sp>
      </p:grpSp>
      <p:grpSp>
        <p:nvGrpSpPr>
          <p:cNvPr id="53" name="Groupe 52"/>
          <p:cNvGrpSpPr/>
          <p:nvPr/>
        </p:nvGrpSpPr>
        <p:grpSpPr>
          <a:xfrm>
            <a:off x="467544" y="1196752"/>
            <a:ext cx="2520280" cy="2413514"/>
            <a:chOff x="2844799" y="1828799"/>
            <a:chExt cx="2235200" cy="2235200"/>
          </a:xfrm>
        </p:grpSpPr>
        <p:sp>
          <p:nvSpPr>
            <p:cNvPr id="54" name="Forme 53"/>
            <p:cNvSpPr/>
            <p:nvPr/>
          </p:nvSpPr>
          <p:spPr>
            <a:xfrm>
              <a:off x="2844799" y="1828799"/>
              <a:ext cx="2235200" cy="2235200"/>
            </a:xfrm>
            <a:prstGeom prst="gear9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55" name="Forme 4"/>
            <p:cNvSpPr/>
            <p:nvPr/>
          </p:nvSpPr>
          <p:spPr>
            <a:xfrm>
              <a:off x="3294174" y="2352384"/>
              <a:ext cx="1336450" cy="1148939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44450" tIns="44450" rIns="44450" bIns="44450" numCol="1" spcCol="1270" anchor="ctr" anchorCtr="0">
              <a:noAutofit/>
            </a:bodyPr>
            <a:lstStyle/>
            <a:p>
              <a:pPr lvl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fr-FR" sz="3500" kern="1200"/>
            </a:p>
          </p:txBody>
        </p:sp>
      </p:grpSp>
      <p:sp>
        <p:nvSpPr>
          <p:cNvPr id="56" name="ZoneTexte 55"/>
          <p:cNvSpPr txBox="1"/>
          <p:nvPr/>
        </p:nvSpPr>
        <p:spPr>
          <a:xfrm>
            <a:off x="827584" y="1919203"/>
            <a:ext cx="17925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bg1"/>
                </a:solidFill>
              </a:rPr>
              <a:t>Peu d’adhérents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59" name="ZoneTexte 58"/>
          <p:cNvSpPr txBox="1"/>
          <p:nvPr/>
        </p:nvSpPr>
        <p:spPr>
          <a:xfrm>
            <a:off x="2401969" y="3647395"/>
            <a:ext cx="1668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bg1"/>
                </a:solidFill>
              </a:rPr>
              <a:t>Motivés par les TCS</a:t>
            </a:r>
            <a:endParaRPr lang="fr-FR" sz="2000" b="1" dirty="0">
              <a:solidFill>
                <a:schemeClr val="bg1"/>
              </a:solidFill>
            </a:endParaRPr>
          </a:p>
        </p:txBody>
      </p:sp>
      <p:grpSp>
        <p:nvGrpSpPr>
          <p:cNvPr id="41" name="Groupe 40"/>
          <p:cNvGrpSpPr/>
          <p:nvPr/>
        </p:nvGrpSpPr>
        <p:grpSpPr>
          <a:xfrm>
            <a:off x="6300192" y="4399862"/>
            <a:ext cx="2520280" cy="2413514"/>
            <a:chOff x="2844799" y="1828799"/>
            <a:chExt cx="2235200" cy="2235200"/>
          </a:xfrm>
        </p:grpSpPr>
        <p:sp>
          <p:nvSpPr>
            <p:cNvPr id="42" name="Forme 41"/>
            <p:cNvSpPr/>
            <p:nvPr/>
          </p:nvSpPr>
          <p:spPr>
            <a:xfrm>
              <a:off x="2844799" y="1828799"/>
              <a:ext cx="2235200" cy="2235200"/>
            </a:xfrm>
            <a:prstGeom prst="gear9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43" name="Forme 4"/>
            <p:cNvSpPr/>
            <p:nvPr/>
          </p:nvSpPr>
          <p:spPr>
            <a:xfrm>
              <a:off x="3294174" y="2352384"/>
              <a:ext cx="1336450" cy="1148939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44450" tIns="44450" rIns="44450" bIns="44450" numCol="1" spcCol="1270" anchor="ctr" anchorCtr="0">
              <a:noAutofit/>
            </a:bodyPr>
            <a:lstStyle/>
            <a:p>
              <a:pPr lvl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fr-FR" sz="3500" kern="1200"/>
            </a:p>
          </p:txBody>
        </p:sp>
      </p:grpSp>
      <p:sp>
        <p:nvSpPr>
          <p:cNvPr id="60" name="ZoneTexte 59"/>
          <p:cNvSpPr txBox="1"/>
          <p:nvPr/>
        </p:nvSpPr>
        <p:spPr>
          <a:xfrm>
            <a:off x="6683226" y="5160646"/>
            <a:ext cx="17466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bg1"/>
                </a:solidFill>
              </a:rPr>
              <a:t>Matériel bien dimensionné</a:t>
            </a:r>
            <a:endParaRPr lang="fr-FR" sz="2000" b="1" dirty="0">
              <a:solidFill>
                <a:schemeClr val="bg1"/>
              </a:solidFill>
            </a:endParaRPr>
          </a:p>
        </p:txBody>
      </p:sp>
      <p:grpSp>
        <p:nvGrpSpPr>
          <p:cNvPr id="44" name="Groupe 43"/>
          <p:cNvGrpSpPr/>
          <p:nvPr/>
        </p:nvGrpSpPr>
        <p:grpSpPr>
          <a:xfrm>
            <a:off x="3995936" y="4005064"/>
            <a:ext cx="2520280" cy="2413514"/>
            <a:chOff x="2844799" y="1828799"/>
            <a:chExt cx="2235200" cy="2235200"/>
          </a:xfrm>
        </p:grpSpPr>
        <p:sp>
          <p:nvSpPr>
            <p:cNvPr id="45" name="Forme 44"/>
            <p:cNvSpPr/>
            <p:nvPr/>
          </p:nvSpPr>
          <p:spPr>
            <a:xfrm>
              <a:off x="2844799" y="1828799"/>
              <a:ext cx="2235200" cy="2235200"/>
            </a:xfrm>
            <a:prstGeom prst="gear9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46" name="Forme 4"/>
            <p:cNvSpPr/>
            <p:nvPr/>
          </p:nvSpPr>
          <p:spPr>
            <a:xfrm>
              <a:off x="3294174" y="2352384"/>
              <a:ext cx="1336450" cy="1148939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44450" tIns="44450" rIns="44450" bIns="44450" numCol="1" spcCol="1270" anchor="ctr" anchorCtr="0">
              <a:noAutofit/>
            </a:bodyPr>
            <a:lstStyle/>
            <a:p>
              <a:pPr lvl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fr-FR" sz="3500" kern="1200"/>
            </a:p>
          </p:txBody>
        </p:sp>
      </p:grpSp>
      <p:sp>
        <p:nvSpPr>
          <p:cNvPr id="61" name="ZoneTexte 60"/>
          <p:cNvSpPr txBox="1"/>
          <p:nvPr/>
        </p:nvSpPr>
        <p:spPr>
          <a:xfrm>
            <a:off x="4323613" y="4610876"/>
            <a:ext cx="18573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bg1"/>
                </a:solidFill>
              </a:rPr>
              <a:t>Conditions d’utilisation proches</a:t>
            </a:r>
            <a:endParaRPr lang="fr-FR" sz="2000" b="1" dirty="0">
              <a:solidFill>
                <a:schemeClr val="bg1"/>
              </a:solidFill>
            </a:endParaRPr>
          </a:p>
        </p:txBody>
      </p:sp>
      <p:pic>
        <p:nvPicPr>
          <p:cNvPr id="67" name="Picture 2" descr="http://www.cotesdarmor.cuma.fr/resolveuid/7e8a2daa7d6e48c2d988dbd0a3f57a48/imag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91" r="30318" b="50000"/>
          <a:stretch/>
        </p:blipFill>
        <p:spPr bwMode="auto">
          <a:xfrm>
            <a:off x="7221508" y="2563552"/>
            <a:ext cx="374828" cy="127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e 28"/>
          <p:cNvGrpSpPr/>
          <p:nvPr/>
        </p:nvGrpSpPr>
        <p:grpSpPr>
          <a:xfrm>
            <a:off x="179512" y="0"/>
            <a:ext cx="4392854" cy="1148008"/>
            <a:chOff x="179512" y="0"/>
            <a:chExt cx="4392854" cy="1148008"/>
          </a:xfrm>
        </p:grpSpPr>
        <p:cxnSp>
          <p:nvCxnSpPr>
            <p:cNvPr id="30" name="Connecteur droit 29"/>
            <p:cNvCxnSpPr/>
            <p:nvPr/>
          </p:nvCxnSpPr>
          <p:spPr>
            <a:xfrm flipH="1">
              <a:off x="179512" y="1148008"/>
              <a:ext cx="4392232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>
              <a:off x="179512" y="620688"/>
              <a:ext cx="0" cy="52732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/>
            <p:cNvCxnSpPr/>
            <p:nvPr/>
          </p:nvCxnSpPr>
          <p:spPr>
            <a:xfrm>
              <a:off x="179512" y="620688"/>
              <a:ext cx="2106542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32"/>
            <p:cNvCxnSpPr/>
            <p:nvPr/>
          </p:nvCxnSpPr>
          <p:spPr>
            <a:xfrm>
              <a:off x="2286054" y="0"/>
              <a:ext cx="0" cy="620688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/>
            <p:cNvCxnSpPr/>
            <p:nvPr/>
          </p:nvCxnSpPr>
          <p:spPr>
            <a:xfrm>
              <a:off x="2286054" y="0"/>
              <a:ext cx="2286309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35"/>
            <p:cNvCxnSpPr/>
            <p:nvPr/>
          </p:nvCxnSpPr>
          <p:spPr>
            <a:xfrm>
              <a:off x="4572366" y="0"/>
              <a:ext cx="0" cy="1148008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3567989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/>
        </p:nvSpPr>
        <p:spPr>
          <a:xfrm>
            <a:off x="0" y="476672"/>
            <a:ext cx="179512" cy="63813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Rectangle 51"/>
          <p:cNvSpPr/>
          <p:nvPr/>
        </p:nvSpPr>
        <p:spPr>
          <a:xfrm>
            <a:off x="-256" y="0"/>
            <a:ext cx="2286000" cy="6206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Contexte</a:t>
            </a:r>
            <a:endParaRPr lang="fr-FR" sz="20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6858000" y="0"/>
            <a:ext cx="2286000" cy="62068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En conclusion</a:t>
            </a:r>
            <a:endParaRPr lang="fr-FR" sz="20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4571744" y="0"/>
            <a:ext cx="2286000" cy="620688"/>
          </a:xfrm>
          <a:prstGeom prst="rect">
            <a:avLst/>
          </a:prstGeom>
          <a:solidFill>
            <a:srgbClr val="A1C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Les limites et perspectives</a:t>
            </a:r>
            <a:endParaRPr lang="fr-FR" sz="20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285744" y="0"/>
            <a:ext cx="2286000" cy="6206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chemeClr val="tx1"/>
                </a:solidFill>
              </a:rPr>
              <a:t>Les études</a:t>
            </a:r>
            <a:endParaRPr lang="fr-FR" sz="2000" dirty="0">
              <a:solidFill>
                <a:schemeClr val="tx1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-256" y="620688"/>
            <a:ext cx="4572619" cy="5273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 b="1" dirty="0" smtClean="0">
                <a:solidFill>
                  <a:schemeClr val="tx1"/>
                </a:solidFill>
              </a:rPr>
              <a:t>COMPARATIF ENTRE TECHNIQUES</a:t>
            </a:r>
            <a:endParaRPr lang="fr-FR" sz="2200" b="1" dirty="0">
              <a:solidFill>
                <a:schemeClr val="tx1"/>
              </a:solidFill>
            </a:endParaRPr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22964861"/>
              </p:ext>
            </p:extLst>
          </p:nvPr>
        </p:nvGraphicFramePr>
        <p:xfrm>
          <a:off x="277376" y="3284984"/>
          <a:ext cx="8543096" cy="266558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77511"/>
                <a:gridCol w="1183058"/>
                <a:gridCol w="1378779"/>
                <a:gridCol w="1180319"/>
                <a:gridCol w="1225666"/>
                <a:gridCol w="1297763"/>
              </a:tblGrid>
              <a:tr h="29768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fr-FR" sz="1400" b="1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1430" marR="91430"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  <a:effectLst/>
                        </a:rPr>
                        <a:t>Arrière effet</a:t>
                      </a:r>
                      <a:endParaRPr lang="fr-FR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solidFill>
                            <a:schemeClr val="tx1"/>
                          </a:solidFill>
                          <a:effectLst/>
                        </a:rPr>
                        <a:t>TCS Cultivateur</a:t>
                      </a:r>
                      <a:endParaRPr lang="fr-FR" sz="1400" b="1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 err="1">
                          <a:solidFill>
                            <a:schemeClr val="tx1"/>
                          </a:solidFill>
                          <a:effectLst/>
                        </a:rPr>
                        <a:t>Strip</a:t>
                      </a:r>
                      <a:r>
                        <a:rPr lang="fr-FR" sz="1400" b="1" dirty="0">
                          <a:solidFill>
                            <a:schemeClr val="tx1"/>
                          </a:solidFill>
                          <a:effectLst/>
                        </a:rPr>
                        <a:t> till</a:t>
                      </a:r>
                      <a:endParaRPr lang="fr-FR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  <a:effectLst/>
                        </a:rPr>
                        <a:t>Semis direct</a:t>
                      </a:r>
                      <a:endParaRPr lang="fr-FR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  <a:effectLst/>
                        </a:rPr>
                        <a:t>Labour</a:t>
                      </a:r>
                      <a:endParaRPr lang="fr-FR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6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 err="1">
                          <a:solidFill>
                            <a:schemeClr val="tx1"/>
                          </a:solidFill>
                          <a:effectLst/>
                        </a:rPr>
                        <a:t>Nbre</a:t>
                      </a:r>
                      <a:r>
                        <a:rPr lang="fr-FR" sz="1400" b="1" dirty="0">
                          <a:solidFill>
                            <a:schemeClr val="tx1"/>
                          </a:solidFill>
                          <a:effectLst/>
                        </a:rPr>
                        <a:t> pieds </a:t>
                      </a:r>
                      <a:r>
                        <a:rPr lang="fr-FR" sz="1400" b="1" dirty="0" smtClean="0">
                          <a:solidFill>
                            <a:schemeClr val="tx1"/>
                          </a:solidFill>
                          <a:effectLst/>
                        </a:rPr>
                        <a:t>levés en 2009 (densité</a:t>
                      </a:r>
                      <a:r>
                        <a:rPr lang="fr-FR" sz="1400" b="1" baseline="0" dirty="0" smtClean="0">
                          <a:solidFill>
                            <a:schemeClr val="tx1"/>
                          </a:solidFill>
                          <a:effectLst/>
                        </a:rPr>
                        <a:t> semis 90 000gr/ha)</a:t>
                      </a:r>
                      <a:endParaRPr lang="fr-FR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91430" marR="91430"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fr-FR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  <a:effectLst/>
                        </a:rPr>
                        <a:t>79.000</a:t>
                      </a:r>
                      <a:endParaRPr lang="fr-FR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solidFill>
                            <a:schemeClr val="tx1"/>
                          </a:solidFill>
                          <a:effectLst/>
                        </a:rPr>
                        <a:t>77.000</a:t>
                      </a:r>
                      <a:endParaRPr lang="fr-FR" sz="1400" b="1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  <a:effectLst/>
                        </a:rPr>
                        <a:t>65.000</a:t>
                      </a:r>
                      <a:endParaRPr lang="fr-FR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  <a:effectLst/>
                        </a:rPr>
                        <a:t>80.000</a:t>
                      </a:r>
                      <a:endParaRPr lang="fr-FR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687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Nbre</a:t>
                      </a:r>
                      <a:r>
                        <a:rPr lang="fr-FR" sz="14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pieds levés en 2011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dirty="0" smtClean="0">
                          <a:solidFill>
                            <a:schemeClr val="tx1"/>
                          </a:solidFill>
                          <a:effectLst/>
                        </a:rPr>
                        <a:t>(densité</a:t>
                      </a:r>
                      <a:r>
                        <a:rPr lang="fr-FR" sz="1400" b="1" baseline="0" dirty="0" smtClean="0">
                          <a:solidFill>
                            <a:schemeClr val="tx1"/>
                          </a:solidFill>
                          <a:effectLst/>
                        </a:rPr>
                        <a:t> semis 94 000gr/ha)</a:t>
                      </a:r>
                      <a:endParaRPr lang="fr-FR" sz="1400" b="1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30" marR="91430"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86 000</a:t>
                      </a:r>
                      <a:endParaRPr lang="fr-FR" sz="1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80 000</a:t>
                      </a:r>
                      <a:endParaRPr lang="fr-FR" sz="1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70 000</a:t>
                      </a:r>
                      <a:endParaRPr lang="fr-FR" sz="1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86 000</a:t>
                      </a:r>
                      <a:endParaRPr lang="fr-FR" sz="1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5145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  <a:effectLst/>
                        </a:rPr>
                        <a:t>RDT en T de </a:t>
                      </a:r>
                      <a:r>
                        <a:rPr lang="fr-FR" sz="1400" b="1" dirty="0" smtClean="0">
                          <a:solidFill>
                            <a:schemeClr val="tx1"/>
                          </a:solidFill>
                          <a:effectLst/>
                        </a:rPr>
                        <a:t>MS/ha en</a:t>
                      </a:r>
                      <a:r>
                        <a:rPr lang="fr-FR" sz="1400" b="1" baseline="0" dirty="0" smtClean="0">
                          <a:solidFill>
                            <a:schemeClr val="tx1"/>
                          </a:solidFill>
                          <a:effectLst/>
                        </a:rPr>
                        <a:t> 2009</a:t>
                      </a:r>
                      <a:endParaRPr lang="fr-FR" sz="14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  <a:effectLst/>
                        </a:rPr>
                        <a:t>RDT en T de </a:t>
                      </a:r>
                      <a:r>
                        <a:rPr lang="fr-FR" sz="1400" b="1" dirty="0" smtClean="0">
                          <a:solidFill>
                            <a:schemeClr val="tx1"/>
                          </a:solidFill>
                          <a:effectLst/>
                        </a:rPr>
                        <a:t>MS/ha en 2009</a:t>
                      </a:r>
                      <a:endParaRPr lang="fr-FR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91430" marR="91430"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  <a:effectLst/>
                        </a:rPr>
                        <a:t>Prairie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  <a:effectLst/>
                        </a:rPr>
                        <a:t>Culture</a:t>
                      </a:r>
                      <a:endParaRPr lang="fr-FR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  <a:effectLst/>
                        </a:rPr>
                        <a:t>21.3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  <a:effectLst/>
                        </a:rPr>
                        <a:t>16.2</a:t>
                      </a:r>
                      <a:endParaRPr lang="fr-FR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  <a:effectLst/>
                        </a:rPr>
                        <a:t>21.4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  <a:effectLst/>
                        </a:rPr>
                        <a:t>18.4</a:t>
                      </a:r>
                      <a:endParaRPr lang="fr-FR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  <a:effectLst/>
                        </a:rPr>
                        <a:t>16.3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  <a:effectLst/>
                        </a:rPr>
                        <a:t>14.6</a:t>
                      </a:r>
                      <a:endParaRPr lang="fr-FR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  <a:effectLst/>
                        </a:rPr>
                        <a:t>20.9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  <a:effectLst/>
                        </a:rPr>
                        <a:t>16.6</a:t>
                      </a:r>
                      <a:endParaRPr lang="fr-FR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32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 smtClean="0">
                          <a:solidFill>
                            <a:schemeClr val="tx1"/>
                          </a:solidFill>
                          <a:effectLst/>
                        </a:rPr>
                        <a:t>RDT en T de MS/ha en 2011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 smtClean="0">
                          <a:solidFill>
                            <a:schemeClr val="tx1"/>
                          </a:solidFill>
                          <a:effectLst/>
                        </a:rPr>
                        <a:t>RDT en T de MS/ha en 2011</a:t>
                      </a:r>
                      <a:endParaRPr lang="fr-FR" sz="1400" b="1" dirty="0" smtClean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91430" marR="91430"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 smtClean="0">
                          <a:solidFill>
                            <a:schemeClr val="tx1"/>
                          </a:solidFill>
                          <a:effectLst/>
                        </a:rPr>
                        <a:t>Prairie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 smtClean="0">
                          <a:solidFill>
                            <a:schemeClr val="tx1"/>
                          </a:solidFill>
                          <a:effectLst/>
                        </a:rPr>
                        <a:t>Culture</a:t>
                      </a:r>
                      <a:endParaRPr lang="fr-FR" sz="1400" b="1" dirty="0" smtClean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 smtClean="0">
                          <a:solidFill>
                            <a:schemeClr val="tx1"/>
                          </a:solidFill>
                          <a:effectLst/>
                        </a:rPr>
                        <a:t>17,6</a:t>
                      </a:r>
                      <a:endParaRPr lang="fr-FR" sz="14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15,1</a:t>
                      </a:r>
                      <a:endParaRPr lang="fr-FR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 smtClean="0">
                          <a:solidFill>
                            <a:schemeClr val="tx1"/>
                          </a:solidFill>
                          <a:effectLst/>
                        </a:rPr>
                        <a:t>17,7</a:t>
                      </a:r>
                      <a:endParaRPr lang="fr-FR" sz="14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17,2</a:t>
                      </a:r>
                      <a:endParaRPr lang="fr-FR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 smtClean="0">
                          <a:solidFill>
                            <a:schemeClr val="tx1"/>
                          </a:solidFill>
                          <a:effectLst/>
                        </a:rPr>
                        <a:t>14,5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 smtClean="0">
                          <a:solidFill>
                            <a:schemeClr val="tx1"/>
                          </a:solidFill>
                          <a:effectLst/>
                        </a:rPr>
                        <a:t>13,5</a:t>
                      </a:r>
                      <a:endParaRPr lang="fr-FR" sz="1400" b="1" dirty="0" smtClean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 smtClean="0">
                          <a:solidFill>
                            <a:schemeClr val="tx1"/>
                          </a:solidFill>
                          <a:effectLst/>
                        </a:rPr>
                        <a:t>19,4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15,7</a:t>
                      </a:r>
                      <a:endParaRPr lang="fr-FR" sz="1400" b="1" dirty="0" smtClean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Rectangle à coins arrondis 2"/>
          <p:cNvSpPr/>
          <p:nvPr/>
        </p:nvSpPr>
        <p:spPr>
          <a:xfrm>
            <a:off x="2411760" y="1521356"/>
            <a:ext cx="4104456" cy="57606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smtClean="0"/>
              <a:t>Plateforme de Piré sur Seiche</a:t>
            </a:r>
            <a:endParaRPr lang="fr-FR" sz="2000" b="1" dirty="0"/>
          </a:p>
        </p:txBody>
      </p:sp>
      <p:sp>
        <p:nvSpPr>
          <p:cNvPr id="9" name="Rectangle à coins arrondis 8"/>
          <p:cNvSpPr/>
          <p:nvPr/>
        </p:nvSpPr>
        <p:spPr>
          <a:xfrm>
            <a:off x="323528" y="2413886"/>
            <a:ext cx="2016224" cy="57606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TCS cultivateur</a:t>
            </a:r>
            <a:endParaRPr lang="fr-FR" b="1" dirty="0"/>
          </a:p>
        </p:txBody>
      </p:sp>
      <p:sp>
        <p:nvSpPr>
          <p:cNvPr id="11" name="Rectangle à coins arrondis 10"/>
          <p:cNvSpPr/>
          <p:nvPr/>
        </p:nvSpPr>
        <p:spPr>
          <a:xfrm>
            <a:off x="6588224" y="2413886"/>
            <a:ext cx="2016224" cy="57606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Labour</a:t>
            </a:r>
            <a:endParaRPr lang="fr-FR" b="1" dirty="0"/>
          </a:p>
        </p:txBody>
      </p:sp>
      <p:sp>
        <p:nvSpPr>
          <p:cNvPr id="12" name="Rectangle à coins arrondis 11"/>
          <p:cNvSpPr/>
          <p:nvPr/>
        </p:nvSpPr>
        <p:spPr>
          <a:xfrm>
            <a:off x="4499992" y="2413886"/>
            <a:ext cx="2016224" cy="57606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Semis direct</a:t>
            </a:r>
            <a:endParaRPr lang="fr-FR" b="1" dirty="0"/>
          </a:p>
        </p:txBody>
      </p:sp>
      <p:sp>
        <p:nvSpPr>
          <p:cNvPr id="13" name="Rectangle à coins arrondis 12"/>
          <p:cNvSpPr/>
          <p:nvPr/>
        </p:nvSpPr>
        <p:spPr>
          <a:xfrm>
            <a:off x="2411760" y="2413886"/>
            <a:ext cx="2016224" cy="57606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err="1" smtClean="0"/>
              <a:t>Strip</a:t>
            </a:r>
            <a:r>
              <a:rPr lang="fr-FR" b="1" dirty="0" smtClean="0"/>
              <a:t> till</a:t>
            </a:r>
            <a:endParaRPr lang="fr-FR" b="1" dirty="0"/>
          </a:p>
        </p:txBody>
      </p:sp>
      <p:grpSp>
        <p:nvGrpSpPr>
          <p:cNvPr id="14" name="Groupe 13"/>
          <p:cNvGrpSpPr/>
          <p:nvPr/>
        </p:nvGrpSpPr>
        <p:grpSpPr>
          <a:xfrm>
            <a:off x="1619672" y="3645024"/>
            <a:ext cx="5761037" cy="2633662"/>
            <a:chOff x="1915576" y="3861048"/>
            <a:chExt cx="5761037" cy="2633662"/>
          </a:xfrm>
        </p:grpSpPr>
        <p:grpSp>
          <p:nvGrpSpPr>
            <p:cNvPr id="15" name="Groupe 14"/>
            <p:cNvGrpSpPr/>
            <p:nvPr/>
          </p:nvGrpSpPr>
          <p:grpSpPr>
            <a:xfrm>
              <a:off x="1915576" y="3861048"/>
              <a:ext cx="5761037" cy="2633662"/>
              <a:chOff x="1547813" y="3068638"/>
              <a:chExt cx="5761037" cy="2633662"/>
            </a:xfrm>
          </p:grpSpPr>
          <p:pic>
            <p:nvPicPr>
              <p:cNvPr id="17" name="Image 3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47813" y="3644900"/>
                <a:ext cx="5761037" cy="2057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Accolade fermante 63511"/>
              <p:cNvSpPr>
                <a:spLocks/>
              </p:cNvSpPr>
              <p:nvPr/>
            </p:nvSpPr>
            <p:spPr bwMode="auto">
              <a:xfrm rot="-5400000">
                <a:off x="3413919" y="2536032"/>
                <a:ext cx="173037" cy="1854200"/>
              </a:xfrm>
              <a:prstGeom prst="rightBrace">
                <a:avLst>
                  <a:gd name="adj1" fmla="val 8384"/>
                  <a:gd name="adj2" fmla="val 50000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>
                <a:lvl1pPr eaLnBrk="0" hangingPunct="0">
                  <a:defRPr sz="3200" b="1">
                    <a:solidFill>
                      <a:srgbClr val="000099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3200" b="1">
                    <a:solidFill>
                      <a:srgbClr val="000099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3200" b="1">
                    <a:solidFill>
                      <a:srgbClr val="000099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3200" b="1">
                    <a:solidFill>
                      <a:srgbClr val="000099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3200" b="1">
                    <a:solidFill>
                      <a:srgbClr val="000099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000099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000099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000099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000099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19" name="Text Box 3"/>
              <p:cNvSpPr txBox="1">
                <a:spLocks noChangeArrowheads="1"/>
              </p:cNvSpPr>
              <p:nvPr/>
            </p:nvSpPr>
            <p:spPr bwMode="auto">
              <a:xfrm>
                <a:off x="2555875" y="3068638"/>
                <a:ext cx="1900238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3200" b="1">
                    <a:solidFill>
                      <a:srgbClr val="000099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3200" b="1">
                    <a:solidFill>
                      <a:srgbClr val="000099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3200" b="1">
                    <a:solidFill>
                      <a:srgbClr val="000099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3200" b="1">
                    <a:solidFill>
                      <a:srgbClr val="000099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3200" b="1">
                    <a:solidFill>
                      <a:srgbClr val="000099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000099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000099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000099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000099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Aft>
                    <a:spcPts val="1000"/>
                  </a:spcAft>
                </a:pPr>
                <a:r>
                  <a:rPr lang="fr-FR" altLang="fr-FR" sz="1400" dirty="0">
                    <a:solidFill>
                      <a:schemeClr val="tx1"/>
                    </a:solidFill>
                    <a:latin typeface="Calibri" pitchFamily="34" charset="0"/>
                  </a:rPr>
                  <a:t>TCS travail profond</a:t>
                </a:r>
                <a:endParaRPr lang="fr-FR" altLang="fr-FR" sz="4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Zone de texte 2"/>
              <p:cNvSpPr txBox="1">
                <a:spLocks noChangeArrowheads="1"/>
              </p:cNvSpPr>
              <p:nvPr/>
            </p:nvSpPr>
            <p:spPr bwMode="auto">
              <a:xfrm>
                <a:off x="4211638" y="3068638"/>
                <a:ext cx="1757362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3200" b="1">
                    <a:solidFill>
                      <a:srgbClr val="000099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3200" b="1">
                    <a:solidFill>
                      <a:srgbClr val="000099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3200" b="1">
                    <a:solidFill>
                      <a:srgbClr val="000099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3200" b="1">
                    <a:solidFill>
                      <a:srgbClr val="000099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3200" b="1">
                    <a:solidFill>
                      <a:srgbClr val="000099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000099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000099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000099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000099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Aft>
                    <a:spcPts val="1000"/>
                  </a:spcAft>
                </a:pPr>
                <a:r>
                  <a:rPr lang="fr-FR" altLang="fr-FR" sz="1400" dirty="0">
                    <a:solidFill>
                      <a:schemeClr val="tx1"/>
                    </a:solidFill>
                    <a:latin typeface="Calibri" pitchFamily="34" charset="0"/>
                  </a:rPr>
                  <a:t>TCS </a:t>
                </a:r>
                <a:r>
                  <a:rPr lang="fr-FR" altLang="fr-FR" sz="1400" dirty="0" smtClean="0">
                    <a:solidFill>
                      <a:schemeClr val="tx1"/>
                    </a:solidFill>
                    <a:latin typeface="Calibri" pitchFamily="34" charset="0"/>
                  </a:rPr>
                  <a:t>travail superficiel</a:t>
                </a:r>
                <a:endParaRPr lang="fr-FR" altLang="fr-FR" sz="4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Accolade fermante 291"/>
              <p:cNvSpPr>
                <a:spLocks/>
              </p:cNvSpPr>
              <p:nvPr/>
            </p:nvSpPr>
            <p:spPr bwMode="auto">
              <a:xfrm rot="-5400000">
                <a:off x="4975225" y="3148013"/>
                <a:ext cx="173037" cy="630238"/>
              </a:xfrm>
              <a:prstGeom prst="rightBrace">
                <a:avLst>
                  <a:gd name="adj1" fmla="val 8380"/>
                  <a:gd name="adj2" fmla="val 50000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>
                <a:lvl1pPr eaLnBrk="0" hangingPunct="0">
                  <a:defRPr sz="3200" b="1">
                    <a:solidFill>
                      <a:srgbClr val="000099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3200" b="1">
                    <a:solidFill>
                      <a:srgbClr val="000099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3200" b="1">
                    <a:solidFill>
                      <a:srgbClr val="000099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3200" b="1">
                    <a:solidFill>
                      <a:srgbClr val="000099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3200" b="1">
                    <a:solidFill>
                      <a:srgbClr val="000099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000099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000099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000099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000099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</p:grpSp>
        <p:sp>
          <p:nvSpPr>
            <p:cNvPr id="16" name="Organigramme : Processus 15"/>
            <p:cNvSpPr/>
            <p:nvPr/>
          </p:nvSpPr>
          <p:spPr>
            <a:xfrm>
              <a:off x="1915576" y="3861048"/>
              <a:ext cx="5761037" cy="2633662"/>
            </a:xfrm>
            <a:prstGeom prst="flowChartProcess">
              <a:avLst/>
            </a:prstGeom>
            <a:noFill/>
            <a:ln w="38100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3" name="Ellipse 22"/>
          <p:cNvSpPr/>
          <p:nvPr/>
        </p:nvSpPr>
        <p:spPr>
          <a:xfrm>
            <a:off x="6300192" y="3501008"/>
            <a:ext cx="1080120" cy="5379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/>
          <p:cNvSpPr/>
          <p:nvPr/>
        </p:nvSpPr>
        <p:spPr>
          <a:xfrm>
            <a:off x="5220072" y="4689956"/>
            <a:ext cx="936104" cy="5869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/>
          <p:cNvSpPr/>
          <p:nvPr/>
        </p:nvSpPr>
        <p:spPr>
          <a:xfrm>
            <a:off x="5220072" y="5276905"/>
            <a:ext cx="936104" cy="5869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2" name="Groupe 31"/>
          <p:cNvGrpSpPr/>
          <p:nvPr/>
        </p:nvGrpSpPr>
        <p:grpSpPr>
          <a:xfrm>
            <a:off x="179512" y="0"/>
            <a:ext cx="4392854" cy="1148008"/>
            <a:chOff x="179512" y="0"/>
            <a:chExt cx="4392854" cy="1148008"/>
          </a:xfrm>
        </p:grpSpPr>
        <p:cxnSp>
          <p:nvCxnSpPr>
            <p:cNvPr id="33" name="Connecteur droit 32"/>
            <p:cNvCxnSpPr/>
            <p:nvPr/>
          </p:nvCxnSpPr>
          <p:spPr>
            <a:xfrm flipH="1">
              <a:off x="179512" y="1148008"/>
              <a:ext cx="4392232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/>
            <p:cNvCxnSpPr/>
            <p:nvPr/>
          </p:nvCxnSpPr>
          <p:spPr>
            <a:xfrm>
              <a:off x="179512" y="620688"/>
              <a:ext cx="0" cy="52732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/>
            <p:cNvCxnSpPr/>
            <p:nvPr/>
          </p:nvCxnSpPr>
          <p:spPr>
            <a:xfrm>
              <a:off x="179512" y="620688"/>
              <a:ext cx="2106542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35"/>
            <p:cNvCxnSpPr/>
            <p:nvPr/>
          </p:nvCxnSpPr>
          <p:spPr>
            <a:xfrm>
              <a:off x="2286054" y="0"/>
              <a:ext cx="0" cy="620688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36"/>
            <p:cNvCxnSpPr/>
            <p:nvPr/>
          </p:nvCxnSpPr>
          <p:spPr>
            <a:xfrm>
              <a:off x="2286054" y="0"/>
              <a:ext cx="2286309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/>
            <p:cNvCxnSpPr/>
            <p:nvPr/>
          </p:nvCxnSpPr>
          <p:spPr>
            <a:xfrm>
              <a:off x="4572366" y="0"/>
              <a:ext cx="0" cy="1148008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Ellipse 38"/>
          <p:cNvSpPr/>
          <p:nvPr/>
        </p:nvSpPr>
        <p:spPr>
          <a:xfrm>
            <a:off x="3923928" y="5301208"/>
            <a:ext cx="936104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/>
          <p:cNvSpPr/>
          <p:nvPr/>
        </p:nvSpPr>
        <p:spPr>
          <a:xfrm>
            <a:off x="3923928" y="4734749"/>
            <a:ext cx="936104" cy="5664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/>
          <p:cNvSpPr/>
          <p:nvPr/>
        </p:nvSpPr>
        <p:spPr>
          <a:xfrm>
            <a:off x="7668344" y="4703374"/>
            <a:ext cx="936104" cy="5869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/>
          <p:cNvSpPr/>
          <p:nvPr/>
        </p:nvSpPr>
        <p:spPr>
          <a:xfrm>
            <a:off x="7668344" y="5290323"/>
            <a:ext cx="936104" cy="5869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3084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1" grpId="0" animBg="1"/>
      <p:bldP spid="12" grpId="0" animBg="1"/>
      <p:bldP spid="13" grpId="0" animBg="1"/>
      <p:bldP spid="23" grpId="0" animBg="1"/>
      <p:bldP spid="28" grpId="0" animBg="1"/>
      <p:bldP spid="29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0" y="476672"/>
            <a:ext cx="179512" cy="63813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/>
          <p:cNvSpPr/>
          <p:nvPr/>
        </p:nvSpPr>
        <p:spPr>
          <a:xfrm>
            <a:off x="-256" y="0"/>
            <a:ext cx="2286000" cy="6206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Contexte</a:t>
            </a:r>
            <a:endParaRPr lang="fr-FR" sz="20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858000" y="0"/>
            <a:ext cx="2286000" cy="62068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En conclusion</a:t>
            </a:r>
            <a:endParaRPr lang="fr-FR" sz="20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571744" y="0"/>
            <a:ext cx="2286000" cy="620688"/>
          </a:xfrm>
          <a:prstGeom prst="rect">
            <a:avLst/>
          </a:prstGeom>
          <a:solidFill>
            <a:srgbClr val="A1C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Les limites et perspectives</a:t>
            </a:r>
            <a:endParaRPr lang="fr-FR" sz="20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285744" y="0"/>
            <a:ext cx="2286000" cy="6206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chemeClr val="tx1"/>
                </a:solidFill>
              </a:rPr>
              <a:t>Les études</a:t>
            </a:r>
            <a:endParaRPr lang="fr-FR" sz="2000" dirty="0">
              <a:solidFill>
                <a:schemeClr val="tx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-256" y="620688"/>
            <a:ext cx="4572619" cy="5273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 b="1" dirty="0" smtClean="0">
                <a:solidFill>
                  <a:schemeClr val="tx1"/>
                </a:solidFill>
              </a:rPr>
              <a:t>COMPARATIF ENTRE TECHNIQUES</a:t>
            </a:r>
            <a:endParaRPr lang="fr-FR" sz="2200" b="1" dirty="0">
              <a:solidFill>
                <a:schemeClr val="tx1"/>
              </a:solidFill>
            </a:endParaRPr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4773664"/>
              </p:ext>
            </p:extLst>
          </p:nvPr>
        </p:nvGraphicFramePr>
        <p:xfrm>
          <a:off x="611560" y="2996952"/>
          <a:ext cx="7705227" cy="27363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32236"/>
                <a:gridCol w="1449855"/>
                <a:gridCol w="1633910"/>
                <a:gridCol w="1448181"/>
                <a:gridCol w="1541045"/>
              </a:tblGrid>
              <a:tr h="5050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  <a:effectLst/>
                        </a:rPr>
                        <a:t>En €/ha</a:t>
                      </a:r>
                      <a:endParaRPr lang="fr-FR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5" marR="685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  <a:effectLst/>
                        </a:rPr>
                        <a:t>TCS cultivateur</a:t>
                      </a:r>
                      <a:endParaRPr lang="fr-FR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5" marR="685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b="1">
                          <a:solidFill>
                            <a:schemeClr val="tx1"/>
                          </a:solidFill>
                          <a:effectLst/>
                        </a:rPr>
                        <a:t>Strip till (combiné)</a:t>
                      </a:r>
                      <a:endParaRPr lang="fr-FR" sz="1400" b="1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5" marR="685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  <a:effectLst/>
                        </a:rPr>
                        <a:t>Semis direct</a:t>
                      </a:r>
                      <a:endParaRPr lang="fr-FR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5" marR="685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  <a:effectLst/>
                        </a:rPr>
                        <a:t>Labour</a:t>
                      </a:r>
                      <a:endParaRPr lang="fr-FR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5" marR="685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116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  <a:effectLst/>
                        </a:rPr>
                        <a:t>Déchaumage</a:t>
                      </a:r>
                      <a:endParaRPr lang="fr-FR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5" marR="685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  <a:effectLst/>
                        </a:rPr>
                        <a:t>12,9</a:t>
                      </a:r>
                      <a:endParaRPr lang="fr-FR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5" marR="685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b="1">
                          <a:solidFill>
                            <a:schemeClr val="tx1"/>
                          </a:solidFill>
                          <a:effectLst/>
                        </a:rPr>
                        <a:t>12,9</a:t>
                      </a:r>
                      <a:endParaRPr lang="fr-FR" sz="1400" b="1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5" marR="685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b="1">
                          <a:solidFill>
                            <a:schemeClr val="tx1"/>
                          </a:solidFill>
                          <a:effectLst/>
                        </a:rPr>
                        <a:t>12,9</a:t>
                      </a:r>
                      <a:endParaRPr lang="fr-FR" sz="1400" b="1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5" marR="685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  <a:effectLst/>
                        </a:rPr>
                        <a:t>12,9</a:t>
                      </a:r>
                      <a:endParaRPr lang="fr-FR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5" marR="685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5050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  <a:effectLst/>
                        </a:rPr>
                        <a:t>Préparation du sol</a:t>
                      </a:r>
                      <a:endParaRPr lang="fr-FR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5" marR="685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  <a:effectLst/>
                        </a:rPr>
                        <a:t>9,6</a:t>
                      </a:r>
                      <a:endParaRPr lang="fr-FR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5" marR="685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  <a:effectLst/>
                        </a:rPr>
                        <a:t>20</a:t>
                      </a:r>
                      <a:endParaRPr lang="fr-FR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5" marR="685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b="1">
                          <a:solidFill>
                            <a:schemeClr val="tx1"/>
                          </a:solidFill>
                          <a:effectLst/>
                        </a:rPr>
                        <a:t>/</a:t>
                      </a:r>
                      <a:endParaRPr lang="fr-FR" sz="1400" b="1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5" marR="685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  <a:effectLst/>
                        </a:rPr>
                        <a:t>21,6</a:t>
                      </a:r>
                      <a:endParaRPr lang="fr-FR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5" marR="685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116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b="1">
                          <a:solidFill>
                            <a:schemeClr val="tx1"/>
                          </a:solidFill>
                          <a:effectLst/>
                        </a:rPr>
                        <a:t>Vibroculteur</a:t>
                      </a:r>
                      <a:endParaRPr lang="fr-FR" sz="1400" b="1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5" marR="685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fr-FR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5" marR="685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  <a:effectLst/>
                        </a:rPr>
                        <a:t>/</a:t>
                      </a:r>
                      <a:endParaRPr lang="fr-FR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5" marR="685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b="1">
                          <a:solidFill>
                            <a:schemeClr val="tx1"/>
                          </a:solidFill>
                          <a:effectLst/>
                        </a:rPr>
                        <a:t>/</a:t>
                      </a:r>
                      <a:endParaRPr lang="fr-FR" sz="1400" b="1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5" marR="685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fr-FR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5" marR="685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116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  <a:effectLst/>
                        </a:rPr>
                        <a:t>Herse rotative</a:t>
                      </a:r>
                      <a:endParaRPr lang="fr-FR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5" marR="685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b="1">
                          <a:solidFill>
                            <a:schemeClr val="tx1"/>
                          </a:solidFill>
                          <a:effectLst/>
                        </a:rPr>
                        <a:t>13,8</a:t>
                      </a:r>
                      <a:endParaRPr lang="fr-FR" sz="1400" b="1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5" marR="685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  <a:effectLst/>
                        </a:rPr>
                        <a:t>/</a:t>
                      </a:r>
                      <a:endParaRPr lang="fr-FR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5" marR="685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b="1">
                          <a:solidFill>
                            <a:schemeClr val="tx1"/>
                          </a:solidFill>
                          <a:effectLst/>
                        </a:rPr>
                        <a:t>/</a:t>
                      </a:r>
                      <a:endParaRPr lang="fr-FR" sz="1400" b="1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5" marR="685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  <a:effectLst/>
                        </a:rPr>
                        <a:t>13,8</a:t>
                      </a:r>
                      <a:endParaRPr lang="fr-FR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5" marR="685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116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b="1">
                          <a:solidFill>
                            <a:schemeClr val="tx1"/>
                          </a:solidFill>
                          <a:effectLst/>
                        </a:rPr>
                        <a:t>Semoir</a:t>
                      </a:r>
                      <a:endParaRPr lang="fr-FR" sz="1400" b="1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5" marR="685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b="1">
                          <a:solidFill>
                            <a:schemeClr val="tx1"/>
                          </a:solidFill>
                          <a:effectLst/>
                        </a:rPr>
                        <a:t>15,5</a:t>
                      </a:r>
                      <a:endParaRPr lang="fr-FR" sz="1400" b="1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5" marR="685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  <a:effectLst/>
                        </a:rPr>
                        <a:t>15,5</a:t>
                      </a:r>
                      <a:endParaRPr lang="fr-FR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5" marR="685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  <a:effectLst/>
                        </a:rPr>
                        <a:t>15,5</a:t>
                      </a:r>
                      <a:endParaRPr lang="fr-FR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5" marR="685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  <a:effectLst/>
                        </a:rPr>
                        <a:t>15,5</a:t>
                      </a:r>
                      <a:endParaRPr lang="fr-FR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5" marR="685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795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  <a:effectLst/>
                        </a:rPr>
                        <a:t>Coût total sur l’itinéraire</a:t>
                      </a:r>
                      <a:endParaRPr lang="fr-FR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5" marR="685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  <a:effectLst/>
                        </a:rPr>
                        <a:t>56.8</a:t>
                      </a:r>
                      <a:endParaRPr lang="fr-FR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5" marR="685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  <a:effectLst/>
                        </a:rPr>
                        <a:t>48.4</a:t>
                      </a:r>
                      <a:endParaRPr lang="fr-FR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5" marR="685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  <a:effectLst/>
                        </a:rPr>
                        <a:t>28,4</a:t>
                      </a:r>
                      <a:endParaRPr lang="fr-FR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5" marR="685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  <a:effectLst/>
                        </a:rPr>
                        <a:t>68.8</a:t>
                      </a:r>
                      <a:endParaRPr lang="fr-FR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5" marR="685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Ellipse 2"/>
          <p:cNvSpPr/>
          <p:nvPr/>
        </p:nvSpPr>
        <p:spPr>
          <a:xfrm>
            <a:off x="4199384" y="5157192"/>
            <a:ext cx="576064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2699792" y="3717032"/>
            <a:ext cx="576064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5724128" y="5157192"/>
            <a:ext cx="576064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/>
          <p:cNvSpPr/>
          <p:nvPr/>
        </p:nvSpPr>
        <p:spPr>
          <a:xfrm>
            <a:off x="7236296" y="5157192"/>
            <a:ext cx="576064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>
            <a:off x="4199384" y="3717032"/>
            <a:ext cx="576064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à coins arrondis 13"/>
          <p:cNvSpPr/>
          <p:nvPr/>
        </p:nvSpPr>
        <p:spPr>
          <a:xfrm>
            <a:off x="2411760" y="1521356"/>
            <a:ext cx="4104456" cy="57606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smtClean="0"/>
              <a:t>Coût pour un itinéraire</a:t>
            </a:r>
            <a:endParaRPr lang="fr-FR" sz="2000" b="1" dirty="0"/>
          </a:p>
        </p:txBody>
      </p:sp>
      <p:grpSp>
        <p:nvGrpSpPr>
          <p:cNvPr id="16" name="Groupe 15"/>
          <p:cNvGrpSpPr/>
          <p:nvPr/>
        </p:nvGrpSpPr>
        <p:grpSpPr>
          <a:xfrm>
            <a:off x="179512" y="0"/>
            <a:ext cx="4392854" cy="1148008"/>
            <a:chOff x="179512" y="0"/>
            <a:chExt cx="4392854" cy="1148008"/>
          </a:xfrm>
        </p:grpSpPr>
        <p:cxnSp>
          <p:nvCxnSpPr>
            <p:cNvPr id="17" name="Connecteur droit 16"/>
            <p:cNvCxnSpPr/>
            <p:nvPr/>
          </p:nvCxnSpPr>
          <p:spPr>
            <a:xfrm flipH="1">
              <a:off x="179512" y="1148008"/>
              <a:ext cx="4392232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>
              <a:off x="179512" y="620688"/>
              <a:ext cx="0" cy="52732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>
              <a:off x="179512" y="620688"/>
              <a:ext cx="2106542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>
              <a:off x="2286054" y="0"/>
              <a:ext cx="0" cy="620688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>
              <a:off x="2286054" y="0"/>
              <a:ext cx="2286309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>
            <a:xfrm>
              <a:off x="4572366" y="0"/>
              <a:ext cx="0" cy="1148008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353940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10" grpId="0" animBg="1"/>
      <p:bldP spid="11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476672"/>
            <a:ext cx="179512" cy="63813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38"/>
          <p:cNvSpPr/>
          <p:nvPr/>
        </p:nvSpPr>
        <p:spPr>
          <a:xfrm>
            <a:off x="-256" y="0"/>
            <a:ext cx="2286000" cy="6206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Contexte</a:t>
            </a:r>
            <a:endParaRPr lang="fr-FR" sz="20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858000" y="0"/>
            <a:ext cx="2286000" cy="62068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En conclusion</a:t>
            </a:r>
            <a:endParaRPr lang="fr-FR" sz="20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571744" y="0"/>
            <a:ext cx="2286000" cy="620688"/>
          </a:xfrm>
          <a:prstGeom prst="rect">
            <a:avLst/>
          </a:prstGeom>
          <a:solidFill>
            <a:srgbClr val="A1C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Les limites et perspectives</a:t>
            </a:r>
            <a:endParaRPr lang="fr-FR" sz="20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285744" y="0"/>
            <a:ext cx="2286000" cy="6206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chemeClr val="tx1"/>
                </a:solidFill>
              </a:rPr>
              <a:t>Les études</a:t>
            </a:r>
            <a:endParaRPr lang="fr-FR" sz="2000" dirty="0">
              <a:solidFill>
                <a:schemeClr val="tx1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-256" y="620688"/>
            <a:ext cx="4572619" cy="5273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 b="1" dirty="0" smtClean="0">
                <a:solidFill>
                  <a:schemeClr val="tx1"/>
                </a:solidFill>
              </a:rPr>
              <a:t>COMPARATIF ENTRE TECHNIQUES</a:t>
            </a:r>
            <a:endParaRPr lang="fr-FR" sz="2200" b="1" dirty="0">
              <a:solidFill>
                <a:schemeClr val="tx1"/>
              </a:solidFill>
            </a:endParaRPr>
          </a:p>
        </p:txBody>
      </p:sp>
      <p:sp>
        <p:nvSpPr>
          <p:cNvPr id="14" name="Rectangle à coins arrondis 13"/>
          <p:cNvSpPr/>
          <p:nvPr/>
        </p:nvSpPr>
        <p:spPr>
          <a:xfrm>
            <a:off x="2519516" y="2348880"/>
            <a:ext cx="4104456" cy="72008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smtClean="0"/>
              <a:t>Pas de perte de rendement</a:t>
            </a:r>
            <a:endParaRPr lang="fr-FR" sz="2000" b="1" dirty="0"/>
          </a:p>
        </p:txBody>
      </p:sp>
      <p:grpSp>
        <p:nvGrpSpPr>
          <p:cNvPr id="16" name="Groupe 15"/>
          <p:cNvGrpSpPr/>
          <p:nvPr/>
        </p:nvGrpSpPr>
        <p:grpSpPr>
          <a:xfrm>
            <a:off x="179512" y="0"/>
            <a:ext cx="4392854" cy="1148008"/>
            <a:chOff x="179512" y="0"/>
            <a:chExt cx="4392854" cy="1148008"/>
          </a:xfrm>
        </p:grpSpPr>
        <p:cxnSp>
          <p:nvCxnSpPr>
            <p:cNvPr id="17" name="Connecteur droit 16"/>
            <p:cNvCxnSpPr/>
            <p:nvPr/>
          </p:nvCxnSpPr>
          <p:spPr>
            <a:xfrm flipH="1">
              <a:off x="179512" y="1148008"/>
              <a:ext cx="4392232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>
              <a:off x="179512" y="620688"/>
              <a:ext cx="0" cy="52732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>
              <a:off x="179512" y="620688"/>
              <a:ext cx="2106542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>
              <a:off x="2286054" y="0"/>
              <a:ext cx="0" cy="620688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>
              <a:off x="2286054" y="0"/>
              <a:ext cx="2286309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>
            <a:xfrm>
              <a:off x="4572366" y="0"/>
              <a:ext cx="0" cy="1148008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Rectangle à coins arrondis 23"/>
          <p:cNvSpPr/>
          <p:nvPr/>
        </p:nvSpPr>
        <p:spPr>
          <a:xfrm>
            <a:off x="2520138" y="3933056"/>
            <a:ext cx="4104456" cy="72008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smtClean="0"/>
              <a:t>A mi chemin entre le semis direct et le labour</a:t>
            </a:r>
            <a:endParaRPr lang="fr-FR" sz="2000" b="1" dirty="0"/>
          </a:p>
        </p:txBody>
      </p:sp>
      <p:pic>
        <p:nvPicPr>
          <p:cNvPr id="22" name="Picture 2" descr="http://us.123rf.com/400wm/400/400/antonbrand/antonbrand1104/antonbrand110400321/9403556-agriculteur-de-dessin-anime-avec-salopette-isole-sur-fond-blan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21085" y="4509120"/>
            <a:ext cx="1352486" cy="2146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6009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0" y="476672"/>
            <a:ext cx="179512" cy="63813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/>
          <p:cNvSpPr/>
          <p:nvPr/>
        </p:nvSpPr>
        <p:spPr>
          <a:xfrm>
            <a:off x="-256" y="0"/>
            <a:ext cx="2286000" cy="6206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Contexte</a:t>
            </a:r>
            <a:endParaRPr lang="fr-FR" sz="20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858000" y="0"/>
            <a:ext cx="2286000" cy="62068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En conclusion</a:t>
            </a:r>
            <a:endParaRPr lang="fr-FR" sz="20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571744" y="0"/>
            <a:ext cx="2286000" cy="620688"/>
          </a:xfrm>
          <a:prstGeom prst="rect">
            <a:avLst/>
          </a:prstGeom>
          <a:solidFill>
            <a:srgbClr val="A1C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Les limites et perspectives</a:t>
            </a:r>
            <a:endParaRPr lang="fr-FR" sz="20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285744" y="0"/>
            <a:ext cx="2286000" cy="6206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chemeClr val="tx1"/>
                </a:solidFill>
              </a:rPr>
              <a:t>Les études</a:t>
            </a:r>
            <a:endParaRPr lang="fr-FR" sz="2000" dirty="0">
              <a:solidFill>
                <a:schemeClr val="tx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-256" y="620688"/>
            <a:ext cx="4572619" cy="5273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 b="1" dirty="0" smtClean="0">
                <a:solidFill>
                  <a:schemeClr val="tx1"/>
                </a:solidFill>
              </a:rPr>
              <a:t>ENQUETES</a:t>
            </a:r>
            <a:endParaRPr lang="fr-FR" sz="2200" b="1" dirty="0">
              <a:solidFill>
                <a:schemeClr val="tx1"/>
              </a:solidFill>
            </a:endParaRPr>
          </a:p>
        </p:txBody>
      </p:sp>
      <p:pic>
        <p:nvPicPr>
          <p:cNvPr id="16388" name="Imag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033" t="33884" r="22112" b="12469"/>
          <a:stretch>
            <a:fillRect/>
          </a:stretch>
        </p:blipFill>
        <p:spPr bwMode="auto">
          <a:xfrm>
            <a:off x="467544" y="3212976"/>
            <a:ext cx="4679950" cy="24812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Graphique 4"/>
          <p:cNvGraphicFramePr/>
          <p:nvPr>
            <p:extLst>
              <p:ext uri="{D42A27DB-BD31-4B8C-83A1-F6EECF244321}">
                <p14:modId xmlns:p14="http://schemas.microsoft.com/office/powerpoint/2010/main" xmlns="" val="1354499562"/>
              </p:ext>
            </p:extLst>
          </p:nvPr>
        </p:nvGraphicFramePr>
        <p:xfrm>
          <a:off x="5508104" y="3573016"/>
          <a:ext cx="3024336" cy="2016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angle à coins arrondis 6"/>
          <p:cNvSpPr/>
          <p:nvPr/>
        </p:nvSpPr>
        <p:spPr>
          <a:xfrm>
            <a:off x="1619672" y="2276872"/>
            <a:ext cx="2016224" cy="576064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18 par </a:t>
            </a:r>
            <a:r>
              <a:rPr lang="fr-FR" b="1" dirty="0" err="1" smtClean="0"/>
              <a:t>Terrena</a:t>
            </a:r>
            <a:endParaRPr lang="fr-FR" b="1" dirty="0"/>
          </a:p>
        </p:txBody>
      </p:sp>
      <p:sp>
        <p:nvSpPr>
          <p:cNvPr id="8" name="Rectangle à coins arrondis 7"/>
          <p:cNvSpPr/>
          <p:nvPr/>
        </p:nvSpPr>
        <p:spPr>
          <a:xfrm>
            <a:off x="5364088" y="2276872"/>
            <a:ext cx="2016224" cy="576064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19 par la FR Cuma Ouest</a:t>
            </a:r>
            <a:endParaRPr lang="fr-FR" b="1" dirty="0"/>
          </a:p>
        </p:txBody>
      </p:sp>
      <p:cxnSp>
        <p:nvCxnSpPr>
          <p:cNvPr id="4" name="Connecteur droit avec flèche 3"/>
          <p:cNvCxnSpPr>
            <a:stCxn id="2" idx="2"/>
            <a:endCxn id="7" idx="0"/>
          </p:cNvCxnSpPr>
          <p:nvPr/>
        </p:nvCxnSpPr>
        <p:spPr>
          <a:xfrm flipH="1">
            <a:off x="2627784" y="1844824"/>
            <a:ext cx="1872208" cy="4320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>
            <a:stCxn id="2" idx="2"/>
            <a:endCxn id="8" idx="0"/>
          </p:cNvCxnSpPr>
          <p:nvPr/>
        </p:nvCxnSpPr>
        <p:spPr>
          <a:xfrm>
            <a:off x="4499992" y="1844824"/>
            <a:ext cx="1872208" cy="4320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Rectangle à coins arrondis 1"/>
          <p:cNvSpPr/>
          <p:nvPr/>
        </p:nvSpPr>
        <p:spPr>
          <a:xfrm>
            <a:off x="3491880" y="1268760"/>
            <a:ext cx="2016224" cy="576064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smtClean="0"/>
              <a:t>37 enquêtes</a:t>
            </a:r>
            <a:endParaRPr lang="fr-FR" sz="2000" b="1" dirty="0"/>
          </a:p>
        </p:txBody>
      </p:sp>
      <p:grpSp>
        <p:nvGrpSpPr>
          <p:cNvPr id="16" name="Groupe 15"/>
          <p:cNvGrpSpPr/>
          <p:nvPr/>
        </p:nvGrpSpPr>
        <p:grpSpPr>
          <a:xfrm>
            <a:off x="179512" y="0"/>
            <a:ext cx="4392854" cy="1148008"/>
            <a:chOff x="179512" y="0"/>
            <a:chExt cx="4392854" cy="1148008"/>
          </a:xfrm>
        </p:grpSpPr>
        <p:cxnSp>
          <p:nvCxnSpPr>
            <p:cNvPr id="17" name="Connecteur droit 16"/>
            <p:cNvCxnSpPr/>
            <p:nvPr/>
          </p:nvCxnSpPr>
          <p:spPr>
            <a:xfrm flipH="1">
              <a:off x="179512" y="1148008"/>
              <a:ext cx="4392232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>
              <a:off x="179512" y="620688"/>
              <a:ext cx="0" cy="52732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>
              <a:off x="179512" y="620688"/>
              <a:ext cx="2106542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>
              <a:off x="2286054" y="0"/>
              <a:ext cx="0" cy="620688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>
              <a:off x="2286054" y="0"/>
              <a:ext cx="2286309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>
            <a:xfrm>
              <a:off x="4572366" y="0"/>
              <a:ext cx="0" cy="1148008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2593133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7" grpId="0" animBg="1"/>
      <p:bldP spid="8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0" y="476672"/>
            <a:ext cx="179512" cy="63813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/>
          <p:cNvSpPr/>
          <p:nvPr/>
        </p:nvSpPr>
        <p:spPr>
          <a:xfrm>
            <a:off x="-256" y="0"/>
            <a:ext cx="2286000" cy="6206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Contexte</a:t>
            </a:r>
            <a:endParaRPr lang="fr-FR" sz="20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858000" y="0"/>
            <a:ext cx="2286000" cy="62068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En conclusion</a:t>
            </a:r>
            <a:endParaRPr lang="fr-FR" sz="20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571744" y="0"/>
            <a:ext cx="2286000" cy="620688"/>
          </a:xfrm>
          <a:prstGeom prst="rect">
            <a:avLst/>
          </a:prstGeom>
          <a:solidFill>
            <a:srgbClr val="A1C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Les limites et perspectives</a:t>
            </a:r>
            <a:endParaRPr lang="fr-FR" sz="20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285744" y="0"/>
            <a:ext cx="2286000" cy="6206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chemeClr val="tx1"/>
                </a:solidFill>
              </a:rPr>
              <a:t>Les études</a:t>
            </a:r>
            <a:endParaRPr lang="fr-FR" sz="2000" dirty="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-256" y="620688"/>
            <a:ext cx="4572619" cy="5273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 b="1" dirty="0" smtClean="0">
                <a:solidFill>
                  <a:schemeClr val="tx1"/>
                </a:solidFill>
              </a:rPr>
              <a:t>ENQUETES</a:t>
            </a:r>
            <a:endParaRPr lang="fr-FR" sz="2200" b="1" dirty="0">
              <a:solidFill>
                <a:schemeClr val="tx1"/>
              </a:solidFill>
            </a:endParaRPr>
          </a:p>
        </p:txBody>
      </p:sp>
      <p:grpSp>
        <p:nvGrpSpPr>
          <p:cNvPr id="14" name="Groupe 13"/>
          <p:cNvGrpSpPr/>
          <p:nvPr/>
        </p:nvGrpSpPr>
        <p:grpSpPr>
          <a:xfrm>
            <a:off x="179512" y="0"/>
            <a:ext cx="4392854" cy="1148008"/>
            <a:chOff x="179512" y="0"/>
            <a:chExt cx="4392854" cy="1148008"/>
          </a:xfrm>
        </p:grpSpPr>
        <p:cxnSp>
          <p:nvCxnSpPr>
            <p:cNvPr id="15" name="Connecteur droit 14"/>
            <p:cNvCxnSpPr/>
            <p:nvPr/>
          </p:nvCxnSpPr>
          <p:spPr>
            <a:xfrm flipH="1">
              <a:off x="179512" y="1148008"/>
              <a:ext cx="4392232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/>
            <p:cNvCxnSpPr/>
            <p:nvPr/>
          </p:nvCxnSpPr>
          <p:spPr>
            <a:xfrm>
              <a:off x="179512" y="620688"/>
              <a:ext cx="0" cy="52732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/>
            <p:cNvCxnSpPr/>
            <p:nvPr/>
          </p:nvCxnSpPr>
          <p:spPr>
            <a:xfrm>
              <a:off x="179512" y="620688"/>
              <a:ext cx="2106542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>
              <a:off x="2286054" y="0"/>
              <a:ext cx="0" cy="620688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>
              <a:off x="2286054" y="0"/>
              <a:ext cx="2286309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>
              <a:off x="4572366" y="0"/>
              <a:ext cx="0" cy="1148008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Rectangle à coins arrondis 23">
            <a:hlinkClick r:id="rId2" action="ppaction://hlinksldjump"/>
          </p:cNvPr>
          <p:cNvSpPr/>
          <p:nvPr/>
        </p:nvSpPr>
        <p:spPr>
          <a:xfrm>
            <a:off x="2486406" y="2276872"/>
            <a:ext cx="4176464" cy="588836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smtClean="0"/>
              <a:t>Possible dans différentes situations</a:t>
            </a:r>
            <a:endParaRPr lang="fr-FR" sz="2000" b="1" dirty="0"/>
          </a:p>
        </p:txBody>
      </p:sp>
      <p:pic>
        <p:nvPicPr>
          <p:cNvPr id="20" name="Picture 2" descr="http://us.123rf.com/400wm/400/400/antonbrand/antonbrand1104/antonbrand110400321/9403556-agriculteur-de-dessin-anime-avec-salopette-isole-sur-fond-blan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21085" y="4509120"/>
            <a:ext cx="1352486" cy="2146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70699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476672"/>
            <a:ext cx="179512" cy="63813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/>
          <p:cNvSpPr/>
          <p:nvPr/>
        </p:nvSpPr>
        <p:spPr>
          <a:xfrm>
            <a:off x="-256" y="0"/>
            <a:ext cx="2286000" cy="6206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Contexte</a:t>
            </a:r>
            <a:endParaRPr lang="fr-FR" sz="20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858000" y="0"/>
            <a:ext cx="2286000" cy="62068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En conclusion</a:t>
            </a:r>
            <a:endParaRPr lang="fr-FR" sz="20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571744" y="0"/>
            <a:ext cx="2286000" cy="620688"/>
          </a:xfrm>
          <a:prstGeom prst="rect">
            <a:avLst/>
          </a:prstGeom>
          <a:solidFill>
            <a:srgbClr val="A1C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Les limites et perspectives</a:t>
            </a:r>
            <a:endParaRPr lang="fr-FR" sz="20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285744" y="0"/>
            <a:ext cx="2286000" cy="6206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chemeClr val="tx1"/>
                </a:solidFill>
              </a:rPr>
              <a:t>Les études</a:t>
            </a:r>
            <a:endParaRPr lang="fr-FR" sz="2000" dirty="0">
              <a:solidFill>
                <a:schemeClr val="tx1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-256" y="620688"/>
            <a:ext cx="4572619" cy="5273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 b="1" dirty="0" smtClean="0">
                <a:solidFill>
                  <a:schemeClr val="tx1"/>
                </a:solidFill>
              </a:rPr>
              <a:t>ENQUETES</a:t>
            </a:r>
            <a:endParaRPr lang="fr-FR" sz="2200" b="1" dirty="0">
              <a:solidFill>
                <a:schemeClr val="tx1"/>
              </a:solidFill>
            </a:endParaRPr>
          </a:p>
        </p:txBody>
      </p:sp>
      <p:graphicFrame>
        <p:nvGraphicFramePr>
          <p:cNvPr id="4" name="Graphique 3"/>
          <p:cNvGraphicFramePr/>
          <p:nvPr>
            <p:extLst>
              <p:ext uri="{D42A27DB-BD31-4B8C-83A1-F6EECF244321}">
                <p14:modId xmlns:p14="http://schemas.microsoft.com/office/powerpoint/2010/main" xmlns="" val="3263910941"/>
              </p:ext>
            </p:extLst>
          </p:nvPr>
        </p:nvGraphicFramePr>
        <p:xfrm>
          <a:off x="4355976" y="2996952"/>
          <a:ext cx="4572000" cy="2250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phique 4"/>
          <p:cNvGraphicFramePr/>
          <p:nvPr>
            <p:extLst>
              <p:ext uri="{D42A27DB-BD31-4B8C-83A1-F6EECF244321}">
                <p14:modId xmlns:p14="http://schemas.microsoft.com/office/powerpoint/2010/main" xmlns="" val="1559477941"/>
              </p:ext>
            </p:extLst>
          </p:nvPr>
        </p:nvGraphicFramePr>
        <p:xfrm>
          <a:off x="611560" y="2780928"/>
          <a:ext cx="4518660" cy="2520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2" name="Groupe 11"/>
          <p:cNvGrpSpPr/>
          <p:nvPr/>
        </p:nvGrpSpPr>
        <p:grpSpPr>
          <a:xfrm>
            <a:off x="179512" y="0"/>
            <a:ext cx="4392854" cy="1148008"/>
            <a:chOff x="179512" y="0"/>
            <a:chExt cx="4392854" cy="1148008"/>
          </a:xfrm>
        </p:grpSpPr>
        <p:cxnSp>
          <p:nvCxnSpPr>
            <p:cNvPr id="13" name="Connecteur droit 12"/>
            <p:cNvCxnSpPr/>
            <p:nvPr/>
          </p:nvCxnSpPr>
          <p:spPr>
            <a:xfrm flipH="1">
              <a:off x="179512" y="1148008"/>
              <a:ext cx="4392232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/>
            <p:cNvCxnSpPr/>
            <p:nvPr/>
          </p:nvCxnSpPr>
          <p:spPr>
            <a:xfrm>
              <a:off x="179512" y="620688"/>
              <a:ext cx="0" cy="52732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/>
            <p:nvPr/>
          </p:nvCxnSpPr>
          <p:spPr>
            <a:xfrm>
              <a:off x="179512" y="620688"/>
              <a:ext cx="2106542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/>
            <p:cNvCxnSpPr/>
            <p:nvPr/>
          </p:nvCxnSpPr>
          <p:spPr>
            <a:xfrm>
              <a:off x="2286054" y="0"/>
              <a:ext cx="0" cy="620688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>
              <a:off x="2286054" y="0"/>
              <a:ext cx="2286309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>
              <a:off x="4572366" y="0"/>
              <a:ext cx="0" cy="1148008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ZoneTexte 2"/>
          <p:cNvSpPr txBox="1"/>
          <p:nvPr/>
        </p:nvSpPr>
        <p:spPr>
          <a:xfrm>
            <a:off x="1979712" y="1772816"/>
            <a:ext cx="5526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/>
              <a:t>Type de sol des 37 agriculteurs</a:t>
            </a:r>
            <a:endParaRPr lang="fr-FR" sz="2000" b="1" dirty="0"/>
          </a:p>
        </p:txBody>
      </p:sp>
      <p:sp>
        <p:nvSpPr>
          <p:cNvPr id="29" name="Forme libre 28"/>
          <p:cNvSpPr/>
          <p:nvPr/>
        </p:nvSpPr>
        <p:spPr>
          <a:xfrm rot="221283">
            <a:off x="4743020" y="2691424"/>
            <a:ext cx="405044" cy="2527887"/>
          </a:xfrm>
          <a:custGeom>
            <a:avLst/>
            <a:gdLst>
              <a:gd name="connsiteX0" fmla="*/ 0 w 822743"/>
              <a:gd name="connsiteY0" fmla="*/ 0 h 3347653"/>
              <a:gd name="connsiteX1" fmla="*/ 524655 w 822743"/>
              <a:gd name="connsiteY1" fmla="*/ 584616 h 3347653"/>
              <a:gd name="connsiteX2" fmla="*/ 59960 w 822743"/>
              <a:gd name="connsiteY2" fmla="*/ 1214203 h 3347653"/>
              <a:gd name="connsiteX3" fmla="*/ 629587 w 822743"/>
              <a:gd name="connsiteY3" fmla="*/ 1888760 h 3347653"/>
              <a:gd name="connsiteX4" fmla="*/ 164891 w 822743"/>
              <a:gd name="connsiteY4" fmla="*/ 2548328 h 3347653"/>
              <a:gd name="connsiteX5" fmla="*/ 749508 w 822743"/>
              <a:gd name="connsiteY5" fmla="*/ 3267855 h 3347653"/>
              <a:gd name="connsiteX6" fmla="*/ 794478 w 822743"/>
              <a:gd name="connsiteY6" fmla="*/ 3297836 h 3347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22743" h="3347653">
                <a:moveTo>
                  <a:pt x="0" y="0"/>
                </a:moveTo>
                <a:cubicBezTo>
                  <a:pt x="257331" y="191124"/>
                  <a:pt x="514662" y="382249"/>
                  <a:pt x="524655" y="584616"/>
                </a:cubicBezTo>
                <a:cubicBezTo>
                  <a:pt x="534648" y="786983"/>
                  <a:pt x="42471" y="996846"/>
                  <a:pt x="59960" y="1214203"/>
                </a:cubicBezTo>
                <a:cubicBezTo>
                  <a:pt x="77449" y="1431560"/>
                  <a:pt x="612098" y="1666406"/>
                  <a:pt x="629587" y="1888760"/>
                </a:cubicBezTo>
                <a:cubicBezTo>
                  <a:pt x="647076" y="2111114"/>
                  <a:pt x="144904" y="2318479"/>
                  <a:pt x="164891" y="2548328"/>
                </a:cubicBezTo>
                <a:cubicBezTo>
                  <a:pt x="184878" y="2778177"/>
                  <a:pt x="644577" y="3142937"/>
                  <a:pt x="749508" y="3267855"/>
                </a:cubicBezTo>
                <a:cubicBezTo>
                  <a:pt x="854439" y="3392773"/>
                  <a:pt x="824458" y="3345304"/>
                  <a:pt x="794478" y="329783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/>
          <p:cNvSpPr txBox="1"/>
          <p:nvPr/>
        </p:nvSpPr>
        <p:spPr>
          <a:xfrm>
            <a:off x="179512" y="2924944"/>
            <a:ext cx="36358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/>
              <a:t>Travail au printemps</a:t>
            </a:r>
            <a:endParaRPr lang="fr-FR" sz="1600" b="1" dirty="0"/>
          </a:p>
        </p:txBody>
      </p:sp>
      <p:sp>
        <p:nvSpPr>
          <p:cNvPr id="22" name="ZoneTexte 21"/>
          <p:cNvSpPr txBox="1"/>
          <p:nvPr/>
        </p:nvSpPr>
        <p:spPr>
          <a:xfrm>
            <a:off x="5220072" y="2924944"/>
            <a:ext cx="36358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/>
              <a:t>Travail à l’automne</a:t>
            </a:r>
            <a:endParaRPr lang="fr-FR" sz="1600" b="1" dirty="0"/>
          </a:p>
        </p:txBody>
      </p:sp>
    </p:spTree>
    <p:extLst>
      <p:ext uri="{BB962C8B-B14F-4D97-AF65-F5344CB8AC3E}">
        <p14:creationId xmlns:p14="http://schemas.microsoft.com/office/powerpoint/2010/main" xmlns="" val="2407548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5" grpId="0">
        <p:bldAsOne/>
      </p:bldGraphic>
      <p:bldP spid="3" grpId="0"/>
      <p:bldP spid="29" grpId="0" animBg="1"/>
      <p:bldP spid="21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/>
        </p:nvSpPr>
        <p:spPr>
          <a:xfrm>
            <a:off x="0" y="476672"/>
            <a:ext cx="179512" cy="63813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Rectangle 46"/>
          <p:cNvSpPr/>
          <p:nvPr/>
        </p:nvSpPr>
        <p:spPr>
          <a:xfrm>
            <a:off x="-256" y="0"/>
            <a:ext cx="2286000" cy="6206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Contexte</a:t>
            </a:r>
            <a:endParaRPr lang="fr-FR" sz="20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6858000" y="0"/>
            <a:ext cx="2286000" cy="62068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En conclusion</a:t>
            </a:r>
            <a:endParaRPr lang="fr-FR" sz="20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4571744" y="0"/>
            <a:ext cx="2286000" cy="620688"/>
          </a:xfrm>
          <a:prstGeom prst="rect">
            <a:avLst/>
          </a:prstGeom>
          <a:solidFill>
            <a:srgbClr val="A1C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Les limites et perspectives</a:t>
            </a:r>
            <a:endParaRPr lang="fr-FR" sz="20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2285744" y="0"/>
            <a:ext cx="2286000" cy="6206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chemeClr val="tx1"/>
                </a:solidFill>
              </a:rPr>
              <a:t>Les études</a:t>
            </a:r>
            <a:endParaRPr lang="fr-FR" sz="2000" dirty="0">
              <a:solidFill>
                <a:schemeClr val="tx1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-256" y="620688"/>
            <a:ext cx="4572619" cy="5273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 b="1" dirty="0" smtClean="0">
                <a:solidFill>
                  <a:schemeClr val="tx1"/>
                </a:solidFill>
              </a:rPr>
              <a:t>ENQUETES</a:t>
            </a:r>
            <a:endParaRPr lang="fr-FR" sz="2200" b="1" dirty="0">
              <a:solidFill>
                <a:schemeClr val="tx1"/>
              </a:solidFill>
            </a:endParaRPr>
          </a:p>
        </p:txBody>
      </p:sp>
      <p:sp>
        <p:nvSpPr>
          <p:cNvPr id="3" name="Rectangle à coins arrondis 2">
            <a:hlinkClick r:id="rId2" action="ppaction://hlinksldjump"/>
          </p:cNvPr>
          <p:cNvSpPr/>
          <p:nvPr/>
        </p:nvSpPr>
        <p:spPr>
          <a:xfrm>
            <a:off x="2484134" y="3573016"/>
            <a:ext cx="4176464" cy="576064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smtClean="0"/>
              <a:t>Le sol, l’élément important</a:t>
            </a:r>
            <a:endParaRPr lang="fr-FR" sz="2000" b="1" dirty="0"/>
          </a:p>
        </p:txBody>
      </p:sp>
      <p:grpSp>
        <p:nvGrpSpPr>
          <p:cNvPr id="14" name="Groupe 13"/>
          <p:cNvGrpSpPr/>
          <p:nvPr/>
        </p:nvGrpSpPr>
        <p:grpSpPr>
          <a:xfrm>
            <a:off x="179512" y="0"/>
            <a:ext cx="4392854" cy="1148008"/>
            <a:chOff x="179512" y="0"/>
            <a:chExt cx="4392854" cy="1148008"/>
          </a:xfrm>
        </p:grpSpPr>
        <p:cxnSp>
          <p:nvCxnSpPr>
            <p:cNvPr id="15" name="Connecteur droit 14"/>
            <p:cNvCxnSpPr/>
            <p:nvPr/>
          </p:nvCxnSpPr>
          <p:spPr>
            <a:xfrm flipH="1">
              <a:off x="179512" y="1148008"/>
              <a:ext cx="4392232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/>
            <p:cNvCxnSpPr/>
            <p:nvPr/>
          </p:nvCxnSpPr>
          <p:spPr>
            <a:xfrm>
              <a:off x="179512" y="620688"/>
              <a:ext cx="0" cy="52732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/>
            <p:cNvCxnSpPr/>
            <p:nvPr/>
          </p:nvCxnSpPr>
          <p:spPr>
            <a:xfrm>
              <a:off x="179512" y="620688"/>
              <a:ext cx="2106542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>
              <a:off x="2286054" y="0"/>
              <a:ext cx="0" cy="620688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>
              <a:off x="2286054" y="0"/>
              <a:ext cx="2286309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>
              <a:off x="4572366" y="0"/>
              <a:ext cx="0" cy="1148008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Rectangle à coins arrondis 23">
            <a:hlinkClick r:id="rId3" action="ppaction://hlinksldjump"/>
          </p:cNvPr>
          <p:cNvSpPr/>
          <p:nvPr/>
        </p:nvSpPr>
        <p:spPr>
          <a:xfrm>
            <a:off x="2486406" y="2276872"/>
            <a:ext cx="4176464" cy="588836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smtClean="0"/>
              <a:t>Possible dans différentes situations</a:t>
            </a:r>
            <a:endParaRPr lang="fr-FR" sz="2000" b="1" dirty="0"/>
          </a:p>
        </p:txBody>
      </p:sp>
      <p:pic>
        <p:nvPicPr>
          <p:cNvPr id="52" name="Picture 2" descr="http://us.123rf.com/400wm/400/400/antonbrand/antonbrand1104/antonbrand110400321/9403556-agriculteur-de-dessin-anime-avec-salopette-isole-sur-fond-blan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21085" y="4509120"/>
            <a:ext cx="1352486" cy="2146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71589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0" y="476672"/>
            <a:ext cx="179512" cy="63813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/>
          <p:cNvSpPr/>
          <p:nvPr/>
        </p:nvSpPr>
        <p:spPr>
          <a:xfrm>
            <a:off x="-256" y="0"/>
            <a:ext cx="2286000" cy="6206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Contexte</a:t>
            </a:r>
            <a:endParaRPr lang="fr-FR" sz="20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858000" y="0"/>
            <a:ext cx="2286000" cy="62068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En conclusion</a:t>
            </a:r>
            <a:endParaRPr lang="fr-FR" sz="20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571744" y="0"/>
            <a:ext cx="2286000" cy="620688"/>
          </a:xfrm>
          <a:prstGeom prst="rect">
            <a:avLst/>
          </a:prstGeom>
          <a:solidFill>
            <a:srgbClr val="A1C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Les limites et perspectives</a:t>
            </a:r>
            <a:endParaRPr lang="fr-FR" sz="20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285744" y="0"/>
            <a:ext cx="2286000" cy="6206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chemeClr val="tx1"/>
                </a:solidFill>
              </a:rPr>
              <a:t>Les études</a:t>
            </a:r>
            <a:endParaRPr lang="fr-FR" sz="2000" dirty="0">
              <a:solidFill>
                <a:schemeClr val="tx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-256" y="620688"/>
            <a:ext cx="4572619" cy="5273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 b="1" dirty="0" smtClean="0">
                <a:solidFill>
                  <a:schemeClr val="tx1"/>
                </a:solidFill>
              </a:rPr>
              <a:t>ENQUETES</a:t>
            </a:r>
            <a:endParaRPr lang="fr-FR" sz="2200" b="1" dirty="0">
              <a:solidFill>
                <a:schemeClr val="tx1"/>
              </a:solidFill>
            </a:endParaRPr>
          </a:p>
        </p:txBody>
      </p:sp>
      <p:graphicFrame>
        <p:nvGraphicFramePr>
          <p:cNvPr id="4" name="Graphique 3"/>
          <p:cNvGraphicFramePr/>
          <p:nvPr>
            <p:extLst>
              <p:ext uri="{D42A27DB-BD31-4B8C-83A1-F6EECF244321}">
                <p14:modId xmlns:p14="http://schemas.microsoft.com/office/powerpoint/2010/main" xmlns="" val="3571242491"/>
              </p:ext>
            </p:extLst>
          </p:nvPr>
        </p:nvGraphicFramePr>
        <p:xfrm>
          <a:off x="1619672" y="2780928"/>
          <a:ext cx="5904656" cy="2232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4" name="Groupe 13"/>
          <p:cNvGrpSpPr/>
          <p:nvPr/>
        </p:nvGrpSpPr>
        <p:grpSpPr>
          <a:xfrm>
            <a:off x="179512" y="0"/>
            <a:ext cx="4392854" cy="1148008"/>
            <a:chOff x="179512" y="0"/>
            <a:chExt cx="4392854" cy="1148008"/>
          </a:xfrm>
        </p:grpSpPr>
        <p:cxnSp>
          <p:nvCxnSpPr>
            <p:cNvPr id="15" name="Connecteur droit 14"/>
            <p:cNvCxnSpPr/>
            <p:nvPr/>
          </p:nvCxnSpPr>
          <p:spPr>
            <a:xfrm flipH="1">
              <a:off x="179512" y="1148008"/>
              <a:ext cx="4392232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/>
            <p:cNvCxnSpPr/>
            <p:nvPr/>
          </p:nvCxnSpPr>
          <p:spPr>
            <a:xfrm>
              <a:off x="179512" y="620688"/>
              <a:ext cx="0" cy="52732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/>
            <p:cNvCxnSpPr/>
            <p:nvPr/>
          </p:nvCxnSpPr>
          <p:spPr>
            <a:xfrm>
              <a:off x="179512" y="620688"/>
              <a:ext cx="2106542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>
              <a:off x="2286054" y="0"/>
              <a:ext cx="0" cy="620688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>
              <a:off x="2286054" y="0"/>
              <a:ext cx="2286309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>
              <a:off x="4572366" y="0"/>
              <a:ext cx="0" cy="1148008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ZoneTexte 21"/>
          <p:cNvSpPr txBox="1"/>
          <p:nvPr/>
        </p:nvSpPr>
        <p:spPr>
          <a:xfrm>
            <a:off x="1808692" y="2060848"/>
            <a:ext cx="5526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/>
              <a:t>Les points forts citées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xmlns="" val="57794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à coins arrondis 16"/>
          <p:cNvSpPr/>
          <p:nvPr/>
        </p:nvSpPr>
        <p:spPr>
          <a:xfrm>
            <a:off x="5940152" y="1052736"/>
            <a:ext cx="2448272" cy="72008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smtClean="0"/>
              <a:t>Matériel</a:t>
            </a:r>
            <a:endParaRPr lang="fr-FR" sz="2000" b="1" dirty="0"/>
          </a:p>
        </p:txBody>
      </p:sp>
      <p:sp>
        <p:nvSpPr>
          <p:cNvPr id="3" name="Rectangle à coins arrondis 2"/>
          <p:cNvSpPr/>
          <p:nvPr/>
        </p:nvSpPr>
        <p:spPr>
          <a:xfrm>
            <a:off x="611560" y="1052736"/>
            <a:ext cx="2448272" cy="72008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smtClean="0"/>
              <a:t>Technique de travail sans labour</a:t>
            </a:r>
            <a:endParaRPr lang="fr-FR" sz="2000" b="1" dirty="0"/>
          </a:p>
        </p:txBody>
      </p:sp>
      <p:sp>
        <p:nvSpPr>
          <p:cNvPr id="6" name="Rectangle à coins arrondis 5"/>
          <p:cNvSpPr/>
          <p:nvPr/>
        </p:nvSpPr>
        <p:spPr>
          <a:xfrm>
            <a:off x="395536" y="2060848"/>
            <a:ext cx="3617776" cy="172819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fr-FR" sz="2000" b="1" dirty="0" smtClean="0">
                <a:solidFill>
                  <a:schemeClr val="tx1"/>
                </a:solidFill>
              </a:rPr>
              <a:t>Travail en bande</a:t>
            </a:r>
          </a:p>
          <a:p>
            <a:pPr marL="285750" indent="-285750">
              <a:buFontTx/>
              <a:buChar char="-"/>
            </a:pPr>
            <a:r>
              <a:rPr lang="fr-FR" sz="2000" b="1" dirty="0" smtClean="0">
                <a:solidFill>
                  <a:schemeClr val="tx1"/>
                </a:solidFill>
              </a:rPr>
              <a:t>Bande de 5 à 30 cm de large et </a:t>
            </a:r>
            <a:r>
              <a:rPr lang="fr-FR" sz="2000" b="1" dirty="0" smtClean="0"/>
              <a:t>5 </a:t>
            </a:r>
            <a:r>
              <a:rPr lang="fr-FR" sz="2000" b="1" dirty="0"/>
              <a:t>à 30 cm de profondeur</a:t>
            </a:r>
          </a:p>
          <a:p>
            <a:pPr marL="285750" indent="-285750">
              <a:buFontTx/>
              <a:buChar char="-"/>
            </a:pPr>
            <a:r>
              <a:rPr lang="fr-FR" sz="2000" b="1" dirty="0" smtClean="0">
                <a:solidFill>
                  <a:schemeClr val="tx1"/>
                </a:solidFill>
              </a:rPr>
              <a:t>Cultures sarclées</a:t>
            </a:r>
          </a:p>
        </p:txBody>
      </p:sp>
      <p:sp>
        <p:nvSpPr>
          <p:cNvPr id="11" name="Rectangle à coins arrondis 10"/>
          <p:cNvSpPr/>
          <p:nvPr/>
        </p:nvSpPr>
        <p:spPr>
          <a:xfrm>
            <a:off x="3275856" y="188640"/>
            <a:ext cx="2448272" cy="72008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err="1"/>
              <a:t>S</a:t>
            </a:r>
            <a:r>
              <a:rPr lang="fr-FR" sz="3600" b="1" dirty="0" err="1" smtClean="0"/>
              <a:t>trip</a:t>
            </a:r>
            <a:r>
              <a:rPr lang="fr-FR" sz="3600" b="1" dirty="0" smtClean="0"/>
              <a:t> till ?</a:t>
            </a:r>
            <a:endParaRPr lang="fr-FR" sz="3600" b="1" dirty="0"/>
          </a:p>
        </p:txBody>
      </p:sp>
      <p:sp>
        <p:nvSpPr>
          <p:cNvPr id="4" name="Rectangle 3"/>
          <p:cNvSpPr/>
          <p:nvPr/>
        </p:nvSpPr>
        <p:spPr>
          <a:xfrm>
            <a:off x="5906218" y="811314"/>
            <a:ext cx="3096344" cy="1040001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1"/>
          <p:cNvGrpSpPr/>
          <p:nvPr/>
        </p:nvGrpSpPr>
        <p:grpSpPr>
          <a:xfrm>
            <a:off x="4022600" y="2060848"/>
            <a:ext cx="2625632" cy="2232248"/>
            <a:chOff x="4022600" y="2060848"/>
            <a:chExt cx="2625632" cy="2232248"/>
          </a:xfrm>
        </p:grpSpPr>
        <p:pic>
          <p:nvPicPr>
            <p:cNvPr id="5" name="Picture 2" descr="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2600" y="2060848"/>
              <a:ext cx="2625632" cy="1969224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ZoneTexte 9"/>
            <p:cNvSpPr txBox="1"/>
            <p:nvPr/>
          </p:nvSpPr>
          <p:spPr>
            <a:xfrm>
              <a:off x="4587455" y="4046875"/>
              <a:ext cx="149592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smtClean="0">
                  <a:solidFill>
                    <a:schemeClr val="accent1">
                      <a:lumMod val="75000"/>
                    </a:schemeClr>
                  </a:solidFill>
                </a:rPr>
                <a:t>Source :  DELAGE Yohann</a:t>
              </a:r>
              <a:endParaRPr lang="fr-FR" sz="10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pSp>
        <p:nvGrpSpPr>
          <p:cNvPr id="7" name="Groupe 6"/>
          <p:cNvGrpSpPr/>
          <p:nvPr/>
        </p:nvGrpSpPr>
        <p:grpSpPr>
          <a:xfrm>
            <a:off x="4022600" y="4438928"/>
            <a:ext cx="2625632" cy="2302440"/>
            <a:chOff x="4022600" y="4438928"/>
            <a:chExt cx="2625632" cy="2302440"/>
          </a:xfrm>
        </p:grpSpPr>
        <p:pic>
          <p:nvPicPr>
            <p:cNvPr id="3076" name="Picture 7" descr="http://lh3.ggpht.com/-VZJFtIqsFIo/T4wzAapBZTI/AAAAAAAADSc/C_7lzOuSKeY/s640/P1000204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2009" t="5268" b="43296"/>
            <a:stretch/>
          </p:blipFill>
          <p:spPr bwMode="auto">
            <a:xfrm>
              <a:off x="4022600" y="4438928"/>
              <a:ext cx="2625632" cy="2014408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ZoneTexte 11"/>
            <p:cNvSpPr txBox="1"/>
            <p:nvPr/>
          </p:nvSpPr>
          <p:spPr>
            <a:xfrm>
              <a:off x="4499992" y="6495147"/>
              <a:ext cx="172034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smtClean="0">
                  <a:solidFill>
                    <a:schemeClr val="accent1">
                      <a:lumMod val="75000"/>
                    </a:schemeClr>
                  </a:solidFill>
                </a:rPr>
                <a:t>Source :  </a:t>
              </a:r>
              <a:r>
                <a:rPr lang="fr-FR" sz="1000" dirty="0" smtClean="0">
                  <a:solidFill>
                    <a:schemeClr val="accent1">
                      <a:lumMod val="75000"/>
                    </a:schemeClr>
                  </a:solidFill>
                  <a:hlinkClick r:id="rId4"/>
                </a:rPr>
                <a:t>www.slyfrance.com</a:t>
              </a:r>
              <a:r>
                <a:rPr lang="fr-FR" sz="10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endParaRPr lang="fr-FR" sz="10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pSp>
        <p:nvGrpSpPr>
          <p:cNvPr id="8" name="Groupe 7"/>
          <p:cNvGrpSpPr/>
          <p:nvPr/>
        </p:nvGrpSpPr>
        <p:grpSpPr>
          <a:xfrm>
            <a:off x="1043608" y="4438928"/>
            <a:ext cx="2546944" cy="2302440"/>
            <a:chOff x="1043608" y="4438928"/>
            <a:chExt cx="2546944" cy="2302440"/>
          </a:xfrm>
        </p:grpSpPr>
        <p:pic>
          <p:nvPicPr>
            <p:cNvPr id="3077" name="Picture 9" descr="affichage de l'image photos-001240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22198" r="12440" b="19000"/>
            <a:stretch>
              <a:fillRect/>
            </a:stretch>
          </p:blipFill>
          <p:spPr bwMode="auto">
            <a:xfrm>
              <a:off x="1043608" y="4438928"/>
              <a:ext cx="2546944" cy="2014408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ZoneTexte 12"/>
            <p:cNvSpPr txBox="1"/>
            <p:nvPr/>
          </p:nvSpPr>
          <p:spPr>
            <a:xfrm>
              <a:off x="1547664" y="6495147"/>
              <a:ext cx="182453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smtClean="0">
                  <a:solidFill>
                    <a:schemeClr val="accent1">
                      <a:lumMod val="75000"/>
                    </a:schemeClr>
                  </a:solidFill>
                </a:rPr>
                <a:t>Source :  PASTOUREAU Philippe</a:t>
              </a:r>
              <a:endParaRPr lang="fr-FR" sz="10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606758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476672"/>
            <a:ext cx="179512" cy="63813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/>
          <p:cNvSpPr/>
          <p:nvPr/>
        </p:nvSpPr>
        <p:spPr>
          <a:xfrm>
            <a:off x="-256" y="0"/>
            <a:ext cx="2286000" cy="6206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Contexte</a:t>
            </a:r>
            <a:endParaRPr lang="fr-FR" sz="20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858000" y="0"/>
            <a:ext cx="2286000" cy="62068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En conclusion</a:t>
            </a:r>
            <a:endParaRPr lang="fr-FR" sz="20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571744" y="0"/>
            <a:ext cx="2286000" cy="620688"/>
          </a:xfrm>
          <a:prstGeom prst="rect">
            <a:avLst/>
          </a:prstGeom>
          <a:solidFill>
            <a:srgbClr val="A1C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Les limites et perspectives</a:t>
            </a:r>
            <a:endParaRPr lang="fr-FR" sz="20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285744" y="0"/>
            <a:ext cx="2286000" cy="6206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chemeClr val="tx1"/>
                </a:solidFill>
              </a:rPr>
              <a:t>Les études</a:t>
            </a:r>
            <a:endParaRPr lang="fr-FR" sz="2000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-256" y="620688"/>
            <a:ext cx="4572619" cy="5273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 b="1" dirty="0" smtClean="0">
                <a:solidFill>
                  <a:schemeClr val="tx1"/>
                </a:solidFill>
              </a:rPr>
              <a:t>SYNTHESE</a:t>
            </a:r>
            <a:endParaRPr lang="fr-FR" sz="2200" b="1" dirty="0">
              <a:solidFill>
                <a:schemeClr val="tx1"/>
              </a:solidFill>
            </a:endParaRPr>
          </a:p>
        </p:txBody>
      </p:sp>
      <p:pic>
        <p:nvPicPr>
          <p:cNvPr id="4" name="Picture 2" descr="http://us.123rf.com/400wm/400/400/antonbrand/antonbrand1104/antonbrand110400321/9403556-agriculteur-de-dessin-anime-avec-salopette-isole-sur-fond-blan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230190"/>
            <a:ext cx="849326" cy="134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à coins arrondis 4"/>
          <p:cNvSpPr/>
          <p:nvPr/>
        </p:nvSpPr>
        <p:spPr>
          <a:xfrm>
            <a:off x="683568" y="1772816"/>
            <a:ext cx="2880320" cy="936104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smtClean="0"/>
              <a:t>Une technique possible en </a:t>
            </a:r>
            <a:r>
              <a:rPr lang="fr-FR" sz="2000" b="1" dirty="0" err="1" smtClean="0"/>
              <a:t>cuma</a:t>
            </a:r>
            <a:endParaRPr lang="fr-FR" sz="2000" b="1" dirty="0"/>
          </a:p>
        </p:txBody>
      </p:sp>
      <p:sp>
        <p:nvSpPr>
          <p:cNvPr id="7" name="Rectangle à coins arrondis 6"/>
          <p:cNvSpPr/>
          <p:nvPr/>
        </p:nvSpPr>
        <p:spPr>
          <a:xfrm>
            <a:off x="3132206" y="4869160"/>
            <a:ext cx="2880320" cy="936104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smtClean="0"/>
              <a:t>De multiples variantes pour les agriculteurs</a:t>
            </a:r>
            <a:endParaRPr lang="fr-FR" sz="2000" b="1" dirty="0"/>
          </a:p>
        </p:txBody>
      </p:sp>
      <p:sp>
        <p:nvSpPr>
          <p:cNvPr id="8" name="Rectangle à coins arrondis 7"/>
          <p:cNvSpPr/>
          <p:nvPr/>
        </p:nvSpPr>
        <p:spPr>
          <a:xfrm>
            <a:off x="2722450" y="3140968"/>
            <a:ext cx="3699832" cy="126014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/>
              <a:t>Le </a:t>
            </a:r>
            <a:r>
              <a:rPr lang="fr-FR" sz="2400" b="1" dirty="0" err="1" smtClean="0"/>
              <a:t>strip</a:t>
            </a:r>
            <a:r>
              <a:rPr lang="fr-FR" sz="2400" b="1" dirty="0" smtClean="0"/>
              <a:t> till, une technique dans les TCS</a:t>
            </a:r>
            <a:endParaRPr lang="fr-FR" sz="2400" b="1" dirty="0"/>
          </a:p>
        </p:txBody>
      </p:sp>
      <p:grpSp>
        <p:nvGrpSpPr>
          <p:cNvPr id="39" name="Groupe 38"/>
          <p:cNvGrpSpPr/>
          <p:nvPr/>
        </p:nvGrpSpPr>
        <p:grpSpPr>
          <a:xfrm>
            <a:off x="179512" y="0"/>
            <a:ext cx="4392854" cy="1148008"/>
            <a:chOff x="179512" y="0"/>
            <a:chExt cx="4392854" cy="1148008"/>
          </a:xfrm>
        </p:grpSpPr>
        <p:cxnSp>
          <p:nvCxnSpPr>
            <p:cNvPr id="17" name="Connecteur droit 16"/>
            <p:cNvCxnSpPr/>
            <p:nvPr/>
          </p:nvCxnSpPr>
          <p:spPr>
            <a:xfrm flipH="1">
              <a:off x="179512" y="1148008"/>
              <a:ext cx="4392232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>
              <a:off x="179512" y="620688"/>
              <a:ext cx="0" cy="52732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>
              <a:off x="179512" y="620688"/>
              <a:ext cx="2106542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/>
            <p:cNvCxnSpPr/>
            <p:nvPr/>
          </p:nvCxnSpPr>
          <p:spPr>
            <a:xfrm>
              <a:off x="2286054" y="0"/>
              <a:ext cx="0" cy="620688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/>
            <p:cNvCxnSpPr/>
            <p:nvPr/>
          </p:nvCxnSpPr>
          <p:spPr>
            <a:xfrm>
              <a:off x="2286054" y="0"/>
              <a:ext cx="2286309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>
              <a:off x="4572366" y="0"/>
              <a:ext cx="0" cy="1148008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à coins arrondis 20"/>
          <p:cNvSpPr/>
          <p:nvPr/>
        </p:nvSpPr>
        <p:spPr>
          <a:xfrm>
            <a:off x="5580112" y="1772816"/>
            <a:ext cx="2880320" cy="93610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smtClean="0"/>
              <a:t>Un résultat optimis</a:t>
            </a:r>
            <a:r>
              <a:rPr lang="fr-FR" sz="2000" b="1" dirty="0"/>
              <a:t>é</a:t>
            </a:r>
          </a:p>
        </p:txBody>
      </p:sp>
    </p:spTree>
    <p:extLst>
      <p:ext uri="{BB962C8B-B14F-4D97-AF65-F5344CB8AC3E}">
        <p14:creationId xmlns:p14="http://schemas.microsoft.com/office/powerpoint/2010/main" xmlns="" val="178119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8" grpId="1" animBg="1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Connecteur droit avec flèche 16"/>
          <p:cNvCxnSpPr>
            <a:stCxn id="5" idx="3"/>
            <a:endCxn id="11" idx="1"/>
          </p:cNvCxnSpPr>
          <p:nvPr/>
        </p:nvCxnSpPr>
        <p:spPr>
          <a:xfrm>
            <a:off x="4139952" y="2024283"/>
            <a:ext cx="1036984" cy="1119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6" name="Connecteur droit avec flèche 35"/>
          <p:cNvCxnSpPr>
            <a:stCxn id="2" idx="3"/>
            <a:endCxn id="9" idx="1"/>
          </p:cNvCxnSpPr>
          <p:nvPr/>
        </p:nvCxnSpPr>
        <p:spPr>
          <a:xfrm flipV="1">
            <a:off x="4139952" y="3187604"/>
            <a:ext cx="1036984" cy="72120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/>
          <p:cNvCxnSpPr>
            <a:stCxn id="2" idx="3"/>
            <a:endCxn id="10" idx="1"/>
          </p:cNvCxnSpPr>
          <p:nvPr/>
        </p:nvCxnSpPr>
        <p:spPr>
          <a:xfrm flipV="1">
            <a:off x="4139952" y="3907684"/>
            <a:ext cx="1036984" cy="112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/>
          <p:cNvCxnSpPr>
            <a:stCxn id="2" idx="3"/>
            <a:endCxn id="14" idx="1"/>
          </p:cNvCxnSpPr>
          <p:nvPr/>
        </p:nvCxnSpPr>
        <p:spPr>
          <a:xfrm>
            <a:off x="4139952" y="3908806"/>
            <a:ext cx="1036984" cy="79096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/>
          <p:cNvCxnSpPr>
            <a:stCxn id="6" idx="3"/>
            <a:endCxn id="12" idx="1"/>
          </p:cNvCxnSpPr>
          <p:nvPr/>
        </p:nvCxnSpPr>
        <p:spPr>
          <a:xfrm flipV="1">
            <a:off x="4211960" y="5563868"/>
            <a:ext cx="964976" cy="33765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9" name="Connecteur droit avec flèche 48"/>
          <p:cNvCxnSpPr>
            <a:stCxn id="6" idx="3"/>
            <a:endCxn id="13" idx="1"/>
          </p:cNvCxnSpPr>
          <p:nvPr/>
        </p:nvCxnSpPr>
        <p:spPr>
          <a:xfrm>
            <a:off x="4211960" y="5901522"/>
            <a:ext cx="964976" cy="38242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0" y="476672"/>
            <a:ext cx="179512" cy="6381328"/>
          </a:xfrm>
          <a:prstGeom prst="rect">
            <a:avLst/>
          </a:prstGeom>
          <a:solidFill>
            <a:srgbClr val="A1C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Rectangle 43"/>
          <p:cNvSpPr/>
          <p:nvPr/>
        </p:nvSpPr>
        <p:spPr>
          <a:xfrm>
            <a:off x="-256" y="0"/>
            <a:ext cx="2286000" cy="6206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Contexte</a:t>
            </a:r>
            <a:endParaRPr lang="fr-FR" sz="20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285744" y="0"/>
            <a:ext cx="2286000" cy="6206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chemeClr val="accent3">
                    <a:lumMod val="75000"/>
                  </a:schemeClr>
                </a:solidFill>
              </a:rPr>
              <a:t>Les études</a:t>
            </a:r>
            <a:endParaRPr lang="fr-FR" sz="20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858000" y="0"/>
            <a:ext cx="2286000" cy="62068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En conclusion</a:t>
            </a:r>
            <a:endParaRPr lang="fr-FR" sz="20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-256" y="620688"/>
            <a:ext cx="6858000" cy="527320"/>
          </a:xfrm>
          <a:prstGeom prst="rect">
            <a:avLst/>
          </a:prstGeom>
          <a:solidFill>
            <a:srgbClr val="A1C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 b="1" dirty="0" smtClean="0">
                <a:solidFill>
                  <a:schemeClr val="bg1"/>
                </a:solidFill>
              </a:rPr>
              <a:t>LIMITES</a:t>
            </a:r>
            <a:endParaRPr lang="fr-FR" sz="2200" b="1" dirty="0">
              <a:solidFill>
                <a:schemeClr val="bg1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571744" y="0"/>
            <a:ext cx="2286000" cy="620688"/>
          </a:xfrm>
          <a:prstGeom prst="rect">
            <a:avLst/>
          </a:prstGeom>
          <a:solidFill>
            <a:srgbClr val="A1C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chemeClr val="bg1"/>
                </a:solidFill>
              </a:rPr>
              <a:t>Les limites et perspectives</a:t>
            </a: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2" name="Rectangle à coins arrondis 1"/>
          <p:cNvSpPr/>
          <p:nvPr/>
        </p:nvSpPr>
        <p:spPr>
          <a:xfrm>
            <a:off x="683568" y="3573016"/>
            <a:ext cx="3456384" cy="67158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Le </a:t>
            </a:r>
            <a:r>
              <a:rPr lang="fr-FR" b="1" dirty="0" err="1"/>
              <a:t>strip</a:t>
            </a:r>
            <a:r>
              <a:rPr lang="fr-FR" b="1" dirty="0"/>
              <a:t> till face aux autres techniques d’implantation</a:t>
            </a:r>
          </a:p>
        </p:txBody>
      </p:sp>
      <p:sp>
        <p:nvSpPr>
          <p:cNvPr id="5" name="Rectangle à coins arrondis 4"/>
          <p:cNvSpPr/>
          <p:nvPr/>
        </p:nvSpPr>
        <p:spPr>
          <a:xfrm>
            <a:off x="683568" y="1699686"/>
            <a:ext cx="3456384" cy="649194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Suivi d’une </a:t>
            </a:r>
            <a:r>
              <a:rPr lang="fr-FR" b="1" dirty="0" err="1" smtClean="0"/>
              <a:t>cuma</a:t>
            </a:r>
            <a:r>
              <a:rPr lang="fr-FR" b="1" dirty="0"/>
              <a:t> </a:t>
            </a:r>
            <a:r>
              <a:rPr lang="fr-FR" b="1" dirty="0" smtClean="0"/>
              <a:t>utilisatrice</a:t>
            </a:r>
            <a:endParaRPr lang="fr-FR" b="1" dirty="0"/>
          </a:p>
        </p:txBody>
      </p:sp>
      <p:sp>
        <p:nvSpPr>
          <p:cNvPr id="6" name="Rectangle à coins arrondis 5"/>
          <p:cNvSpPr/>
          <p:nvPr/>
        </p:nvSpPr>
        <p:spPr>
          <a:xfrm>
            <a:off x="755576" y="5565732"/>
            <a:ext cx="3456384" cy="67158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Enquête à conduire dans le grand ouest</a:t>
            </a:r>
            <a:endParaRPr lang="fr-FR" b="1" dirty="0"/>
          </a:p>
        </p:txBody>
      </p:sp>
      <p:sp>
        <p:nvSpPr>
          <p:cNvPr id="9" name="Rectangle à coins arrondis 8"/>
          <p:cNvSpPr/>
          <p:nvPr/>
        </p:nvSpPr>
        <p:spPr>
          <a:xfrm>
            <a:off x="5176936" y="2874200"/>
            <a:ext cx="3456384" cy="62680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Semis 2013 moyen</a:t>
            </a:r>
            <a:endParaRPr lang="fr-FR" b="1" dirty="0"/>
          </a:p>
        </p:txBody>
      </p:sp>
      <p:sp>
        <p:nvSpPr>
          <p:cNvPr id="10" name="Rectangle à coins arrondis 9"/>
          <p:cNvSpPr/>
          <p:nvPr/>
        </p:nvSpPr>
        <p:spPr>
          <a:xfrm>
            <a:off x="5176936" y="3594280"/>
            <a:ext cx="3456384" cy="62680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Peu de suivis entre semis et récolte</a:t>
            </a:r>
            <a:endParaRPr lang="fr-FR" b="1" dirty="0"/>
          </a:p>
        </p:txBody>
      </p:sp>
      <p:sp>
        <p:nvSpPr>
          <p:cNvPr id="11" name="Rectangle à coins arrondis 10"/>
          <p:cNvSpPr/>
          <p:nvPr/>
        </p:nvSpPr>
        <p:spPr>
          <a:xfrm>
            <a:off x="5176936" y="1722072"/>
            <a:ext cx="3456384" cy="626808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Précisions des données</a:t>
            </a:r>
            <a:endParaRPr lang="fr-FR" b="1" dirty="0"/>
          </a:p>
        </p:txBody>
      </p:sp>
      <p:sp>
        <p:nvSpPr>
          <p:cNvPr id="12" name="Rectangle à coins arrondis 11"/>
          <p:cNvSpPr/>
          <p:nvPr/>
        </p:nvSpPr>
        <p:spPr>
          <a:xfrm>
            <a:off x="5176936" y="5250464"/>
            <a:ext cx="3456384" cy="626808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Travail réalisé sur 2 ans</a:t>
            </a:r>
            <a:endParaRPr lang="fr-FR" b="1" dirty="0"/>
          </a:p>
        </p:txBody>
      </p:sp>
      <p:sp>
        <p:nvSpPr>
          <p:cNvPr id="13" name="Rectangle à coins arrondis 12"/>
          <p:cNvSpPr/>
          <p:nvPr/>
        </p:nvSpPr>
        <p:spPr>
          <a:xfrm>
            <a:off x="5176936" y="5970544"/>
            <a:ext cx="3456384" cy="626808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Informations difficiles à traduire</a:t>
            </a:r>
            <a:endParaRPr lang="fr-FR" b="1" dirty="0"/>
          </a:p>
        </p:txBody>
      </p:sp>
      <p:sp>
        <p:nvSpPr>
          <p:cNvPr id="14" name="Rectangle à coins arrondis 13"/>
          <p:cNvSpPr/>
          <p:nvPr/>
        </p:nvSpPr>
        <p:spPr>
          <a:xfrm>
            <a:off x="5176936" y="4386368"/>
            <a:ext cx="3456384" cy="62680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Coût qui ne prend pas en compte tous les éléments</a:t>
            </a:r>
            <a:endParaRPr lang="fr-FR" b="1" dirty="0"/>
          </a:p>
        </p:txBody>
      </p:sp>
      <p:grpSp>
        <p:nvGrpSpPr>
          <p:cNvPr id="19" name="Groupe 18"/>
          <p:cNvGrpSpPr/>
          <p:nvPr/>
        </p:nvGrpSpPr>
        <p:grpSpPr>
          <a:xfrm>
            <a:off x="179512" y="0"/>
            <a:ext cx="6678488" cy="1148008"/>
            <a:chOff x="179512" y="0"/>
            <a:chExt cx="4392854" cy="1148008"/>
          </a:xfrm>
        </p:grpSpPr>
        <p:cxnSp>
          <p:nvCxnSpPr>
            <p:cNvPr id="20" name="Connecteur droit 19"/>
            <p:cNvCxnSpPr/>
            <p:nvPr/>
          </p:nvCxnSpPr>
          <p:spPr>
            <a:xfrm flipH="1">
              <a:off x="179512" y="1148008"/>
              <a:ext cx="4392232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>
              <a:off x="179512" y="620688"/>
              <a:ext cx="0" cy="52732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>
              <a:off x="179512" y="620688"/>
              <a:ext cx="2889042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>
            <a:xfrm>
              <a:off x="3068554" y="0"/>
              <a:ext cx="0" cy="620688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/>
            <p:cNvCxnSpPr/>
            <p:nvPr/>
          </p:nvCxnSpPr>
          <p:spPr>
            <a:xfrm>
              <a:off x="3068554" y="0"/>
              <a:ext cx="1503808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/>
            <p:cNvCxnSpPr/>
            <p:nvPr/>
          </p:nvCxnSpPr>
          <p:spPr>
            <a:xfrm>
              <a:off x="4572366" y="0"/>
              <a:ext cx="0" cy="1148008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1811111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0" y="476672"/>
            <a:ext cx="179512" cy="6381328"/>
          </a:xfrm>
          <a:prstGeom prst="rect">
            <a:avLst/>
          </a:prstGeom>
          <a:solidFill>
            <a:srgbClr val="A1C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/>
          <p:cNvSpPr/>
          <p:nvPr/>
        </p:nvSpPr>
        <p:spPr>
          <a:xfrm>
            <a:off x="-256" y="0"/>
            <a:ext cx="2286000" cy="6206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Contexte</a:t>
            </a:r>
            <a:endParaRPr lang="fr-FR" sz="20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858000" y="0"/>
            <a:ext cx="2286000" cy="62068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En conclusion</a:t>
            </a:r>
            <a:endParaRPr lang="fr-FR" sz="20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285744" y="0"/>
            <a:ext cx="2286000" cy="6206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chemeClr val="accent3">
                    <a:lumMod val="75000"/>
                  </a:schemeClr>
                </a:solidFill>
              </a:rPr>
              <a:t>Les études</a:t>
            </a:r>
            <a:endParaRPr lang="fr-FR" sz="20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-256" y="620688"/>
            <a:ext cx="6858000" cy="527320"/>
          </a:xfrm>
          <a:prstGeom prst="rect">
            <a:avLst/>
          </a:prstGeom>
          <a:solidFill>
            <a:srgbClr val="A1C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 b="1" dirty="0" smtClean="0">
                <a:solidFill>
                  <a:schemeClr val="bg1"/>
                </a:solidFill>
              </a:rPr>
              <a:t>PERSPECTIVES</a:t>
            </a:r>
            <a:endParaRPr lang="fr-FR" sz="2200" b="1" dirty="0">
              <a:solidFill>
                <a:schemeClr val="bg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571744" y="0"/>
            <a:ext cx="2286000" cy="620688"/>
          </a:xfrm>
          <a:prstGeom prst="rect">
            <a:avLst/>
          </a:prstGeom>
          <a:solidFill>
            <a:srgbClr val="A1C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chemeClr val="bg1"/>
                </a:solidFill>
              </a:rPr>
              <a:t>Les limites et perspectives</a:t>
            </a: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5" name="Rectangle à coins arrondis 4"/>
          <p:cNvSpPr/>
          <p:nvPr/>
        </p:nvSpPr>
        <p:spPr>
          <a:xfrm>
            <a:off x="2051720" y="1988840"/>
            <a:ext cx="3816424" cy="90868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/>
              <a:t>Suivre une autre </a:t>
            </a:r>
            <a:r>
              <a:rPr lang="fr-FR" sz="2400" b="1" dirty="0" err="1" smtClean="0"/>
              <a:t>cuma</a:t>
            </a:r>
            <a:endParaRPr lang="fr-FR" sz="2400" b="1" dirty="0"/>
          </a:p>
        </p:txBody>
      </p:sp>
      <p:sp>
        <p:nvSpPr>
          <p:cNvPr id="6" name="Rectangle à coins arrondis 5"/>
          <p:cNvSpPr/>
          <p:nvPr/>
        </p:nvSpPr>
        <p:spPr>
          <a:xfrm>
            <a:off x="2051720" y="3523888"/>
            <a:ext cx="3816424" cy="90868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/>
              <a:t>Un regard scientifique sur les essais</a:t>
            </a:r>
            <a:endParaRPr lang="fr-FR" sz="2400" b="1" dirty="0"/>
          </a:p>
        </p:txBody>
      </p:sp>
      <p:sp>
        <p:nvSpPr>
          <p:cNvPr id="7" name="Rectangle à coins arrondis 6"/>
          <p:cNvSpPr/>
          <p:nvPr/>
        </p:nvSpPr>
        <p:spPr>
          <a:xfrm>
            <a:off x="2051720" y="5040600"/>
            <a:ext cx="3816424" cy="90868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/>
              <a:t>Avis matériel à approfondir</a:t>
            </a:r>
            <a:endParaRPr lang="fr-FR" sz="2400" b="1" dirty="0"/>
          </a:p>
        </p:txBody>
      </p:sp>
      <p:grpSp>
        <p:nvGrpSpPr>
          <p:cNvPr id="12" name="Groupe 11"/>
          <p:cNvGrpSpPr/>
          <p:nvPr/>
        </p:nvGrpSpPr>
        <p:grpSpPr>
          <a:xfrm>
            <a:off x="179512" y="0"/>
            <a:ext cx="6678488" cy="1148008"/>
            <a:chOff x="179512" y="0"/>
            <a:chExt cx="4392854" cy="1148008"/>
          </a:xfrm>
        </p:grpSpPr>
        <p:cxnSp>
          <p:nvCxnSpPr>
            <p:cNvPr id="13" name="Connecteur droit 12"/>
            <p:cNvCxnSpPr/>
            <p:nvPr/>
          </p:nvCxnSpPr>
          <p:spPr>
            <a:xfrm flipH="1">
              <a:off x="179512" y="1148008"/>
              <a:ext cx="4392232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/>
            <p:cNvCxnSpPr/>
            <p:nvPr/>
          </p:nvCxnSpPr>
          <p:spPr>
            <a:xfrm>
              <a:off x="179512" y="620688"/>
              <a:ext cx="0" cy="52732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/>
            <p:nvPr/>
          </p:nvCxnSpPr>
          <p:spPr>
            <a:xfrm>
              <a:off x="179512" y="620688"/>
              <a:ext cx="2889042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/>
            <p:cNvCxnSpPr/>
            <p:nvPr/>
          </p:nvCxnSpPr>
          <p:spPr>
            <a:xfrm>
              <a:off x="3068554" y="0"/>
              <a:ext cx="0" cy="620688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/>
            <p:cNvCxnSpPr/>
            <p:nvPr/>
          </p:nvCxnSpPr>
          <p:spPr>
            <a:xfrm>
              <a:off x="3068554" y="0"/>
              <a:ext cx="1503808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>
              <a:off x="4572366" y="0"/>
              <a:ext cx="0" cy="1148008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4292708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4571744" y="0"/>
            <a:ext cx="2286000" cy="620688"/>
          </a:xfrm>
          <a:prstGeom prst="rect">
            <a:avLst/>
          </a:prstGeom>
          <a:solidFill>
            <a:srgbClr val="A1C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chemeClr val="bg1"/>
                </a:solidFill>
              </a:rPr>
              <a:t>Les limites et perspectives</a:t>
            </a: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0" y="476672"/>
            <a:ext cx="179512" cy="638132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-256" y="0"/>
            <a:ext cx="2286000" cy="6206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Contexte</a:t>
            </a:r>
            <a:endParaRPr lang="fr-FR" sz="20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858000" y="0"/>
            <a:ext cx="2286000" cy="62068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chemeClr val="bg1"/>
                </a:solidFill>
              </a:rPr>
              <a:t>En conclusion</a:t>
            </a: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285744" y="0"/>
            <a:ext cx="2286000" cy="6206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chemeClr val="accent3">
                    <a:lumMod val="75000"/>
                  </a:schemeClr>
                </a:solidFill>
              </a:rPr>
              <a:t>Les études</a:t>
            </a:r>
            <a:endParaRPr lang="fr-FR" sz="20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-256" y="620688"/>
            <a:ext cx="9144256" cy="52732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 b="1" dirty="0" smtClean="0">
                <a:solidFill>
                  <a:schemeClr val="bg1"/>
                </a:solidFill>
              </a:rPr>
              <a:t>	LE STRIP TILL... 			</a:t>
            </a:r>
            <a:endParaRPr lang="fr-FR" sz="22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2000" y="-43599"/>
            <a:ext cx="22819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Les limites et perspectives</a:t>
            </a:r>
          </a:p>
        </p:txBody>
      </p:sp>
      <p:grpSp>
        <p:nvGrpSpPr>
          <p:cNvPr id="24" name="Groupe 23"/>
          <p:cNvGrpSpPr/>
          <p:nvPr/>
        </p:nvGrpSpPr>
        <p:grpSpPr>
          <a:xfrm>
            <a:off x="179512" y="0"/>
            <a:ext cx="8964488" cy="1148008"/>
            <a:chOff x="179512" y="0"/>
            <a:chExt cx="4392854" cy="1148008"/>
          </a:xfrm>
        </p:grpSpPr>
        <p:cxnSp>
          <p:nvCxnSpPr>
            <p:cNvPr id="28" name="Connecteur droit 27"/>
            <p:cNvCxnSpPr/>
            <p:nvPr/>
          </p:nvCxnSpPr>
          <p:spPr>
            <a:xfrm flipH="1">
              <a:off x="179512" y="1148008"/>
              <a:ext cx="4392232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/>
            <p:cNvCxnSpPr/>
            <p:nvPr/>
          </p:nvCxnSpPr>
          <p:spPr>
            <a:xfrm>
              <a:off x="179512" y="620688"/>
              <a:ext cx="0" cy="52732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>
              <a:off x="179512" y="620688"/>
              <a:ext cx="3270685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/>
            <p:cNvCxnSpPr/>
            <p:nvPr/>
          </p:nvCxnSpPr>
          <p:spPr>
            <a:xfrm>
              <a:off x="3450197" y="0"/>
              <a:ext cx="0" cy="620688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32"/>
            <p:cNvCxnSpPr/>
            <p:nvPr/>
          </p:nvCxnSpPr>
          <p:spPr>
            <a:xfrm>
              <a:off x="3450197" y="0"/>
              <a:ext cx="1122165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/>
            <p:cNvCxnSpPr/>
            <p:nvPr/>
          </p:nvCxnSpPr>
          <p:spPr>
            <a:xfrm>
              <a:off x="4572366" y="0"/>
              <a:ext cx="0" cy="1148008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à coins arrondis 34"/>
          <p:cNvSpPr/>
          <p:nvPr/>
        </p:nvSpPr>
        <p:spPr>
          <a:xfrm>
            <a:off x="2573522" y="1750524"/>
            <a:ext cx="3996444" cy="1052696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/>
              <a:t>Une technique possible dans le grand ouest</a:t>
            </a:r>
            <a:endParaRPr lang="fr-FR" sz="2400" b="1" dirty="0"/>
          </a:p>
        </p:txBody>
      </p:sp>
      <p:sp>
        <p:nvSpPr>
          <p:cNvPr id="36" name="Rectangle à coins arrondis 35"/>
          <p:cNvSpPr/>
          <p:nvPr/>
        </p:nvSpPr>
        <p:spPr>
          <a:xfrm>
            <a:off x="2544042" y="3096384"/>
            <a:ext cx="3996444" cy="1052696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/>
              <a:t>Une technique à approfondir</a:t>
            </a:r>
            <a:endParaRPr lang="fr-FR" sz="2400" b="1" dirty="0"/>
          </a:p>
        </p:txBody>
      </p:sp>
      <p:sp>
        <p:nvSpPr>
          <p:cNvPr id="37" name="Rectangle à coins arrondis 36"/>
          <p:cNvSpPr/>
          <p:nvPr/>
        </p:nvSpPr>
        <p:spPr>
          <a:xfrm>
            <a:off x="2573778" y="4464536"/>
            <a:ext cx="3996444" cy="1052696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/>
              <a:t>Une étape de plus dans la simplification du travail du sol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xmlns="" val="1818960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Rectangle 272"/>
          <p:cNvSpPr/>
          <p:nvPr/>
        </p:nvSpPr>
        <p:spPr>
          <a:xfrm>
            <a:off x="-4086000" y="2484000"/>
            <a:ext cx="2016000" cy="172819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5" name="Ellipse 274"/>
          <p:cNvSpPr/>
          <p:nvPr/>
        </p:nvSpPr>
        <p:spPr>
          <a:xfrm>
            <a:off x="-1791816" y="2878088"/>
            <a:ext cx="72008" cy="63624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78" name="Groupe 277"/>
          <p:cNvGrpSpPr/>
          <p:nvPr/>
        </p:nvGrpSpPr>
        <p:grpSpPr>
          <a:xfrm>
            <a:off x="-14582128" y="846323"/>
            <a:ext cx="15077183" cy="5061326"/>
            <a:chOff x="-14582128" y="846323"/>
            <a:chExt cx="15077183" cy="5061326"/>
          </a:xfrm>
        </p:grpSpPr>
        <p:grpSp>
          <p:nvGrpSpPr>
            <p:cNvPr id="271" name="Groupe 270"/>
            <p:cNvGrpSpPr/>
            <p:nvPr/>
          </p:nvGrpSpPr>
          <p:grpSpPr>
            <a:xfrm>
              <a:off x="-14582128" y="846323"/>
              <a:ext cx="15077183" cy="5061326"/>
              <a:chOff x="-9866112" y="846323"/>
              <a:chExt cx="15077183" cy="5061326"/>
            </a:xfrm>
          </p:grpSpPr>
          <p:grpSp>
            <p:nvGrpSpPr>
              <p:cNvPr id="34" name="Groupe 33"/>
              <p:cNvGrpSpPr/>
              <p:nvPr/>
            </p:nvGrpSpPr>
            <p:grpSpPr>
              <a:xfrm>
                <a:off x="-9866112" y="846323"/>
                <a:ext cx="9144000" cy="5061326"/>
                <a:chOff x="0" y="720080"/>
                <a:chExt cx="9144000" cy="5167612"/>
              </a:xfrm>
            </p:grpSpPr>
            <p:sp>
              <p:nvSpPr>
                <p:cNvPr id="5" name="Rectangle 4"/>
                <p:cNvSpPr/>
                <p:nvPr/>
              </p:nvSpPr>
              <p:spPr>
                <a:xfrm>
                  <a:off x="0" y="5194996"/>
                  <a:ext cx="9144000" cy="692696"/>
                </a:xfrm>
                <a:prstGeom prst="rect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2" name="Rectangle 21"/>
                <p:cNvSpPr/>
                <p:nvPr/>
              </p:nvSpPr>
              <p:spPr>
                <a:xfrm>
                  <a:off x="0" y="4293096"/>
                  <a:ext cx="9144000" cy="692696"/>
                </a:xfrm>
                <a:prstGeom prst="rect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>
                  <a:off x="0" y="3429000"/>
                  <a:ext cx="9144000" cy="692696"/>
                </a:xfrm>
                <a:prstGeom prst="rect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3" name="Rectangle 22"/>
                <p:cNvSpPr/>
                <p:nvPr/>
              </p:nvSpPr>
              <p:spPr>
                <a:xfrm>
                  <a:off x="0" y="2592288"/>
                  <a:ext cx="9144000" cy="692696"/>
                </a:xfrm>
                <a:prstGeom prst="rect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1" name="Rectangle 30"/>
                <p:cNvSpPr/>
                <p:nvPr/>
              </p:nvSpPr>
              <p:spPr>
                <a:xfrm>
                  <a:off x="0" y="1635014"/>
                  <a:ext cx="9144000" cy="766216"/>
                </a:xfrm>
                <a:prstGeom prst="rect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3744416" y="2621791"/>
                  <a:ext cx="5048544" cy="64656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2800" b="1" dirty="0" smtClean="0">
                      <a:solidFill>
                        <a:schemeClr val="tx1"/>
                      </a:solidFill>
                    </a:rPr>
                    <a:t>Merci de votre attention</a:t>
                  </a:r>
                  <a:endParaRPr lang="fr-FR" sz="2800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4" name="Rectangle 23"/>
                <p:cNvSpPr/>
                <p:nvPr/>
              </p:nvSpPr>
              <p:spPr>
                <a:xfrm>
                  <a:off x="0" y="720080"/>
                  <a:ext cx="9144000" cy="692696"/>
                </a:xfrm>
                <a:prstGeom prst="rect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5" name="Rectangle 24"/>
                <p:cNvSpPr/>
                <p:nvPr/>
              </p:nvSpPr>
              <p:spPr>
                <a:xfrm>
                  <a:off x="0" y="4925963"/>
                  <a:ext cx="9144000" cy="269032"/>
                </a:xfrm>
                <a:prstGeom prst="rect">
                  <a:avLst/>
                </a:prstGeom>
                <a:solidFill>
                  <a:srgbClr val="BF76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6" name="Rectangle 25"/>
                <p:cNvSpPr/>
                <p:nvPr/>
              </p:nvSpPr>
              <p:spPr>
                <a:xfrm>
                  <a:off x="0" y="4096072"/>
                  <a:ext cx="9144000" cy="269032"/>
                </a:xfrm>
                <a:prstGeom prst="rect">
                  <a:avLst/>
                </a:prstGeom>
                <a:solidFill>
                  <a:srgbClr val="BF76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>
                  <a:off x="0" y="3231976"/>
                  <a:ext cx="9144000" cy="269032"/>
                </a:xfrm>
                <a:prstGeom prst="rect">
                  <a:avLst/>
                </a:prstGeom>
                <a:solidFill>
                  <a:srgbClr val="BF76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9" name="Rectangle 28"/>
                <p:cNvSpPr/>
                <p:nvPr/>
              </p:nvSpPr>
              <p:spPr>
                <a:xfrm>
                  <a:off x="0" y="1371948"/>
                  <a:ext cx="9144000" cy="269032"/>
                </a:xfrm>
                <a:prstGeom prst="rect">
                  <a:avLst/>
                </a:prstGeom>
                <a:solidFill>
                  <a:srgbClr val="BF76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8" name="Rectangle 27"/>
                <p:cNvSpPr/>
                <p:nvPr/>
              </p:nvSpPr>
              <p:spPr>
                <a:xfrm>
                  <a:off x="0" y="2348880"/>
                  <a:ext cx="9144000" cy="269032"/>
                </a:xfrm>
                <a:prstGeom prst="rect">
                  <a:avLst/>
                </a:prstGeom>
                <a:solidFill>
                  <a:srgbClr val="BF76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grpSp>
            <p:nvGrpSpPr>
              <p:cNvPr id="270" name="Groupe 269"/>
              <p:cNvGrpSpPr/>
              <p:nvPr/>
            </p:nvGrpSpPr>
            <p:grpSpPr>
              <a:xfrm>
                <a:off x="-1548680" y="1457078"/>
                <a:ext cx="6759751" cy="3810716"/>
                <a:chOff x="-1548680" y="1457078"/>
                <a:chExt cx="6759751" cy="3810716"/>
              </a:xfrm>
            </p:grpSpPr>
            <p:grpSp>
              <p:nvGrpSpPr>
                <p:cNvPr id="268" name="Groupe 267"/>
                <p:cNvGrpSpPr/>
                <p:nvPr/>
              </p:nvGrpSpPr>
              <p:grpSpPr>
                <a:xfrm>
                  <a:off x="-1548680" y="1457078"/>
                  <a:ext cx="6759751" cy="3810716"/>
                  <a:chOff x="1403648" y="1457078"/>
                  <a:chExt cx="6759751" cy="3810716"/>
                </a:xfrm>
              </p:grpSpPr>
              <p:sp>
                <p:nvSpPr>
                  <p:cNvPr id="259" name="Rectangle 258"/>
                  <p:cNvSpPr/>
                  <p:nvPr/>
                </p:nvSpPr>
                <p:spPr>
                  <a:xfrm rot="5400000" flipV="1">
                    <a:off x="5616116" y="2600908"/>
                    <a:ext cx="360040" cy="288032"/>
                  </a:xfrm>
                  <a:prstGeom prst="rect">
                    <a:avLst/>
                  </a:pr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grpSp>
                <p:nvGrpSpPr>
                  <p:cNvPr id="127" name="Groupe 126"/>
                  <p:cNvGrpSpPr/>
                  <p:nvPr/>
                </p:nvGrpSpPr>
                <p:grpSpPr>
                  <a:xfrm>
                    <a:off x="1403648" y="2420888"/>
                    <a:ext cx="1440160" cy="288032"/>
                    <a:chOff x="1547664" y="2420888"/>
                    <a:chExt cx="1440160" cy="288032"/>
                  </a:xfrm>
                </p:grpSpPr>
                <p:grpSp>
                  <p:nvGrpSpPr>
                    <p:cNvPr id="72" name="Groupe 71"/>
                    <p:cNvGrpSpPr/>
                    <p:nvPr/>
                  </p:nvGrpSpPr>
                  <p:grpSpPr>
                    <a:xfrm>
                      <a:off x="1547664" y="2420888"/>
                      <a:ext cx="1440160" cy="288032"/>
                      <a:chOff x="1547664" y="2420888"/>
                      <a:chExt cx="1440160" cy="288032"/>
                    </a:xfrm>
                  </p:grpSpPr>
                  <p:grpSp>
                    <p:nvGrpSpPr>
                      <p:cNvPr id="70" name="Groupe 69"/>
                      <p:cNvGrpSpPr/>
                      <p:nvPr/>
                    </p:nvGrpSpPr>
                    <p:grpSpPr>
                      <a:xfrm>
                        <a:off x="1547664" y="2420888"/>
                        <a:ext cx="1440160" cy="288032"/>
                        <a:chOff x="683568" y="2614943"/>
                        <a:chExt cx="2664296" cy="1099048"/>
                      </a:xfrm>
                    </p:grpSpPr>
                    <p:sp>
                      <p:nvSpPr>
                        <p:cNvPr id="63" name="Rectangle 62"/>
                        <p:cNvSpPr/>
                        <p:nvPr/>
                      </p:nvSpPr>
                      <p:spPr>
                        <a:xfrm flipV="1">
                          <a:off x="2843808" y="3068960"/>
                          <a:ext cx="504056" cy="216024"/>
                        </a:xfrm>
                        <a:prstGeom prst="rect">
                          <a:avLst/>
                        </a:prstGeom>
                        <a:solidFill>
                          <a:schemeClr val="bg1">
                            <a:lumMod val="50000"/>
                          </a:schemeClr>
                        </a:solidFill>
                        <a:ln w="9525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fr-FR"/>
                        </a:p>
                      </p:txBody>
                    </p:sp>
                    <p:sp>
                      <p:nvSpPr>
                        <p:cNvPr id="67" name="Rectangle 66"/>
                        <p:cNvSpPr/>
                        <p:nvPr/>
                      </p:nvSpPr>
                      <p:spPr>
                        <a:xfrm rot="20880000" flipV="1">
                          <a:off x="1492605" y="2614943"/>
                          <a:ext cx="504056" cy="216024"/>
                        </a:xfrm>
                        <a:prstGeom prst="rect">
                          <a:avLst/>
                        </a:prstGeom>
                        <a:solidFill>
                          <a:schemeClr val="bg1">
                            <a:lumMod val="50000"/>
                          </a:schemeClr>
                        </a:solidFill>
                        <a:ln w="9525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fr-FR"/>
                        </a:p>
                      </p:txBody>
                    </p:sp>
                    <p:sp>
                      <p:nvSpPr>
                        <p:cNvPr id="68" name="Rectangle 67"/>
                        <p:cNvSpPr/>
                        <p:nvPr/>
                      </p:nvSpPr>
                      <p:spPr>
                        <a:xfrm rot="1020000" flipV="1">
                          <a:off x="1496223" y="3497967"/>
                          <a:ext cx="504056" cy="216024"/>
                        </a:xfrm>
                        <a:prstGeom prst="rect">
                          <a:avLst/>
                        </a:prstGeom>
                        <a:solidFill>
                          <a:schemeClr val="bg1">
                            <a:lumMod val="50000"/>
                          </a:schemeClr>
                        </a:solidFill>
                        <a:ln w="9525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fr-FR"/>
                        </a:p>
                      </p:txBody>
                    </p:sp>
                    <p:sp>
                      <p:nvSpPr>
                        <p:cNvPr id="69" name="Rectangle 68"/>
                        <p:cNvSpPr/>
                        <p:nvPr/>
                      </p:nvSpPr>
                      <p:spPr>
                        <a:xfrm>
                          <a:off x="683568" y="2708920"/>
                          <a:ext cx="399644" cy="936106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fr-FR"/>
                        </a:p>
                      </p:txBody>
                    </p:sp>
                    <p:sp>
                      <p:nvSpPr>
                        <p:cNvPr id="54" name="Rectangle 53"/>
                        <p:cNvSpPr/>
                        <p:nvPr/>
                      </p:nvSpPr>
                      <p:spPr>
                        <a:xfrm>
                          <a:off x="1259632" y="2852937"/>
                          <a:ext cx="1584177" cy="648072"/>
                        </a:xfrm>
                        <a:prstGeom prst="rect">
                          <a:avLst/>
                        </a:prstGeom>
                        <a:solidFill>
                          <a:srgbClr val="92B54B"/>
                        </a:solidFill>
                        <a:ln w="9525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fr-FR" dirty="0"/>
                        </a:p>
                      </p:txBody>
                    </p:sp>
                  </p:grpSp>
                  <p:sp>
                    <p:nvSpPr>
                      <p:cNvPr id="71" name="Rectangle 70"/>
                      <p:cNvSpPr/>
                      <p:nvPr/>
                    </p:nvSpPr>
                    <p:spPr>
                      <a:xfrm flipV="1">
                        <a:off x="1691680" y="2663201"/>
                        <a:ext cx="214978" cy="45719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/>
                      </a:p>
                    </p:txBody>
                  </p:sp>
                  <p:sp>
                    <p:nvSpPr>
                      <p:cNvPr id="60" name="Rectangle 59"/>
                      <p:cNvSpPr/>
                      <p:nvPr/>
                    </p:nvSpPr>
                    <p:spPr>
                      <a:xfrm flipV="1">
                        <a:off x="1691680" y="2420888"/>
                        <a:ext cx="214978" cy="45719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/>
                      </a:p>
                    </p:txBody>
                  </p:sp>
                </p:grpSp>
                <p:cxnSp>
                  <p:nvCxnSpPr>
                    <p:cNvPr id="83" name="Connecteur droit 82"/>
                    <p:cNvCxnSpPr/>
                    <p:nvPr/>
                  </p:nvCxnSpPr>
                  <p:spPr>
                    <a:xfrm>
                      <a:off x="1691680" y="2445517"/>
                      <a:ext cx="0" cy="245329"/>
                    </a:xfrm>
                    <a:prstGeom prst="line">
                      <a:avLst/>
                    </a:prstGeom>
                    <a:ln w="222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7" name="Connecteur droit 86"/>
                    <p:cNvCxnSpPr/>
                    <p:nvPr/>
                  </p:nvCxnSpPr>
                  <p:spPr>
                    <a:xfrm>
                      <a:off x="1619672" y="2445517"/>
                      <a:ext cx="0" cy="245329"/>
                    </a:xfrm>
                    <a:prstGeom prst="line">
                      <a:avLst/>
                    </a:prstGeom>
                    <a:ln w="222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28" name="Groupe 127"/>
                  <p:cNvGrpSpPr/>
                  <p:nvPr/>
                </p:nvGrpSpPr>
                <p:grpSpPr>
                  <a:xfrm>
                    <a:off x="1403648" y="1484784"/>
                    <a:ext cx="1440160" cy="288032"/>
                    <a:chOff x="1547664" y="2420888"/>
                    <a:chExt cx="1440160" cy="288032"/>
                  </a:xfrm>
                </p:grpSpPr>
                <p:grpSp>
                  <p:nvGrpSpPr>
                    <p:cNvPr id="129" name="Groupe 71"/>
                    <p:cNvGrpSpPr/>
                    <p:nvPr/>
                  </p:nvGrpSpPr>
                  <p:grpSpPr>
                    <a:xfrm>
                      <a:off x="1547664" y="2420888"/>
                      <a:ext cx="1440160" cy="288032"/>
                      <a:chOff x="1547664" y="2420888"/>
                      <a:chExt cx="1440160" cy="288032"/>
                    </a:xfrm>
                  </p:grpSpPr>
                  <p:grpSp>
                    <p:nvGrpSpPr>
                      <p:cNvPr id="132" name="Groupe 69"/>
                      <p:cNvGrpSpPr/>
                      <p:nvPr/>
                    </p:nvGrpSpPr>
                    <p:grpSpPr>
                      <a:xfrm>
                        <a:off x="1547664" y="2420888"/>
                        <a:ext cx="1440160" cy="288032"/>
                        <a:chOff x="683568" y="2614943"/>
                        <a:chExt cx="2664296" cy="1099048"/>
                      </a:xfrm>
                    </p:grpSpPr>
                    <p:sp>
                      <p:nvSpPr>
                        <p:cNvPr id="135" name="Rectangle 134"/>
                        <p:cNvSpPr/>
                        <p:nvPr/>
                      </p:nvSpPr>
                      <p:spPr>
                        <a:xfrm flipV="1">
                          <a:off x="2843808" y="3068960"/>
                          <a:ext cx="504056" cy="216024"/>
                        </a:xfrm>
                        <a:prstGeom prst="rect">
                          <a:avLst/>
                        </a:prstGeom>
                        <a:solidFill>
                          <a:schemeClr val="bg1">
                            <a:lumMod val="50000"/>
                          </a:schemeClr>
                        </a:solidFill>
                        <a:ln w="9525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fr-FR"/>
                        </a:p>
                      </p:txBody>
                    </p:sp>
                    <p:sp>
                      <p:nvSpPr>
                        <p:cNvPr id="136" name="Rectangle 135"/>
                        <p:cNvSpPr/>
                        <p:nvPr/>
                      </p:nvSpPr>
                      <p:spPr>
                        <a:xfrm rot="20880000" flipV="1">
                          <a:off x="1492605" y="2614943"/>
                          <a:ext cx="504056" cy="216024"/>
                        </a:xfrm>
                        <a:prstGeom prst="rect">
                          <a:avLst/>
                        </a:prstGeom>
                        <a:solidFill>
                          <a:schemeClr val="bg1">
                            <a:lumMod val="50000"/>
                          </a:schemeClr>
                        </a:solidFill>
                        <a:ln w="9525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fr-FR"/>
                        </a:p>
                      </p:txBody>
                    </p:sp>
                    <p:sp>
                      <p:nvSpPr>
                        <p:cNvPr id="137" name="Rectangle 136"/>
                        <p:cNvSpPr/>
                        <p:nvPr/>
                      </p:nvSpPr>
                      <p:spPr>
                        <a:xfrm rot="1020000" flipV="1">
                          <a:off x="1496223" y="3497967"/>
                          <a:ext cx="504056" cy="216024"/>
                        </a:xfrm>
                        <a:prstGeom prst="rect">
                          <a:avLst/>
                        </a:prstGeom>
                        <a:solidFill>
                          <a:schemeClr val="bg1">
                            <a:lumMod val="50000"/>
                          </a:schemeClr>
                        </a:solidFill>
                        <a:ln w="9525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fr-FR"/>
                        </a:p>
                      </p:txBody>
                    </p:sp>
                    <p:sp>
                      <p:nvSpPr>
                        <p:cNvPr id="138" name="Rectangle 137"/>
                        <p:cNvSpPr/>
                        <p:nvPr/>
                      </p:nvSpPr>
                      <p:spPr>
                        <a:xfrm>
                          <a:off x="683568" y="2708920"/>
                          <a:ext cx="399644" cy="936106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fr-FR"/>
                        </a:p>
                      </p:txBody>
                    </p:sp>
                    <p:sp>
                      <p:nvSpPr>
                        <p:cNvPr id="139" name="Rectangle 138"/>
                        <p:cNvSpPr/>
                        <p:nvPr/>
                      </p:nvSpPr>
                      <p:spPr>
                        <a:xfrm>
                          <a:off x="1259632" y="2852937"/>
                          <a:ext cx="1584177" cy="648072"/>
                        </a:xfrm>
                        <a:prstGeom prst="rect">
                          <a:avLst/>
                        </a:prstGeom>
                        <a:solidFill>
                          <a:srgbClr val="92B54B"/>
                        </a:solidFill>
                        <a:ln w="9525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fr-FR" dirty="0"/>
                        </a:p>
                      </p:txBody>
                    </p:sp>
                  </p:grpSp>
                  <p:sp>
                    <p:nvSpPr>
                      <p:cNvPr id="133" name="Rectangle 132"/>
                      <p:cNvSpPr/>
                      <p:nvPr/>
                    </p:nvSpPr>
                    <p:spPr>
                      <a:xfrm flipV="1">
                        <a:off x="1691680" y="2663201"/>
                        <a:ext cx="214978" cy="45719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/>
                      </a:p>
                    </p:txBody>
                  </p:sp>
                  <p:sp>
                    <p:nvSpPr>
                      <p:cNvPr id="134" name="Rectangle 133"/>
                      <p:cNvSpPr/>
                      <p:nvPr/>
                    </p:nvSpPr>
                    <p:spPr>
                      <a:xfrm flipV="1">
                        <a:off x="1691680" y="2420888"/>
                        <a:ext cx="214978" cy="45719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/>
                      </a:p>
                    </p:txBody>
                  </p:sp>
                </p:grpSp>
                <p:cxnSp>
                  <p:nvCxnSpPr>
                    <p:cNvPr id="130" name="Connecteur droit 129"/>
                    <p:cNvCxnSpPr/>
                    <p:nvPr/>
                  </p:nvCxnSpPr>
                  <p:spPr>
                    <a:xfrm>
                      <a:off x="1691680" y="2445517"/>
                      <a:ext cx="0" cy="245329"/>
                    </a:xfrm>
                    <a:prstGeom prst="line">
                      <a:avLst/>
                    </a:prstGeom>
                    <a:ln w="222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1" name="Connecteur droit 130"/>
                    <p:cNvCxnSpPr/>
                    <p:nvPr/>
                  </p:nvCxnSpPr>
                  <p:spPr>
                    <a:xfrm>
                      <a:off x="1619672" y="2445517"/>
                      <a:ext cx="0" cy="245329"/>
                    </a:xfrm>
                    <a:prstGeom prst="line">
                      <a:avLst/>
                    </a:prstGeom>
                    <a:ln w="222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40" name="Groupe 139"/>
                  <p:cNvGrpSpPr/>
                  <p:nvPr/>
                </p:nvGrpSpPr>
                <p:grpSpPr>
                  <a:xfrm>
                    <a:off x="1403648" y="3284984"/>
                    <a:ext cx="1440160" cy="288032"/>
                    <a:chOff x="1547664" y="2420888"/>
                    <a:chExt cx="1440160" cy="288032"/>
                  </a:xfrm>
                </p:grpSpPr>
                <p:grpSp>
                  <p:nvGrpSpPr>
                    <p:cNvPr id="141" name="Groupe 71"/>
                    <p:cNvGrpSpPr/>
                    <p:nvPr/>
                  </p:nvGrpSpPr>
                  <p:grpSpPr>
                    <a:xfrm>
                      <a:off x="1547664" y="2420888"/>
                      <a:ext cx="1440160" cy="288032"/>
                      <a:chOff x="1547664" y="2420888"/>
                      <a:chExt cx="1440160" cy="288032"/>
                    </a:xfrm>
                  </p:grpSpPr>
                  <p:grpSp>
                    <p:nvGrpSpPr>
                      <p:cNvPr id="144" name="Groupe 69"/>
                      <p:cNvGrpSpPr/>
                      <p:nvPr/>
                    </p:nvGrpSpPr>
                    <p:grpSpPr>
                      <a:xfrm>
                        <a:off x="1547664" y="2420888"/>
                        <a:ext cx="1440160" cy="288032"/>
                        <a:chOff x="683568" y="2614943"/>
                        <a:chExt cx="2664296" cy="1099048"/>
                      </a:xfrm>
                    </p:grpSpPr>
                    <p:sp>
                      <p:nvSpPr>
                        <p:cNvPr id="147" name="Rectangle 146"/>
                        <p:cNvSpPr/>
                        <p:nvPr/>
                      </p:nvSpPr>
                      <p:spPr>
                        <a:xfrm flipV="1">
                          <a:off x="2843808" y="3068960"/>
                          <a:ext cx="504056" cy="216024"/>
                        </a:xfrm>
                        <a:prstGeom prst="rect">
                          <a:avLst/>
                        </a:prstGeom>
                        <a:solidFill>
                          <a:schemeClr val="bg1">
                            <a:lumMod val="50000"/>
                          </a:schemeClr>
                        </a:solidFill>
                        <a:ln w="9525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fr-FR"/>
                        </a:p>
                      </p:txBody>
                    </p:sp>
                    <p:sp>
                      <p:nvSpPr>
                        <p:cNvPr id="148" name="Rectangle 147"/>
                        <p:cNvSpPr/>
                        <p:nvPr/>
                      </p:nvSpPr>
                      <p:spPr>
                        <a:xfrm rot="20880000" flipV="1">
                          <a:off x="1492605" y="2614943"/>
                          <a:ext cx="504056" cy="216024"/>
                        </a:xfrm>
                        <a:prstGeom prst="rect">
                          <a:avLst/>
                        </a:prstGeom>
                        <a:solidFill>
                          <a:schemeClr val="bg1">
                            <a:lumMod val="50000"/>
                          </a:schemeClr>
                        </a:solidFill>
                        <a:ln w="9525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fr-FR"/>
                        </a:p>
                      </p:txBody>
                    </p:sp>
                    <p:sp>
                      <p:nvSpPr>
                        <p:cNvPr id="149" name="Rectangle 148"/>
                        <p:cNvSpPr/>
                        <p:nvPr/>
                      </p:nvSpPr>
                      <p:spPr>
                        <a:xfrm rot="1020000" flipV="1">
                          <a:off x="1496223" y="3497967"/>
                          <a:ext cx="504056" cy="216024"/>
                        </a:xfrm>
                        <a:prstGeom prst="rect">
                          <a:avLst/>
                        </a:prstGeom>
                        <a:solidFill>
                          <a:schemeClr val="bg1">
                            <a:lumMod val="50000"/>
                          </a:schemeClr>
                        </a:solidFill>
                        <a:ln w="9525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fr-FR"/>
                        </a:p>
                      </p:txBody>
                    </p:sp>
                    <p:sp>
                      <p:nvSpPr>
                        <p:cNvPr id="150" name="Rectangle 149"/>
                        <p:cNvSpPr/>
                        <p:nvPr/>
                      </p:nvSpPr>
                      <p:spPr>
                        <a:xfrm>
                          <a:off x="683568" y="2708920"/>
                          <a:ext cx="399644" cy="936106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fr-FR"/>
                        </a:p>
                      </p:txBody>
                    </p:sp>
                    <p:sp>
                      <p:nvSpPr>
                        <p:cNvPr id="151" name="Rectangle 150"/>
                        <p:cNvSpPr/>
                        <p:nvPr/>
                      </p:nvSpPr>
                      <p:spPr>
                        <a:xfrm>
                          <a:off x="1259632" y="2852937"/>
                          <a:ext cx="1584177" cy="648072"/>
                        </a:xfrm>
                        <a:prstGeom prst="rect">
                          <a:avLst/>
                        </a:prstGeom>
                        <a:solidFill>
                          <a:srgbClr val="92B54B"/>
                        </a:solidFill>
                        <a:ln w="9525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fr-FR" dirty="0"/>
                        </a:p>
                      </p:txBody>
                    </p:sp>
                  </p:grpSp>
                  <p:sp>
                    <p:nvSpPr>
                      <p:cNvPr id="145" name="Rectangle 144"/>
                      <p:cNvSpPr/>
                      <p:nvPr/>
                    </p:nvSpPr>
                    <p:spPr>
                      <a:xfrm flipV="1">
                        <a:off x="1691680" y="2663201"/>
                        <a:ext cx="214978" cy="45719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/>
                      </a:p>
                    </p:txBody>
                  </p:sp>
                  <p:sp>
                    <p:nvSpPr>
                      <p:cNvPr id="146" name="Rectangle 145"/>
                      <p:cNvSpPr/>
                      <p:nvPr/>
                    </p:nvSpPr>
                    <p:spPr>
                      <a:xfrm flipV="1">
                        <a:off x="1691680" y="2420888"/>
                        <a:ext cx="214978" cy="45719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/>
                      </a:p>
                    </p:txBody>
                  </p:sp>
                </p:grpSp>
                <p:cxnSp>
                  <p:nvCxnSpPr>
                    <p:cNvPr id="142" name="Connecteur droit 141"/>
                    <p:cNvCxnSpPr/>
                    <p:nvPr/>
                  </p:nvCxnSpPr>
                  <p:spPr>
                    <a:xfrm>
                      <a:off x="1691680" y="2445517"/>
                      <a:ext cx="0" cy="245329"/>
                    </a:xfrm>
                    <a:prstGeom prst="line">
                      <a:avLst/>
                    </a:prstGeom>
                    <a:ln w="222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3" name="Connecteur droit 142"/>
                    <p:cNvCxnSpPr/>
                    <p:nvPr/>
                  </p:nvCxnSpPr>
                  <p:spPr>
                    <a:xfrm>
                      <a:off x="1619672" y="2445517"/>
                      <a:ext cx="0" cy="245329"/>
                    </a:xfrm>
                    <a:prstGeom prst="line">
                      <a:avLst/>
                    </a:prstGeom>
                    <a:ln w="222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52" name="Groupe 151"/>
                  <p:cNvGrpSpPr/>
                  <p:nvPr/>
                </p:nvGrpSpPr>
                <p:grpSpPr>
                  <a:xfrm>
                    <a:off x="1403648" y="4149080"/>
                    <a:ext cx="1440160" cy="288032"/>
                    <a:chOff x="1547664" y="2420888"/>
                    <a:chExt cx="1440160" cy="288032"/>
                  </a:xfrm>
                </p:grpSpPr>
                <p:grpSp>
                  <p:nvGrpSpPr>
                    <p:cNvPr id="153" name="Groupe 71"/>
                    <p:cNvGrpSpPr/>
                    <p:nvPr/>
                  </p:nvGrpSpPr>
                  <p:grpSpPr>
                    <a:xfrm>
                      <a:off x="1547664" y="2420888"/>
                      <a:ext cx="1440160" cy="288032"/>
                      <a:chOff x="1547664" y="2420888"/>
                      <a:chExt cx="1440160" cy="288032"/>
                    </a:xfrm>
                  </p:grpSpPr>
                  <p:grpSp>
                    <p:nvGrpSpPr>
                      <p:cNvPr id="156" name="Groupe 69"/>
                      <p:cNvGrpSpPr/>
                      <p:nvPr/>
                    </p:nvGrpSpPr>
                    <p:grpSpPr>
                      <a:xfrm>
                        <a:off x="1547664" y="2420888"/>
                        <a:ext cx="1440160" cy="288032"/>
                        <a:chOff x="683568" y="2614943"/>
                        <a:chExt cx="2664296" cy="1099048"/>
                      </a:xfrm>
                    </p:grpSpPr>
                    <p:sp>
                      <p:nvSpPr>
                        <p:cNvPr id="159" name="Rectangle 158"/>
                        <p:cNvSpPr/>
                        <p:nvPr/>
                      </p:nvSpPr>
                      <p:spPr>
                        <a:xfrm flipV="1">
                          <a:off x="2843808" y="3068960"/>
                          <a:ext cx="504056" cy="216024"/>
                        </a:xfrm>
                        <a:prstGeom prst="rect">
                          <a:avLst/>
                        </a:prstGeom>
                        <a:solidFill>
                          <a:schemeClr val="bg1">
                            <a:lumMod val="50000"/>
                          </a:schemeClr>
                        </a:solidFill>
                        <a:ln w="9525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fr-FR"/>
                        </a:p>
                      </p:txBody>
                    </p:sp>
                    <p:sp>
                      <p:nvSpPr>
                        <p:cNvPr id="160" name="Rectangle 159"/>
                        <p:cNvSpPr/>
                        <p:nvPr/>
                      </p:nvSpPr>
                      <p:spPr>
                        <a:xfrm rot="20880000" flipV="1">
                          <a:off x="1492605" y="2614943"/>
                          <a:ext cx="504056" cy="216024"/>
                        </a:xfrm>
                        <a:prstGeom prst="rect">
                          <a:avLst/>
                        </a:prstGeom>
                        <a:solidFill>
                          <a:schemeClr val="bg1">
                            <a:lumMod val="50000"/>
                          </a:schemeClr>
                        </a:solidFill>
                        <a:ln w="9525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fr-FR"/>
                        </a:p>
                      </p:txBody>
                    </p:sp>
                    <p:sp>
                      <p:nvSpPr>
                        <p:cNvPr id="161" name="Rectangle 160"/>
                        <p:cNvSpPr/>
                        <p:nvPr/>
                      </p:nvSpPr>
                      <p:spPr>
                        <a:xfrm rot="1020000" flipV="1">
                          <a:off x="1496223" y="3497967"/>
                          <a:ext cx="504056" cy="216024"/>
                        </a:xfrm>
                        <a:prstGeom prst="rect">
                          <a:avLst/>
                        </a:prstGeom>
                        <a:solidFill>
                          <a:schemeClr val="bg1">
                            <a:lumMod val="50000"/>
                          </a:schemeClr>
                        </a:solidFill>
                        <a:ln w="9525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fr-FR"/>
                        </a:p>
                      </p:txBody>
                    </p:sp>
                    <p:sp>
                      <p:nvSpPr>
                        <p:cNvPr id="162" name="Rectangle 161"/>
                        <p:cNvSpPr/>
                        <p:nvPr/>
                      </p:nvSpPr>
                      <p:spPr>
                        <a:xfrm>
                          <a:off x="683568" y="2708920"/>
                          <a:ext cx="399644" cy="936106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fr-FR"/>
                        </a:p>
                      </p:txBody>
                    </p:sp>
                    <p:sp>
                      <p:nvSpPr>
                        <p:cNvPr id="163" name="Rectangle 162"/>
                        <p:cNvSpPr/>
                        <p:nvPr/>
                      </p:nvSpPr>
                      <p:spPr>
                        <a:xfrm>
                          <a:off x="1259632" y="2852937"/>
                          <a:ext cx="1584177" cy="648072"/>
                        </a:xfrm>
                        <a:prstGeom prst="rect">
                          <a:avLst/>
                        </a:prstGeom>
                        <a:solidFill>
                          <a:srgbClr val="92B54B"/>
                        </a:solidFill>
                        <a:ln w="9525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fr-FR" dirty="0"/>
                        </a:p>
                      </p:txBody>
                    </p:sp>
                  </p:grpSp>
                  <p:sp>
                    <p:nvSpPr>
                      <p:cNvPr id="157" name="Rectangle 156"/>
                      <p:cNvSpPr/>
                      <p:nvPr/>
                    </p:nvSpPr>
                    <p:spPr>
                      <a:xfrm flipV="1">
                        <a:off x="1691680" y="2663201"/>
                        <a:ext cx="214978" cy="45719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/>
                      </a:p>
                    </p:txBody>
                  </p:sp>
                  <p:sp>
                    <p:nvSpPr>
                      <p:cNvPr id="158" name="Rectangle 157"/>
                      <p:cNvSpPr/>
                      <p:nvPr/>
                    </p:nvSpPr>
                    <p:spPr>
                      <a:xfrm flipV="1">
                        <a:off x="1691680" y="2420888"/>
                        <a:ext cx="214978" cy="45719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/>
                      </a:p>
                    </p:txBody>
                  </p:sp>
                </p:grpSp>
                <p:cxnSp>
                  <p:nvCxnSpPr>
                    <p:cNvPr id="154" name="Connecteur droit 153"/>
                    <p:cNvCxnSpPr/>
                    <p:nvPr/>
                  </p:nvCxnSpPr>
                  <p:spPr>
                    <a:xfrm>
                      <a:off x="1691680" y="2445517"/>
                      <a:ext cx="0" cy="245329"/>
                    </a:xfrm>
                    <a:prstGeom prst="line">
                      <a:avLst/>
                    </a:prstGeom>
                    <a:ln w="222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5" name="Connecteur droit 154"/>
                    <p:cNvCxnSpPr/>
                    <p:nvPr/>
                  </p:nvCxnSpPr>
                  <p:spPr>
                    <a:xfrm>
                      <a:off x="1619672" y="2445517"/>
                      <a:ext cx="0" cy="245329"/>
                    </a:xfrm>
                    <a:prstGeom prst="line">
                      <a:avLst/>
                    </a:prstGeom>
                    <a:ln w="222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64" name="Groupe 163"/>
                  <p:cNvGrpSpPr/>
                  <p:nvPr/>
                </p:nvGrpSpPr>
                <p:grpSpPr>
                  <a:xfrm>
                    <a:off x="1403648" y="4941168"/>
                    <a:ext cx="1440160" cy="288032"/>
                    <a:chOff x="1547664" y="2420888"/>
                    <a:chExt cx="1440160" cy="288032"/>
                  </a:xfrm>
                </p:grpSpPr>
                <p:grpSp>
                  <p:nvGrpSpPr>
                    <p:cNvPr id="165" name="Groupe 71"/>
                    <p:cNvGrpSpPr/>
                    <p:nvPr/>
                  </p:nvGrpSpPr>
                  <p:grpSpPr>
                    <a:xfrm>
                      <a:off x="1547664" y="2420888"/>
                      <a:ext cx="1440160" cy="288032"/>
                      <a:chOff x="1547664" y="2420888"/>
                      <a:chExt cx="1440160" cy="288032"/>
                    </a:xfrm>
                  </p:grpSpPr>
                  <p:grpSp>
                    <p:nvGrpSpPr>
                      <p:cNvPr id="168" name="Groupe 69"/>
                      <p:cNvGrpSpPr/>
                      <p:nvPr/>
                    </p:nvGrpSpPr>
                    <p:grpSpPr>
                      <a:xfrm>
                        <a:off x="1547664" y="2420888"/>
                        <a:ext cx="1440160" cy="288032"/>
                        <a:chOff x="683568" y="2614943"/>
                        <a:chExt cx="2664296" cy="1099048"/>
                      </a:xfrm>
                    </p:grpSpPr>
                    <p:sp>
                      <p:nvSpPr>
                        <p:cNvPr id="171" name="Rectangle 170"/>
                        <p:cNvSpPr/>
                        <p:nvPr/>
                      </p:nvSpPr>
                      <p:spPr>
                        <a:xfrm flipV="1">
                          <a:off x="2843808" y="3068960"/>
                          <a:ext cx="504056" cy="216024"/>
                        </a:xfrm>
                        <a:prstGeom prst="rect">
                          <a:avLst/>
                        </a:prstGeom>
                        <a:solidFill>
                          <a:schemeClr val="bg1">
                            <a:lumMod val="50000"/>
                          </a:schemeClr>
                        </a:solidFill>
                        <a:ln w="9525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fr-FR"/>
                        </a:p>
                      </p:txBody>
                    </p:sp>
                    <p:sp>
                      <p:nvSpPr>
                        <p:cNvPr id="172" name="Rectangle 171"/>
                        <p:cNvSpPr/>
                        <p:nvPr/>
                      </p:nvSpPr>
                      <p:spPr>
                        <a:xfrm rot="20880000" flipV="1">
                          <a:off x="1492605" y="2614943"/>
                          <a:ext cx="504056" cy="216024"/>
                        </a:xfrm>
                        <a:prstGeom prst="rect">
                          <a:avLst/>
                        </a:prstGeom>
                        <a:solidFill>
                          <a:schemeClr val="bg1">
                            <a:lumMod val="50000"/>
                          </a:schemeClr>
                        </a:solidFill>
                        <a:ln w="9525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fr-FR"/>
                        </a:p>
                      </p:txBody>
                    </p:sp>
                    <p:sp>
                      <p:nvSpPr>
                        <p:cNvPr id="173" name="Rectangle 172"/>
                        <p:cNvSpPr/>
                        <p:nvPr/>
                      </p:nvSpPr>
                      <p:spPr>
                        <a:xfrm rot="1020000" flipV="1">
                          <a:off x="1496223" y="3497967"/>
                          <a:ext cx="504056" cy="216024"/>
                        </a:xfrm>
                        <a:prstGeom prst="rect">
                          <a:avLst/>
                        </a:prstGeom>
                        <a:solidFill>
                          <a:schemeClr val="bg1">
                            <a:lumMod val="50000"/>
                          </a:schemeClr>
                        </a:solidFill>
                        <a:ln w="9525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fr-FR"/>
                        </a:p>
                      </p:txBody>
                    </p:sp>
                    <p:sp>
                      <p:nvSpPr>
                        <p:cNvPr id="174" name="Rectangle 173"/>
                        <p:cNvSpPr/>
                        <p:nvPr/>
                      </p:nvSpPr>
                      <p:spPr>
                        <a:xfrm>
                          <a:off x="683568" y="2708920"/>
                          <a:ext cx="399644" cy="936106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fr-FR"/>
                        </a:p>
                      </p:txBody>
                    </p:sp>
                    <p:sp>
                      <p:nvSpPr>
                        <p:cNvPr id="175" name="Rectangle 174"/>
                        <p:cNvSpPr/>
                        <p:nvPr/>
                      </p:nvSpPr>
                      <p:spPr>
                        <a:xfrm>
                          <a:off x="1259632" y="2852937"/>
                          <a:ext cx="1584177" cy="648072"/>
                        </a:xfrm>
                        <a:prstGeom prst="rect">
                          <a:avLst/>
                        </a:prstGeom>
                        <a:solidFill>
                          <a:srgbClr val="92B54B"/>
                        </a:solidFill>
                        <a:ln w="9525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fr-FR" dirty="0"/>
                        </a:p>
                      </p:txBody>
                    </p:sp>
                  </p:grpSp>
                  <p:sp>
                    <p:nvSpPr>
                      <p:cNvPr id="169" name="Rectangle 168"/>
                      <p:cNvSpPr/>
                      <p:nvPr/>
                    </p:nvSpPr>
                    <p:spPr>
                      <a:xfrm flipV="1">
                        <a:off x="1691680" y="2663201"/>
                        <a:ext cx="214978" cy="45719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/>
                      </a:p>
                    </p:txBody>
                  </p:sp>
                  <p:sp>
                    <p:nvSpPr>
                      <p:cNvPr id="170" name="Rectangle 169"/>
                      <p:cNvSpPr/>
                      <p:nvPr/>
                    </p:nvSpPr>
                    <p:spPr>
                      <a:xfrm flipV="1">
                        <a:off x="1691680" y="2420888"/>
                        <a:ext cx="214978" cy="45719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/>
                      </a:p>
                    </p:txBody>
                  </p:sp>
                </p:grpSp>
                <p:cxnSp>
                  <p:nvCxnSpPr>
                    <p:cNvPr id="166" name="Connecteur droit 165"/>
                    <p:cNvCxnSpPr/>
                    <p:nvPr/>
                  </p:nvCxnSpPr>
                  <p:spPr>
                    <a:xfrm>
                      <a:off x="1691680" y="2445517"/>
                      <a:ext cx="0" cy="245329"/>
                    </a:xfrm>
                    <a:prstGeom prst="line">
                      <a:avLst/>
                    </a:prstGeom>
                    <a:ln w="222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7" name="Connecteur droit 166"/>
                    <p:cNvCxnSpPr/>
                    <p:nvPr/>
                  </p:nvCxnSpPr>
                  <p:spPr>
                    <a:xfrm>
                      <a:off x="1619672" y="2445517"/>
                      <a:ext cx="0" cy="245329"/>
                    </a:xfrm>
                    <a:prstGeom prst="line">
                      <a:avLst/>
                    </a:prstGeom>
                    <a:ln w="222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52" name="Rectangle 51"/>
                  <p:cNvSpPr/>
                  <p:nvPr/>
                </p:nvSpPr>
                <p:spPr>
                  <a:xfrm>
                    <a:off x="2195736" y="1457078"/>
                    <a:ext cx="288031" cy="3810716"/>
                  </a:xfrm>
                  <a:prstGeom prst="rect">
                    <a:avLst/>
                  </a:prstGeom>
                  <a:solidFill>
                    <a:srgbClr val="92B54B"/>
                  </a:solidFill>
                  <a:ln>
                    <a:solidFill>
                      <a:srgbClr val="728E3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50" name="Rectangle 249"/>
                  <p:cNvSpPr/>
                  <p:nvPr/>
                </p:nvSpPr>
                <p:spPr>
                  <a:xfrm rot="5400000">
                    <a:off x="5256075" y="2096854"/>
                    <a:ext cx="288034" cy="504055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54" name="Rectangle 253"/>
                  <p:cNvSpPr/>
                  <p:nvPr/>
                </p:nvSpPr>
                <p:spPr>
                  <a:xfrm rot="5400000">
                    <a:off x="5256074" y="4113078"/>
                    <a:ext cx="288034" cy="504055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48" name="Rectangle 247"/>
                  <p:cNvSpPr/>
                  <p:nvPr/>
                </p:nvSpPr>
                <p:spPr>
                  <a:xfrm rot="5400000" flipV="1">
                    <a:off x="5652122" y="3789042"/>
                    <a:ext cx="288031" cy="288033"/>
                  </a:xfrm>
                  <a:prstGeom prst="rect">
                    <a:avLst/>
                  </a:pr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41" name="Rectangle 40"/>
                  <p:cNvSpPr/>
                  <p:nvPr/>
                </p:nvSpPr>
                <p:spPr>
                  <a:xfrm rot="5400000">
                    <a:off x="5940152" y="3284984"/>
                    <a:ext cx="2376264" cy="216023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42" name="Rectangle 41"/>
                  <p:cNvSpPr/>
                  <p:nvPr/>
                </p:nvSpPr>
                <p:spPr>
                  <a:xfrm>
                    <a:off x="3419872" y="4437112"/>
                    <a:ext cx="1584176" cy="432048"/>
                  </a:xfrm>
                  <a:prstGeom prst="rect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38" name="Rectangle 37"/>
                  <p:cNvSpPr/>
                  <p:nvPr/>
                </p:nvSpPr>
                <p:spPr>
                  <a:xfrm>
                    <a:off x="5364088" y="2924944"/>
                    <a:ext cx="2232248" cy="864096"/>
                  </a:xfrm>
                  <a:prstGeom prst="rect">
                    <a:avLst/>
                  </a:prstGeom>
                  <a:solidFill>
                    <a:srgbClr val="C80000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47" name="Triangle isocèle 46"/>
                  <p:cNvSpPr/>
                  <p:nvPr/>
                </p:nvSpPr>
                <p:spPr>
                  <a:xfrm rot="5400000">
                    <a:off x="7214355" y="3234918"/>
                    <a:ext cx="432049" cy="244152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48" name="Rectangle 47"/>
                  <p:cNvSpPr/>
                  <p:nvPr/>
                </p:nvSpPr>
                <p:spPr>
                  <a:xfrm>
                    <a:off x="7020272" y="3140968"/>
                    <a:ext cx="279031" cy="432048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49" name="Rectangle 48"/>
                  <p:cNvSpPr/>
                  <p:nvPr/>
                </p:nvSpPr>
                <p:spPr>
                  <a:xfrm>
                    <a:off x="3347864" y="4221088"/>
                    <a:ext cx="1800200" cy="432048"/>
                  </a:xfrm>
                  <a:prstGeom prst="rect">
                    <a:avLst/>
                  </a:prstGeom>
                  <a:solidFill>
                    <a:srgbClr val="C8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51" name="Rectangle 50"/>
                  <p:cNvSpPr/>
                  <p:nvPr/>
                </p:nvSpPr>
                <p:spPr>
                  <a:xfrm>
                    <a:off x="3419872" y="1844824"/>
                    <a:ext cx="1584176" cy="432048"/>
                  </a:xfrm>
                  <a:prstGeom prst="rect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50" name="Rectangle 49"/>
                  <p:cNvSpPr/>
                  <p:nvPr/>
                </p:nvSpPr>
                <p:spPr>
                  <a:xfrm>
                    <a:off x="3347864" y="2060848"/>
                    <a:ext cx="1800200" cy="432048"/>
                  </a:xfrm>
                  <a:prstGeom prst="rect">
                    <a:avLst/>
                  </a:prstGeom>
                  <a:solidFill>
                    <a:srgbClr val="C8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76" name="Rectangle 175"/>
                  <p:cNvSpPr/>
                  <p:nvPr/>
                </p:nvSpPr>
                <p:spPr>
                  <a:xfrm rot="16200000">
                    <a:off x="2645786" y="2618910"/>
                    <a:ext cx="216024" cy="540060"/>
                  </a:xfrm>
                  <a:prstGeom prst="rect">
                    <a:avLst/>
                  </a:prstGeom>
                  <a:solidFill>
                    <a:srgbClr val="92B54B"/>
                  </a:solidFill>
                  <a:ln>
                    <a:solidFill>
                      <a:srgbClr val="728E3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77" name="Rectangle 176"/>
                  <p:cNvSpPr/>
                  <p:nvPr/>
                </p:nvSpPr>
                <p:spPr>
                  <a:xfrm rot="16200000">
                    <a:off x="2645786" y="3699030"/>
                    <a:ext cx="216024" cy="540060"/>
                  </a:xfrm>
                  <a:prstGeom prst="rect">
                    <a:avLst/>
                  </a:prstGeom>
                  <a:solidFill>
                    <a:srgbClr val="92B54B"/>
                  </a:solidFill>
                  <a:ln>
                    <a:solidFill>
                      <a:srgbClr val="728E3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79" name="Rectangle 178"/>
                  <p:cNvSpPr/>
                  <p:nvPr/>
                </p:nvSpPr>
                <p:spPr>
                  <a:xfrm rot="300000">
                    <a:off x="2925735" y="2887289"/>
                    <a:ext cx="1239460" cy="107846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80" name="Rectangle 179"/>
                  <p:cNvSpPr/>
                  <p:nvPr/>
                </p:nvSpPr>
                <p:spPr>
                  <a:xfrm rot="21300000">
                    <a:off x="2918158" y="3842848"/>
                    <a:ext cx="1239460" cy="107846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83" name="Rectangle 182"/>
                  <p:cNvSpPr/>
                  <p:nvPr/>
                </p:nvSpPr>
                <p:spPr>
                  <a:xfrm rot="2273859">
                    <a:off x="4817485" y="4641889"/>
                    <a:ext cx="45719" cy="239827"/>
                  </a:xfrm>
                  <a:prstGeom prst="rect">
                    <a:avLst/>
                  </a:prstGeom>
                  <a:solidFill>
                    <a:srgbClr val="9B5E35"/>
                  </a:solidFill>
                  <a:ln>
                    <a:solidFill>
                      <a:srgbClr val="9B5E3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84" name="Rectangle 183"/>
                  <p:cNvSpPr/>
                  <p:nvPr/>
                </p:nvSpPr>
                <p:spPr>
                  <a:xfrm rot="2273859">
                    <a:off x="4606442" y="4641889"/>
                    <a:ext cx="45719" cy="239827"/>
                  </a:xfrm>
                  <a:prstGeom prst="rect">
                    <a:avLst/>
                  </a:prstGeom>
                  <a:solidFill>
                    <a:srgbClr val="9B5E35"/>
                  </a:solidFill>
                  <a:ln>
                    <a:solidFill>
                      <a:srgbClr val="9B5E3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87" name="Rectangle 186"/>
                  <p:cNvSpPr/>
                  <p:nvPr/>
                </p:nvSpPr>
                <p:spPr>
                  <a:xfrm rot="2273859">
                    <a:off x="4385437" y="4641889"/>
                    <a:ext cx="45719" cy="239827"/>
                  </a:xfrm>
                  <a:prstGeom prst="rect">
                    <a:avLst/>
                  </a:prstGeom>
                  <a:solidFill>
                    <a:srgbClr val="9B5E35"/>
                  </a:solidFill>
                  <a:ln>
                    <a:solidFill>
                      <a:srgbClr val="9B5E3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88" name="Rectangle 187"/>
                  <p:cNvSpPr/>
                  <p:nvPr/>
                </p:nvSpPr>
                <p:spPr>
                  <a:xfrm rot="2273859">
                    <a:off x="4174394" y="4641889"/>
                    <a:ext cx="45719" cy="239827"/>
                  </a:xfrm>
                  <a:prstGeom prst="rect">
                    <a:avLst/>
                  </a:prstGeom>
                  <a:solidFill>
                    <a:srgbClr val="9B5E35"/>
                  </a:solidFill>
                  <a:ln>
                    <a:solidFill>
                      <a:srgbClr val="9B5E3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89" name="Rectangle 188"/>
                  <p:cNvSpPr/>
                  <p:nvPr/>
                </p:nvSpPr>
                <p:spPr>
                  <a:xfrm rot="2273859">
                    <a:off x="3953389" y="4641889"/>
                    <a:ext cx="45719" cy="239827"/>
                  </a:xfrm>
                  <a:prstGeom prst="rect">
                    <a:avLst/>
                  </a:prstGeom>
                  <a:solidFill>
                    <a:srgbClr val="9B5E35"/>
                  </a:solidFill>
                  <a:ln>
                    <a:solidFill>
                      <a:srgbClr val="9B5E3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90" name="Rectangle 189"/>
                  <p:cNvSpPr/>
                  <p:nvPr/>
                </p:nvSpPr>
                <p:spPr>
                  <a:xfrm rot="2273859">
                    <a:off x="3742346" y="4641889"/>
                    <a:ext cx="45719" cy="239827"/>
                  </a:xfrm>
                  <a:prstGeom prst="rect">
                    <a:avLst/>
                  </a:prstGeom>
                  <a:solidFill>
                    <a:srgbClr val="9B5E35"/>
                  </a:solidFill>
                  <a:ln>
                    <a:solidFill>
                      <a:srgbClr val="9B5E3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91" name="Rectangle 190"/>
                  <p:cNvSpPr/>
                  <p:nvPr/>
                </p:nvSpPr>
                <p:spPr>
                  <a:xfrm rot="2273859">
                    <a:off x="3526322" y="4641889"/>
                    <a:ext cx="45719" cy="239827"/>
                  </a:xfrm>
                  <a:prstGeom prst="rect">
                    <a:avLst/>
                  </a:prstGeom>
                  <a:solidFill>
                    <a:srgbClr val="9B5E35"/>
                  </a:solidFill>
                  <a:ln>
                    <a:solidFill>
                      <a:srgbClr val="9B5E3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92" name="Rectangle 191"/>
                  <p:cNvSpPr/>
                  <p:nvPr/>
                </p:nvSpPr>
                <p:spPr>
                  <a:xfrm rot="19620000">
                    <a:off x="4825822" y="1831707"/>
                    <a:ext cx="45719" cy="235703"/>
                  </a:xfrm>
                  <a:prstGeom prst="rect">
                    <a:avLst/>
                  </a:prstGeom>
                  <a:solidFill>
                    <a:srgbClr val="9B5E35"/>
                  </a:solidFill>
                  <a:ln>
                    <a:solidFill>
                      <a:srgbClr val="9B5E3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93" name="Rectangle 192"/>
                  <p:cNvSpPr/>
                  <p:nvPr/>
                </p:nvSpPr>
                <p:spPr>
                  <a:xfrm rot="19620000">
                    <a:off x="4604249" y="1831707"/>
                    <a:ext cx="45719" cy="235703"/>
                  </a:xfrm>
                  <a:prstGeom prst="rect">
                    <a:avLst/>
                  </a:prstGeom>
                  <a:solidFill>
                    <a:srgbClr val="9B5E35"/>
                  </a:solidFill>
                  <a:ln>
                    <a:solidFill>
                      <a:srgbClr val="9B5E3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94" name="Rectangle 193"/>
                  <p:cNvSpPr/>
                  <p:nvPr/>
                </p:nvSpPr>
                <p:spPr>
                  <a:xfrm rot="19620000">
                    <a:off x="4388225" y="1831707"/>
                    <a:ext cx="45719" cy="235703"/>
                  </a:xfrm>
                  <a:prstGeom prst="rect">
                    <a:avLst/>
                  </a:prstGeom>
                  <a:solidFill>
                    <a:srgbClr val="9B5E35"/>
                  </a:solidFill>
                  <a:ln>
                    <a:solidFill>
                      <a:srgbClr val="9B5E3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95" name="Rectangle 194"/>
                  <p:cNvSpPr/>
                  <p:nvPr/>
                </p:nvSpPr>
                <p:spPr>
                  <a:xfrm rot="19620000">
                    <a:off x="4172201" y="1831707"/>
                    <a:ext cx="45719" cy="235703"/>
                  </a:xfrm>
                  <a:prstGeom prst="rect">
                    <a:avLst/>
                  </a:prstGeom>
                  <a:solidFill>
                    <a:srgbClr val="9B5E35"/>
                  </a:solidFill>
                  <a:ln>
                    <a:solidFill>
                      <a:srgbClr val="9B5E3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96" name="Rectangle 195"/>
                  <p:cNvSpPr/>
                  <p:nvPr/>
                </p:nvSpPr>
                <p:spPr>
                  <a:xfrm rot="19620000">
                    <a:off x="3956177" y="1831707"/>
                    <a:ext cx="45719" cy="235703"/>
                  </a:xfrm>
                  <a:prstGeom prst="rect">
                    <a:avLst/>
                  </a:prstGeom>
                  <a:solidFill>
                    <a:srgbClr val="9B5E35"/>
                  </a:solidFill>
                  <a:ln>
                    <a:solidFill>
                      <a:srgbClr val="9B5E3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97" name="Rectangle 196"/>
                  <p:cNvSpPr/>
                  <p:nvPr/>
                </p:nvSpPr>
                <p:spPr>
                  <a:xfrm rot="19620000">
                    <a:off x="3740153" y="1831707"/>
                    <a:ext cx="45719" cy="235703"/>
                  </a:xfrm>
                  <a:prstGeom prst="rect">
                    <a:avLst/>
                  </a:prstGeom>
                  <a:solidFill>
                    <a:srgbClr val="9B5E35"/>
                  </a:solidFill>
                  <a:ln>
                    <a:solidFill>
                      <a:srgbClr val="9B5E3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98" name="Rectangle 197"/>
                  <p:cNvSpPr/>
                  <p:nvPr/>
                </p:nvSpPr>
                <p:spPr>
                  <a:xfrm rot="19620000">
                    <a:off x="3524129" y="1831707"/>
                    <a:ext cx="45719" cy="235703"/>
                  </a:xfrm>
                  <a:prstGeom prst="rect">
                    <a:avLst/>
                  </a:prstGeom>
                  <a:solidFill>
                    <a:srgbClr val="9B5E35"/>
                  </a:solidFill>
                  <a:ln>
                    <a:solidFill>
                      <a:srgbClr val="9B5E3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41" name="Rectangle 240"/>
                  <p:cNvSpPr/>
                  <p:nvPr/>
                </p:nvSpPr>
                <p:spPr>
                  <a:xfrm>
                    <a:off x="7308304" y="2924944"/>
                    <a:ext cx="288032" cy="144016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8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42" name="Trapèze 241"/>
                  <p:cNvSpPr/>
                  <p:nvPr/>
                </p:nvSpPr>
                <p:spPr>
                  <a:xfrm rot="10800000">
                    <a:off x="7236296" y="2924944"/>
                    <a:ext cx="288032" cy="144016"/>
                  </a:xfrm>
                  <a:prstGeom prst="trapezoid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8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36" name="Ellipse 235"/>
                  <p:cNvSpPr/>
                  <p:nvPr/>
                </p:nvSpPr>
                <p:spPr>
                  <a:xfrm>
                    <a:off x="7380312" y="2924944"/>
                    <a:ext cx="72008" cy="144016"/>
                  </a:xfrm>
                  <a:prstGeom prst="ellipse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37" name="Ellipse 236"/>
                  <p:cNvSpPr/>
                  <p:nvPr/>
                </p:nvSpPr>
                <p:spPr>
                  <a:xfrm>
                    <a:off x="7524328" y="2924944"/>
                    <a:ext cx="72008" cy="144016"/>
                  </a:xfrm>
                  <a:prstGeom prst="ellipse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43" name="Rectangle 242"/>
                  <p:cNvSpPr/>
                  <p:nvPr/>
                </p:nvSpPr>
                <p:spPr>
                  <a:xfrm>
                    <a:off x="7308304" y="3645024"/>
                    <a:ext cx="288032" cy="144016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8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44" name="Trapèze 243"/>
                  <p:cNvSpPr/>
                  <p:nvPr/>
                </p:nvSpPr>
                <p:spPr>
                  <a:xfrm>
                    <a:off x="7236296" y="3645024"/>
                    <a:ext cx="288032" cy="144016"/>
                  </a:xfrm>
                  <a:prstGeom prst="trapezoid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8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46" name="Ellipse 45"/>
                  <p:cNvSpPr/>
                  <p:nvPr/>
                </p:nvSpPr>
                <p:spPr>
                  <a:xfrm>
                    <a:off x="7380312" y="3645024"/>
                    <a:ext cx="72008" cy="144016"/>
                  </a:xfrm>
                  <a:prstGeom prst="ellipse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35" name="Ellipse 234"/>
                  <p:cNvSpPr/>
                  <p:nvPr/>
                </p:nvSpPr>
                <p:spPr>
                  <a:xfrm>
                    <a:off x="7524328" y="3645024"/>
                    <a:ext cx="72008" cy="144016"/>
                  </a:xfrm>
                  <a:prstGeom prst="ellipse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46" name="Ellipse 245"/>
                  <p:cNvSpPr/>
                  <p:nvPr/>
                </p:nvSpPr>
                <p:spPr>
                  <a:xfrm rot="2604271">
                    <a:off x="5639213" y="3918336"/>
                    <a:ext cx="279473" cy="283248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47" name="Rectangle 246"/>
                  <p:cNvSpPr/>
                  <p:nvPr/>
                </p:nvSpPr>
                <p:spPr>
                  <a:xfrm rot="2543180">
                    <a:off x="5670274" y="3992631"/>
                    <a:ext cx="232599" cy="144046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45" name="Ellipse 244"/>
                  <p:cNvSpPr/>
                  <p:nvPr/>
                </p:nvSpPr>
                <p:spPr>
                  <a:xfrm rot="2604271">
                    <a:off x="5828510" y="4062810"/>
                    <a:ext cx="66961" cy="156698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49" name="Rectangle 248"/>
                  <p:cNvSpPr/>
                  <p:nvPr/>
                </p:nvSpPr>
                <p:spPr>
                  <a:xfrm rot="5400000">
                    <a:off x="7200292" y="3320991"/>
                    <a:ext cx="864097" cy="72008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55" name="ZoneTexte 254"/>
                  <p:cNvSpPr txBox="1"/>
                  <p:nvPr/>
                </p:nvSpPr>
                <p:spPr>
                  <a:xfrm rot="16200000">
                    <a:off x="7298818" y="3202716"/>
                    <a:ext cx="287258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1400" b="1" dirty="0" smtClean="0">
                        <a:latin typeface="Candara" pitchFamily="34" charset="0"/>
                      </a:rPr>
                      <a:t>V</a:t>
                    </a:r>
                    <a:endParaRPr lang="fr-FR" sz="1400" b="1" dirty="0">
                      <a:latin typeface="Candara" pitchFamily="34" charset="0"/>
                    </a:endParaRPr>
                  </a:p>
                </p:txBody>
              </p:sp>
              <p:sp>
                <p:nvSpPr>
                  <p:cNvPr id="181" name="Rectangle 180"/>
                  <p:cNvSpPr/>
                  <p:nvPr/>
                </p:nvSpPr>
                <p:spPr>
                  <a:xfrm>
                    <a:off x="3347864" y="1988840"/>
                    <a:ext cx="1800200" cy="216024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grpSp>
                <p:nvGrpSpPr>
                  <p:cNvPr id="214" name="Groupe 213"/>
                  <p:cNvGrpSpPr/>
                  <p:nvPr/>
                </p:nvGrpSpPr>
                <p:grpSpPr>
                  <a:xfrm>
                    <a:off x="6084168" y="4365104"/>
                    <a:ext cx="2079231" cy="648072"/>
                    <a:chOff x="6084168" y="4365104"/>
                    <a:chExt cx="2079231" cy="648072"/>
                  </a:xfrm>
                </p:grpSpPr>
                <p:sp>
                  <p:nvSpPr>
                    <p:cNvPr id="39" name="Rectangle 38"/>
                    <p:cNvSpPr/>
                    <p:nvPr/>
                  </p:nvSpPr>
                  <p:spPr>
                    <a:xfrm>
                      <a:off x="6516216" y="4458760"/>
                      <a:ext cx="1224000" cy="417600"/>
                    </a:xfrm>
                    <a:prstGeom prst="rect">
                      <a:avLst/>
                    </a:prstGeom>
                    <a:solidFill>
                      <a:schemeClr val="tx1">
                        <a:lumMod val="50000"/>
                        <a:lumOff val="5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199" name="Rectangle 198"/>
                    <p:cNvSpPr/>
                    <p:nvPr/>
                  </p:nvSpPr>
                  <p:spPr>
                    <a:xfrm rot="2273859">
                      <a:off x="7503959" y="4690670"/>
                      <a:ext cx="45719" cy="183832"/>
                    </a:xfrm>
                    <a:prstGeom prst="rect">
                      <a:avLst/>
                    </a:prstGeom>
                    <a:solidFill>
                      <a:srgbClr val="9B5E35"/>
                    </a:solidFill>
                    <a:ln>
                      <a:solidFill>
                        <a:srgbClr val="9B5E35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200" name="Rectangle 199"/>
                    <p:cNvSpPr/>
                    <p:nvPr/>
                  </p:nvSpPr>
                  <p:spPr>
                    <a:xfrm rot="2273859">
                      <a:off x="7292916" y="4690670"/>
                      <a:ext cx="45719" cy="183832"/>
                    </a:xfrm>
                    <a:prstGeom prst="rect">
                      <a:avLst/>
                    </a:prstGeom>
                    <a:solidFill>
                      <a:srgbClr val="9B5E35"/>
                    </a:solidFill>
                    <a:ln>
                      <a:solidFill>
                        <a:srgbClr val="9B5E35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201" name="Rectangle 200"/>
                    <p:cNvSpPr/>
                    <p:nvPr/>
                  </p:nvSpPr>
                  <p:spPr>
                    <a:xfrm rot="2273859">
                      <a:off x="7071911" y="4690670"/>
                      <a:ext cx="45719" cy="183832"/>
                    </a:xfrm>
                    <a:prstGeom prst="rect">
                      <a:avLst/>
                    </a:prstGeom>
                    <a:solidFill>
                      <a:srgbClr val="9B5E35"/>
                    </a:solidFill>
                    <a:ln>
                      <a:solidFill>
                        <a:srgbClr val="9B5E35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202" name="Rectangle 201"/>
                    <p:cNvSpPr/>
                    <p:nvPr/>
                  </p:nvSpPr>
                  <p:spPr>
                    <a:xfrm rot="2273859">
                      <a:off x="6860868" y="4690670"/>
                      <a:ext cx="45719" cy="183832"/>
                    </a:xfrm>
                    <a:prstGeom prst="rect">
                      <a:avLst/>
                    </a:prstGeom>
                    <a:solidFill>
                      <a:srgbClr val="9B5E35"/>
                    </a:solidFill>
                    <a:ln>
                      <a:solidFill>
                        <a:srgbClr val="9B5E35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203" name="Rectangle 202"/>
                    <p:cNvSpPr/>
                    <p:nvPr/>
                  </p:nvSpPr>
                  <p:spPr>
                    <a:xfrm rot="2273859">
                      <a:off x="6639863" y="4690670"/>
                      <a:ext cx="45719" cy="183832"/>
                    </a:xfrm>
                    <a:prstGeom prst="rect">
                      <a:avLst/>
                    </a:prstGeom>
                    <a:solidFill>
                      <a:srgbClr val="9B5E35"/>
                    </a:solidFill>
                    <a:ln>
                      <a:solidFill>
                        <a:srgbClr val="9B5E35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204" name="Rectangle 203"/>
                    <p:cNvSpPr/>
                    <p:nvPr/>
                  </p:nvSpPr>
                  <p:spPr>
                    <a:xfrm rot="19620000">
                      <a:off x="7648259" y="4471682"/>
                      <a:ext cx="45719" cy="183832"/>
                    </a:xfrm>
                    <a:prstGeom prst="rect">
                      <a:avLst/>
                    </a:prstGeom>
                    <a:solidFill>
                      <a:srgbClr val="9B5E35"/>
                    </a:solidFill>
                    <a:ln>
                      <a:solidFill>
                        <a:srgbClr val="9B5E35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205" name="Rectangle 204"/>
                    <p:cNvSpPr/>
                    <p:nvPr/>
                  </p:nvSpPr>
                  <p:spPr>
                    <a:xfrm rot="19620000">
                      <a:off x="7426686" y="4471682"/>
                      <a:ext cx="45719" cy="183832"/>
                    </a:xfrm>
                    <a:prstGeom prst="rect">
                      <a:avLst/>
                    </a:prstGeom>
                    <a:solidFill>
                      <a:srgbClr val="9B5E35"/>
                    </a:solidFill>
                    <a:ln>
                      <a:solidFill>
                        <a:srgbClr val="9B5E35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206" name="Rectangle 205"/>
                    <p:cNvSpPr/>
                    <p:nvPr/>
                  </p:nvSpPr>
                  <p:spPr>
                    <a:xfrm rot="19620000">
                      <a:off x="7210662" y="4471682"/>
                      <a:ext cx="45719" cy="183832"/>
                    </a:xfrm>
                    <a:prstGeom prst="rect">
                      <a:avLst/>
                    </a:prstGeom>
                    <a:solidFill>
                      <a:srgbClr val="9B5E35"/>
                    </a:solidFill>
                    <a:ln>
                      <a:solidFill>
                        <a:srgbClr val="9B5E35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207" name="Rectangle 206"/>
                    <p:cNvSpPr/>
                    <p:nvPr/>
                  </p:nvSpPr>
                  <p:spPr>
                    <a:xfrm rot="19620000">
                      <a:off x="6994638" y="4471682"/>
                      <a:ext cx="45719" cy="183832"/>
                    </a:xfrm>
                    <a:prstGeom prst="rect">
                      <a:avLst/>
                    </a:prstGeom>
                    <a:solidFill>
                      <a:srgbClr val="9B5E35"/>
                    </a:solidFill>
                    <a:ln>
                      <a:solidFill>
                        <a:srgbClr val="9B5E35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209" name="Rectangle 208"/>
                    <p:cNvSpPr/>
                    <p:nvPr/>
                  </p:nvSpPr>
                  <p:spPr>
                    <a:xfrm rot="19620000">
                      <a:off x="6784163" y="4471682"/>
                      <a:ext cx="45719" cy="183832"/>
                    </a:xfrm>
                    <a:prstGeom prst="rect">
                      <a:avLst/>
                    </a:prstGeom>
                    <a:solidFill>
                      <a:srgbClr val="9B5E35"/>
                    </a:solidFill>
                    <a:ln>
                      <a:solidFill>
                        <a:srgbClr val="9B5E35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210" name="Rectangle 209"/>
                    <p:cNvSpPr/>
                    <p:nvPr/>
                  </p:nvSpPr>
                  <p:spPr>
                    <a:xfrm rot="19620000">
                      <a:off x="6562590" y="4471682"/>
                      <a:ext cx="45719" cy="183832"/>
                    </a:xfrm>
                    <a:prstGeom prst="rect">
                      <a:avLst/>
                    </a:prstGeom>
                    <a:solidFill>
                      <a:srgbClr val="9B5E35"/>
                    </a:solidFill>
                    <a:ln>
                      <a:solidFill>
                        <a:srgbClr val="9B5E35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211" name="Rectangle 210"/>
                    <p:cNvSpPr/>
                    <p:nvPr/>
                  </p:nvSpPr>
                  <p:spPr>
                    <a:xfrm>
                      <a:off x="7668344" y="4365104"/>
                      <a:ext cx="495055" cy="576064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213" name="Rectangle 212"/>
                    <p:cNvSpPr/>
                    <p:nvPr/>
                  </p:nvSpPr>
                  <p:spPr>
                    <a:xfrm>
                      <a:off x="6084168" y="4437112"/>
                      <a:ext cx="495055" cy="576064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</p:grpSp>
              <p:grpSp>
                <p:nvGrpSpPr>
                  <p:cNvPr id="215" name="Groupe 214"/>
                  <p:cNvGrpSpPr/>
                  <p:nvPr/>
                </p:nvGrpSpPr>
                <p:grpSpPr>
                  <a:xfrm>
                    <a:off x="6084168" y="1772816"/>
                    <a:ext cx="2079231" cy="648072"/>
                    <a:chOff x="6084168" y="4365104"/>
                    <a:chExt cx="2079231" cy="648072"/>
                  </a:xfrm>
                </p:grpSpPr>
                <p:sp>
                  <p:nvSpPr>
                    <p:cNvPr id="216" name="Rectangle 215"/>
                    <p:cNvSpPr/>
                    <p:nvPr/>
                  </p:nvSpPr>
                  <p:spPr>
                    <a:xfrm>
                      <a:off x="6516216" y="4458760"/>
                      <a:ext cx="1224000" cy="417600"/>
                    </a:xfrm>
                    <a:prstGeom prst="rect">
                      <a:avLst/>
                    </a:prstGeom>
                    <a:solidFill>
                      <a:schemeClr val="tx1">
                        <a:lumMod val="50000"/>
                        <a:lumOff val="5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217" name="Rectangle 216"/>
                    <p:cNvSpPr/>
                    <p:nvPr/>
                  </p:nvSpPr>
                  <p:spPr>
                    <a:xfrm rot="2273859">
                      <a:off x="7503959" y="4690670"/>
                      <a:ext cx="45719" cy="183832"/>
                    </a:xfrm>
                    <a:prstGeom prst="rect">
                      <a:avLst/>
                    </a:prstGeom>
                    <a:solidFill>
                      <a:srgbClr val="9B5E35"/>
                    </a:solidFill>
                    <a:ln>
                      <a:solidFill>
                        <a:srgbClr val="9B5E35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218" name="Rectangle 217"/>
                    <p:cNvSpPr/>
                    <p:nvPr/>
                  </p:nvSpPr>
                  <p:spPr>
                    <a:xfrm rot="2273859">
                      <a:off x="7292916" y="4690670"/>
                      <a:ext cx="45719" cy="183832"/>
                    </a:xfrm>
                    <a:prstGeom prst="rect">
                      <a:avLst/>
                    </a:prstGeom>
                    <a:solidFill>
                      <a:srgbClr val="9B5E35"/>
                    </a:solidFill>
                    <a:ln>
                      <a:solidFill>
                        <a:srgbClr val="9B5E35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219" name="Rectangle 218"/>
                    <p:cNvSpPr/>
                    <p:nvPr/>
                  </p:nvSpPr>
                  <p:spPr>
                    <a:xfrm rot="2273859">
                      <a:off x="7071911" y="4690670"/>
                      <a:ext cx="45719" cy="183832"/>
                    </a:xfrm>
                    <a:prstGeom prst="rect">
                      <a:avLst/>
                    </a:prstGeom>
                    <a:solidFill>
                      <a:srgbClr val="9B5E35"/>
                    </a:solidFill>
                    <a:ln>
                      <a:solidFill>
                        <a:srgbClr val="9B5E35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220" name="Rectangle 219"/>
                    <p:cNvSpPr/>
                    <p:nvPr/>
                  </p:nvSpPr>
                  <p:spPr>
                    <a:xfrm rot="2273859">
                      <a:off x="6860868" y="4690670"/>
                      <a:ext cx="45719" cy="183832"/>
                    </a:xfrm>
                    <a:prstGeom prst="rect">
                      <a:avLst/>
                    </a:prstGeom>
                    <a:solidFill>
                      <a:srgbClr val="9B5E35"/>
                    </a:solidFill>
                    <a:ln>
                      <a:solidFill>
                        <a:srgbClr val="9B5E35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221" name="Rectangle 220"/>
                    <p:cNvSpPr/>
                    <p:nvPr/>
                  </p:nvSpPr>
                  <p:spPr>
                    <a:xfrm rot="2273859">
                      <a:off x="6639863" y="4690670"/>
                      <a:ext cx="45719" cy="183832"/>
                    </a:xfrm>
                    <a:prstGeom prst="rect">
                      <a:avLst/>
                    </a:prstGeom>
                    <a:solidFill>
                      <a:srgbClr val="9B5E35"/>
                    </a:solidFill>
                    <a:ln>
                      <a:solidFill>
                        <a:srgbClr val="9B5E35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222" name="Rectangle 221"/>
                    <p:cNvSpPr/>
                    <p:nvPr/>
                  </p:nvSpPr>
                  <p:spPr>
                    <a:xfrm rot="19620000">
                      <a:off x="7648259" y="4471682"/>
                      <a:ext cx="45719" cy="183832"/>
                    </a:xfrm>
                    <a:prstGeom prst="rect">
                      <a:avLst/>
                    </a:prstGeom>
                    <a:solidFill>
                      <a:srgbClr val="9B5E35"/>
                    </a:solidFill>
                    <a:ln>
                      <a:solidFill>
                        <a:srgbClr val="9B5E35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223" name="Rectangle 222"/>
                    <p:cNvSpPr/>
                    <p:nvPr/>
                  </p:nvSpPr>
                  <p:spPr>
                    <a:xfrm rot="19620000">
                      <a:off x="7426686" y="4471682"/>
                      <a:ext cx="45719" cy="183832"/>
                    </a:xfrm>
                    <a:prstGeom prst="rect">
                      <a:avLst/>
                    </a:prstGeom>
                    <a:solidFill>
                      <a:srgbClr val="9B5E35"/>
                    </a:solidFill>
                    <a:ln>
                      <a:solidFill>
                        <a:srgbClr val="9B5E35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224" name="Rectangle 223"/>
                    <p:cNvSpPr/>
                    <p:nvPr/>
                  </p:nvSpPr>
                  <p:spPr>
                    <a:xfrm rot="19620000">
                      <a:off x="7210662" y="4471682"/>
                      <a:ext cx="45719" cy="183832"/>
                    </a:xfrm>
                    <a:prstGeom prst="rect">
                      <a:avLst/>
                    </a:prstGeom>
                    <a:solidFill>
                      <a:srgbClr val="9B5E35"/>
                    </a:solidFill>
                    <a:ln>
                      <a:solidFill>
                        <a:srgbClr val="9B5E35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225" name="Rectangle 224"/>
                    <p:cNvSpPr/>
                    <p:nvPr/>
                  </p:nvSpPr>
                  <p:spPr>
                    <a:xfrm rot="19620000">
                      <a:off x="6994638" y="4471682"/>
                      <a:ext cx="45719" cy="183832"/>
                    </a:xfrm>
                    <a:prstGeom prst="rect">
                      <a:avLst/>
                    </a:prstGeom>
                    <a:solidFill>
                      <a:srgbClr val="9B5E35"/>
                    </a:solidFill>
                    <a:ln>
                      <a:solidFill>
                        <a:srgbClr val="9B5E35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226" name="Rectangle 225"/>
                    <p:cNvSpPr/>
                    <p:nvPr/>
                  </p:nvSpPr>
                  <p:spPr>
                    <a:xfrm rot="19620000">
                      <a:off x="6784163" y="4471682"/>
                      <a:ext cx="45719" cy="183832"/>
                    </a:xfrm>
                    <a:prstGeom prst="rect">
                      <a:avLst/>
                    </a:prstGeom>
                    <a:solidFill>
                      <a:srgbClr val="9B5E35"/>
                    </a:solidFill>
                    <a:ln>
                      <a:solidFill>
                        <a:srgbClr val="9B5E35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227" name="Rectangle 226"/>
                    <p:cNvSpPr/>
                    <p:nvPr/>
                  </p:nvSpPr>
                  <p:spPr>
                    <a:xfrm rot="19620000">
                      <a:off x="6562590" y="4471682"/>
                      <a:ext cx="45719" cy="183832"/>
                    </a:xfrm>
                    <a:prstGeom prst="rect">
                      <a:avLst/>
                    </a:prstGeom>
                    <a:solidFill>
                      <a:srgbClr val="9B5E35"/>
                    </a:solidFill>
                    <a:ln>
                      <a:solidFill>
                        <a:srgbClr val="9B5E35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228" name="Rectangle 227"/>
                    <p:cNvSpPr/>
                    <p:nvPr/>
                  </p:nvSpPr>
                  <p:spPr>
                    <a:xfrm>
                      <a:off x="7668344" y="4365104"/>
                      <a:ext cx="495055" cy="576064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229" name="Rectangle 228"/>
                    <p:cNvSpPr/>
                    <p:nvPr/>
                  </p:nvSpPr>
                  <p:spPr>
                    <a:xfrm>
                      <a:off x="6084168" y="4437112"/>
                      <a:ext cx="495055" cy="576064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</p:grpSp>
              <p:grpSp>
                <p:nvGrpSpPr>
                  <p:cNvPr id="258" name="Groupe 257"/>
                  <p:cNvGrpSpPr/>
                  <p:nvPr/>
                </p:nvGrpSpPr>
                <p:grpSpPr>
                  <a:xfrm>
                    <a:off x="2483768" y="3284984"/>
                    <a:ext cx="1152128" cy="288032"/>
                    <a:chOff x="2483768" y="3356991"/>
                    <a:chExt cx="1440160" cy="432047"/>
                  </a:xfrm>
                </p:grpSpPr>
                <p:sp>
                  <p:nvSpPr>
                    <p:cNvPr id="178" name="Rectangle 177"/>
                    <p:cNvSpPr/>
                    <p:nvPr/>
                  </p:nvSpPr>
                  <p:spPr>
                    <a:xfrm rot="16200000">
                      <a:off x="2627785" y="3212974"/>
                      <a:ext cx="432047" cy="720081"/>
                    </a:xfrm>
                    <a:prstGeom prst="rect">
                      <a:avLst/>
                    </a:prstGeom>
                    <a:solidFill>
                      <a:srgbClr val="92B54B"/>
                    </a:solidFill>
                    <a:ln>
                      <a:solidFill>
                        <a:srgbClr val="728E3A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257" name="Rectangle 256"/>
                    <p:cNvSpPr/>
                    <p:nvPr/>
                  </p:nvSpPr>
                  <p:spPr>
                    <a:xfrm flipV="1">
                      <a:off x="3017161" y="3501009"/>
                      <a:ext cx="906767" cy="144016"/>
                    </a:xfrm>
                    <a:prstGeom prst="rect">
                      <a:avLst/>
                    </a:pr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</p:grpSp>
              <p:sp>
                <p:nvSpPr>
                  <p:cNvPr id="261" name="Ellipse 260"/>
                  <p:cNvSpPr/>
                  <p:nvPr/>
                </p:nvSpPr>
                <p:spPr>
                  <a:xfrm>
                    <a:off x="5724128" y="2573288"/>
                    <a:ext cx="72008" cy="63624"/>
                  </a:xfrm>
                  <a:prstGeom prst="ellipse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62" name="Ellipse 261"/>
                  <p:cNvSpPr/>
                  <p:nvPr/>
                </p:nvSpPr>
                <p:spPr>
                  <a:xfrm>
                    <a:off x="5724128" y="2725688"/>
                    <a:ext cx="72008" cy="63624"/>
                  </a:xfrm>
                  <a:prstGeom prst="ellipse">
                    <a:avLst/>
                  </a:prstGeom>
                  <a:solidFill>
                    <a:schemeClr val="tx2">
                      <a:lumMod val="60000"/>
                      <a:lumOff val="40000"/>
                    </a:schemeClr>
                  </a:solidFill>
                  <a:ln w="1270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65" name="Rectangle 264"/>
                  <p:cNvSpPr/>
                  <p:nvPr/>
                </p:nvSpPr>
                <p:spPr>
                  <a:xfrm>
                    <a:off x="3347864" y="4509120"/>
                    <a:ext cx="1800200" cy="216024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37" name="Rectangle 36"/>
                  <p:cNvSpPr/>
                  <p:nvPr/>
                </p:nvSpPr>
                <p:spPr>
                  <a:xfrm>
                    <a:off x="3635896" y="2492896"/>
                    <a:ext cx="2016224" cy="1728192"/>
                  </a:xfrm>
                  <a:prstGeom prst="rect">
                    <a:avLst/>
                  </a:pr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52" name="Rectangle 251"/>
                  <p:cNvSpPr/>
                  <p:nvPr/>
                </p:nvSpPr>
                <p:spPr>
                  <a:xfrm rot="5400000">
                    <a:off x="4459179" y="3100774"/>
                    <a:ext cx="1287759" cy="504055"/>
                  </a:xfrm>
                  <a:prstGeom prst="rect">
                    <a:avLst/>
                  </a:prstGeom>
                  <a:noFill/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53" name="Rectangle 252"/>
                  <p:cNvSpPr/>
                  <p:nvPr/>
                </p:nvSpPr>
                <p:spPr>
                  <a:xfrm rot="5400000">
                    <a:off x="3482881" y="3212975"/>
                    <a:ext cx="1287758" cy="279649"/>
                  </a:xfrm>
                  <a:prstGeom prst="rect">
                    <a:avLst/>
                  </a:prstGeom>
                  <a:noFill/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sp>
              <p:nvSpPr>
                <p:cNvPr id="269" name="Ellipse 268"/>
                <p:cNvSpPr/>
                <p:nvPr/>
              </p:nvSpPr>
              <p:spPr>
                <a:xfrm>
                  <a:off x="2123728" y="3212976"/>
                  <a:ext cx="216024" cy="288032"/>
                </a:xfrm>
                <a:prstGeom prst="ellipse">
                  <a:avLst/>
                </a:prstGeom>
                <a:solidFill>
                  <a:srgbClr val="D1CC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</p:grpSp>
        <p:sp>
          <p:nvSpPr>
            <p:cNvPr id="274" name="Ellipse 273"/>
            <p:cNvSpPr/>
            <p:nvPr/>
          </p:nvSpPr>
          <p:spPr>
            <a:xfrm>
              <a:off x="-4140968" y="2564904"/>
              <a:ext cx="72008" cy="7200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7" name="Ellipse 276"/>
            <p:cNvSpPr/>
            <p:nvPr/>
          </p:nvSpPr>
          <p:spPr>
            <a:xfrm>
              <a:off x="-4140968" y="4077072"/>
              <a:ext cx="72008" cy="7200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xmlns="" val="911278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1.475 -0.00278 " pathEditMode="relative" rAng="0" ptsTypes="AA">
                                      <p:cBhvr>
                                        <p:cTn id="6" dur="10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800" y="-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76056" y="2803953"/>
            <a:ext cx="37044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2000" b="1" dirty="0" smtClean="0"/>
              <a:t>Utilisation </a:t>
            </a:r>
            <a:r>
              <a:rPr lang="fr-FR" sz="2000" b="1" dirty="0"/>
              <a:t>en solo ou </a:t>
            </a:r>
            <a:r>
              <a:rPr lang="fr-FR" sz="2000" b="1" dirty="0" smtClean="0"/>
              <a:t>combiné</a:t>
            </a:r>
          </a:p>
        </p:txBody>
      </p:sp>
      <p:sp>
        <p:nvSpPr>
          <p:cNvPr id="5" name="Rectangle à coins arrondis 4"/>
          <p:cNvSpPr/>
          <p:nvPr/>
        </p:nvSpPr>
        <p:spPr>
          <a:xfrm>
            <a:off x="5940152" y="1052736"/>
            <a:ext cx="2448272" cy="72008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smtClean="0"/>
              <a:t>Matériel</a:t>
            </a:r>
            <a:endParaRPr lang="fr-FR" sz="2000" b="1" dirty="0"/>
          </a:p>
        </p:txBody>
      </p:sp>
      <p:sp>
        <p:nvSpPr>
          <p:cNvPr id="8" name="Rectangle à coins arrondis 7"/>
          <p:cNvSpPr/>
          <p:nvPr/>
        </p:nvSpPr>
        <p:spPr>
          <a:xfrm>
            <a:off x="611560" y="1052736"/>
            <a:ext cx="2448272" cy="72008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smtClean="0"/>
              <a:t>Technique de travail sans labour</a:t>
            </a:r>
            <a:endParaRPr lang="fr-FR" sz="2000" b="1" dirty="0"/>
          </a:p>
        </p:txBody>
      </p:sp>
      <p:pic>
        <p:nvPicPr>
          <p:cNvPr id="9" name="Image 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007" t="27436" r="16324" b="19285"/>
          <a:stretch/>
        </p:blipFill>
        <p:spPr bwMode="auto">
          <a:xfrm>
            <a:off x="5292080" y="4231250"/>
            <a:ext cx="2985172" cy="182730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0" name="Image 9"/>
          <p:cNvPicPr/>
          <p:nvPr/>
        </p:nvPicPr>
        <p:blipFill rotWithShape="1">
          <a:blip r:embed="rId3" cstate="print"/>
          <a:srcRect l="12697" t="8113" r="13493" b="29630"/>
          <a:stretch/>
        </p:blipFill>
        <p:spPr bwMode="auto">
          <a:xfrm>
            <a:off x="1907704" y="4232631"/>
            <a:ext cx="2962434" cy="185859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78804" y="892775"/>
            <a:ext cx="3312368" cy="1040001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à coins arrondis 6"/>
          <p:cNvSpPr/>
          <p:nvPr/>
        </p:nvSpPr>
        <p:spPr>
          <a:xfrm>
            <a:off x="3275856" y="188640"/>
            <a:ext cx="2448272" cy="72008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err="1"/>
              <a:t>S</a:t>
            </a:r>
            <a:r>
              <a:rPr lang="fr-FR" sz="3600" b="1" dirty="0" err="1" smtClean="0"/>
              <a:t>trip</a:t>
            </a:r>
            <a:r>
              <a:rPr lang="fr-FR" sz="3600" b="1" dirty="0" smtClean="0"/>
              <a:t> till ?</a:t>
            </a:r>
            <a:endParaRPr lang="fr-FR" sz="3600" b="1" dirty="0"/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00" b="20799"/>
          <a:stretch>
            <a:fillRect/>
          </a:stretch>
        </p:blipFill>
        <p:spPr bwMode="auto">
          <a:xfrm>
            <a:off x="1907704" y="2060848"/>
            <a:ext cx="2966936" cy="176226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60344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1520" y="1124744"/>
            <a:ext cx="8892480" cy="129614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251520" y="2420888"/>
            <a:ext cx="8892480" cy="129614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251520" y="3717032"/>
            <a:ext cx="8892480" cy="1296144"/>
          </a:xfrm>
          <a:prstGeom prst="rect">
            <a:avLst/>
          </a:prstGeom>
          <a:solidFill>
            <a:srgbClr val="A1C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251520" y="5013176"/>
            <a:ext cx="8892480" cy="129614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98" name="Titre 1"/>
          <p:cNvSpPr>
            <a:spLocks noGrp="1"/>
          </p:cNvSpPr>
          <p:nvPr>
            <p:ph type="title"/>
          </p:nvPr>
        </p:nvSpPr>
        <p:spPr bwMode="auto">
          <a:xfrm>
            <a:off x="-1188640" y="260648"/>
            <a:ext cx="8229600" cy="11430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fr-FR" altLang="fr-FR" b="1" dirty="0" smtClean="0"/>
              <a:t>Sommaire</a:t>
            </a:r>
          </a:p>
        </p:txBody>
      </p:sp>
      <p:sp>
        <p:nvSpPr>
          <p:cNvPr id="4099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1259632" y="1196752"/>
            <a:ext cx="7128792" cy="452596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>
              <a:buFontTx/>
              <a:buChar char="-"/>
            </a:pPr>
            <a:r>
              <a:rPr lang="fr-FR" altLang="fr-FR" sz="2800" b="1" dirty="0" smtClean="0"/>
              <a:t>Contexte : réseau </a:t>
            </a:r>
            <a:r>
              <a:rPr lang="fr-FR" altLang="fr-FR" sz="2800" b="1" dirty="0" err="1" smtClean="0"/>
              <a:t>cuma</a:t>
            </a:r>
            <a:r>
              <a:rPr lang="fr-FR" altLang="fr-FR" sz="2800" b="1" dirty="0" smtClean="0"/>
              <a:t> et agriculture de conservation</a:t>
            </a:r>
          </a:p>
          <a:p>
            <a:pPr>
              <a:buFontTx/>
              <a:buChar char="-"/>
            </a:pPr>
            <a:endParaRPr lang="fr-FR" altLang="fr-FR" sz="2800" b="1" dirty="0" smtClean="0"/>
          </a:p>
          <a:p>
            <a:pPr>
              <a:buFontTx/>
              <a:buChar char="-"/>
            </a:pPr>
            <a:r>
              <a:rPr lang="fr-FR" altLang="fr-FR" sz="2800" b="1" dirty="0" smtClean="0"/>
              <a:t>La problématique autour du </a:t>
            </a:r>
            <a:r>
              <a:rPr lang="fr-FR" altLang="fr-FR" sz="2800" b="1" dirty="0" err="1" smtClean="0"/>
              <a:t>strip</a:t>
            </a:r>
            <a:r>
              <a:rPr lang="fr-FR" altLang="fr-FR" sz="2800" b="1" dirty="0" smtClean="0"/>
              <a:t> till</a:t>
            </a:r>
          </a:p>
          <a:p>
            <a:pPr>
              <a:buFontTx/>
              <a:buChar char="-"/>
            </a:pPr>
            <a:endParaRPr lang="fr-FR" altLang="fr-FR" sz="2800" b="1" dirty="0" smtClean="0"/>
          </a:p>
          <a:p>
            <a:pPr>
              <a:buFontTx/>
              <a:buChar char="-"/>
            </a:pPr>
            <a:r>
              <a:rPr lang="fr-FR" altLang="fr-FR" sz="2800" b="1" dirty="0" smtClean="0"/>
              <a:t>Mise en œuvre des études et quelques résultats</a:t>
            </a:r>
          </a:p>
          <a:p>
            <a:pPr>
              <a:buFontTx/>
              <a:buChar char="-"/>
            </a:pPr>
            <a:endParaRPr lang="fr-FR" altLang="fr-FR" sz="2800" b="1" dirty="0" smtClean="0"/>
          </a:p>
          <a:p>
            <a:pPr>
              <a:buFontTx/>
              <a:buChar char="-"/>
            </a:pPr>
            <a:r>
              <a:rPr lang="fr-FR" altLang="fr-FR" sz="2800" b="1" dirty="0" smtClean="0">
                <a:solidFill>
                  <a:schemeClr val="bg1"/>
                </a:solidFill>
              </a:rPr>
              <a:t>Les limites et les perspectives</a:t>
            </a:r>
          </a:p>
          <a:p>
            <a:pPr>
              <a:buFontTx/>
              <a:buChar char="-"/>
            </a:pPr>
            <a:endParaRPr lang="fr-FR" altLang="fr-FR" sz="2800" b="1" dirty="0"/>
          </a:p>
          <a:p>
            <a:pPr>
              <a:buFontTx/>
              <a:buChar char="-"/>
            </a:pPr>
            <a:r>
              <a:rPr lang="fr-FR" altLang="fr-FR" sz="2800" b="1" dirty="0" smtClean="0">
                <a:solidFill>
                  <a:schemeClr val="bg1"/>
                </a:solidFill>
              </a:rPr>
              <a:t>En conclusion</a:t>
            </a:r>
          </a:p>
          <a:p>
            <a:endParaRPr lang="fr-FR" altLang="fr-FR" dirty="0" smtClean="0"/>
          </a:p>
          <a:p>
            <a:endParaRPr lang="fr-FR" altLang="fr-FR" dirty="0" smtClean="0"/>
          </a:p>
        </p:txBody>
      </p:sp>
    </p:spTree>
    <p:extLst>
      <p:ext uri="{BB962C8B-B14F-4D97-AF65-F5344CB8AC3E}">
        <p14:creationId xmlns:p14="http://schemas.microsoft.com/office/powerpoint/2010/main" xmlns="" val="1281352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476672"/>
            <a:ext cx="179512" cy="63813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/>
          <p:cNvSpPr/>
          <p:nvPr/>
        </p:nvSpPr>
        <p:spPr>
          <a:xfrm>
            <a:off x="-256" y="0"/>
            <a:ext cx="2286000" cy="6206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chemeClr val="tx1"/>
                </a:solidFill>
              </a:rPr>
              <a:t>Contexte</a:t>
            </a:r>
            <a:endParaRPr lang="fr-FR" sz="2000" dirty="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858000" y="0"/>
            <a:ext cx="2286000" cy="62068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En conclusion</a:t>
            </a:r>
            <a:endParaRPr lang="fr-FR" sz="20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571744" y="0"/>
            <a:ext cx="2286000" cy="620688"/>
          </a:xfrm>
          <a:prstGeom prst="rect">
            <a:avLst/>
          </a:prstGeom>
          <a:solidFill>
            <a:srgbClr val="A1C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Les limites et perspectives</a:t>
            </a:r>
            <a:endParaRPr lang="fr-FR" sz="20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285744" y="0"/>
            <a:ext cx="2286000" cy="6206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chemeClr val="accent3">
                    <a:lumMod val="75000"/>
                  </a:schemeClr>
                </a:solidFill>
              </a:rPr>
              <a:t>Les études</a:t>
            </a:r>
            <a:endParaRPr lang="fr-FR" sz="20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79513" y="620688"/>
            <a:ext cx="2106231" cy="5273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 b="1" dirty="0" smtClean="0">
                <a:solidFill>
                  <a:schemeClr val="tx1"/>
                </a:solidFill>
              </a:rPr>
              <a:t>RESEAU CUMA</a:t>
            </a:r>
            <a:endParaRPr lang="fr-FR" sz="2200" b="1" dirty="0">
              <a:solidFill>
                <a:schemeClr val="tx1"/>
              </a:solidFill>
            </a:endParaRPr>
          </a:p>
        </p:txBody>
      </p:sp>
      <p:pic>
        <p:nvPicPr>
          <p:cNvPr id="5124" name="Imag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29" t="10001" r="7034"/>
          <a:stretch>
            <a:fillRect/>
          </a:stretch>
        </p:blipFill>
        <p:spPr bwMode="auto">
          <a:xfrm>
            <a:off x="685055" y="4267016"/>
            <a:ext cx="2806825" cy="231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e 5"/>
          <p:cNvGrpSpPr/>
          <p:nvPr/>
        </p:nvGrpSpPr>
        <p:grpSpPr>
          <a:xfrm>
            <a:off x="4589600" y="1391150"/>
            <a:ext cx="4178211" cy="2381814"/>
            <a:chOff x="4589600" y="1391150"/>
            <a:chExt cx="4178211" cy="2381814"/>
          </a:xfrm>
        </p:grpSpPr>
        <p:sp>
          <p:nvSpPr>
            <p:cNvPr id="9" name="Rectangle à coins arrondis 8"/>
            <p:cNvSpPr/>
            <p:nvPr/>
          </p:nvSpPr>
          <p:spPr>
            <a:xfrm>
              <a:off x="6835282" y="1391150"/>
              <a:ext cx="1932529" cy="947204"/>
            </a:xfrm>
            <a:prstGeom prst="round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/>
                <a:t>Promouvoir les </a:t>
              </a:r>
              <a:r>
                <a:rPr lang="fr-FR" b="1" dirty="0" err="1" smtClean="0"/>
                <a:t>cuma</a:t>
              </a:r>
              <a:endParaRPr lang="fr-FR" b="1" dirty="0"/>
            </a:p>
          </p:txBody>
        </p:sp>
        <p:cxnSp>
          <p:nvCxnSpPr>
            <p:cNvPr id="7" name="Connecteur droit avec flèche 6"/>
            <p:cNvCxnSpPr>
              <a:stCxn id="5" idx="0"/>
              <a:endCxn id="9" idx="1"/>
            </p:cNvCxnSpPr>
            <p:nvPr/>
          </p:nvCxnSpPr>
          <p:spPr>
            <a:xfrm flipV="1">
              <a:off x="4589600" y="1864752"/>
              <a:ext cx="2245682" cy="1908212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8" name="Groupe 7"/>
          <p:cNvGrpSpPr/>
          <p:nvPr/>
        </p:nvGrpSpPr>
        <p:grpSpPr>
          <a:xfrm>
            <a:off x="5657096" y="3551390"/>
            <a:ext cx="3095474" cy="947204"/>
            <a:chOff x="5657096" y="2471270"/>
            <a:chExt cx="3095474" cy="947204"/>
          </a:xfrm>
        </p:grpSpPr>
        <p:sp>
          <p:nvSpPr>
            <p:cNvPr id="11" name="Rectangle à coins arrondis 10"/>
            <p:cNvSpPr/>
            <p:nvPr/>
          </p:nvSpPr>
          <p:spPr>
            <a:xfrm>
              <a:off x="6820041" y="2471270"/>
              <a:ext cx="1932529" cy="947204"/>
            </a:xfrm>
            <a:prstGeom prst="round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/>
                <a:t>Produire des références</a:t>
              </a:r>
              <a:endParaRPr lang="fr-FR" b="1" dirty="0"/>
            </a:p>
          </p:txBody>
        </p:sp>
        <p:cxnSp>
          <p:nvCxnSpPr>
            <p:cNvPr id="17" name="Connecteur droit avec flèche 16"/>
            <p:cNvCxnSpPr>
              <a:stCxn id="5" idx="3"/>
              <a:endCxn id="11" idx="1"/>
            </p:cNvCxnSpPr>
            <p:nvPr/>
          </p:nvCxnSpPr>
          <p:spPr>
            <a:xfrm>
              <a:off x="5657096" y="2944872"/>
              <a:ext cx="116294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14" name="Groupe 13"/>
          <p:cNvGrpSpPr/>
          <p:nvPr/>
        </p:nvGrpSpPr>
        <p:grpSpPr>
          <a:xfrm>
            <a:off x="4589600" y="2481796"/>
            <a:ext cx="4178211" cy="1291168"/>
            <a:chOff x="4589600" y="3540290"/>
            <a:chExt cx="4178211" cy="1291168"/>
          </a:xfrm>
        </p:grpSpPr>
        <p:sp>
          <p:nvSpPr>
            <p:cNvPr id="10" name="Rectangle à coins arrondis 9"/>
            <p:cNvSpPr/>
            <p:nvPr/>
          </p:nvSpPr>
          <p:spPr>
            <a:xfrm>
              <a:off x="6835282" y="3540290"/>
              <a:ext cx="1932529" cy="947204"/>
            </a:xfrm>
            <a:prstGeom prst="round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/>
                <a:t>Animer le réseau </a:t>
              </a:r>
              <a:r>
                <a:rPr lang="fr-FR" b="1" dirty="0" err="1" smtClean="0"/>
                <a:t>cuma</a:t>
              </a:r>
              <a:endParaRPr lang="fr-FR" b="1" dirty="0"/>
            </a:p>
          </p:txBody>
        </p:sp>
        <p:cxnSp>
          <p:nvCxnSpPr>
            <p:cNvPr id="20" name="Connecteur droit avec flèche 19"/>
            <p:cNvCxnSpPr>
              <a:stCxn id="5" idx="0"/>
              <a:endCxn id="10" idx="1"/>
            </p:cNvCxnSpPr>
            <p:nvPr/>
          </p:nvCxnSpPr>
          <p:spPr>
            <a:xfrm flipV="1">
              <a:off x="4589600" y="4013892"/>
              <a:ext cx="2245682" cy="817566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15" name="Groupe 14"/>
          <p:cNvGrpSpPr/>
          <p:nvPr/>
        </p:nvGrpSpPr>
        <p:grpSpPr>
          <a:xfrm>
            <a:off x="4589600" y="4277020"/>
            <a:ext cx="4162970" cy="2371635"/>
            <a:chOff x="4604841" y="3207079"/>
            <a:chExt cx="4162970" cy="2371635"/>
          </a:xfrm>
        </p:grpSpPr>
        <p:sp>
          <p:nvSpPr>
            <p:cNvPr id="13" name="Rectangle à coins arrondis 12"/>
            <p:cNvSpPr/>
            <p:nvPr/>
          </p:nvSpPr>
          <p:spPr>
            <a:xfrm>
              <a:off x="6835282" y="4631510"/>
              <a:ext cx="1932529" cy="947204"/>
            </a:xfrm>
            <a:prstGeom prst="round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/>
                <a:t>Proposer des expertises</a:t>
              </a:r>
              <a:endParaRPr lang="fr-FR" b="1" dirty="0"/>
            </a:p>
          </p:txBody>
        </p:sp>
        <p:cxnSp>
          <p:nvCxnSpPr>
            <p:cNvPr id="23" name="Connecteur droit avec flèche 22"/>
            <p:cNvCxnSpPr>
              <a:stCxn id="5" idx="2"/>
              <a:endCxn id="13" idx="1"/>
            </p:cNvCxnSpPr>
            <p:nvPr/>
          </p:nvCxnSpPr>
          <p:spPr>
            <a:xfrm>
              <a:off x="4604841" y="3207079"/>
              <a:ext cx="2230441" cy="1898033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16" name="Groupe 15"/>
          <p:cNvGrpSpPr/>
          <p:nvPr/>
        </p:nvGrpSpPr>
        <p:grpSpPr>
          <a:xfrm>
            <a:off x="4589600" y="4277020"/>
            <a:ext cx="4162970" cy="1301694"/>
            <a:chOff x="4604841" y="5364348"/>
            <a:chExt cx="4162970" cy="1301694"/>
          </a:xfrm>
        </p:grpSpPr>
        <p:sp>
          <p:nvSpPr>
            <p:cNvPr id="12" name="Rectangle à coins arrondis 11"/>
            <p:cNvSpPr/>
            <p:nvPr/>
          </p:nvSpPr>
          <p:spPr>
            <a:xfrm>
              <a:off x="6835282" y="5718838"/>
              <a:ext cx="1932529" cy="947204"/>
            </a:xfrm>
            <a:prstGeom prst="round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/>
                <a:t>Adapter les </a:t>
              </a:r>
              <a:r>
                <a:rPr lang="fr-FR" b="1" dirty="0" err="1" smtClean="0"/>
                <a:t>cuma</a:t>
              </a:r>
              <a:r>
                <a:rPr lang="fr-FR" b="1" dirty="0" smtClean="0"/>
                <a:t>  à l’évolution de l’agriculture</a:t>
              </a:r>
              <a:endParaRPr lang="fr-FR" b="1" dirty="0"/>
            </a:p>
          </p:txBody>
        </p:sp>
        <p:cxnSp>
          <p:nvCxnSpPr>
            <p:cNvPr id="26" name="Connecteur droit avec flèche 25"/>
            <p:cNvCxnSpPr>
              <a:stCxn id="5" idx="2"/>
              <a:endCxn id="12" idx="1"/>
            </p:cNvCxnSpPr>
            <p:nvPr/>
          </p:nvCxnSpPr>
          <p:spPr>
            <a:xfrm>
              <a:off x="4604841" y="5364348"/>
              <a:ext cx="2230441" cy="828092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5" name="Rectangle à coins arrondis 4"/>
          <p:cNvSpPr/>
          <p:nvPr/>
        </p:nvSpPr>
        <p:spPr>
          <a:xfrm>
            <a:off x="3522104" y="3772964"/>
            <a:ext cx="2134992" cy="504056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smtClean="0"/>
              <a:t>La FR </a:t>
            </a:r>
            <a:r>
              <a:rPr lang="fr-FR" sz="2000" b="1" dirty="0" err="1" smtClean="0"/>
              <a:t>cuma</a:t>
            </a:r>
            <a:r>
              <a:rPr lang="fr-FR" sz="2000" b="1" dirty="0" smtClean="0"/>
              <a:t> Ouest</a:t>
            </a:r>
            <a:endParaRPr lang="fr-FR" sz="2000" b="1" dirty="0"/>
          </a:p>
        </p:txBody>
      </p:sp>
      <p:pic>
        <p:nvPicPr>
          <p:cNvPr id="1031" name="Picture 7" descr="http://www.mes-coloriages-preferes.net/Images/Large/Vehicules-Tracteur-20307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82646" y="1348904"/>
            <a:ext cx="1598638" cy="1395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133" name="Ellipse 5132"/>
          <p:cNvSpPr/>
          <p:nvPr/>
        </p:nvSpPr>
        <p:spPr>
          <a:xfrm>
            <a:off x="467906" y="1264396"/>
            <a:ext cx="3763090" cy="273442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179512" y="0"/>
            <a:ext cx="2088594" cy="1148008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4" name="Picture 2" descr="http://us.123rf.com/400wm/400/400/antonbrand/antonbrand1104/antonbrand110400321/9403556-agriculteur-de-dessin-anime-avec-salopette-isole-sur-fond-blan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03909" y="2130499"/>
            <a:ext cx="494357" cy="75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http://us.123rf.com/400wm/400/400/antonbrand/antonbrand1104/antonbrand110400321/9403556-agriculteur-de-dessin-anime-avec-salopette-isole-sur-fond-blan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48393" y="836712"/>
            <a:ext cx="494357" cy="75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http://us.123rf.com/400wm/400/400/antonbrand/antonbrand1104/antonbrand110400321/9403556-agriculteur-de-dessin-anime-avec-salopette-isole-sur-fond-blan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5565" y="4187298"/>
            <a:ext cx="494357" cy="75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http://us.123rf.com/400wm/400/400/antonbrand/antonbrand1104/antonbrand110400321/9403556-agriculteur-de-dessin-anime-avec-salopette-isole-sur-fond-blan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1124" y="4277020"/>
            <a:ext cx="494357" cy="75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87617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09827E-6 L 0.03646 -0.2080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3" y="-1040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38889E-6 -4.73988E-6 L -0.21614 -0.2187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6" y="-1093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4.44444E-6 3.06358E-6 L -0.27586 0.0913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2" y="455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66667E-6 2.36994E-6 L -0.11944 0.2797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72" y="139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1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wlearn.net/abt_iwlearn/events/conferences/iwc6/iwc6-logos/fao-logo-small/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2490">
            <a:off x="7321064" y="1095454"/>
            <a:ext cx="1257164" cy="1178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49" t="25160" r="84436" b="16562"/>
          <a:stretch/>
        </p:blipFill>
        <p:spPr bwMode="auto">
          <a:xfrm>
            <a:off x="4263326" y="1937660"/>
            <a:ext cx="471344" cy="771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49" t="25159" r="83897" b="16187"/>
          <a:stretch/>
        </p:blipFill>
        <p:spPr bwMode="auto">
          <a:xfrm>
            <a:off x="5789133" y="1916832"/>
            <a:ext cx="496715" cy="776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49" t="25160" r="84436" b="16562"/>
          <a:stretch/>
        </p:blipFill>
        <p:spPr bwMode="auto">
          <a:xfrm>
            <a:off x="2726820" y="1921808"/>
            <a:ext cx="471344" cy="771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à coins arrondis 2"/>
          <p:cNvSpPr/>
          <p:nvPr/>
        </p:nvSpPr>
        <p:spPr>
          <a:xfrm>
            <a:off x="2675436" y="1452288"/>
            <a:ext cx="3647124" cy="464544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smtClean="0"/>
              <a:t>Agriculture de conservation</a:t>
            </a:r>
            <a:endParaRPr lang="fr-FR" sz="2000" b="1" dirty="0"/>
          </a:p>
        </p:txBody>
      </p:sp>
      <p:sp>
        <p:nvSpPr>
          <p:cNvPr id="12" name="Rectangle à coins arrondis 11"/>
          <p:cNvSpPr/>
          <p:nvPr/>
        </p:nvSpPr>
        <p:spPr>
          <a:xfrm>
            <a:off x="5342743" y="2708920"/>
            <a:ext cx="1389497" cy="975616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Couverture du sol en hiver</a:t>
            </a:r>
            <a:endParaRPr lang="fr-FR" b="1" dirty="0"/>
          </a:p>
        </p:txBody>
      </p:sp>
      <p:sp>
        <p:nvSpPr>
          <p:cNvPr id="13" name="Rectangle à coins arrondis 12"/>
          <p:cNvSpPr/>
          <p:nvPr/>
        </p:nvSpPr>
        <p:spPr>
          <a:xfrm>
            <a:off x="3804249" y="2713896"/>
            <a:ext cx="1389497" cy="975616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Rotation de cultures</a:t>
            </a:r>
            <a:endParaRPr lang="fr-FR" b="1" dirty="0"/>
          </a:p>
        </p:txBody>
      </p:sp>
      <p:sp>
        <p:nvSpPr>
          <p:cNvPr id="14" name="Rectangle à coins arrondis 13"/>
          <p:cNvSpPr/>
          <p:nvPr/>
        </p:nvSpPr>
        <p:spPr>
          <a:xfrm>
            <a:off x="2267744" y="2708920"/>
            <a:ext cx="1389497" cy="975616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Arrêt du labour</a:t>
            </a:r>
            <a:endParaRPr lang="fr-FR" b="1" dirty="0"/>
          </a:p>
        </p:txBody>
      </p:sp>
      <p:sp>
        <p:nvSpPr>
          <p:cNvPr id="21" name="Rectangle à coins arrondis 20"/>
          <p:cNvSpPr/>
          <p:nvPr/>
        </p:nvSpPr>
        <p:spPr>
          <a:xfrm>
            <a:off x="2675436" y="2652714"/>
            <a:ext cx="3647124" cy="464544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smtClean="0"/>
              <a:t>Agriculture de conservation</a:t>
            </a:r>
            <a:endParaRPr lang="fr-FR" sz="2000" b="1" dirty="0"/>
          </a:p>
        </p:txBody>
      </p:sp>
      <p:sp>
        <p:nvSpPr>
          <p:cNvPr id="22" name="Rectangle à coins arrondis 21"/>
          <p:cNvSpPr/>
          <p:nvPr/>
        </p:nvSpPr>
        <p:spPr>
          <a:xfrm rot="1475094">
            <a:off x="2684212" y="2082819"/>
            <a:ext cx="3647124" cy="464544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smtClean="0"/>
              <a:t>Agriculture de conservation</a:t>
            </a:r>
            <a:endParaRPr lang="fr-FR" sz="2000" b="1" dirty="0"/>
          </a:p>
        </p:txBody>
      </p:sp>
      <p:sp>
        <p:nvSpPr>
          <p:cNvPr id="23" name="Rectangle à coins arrondis 22"/>
          <p:cNvSpPr/>
          <p:nvPr/>
        </p:nvSpPr>
        <p:spPr>
          <a:xfrm rot="763748">
            <a:off x="2706153" y="1461636"/>
            <a:ext cx="3647124" cy="464544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smtClean="0"/>
              <a:t>Agriculture de conservation</a:t>
            </a:r>
            <a:endParaRPr lang="fr-FR" sz="2000" b="1" dirty="0"/>
          </a:p>
        </p:txBody>
      </p:sp>
      <p:sp>
        <p:nvSpPr>
          <p:cNvPr id="41" name="Rectangle 40"/>
          <p:cNvSpPr/>
          <p:nvPr/>
        </p:nvSpPr>
        <p:spPr>
          <a:xfrm>
            <a:off x="0" y="476672"/>
            <a:ext cx="179512" cy="63813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/>
          <p:cNvSpPr/>
          <p:nvPr/>
        </p:nvSpPr>
        <p:spPr>
          <a:xfrm>
            <a:off x="-256" y="0"/>
            <a:ext cx="2286000" cy="6206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chemeClr val="tx1"/>
                </a:solidFill>
              </a:rPr>
              <a:t>Contexte</a:t>
            </a:r>
            <a:endParaRPr lang="fr-FR" sz="2000" dirty="0">
              <a:solidFill>
                <a:schemeClr val="tx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858000" y="0"/>
            <a:ext cx="2286000" cy="62068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En conclusion</a:t>
            </a:r>
            <a:endParaRPr lang="fr-FR" sz="20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571744" y="0"/>
            <a:ext cx="2286000" cy="620688"/>
          </a:xfrm>
          <a:prstGeom prst="rect">
            <a:avLst/>
          </a:prstGeom>
          <a:solidFill>
            <a:srgbClr val="A1C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Les limites et perspectives</a:t>
            </a:r>
            <a:endParaRPr lang="fr-FR" sz="20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285744" y="0"/>
            <a:ext cx="2286000" cy="6206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chemeClr val="accent3">
                    <a:lumMod val="75000"/>
                  </a:schemeClr>
                </a:solidFill>
              </a:rPr>
              <a:t>Les études</a:t>
            </a:r>
            <a:endParaRPr lang="fr-FR" sz="20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79513" y="620688"/>
            <a:ext cx="2106231" cy="5273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 b="1" dirty="0" smtClean="0">
                <a:solidFill>
                  <a:schemeClr val="tx1"/>
                </a:solidFill>
              </a:rPr>
              <a:t>AC</a:t>
            </a:r>
            <a:endParaRPr lang="fr-FR" sz="2200" b="1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79512" y="0"/>
            <a:ext cx="2088594" cy="1148008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8" name="Groupe 7"/>
          <p:cNvGrpSpPr/>
          <p:nvPr/>
        </p:nvGrpSpPr>
        <p:grpSpPr>
          <a:xfrm>
            <a:off x="1627255" y="3861048"/>
            <a:ext cx="5769539" cy="2879883"/>
            <a:chOff x="1627255" y="3861048"/>
            <a:chExt cx="5769539" cy="2879883"/>
          </a:xfrm>
        </p:grpSpPr>
        <p:grpSp>
          <p:nvGrpSpPr>
            <p:cNvPr id="6" name="Groupe 5"/>
            <p:cNvGrpSpPr/>
            <p:nvPr/>
          </p:nvGrpSpPr>
          <p:grpSpPr>
            <a:xfrm>
              <a:off x="1627255" y="3861048"/>
              <a:ext cx="5761037" cy="2633662"/>
              <a:chOff x="1627255" y="3861048"/>
              <a:chExt cx="5761037" cy="2633662"/>
            </a:xfrm>
          </p:grpSpPr>
          <p:grpSp>
            <p:nvGrpSpPr>
              <p:cNvPr id="5" name="Groupe 4"/>
              <p:cNvGrpSpPr/>
              <p:nvPr/>
            </p:nvGrpSpPr>
            <p:grpSpPr>
              <a:xfrm>
                <a:off x="1627255" y="3861048"/>
                <a:ext cx="5761037" cy="2633662"/>
                <a:chOff x="1915576" y="3861048"/>
                <a:chExt cx="5761037" cy="2633662"/>
              </a:xfrm>
            </p:grpSpPr>
            <p:grpSp>
              <p:nvGrpSpPr>
                <p:cNvPr id="2" name="Groupe 1"/>
                <p:cNvGrpSpPr/>
                <p:nvPr/>
              </p:nvGrpSpPr>
              <p:grpSpPr>
                <a:xfrm>
                  <a:off x="1915576" y="3861048"/>
                  <a:ext cx="5761037" cy="2633662"/>
                  <a:chOff x="1547813" y="3068638"/>
                  <a:chExt cx="5761037" cy="2633662"/>
                </a:xfrm>
              </p:grpSpPr>
              <p:pic>
                <p:nvPicPr>
                  <p:cNvPr id="6148" name="Image 3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547813" y="3644900"/>
                    <a:ext cx="5761037" cy="20574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6149" name="Accolade fermante 63511"/>
                  <p:cNvSpPr>
                    <a:spLocks/>
                  </p:cNvSpPr>
                  <p:nvPr/>
                </p:nvSpPr>
                <p:spPr bwMode="auto">
                  <a:xfrm rot="-5400000">
                    <a:off x="3413919" y="2536032"/>
                    <a:ext cx="173037" cy="1854200"/>
                  </a:xfrm>
                  <a:prstGeom prst="rightBrace">
                    <a:avLst>
                      <a:gd name="adj1" fmla="val 8384"/>
                      <a:gd name="adj2" fmla="val 50000"/>
                    </a:avLst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anchor="ctr"/>
                  <a:lstStyle>
                    <a:lvl1pPr eaLnBrk="0" hangingPunct="0">
                      <a:defRPr sz="3200" b="1">
                        <a:solidFill>
                          <a:srgbClr val="000099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1pPr>
                    <a:lvl2pPr marL="742950" indent="-285750" eaLnBrk="0" hangingPunct="0">
                      <a:defRPr sz="3200" b="1">
                        <a:solidFill>
                          <a:srgbClr val="000099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2pPr>
                    <a:lvl3pPr marL="1143000" indent="-228600" eaLnBrk="0" hangingPunct="0">
                      <a:defRPr sz="3200" b="1">
                        <a:solidFill>
                          <a:srgbClr val="000099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3pPr>
                    <a:lvl4pPr marL="1600200" indent="-228600" eaLnBrk="0" hangingPunct="0">
                      <a:defRPr sz="3200" b="1">
                        <a:solidFill>
                          <a:srgbClr val="000099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4pPr>
                    <a:lvl5pPr marL="2057400" indent="-228600" eaLnBrk="0" hangingPunct="0">
                      <a:defRPr sz="3200" b="1">
                        <a:solidFill>
                          <a:srgbClr val="000099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b="1">
                        <a:solidFill>
                          <a:srgbClr val="000099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b="1">
                        <a:solidFill>
                          <a:srgbClr val="000099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b="1">
                        <a:solidFill>
                          <a:srgbClr val="000099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b="1">
                        <a:solidFill>
                          <a:srgbClr val="000099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9pPr>
                  </a:lstStyle>
                  <a:p>
                    <a:pPr eaLnBrk="1" hangingPunct="1"/>
                    <a:endParaRPr lang="fr-FR" altLang="fr-FR"/>
                  </a:p>
                </p:txBody>
              </p:sp>
              <p:sp>
                <p:nvSpPr>
                  <p:cNvPr id="6150" name="Text Box 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555875" y="3068638"/>
                    <a:ext cx="1900238" cy="3079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3200" b="1">
                        <a:solidFill>
                          <a:srgbClr val="000099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1pPr>
                    <a:lvl2pPr marL="742950" indent="-285750" eaLnBrk="0" hangingPunct="0">
                      <a:defRPr sz="3200" b="1">
                        <a:solidFill>
                          <a:srgbClr val="000099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2pPr>
                    <a:lvl3pPr marL="1143000" indent="-228600" eaLnBrk="0" hangingPunct="0">
                      <a:defRPr sz="3200" b="1">
                        <a:solidFill>
                          <a:srgbClr val="000099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3pPr>
                    <a:lvl4pPr marL="1600200" indent="-228600" eaLnBrk="0" hangingPunct="0">
                      <a:defRPr sz="3200" b="1">
                        <a:solidFill>
                          <a:srgbClr val="000099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4pPr>
                    <a:lvl5pPr marL="2057400" indent="-228600" eaLnBrk="0" hangingPunct="0">
                      <a:defRPr sz="3200" b="1">
                        <a:solidFill>
                          <a:srgbClr val="000099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b="1">
                        <a:solidFill>
                          <a:srgbClr val="000099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b="1">
                        <a:solidFill>
                          <a:srgbClr val="000099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b="1">
                        <a:solidFill>
                          <a:srgbClr val="000099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b="1">
                        <a:solidFill>
                          <a:srgbClr val="000099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9pPr>
                  </a:lstStyle>
                  <a:p>
                    <a:pPr eaLnBrk="1" hangingPunct="1">
                      <a:spcAft>
                        <a:spcPts val="1000"/>
                      </a:spcAft>
                    </a:pPr>
                    <a:r>
                      <a:rPr lang="fr-FR" altLang="fr-FR" sz="1400" dirty="0">
                        <a:solidFill>
                          <a:schemeClr val="tx1"/>
                        </a:solidFill>
                        <a:latin typeface="Calibri" pitchFamily="34" charset="0"/>
                      </a:rPr>
                      <a:t>TCS travail profond</a:t>
                    </a:r>
                    <a:endParaRPr lang="fr-FR" altLang="fr-FR" sz="40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151" name="Zone de texte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211638" y="3068638"/>
                    <a:ext cx="1757362" cy="30777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3200" b="1">
                        <a:solidFill>
                          <a:srgbClr val="000099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1pPr>
                    <a:lvl2pPr marL="742950" indent="-285750" eaLnBrk="0" hangingPunct="0">
                      <a:defRPr sz="3200" b="1">
                        <a:solidFill>
                          <a:srgbClr val="000099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2pPr>
                    <a:lvl3pPr marL="1143000" indent="-228600" eaLnBrk="0" hangingPunct="0">
                      <a:defRPr sz="3200" b="1">
                        <a:solidFill>
                          <a:srgbClr val="000099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3pPr>
                    <a:lvl4pPr marL="1600200" indent="-228600" eaLnBrk="0" hangingPunct="0">
                      <a:defRPr sz="3200" b="1">
                        <a:solidFill>
                          <a:srgbClr val="000099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4pPr>
                    <a:lvl5pPr marL="2057400" indent="-228600" eaLnBrk="0" hangingPunct="0">
                      <a:defRPr sz="3200" b="1">
                        <a:solidFill>
                          <a:srgbClr val="000099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b="1">
                        <a:solidFill>
                          <a:srgbClr val="000099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b="1">
                        <a:solidFill>
                          <a:srgbClr val="000099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b="1">
                        <a:solidFill>
                          <a:srgbClr val="000099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b="1">
                        <a:solidFill>
                          <a:srgbClr val="000099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9pPr>
                  </a:lstStyle>
                  <a:p>
                    <a:pPr eaLnBrk="1" hangingPunct="1">
                      <a:spcAft>
                        <a:spcPts val="1000"/>
                      </a:spcAft>
                    </a:pPr>
                    <a:r>
                      <a:rPr lang="fr-FR" altLang="fr-FR" sz="1400" dirty="0">
                        <a:solidFill>
                          <a:schemeClr val="tx1"/>
                        </a:solidFill>
                        <a:latin typeface="Calibri" pitchFamily="34" charset="0"/>
                      </a:rPr>
                      <a:t>TCS </a:t>
                    </a:r>
                    <a:r>
                      <a:rPr lang="fr-FR" altLang="fr-FR" sz="1400" dirty="0" smtClean="0">
                        <a:solidFill>
                          <a:schemeClr val="tx1"/>
                        </a:solidFill>
                        <a:latin typeface="Calibri" pitchFamily="34" charset="0"/>
                      </a:rPr>
                      <a:t>travail superficiel</a:t>
                    </a:r>
                    <a:endParaRPr lang="fr-FR" altLang="fr-FR" sz="40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152" name="Accolade fermante 291"/>
                  <p:cNvSpPr>
                    <a:spLocks/>
                  </p:cNvSpPr>
                  <p:nvPr/>
                </p:nvSpPr>
                <p:spPr bwMode="auto">
                  <a:xfrm rot="-5400000">
                    <a:off x="4975225" y="3148013"/>
                    <a:ext cx="173037" cy="630238"/>
                  </a:xfrm>
                  <a:prstGeom prst="rightBrace">
                    <a:avLst>
                      <a:gd name="adj1" fmla="val 8380"/>
                      <a:gd name="adj2" fmla="val 50000"/>
                    </a:avLst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anchor="ctr"/>
                  <a:lstStyle>
                    <a:lvl1pPr eaLnBrk="0" hangingPunct="0">
                      <a:defRPr sz="3200" b="1">
                        <a:solidFill>
                          <a:srgbClr val="000099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1pPr>
                    <a:lvl2pPr marL="742950" indent="-285750" eaLnBrk="0" hangingPunct="0">
                      <a:defRPr sz="3200" b="1">
                        <a:solidFill>
                          <a:srgbClr val="000099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2pPr>
                    <a:lvl3pPr marL="1143000" indent="-228600" eaLnBrk="0" hangingPunct="0">
                      <a:defRPr sz="3200" b="1">
                        <a:solidFill>
                          <a:srgbClr val="000099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3pPr>
                    <a:lvl4pPr marL="1600200" indent="-228600" eaLnBrk="0" hangingPunct="0">
                      <a:defRPr sz="3200" b="1">
                        <a:solidFill>
                          <a:srgbClr val="000099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4pPr>
                    <a:lvl5pPr marL="2057400" indent="-228600" eaLnBrk="0" hangingPunct="0">
                      <a:defRPr sz="3200" b="1">
                        <a:solidFill>
                          <a:srgbClr val="000099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b="1">
                        <a:solidFill>
                          <a:srgbClr val="000099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b="1">
                        <a:solidFill>
                          <a:srgbClr val="000099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b="1">
                        <a:solidFill>
                          <a:srgbClr val="000099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b="1">
                        <a:solidFill>
                          <a:srgbClr val="000099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9pPr>
                  </a:lstStyle>
                  <a:p>
                    <a:pPr eaLnBrk="1" hangingPunct="1"/>
                    <a:endParaRPr lang="fr-FR" altLang="fr-FR"/>
                  </a:p>
                </p:txBody>
              </p:sp>
            </p:grpSp>
            <p:sp>
              <p:nvSpPr>
                <p:cNvPr id="16" name="Organigramme : Processus 15"/>
                <p:cNvSpPr/>
                <p:nvPr/>
              </p:nvSpPr>
              <p:spPr>
                <a:xfrm>
                  <a:off x="1915576" y="3861048"/>
                  <a:ext cx="5761037" cy="2633662"/>
                </a:xfrm>
                <a:prstGeom prst="flowChartProcess">
                  <a:avLst/>
                </a:prstGeom>
                <a:noFill/>
                <a:ln w="38100" cmpd="dbl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4" name="Rectangle 3"/>
              <p:cNvSpPr/>
              <p:nvPr/>
            </p:nvSpPr>
            <p:spPr>
              <a:xfrm flipH="1">
                <a:off x="6084168" y="4437310"/>
                <a:ext cx="1296144" cy="205740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7" name="ZoneTexte 6"/>
            <p:cNvSpPr txBox="1"/>
            <p:nvPr/>
          </p:nvSpPr>
          <p:spPr>
            <a:xfrm>
              <a:off x="3950017" y="6494710"/>
              <a:ext cx="344677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smtClean="0">
                  <a:solidFill>
                    <a:schemeClr val="accent1">
                      <a:lumMod val="75000"/>
                    </a:schemeClr>
                  </a:solidFill>
                </a:rPr>
                <a:t>Source : Schéma des techniques culturales (LABREUCHE, 2010)</a:t>
              </a:r>
              <a:endParaRPr lang="fr-FR" sz="10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290386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3" grpId="0" animBg="1"/>
      <p:bldP spid="14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0" y="476672"/>
            <a:ext cx="179512" cy="63813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/>
          <p:cNvSpPr/>
          <p:nvPr/>
        </p:nvSpPr>
        <p:spPr>
          <a:xfrm>
            <a:off x="-256" y="0"/>
            <a:ext cx="2286000" cy="6206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Contexte</a:t>
            </a:r>
            <a:endParaRPr lang="fr-FR" sz="20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858000" y="0"/>
            <a:ext cx="2286000" cy="62068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En conclusion</a:t>
            </a:r>
            <a:endParaRPr lang="fr-FR" sz="20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571744" y="0"/>
            <a:ext cx="2286000" cy="620688"/>
          </a:xfrm>
          <a:prstGeom prst="rect">
            <a:avLst/>
          </a:prstGeom>
          <a:solidFill>
            <a:srgbClr val="A1C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Les limites et perspectives</a:t>
            </a:r>
            <a:endParaRPr lang="fr-FR" sz="20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285744" y="0"/>
            <a:ext cx="2286000" cy="6206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chemeClr val="tx1"/>
                </a:solidFill>
              </a:rPr>
              <a:t>Les études</a:t>
            </a:r>
            <a:endParaRPr lang="fr-FR" sz="2000" dirty="0">
              <a:solidFill>
                <a:schemeClr val="tx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-256" y="620688"/>
            <a:ext cx="4572619" cy="5273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 b="1" dirty="0" smtClean="0">
                <a:solidFill>
                  <a:schemeClr val="tx1"/>
                </a:solidFill>
              </a:rPr>
              <a:t>PROBLEMATIQUE</a:t>
            </a:r>
            <a:endParaRPr lang="fr-FR" sz="2200" b="1" dirty="0">
              <a:solidFill>
                <a:schemeClr val="tx1"/>
              </a:solidFill>
            </a:endParaRPr>
          </a:p>
        </p:txBody>
      </p:sp>
      <p:sp>
        <p:nvSpPr>
          <p:cNvPr id="8196" name="Rectangle 5"/>
          <p:cNvSpPr>
            <a:spLocks noChangeArrowheads="1"/>
          </p:cNvSpPr>
          <p:nvPr/>
        </p:nvSpPr>
        <p:spPr bwMode="auto">
          <a:xfrm>
            <a:off x="547708" y="4869160"/>
            <a:ext cx="8049309" cy="864096"/>
          </a:xfrm>
          <a:prstGeom prst="rect">
            <a:avLst/>
          </a:prstGeom>
          <a:noFill/>
          <a:ln w="38100" cmpd="sng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3200" b="1">
                <a:solidFill>
                  <a:srgbClr val="000099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 b="1">
                <a:solidFill>
                  <a:srgbClr val="000099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 b="1">
                <a:solidFill>
                  <a:srgbClr val="000099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 b="1">
                <a:solidFill>
                  <a:srgbClr val="000099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 b="1">
                <a:solidFill>
                  <a:srgbClr val="000099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99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99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99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99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fr-FR" altLang="fr-FR" sz="2400" dirty="0" smtClean="0">
                <a:solidFill>
                  <a:schemeClr val="tx1"/>
                </a:solidFill>
              </a:rPr>
              <a:t>Le </a:t>
            </a:r>
            <a:r>
              <a:rPr lang="fr-FR" altLang="fr-FR" sz="2400" dirty="0" err="1" smtClean="0">
                <a:solidFill>
                  <a:schemeClr val="tx1"/>
                </a:solidFill>
              </a:rPr>
              <a:t>strip</a:t>
            </a:r>
            <a:r>
              <a:rPr lang="fr-FR" altLang="fr-FR" sz="2400" dirty="0" smtClean="0">
                <a:solidFill>
                  <a:schemeClr val="tx1"/>
                </a:solidFill>
              </a:rPr>
              <a:t> till peut-il être une </a:t>
            </a:r>
            <a:r>
              <a:rPr lang="fr-FR" altLang="fr-FR" sz="2400" dirty="0">
                <a:solidFill>
                  <a:schemeClr val="tx1"/>
                </a:solidFill>
              </a:rPr>
              <a:t>solution de simplification du travail du sol </a:t>
            </a:r>
            <a:r>
              <a:rPr lang="fr-FR" altLang="fr-FR" sz="2400" dirty="0" smtClean="0">
                <a:solidFill>
                  <a:schemeClr val="tx1"/>
                </a:solidFill>
              </a:rPr>
              <a:t>dans </a:t>
            </a:r>
            <a:r>
              <a:rPr lang="fr-FR" altLang="fr-FR" sz="2400" dirty="0">
                <a:solidFill>
                  <a:schemeClr val="tx1"/>
                </a:solidFill>
              </a:rPr>
              <a:t>les régions d’élevage </a:t>
            </a:r>
            <a:r>
              <a:rPr lang="fr-FR" altLang="fr-FR" sz="2400" dirty="0" smtClean="0">
                <a:solidFill>
                  <a:schemeClr val="tx1"/>
                </a:solidFill>
              </a:rPr>
              <a:t>?</a:t>
            </a:r>
            <a:endParaRPr lang="fr-FR" altLang="fr-FR" sz="2400" dirty="0">
              <a:solidFill>
                <a:schemeClr val="tx1"/>
              </a:solidFill>
            </a:endParaRPr>
          </a:p>
        </p:txBody>
      </p:sp>
      <p:sp>
        <p:nvSpPr>
          <p:cNvPr id="2" name="Rectangle à coins arrondis 1"/>
          <p:cNvSpPr/>
          <p:nvPr/>
        </p:nvSpPr>
        <p:spPr>
          <a:xfrm>
            <a:off x="2771800" y="1268760"/>
            <a:ext cx="3601125" cy="1224136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/>
              <a:t>Pourquoi la FR </a:t>
            </a:r>
            <a:r>
              <a:rPr lang="fr-FR" sz="2400" b="1" dirty="0" err="1" smtClean="0"/>
              <a:t>cuma</a:t>
            </a:r>
            <a:r>
              <a:rPr lang="fr-FR" sz="2400" b="1" dirty="0" smtClean="0"/>
              <a:t> Ouest s’y intéresse ?</a:t>
            </a:r>
            <a:endParaRPr lang="fr-FR" sz="2400" b="1" dirty="0"/>
          </a:p>
        </p:txBody>
      </p:sp>
      <p:sp>
        <p:nvSpPr>
          <p:cNvPr id="7" name="Rectangle à coins arrondis 6"/>
          <p:cNvSpPr/>
          <p:nvPr/>
        </p:nvSpPr>
        <p:spPr>
          <a:xfrm>
            <a:off x="6084168" y="2780634"/>
            <a:ext cx="2807587" cy="936104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Un réseau pour conseiller les agriculteurs</a:t>
            </a:r>
            <a:endParaRPr lang="fr-FR" b="1" dirty="0"/>
          </a:p>
        </p:txBody>
      </p:sp>
      <p:sp>
        <p:nvSpPr>
          <p:cNvPr id="8" name="Rectangle à coins arrondis 7"/>
          <p:cNvSpPr/>
          <p:nvPr/>
        </p:nvSpPr>
        <p:spPr>
          <a:xfrm>
            <a:off x="3160149" y="3140968"/>
            <a:ext cx="2807588" cy="936104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Des achats en groupe pour faciliter l’acquisition de la technique</a:t>
            </a:r>
            <a:endParaRPr lang="fr-FR" b="1" dirty="0"/>
          </a:p>
        </p:txBody>
      </p:sp>
      <p:sp>
        <p:nvSpPr>
          <p:cNvPr id="9" name="Rectangle à coins arrondis 8"/>
          <p:cNvSpPr/>
          <p:nvPr/>
        </p:nvSpPr>
        <p:spPr>
          <a:xfrm>
            <a:off x="252245" y="2780928"/>
            <a:ext cx="2807587" cy="936104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Une technique en plein essor dans les régions céréalières</a:t>
            </a:r>
            <a:endParaRPr lang="fr-FR" b="1" dirty="0"/>
          </a:p>
        </p:txBody>
      </p:sp>
      <p:cxnSp>
        <p:nvCxnSpPr>
          <p:cNvPr id="6" name="Connecteur droit avec flèche 5"/>
          <p:cNvCxnSpPr>
            <a:stCxn id="2" idx="1"/>
            <a:endCxn id="9" idx="0"/>
          </p:cNvCxnSpPr>
          <p:nvPr/>
        </p:nvCxnSpPr>
        <p:spPr>
          <a:xfrm flipH="1">
            <a:off x="1656039" y="1880828"/>
            <a:ext cx="1115761" cy="9001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>
            <a:stCxn id="2" idx="3"/>
            <a:endCxn id="7" idx="0"/>
          </p:cNvCxnSpPr>
          <p:nvPr/>
        </p:nvCxnSpPr>
        <p:spPr>
          <a:xfrm>
            <a:off x="6372925" y="1880828"/>
            <a:ext cx="1115037" cy="89980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>
            <a:stCxn id="2" idx="2"/>
            <a:endCxn id="8" idx="0"/>
          </p:cNvCxnSpPr>
          <p:nvPr/>
        </p:nvCxnSpPr>
        <p:spPr>
          <a:xfrm flipH="1">
            <a:off x="4563943" y="2492896"/>
            <a:ext cx="8420" cy="6480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20" name="Groupe 19"/>
          <p:cNvGrpSpPr/>
          <p:nvPr/>
        </p:nvGrpSpPr>
        <p:grpSpPr>
          <a:xfrm>
            <a:off x="179512" y="0"/>
            <a:ext cx="4392854" cy="1148008"/>
            <a:chOff x="179512" y="0"/>
            <a:chExt cx="4392854" cy="1148008"/>
          </a:xfrm>
        </p:grpSpPr>
        <p:cxnSp>
          <p:nvCxnSpPr>
            <p:cNvPr id="21" name="Connecteur droit 20"/>
            <p:cNvCxnSpPr/>
            <p:nvPr/>
          </p:nvCxnSpPr>
          <p:spPr>
            <a:xfrm flipH="1">
              <a:off x="179512" y="1148008"/>
              <a:ext cx="4392232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>
              <a:off x="179512" y="620688"/>
              <a:ext cx="0" cy="52732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/>
            <p:cNvCxnSpPr/>
            <p:nvPr/>
          </p:nvCxnSpPr>
          <p:spPr>
            <a:xfrm>
              <a:off x="179512" y="620688"/>
              <a:ext cx="2106542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/>
            <p:cNvCxnSpPr/>
            <p:nvPr/>
          </p:nvCxnSpPr>
          <p:spPr>
            <a:xfrm>
              <a:off x="2286054" y="0"/>
              <a:ext cx="0" cy="620688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/>
            <p:cNvCxnSpPr/>
            <p:nvPr/>
          </p:nvCxnSpPr>
          <p:spPr>
            <a:xfrm>
              <a:off x="2286054" y="0"/>
              <a:ext cx="2286309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>
              <a:off x="4572366" y="0"/>
              <a:ext cx="0" cy="1148008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3002242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animBg="1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0" y="476672"/>
            <a:ext cx="179512" cy="63813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/>
          <p:cNvSpPr/>
          <p:nvPr/>
        </p:nvSpPr>
        <p:spPr>
          <a:xfrm>
            <a:off x="-256" y="0"/>
            <a:ext cx="2286000" cy="6206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Contexte</a:t>
            </a:r>
            <a:endParaRPr lang="fr-FR" sz="20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858000" y="0"/>
            <a:ext cx="2286000" cy="62068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En conclusion</a:t>
            </a:r>
            <a:endParaRPr lang="fr-FR" sz="20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571744" y="0"/>
            <a:ext cx="2286000" cy="620688"/>
          </a:xfrm>
          <a:prstGeom prst="rect">
            <a:avLst/>
          </a:prstGeom>
          <a:solidFill>
            <a:srgbClr val="A1C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Les limites et perspectives</a:t>
            </a:r>
            <a:endParaRPr lang="fr-FR" sz="20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285744" y="0"/>
            <a:ext cx="2286000" cy="6206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chemeClr val="tx1"/>
                </a:solidFill>
              </a:rPr>
              <a:t>Les études</a:t>
            </a:r>
            <a:endParaRPr lang="fr-FR" sz="2000" dirty="0">
              <a:solidFill>
                <a:schemeClr val="tx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-256" y="620688"/>
            <a:ext cx="4572619" cy="5273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 b="1" dirty="0" smtClean="0">
                <a:solidFill>
                  <a:schemeClr val="tx1"/>
                </a:solidFill>
              </a:rPr>
              <a:t>OBJECTIFS DES ETUDES</a:t>
            </a:r>
            <a:endParaRPr lang="fr-FR" sz="2200" b="1" dirty="0">
              <a:solidFill>
                <a:schemeClr val="tx1"/>
              </a:solidFill>
            </a:endParaRPr>
          </a:p>
        </p:txBody>
      </p:sp>
      <p:sp>
        <p:nvSpPr>
          <p:cNvPr id="3" name="Rectangle à coins arrondis 2"/>
          <p:cNvSpPr/>
          <p:nvPr/>
        </p:nvSpPr>
        <p:spPr>
          <a:xfrm>
            <a:off x="683568" y="1628800"/>
            <a:ext cx="5323899" cy="939377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smtClean="0"/>
              <a:t>Analyser la possibilité du </a:t>
            </a:r>
            <a:r>
              <a:rPr lang="fr-FR" sz="2000" b="1" dirty="0" err="1" smtClean="0"/>
              <a:t>strip</a:t>
            </a:r>
            <a:r>
              <a:rPr lang="fr-FR" sz="2000" b="1" dirty="0" smtClean="0"/>
              <a:t> till en </a:t>
            </a:r>
            <a:r>
              <a:rPr lang="fr-FR" sz="2000" b="1" dirty="0" err="1" smtClean="0"/>
              <a:t>cuma</a:t>
            </a:r>
            <a:endParaRPr lang="fr-FR" sz="2000" b="1" dirty="0"/>
          </a:p>
        </p:txBody>
      </p:sp>
      <p:sp>
        <p:nvSpPr>
          <p:cNvPr id="6" name="Rectangle à coins arrondis 5"/>
          <p:cNvSpPr/>
          <p:nvPr/>
        </p:nvSpPr>
        <p:spPr>
          <a:xfrm>
            <a:off x="1547664" y="2780928"/>
            <a:ext cx="5323899" cy="939377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smtClean="0"/>
              <a:t>Comparer la qualité d’implantation en </a:t>
            </a:r>
            <a:r>
              <a:rPr lang="fr-FR" sz="2000" b="1" dirty="0" err="1" smtClean="0"/>
              <a:t>strip</a:t>
            </a:r>
            <a:r>
              <a:rPr lang="fr-FR" sz="2000" b="1" dirty="0" smtClean="0"/>
              <a:t> till par rapport aux autres techniques culturales</a:t>
            </a:r>
            <a:endParaRPr lang="fr-FR" sz="2000" b="1" dirty="0"/>
          </a:p>
        </p:txBody>
      </p:sp>
      <p:sp>
        <p:nvSpPr>
          <p:cNvPr id="7" name="Rectangle à coins arrondis 6"/>
          <p:cNvSpPr/>
          <p:nvPr/>
        </p:nvSpPr>
        <p:spPr>
          <a:xfrm>
            <a:off x="2411760" y="3933056"/>
            <a:ext cx="5323899" cy="939376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smtClean="0"/>
              <a:t>Mesurer les intérêts économiques du </a:t>
            </a:r>
            <a:r>
              <a:rPr lang="fr-FR" sz="2000" b="1" dirty="0" err="1" smtClean="0"/>
              <a:t>strip</a:t>
            </a:r>
            <a:r>
              <a:rPr lang="fr-FR" sz="2000" b="1" dirty="0" smtClean="0"/>
              <a:t> till</a:t>
            </a:r>
            <a:endParaRPr lang="fr-FR" sz="2000" b="1" dirty="0"/>
          </a:p>
        </p:txBody>
      </p:sp>
      <p:sp>
        <p:nvSpPr>
          <p:cNvPr id="8" name="Rectangle à coins arrondis 7"/>
          <p:cNvSpPr/>
          <p:nvPr/>
        </p:nvSpPr>
        <p:spPr>
          <a:xfrm>
            <a:off x="3280549" y="5085184"/>
            <a:ext cx="5323899" cy="939635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smtClean="0"/>
              <a:t>Connaître les pratiques possibles dans le grand ouest</a:t>
            </a:r>
            <a:endParaRPr lang="fr-FR" sz="2000" b="1" dirty="0"/>
          </a:p>
        </p:txBody>
      </p:sp>
      <p:grpSp>
        <p:nvGrpSpPr>
          <p:cNvPr id="13" name="Groupe 12"/>
          <p:cNvGrpSpPr/>
          <p:nvPr/>
        </p:nvGrpSpPr>
        <p:grpSpPr>
          <a:xfrm>
            <a:off x="179512" y="0"/>
            <a:ext cx="4392854" cy="1148008"/>
            <a:chOff x="179512" y="0"/>
            <a:chExt cx="4392854" cy="1148008"/>
          </a:xfrm>
        </p:grpSpPr>
        <p:cxnSp>
          <p:nvCxnSpPr>
            <p:cNvPr id="14" name="Connecteur droit 13"/>
            <p:cNvCxnSpPr/>
            <p:nvPr/>
          </p:nvCxnSpPr>
          <p:spPr>
            <a:xfrm flipH="1">
              <a:off x="179512" y="1148008"/>
              <a:ext cx="4392232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/>
            <p:nvPr/>
          </p:nvCxnSpPr>
          <p:spPr>
            <a:xfrm>
              <a:off x="179512" y="620688"/>
              <a:ext cx="0" cy="52732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/>
            <p:cNvCxnSpPr/>
            <p:nvPr/>
          </p:nvCxnSpPr>
          <p:spPr>
            <a:xfrm>
              <a:off x="179512" y="620688"/>
              <a:ext cx="2106542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/>
            <p:cNvCxnSpPr/>
            <p:nvPr/>
          </p:nvCxnSpPr>
          <p:spPr>
            <a:xfrm>
              <a:off x="2286054" y="0"/>
              <a:ext cx="0" cy="620688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>
              <a:off x="2286054" y="0"/>
              <a:ext cx="2286309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>
              <a:off x="4572366" y="0"/>
              <a:ext cx="0" cy="1148008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1615163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0" y="476672"/>
            <a:ext cx="179512" cy="63813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Rectangle 36"/>
          <p:cNvSpPr/>
          <p:nvPr/>
        </p:nvSpPr>
        <p:spPr>
          <a:xfrm>
            <a:off x="-256" y="0"/>
            <a:ext cx="2286000" cy="6206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Contexte</a:t>
            </a:r>
            <a:endParaRPr lang="fr-FR" sz="20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858000" y="0"/>
            <a:ext cx="2286000" cy="62068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En conclusion</a:t>
            </a:r>
            <a:endParaRPr lang="fr-FR" sz="20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571744" y="0"/>
            <a:ext cx="2286000" cy="620688"/>
          </a:xfrm>
          <a:prstGeom prst="rect">
            <a:avLst/>
          </a:prstGeom>
          <a:solidFill>
            <a:srgbClr val="A1C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Les limites et perspectives</a:t>
            </a:r>
            <a:endParaRPr lang="fr-FR" sz="20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285744" y="0"/>
            <a:ext cx="2286000" cy="6206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chemeClr val="tx1"/>
                </a:solidFill>
              </a:rPr>
              <a:t>Les études</a:t>
            </a:r>
            <a:endParaRPr lang="fr-FR" sz="2000" dirty="0">
              <a:solidFill>
                <a:schemeClr val="tx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-256" y="620688"/>
            <a:ext cx="4572619" cy="5273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 b="1" dirty="0" smtClean="0">
                <a:solidFill>
                  <a:schemeClr val="tx1"/>
                </a:solidFill>
              </a:rPr>
              <a:t>ETUDES MISES </a:t>
            </a:r>
            <a:r>
              <a:rPr lang="fr-FR" sz="2200" b="1" dirty="0" smtClean="0">
                <a:solidFill>
                  <a:schemeClr val="tx1"/>
                </a:solidFill>
              </a:rPr>
              <a:t>EN OEUVRE</a:t>
            </a:r>
            <a:endParaRPr lang="fr-FR" sz="2200" b="1" dirty="0">
              <a:solidFill>
                <a:schemeClr val="tx1"/>
              </a:solidFill>
            </a:endParaRPr>
          </a:p>
        </p:txBody>
      </p:sp>
      <p:sp>
        <p:nvSpPr>
          <p:cNvPr id="3" name="Rectangle à coins arrondis 2"/>
          <p:cNvSpPr/>
          <p:nvPr/>
        </p:nvSpPr>
        <p:spPr>
          <a:xfrm>
            <a:off x="683568" y="1628800"/>
            <a:ext cx="5323899" cy="939377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smtClean="0"/>
              <a:t>Analyser la possibilité du </a:t>
            </a:r>
            <a:r>
              <a:rPr lang="fr-FR" sz="2000" b="1" dirty="0" err="1" smtClean="0"/>
              <a:t>strip</a:t>
            </a:r>
            <a:r>
              <a:rPr lang="fr-FR" sz="2000" b="1" dirty="0" smtClean="0"/>
              <a:t> till en </a:t>
            </a:r>
            <a:r>
              <a:rPr lang="fr-FR" sz="2000" b="1" dirty="0" err="1" smtClean="0"/>
              <a:t>cuma</a:t>
            </a:r>
            <a:endParaRPr lang="fr-FR" sz="2000" b="1" dirty="0"/>
          </a:p>
        </p:txBody>
      </p:sp>
      <p:sp>
        <p:nvSpPr>
          <p:cNvPr id="6" name="Rectangle à coins arrondis 5"/>
          <p:cNvSpPr/>
          <p:nvPr/>
        </p:nvSpPr>
        <p:spPr>
          <a:xfrm>
            <a:off x="1547664" y="2780928"/>
            <a:ext cx="5323899" cy="939377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smtClean="0"/>
              <a:t>Comparer la qualité d’implantation en </a:t>
            </a:r>
            <a:r>
              <a:rPr lang="fr-FR" sz="2000" b="1" dirty="0" err="1" smtClean="0"/>
              <a:t>strip</a:t>
            </a:r>
            <a:r>
              <a:rPr lang="fr-FR" sz="2000" b="1" dirty="0" smtClean="0"/>
              <a:t> till par rapport aux autres techniques culturales</a:t>
            </a:r>
            <a:endParaRPr lang="fr-FR" sz="2000" b="1" dirty="0"/>
          </a:p>
        </p:txBody>
      </p:sp>
      <p:sp>
        <p:nvSpPr>
          <p:cNvPr id="7" name="Rectangle à coins arrondis 6"/>
          <p:cNvSpPr/>
          <p:nvPr/>
        </p:nvSpPr>
        <p:spPr>
          <a:xfrm>
            <a:off x="2411760" y="3933056"/>
            <a:ext cx="5323899" cy="939376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smtClean="0"/>
              <a:t>Mesurer les intérêts économiques du </a:t>
            </a:r>
            <a:r>
              <a:rPr lang="fr-FR" sz="2000" b="1" dirty="0" err="1" smtClean="0"/>
              <a:t>strip</a:t>
            </a:r>
            <a:r>
              <a:rPr lang="fr-FR" sz="2000" b="1" dirty="0" smtClean="0"/>
              <a:t> till</a:t>
            </a:r>
            <a:endParaRPr lang="fr-FR" sz="2000" b="1" dirty="0"/>
          </a:p>
        </p:txBody>
      </p:sp>
      <p:sp>
        <p:nvSpPr>
          <p:cNvPr id="8" name="Rectangle à coins arrondis 7"/>
          <p:cNvSpPr/>
          <p:nvPr/>
        </p:nvSpPr>
        <p:spPr>
          <a:xfrm>
            <a:off x="3280549" y="5085184"/>
            <a:ext cx="5323899" cy="939635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smtClean="0"/>
              <a:t>Connaître les pratiques possibles dans le grand ouest</a:t>
            </a:r>
            <a:endParaRPr lang="fr-FR" sz="2000" b="1" dirty="0"/>
          </a:p>
        </p:txBody>
      </p:sp>
      <p:sp>
        <p:nvSpPr>
          <p:cNvPr id="9" name="Rectangle à coins arrondis 8"/>
          <p:cNvSpPr/>
          <p:nvPr/>
        </p:nvSpPr>
        <p:spPr>
          <a:xfrm>
            <a:off x="-5324155" y="1628799"/>
            <a:ext cx="5323899" cy="939377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 b="1" dirty="0" smtClean="0"/>
              <a:t>Suivi d’une </a:t>
            </a:r>
            <a:r>
              <a:rPr lang="fr-FR" sz="2200" b="1" dirty="0" err="1" smtClean="0"/>
              <a:t>cuma</a:t>
            </a:r>
            <a:r>
              <a:rPr lang="fr-FR" sz="2200" b="1" dirty="0" smtClean="0"/>
              <a:t> utilisatrice d’un </a:t>
            </a:r>
            <a:r>
              <a:rPr lang="fr-FR" sz="2200" b="1" dirty="0" err="1" smtClean="0"/>
              <a:t>strip</a:t>
            </a:r>
            <a:r>
              <a:rPr lang="fr-FR" sz="2200" b="1" dirty="0" smtClean="0"/>
              <a:t> till</a:t>
            </a:r>
            <a:endParaRPr lang="fr-FR" sz="2200" b="1" dirty="0"/>
          </a:p>
        </p:txBody>
      </p:sp>
      <p:sp>
        <p:nvSpPr>
          <p:cNvPr id="10" name="Rectangle à coins arrondis 9"/>
          <p:cNvSpPr/>
          <p:nvPr/>
        </p:nvSpPr>
        <p:spPr>
          <a:xfrm>
            <a:off x="-5323899" y="2780928"/>
            <a:ext cx="5323899" cy="939378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 b="1" dirty="0" smtClean="0"/>
              <a:t>Comparatif entre le </a:t>
            </a:r>
            <a:r>
              <a:rPr lang="fr-FR" sz="2200" b="1" dirty="0" err="1" smtClean="0"/>
              <a:t>strip</a:t>
            </a:r>
            <a:r>
              <a:rPr lang="fr-FR" sz="2200" b="1" dirty="0" smtClean="0"/>
              <a:t> till et différentes techniques d’implantation des cultures</a:t>
            </a:r>
            <a:endParaRPr lang="fr-FR" sz="2200" b="1" dirty="0"/>
          </a:p>
        </p:txBody>
      </p:sp>
      <p:sp>
        <p:nvSpPr>
          <p:cNvPr id="11" name="Rectangle à coins arrondis 10"/>
          <p:cNvSpPr/>
          <p:nvPr/>
        </p:nvSpPr>
        <p:spPr>
          <a:xfrm>
            <a:off x="-5323899" y="3933056"/>
            <a:ext cx="5323899" cy="939376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 b="1" dirty="0"/>
              <a:t>Comparatif entre le </a:t>
            </a:r>
            <a:r>
              <a:rPr lang="fr-FR" sz="2200" b="1" dirty="0" err="1"/>
              <a:t>strip</a:t>
            </a:r>
            <a:r>
              <a:rPr lang="fr-FR" sz="2200" b="1" dirty="0"/>
              <a:t> till et différentes techniques d’implantation des cultures</a:t>
            </a:r>
          </a:p>
        </p:txBody>
      </p:sp>
      <p:sp>
        <p:nvSpPr>
          <p:cNvPr id="12" name="Rectangle à coins arrondis 11"/>
          <p:cNvSpPr/>
          <p:nvPr/>
        </p:nvSpPr>
        <p:spPr>
          <a:xfrm>
            <a:off x="-5323899" y="5085185"/>
            <a:ext cx="5323899" cy="939635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 b="1" dirty="0" smtClean="0"/>
              <a:t>Enquêtes à conduire dans le grand ouest</a:t>
            </a:r>
            <a:endParaRPr lang="fr-FR" sz="2200" b="1" dirty="0"/>
          </a:p>
        </p:txBody>
      </p:sp>
      <p:grpSp>
        <p:nvGrpSpPr>
          <p:cNvPr id="17" name="Groupe 16"/>
          <p:cNvGrpSpPr/>
          <p:nvPr/>
        </p:nvGrpSpPr>
        <p:grpSpPr>
          <a:xfrm>
            <a:off x="179512" y="0"/>
            <a:ext cx="4392854" cy="1148008"/>
            <a:chOff x="179512" y="0"/>
            <a:chExt cx="4392854" cy="1148008"/>
          </a:xfrm>
        </p:grpSpPr>
        <p:cxnSp>
          <p:nvCxnSpPr>
            <p:cNvPr id="18" name="Connecteur droit 17"/>
            <p:cNvCxnSpPr/>
            <p:nvPr/>
          </p:nvCxnSpPr>
          <p:spPr>
            <a:xfrm flipH="1">
              <a:off x="179512" y="1148008"/>
              <a:ext cx="4392232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>
              <a:off x="179512" y="620688"/>
              <a:ext cx="0" cy="52732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>
              <a:off x="179512" y="620688"/>
              <a:ext cx="2106542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>
              <a:off x="2286054" y="0"/>
              <a:ext cx="0" cy="620688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>
              <a:off x="2286054" y="0"/>
              <a:ext cx="2286309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>
            <a:xfrm>
              <a:off x="4572366" y="0"/>
              <a:ext cx="0" cy="1148008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3532871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73988E-6 L 1.02413 0.005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198" y="25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6 -0.00509 L 0.65694 -1.11111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65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-0.00509 L 0.75156 -1.50289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87" y="25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79769E-6 L 0.92152 0.0050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76" y="2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16 0.00532 L 0.84601 1.84971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708" y="-27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93064E-6 L 0.81927 -0.0053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955" y="-2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64 -0.00508 L 0.94098 -4.04624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431" y="25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65896E-6 L 0.73211 -0.0055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97" y="-2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TC030004976[[fn=Modèle de présentation 3D]]</Template>
  <TotalTime>2466</TotalTime>
  <Words>903</Words>
  <Application>Microsoft Office PowerPoint</Application>
  <PresentationFormat>Affichage à l'écran (4:3)</PresentationFormat>
  <Paragraphs>287</Paragraphs>
  <Slides>24</Slides>
  <Notes>2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25" baseType="lpstr">
      <vt:lpstr>Thème Office</vt:lpstr>
      <vt:lpstr>La pratique du strip till dans le grand ouest</vt:lpstr>
      <vt:lpstr>Diapositive 2</vt:lpstr>
      <vt:lpstr>Diapositive 3</vt:lpstr>
      <vt:lpstr>Sommaire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Stage 23</dc:creator>
  <cp:lastModifiedBy>FM</cp:lastModifiedBy>
  <cp:revision>135</cp:revision>
  <dcterms:created xsi:type="dcterms:W3CDTF">2013-09-17T07:26:28Z</dcterms:created>
  <dcterms:modified xsi:type="dcterms:W3CDTF">2013-10-02T07:32:30Z</dcterms:modified>
</cp:coreProperties>
</file>