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7"/>
  </p:notesMasterIdLst>
  <p:sldIdLst>
    <p:sldId id="256" r:id="rId2"/>
    <p:sldId id="331" r:id="rId3"/>
    <p:sldId id="334" r:id="rId4"/>
    <p:sldId id="337" r:id="rId5"/>
    <p:sldId id="338" r:id="rId6"/>
    <p:sldId id="339" r:id="rId7"/>
    <p:sldId id="326" r:id="rId8"/>
    <p:sldId id="327" r:id="rId9"/>
    <p:sldId id="257" r:id="rId10"/>
    <p:sldId id="261" r:id="rId11"/>
    <p:sldId id="262" r:id="rId12"/>
    <p:sldId id="294" r:id="rId13"/>
    <p:sldId id="342" r:id="rId14"/>
    <p:sldId id="264" r:id="rId15"/>
    <p:sldId id="332" r:id="rId16"/>
    <p:sldId id="295" r:id="rId17"/>
    <p:sldId id="265" r:id="rId18"/>
    <p:sldId id="296" r:id="rId19"/>
    <p:sldId id="266" r:id="rId20"/>
    <p:sldId id="299" r:id="rId21"/>
    <p:sldId id="267" r:id="rId22"/>
    <p:sldId id="322" r:id="rId23"/>
    <p:sldId id="268" r:id="rId24"/>
    <p:sldId id="269" r:id="rId25"/>
    <p:sldId id="314" r:id="rId26"/>
    <p:sldId id="325" r:id="rId27"/>
    <p:sldId id="351" r:id="rId28"/>
    <p:sldId id="272" r:id="rId29"/>
    <p:sldId id="274" r:id="rId30"/>
    <p:sldId id="315" r:id="rId31"/>
    <p:sldId id="354" r:id="rId32"/>
    <p:sldId id="355" r:id="rId33"/>
    <p:sldId id="340" r:id="rId34"/>
    <p:sldId id="323" r:id="rId35"/>
    <p:sldId id="341" r:id="rId36"/>
    <p:sldId id="316" r:id="rId37"/>
    <p:sldId id="333" r:id="rId38"/>
    <p:sldId id="309" r:id="rId39"/>
    <p:sldId id="357" r:id="rId40"/>
    <p:sldId id="273" r:id="rId41"/>
    <p:sldId id="358" r:id="rId42"/>
    <p:sldId id="359" r:id="rId43"/>
    <p:sldId id="305" r:id="rId44"/>
    <p:sldId id="317" r:id="rId45"/>
    <p:sldId id="286" r:id="rId46"/>
    <p:sldId id="287" r:id="rId47"/>
    <p:sldId id="319" r:id="rId48"/>
    <p:sldId id="343" r:id="rId49"/>
    <p:sldId id="344" r:id="rId50"/>
    <p:sldId id="307" r:id="rId51"/>
    <p:sldId id="335" r:id="rId52"/>
    <p:sldId id="313" r:id="rId53"/>
    <p:sldId id="330" r:id="rId54"/>
    <p:sldId id="288" r:id="rId55"/>
    <p:sldId id="289" r:id="rId56"/>
    <p:sldId id="329" r:id="rId57"/>
    <p:sldId id="275" r:id="rId58"/>
    <p:sldId id="350" r:id="rId59"/>
    <p:sldId id="276" r:id="rId60"/>
    <p:sldId id="349" r:id="rId61"/>
    <p:sldId id="346" r:id="rId62"/>
    <p:sldId id="347" r:id="rId63"/>
    <p:sldId id="348" r:id="rId64"/>
    <p:sldId id="352" r:id="rId65"/>
    <p:sldId id="336" r:id="rId6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FFFF99"/>
    <a:srgbClr val="0033CC"/>
    <a:srgbClr val="FFFFCC"/>
    <a:srgbClr val="FFCC99"/>
    <a:srgbClr val="CCCCFF"/>
    <a:srgbClr val="FF6600"/>
    <a:srgbClr val="FFFFFF"/>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68" autoAdjust="0"/>
  </p:normalViewPr>
  <p:slideViewPr>
    <p:cSldViewPr>
      <p:cViewPr varScale="1">
        <p:scale>
          <a:sx n="71" d="100"/>
          <a:sy n="71" d="100"/>
        </p:scale>
        <p:origin x="-194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461A9-B147-4DFF-BE79-D2FE07CFBE89}" type="datetimeFigureOut">
              <a:rPr lang="fr-FR" smtClean="0"/>
              <a:pPr/>
              <a:t>16/10/2013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502813-0412-4B59-AE2D-F8764E0AFF14}" type="slidenum">
              <a:rPr lang="fr-FR" smtClean="0"/>
              <a:pPr/>
              <a:t>‹N°›</a:t>
            </a:fld>
            <a:endParaRPr lang="fr-FR"/>
          </a:p>
        </p:txBody>
      </p:sp>
    </p:spTree>
    <p:extLst>
      <p:ext uri="{BB962C8B-B14F-4D97-AF65-F5344CB8AC3E}">
        <p14:creationId xmlns:p14="http://schemas.microsoft.com/office/powerpoint/2010/main" val="1850712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4</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22</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23</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25</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26</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28</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10000"/>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29</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30</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sz="1200" b="1" kern="1200" dirty="0" smtClean="0">
                <a:solidFill>
                  <a:schemeClr val="tx1"/>
                </a:solidFill>
                <a:latin typeface="+mn-lt"/>
                <a:ea typeface="+mn-ea"/>
                <a:cs typeface="+mn-cs"/>
              </a:rPr>
              <a:t> </a:t>
            </a:r>
            <a:r>
              <a:rPr lang="fr-FR" sz="1200" kern="1200" dirty="0" smtClean="0">
                <a:solidFill>
                  <a:schemeClr val="tx1"/>
                </a:solidFill>
                <a:latin typeface="+mn-lt"/>
                <a:ea typeface="+mn-ea"/>
                <a:cs typeface="+mn-cs"/>
              </a:rPr>
              <a:t> </a:t>
            </a:r>
            <a:endParaRPr lang="fr-FR" dirty="0"/>
          </a:p>
        </p:txBody>
      </p:sp>
      <p:sp>
        <p:nvSpPr>
          <p:cNvPr id="4" name="Espace réservé du numéro de diapositive 3"/>
          <p:cNvSpPr>
            <a:spLocks noGrp="1"/>
          </p:cNvSpPr>
          <p:nvPr>
            <p:ph type="sldNum" sz="quarter" idx="10"/>
          </p:nvPr>
        </p:nvSpPr>
        <p:spPr/>
        <p:txBody>
          <a:bodyPr/>
          <a:lstStyle/>
          <a:p>
            <a:fld id="{B49681DF-2CC5-43D5-A8E2-EF3296684698}" type="slidenum">
              <a:rPr lang="fr-FR" smtClean="0"/>
              <a:pPr/>
              <a:t>31</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34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38</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10</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43</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44</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45</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46</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kern="1200" dirty="0" smtClean="0">
              <a:solidFill>
                <a:schemeClr val="tx1"/>
              </a:solidFill>
              <a:latin typeface="+mn-lt"/>
              <a:ea typeface="+mn-ea"/>
              <a:cs typeface="+mn-cs"/>
            </a:endParaRPr>
          </a:p>
          <a:p>
            <a:endParaRPr lang="fr-FR" dirty="0" smtClean="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47</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50</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52</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268AAEA-DE12-4680-B68A-A85A190A9EFF}" type="slidenum">
              <a:rPr lang="fr-FR" smtClean="0"/>
              <a:pPr/>
              <a:t>59</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64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11</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12</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14</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16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17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18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endParaRPr lang="fr-FR" dirty="0"/>
          </a:p>
        </p:txBody>
      </p:sp>
      <p:sp>
        <p:nvSpPr>
          <p:cNvPr id="4" name="Espace réservé du numéro de diapositive 3"/>
          <p:cNvSpPr>
            <a:spLocks noGrp="1"/>
          </p:cNvSpPr>
          <p:nvPr>
            <p:ph type="sldNum" sz="quarter" idx="10"/>
          </p:nvPr>
        </p:nvSpPr>
        <p:spPr/>
        <p:txBody>
          <a:bodyPr/>
          <a:lstStyle/>
          <a:p>
            <a:fld id="{DD502813-0412-4B59-AE2D-F8764E0AFF14}" type="slidenum">
              <a:rPr lang="fr-FR" smtClean="0"/>
              <a:pPr/>
              <a:t>20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159089D-B28A-44CF-A843-5BADC771875F}" type="datetimeFigureOut">
              <a:rPr lang="fr-FR" smtClean="0"/>
              <a:pPr/>
              <a:t>16/10/2013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4F3CFD2-4A11-430B-88C9-4EC994FCBAA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9089D-B28A-44CF-A843-5BADC771875F}" type="datetimeFigureOut">
              <a:rPr lang="fr-FR" smtClean="0"/>
              <a:pPr/>
              <a:t>16/10/2013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3CFD2-4A11-430B-88C9-4EC994FCBAA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gif"/></Relationships>
</file>

<file path=ppt/slides/_rels/slide3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74.gif"/></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trates.revues.org/docannexe/image/558/img-1.png"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Titre 1"/>
          <p:cNvSpPr txBox="1">
            <a:spLocks/>
          </p:cNvSpPr>
          <p:nvPr/>
        </p:nvSpPr>
        <p:spPr>
          <a:xfrm>
            <a:off x="0" y="0"/>
            <a:ext cx="9144000" cy="3643362"/>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000" b="1" i="0" u="none" strike="noStrike" kern="1200" cap="none" spc="0" normalizeH="0" baseline="0" noProof="0" dirty="0" smtClean="0">
                <a:ln>
                  <a:noFill/>
                </a:ln>
                <a:solidFill>
                  <a:schemeClr val="bg1"/>
                </a:solidFill>
                <a:effectLst/>
                <a:uLnTx/>
                <a:uFillTx/>
                <a:latin typeface="+mj-lt"/>
                <a:ea typeface="+mj-ea"/>
                <a:cs typeface="+mj-cs"/>
              </a:rPr>
              <a:t>De la géographie classique aux nouvelles géographies.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sz="4000" b="1" i="0" u="none" strike="noStrike" kern="1200" cap="none" spc="0" normalizeH="0" baseline="0" noProof="0" dirty="0" smtClean="0">
              <a:ln>
                <a:noFill/>
              </a:ln>
              <a:solidFill>
                <a:schemeClr val="bg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fr-FR" sz="4000" b="1" u="sng" dirty="0" smtClean="0">
                <a:solidFill>
                  <a:schemeClr val="bg1"/>
                </a:solidFill>
                <a:latin typeface="+mj-lt"/>
                <a:ea typeface="+mj-ea"/>
                <a:cs typeface="+mj-cs"/>
              </a:rPr>
              <a:t>Application : quelques grandes problématiques actuelles et passées sur la France en ville et sur les mobilités</a:t>
            </a:r>
            <a:endParaRPr kumimoji="0" lang="fr-FR" sz="4000" b="1" i="0" u="sng" strike="noStrike" kern="1200" cap="none" spc="0" normalizeH="0" baseline="0" noProof="0" dirty="0">
              <a:ln>
                <a:noFill/>
              </a:ln>
              <a:solidFill>
                <a:schemeClr val="bg1"/>
              </a:solidFill>
              <a:effectLst/>
              <a:uLnTx/>
              <a:uFillTx/>
              <a:latin typeface="+mj-lt"/>
              <a:ea typeface="+mj-ea"/>
              <a:cs typeface="+mj-cs"/>
            </a:endParaRPr>
          </a:p>
        </p:txBody>
      </p:sp>
      <p:sp>
        <p:nvSpPr>
          <p:cNvPr id="5" name="ZoneTexte 4"/>
          <p:cNvSpPr txBox="1"/>
          <p:nvPr/>
        </p:nvSpPr>
        <p:spPr>
          <a:xfrm>
            <a:off x="2627784" y="3568868"/>
            <a:ext cx="3381951" cy="461665"/>
          </a:xfrm>
          <a:prstGeom prst="rect">
            <a:avLst/>
          </a:prstGeom>
          <a:noFill/>
        </p:spPr>
        <p:txBody>
          <a:bodyPr wrap="none" rtlCol="0">
            <a:spAutoFit/>
          </a:bodyPr>
          <a:lstStyle/>
          <a:p>
            <a:r>
              <a:rPr lang="fr-FR" sz="2400" dirty="0" smtClean="0">
                <a:solidFill>
                  <a:schemeClr val="bg1"/>
                </a:solidFill>
              </a:rPr>
              <a:t>S. </a:t>
            </a:r>
            <a:r>
              <a:rPr lang="fr-FR" sz="2400" dirty="0" err="1" smtClean="0">
                <a:solidFill>
                  <a:schemeClr val="bg1"/>
                </a:solidFill>
              </a:rPr>
              <a:t>Bourgeat</a:t>
            </a:r>
            <a:r>
              <a:rPr lang="fr-FR" sz="2400" dirty="0" smtClean="0">
                <a:solidFill>
                  <a:schemeClr val="bg1"/>
                </a:solidFill>
              </a:rPr>
              <a:t>  Octobre2013</a:t>
            </a:r>
            <a:endParaRPr lang="fr-FR" sz="2400" dirty="0">
              <a:solidFill>
                <a:schemeClr val="bg1"/>
              </a:solidFill>
            </a:endParaRPr>
          </a:p>
        </p:txBody>
      </p:sp>
      <p:pic>
        <p:nvPicPr>
          <p:cNvPr id="2050" name="Picture 2" descr="http://www.millenaire3.com/fileadmin/user_upload/images/M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5164" y="4205728"/>
            <a:ext cx="2907471" cy="27284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uni-muenster.de/imperia/md/content/geographie_multilokalitaet/bilder/stock.jpg"/>
          <p:cNvPicPr>
            <a:picLocks noChangeAspect="1" noChangeArrowheads="1"/>
          </p:cNvPicPr>
          <p:nvPr/>
        </p:nvPicPr>
        <p:blipFill>
          <a:blip r:embed="rId3"/>
          <a:srcRect/>
          <a:stretch>
            <a:fillRect/>
          </a:stretch>
        </p:blipFill>
        <p:spPr bwMode="auto">
          <a:xfrm>
            <a:off x="2123728" y="4187198"/>
            <a:ext cx="2088232" cy="2713167"/>
          </a:xfrm>
          <a:prstGeom prst="rect">
            <a:avLst/>
          </a:prstGeom>
          <a:noFill/>
        </p:spPr>
      </p:pic>
      <p:pic>
        <p:nvPicPr>
          <p:cNvPr id="45059" name="Picture 3"/>
          <p:cNvPicPr>
            <a:picLocks noChangeAspect="1" noChangeArrowheads="1"/>
          </p:cNvPicPr>
          <p:nvPr/>
        </p:nvPicPr>
        <p:blipFill>
          <a:blip r:embed="rId4"/>
          <a:srcRect/>
          <a:stretch>
            <a:fillRect/>
          </a:stretch>
        </p:blipFill>
        <p:spPr bwMode="auto">
          <a:xfrm>
            <a:off x="7042635" y="4205728"/>
            <a:ext cx="2084275" cy="2694637"/>
          </a:xfrm>
          <a:prstGeom prst="rect">
            <a:avLst/>
          </a:prstGeom>
          <a:noFill/>
          <a:ln w="9525">
            <a:noFill/>
            <a:miter lim="800000"/>
            <a:headEnd/>
            <a:tailEnd/>
          </a:ln>
          <a:effectLst/>
        </p:spPr>
      </p:pic>
      <p:pic>
        <p:nvPicPr>
          <p:cNvPr id="2052" name="Picture 4" descr="http://ecx.images-amazon.com/images/I/51VBrX7Nu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20" y="4187198"/>
            <a:ext cx="2146248" cy="26808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Schéma évolution de la géographie - épistémologie - (Fabien Guillot - www.géographie-sociale.org)"/>
          <p:cNvPicPr>
            <a:picLocks noGrp="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cxnSp>
        <p:nvCxnSpPr>
          <p:cNvPr id="5" name="Connecteur droit 4"/>
          <p:cNvCxnSpPr/>
          <p:nvPr/>
        </p:nvCxnSpPr>
        <p:spPr>
          <a:xfrm>
            <a:off x="4286248" y="4500570"/>
            <a:ext cx="1071570" cy="158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6" name="Connecteur droit 5"/>
          <p:cNvCxnSpPr/>
          <p:nvPr/>
        </p:nvCxnSpPr>
        <p:spPr>
          <a:xfrm>
            <a:off x="2000232" y="1928802"/>
            <a:ext cx="1071570" cy="158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Connecteur droit 6"/>
          <p:cNvCxnSpPr/>
          <p:nvPr/>
        </p:nvCxnSpPr>
        <p:spPr>
          <a:xfrm>
            <a:off x="6357950" y="1857364"/>
            <a:ext cx="1071570" cy="158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Connecteur droit 7"/>
          <p:cNvCxnSpPr/>
          <p:nvPr/>
        </p:nvCxnSpPr>
        <p:spPr>
          <a:xfrm>
            <a:off x="1000100" y="6572272"/>
            <a:ext cx="1071570" cy="158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Connecteur droit 8"/>
          <p:cNvCxnSpPr/>
          <p:nvPr/>
        </p:nvCxnSpPr>
        <p:spPr>
          <a:xfrm>
            <a:off x="1000100" y="5500702"/>
            <a:ext cx="1071570" cy="158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1928802"/>
            <a:ext cx="8229600" cy="1143000"/>
          </a:xfrm>
        </p:spPr>
        <p:txBody>
          <a:bodyPr>
            <a:normAutofit fontScale="90000"/>
          </a:bodyPr>
          <a:lstStyle/>
          <a:p>
            <a:r>
              <a:rPr lang="fr-FR" sz="2200" b="1" dirty="0" smtClean="0">
                <a:solidFill>
                  <a:srgbClr val="0033CC"/>
                </a:solidFill>
              </a:rPr>
              <a:t>« -Qu'est-ce un géographe?</a:t>
            </a:r>
            <a:r>
              <a:rPr lang="fr-FR" b="1" dirty="0" smtClean="0">
                <a:solidFill>
                  <a:srgbClr val="0033CC"/>
                </a:solidFill>
              </a:rPr>
              <a:t/>
            </a:r>
            <a:br>
              <a:rPr lang="fr-FR" b="1" dirty="0" smtClean="0">
                <a:solidFill>
                  <a:srgbClr val="0033CC"/>
                </a:solidFill>
              </a:rPr>
            </a:br>
            <a:r>
              <a:rPr lang="fr-FR" sz="2200" b="1" dirty="0" smtClean="0">
                <a:solidFill>
                  <a:srgbClr val="0033CC"/>
                </a:solidFill>
              </a:rPr>
              <a:t>-C'est un savant qui connaît où se trouvent les mers, les fleuves, les villes, les montagnes et les déserts. » (Saint </a:t>
            </a:r>
            <a:r>
              <a:rPr lang="fr-FR" sz="2200" b="1" dirty="0" err="1" smtClean="0">
                <a:solidFill>
                  <a:srgbClr val="0033CC"/>
                </a:solidFill>
              </a:rPr>
              <a:t>Exupéry</a:t>
            </a:r>
            <a:r>
              <a:rPr lang="fr-FR" sz="2200" b="1" dirty="0" smtClean="0">
                <a:solidFill>
                  <a:srgbClr val="0033CC"/>
                </a:solidFill>
              </a:rPr>
              <a:t>. 1942)</a:t>
            </a:r>
            <a:r>
              <a:rPr lang="fr-FR" sz="2200" dirty="0" smtClean="0">
                <a:solidFill>
                  <a:srgbClr val="0070C0"/>
                </a:solidFill>
              </a:rPr>
              <a:t/>
            </a:r>
            <a:br>
              <a:rPr lang="fr-FR" sz="2200" dirty="0" smtClean="0">
                <a:solidFill>
                  <a:srgbClr val="0070C0"/>
                </a:solidFill>
              </a:rPr>
            </a:br>
            <a:endParaRPr lang="fr-FR" sz="2200" dirty="0">
              <a:solidFill>
                <a:srgbClr val="0070C0"/>
              </a:solidFill>
            </a:endParaRPr>
          </a:p>
        </p:txBody>
      </p:sp>
      <p:pic>
        <p:nvPicPr>
          <p:cNvPr id="4" name="Espace réservé du contenu 3" descr="le géographe.jpg"/>
          <p:cNvPicPr>
            <a:picLocks noGrp="1" noChangeAspect="1"/>
          </p:cNvPicPr>
          <p:nvPr>
            <p:ph idx="1"/>
          </p:nvPr>
        </p:nvPicPr>
        <p:blipFill>
          <a:blip r:embed="rId3" cstate="print"/>
          <a:stretch>
            <a:fillRect/>
          </a:stretch>
        </p:blipFill>
        <p:spPr>
          <a:xfrm>
            <a:off x="2610696" y="2857496"/>
            <a:ext cx="6533304" cy="4000504"/>
          </a:xfrm>
        </p:spPr>
      </p:pic>
      <p:sp>
        <p:nvSpPr>
          <p:cNvPr id="1025" name="Rectangle 1"/>
          <p:cNvSpPr>
            <a:spLocks noChangeArrowheads="1"/>
          </p:cNvSpPr>
          <p:nvPr/>
        </p:nvSpPr>
        <p:spPr bwMode="auto">
          <a:xfrm>
            <a:off x="428596" y="500042"/>
            <a:ext cx="7929618"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I1 Désormais, la géographie n’est plus la science de l’exhaustivité. Elle ne cherche plus à couvrir</a:t>
            </a:r>
            <a:r>
              <a:rPr kumimoji="0" lang="fr-FR" sz="2400" b="1" i="0" u="none" strike="noStrike" cap="none" normalizeH="0" dirty="0" smtClean="0">
                <a:ln>
                  <a:noFill/>
                </a:ln>
                <a:solidFill>
                  <a:srgbClr val="FF0000"/>
                </a:solidFill>
                <a:effectLst/>
                <a:latin typeface="Comic Sans MS" pitchFamily="66" charset="0"/>
                <a:ea typeface="Calibri" pitchFamily="34" charset="0"/>
                <a:cs typeface="Times New Roman" pitchFamily="18" charset="0"/>
              </a:rPr>
              <a:t> le monde</a:t>
            </a:r>
            <a:r>
              <a:rPr lang="fr-FR" sz="2400" b="1" dirty="0" smtClean="0">
                <a:solidFill>
                  <a:srgbClr val="FF0000"/>
                </a:solidFill>
                <a:latin typeface="Comic Sans MS" pitchFamily="66" charset="0"/>
                <a:ea typeface="Calibri" pitchFamily="34" charset="0"/>
                <a:cs typeface="Times New Roman" pitchFamily="18" charset="0"/>
              </a:rPr>
              <a:t>.</a:t>
            </a:r>
            <a:endParaRPr kumimoji="0" lang="fr-FR" sz="2400" b="0" i="0" u="none" strike="noStrike" cap="none" normalizeH="0" baseline="0" dirty="0" smtClean="0">
              <a:ln>
                <a:noFill/>
              </a:ln>
              <a:solidFill>
                <a:srgbClr val="FF0000"/>
              </a:solidFill>
              <a:effectLst/>
              <a:latin typeface="Arial" pitchFamily="34" charset="0"/>
            </a:endParaRPr>
          </a:p>
        </p:txBody>
      </p:sp>
      <p:sp>
        <p:nvSpPr>
          <p:cNvPr id="5" name="ZoneTexte 4"/>
          <p:cNvSpPr txBox="1"/>
          <p:nvPr/>
        </p:nvSpPr>
        <p:spPr>
          <a:xfrm>
            <a:off x="571472" y="3643314"/>
            <a:ext cx="2357455" cy="2308324"/>
          </a:xfrm>
          <a:prstGeom prst="rect">
            <a:avLst/>
          </a:prstGeom>
          <a:noFill/>
        </p:spPr>
        <p:txBody>
          <a:bodyPr wrap="square" rtlCol="0">
            <a:spAutoFit/>
          </a:bodyPr>
          <a:lstStyle/>
          <a:p>
            <a:r>
              <a:rPr lang="fr-FR" sz="2400" dirty="0" smtClean="0">
                <a:solidFill>
                  <a:srgbClr val="006600"/>
                </a:solidFill>
              </a:rPr>
              <a:t>Question subsidiaire :</a:t>
            </a:r>
          </a:p>
          <a:p>
            <a:r>
              <a:rPr lang="fr-FR" sz="2400" dirty="0" smtClean="0">
                <a:solidFill>
                  <a:srgbClr val="006600"/>
                </a:solidFill>
              </a:rPr>
              <a:t>Des géographes de ce type existent-ils encore…</a:t>
            </a:r>
            <a:endParaRPr lang="fr-FR" sz="2400" dirty="0">
              <a:solidFill>
                <a:srgbClr val="0066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71480"/>
            <a:ext cx="3786214" cy="2928958"/>
          </a:xfrm>
        </p:spPr>
        <p:txBody>
          <a:bodyPr>
            <a:normAutofit fontScale="90000"/>
          </a:bodyPr>
          <a:lstStyle/>
          <a:p>
            <a:r>
              <a:rPr lang="fr-FR" sz="3100" b="1" dirty="0" smtClean="0">
                <a:solidFill>
                  <a:srgbClr val="0033CC"/>
                </a:solidFill>
              </a:rPr>
              <a:t>Les 4 travers de l’encyclopédisme </a:t>
            </a:r>
            <a:r>
              <a:rPr lang="fr-FR" sz="2700" b="1" dirty="0" smtClean="0">
                <a:solidFill>
                  <a:srgbClr val="0033CC"/>
                </a:solidFill>
              </a:rPr>
              <a:t>:</a:t>
            </a:r>
            <a:br>
              <a:rPr lang="fr-FR" sz="2700" b="1" dirty="0" smtClean="0">
                <a:solidFill>
                  <a:srgbClr val="0033CC"/>
                </a:solidFill>
              </a:rPr>
            </a:br>
            <a:r>
              <a:rPr lang="fr-FR" sz="2700" b="1" dirty="0" smtClean="0">
                <a:solidFill>
                  <a:srgbClr val="006600"/>
                </a:solidFill>
              </a:rPr>
              <a:t>- la connaissance factuelle plus que la compréhension des causalités</a:t>
            </a:r>
            <a:br>
              <a:rPr lang="fr-FR" sz="2700" b="1" dirty="0" smtClean="0">
                <a:solidFill>
                  <a:srgbClr val="006600"/>
                </a:solidFill>
              </a:rPr>
            </a:br>
            <a:r>
              <a:rPr lang="fr-FR" sz="2700" b="1" dirty="0" smtClean="0">
                <a:solidFill>
                  <a:srgbClr val="006600"/>
                </a:solidFill>
              </a:rPr>
              <a:t>- un champ donné</a:t>
            </a:r>
            <a:br>
              <a:rPr lang="fr-FR" sz="2700" b="1" dirty="0" smtClean="0">
                <a:solidFill>
                  <a:srgbClr val="006600"/>
                </a:solidFill>
              </a:rPr>
            </a:br>
            <a:r>
              <a:rPr lang="fr-FR" sz="2700" b="1" dirty="0" smtClean="0">
                <a:solidFill>
                  <a:srgbClr val="006600"/>
                </a:solidFill>
              </a:rPr>
              <a:t>- Le statique</a:t>
            </a:r>
            <a:br>
              <a:rPr lang="fr-FR" sz="2700" b="1" dirty="0" smtClean="0">
                <a:solidFill>
                  <a:srgbClr val="006600"/>
                </a:solidFill>
              </a:rPr>
            </a:br>
            <a:r>
              <a:rPr lang="fr-FR" sz="2700" b="1" dirty="0" smtClean="0">
                <a:solidFill>
                  <a:srgbClr val="006600"/>
                </a:solidFill>
              </a:rPr>
              <a:t>- Une démarche de l’enfermement, en entonnoir </a:t>
            </a:r>
            <a:r>
              <a:rPr lang="fr-FR" sz="3200" b="1" dirty="0" smtClean="0">
                <a:solidFill>
                  <a:srgbClr val="0033CC"/>
                </a:solidFill>
              </a:rPr>
              <a:t/>
            </a:r>
            <a:br>
              <a:rPr lang="fr-FR" sz="3200" b="1" dirty="0" smtClean="0">
                <a:solidFill>
                  <a:srgbClr val="0033CC"/>
                </a:solidFill>
              </a:rPr>
            </a:br>
            <a:endParaRPr lang="fr-FR" sz="3200" b="1" dirty="0">
              <a:solidFill>
                <a:srgbClr val="0033CC"/>
              </a:solidFill>
            </a:endParaRPr>
          </a:p>
        </p:txBody>
      </p:sp>
      <p:pic>
        <p:nvPicPr>
          <p:cNvPr id="4" name="Espace réservé du contenu 3" descr="roses petit prince.jpg"/>
          <p:cNvPicPr>
            <a:picLocks noGrp="1" noChangeAspect="1"/>
          </p:cNvPicPr>
          <p:nvPr>
            <p:ph idx="1"/>
          </p:nvPr>
        </p:nvPicPr>
        <p:blipFill>
          <a:blip r:embed="rId3" cstate="print"/>
          <a:stretch>
            <a:fillRect/>
          </a:stretch>
        </p:blipFill>
        <p:spPr>
          <a:xfrm>
            <a:off x="3733664" y="0"/>
            <a:ext cx="5410336" cy="3214662"/>
          </a:xfrm>
          <a:prstGeom prst="rect">
            <a:avLst/>
          </a:prstGeom>
        </p:spPr>
      </p:pic>
      <p:pic>
        <p:nvPicPr>
          <p:cNvPr id="5" name="Image 4" descr="conteneur_2.png"/>
          <p:cNvPicPr>
            <a:picLocks noChangeAspect="1"/>
          </p:cNvPicPr>
          <p:nvPr/>
        </p:nvPicPr>
        <p:blipFill>
          <a:blip r:embed="rId4" cstate="print"/>
          <a:stretch>
            <a:fillRect/>
          </a:stretch>
        </p:blipFill>
        <p:spPr>
          <a:xfrm>
            <a:off x="4572000" y="3760840"/>
            <a:ext cx="4572000" cy="3097160"/>
          </a:xfrm>
          <a:prstGeom prst="rect">
            <a:avLst/>
          </a:prstGeom>
        </p:spPr>
      </p:pic>
      <p:sp>
        <p:nvSpPr>
          <p:cNvPr id="6" name="ZoneTexte 5"/>
          <p:cNvSpPr txBox="1"/>
          <p:nvPr/>
        </p:nvSpPr>
        <p:spPr>
          <a:xfrm>
            <a:off x="2357422" y="5429264"/>
            <a:ext cx="2000264" cy="1015663"/>
          </a:xfrm>
          <a:prstGeom prst="rect">
            <a:avLst/>
          </a:prstGeom>
          <a:noFill/>
        </p:spPr>
        <p:txBody>
          <a:bodyPr wrap="square" rtlCol="0">
            <a:spAutoFit/>
          </a:bodyPr>
          <a:lstStyle/>
          <a:p>
            <a:r>
              <a:rPr lang="fr-FR" sz="2000" dirty="0" smtClean="0">
                <a:solidFill>
                  <a:srgbClr val="FF0000"/>
                </a:solidFill>
              </a:rPr>
              <a:t>L’encyclopédisme une démarche </a:t>
            </a:r>
          </a:p>
          <a:p>
            <a:r>
              <a:rPr lang="fr-FR" sz="2000" dirty="0" smtClean="0">
                <a:solidFill>
                  <a:srgbClr val="FF0000"/>
                </a:solidFill>
              </a:rPr>
              <a:t>obsolète ?</a:t>
            </a:r>
            <a:endParaRPr lang="fr-FR" sz="2000" dirty="0">
              <a:solidFill>
                <a:srgbClr val="FF0000"/>
              </a:solidFill>
            </a:endParaRPr>
          </a:p>
        </p:txBody>
      </p:sp>
      <p:pic>
        <p:nvPicPr>
          <p:cNvPr id="7" name="Image 6" descr="par coeur.jpg"/>
          <p:cNvPicPr>
            <a:picLocks noChangeAspect="1"/>
          </p:cNvPicPr>
          <p:nvPr/>
        </p:nvPicPr>
        <p:blipFill>
          <a:blip r:embed="rId5" cstate="print"/>
          <a:stretch>
            <a:fillRect/>
          </a:stretch>
        </p:blipFill>
        <p:spPr>
          <a:xfrm>
            <a:off x="0" y="3786190"/>
            <a:ext cx="2346522" cy="3071810"/>
          </a:xfrm>
          <a:prstGeom prst="rect">
            <a:avLst/>
          </a:prstGeom>
        </p:spPr>
      </p:pic>
      <p:sp>
        <p:nvSpPr>
          <p:cNvPr id="8" name="ZoneTexte 7"/>
          <p:cNvSpPr txBox="1"/>
          <p:nvPr/>
        </p:nvSpPr>
        <p:spPr>
          <a:xfrm>
            <a:off x="2428860" y="3929066"/>
            <a:ext cx="2000232" cy="830997"/>
          </a:xfrm>
          <a:prstGeom prst="rect">
            <a:avLst/>
          </a:prstGeom>
          <a:noFill/>
        </p:spPr>
        <p:txBody>
          <a:bodyPr wrap="square" rtlCol="0">
            <a:spAutoFit/>
          </a:bodyPr>
          <a:lstStyle/>
          <a:p>
            <a:r>
              <a:rPr lang="fr-FR" sz="2400" b="1" dirty="0" smtClean="0">
                <a:solidFill>
                  <a:srgbClr val="FF6600"/>
                </a:solidFill>
              </a:rPr>
              <a:t>« Il suffit d’apprendre »</a:t>
            </a:r>
            <a:endParaRPr lang="fr-FR" sz="2400" b="1" dirty="0">
              <a:solidFill>
                <a:srgbClr val="FF6600"/>
              </a:solidFill>
            </a:endParaRPr>
          </a:p>
        </p:txBody>
      </p:sp>
      <p:sp>
        <p:nvSpPr>
          <p:cNvPr id="9" name="ZoneTexte 8"/>
          <p:cNvSpPr txBox="1"/>
          <p:nvPr/>
        </p:nvSpPr>
        <p:spPr>
          <a:xfrm>
            <a:off x="3843319" y="3071810"/>
            <a:ext cx="5300682" cy="707886"/>
          </a:xfrm>
          <a:prstGeom prst="rect">
            <a:avLst/>
          </a:prstGeom>
          <a:noFill/>
        </p:spPr>
        <p:txBody>
          <a:bodyPr wrap="square" rtlCol="0">
            <a:spAutoFit/>
          </a:bodyPr>
          <a:lstStyle/>
          <a:p>
            <a:pPr algn="ctr"/>
            <a:r>
              <a:rPr lang="fr-FR" sz="2000" b="1" dirty="0" smtClean="0">
                <a:solidFill>
                  <a:srgbClr val="FF6600"/>
                </a:solidFill>
              </a:rPr>
              <a:t>Le hors-champ à propos de mobilités :</a:t>
            </a:r>
          </a:p>
          <a:p>
            <a:pPr algn="ctr"/>
            <a:r>
              <a:rPr lang="fr-FR" sz="2000" b="1" dirty="0" smtClean="0">
                <a:solidFill>
                  <a:srgbClr val="FF6600"/>
                </a:solidFill>
              </a:rPr>
              <a:t> les causes politiques des migrations</a:t>
            </a:r>
            <a:endParaRPr lang="fr-FR" sz="2000" b="1" dirty="0">
              <a:solidFill>
                <a:srgbClr val="FF66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6632"/>
            <a:ext cx="9144000" cy="1015663"/>
          </a:xfrm>
          <a:prstGeom prst="rect">
            <a:avLst/>
          </a:prstGeom>
        </p:spPr>
        <p:txBody>
          <a:bodyPr wrap="square">
            <a:spAutoFit/>
          </a:bodyPr>
          <a:lstStyle/>
          <a:p>
            <a:r>
              <a:rPr lang="fr-FR" sz="2400" b="1" dirty="0" smtClean="0">
                <a:solidFill>
                  <a:schemeClr val="accent1">
                    <a:lumMod val="75000"/>
                  </a:schemeClr>
                </a:solidFill>
              </a:rPr>
              <a:t>I-2- La géographie n’est plus</a:t>
            </a:r>
            <a:r>
              <a:rPr lang="fr-FR" sz="2400" dirty="0" smtClean="0">
                <a:solidFill>
                  <a:schemeClr val="accent1">
                    <a:lumMod val="75000"/>
                  </a:schemeClr>
                </a:solidFill>
              </a:rPr>
              <a:t>…</a:t>
            </a:r>
            <a:r>
              <a:rPr lang="fr-FR" sz="2400" b="1" dirty="0" smtClean="0">
                <a:solidFill>
                  <a:schemeClr val="accent1">
                    <a:lumMod val="75000"/>
                  </a:schemeClr>
                </a:solidFill>
              </a:rPr>
              <a:t> une science naturelle</a:t>
            </a:r>
          </a:p>
          <a:p>
            <a:endParaRPr lang="fr-FR" b="1" dirty="0" smtClean="0">
              <a:solidFill>
                <a:schemeClr val="accent1">
                  <a:lumMod val="75000"/>
                </a:schemeClr>
              </a:solidFill>
            </a:endParaRPr>
          </a:p>
          <a:p>
            <a:r>
              <a:rPr lang="fr-FR" b="1" dirty="0" smtClean="0">
                <a:solidFill>
                  <a:schemeClr val="accent1">
                    <a:lumMod val="75000"/>
                  </a:schemeClr>
                </a:solidFill>
              </a:rPr>
              <a:t>Programme de Première- L’étude des milieux (Valoriser et ménager les milieux - chapitre 3-)</a:t>
            </a:r>
            <a:endParaRPr lang="fr-FR" dirty="0"/>
          </a:p>
        </p:txBody>
      </p:sp>
      <p:sp>
        <p:nvSpPr>
          <p:cNvPr id="5" name="ZoneTexte 4"/>
          <p:cNvSpPr txBox="1"/>
          <p:nvPr/>
        </p:nvSpPr>
        <p:spPr>
          <a:xfrm>
            <a:off x="0" y="1071546"/>
            <a:ext cx="4214810" cy="2585323"/>
          </a:xfrm>
          <a:prstGeom prst="rect">
            <a:avLst/>
          </a:prstGeom>
          <a:noFill/>
        </p:spPr>
        <p:txBody>
          <a:bodyPr wrap="square" rtlCol="0">
            <a:spAutoFit/>
          </a:bodyPr>
          <a:lstStyle/>
          <a:p>
            <a:r>
              <a:rPr lang="fr-FR" sz="2400" dirty="0" smtClean="0">
                <a:solidFill>
                  <a:srgbClr val="009900"/>
                </a:solidFill>
              </a:rPr>
              <a:t>Possibilisme : « la nature propose et l’homme dispose »                    </a:t>
            </a:r>
          </a:p>
          <a:p>
            <a:r>
              <a:rPr lang="fr-FR" sz="2400" dirty="0" smtClean="0">
                <a:solidFill>
                  <a:srgbClr val="009900"/>
                </a:solidFill>
              </a:rPr>
              <a:t>Des invariants</a:t>
            </a:r>
          </a:p>
          <a:p>
            <a:r>
              <a:rPr lang="fr-FR" sz="2400" dirty="0" smtClean="0">
                <a:solidFill>
                  <a:srgbClr val="009900"/>
                </a:solidFill>
              </a:rPr>
              <a:t>Genre de vie</a:t>
            </a:r>
          </a:p>
          <a:p>
            <a:r>
              <a:rPr lang="fr-FR" sz="2200" dirty="0" smtClean="0">
                <a:solidFill>
                  <a:srgbClr val="0033CC"/>
                </a:solidFill>
              </a:rPr>
              <a:t>Un schéma qui peut avoir son utilité, mais l’expliquer ne peut être le but</a:t>
            </a:r>
            <a:endParaRPr lang="fr-FR" sz="2200" dirty="0">
              <a:solidFill>
                <a:srgbClr val="0033CC"/>
              </a:solidFill>
            </a:endParaRPr>
          </a:p>
        </p:txBody>
      </p:sp>
      <p:pic>
        <p:nvPicPr>
          <p:cNvPr id="1026" name="Picture 2"/>
          <p:cNvPicPr>
            <a:picLocks noChangeAspect="1" noChangeArrowheads="1"/>
          </p:cNvPicPr>
          <p:nvPr/>
        </p:nvPicPr>
        <p:blipFill>
          <a:blip r:embed="rId2" cstate="print"/>
          <a:srcRect/>
          <a:stretch>
            <a:fillRect/>
          </a:stretch>
        </p:blipFill>
        <p:spPr bwMode="auto">
          <a:xfrm>
            <a:off x="4214810" y="1214422"/>
            <a:ext cx="4929190" cy="4042742"/>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fld id="{5E052AB9-724B-48FA-85FC-9FD94C36863F}" type="slidenum">
              <a:rPr lang="fr-FR" smtClean="0"/>
              <a:pPr/>
              <a:t>13</a:t>
            </a:fld>
            <a:endParaRPr lang="fr-FR"/>
          </a:p>
        </p:txBody>
      </p:sp>
      <p:sp>
        <p:nvSpPr>
          <p:cNvPr id="7" name="ZoneTexte 6"/>
          <p:cNvSpPr txBox="1"/>
          <p:nvPr/>
        </p:nvSpPr>
        <p:spPr>
          <a:xfrm>
            <a:off x="0" y="3500438"/>
            <a:ext cx="4214810" cy="2369880"/>
          </a:xfrm>
          <a:prstGeom prst="rect">
            <a:avLst/>
          </a:prstGeom>
          <a:solidFill>
            <a:schemeClr val="bg1"/>
          </a:solidFill>
        </p:spPr>
        <p:txBody>
          <a:bodyPr wrap="square" rtlCol="0">
            <a:spAutoFit/>
          </a:bodyPr>
          <a:lstStyle/>
          <a:p>
            <a:pPr>
              <a:buFontTx/>
              <a:buChar char="-"/>
            </a:pPr>
            <a:r>
              <a:rPr lang="fr-FR" sz="1600" dirty="0" smtClean="0"/>
              <a:t>Dégradation des températures de 0.5° / 100 m</a:t>
            </a:r>
          </a:p>
          <a:p>
            <a:pPr>
              <a:buFontTx/>
              <a:buChar char="-"/>
            </a:pPr>
            <a:r>
              <a:rPr lang="fr-FR" sz="1600" dirty="0" smtClean="0"/>
              <a:t> Adret / Ubac</a:t>
            </a:r>
          </a:p>
          <a:p>
            <a:r>
              <a:rPr lang="fr-FR" sz="1600" dirty="0" smtClean="0"/>
              <a:t>- Description des étages de végétation et adaptations « astucieuses » de l’homme</a:t>
            </a:r>
          </a:p>
          <a:p>
            <a:pPr>
              <a:buFontTx/>
              <a:buChar char="-"/>
            </a:pPr>
            <a:r>
              <a:rPr lang="fr-FR" sz="1600" dirty="0" smtClean="0"/>
              <a:t>Risques et contraintes saisonnières</a:t>
            </a:r>
          </a:p>
          <a:p>
            <a:pPr>
              <a:buFontTx/>
              <a:buChar char="-"/>
            </a:pPr>
            <a:r>
              <a:rPr lang="fr-FR" sz="1600" dirty="0" smtClean="0"/>
              <a:t> Description « ethnologique » d’une société qui disparaît face au modernisme</a:t>
            </a:r>
          </a:p>
          <a:p>
            <a:endParaRPr lang="fr-FR" dirty="0" smtClean="0"/>
          </a:p>
          <a:p>
            <a:endParaRPr lang="fr-FR" dirty="0"/>
          </a:p>
        </p:txBody>
      </p:sp>
      <p:pic>
        <p:nvPicPr>
          <p:cNvPr id="8" name="Image 7" descr="coupe géologique.jpg"/>
          <p:cNvPicPr>
            <a:picLocks noChangeAspect="1"/>
          </p:cNvPicPr>
          <p:nvPr/>
        </p:nvPicPr>
        <p:blipFill>
          <a:blip r:embed="rId3" cstate="print"/>
          <a:stretch>
            <a:fillRect/>
          </a:stretch>
        </p:blipFill>
        <p:spPr>
          <a:xfrm>
            <a:off x="2981099" y="5086309"/>
            <a:ext cx="6162901" cy="1771691"/>
          </a:xfrm>
          <a:prstGeom prst="rect">
            <a:avLst/>
          </a:prstGeom>
        </p:spPr>
      </p:pic>
      <p:sp>
        <p:nvSpPr>
          <p:cNvPr id="9" name="ZoneTexte 8"/>
          <p:cNvSpPr txBox="1"/>
          <p:nvPr/>
        </p:nvSpPr>
        <p:spPr>
          <a:xfrm>
            <a:off x="0" y="5500702"/>
            <a:ext cx="3214678" cy="923330"/>
          </a:xfrm>
          <a:prstGeom prst="rect">
            <a:avLst/>
          </a:prstGeom>
          <a:noFill/>
        </p:spPr>
        <p:txBody>
          <a:bodyPr wrap="square" rtlCol="0">
            <a:spAutoFit/>
          </a:bodyPr>
          <a:lstStyle/>
          <a:p>
            <a:r>
              <a:rPr lang="fr-FR" dirty="0" smtClean="0">
                <a:solidFill>
                  <a:srgbClr val="006600"/>
                </a:solidFill>
              </a:rPr>
              <a:t>La coupe géologique, « épreuve reine de l’agrégation », supprimée en 2001</a:t>
            </a:r>
            <a:endParaRPr lang="fr-FR" dirty="0">
              <a:solidFill>
                <a:srgbClr val="0066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fabien guillot 2.jpg"/>
          <p:cNvPicPr>
            <a:picLocks noChangeAspect="1"/>
          </p:cNvPicPr>
          <p:nvPr/>
        </p:nvPicPr>
        <p:blipFill>
          <a:blip r:embed="rId3" cstate="print"/>
          <a:stretch>
            <a:fillRect/>
          </a:stretch>
        </p:blipFill>
        <p:spPr>
          <a:xfrm>
            <a:off x="0" y="611256"/>
            <a:ext cx="9144000" cy="6246744"/>
          </a:xfrm>
          <a:prstGeom prst="rect">
            <a:avLst/>
          </a:prstGeom>
        </p:spPr>
      </p:pic>
      <p:sp>
        <p:nvSpPr>
          <p:cNvPr id="3" name="ZoneTexte 2"/>
          <p:cNvSpPr txBox="1"/>
          <p:nvPr/>
        </p:nvSpPr>
        <p:spPr>
          <a:xfrm>
            <a:off x="571472" y="0"/>
            <a:ext cx="7074181" cy="923330"/>
          </a:xfrm>
          <a:prstGeom prst="rect">
            <a:avLst/>
          </a:prstGeom>
          <a:noFill/>
        </p:spPr>
        <p:txBody>
          <a:bodyPr wrap="none" rtlCol="0">
            <a:spAutoFit/>
          </a:bodyPr>
          <a:lstStyle/>
          <a:p>
            <a:r>
              <a:rPr lang="fr-FR" b="1" dirty="0" smtClean="0">
                <a:solidFill>
                  <a:srgbClr val="0033CC"/>
                </a:solidFill>
              </a:rPr>
              <a:t>I 22-  L’histoire de cette conception : Kant, Turgot, Montesquieu, Lamarck</a:t>
            </a:r>
          </a:p>
          <a:p>
            <a:r>
              <a:rPr lang="fr-FR" b="1" dirty="0" smtClean="0">
                <a:solidFill>
                  <a:srgbClr val="0033CC"/>
                </a:solidFill>
              </a:rPr>
              <a:t>I 23-  Les conséquences  : la spécificité de l’Ecole française de Géographie</a:t>
            </a:r>
          </a:p>
          <a:p>
            <a:endParaRPr lang="fr-FR" dirty="0"/>
          </a:p>
        </p:txBody>
      </p:sp>
      <p:sp>
        <p:nvSpPr>
          <p:cNvPr id="5" name="ZoneTexte 4"/>
          <p:cNvSpPr txBox="1"/>
          <p:nvPr/>
        </p:nvSpPr>
        <p:spPr>
          <a:xfrm>
            <a:off x="0" y="2857496"/>
            <a:ext cx="3500430" cy="2031325"/>
          </a:xfrm>
          <a:prstGeom prst="rect">
            <a:avLst/>
          </a:prstGeom>
          <a:solidFill>
            <a:srgbClr val="FFCC99"/>
          </a:solidFill>
        </p:spPr>
        <p:txBody>
          <a:bodyPr wrap="square" rtlCol="0">
            <a:spAutoFit/>
          </a:bodyPr>
          <a:lstStyle/>
          <a:p>
            <a:r>
              <a:rPr lang="fr-FR" dirty="0" smtClean="0">
                <a:ln>
                  <a:solidFill>
                    <a:schemeClr val="tx1"/>
                  </a:solidFill>
                </a:ln>
              </a:rPr>
              <a:t>Défaite de 1870</a:t>
            </a:r>
          </a:p>
          <a:p>
            <a:r>
              <a:rPr lang="fr-FR" dirty="0" smtClean="0">
                <a:ln>
                  <a:solidFill>
                    <a:schemeClr val="tx1"/>
                  </a:solidFill>
                </a:ln>
              </a:rPr>
              <a:t>Identité républicaine par l’école</a:t>
            </a:r>
          </a:p>
          <a:p>
            <a:endParaRPr lang="fr-FR" dirty="0" smtClean="0">
              <a:ln>
                <a:solidFill>
                  <a:schemeClr val="tx1"/>
                </a:solidFill>
              </a:ln>
            </a:endParaRPr>
          </a:p>
          <a:p>
            <a:r>
              <a:rPr lang="fr-FR" dirty="0" smtClean="0">
                <a:ln>
                  <a:solidFill>
                    <a:schemeClr val="tx1"/>
                  </a:solidFill>
                </a:ln>
              </a:rPr>
              <a:t>Positivisme</a:t>
            </a:r>
          </a:p>
          <a:p>
            <a:r>
              <a:rPr lang="fr-FR" dirty="0" smtClean="0">
                <a:ln>
                  <a:solidFill>
                    <a:schemeClr val="tx1"/>
                  </a:solidFill>
                </a:ln>
              </a:rPr>
              <a:t>Choc colonial</a:t>
            </a:r>
          </a:p>
          <a:p>
            <a:endParaRPr lang="fr-FR" dirty="0" smtClean="0">
              <a:ln>
                <a:solidFill>
                  <a:schemeClr val="tx1"/>
                </a:solidFill>
              </a:ln>
            </a:endParaRPr>
          </a:p>
          <a:p>
            <a:pPr algn="r"/>
            <a:r>
              <a:rPr lang="fr-FR" dirty="0" smtClean="0">
                <a:ln>
                  <a:solidFill>
                    <a:schemeClr val="tx1"/>
                  </a:solidFill>
                </a:ln>
              </a:rPr>
              <a:t>Vincent </a:t>
            </a:r>
            <a:r>
              <a:rPr lang="fr-FR" dirty="0" err="1" smtClean="0">
                <a:ln>
                  <a:solidFill>
                    <a:schemeClr val="tx1"/>
                  </a:solidFill>
                </a:ln>
              </a:rPr>
              <a:t>Berdoulay</a:t>
            </a:r>
            <a:endParaRPr lang="fr-FR" dirty="0">
              <a:ln>
                <a:solidFill>
                  <a:srgbClr val="FFCC99"/>
                </a:solidFill>
              </a:ln>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0"/>
            <a:ext cx="5357818"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bg1"/>
                </a:solidFill>
                <a:effectLst/>
                <a:latin typeface="Comic Sans MS" pitchFamily="66" charset="0"/>
                <a:ea typeface="Calibri" pitchFamily="34" charset="0"/>
                <a:cs typeface="Times New Roman" pitchFamily="18" charset="0"/>
              </a:rPr>
              <a:t>Le cas des textes sur les Alpes françaises.</a:t>
            </a:r>
            <a:endParaRPr kumimoji="0" lang="fr-FR" sz="2400" b="1"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a:t>
            </a:r>
            <a:r>
              <a:rPr kumimoji="0" lang="fr-FR" sz="2000" b="0" i="1"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les cathédrales de la terre</a:t>
            </a: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 (John Ruskin), </a:t>
            </a: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a:t>
            </a:r>
            <a:r>
              <a:rPr kumimoji="0" lang="fr-FR" sz="2000" b="0" i="1"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les montagnes de référence</a:t>
            </a: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 (Paul </a:t>
            </a:r>
            <a:r>
              <a:rPr kumimoji="0" lang="fr-FR" sz="2000" b="0" i="0" u="none" strike="noStrike" cap="none" normalizeH="0" baseline="0" dirty="0" err="1" smtClean="0">
                <a:ln>
                  <a:noFill/>
                </a:ln>
                <a:solidFill>
                  <a:srgbClr val="221E1F"/>
                </a:solidFill>
                <a:effectLst/>
                <a:latin typeface="Comic Sans MS" pitchFamily="66" charset="0"/>
                <a:ea typeface="Calibri" pitchFamily="34" charset="0"/>
                <a:cs typeface="Times New Roman" pitchFamily="18" charset="0"/>
              </a:rPr>
              <a:t>Veyret</a:t>
            </a: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a:t>
            </a: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a:t>
            </a:r>
            <a:r>
              <a:rPr kumimoji="0" lang="fr-FR" sz="2000" b="0" i="1"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la synthèse des montagnes du monde, l’archétype du soulèvement et du plissement</a:t>
            </a:r>
            <a:r>
              <a:rPr kumimoji="0" lang="fr-FR" sz="2000" b="0" i="0" u="none" strike="noStrike" cap="none" normalizeH="0" baseline="0" dirty="0" smtClean="0">
                <a:ln>
                  <a:noFill/>
                </a:ln>
                <a:solidFill>
                  <a:srgbClr val="221E1F"/>
                </a:solidFill>
                <a:effectLst/>
                <a:latin typeface="Comic Sans MS" pitchFamily="66" charset="0"/>
                <a:ea typeface="Calibri" pitchFamily="34" charset="0"/>
                <a:cs typeface="Times New Roman" pitchFamily="18" charset="0"/>
              </a:rPr>
              <a:t> » (Roger Frison Roche), </a:t>
            </a:r>
            <a:endParaRPr kumimoji="0" lang="fr-FR"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5299" name="Picture 3" descr="http://www.truckblog.fr/wp-content/uploads/2009/02/alpes.png"/>
          <p:cNvPicPr>
            <a:picLocks noChangeAspect="1" noChangeArrowheads="1"/>
          </p:cNvPicPr>
          <p:nvPr/>
        </p:nvPicPr>
        <p:blipFill>
          <a:blip r:embed="rId2"/>
          <a:srcRect/>
          <a:stretch>
            <a:fillRect/>
          </a:stretch>
        </p:blipFill>
        <p:spPr bwMode="auto">
          <a:xfrm>
            <a:off x="5143500" y="0"/>
            <a:ext cx="4000500" cy="3000375"/>
          </a:xfrm>
          <a:prstGeom prst="rect">
            <a:avLst/>
          </a:prstGeom>
          <a:noFill/>
        </p:spPr>
      </p:pic>
      <p:sp>
        <p:nvSpPr>
          <p:cNvPr id="4" name="Rectangle 3"/>
          <p:cNvSpPr/>
          <p:nvPr/>
        </p:nvSpPr>
        <p:spPr>
          <a:xfrm>
            <a:off x="0" y="3380125"/>
            <a:ext cx="9144000" cy="3477875"/>
          </a:xfrm>
          <a:prstGeom prst="rect">
            <a:avLst/>
          </a:prstGeom>
        </p:spPr>
        <p:txBody>
          <a:bodyPr wrap="square">
            <a:spAutoFit/>
          </a:bodyPr>
          <a:lstStyle/>
          <a:p>
            <a:pPr lvl="0" eaLnBrk="0" fontAlgn="base" hangingPunct="0">
              <a:spcBef>
                <a:spcPct val="0"/>
              </a:spcBef>
              <a:spcAft>
                <a:spcPct val="0"/>
              </a:spcAft>
            </a:pPr>
            <a:r>
              <a:rPr lang="fr-FR" sz="2000" dirty="0" smtClean="0">
                <a:solidFill>
                  <a:srgbClr val="221E1F"/>
                </a:solidFill>
                <a:latin typeface="Comic Sans MS" pitchFamily="66" charset="0"/>
                <a:ea typeface="Calibri" pitchFamily="34" charset="0"/>
                <a:cs typeface="Times New Roman" pitchFamily="18" charset="0"/>
              </a:rPr>
              <a:t>« </a:t>
            </a:r>
            <a:r>
              <a:rPr lang="fr-FR" sz="2000" i="1" dirty="0" smtClean="0">
                <a:solidFill>
                  <a:srgbClr val="221E1F"/>
                </a:solidFill>
                <a:latin typeface="Comic Sans MS" pitchFamily="66" charset="0"/>
                <a:ea typeface="Calibri" pitchFamily="34" charset="0"/>
                <a:cs typeface="Times New Roman" pitchFamily="18" charset="0"/>
              </a:rPr>
              <a:t>moins humides que les montagnes océaniques, plus équilibrées que les méditerranéennes, hautes mais creusées de profondes vallées</a:t>
            </a:r>
            <a:r>
              <a:rPr lang="fr-FR" sz="2000" dirty="0" smtClean="0">
                <a:solidFill>
                  <a:srgbClr val="221E1F"/>
                </a:solidFill>
                <a:latin typeface="Comic Sans MS" pitchFamily="66" charset="0"/>
                <a:ea typeface="Calibri" pitchFamily="34" charset="0"/>
                <a:cs typeface="Times New Roman" pitchFamily="18" charset="0"/>
              </a:rPr>
              <a:t> » (Paul </a:t>
            </a:r>
            <a:r>
              <a:rPr lang="fr-FR" sz="2000" dirty="0" err="1" smtClean="0">
                <a:solidFill>
                  <a:srgbClr val="221E1F"/>
                </a:solidFill>
                <a:latin typeface="Comic Sans MS" pitchFamily="66" charset="0"/>
                <a:ea typeface="Calibri" pitchFamily="34" charset="0"/>
                <a:cs typeface="Times New Roman" pitchFamily="18" charset="0"/>
              </a:rPr>
              <a:t>Veyret</a:t>
            </a:r>
            <a:r>
              <a:rPr lang="fr-FR" sz="2000" dirty="0" smtClean="0">
                <a:solidFill>
                  <a:srgbClr val="221E1F"/>
                </a:solidFill>
                <a:latin typeface="Comic Sans MS" pitchFamily="66" charset="0"/>
                <a:ea typeface="Calibri" pitchFamily="34" charset="0"/>
                <a:cs typeface="Times New Roman" pitchFamily="18" charset="0"/>
              </a:rPr>
              <a:t>).</a:t>
            </a:r>
            <a:endParaRPr lang="fr-FR" sz="2000" dirty="0" smtClean="0">
              <a:latin typeface="Arial" pitchFamily="34" charset="0"/>
              <a:cs typeface="Arial" pitchFamily="34" charset="0"/>
            </a:endParaRPr>
          </a:p>
          <a:p>
            <a:pPr lvl="0" eaLnBrk="0" fontAlgn="base" hangingPunct="0">
              <a:spcBef>
                <a:spcPct val="0"/>
              </a:spcBef>
              <a:spcAft>
                <a:spcPct val="0"/>
              </a:spcAft>
            </a:pPr>
            <a:r>
              <a:rPr lang="fr-FR" sz="2000" dirty="0" smtClean="0">
                <a:solidFill>
                  <a:srgbClr val="221E1F"/>
                </a:solidFill>
                <a:latin typeface="Comic Sans MS" pitchFamily="66" charset="0"/>
                <a:ea typeface="Calibri" pitchFamily="34" charset="0"/>
                <a:cs typeface="Times New Roman" pitchFamily="18" charset="0"/>
              </a:rPr>
              <a:t>Ces montagnes ont donc « naturellement » donné naissance à « une civilisation extraordinaire » : « </a:t>
            </a:r>
            <a:r>
              <a:rPr lang="fr-FR" sz="2000" i="1" dirty="0" smtClean="0">
                <a:solidFill>
                  <a:srgbClr val="221E1F"/>
                </a:solidFill>
                <a:latin typeface="Comic Sans MS" pitchFamily="66" charset="0"/>
                <a:ea typeface="Calibri" pitchFamily="34" charset="0"/>
                <a:cs typeface="Times New Roman" pitchFamily="18" charset="0"/>
              </a:rPr>
              <a:t>La rudesse, la robustesse, la ténacité, la continuité dans l’effort, le sens de la lutte, l’attachement au sol, la frugalité, le sens de la liberté, le sens de l’économie, l’endurance, le sang froid face au danger sont autant de vertus qui contribuent à forger un type d’hommes et un type de civilisation. Ce sont ces montagnards prolifiques qui, ayant essaimé à travers la France, ont contribué à sa vitalité.</a:t>
            </a:r>
            <a:r>
              <a:rPr lang="fr-FR" sz="2000" dirty="0" smtClean="0">
                <a:solidFill>
                  <a:srgbClr val="221E1F"/>
                </a:solidFill>
                <a:latin typeface="Comic Sans MS" pitchFamily="66" charset="0"/>
                <a:ea typeface="Calibri" pitchFamily="34" charset="0"/>
                <a:cs typeface="Times New Roman" pitchFamily="18" charset="0"/>
              </a:rPr>
              <a:t> » (Germaine </a:t>
            </a:r>
            <a:r>
              <a:rPr lang="fr-FR" sz="2000" dirty="0" err="1" smtClean="0">
                <a:solidFill>
                  <a:srgbClr val="221E1F"/>
                </a:solidFill>
                <a:latin typeface="Comic Sans MS" pitchFamily="66" charset="0"/>
                <a:ea typeface="Calibri" pitchFamily="34" charset="0"/>
                <a:cs typeface="Times New Roman" pitchFamily="18" charset="0"/>
              </a:rPr>
              <a:t>Veyret</a:t>
            </a:r>
            <a:r>
              <a:rPr lang="fr-FR" sz="2000" dirty="0" smtClean="0">
                <a:solidFill>
                  <a:srgbClr val="221E1F"/>
                </a:solidFill>
                <a:latin typeface="Comic Sans MS" pitchFamily="66" charset="0"/>
                <a:ea typeface="Calibri" pitchFamily="34" charset="0"/>
                <a:cs typeface="Times New Roman" pitchFamily="18" charset="0"/>
              </a:rPr>
              <a:t>).</a:t>
            </a:r>
            <a:endParaRPr lang="fr-FR" sz="2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0033CC"/>
                </a:solidFill>
              </a:rPr>
              <a:t>Les conséquences (suite) …bêtisier : Exemple d’un vieux déterminisme…</a:t>
            </a:r>
            <a:endParaRPr lang="fr-FR" dirty="0">
              <a:solidFill>
                <a:srgbClr val="0033CC"/>
              </a:solidFill>
            </a:endParaRPr>
          </a:p>
        </p:txBody>
      </p:sp>
      <p:sp>
        <p:nvSpPr>
          <p:cNvPr id="3" name="Espace réservé du contenu 2"/>
          <p:cNvSpPr>
            <a:spLocks noGrp="1"/>
          </p:cNvSpPr>
          <p:nvPr>
            <p:ph idx="1"/>
          </p:nvPr>
        </p:nvSpPr>
        <p:spPr>
          <a:xfrm>
            <a:off x="357158" y="1428736"/>
            <a:ext cx="8329642" cy="5429264"/>
          </a:xfrm>
        </p:spPr>
        <p:txBody>
          <a:bodyPr>
            <a:normAutofit fontScale="92500" lnSpcReduction="20000"/>
          </a:bodyPr>
          <a:lstStyle/>
          <a:p>
            <a:r>
              <a:rPr lang="fr-FR" dirty="0" smtClean="0">
                <a:solidFill>
                  <a:srgbClr val="006600"/>
                </a:solidFill>
              </a:rPr>
              <a:t>André Siegfried en 1913 (« </a:t>
            </a:r>
            <a:r>
              <a:rPr lang="fr-FR" i="1" dirty="0" smtClean="0">
                <a:solidFill>
                  <a:srgbClr val="006600"/>
                </a:solidFill>
              </a:rPr>
              <a:t>tableau politique de la France de l’Ouest </a:t>
            </a:r>
            <a:r>
              <a:rPr lang="fr-FR" dirty="0" smtClean="0">
                <a:solidFill>
                  <a:srgbClr val="006600"/>
                </a:solidFill>
              </a:rPr>
              <a:t>») :</a:t>
            </a:r>
          </a:p>
          <a:p>
            <a:pPr>
              <a:buFontTx/>
              <a:buChar char="-"/>
            </a:pPr>
            <a:r>
              <a:rPr lang="fr-FR" dirty="0" smtClean="0">
                <a:solidFill>
                  <a:srgbClr val="006600"/>
                </a:solidFill>
              </a:rPr>
              <a:t>« le calcaire produit l’instituteur, le granit produit le curé » (à partir d’un vieux dicton vendéen)</a:t>
            </a:r>
          </a:p>
          <a:p>
            <a:pPr>
              <a:buFontTx/>
              <a:buChar char="-"/>
            </a:pPr>
            <a:r>
              <a:rPr lang="fr-FR" dirty="0" smtClean="0">
                <a:solidFill>
                  <a:srgbClr val="006600"/>
                </a:solidFill>
              </a:rPr>
              <a:t>Puis une généralisation : « le granit vote à droite, le calcaire à gauche »</a:t>
            </a:r>
          </a:p>
          <a:p>
            <a:pPr>
              <a:buNone/>
            </a:pPr>
            <a:r>
              <a:rPr lang="fr-FR" dirty="0" smtClean="0">
                <a:sym typeface="Wingdings" pitchFamily="2" charset="2"/>
              </a:rPr>
              <a:t> Une critique dans les années 1980 par l’historien Paul Blois.</a:t>
            </a:r>
          </a:p>
          <a:p>
            <a:pPr algn="just">
              <a:buNone/>
            </a:pPr>
            <a:r>
              <a:rPr lang="fr-FR" dirty="0" smtClean="0">
                <a:sym typeface="Wingdings" pitchFamily="2" charset="2"/>
              </a:rPr>
              <a:t>	</a:t>
            </a:r>
            <a:r>
              <a:rPr lang="fr-FR" dirty="0" smtClean="0">
                <a:solidFill>
                  <a:srgbClr val="006600"/>
                </a:solidFill>
                <a:sym typeface="Wingdings" pitchFamily="2" charset="2"/>
              </a:rPr>
              <a:t>Derrière le débat, le fait que la géographie de Siegfried privilégie la </a:t>
            </a:r>
            <a:r>
              <a:rPr lang="fr-FR" b="1" dirty="0" smtClean="0">
                <a:solidFill>
                  <a:srgbClr val="006600"/>
                </a:solidFill>
                <a:sym typeface="Wingdings" pitchFamily="2" charset="2"/>
              </a:rPr>
              <a:t>stabilité</a:t>
            </a:r>
            <a:r>
              <a:rPr lang="fr-FR" dirty="0" smtClean="0">
                <a:solidFill>
                  <a:srgbClr val="006600"/>
                </a:solidFill>
                <a:sym typeface="Wingdings" pitchFamily="2" charset="2"/>
              </a:rPr>
              <a:t>, les </a:t>
            </a:r>
            <a:r>
              <a:rPr lang="fr-FR" b="1" dirty="0" smtClean="0">
                <a:solidFill>
                  <a:srgbClr val="006600"/>
                </a:solidFill>
                <a:sym typeface="Wingdings" pitchFamily="2" charset="2"/>
              </a:rPr>
              <a:t>invariants</a:t>
            </a:r>
            <a:r>
              <a:rPr lang="fr-FR" dirty="0" smtClean="0">
                <a:solidFill>
                  <a:srgbClr val="006600"/>
                </a:solidFill>
                <a:sym typeface="Wingdings" pitchFamily="2" charset="2"/>
              </a:rPr>
              <a:t> et oublie l’histoire.</a:t>
            </a:r>
          </a:p>
          <a:p>
            <a:pPr algn="just">
              <a:buFont typeface="Wingdings" pitchFamily="2" charset="2"/>
              <a:buChar char="è"/>
            </a:pPr>
            <a:r>
              <a:rPr lang="fr-FR" dirty="0" smtClean="0">
                <a:solidFill>
                  <a:srgbClr val="0033CC"/>
                </a:solidFill>
                <a:sym typeface="Wingdings" pitchFamily="2" charset="2"/>
              </a:rPr>
              <a:t>Plus le problème de l’européocentrisme</a:t>
            </a:r>
          </a:p>
          <a:p>
            <a:pPr algn="ctr">
              <a:buFont typeface="Wingdings" pitchFamily="2" charset="2"/>
              <a:buChar char="è"/>
            </a:pPr>
            <a:r>
              <a:rPr lang="fr-FR" dirty="0" smtClean="0">
                <a:solidFill>
                  <a:srgbClr val="FF0000"/>
                </a:solidFill>
                <a:sym typeface="Wingdings" pitchFamily="2" charset="2"/>
              </a:rPr>
              <a:t>… Attention lors de l’écrit et surtout de l’oral</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000108"/>
            <a:ext cx="4286280" cy="5214950"/>
          </a:xfrm>
        </p:spPr>
        <p:txBody>
          <a:bodyPr>
            <a:normAutofit fontScale="70000" lnSpcReduction="20000"/>
          </a:bodyPr>
          <a:lstStyle/>
          <a:p>
            <a:r>
              <a:rPr lang="fr-FR" sz="3300" dirty="0" smtClean="0"/>
              <a:t>« </a:t>
            </a:r>
            <a:r>
              <a:rPr lang="fr-FR" sz="3300" i="1" dirty="0" smtClean="0"/>
              <a:t>La correspondance entre le développement des affleurements du Crétacé au Nord de la Seine et le secteur annulaire où siègent les villes de la couronne est frappante. Mais la correspondance ne s’arrête pas à la stratigraphie ou à la lithologie. Car des paysages, construits par l’homme en fonction des données naturelles semblent s’harmoniser avec les implantations urbaines.</a:t>
            </a:r>
            <a:r>
              <a:rPr lang="fr-FR" sz="3300" dirty="0" smtClean="0"/>
              <a:t> » (thèse de Paul </a:t>
            </a:r>
            <a:r>
              <a:rPr lang="fr-FR" sz="3300" dirty="0" err="1" smtClean="0"/>
              <a:t>Oudart</a:t>
            </a:r>
            <a:r>
              <a:rPr lang="fr-FR" sz="3300" dirty="0" smtClean="0"/>
              <a:t> 1982)</a:t>
            </a:r>
          </a:p>
          <a:p>
            <a:endParaRPr lang="fr-FR" dirty="0"/>
          </a:p>
        </p:txBody>
      </p:sp>
      <p:pic>
        <p:nvPicPr>
          <p:cNvPr id="7" name="Image 6" descr="Picardie Oudart.jpg"/>
          <p:cNvPicPr>
            <a:picLocks noChangeAspect="1"/>
          </p:cNvPicPr>
          <p:nvPr/>
        </p:nvPicPr>
        <p:blipFill>
          <a:blip r:embed="rId3" cstate="print"/>
          <a:stretch>
            <a:fillRect/>
          </a:stretch>
        </p:blipFill>
        <p:spPr>
          <a:xfrm>
            <a:off x="4643437" y="44055"/>
            <a:ext cx="4444645" cy="4599391"/>
          </a:xfrm>
          <a:prstGeom prst="rect">
            <a:avLst/>
          </a:prstGeom>
        </p:spPr>
      </p:pic>
      <p:sp>
        <p:nvSpPr>
          <p:cNvPr id="5" name="ZoneTexte 4"/>
          <p:cNvSpPr txBox="1"/>
          <p:nvPr/>
        </p:nvSpPr>
        <p:spPr>
          <a:xfrm>
            <a:off x="428596" y="571480"/>
            <a:ext cx="2837893" cy="400110"/>
          </a:xfrm>
          <a:prstGeom prst="rect">
            <a:avLst/>
          </a:prstGeom>
          <a:noFill/>
        </p:spPr>
        <p:txBody>
          <a:bodyPr wrap="none" rtlCol="0">
            <a:spAutoFit/>
          </a:bodyPr>
          <a:lstStyle/>
          <a:p>
            <a:r>
              <a:rPr lang="fr-FR" sz="2000" b="1" dirty="0" smtClean="0">
                <a:solidFill>
                  <a:srgbClr val="006600"/>
                </a:solidFill>
              </a:rPr>
              <a:t>Un bêtisier qui a perduré</a:t>
            </a:r>
            <a:endParaRPr lang="fr-FR" sz="2000" b="1" dirty="0">
              <a:solidFill>
                <a:srgbClr val="006600"/>
              </a:solidFill>
            </a:endParaRPr>
          </a:p>
        </p:txBody>
      </p:sp>
      <p:pic>
        <p:nvPicPr>
          <p:cNvPr id="8" name="Image 7" descr="Oudart.jpg"/>
          <p:cNvPicPr>
            <a:picLocks noChangeAspect="1"/>
          </p:cNvPicPr>
          <p:nvPr/>
        </p:nvPicPr>
        <p:blipFill>
          <a:blip r:embed="rId4" cstate="print"/>
          <a:stretch>
            <a:fillRect/>
          </a:stretch>
        </p:blipFill>
        <p:spPr>
          <a:xfrm>
            <a:off x="3786181" y="4857760"/>
            <a:ext cx="1351619" cy="20002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57166"/>
            <a:ext cx="9144000" cy="1143000"/>
          </a:xfrm>
        </p:spPr>
        <p:txBody>
          <a:bodyPr>
            <a:normAutofit fontScale="90000"/>
          </a:bodyPr>
          <a:lstStyle/>
          <a:p>
            <a:r>
              <a:rPr lang="fr-FR" sz="3600" dirty="0" smtClean="0">
                <a:solidFill>
                  <a:srgbClr val="0033CC"/>
                </a:solidFill>
              </a:rPr>
              <a:t>Quelques sujets d’oral dangereux pour lesquelles une tentation déterministe serait forte …</a:t>
            </a:r>
            <a:r>
              <a:rPr lang="fr-FR" dirty="0" smtClean="0"/>
              <a:t/>
            </a:r>
            <a:br>
              <a:rPr lang="fr-FR" dirty="0" smtClean="0"/>
            </a:br>
            <a:endParaRPr lang="fr-FR" dirty="0"/>
          </a:p>
        </p:txBody>
      </p:sp>
      <p:sp>
        <p:nvSpPr>
          <p:cNvPr id="3" name="Espace réservé du contenu 2"/>
          <p:cNvSpPr>
            <a:spLocks noGrp="1"/>
          </p:cNvSpPr>
          <p:nvPr>
            <p:ph idx="1"/>
          </p:nvPr>
        </p:nvSpPr>
        <p:spPr>
          <a:xfrm>
            <a:off x="0" y="1142983"/>
            <a:ext cx="9144000" cy="5715017"/>
          </a:xfrm>
        </p:spPr>
        <p:txBody>
          <a:bodyPr>
            <a:normAutofit fontScale="25000" lnSpcReduction="20000"/>
          </a:bodyPr>
          <a:lstStyle/>
          <a:p>
            <a:endParaRPr lang="fr-FR" sz="3400" dirty="0" smtClean="0"/>
          </a:p>
          <a:p>
            <a:pPr>
              <a:buNone/>
            </a:pPr>
            <a:r>
              <a:rPr lang="fr-FR" sz="7200" b="1" dirty="0" smtClean="0">
                <a:solidFill>
                  <a:srgbClr val="FF0000"/>
                </a:solidFill>
              </a:rPr>
              <a:t>- Le défi alimentaire mondial (Seconde)</a:t>
            </a:r>
          </a:p>
          <a:p>
            <a:pPr>
              <a:buNone/>
            </a:pPr>
            <a:r>
              <a:rPr lang="fr-FR" sz="7200" dirty="0" smtClean="0">
                <a:sym typeface="Wingdings" pitchFamily="2" charset="2"/>
              </a:rPr>
              <a:t> </a:t>
            </a:r>
            <a:r>
              <a:rPr lang="fr-FR" sz="7200" dirty="0" smtClean="0"/>
              <a:t>Des milieux hostiles, des problèmes de retard ethnologiques</a:t>
            </a:r>
          </a:p>
          <a:p>
            <a:pPr>
              <a:buNone/>
            </a:pPr>
            <a:r>
              <a:rPr lang="fr-FR" sz="7200" dirty="0" smtClean="0"/>
              <a:t>	… </a:t>
            </a:r>
            <a:r>
              <a:rPr lang="fr-FR" sz="7200" dirty="0" smtClean="0">
                <a:solidFill>
                  <a:srgbClr val="0033CC"/>
                </a:solidFill>
              </a:rPr>
              <a:t>Ce qui pose le problème de l’Afrique </a:t>
            </a:r>
            <a:r>
              <a:rPr lang="fr-FR" sz="7200" dirty="0" smtClean="0"/>
              <a:t>: « </a:t>
            </a:r>
            <a:r>
              <a:rPr lang="fr-FR" sz="7200" i="1" dirty="0" smtClean="0"/>
              <a:t>Les sociétés africaines se caractérisent par une civilisation de l’oralité : conteurs, rôle de l’expression corporelle et de la musique (…) : le jazz en est la manifestation la plus remarquable</a:t>
            </a:r>
            <a:r>
              <a:rPr lang="fr-FR" sz="7200" dirty="0" smtClean="0"/>
              <a:t> »</a:t>
            </a:r>
          </a:p>
          <a:p>
            <a:pPr>
              <a:buNone/>
            </a:pPr>
            <a:r>
              <a:rPr lang="fr-FR" sz="7200" dirty="0" smtClean="0"/>
              <a:t>	</a:t>
            </a:r>
            <a:r>
              <a:rPr lang="fr-FR" sz="7200" dirty="0" smtClean="0">
                <a:solidFill>
                  <a:srgbClr val="009900"/>
                </a:solidFill>
              </a:rPr>
              <a:t>(manuel de Terminale Nathan 1998 p 26 sur « le monde africain »)</a:t>
            </a:r>
          </a:p>
          <a:p>
            <a:pPr>
              <a:buNone/>
            </a:pPr>
            <a:r>
              <a:rPr lang="fr-FR" sz="7200" dirty="0" smtClean="0">
                <a:solidFill>
                  <a:srgbClr val="006600"/>
                </a:solidFill>
              </a:rPr>
              <a:t>	</a:t>
            </a:r>
            <a:r>
              <a:rPr lang="fr-FR" sz="7200" dirty="0" smtClean="0">
                <a:solidFill>
                  <a:srgbClr val="0033CC"/>
                </a:solidFill>
              </a:rPr>
              <a:t>… Ou le problème de l’européocentrisme : </a:t>
            </a:r>
            <a:r>
              <a:rPr lang="fr-FR" sz="7200" dirty="0" smtClean="0"/>
              <a:t>« les climats tropicaux excessifs par rapport aux climats tempérés qui sont favorables »</a:t>
            </a:r>
          </a:p>
          <a:p>
            <a:pPr>
              <a:buNone/>
            </a:pPr>
            <a:endParaRPr lang="fr-FR" sz="7200" dirty="0" smtClean="0">
              <a:solidFill>
                <a:srgbClr val="006600"/>
              </a:solidFill>
            </a:endParaRPr>
          </a:p>
          <a:p>
            <a:pPr>
              <a:buNone/>
            </a:pPr>
            <a:r>
              <a:rPr lang="fr-FR" sz="7200" b="1" dirty="0" smtClean="0">
                <a:solidFill>
                  <a:srgbClr val="FF0000"/>
                </a:solidFill>
              </a:rPr>
              <a:t>- « Vers un surpeuplement mondial ?», « Peuplement et développement », « la « bombe démographique » « (Seconde) « un espace peut-il être surpeuplé » (Sixième)</a:t>
            </a:r>
            <a:endParaRPr lang="fr-FR" sz="7200" dirty="0" smtClean="0">
              <a:solidFill>
                <a:srgbClr val="FF0000"/>
              </a:solidFill>
            </a:endParaRPr>
          </a:p>
          <a:p>
            <a:pPr>
              <a:buNone/>
            </a:pPr>
            <a:r>
              <a:rPr lang="fr-FR" sz="7200" dirty="0" smtClean="0">
                <a:sym typeface="Wingdings" pitchFamily="2" charset="2"/>
              </a:rPr>
              <a:t> </a:t>
            </a:r>
            <a:r>
              <a:rPr lang="fr-FR" sz="7200" dirty="0" smtClean="0"/>
              <a:t>Un sentiment quasiment raciste (les « </a:t>
            </a:r>
            <a:r>
              <a:rPr lang="fr-FR" sz="7200" i="1" dirty="0" smtClean="0"/>
              <a:t>fourmilières asiatiques</a:t>
            </a:r>
            <a:r>
              <a:rPr lang="fr-FR" sz="7200" dirty="0" smtClean="0"/>
              <a:t> »). </a:t>
            </a:r>
          </a:p>
          <a:p>
            <a:pPr>
              <a:buNone/>
            </a:pPr>
            <a:r>
              <a:rPr lang="fr-FR" sz="7200" dirty="0" smtClean="0">
                <a:sym typeface="Wingdings" pitchFamily="2" charset="2"/>
              </a:rPr>
              <a:t> Mais aussi des </a:t>
            </a:r>
            <a:r>
              <a:rPr lang="fr-FR" sz="7200" dirty="0" smtClean="0"/>
              <a:t>« déterminismes favorables »  (les «</a:t>
            </a:r>
            <a:r>
              <a:rPr lang="fr-FR" sz="7200" i="1" dirty="0" smtClean="0"/>
              <a:t> populations industrieuses en Asie du Sud-est </a:t>
            </a:r>
            <a:r>
              <a:rPr lang="fr-FR" sz="7200" dirty="0" smtClean="0"/>
              <a:t>») </a:t>
            </a:r>
          </a:p>
          <a:p>
            <a:endParaRPr lang="fr-FR" sz="7200" dirty="0" smtClean="0"/>
          </a:p>
          <a:p>
            <a:pPr>
              <a:buNone/>
            </a:pPr>
            <a:endParaRPr lang="fr-FR" sz="7200" b="1" dirty="0" smtClean="0">
              <a:solidFill>
                <a:srgbClr val="FF0000"/>
              </a:solidFill>
            </a:endParaRPr>
          </a:p>
          <a:p>
            <a:pPr>
              <a:buNone/>
            </a:pPr>
            <a:r>
              <a:rPr lang="fr-FR" sz="7200" b="1" dirty="0" smtClean="0">
                <a:solidFill>
                  <a:srgbClr val="FF0000"/>
                </a:solidFill>
              </a:rPr>
              <a:t>- Y-a-t-il des risques naturels ? (Seconde) </a:t>
            </a:r>
          </a:p>
          <a:p>
            <a:pPr>
              <a:buNone/>
            </a:pPr>
            <a:endParaRPr lang="fr-FR" sz="7200" dirty="0" smtClean="0"/>
          </a:p>
          <a:p>
            <a:r>
              <a:rPr lang="fr-FR" sz="7200" dirty="0" smtClean="0"/>
              <a:t> 	</a:t>
            </a:r>
            <a:r>
              <a:rPr lang="fr-FR" sz="7200" b="1" dirty="0" smtClean="0"/>
              <a:t>Il y a donc de notre part, dans la perspective de l’agrégation, une nécessité de faire une remise en question complète de ce type de discours</a:t>
            </a:r>
          </a:p>
        </p:txBody>
      </p:sp>
      <p:pic>
        <p:nvPicPr>
          <p:cNvPr id="4" name="Image 3" descr="MCj04113200000%5b1%5d"/>
          <p:cNvPicPr/>
          <p:nvPr/>
        </p:nvPicPr>
        <p:blipFill>
          <a:blip r:embed="rId3" cstate="print"/>
          <a:srcRect/>
          <a:stretch>
            <a:fillRect/>
          </a:stretch>
        </p:blipFill>
        <p:spPr bwMode="auto">
          <a:xfrm>
            <a:off x="7643834" y="5000636"/>
            <a:ext cx="928694" cy="9286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 calcmode="lin" valueType="num">
                                      <p:cBhvr additive="base">
                                        <p:cTn id="49"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642918"/>
            <a:ext cx="8229600" cy="1143000"/>
          </a:xfrm>
        </p:spPr>
        <p:txBody>
          <a:bodyPr>
            <a:normAutofit fontScale="90000"/>
          </a:bodyPr>
          <a:lstStyle/>
          <a:p>
            <a:r>
              <a:rPr lang="fr-FR" sz="3600" b="1" dirty="0" smtClean="0">
                <a:solidFill>
                  <a:srgbClr val="FF0000"/>
                </a:solidFill>
                <a:latin typeface="Comic Sans MS" pitchFamily="66" charset="0"/>
                <a:ea typeface="Calibri" pitchFamily="34" charset="0"/>
                <a:cs typeface="Times New Roman" pitchFamily="18" charset="0"/>
              </a:rPr>
              <a:t>I3</a:t>
            </a:r>
            <a:r>
              <a:rPr lang="fr-FR" sz="3600" b="1" dirty="0" smtClean="0">
                <a:solidFill>
                  <a:srgbClr val="FF0000"/>
                </a:solidFill>
              </a:rPr>
              <a:t> La géographie n’est plus une science de la description ou un art du terrain</a:t>
            </a:r>
            <a:r>
              <a:rPr lang="fr-FR" dirty="0" smtClean="0">
                <a:solidFill>
                  <a:srgbClr val="FF0000"/>
                </a:solidFill>
              </a:rPr>
              <a:t/>
            </a:r>
            <a:br>
              <a:rPr lang="fr-FR" dirty="0" smtClean="0">
                <a:solidFill>
                  <a:srgbClr val="FF0000"/>
                </a:solidFill>
              </a:rPr>
            </a:br>
            <a:endParaRPr lang="fr-FR" dirty="0">
              <a:solidFill>
                <a:srgbClr val="FF0000"/>
              </a:solidFill>
            </a:endParaRPr>
          </a:p>
        </p:txBody>
      </p:sp>
      <p:sp>
        <p:nvSpPr>
          <p:cNvPr id="3" name="Espace réservé du contenu 2"/>
          <p:cNvSpPr>
            <a:spLocks noGrp="1"/>
          </p:cNvSpPr>
          <p:nvPr>
            <p:ph idx="1"/>
          </p:nvPr>
        </p:nvSpPr>
        <p:spPr>
          <a:xfrm>
            <a:off x="142844" y="1285860"/>
            <a:ext cx="8858312" cy="5429288"/>
          </a:xfrm>
        </p:spPr>
        <p:txBody>
          <a:bodyPr>
            <a:normAutofit fontScale="32500" lnSpcReduction="20000"/>
          </a:bodyPr>
          <a:lstStyle/>
          <a:p>
            <a:endParaRPr lang="fr-FR" dirty="0" smtClean="0"/>
          </a:p>
          <a:p>
            <a:pPr>
              <a:buNone/>
            </a:pPr>
            <a:r>
              <a:rPr lang="fr-FR" sz="6200" b="1" u="sng" dirty="0" smtClean="0">
                <a:solidFill>
                  <a:srgbClr val="0033CC"/>
                </a:solidFill>
              </a:rPr>
              <a:t>Petit jeu : de qui est la citation suivante (une géographie très classique) ?</a:t>
            </a:r>
          </a:p>
          <a:p>
            <a:endParaRPr lang="fr-FR" sz="6200" dirty="0" smtClean="0"/>
          </a:p>
          <a:p>
            <a:pPr algn="just">
              <a:buNone/>
            </a:pPr>
            <a:r>
              <a:rPr lang="fr-FR" sz="6200" dirty="0" smtClean="0">
                <a:solidFill>
                  <a:srgbClr val="006600"/>
                </a:solidFill>
              </a:rPr>
              <a:t>« </a:t>
            </a:r>
            <a:r>
              <a:rPr lang="fr-FR" sz="6200" i="1" dirty="0" smtClean="0">
                <a:solidFill>
                  <a:srgbClr val="006600"/>
                </a:solidFill>
              </a:rPr>
              <a:t>La molasse fait l’unité du </a:t>
            </a:r>
            <a:r>
              <a:rPr lang="fr-FR" sz="6200" i="1" dirty="0" err="1" smtClean="0">
                <a:solidFill>
                  <a:srgbClr val="006600"/>
                </a:solidFill>
              </a:rPr>
              <a:t>Sud-Est</a:t>
            </a:r>
            <a:r>
              <a:rPr lang="fr-FR" sz="6200" i="1" dirty="0" smtClean="0">
                <a:solidFill>
                  <a:srgbClr val="006600"/>
                </a:solidFill>
              </a:rPr>
              <a:t> du Bassin aquitain. Elle lui donne ses paysages : un monde de molles collines, où ne subsistent, par exception, que d’étroits lambeaux de plateaux. Les vastes couloirs alluviaux de la Garonne, de l’Ariège et du Tarn viennent seuls en rompre la monotonie, et les morcellent en quatre ensembles morphologiques : éventail gascon, Terreforts du </a:t>
            </a:r>
            <a:r>
              <a:rPr lang="fr-FR" sz="6200" i="1" dirty="0" err="1" smtClean="0">
                <a:solidFill>
                  <a:srgbClr val="006600"/>
                </a:solidFill>
              </a:rPr>
              <a:t>Volvestre</a:t>
            </a:r>
            <a:r>
              <a:rPr lang="fr-FR" sz="6200" i="1" dirty="0" smtClean="0">
                <a:solidFill>
                  <a:srgbClr val="006600"/>
                </a:solidFill>
              </a:rPr>
              <a:t>, du Lauragais et du </a:t>
            </a:r>
            <a:r>
              <a:rPr lang="fr-FR" sz="6200" i="1" dirty="0" err="1" smtClean="0">
                <a:solidFill>
                  <a:srgbClr val="006600"/>
                </a:solidFill>
              </a:rPr>
              <a:t>Tescou</a:t>
            </a:r>
            <a:r>
              <a:rPr lang="fr-FR" sz="6200" i="1" dirty="0" smtClean="0">
                <a:solidFill>
                  <a:srgbClr val="006600"/>
                </a:solidFill>
              </a:rPr>
              <a:t>.</a:t>
            </a:r>
            <a:endParaRPr lang="fr-FR" sz="6200" dirty="0" smtClean="0">
              <a:solidFill>
                <a:srgbClr val="006600"/>
              </a:solidFill>
            </a:endParaRPr>
          </a:p>
          <a:p>
            <a:pPr algn="just">
              <a:buNone/>
            </a:pPr>
            <a:r>
              <a:rPr lang="fr-FR" sz="6200" i="1" dirty="0" smtClean="0">
                <a:solidFill>
                  <a:srgbClr val="006600"/>
                </a:solidFill>
              </a:rPr>
              <a:t>Les paysages des campagnes toulousaines s’opposent ainsi, non seulement à ceux des Pyrénées et du Massif Central, mais également aux paysages de l’Aquitaine centrale et nord-orientale au relief plus vigoureux, où le calcaire soutient de rigides plateaux et des serres étroites; ils se distinguent aussi des paysages de l’Aquitaine sud-occidentale, où dominent les vastes horizons plats des alluvions aturiennes et des sables landais, auxquels le Bas-Armagnac appartient déjà, avec ses sables et ses basses collines.</a:t>
            </a:r>
            <a:endParaRPr lang="fr-FR" sz="6200" dirty="0" smtClean="0">
              <a:solidFill>
                <a:srgbClr val="006600"/>
              </a:solidFill>
            </a:endParaRPr>
          </a:p>
          <a:p>
            <a:pPr algn="just">
              <a:buNone/>
            </a:pPr>
            <a:r>
              <a:rPr lang="fr-FR" sz="6200" i="1" dirty="0" smtClean="0">
                <a:solidFill>
                  <a:srgbClr val="006600"/>
                </a:solidFill>
              </a:rPr>
              <a:t>Pourtant, ce relief est beaucoup moins monotone qu’une vision fugitive ne le laisserait croire. Outre que n’est pas sans charme la variété de détail, dans ces collines bien dessinées où la vue porte loin, jusqu’à l’horizon finement ourlé des Pyrénées, on ne reste jamais plus de 30 km dans le même type de paysage: les aspects régionaux sont bien plus variés que ceux de la Vendée »</a:t>
            </a:r>
            <a:endParaRPr lang="fr-FR" sz="6200" dirty="0" smtClean="0">
              <a:solidFill>
                <a:srgbClr val="006600"/>
              </a:solidFill>
            </a:endParaRPr>
          </a:p>
          <a:p>
            <a:endParaRPr lang="fr-FR" sz="45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858000"/>
          </a:xfrm>
        </p:spPr>
        <p:txBody>
          <a:bodyPr>
            <a:normAutofit fontScale="47500" lnSpcReduction="20000"/>
          </a:bodyPr>
          <a:lstStyle/>
          <a:p>
            <a:pPr algn="ctr"/>
            <a:r>
              <a:rPr lang="fr-FR" sz="3800" dirty="0" smtClean="0"/>
              <a:t>La nécessité de préoccupations épistémologiques </a:t>
            </a:r>
          </a:p>
          <a:p>
            <a:pPr algn="ctr">
              <a:buNone/>
            </a:pPr>
            <a:r>
              <a:rPr lang="fr-FR" sz="3800" dirty="0" smtClean="0"/>
              <a:t>…et le sujet sur les mobilités est à forte teneur épistémologique !</a:t>
            </a:r>
          </a:p>
          <a:p>
            <a:pPr algn="ctr"/>
            <a:endParaRPr lang="fr-FR" sz="3800" dirty="0" smtClean="0"/>
          </a:p>
          <a:p>
            <a:r>
              <a:rPr lang="fr-FR" sz="3800" dirty="0" smtClean="0"/>
              <a:t>Le sujet de commentaire de 2013 était les « </a:t>
            </a:r>
            <a:r>
              <a:rPr lang="fr-FR" sz="3800" dirty="0" smtClean="0">
                <a:solidFill>
                  <a:srgbClr val="FF0000"/>
                </a:solidFill>
              </a:rPr>
              <a:t>discontinuités et mobilités</a:t>
            </a:r>
            <a:r>
              <a:rPr lang="fr-FR" sz="3800" dirty="0" smtClean="0"/>
              <a:t> »</a:t>
            </a:r>
          </a:p>
          <a:p>
            <a:r>
              <a:rPr lang="fr-FR" sz="3800" dirty="0" smtClean="0"/>
              <a:t>Le rapport de 2008 sur </a:t>
            </a:r>
            <a:r>
              <a:rPr lang="fr-FR" sz="3800" dirty="0" smtClean="0">
                <a:solidFill>
                  <a:srgbClr val="FF0000"/>
                </a:solidFill>
              </a:rPr>
              <a:t>les services dans l’espace mondial </a:t>
            </a:r>
            <a:r>
              <a:rPr lang="fr-FR" sz="3800" dirty="0" smtClean="0"/>
              <a:t>demandait de  parler de Retaillé, </a:t>
            </a:r>
            <a:r>
              <a:rPr lang="fr-FR" sz="3800" dirty="0" err="1" smtClean="0"/>
              <a:t>Carroué</a:t>
            </a:r>
            <a:r>
              <a:rPr lang="fr-FR" sz="3800" dirty="0" smtClean="0"/>
              <a:t>, Lévy et de montrer qu’il y avait un débat entre eux sur la définition de la mondialisation</a:t>
            </a:r>
          </a:p>
          <a:p>
            <a:r>
              <a:rPr lang="fr-FR" sz="3800" dirty="0" smtClean="0"/>
              <a:t>Le rapport  sur le commentaire de 2006 sur </a:t>
            </a:r>
            <a:r>
              <a:rPr lang="fr-FR" sz="3800" dirty="0" smtClean="0">
                <a:solidFill>
                  <a:srgbClr val="FF0000"/>
                </a:solidFill>
              </a:rPr>
              <a:t>l’aménagement des territoires </a:t>
            </a:r>
            <a:r>
              <a:rPr lang="fr-FR" sz="3800" dirty="0" smtClean="0"/>
              <a:t>dit de même qu’une ….</a:t>
            </a:r>
          </a:p>
          <a:p>
            <a:pPr marL="0" indent="0">
              <a:buNone/>
            </a:pPr>
            <a:r>
              <a:rPr lang="fr-FR" sz="3800" dirty="0" smtClean="0"/>
              <a:t>	« </a:t>
            </a:r>
            <a:r>
              <a:rPr lang="fr-FR" sz="3800" i="1" dirty="0" smtClean="0"/>
              <a:t>bonne connaissance des évolutions épistémologiques de la discipline constitue un 	atout de taille pour trouver l’angle d’attaque le plus pertinent</a:t>
            </a:r>
            <a:r>
              <a:rPr lang="fr-FR" sz="3800" dirty="0" smtClean="0"/>
              <a:t>. »</a:t>
            </a:r>
          </a:p>
          <a:p>
            <a:r>
              <a:rPr lang="fr-FR" sz="3800" dirty="0" smtClean="0"/>
              <a:t>- ou à propos de l’oral : </a:t>
            </a:r>
            <a:r>
              <a:rPr lang="fr-FR" sz="3800" i="1" dirty="0" smtClean="0"/>
              <a:t>« Les courants, les auteurs, les travaux qui ont marqué leur histoire doivent être connus. Il faut connaître les grandes collections de manuels d’enseignement supérieur ; la consultation régulière de revues telles que L’Information géographique, Mappemonde, L’Histoire, Historiens et Géographes est nécessaire. »</a:t>
            </a:r>
            <a:endParaRPr lang="fr-FR" sz="3800" dirty="0" smtClean="0"/>
          </a:p>
          <a:p>
            <a:r>
              <a:rPr lang="fr-FR" sz="3800" dirty="0" smtClean="0"/>
              <a:t>Puis, plus loin :</a:t>
            </a:r>
          </a:p>
          <a:p>
            <a:r>
              <a:rPr lang="fr-FR" sz="3800" dirty="0" smtClean="0"/>
              <a:t>« </a:t>
            </a:r>
            <a:r>
              <a:rPr lang="fr-FR" sz="3800" i="1" dirty="0" smtClean="0"/>
              <a:t>Quelle que soit la formulation </a:t>
            </a:r>
            <a:r>
              <a:rPr lang="fr-FR" sz="3800" dirty="0" smtClean="0"/>
              <a:t>[des sujets d’oral],</a:t>
            </a:r>
            <a:r>
              <a:rPr lang="fr-FR" sz="3800" i="1" dirty="0" smtClean="0"/>
              <a:t> l’attente est la même : que soient précisés les enjeux épistémologiques puis pédagogiques du sujet, son amplitude temporelle et spatiale, sa signification exacte, en s’appuyant sur l’analyse des termes l’un par rapport à l’autre</a:t>
            </a:r>
            <a:r>
              <a:rPr lang="fr-FR" sz="3800" dirty="0" smtClean="0"/>
              <a:t> »</a:t>
            </a:r>
          </a:p>
          <a:p>
            <a:r>
              <a:rPr lang="fr-FR" sz="3800" dirty="0" smtClean="0"/>
              <a:t>- Le sujet 2005 de l’agrégation </a:t>
            </a:r>
            <a:r>
              <a:rPr lang="fr-FR" sz="3800" b="1" u="sng" dirty="0" smtClean="0"/>
              <a:t>externe</a:t>
            </a:r>
            <a:r>
              <a:rPr lang="fr-FR" sz="3800" dirty="0" smtClean="0"/>
              <a:t> était : « </a:t>
            </a:r>
            <a:r>
              <a:rPr lang="fr-FR" sz="3800" dirty="0" smtClean="0">
                <a:solidFill>
                  <a:srgbClr val="FF0000"/>
                </a:solidFill>
              </a:rPr>
              <a:t>le temps en géographie</a:t>
            </a:r>
            <a:r>
              <a:rPr lang="fr-FR" sz="3800" dirty="0" smtClean="0"/>
              <a:t> » </a:t>
            </a:r>
          </a:p>
          <a:p>
            <a:r>
              <a:rPr lang="fr-FR" sz="3800" dirty="0" smtClean="0"/>
              <a:t>… et le rapport Historiens-géographes – p 153. N° 393. </a:t>
            </a:r>
            <a:r>
              <a:rPr lang="fr-FR" sz="3800" dirty="0" err="1" smtClean="0"/>
              <a:t>Fév</a:t>
            </a:r>
            <a:r>
              <a:rPr lang="fr-FR" sz="3800" dirty="0" smtClean="0"/>
              <a:t> 2006 - dit qu’ « </a:t>
            </a:r>
            <a:r>
              <a:rPr lang="fr-FR" sz="3800" i="1" dirty="0" smtClean="0"/>
              <a:t>on ne pouvait le traiter sans avoir à la fois de solides connaissances en épistémologie, et ans tous les champs de la géographie</a:t>
            </a:r>
            <a:r>
              <a:rPr lang="fr-FR" sz="3800" dirty="0" smtClean="0"/>
              <a:t> »). </a:t>
            </a:r>
          </a:p>
          <a:p>
            <a:pPr>
              <a:buNone/>
            </a:pPr>
            <a:endParaRPr lang="fr-FR" dirty="0" smtClean="0"/>
          </a:p>
          <a:p>
            <a:r>
              <a:rPr lang="fr-FR" sz="4400" b="1" dirty="0" smtClean="0">
                <a:solidFill>
                  <a:srgbClr val="0000FF"/>
                </a:solidFill>
              </a:rPr>
              <a:t>Sans en arriver à ce type de sujet (vu les programmes), une ou deux réflexions épistémologiques dans un devoir ne sont pas forcément inutiles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142900"/>
            <a:ext cx="8229600" cy="1143000"/>
          </a:xfrm>
        </p:spPr>
        <p:txBody>
          <a:bodyPr>
            <a:normAutofit/>
          </a:bodyPr>
          <a:lstStyle/>
          <a:p>
            <a:r>
              <a:rPr lang="fr-FR" sz="3200" dirty="0" smtClean="0">
                <a:solidFill>
                  <a:srgbClr val="0033CC"/>
                </a:solidFill>
              </a:rPr>
              <a:t>Qu’y a-t-il dans cette citation et dans démarche?</a:t>
            </a:r>
            <a:endParaRPr lang="fr-FR" sz="3200" dirty="0">
              <a:solidFill>
                <a:srgbClr val="0033CC"/>
              </a:solidFill>
            </a:endParaRPr>
          </a:p>
        </p:txBody>
      </p:sp>
      <p:sp>
        <p:nvSpPr>
          <p:cNvPr id="3" name="Espace réservé du contenu 2"/>
          <p:cNvSpPr>
            <a:spLocks noGrp="1"/>
          </p:cNvSpPr>
          <p:nvPr>
            <p:ph sz="half" idx="1"/>
          </p:nvPr>
        </p:nvSpPr>
        <p:spPr>
          <a:xfrm>
            <a:off x="0" y="714356"/>
            <a:ext cx="9144000" cy="6500858"/>
          </a:xfrm>
        </p:spPr>
        <p:txBody>
          <a:bodyPr>
            <a:normAutofit fontScale="70000" lnSpcReduction="20000"/>
          </a:bodyPr>
          <a:lstStyle/>
          <a:p>
            <a:r>
              <a:rPr lang="fr-FR" sz="2900" b="1" u="sng" dirty="0" smtClean="0">
                <a:solidFill>
                  <a:srgbClr val="FF0000"/>
                </a:solidFill>
              </a:rPr>
              <a:t>Le binôme description-explication  dans le cadre d’un récit </a:t>
            </a:r>
            <a:r>
              <a:rPr lang="fr-FR" sz="2900" dirty="0" smtClean="0"/>
              <a:t>…</a:t>
            </a:r>
          </a:p>
          <a:p>
            <a:pPr>
              <a:buNone/>
            </a:pPr>
            <a:r>
              <a:rPr lang="fr-FR" sz="2900" dirty="0" smtClean="0"/>
              <a:t>	</a:t>
            </a:r>
            <a:r>
              <a:rPr lang="fr-FR" sz="2900" dirty="0" smtClean="0">
                <a:sym typeface="Wingdings" pitchFamily="2" charset="2"/>
              </a:rPr>
              <a:t> </a:t>
            </a:r>
            <a:r>
              <a:rPr lang="fr-FR" sz="2900" dirty="0" smtClean="0"/>
              <a:t>Pourtant, une description qui est elle-même souvent explication en géographie classique. </a:t>
            </a:r>
          </a:p>
          <a:p>
            <a:pPr>
              <a:buNone/>
            </a:pPr>
            <a:r>
              <a:rPr lang="fr-FR" sz="2900" dirty="0" smtClean="0"/>
              <a:t>	</a:t>
            </a:r>
            <a:r>
              <a:rPr lang="fr-FR" sz="2900" dirty="0" smtClean="0">
                <a:sym typeface="Wingdings" pitchFamily="2" charset="2"/>
              </a:rPr>
              <a:t> </a:t>
            </a:r>
            <a:r>
              <a:rPr lang="fr-FR" sz="2900" dirty="0" smtClean="0"/>
              <a:t>Le géographe est celui qui a le « coup d’œil ». (« </a:t>
            </a:r>
            <a:r>
              <a:rPr lang="fr-FR" sz="2900" i="1" dirty="0" smtClean="0"/>
              <a:t>totalitarisme de l’œil</a:t>
            </a:r>
            <a:r>
              <a:rPr lang="fr-FR" sz="2900" dirty="0" smtClean="0"/>
              <a:t> » Claude </a:t>
            </a:r>
            <a:r>
              <a:rPr lang="fr-FR" sz="2900" dirty="0" err="1" smtClean="0"/>
              <a:t>Raffestin</a:t>
            </a:r>
            <a:r>
              <a:rPr lang="fr-FR" sz="2900" dirty="0" smtClean="0"/>
              <a:t> 1989)</a:t>
            </a:r>
          </a:p>
          <a:p>
            <a:pPr>
              <a:buNone/>
            </a:pPr>
            <a:endParaRPr lang="fr-FR" sz="2900" dirty="0" smtClean="0"/>
          </a:p>
          <a:p>
            <a:r>
              <a:rPr lang="fr-FR" sz="2900" b="1" u="sng" dirty="0" smtClean="0">
                <a:solidFill>
                  <a:srgbClr val="FF0000"/>
                </a:solidFill>
              </a:rPr>
              <a:t>La description a un avantage dans le cadre de ce récit</a:t>
            </a:r>
            <a:r>
              <a:rPr lang="fr-FR" sz="2900" dirty="0" smtClean="0">
                <a:solidFill>
                  <a:srgbClr val="FF0000"/>
                </a:solidFill>
              </a:rPr>
              <a:t> : </a:t>
            </a:r>
            <a:r>
              <a:rPr lang="fr-FR" sz="2900" dirty="0" smtClean="0"/>
              <a:t>la connivence avec le lecteur. La description est un voyage. Elle est le but. D’autant plus qu’elle s’est souvent doublée d’un rapport affectif au terrain. </a:t>
            </a:r>
            <a:r>
              <a:rPr lang="fr-FR" sz="2900" dirty="0" err="1" smtClean="0"/>
              <a:t>Cf</a:t>
            </a:r>
            <a:r>
              <a:rPr lang="fr-FR" sz="2900" dirty="0" smtClean="0"/>
              <a:t> les descriptions de rizières….</a:t>
            </a:r>
          </a:p>
          <a:p>
            <a:pPr>
              <a:buNone/>
            </a:pPr>
            <a:endParaRPr lang="fr-FR" sz="2900" dirty="0" smtClean="0"/>
          </a:p>
          <a:p>
            <a:r>
              <a:rPr lang="fr-FR" sz="2900" dirty="0" smtClean="0">
                <a:solidFill>
                  <a:srgbClr val="FF0000"/>
                </a:solidFill>
              </a:rPr>
              <a:t> </a:t>
            </a:r>
            <a:r>
              <a:rPr lang="fr-FR" sz="2900" b="1" u="sng" dirty="0" smtClean="0">
                <a:solidFill>
                  <a:srgbClr val="FF0000"/>
                </a:solidFill>
              </a:rPr>
              <a:t>La description se veut réalisme alors qu’elle n’est que constructivisme!</a:t>
            </a:r>
            <a:r>
              <a:rPr lang="fr-FR" sz="2900" dirty="0" smtClean="0"/>
              <a:t> </a:t>
            </a:r>
          </a:p>
          <a:p>
            <a:pPr>
              <a:buNone/>
            </a:pPr>
            <a:r>
              <a:rPr lang="fr-FR" sz="2900" dirty="0" smtClean="0"/>
              <a:t>	Elle dit souvent ce que l’on dit avoir vu et que l’on a découvert après. </a:t>
            </a:r>
          </a:p>
          <a:p>
            <a:pPr>
              <a:buNone/>
            </a:pPr>
            <a:r>
              <a:rPr lang="fr-FR" sz="2900" dirty="0" smtClean="0"/>
              <a:t>	</a:t>
            </a:r>
            <a:endParaRPr lang="fr-FR" sz="2900" b="1" dirty="0" smtClean="0"/>
          </a:p>
          <a:p>
            <a:pPr>
              <a:buNone/>
            </a:pPr>
            <a:r>
              <a:rPr lang="fr-FR" sz="2900" b="1" dirty="0" smtClean="0">
                <a:solidFill>
                  <a:srgbClr val="006600"/>
                </a:solidFill>
              </a:rPr>
              <a:t>Cas des surfaces d’érosion redécouvertes sur les cartes topographiques et que l’on décrivait avant l’analyse géologique. </a:t>
            </a:r>
          </a:p>
          <a:p>
            <a:endParaRPr lang="fr-FR" dirty="0" smtClean="0"/>
          </a:p>
          <a:p>
            <a:endParaRPr lang="fr-FR" dirty="0" smtClean="0"/>
          </a:p>
          <a:p>
            <a:endParaRPr lang="fr-FR" dirty="0" smtClean="0"/>
          </a:p>
          <a:p>
            <a:endParaRPr lang="fr-FR" dirty="0" smtClean="0"/>
          </a:p>
          <a:p>
            <a:endParaRPr lang="fr-FR" dirty="0" smtClean="0"/>
          </a:p>
          <a:p>
            <a:pPr>
              <a:buNone/>
            </a:pPr>
            <a:endParaRPr lang="fr-FR" dirty="0" smtClean="0"/>
          </a:p>
          <a:p>
            <a:pPr>
              <a:buNone/>
            </a:pPr>
            <a:r>
              <a:rPr lang="fr-FR" dirty="0" smtClean="0"/>
              <a:t>	</a:t>
            </a:r>
          </a:p>
        </p:txBody>
      </p:sp>
      <p:pic>
        <p:nvPicPr>
          <p:cNvPr id="5" name="Image 4" descr="coupe géologique.jpg"/>
          <p:cNvPicPr>
            <a:picLocks noChangeAspect="1"/>
          </p:cNvPicPr>
          <p:nvPr/>
        </p:nvPicPr>
        <p:blipFill>
          <a:blip r:embed="rId3" cstate="print"/>
          <a:stretch>
            <a:fillRect/>
          </a:stretch>
        </p:blipFill>
        <p:spPr>
          <a:xfrm>
            <a:off x="-1" y="5143512"/>
            <a:ext cx="5246063" cy="1714488"/>
          </a:xfrm>
          <a:prstGeom prst="rect">
            <a:avLst/>
          </a:prstGeom>
        </p:spPr>
      </p:pic>
      <p:sp>
        <p:nvSpPr>
          <p:cNvPr id="6" name="ZoneTexte 5"/>
          <p:cNvSpPr txBox="1"/>
          <p:nvPr/>
        </p:nvSpPr>
        <p:spPr>
          <a:xfrm>
            <a:off x="5214942" y="4857760"/>
            <a:ext cx="3929058" cy="2585323"/>
          </a:xfrm>
          <a:prstGeom prst="rect">
            <a:avLst/>
          </a:prstGeom>
          <a:noFill/>
        </p:spPr>
        <p:txBody>
          <a:bodyPr wrap="square" rtlCol="0">
            <a:spAutoFit/>
          </a:bodyPr>
          <a:lstStyle/>
          <a:p>
            <a:pPr>
              <a:buNone/>
            </a:pPr>
            <a:r>
              <a:rPr lang="fr-FR" b="1" dirty="0" smtClean="0">
                <a:solidFill>
                  <a:srgbClr val="006600"/>
                </a:solidFill>
              </a:rPr>
              <a:t>Où l’a-t-on réellement vue ? Sur le replat figuré sur la carte topo ? Dans la carte géologique qui est une représentation ? Dans le paysage ? Dans un manuel de géologie ?  </a:t>
            </a:r>
          </a:p>
          <a:p>
            <a:pPr algn="ctr">
              <a:buNone/>
            </a:pPr>
            <a:r>
              <a:rPr lang="fr-FR" b="1" u="sng" dirty="0" smtClean="0">
                <a:solidFill>
                  <a:srgbClr val="006600"/>
                </a:solidFill>
                <a:sym typeface="Wingdings" pitchFamily="2" charset="2"/>
              </a:rPr>
              <a:t> </a:t>
            </a:r>
            <a:r>
              <a:rPr lang="fr-FR" b="1" u="sng" dirty="0" smtClean="0">
                <a:solidFill>
                  <a:srgbClr val="006600"/>
                </a:solidFill>
              </a:rPr>
              <a:t>Sa description est bien une reconstruction. </a:t>
            </a:r>
          </a:p>
          <a:p>
            <a:pPr>
              <a:buNone/>
            </a:pPr>
            <a:endParaRPr lang="fr-FR" dirty="0" smtClean="0"/>
          </a:p>
          <a:p>
            <a:endParaRPr lang="fr-F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…Citation de Roger Brunet</a:t>
            </a:r>
            <a:endParaRPr lang="fr-FR" dirty="0"/>
          </a:p>
        </p:txBody>
      </p:sp>
      <p:sp>
        <p:nvSpPr>
          <p:cNvPr id="3" name="Espace réservé du contenu 2"/>
          <p:cNvSpPr>
            <a:spLocks noGrp="1"/>
          </p:cNvSpPr>
          <p:nvPr>
            <p:ph idx="1"/>
          </p:nvPr>
        </p:nvSpPr>
        <p:spPr>
          <a:xfrm>
            <a:off x="2786050" y="1214422"/>
            <a:ext cx="5900750" cy="4911741"/>
          </a:xfrm>
        </p:spPr>
        <p:txBody>
          <a:bodyPr/>
          <a:lstStyle/>
          <a:p>
            <a:r>
              <a:rPr lang="fr-FR" dirty="0" smtClean="0"/>
              <a:t>…pourtant inventeur plus tard des </a:t>
            </a:r>
            <a:r>
              <a:rPr lang="fr-FR" dirty="0" err="1" smtClean="0"/>
              <a:t>chorèmes</a:t>
            </a:r>
            <a:r>
              <a:rPr lang="fr-FR" dirty="0" smtClean="0"/>
              <a:t> …</a:t>
            </a:r>
          </a:p>
          <a:p>
            <a:endParaRPr lang="fr-FR" dirty="0"/>
          </a:p>
        </p:txBody>
      </p:sp>
      <p:pic>
        <p:nvPicPr>
          <p:cNvPr id="4" name="Image 3" descr="Brunet.gif"/>
          <p:cNvPicPr>
            <a:picLocks noChangeAspect="1"/>
          </p:cNvPicPr>
          <p:nvPr/>
        </p:nvPicPr>
        <p:blipFill>
          <a:blip r:embed="rId2" cstate="print"/>
          <a:stretch>
            <a:fillRect/>
          </a:stretch>
        </p:blipFill>
        <p:spPr>
          <a:xfrm>
            <a:off x="357158" y="1214422"/>
            <a:ext cx="2020981" cy="2928958"/>
          </a:xfrm>
          <a:prstGeom prst="rect">
            <a:avLst/>
          </a:prstGeom>
        </p:spPr>
      </p:pic>
      <p:pic>
        <p:nvPicPr>
          <p:cNvPr id="5" name="Image 4" descr="CHOREME France.jpg"/>
          <p:cNvPicPr>
            <a:picLocks noChangeAspect="1"/>
          </p:cNvPicPr>
          <p:nvPr/>
        </p:nvPicPr>
        <p:blipFill>
          <a:blip r:embed="rId3" cstate="print"/>
          <a:stretch>
            <a:fillRect/>
          </a:stretch>
        </p:blipFill>
        <p:spPr>
          <a:xfrm>
            <a:off x="2407226" y="2285992"/>
            <a:ext cx="6685189" cy="404814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2643174" cy="1143000"/>
          </a:xfrm>
        </p:spPr>
        <p:txBody>
          <a:bodyPr>
            <a:normAutofit fontScale="90000"/>
          </a:bodyPr>
          <a:lstStyle/>
          <a:p>
            <a:r>
              <a:rPr lang="fr-FR" dirty="0" smtClean="0"/>
              <a:t>La carte, substitut du terrain</a:t>
            </a:r>
            <a:endParaRPr lang="fr-FR" dirty="0"/>
          </a:p>
        </p:txBody>
      </p:sp>
      <p:pic>
        <p:nvPicPr>
          <p:cNvPr id="4" name="Espace réservé du contenu 3" descr="Cazrte 1990.jpg"/>
          <p:cNvPicPr>
            <a:picLocks noGrp="1" noChangeAspect="1"/>
          </p:cNvPicPr>
          <p:nvPr>
            <p:ph idx="1"/>
          </p:nvPr>
        </p:nvPicPr>
        <p:blipFill>
          <a:blip r:embed="rId3" cstate="print"/>
          <a:stretch>
            <a:fillRect/>
          </a:stretch>
        </p:blipFill>
        <p:spPr>
          <a:xfrm>
            <a:off x="0" y="2857496"/>
            <a:ext cx="3086294" cy="4000504"/>
          </a:xfrm>
        </p:spPr>
      </p:pic>
      <p:sp>
        <p:nvSpPr>
          <p:cNvPr id="6" name="ZoneTexte 5"/>
          <p:cNvSpPr txBox="1"/>
          <p:nvPr/>
        </p:nvSpPr>
        <p:spPr>
          <a:xfrm>
            <a:off x="7000892" y="4214818"/>
            <a:ext cx="1928827" cy="1200329"/>
          </a:xfrm>
          <a:prstGeom prst="rect">
            <a:avLst/>
          </a:prstGeom>
          <a:noFill/>
        </p:spPr>
        <p:txBody>
          <a:bodyPr wrap="square" rtlCol="0">
            <a:spAutoFit/>
          </a:bodyPr>
          <a:lstStyle/>
          <a:p>
            <a:r>
              <a:rPr lang="fr-FR" dirty="0" smtClean="0"/>
              <a:t>La géographie, ça sert d’abord à faire la guerre. 1976</a:t>
            </a:r>
            <a:endParaRPr lang="fr-FR" dirty="0"/>
          </a:p>
        </p:txBody>
      </p:sp>
      <p:sp>
        <p:nvSpPr>
          <p:cNvPr id="8" name="ZoneTexte 7"/>
          <p:cNvSpPr txBox="1"/>
          <p:nvPr/>
        </p:nvSpPr>
        <p:spPr>
          <a:xfrm>
            <a:off x="4357686" y="6286520"/>
            <a:ext cx="184731" cy="369332"/>
          </a:xfrm>
          <a:prstGeom prst="rect">
            <a:avLst/>
          </a:prstGeom>
          <a:noFill/>
        </p:spPr>
        <p:txBody>
          <a:bodyPr wrap="none" rtlCol="0">
            <a:spAutoFit/>
          </a:bodyPr>
          <a:lstStyle/>
          <a:p>
            <a:endParaRPr lang="fr-FR" dirty="0"/>
          </a:p>
        </p:txBody>
      </p:sp>
      <p:pic>
        <p:nvPicPr>
          <p:cNvPr id="5122" name="Picture 2" descr="http://cartographie.sciences-po.fr/sites/default/files/D02c_Tchad-Darfour_2008.jpg"/>
          <p:cNvPicPr>
            <a:picLocks noChangeAspect="1" noChangeArrowheads="1"/>
          </p:cNvPicPr>
          <p:nvPr/>
        </p:nvPicPr>
        <p:blipFill>
          <a:blip r:embed="rId4"/>
          <a:srcRect/>
          <a:stretch>
            <a:fillRect/>
          </a:stretch>
        </p:blipFill>
        <p:spPr bwMode="auto">
          <a:xfrm>
            <a:off x="3000364" y="0"/>
            <a:ext cx="6143636" cy="6296777"/>
          </a:xfrm>
          <a:prstGeom prst="rect">
            <a:avLst/>
          </a:prstGeom>
          <a:noFill/>
        </p:spPr>
      </p:pic>
      <p:pic>
        <p:nvPicPr>
          <p:cNvPr id="5" name="Image 4" descr="Lacoste.jpg"/>
          <p:cNvPicPr>
            <a:picLocks noChangeAspect="1"/>
          </p:cNvPicPr>
          <p:nvPr/>
        </p:nvPicPr>
        <p:blipFill>
          <a:blip r:embed="rId5" cstate="print"/>
          <a:stretch>
            <a:fillRect/>
          </a:stretch>
        </p:blipFill>
        <p:spPr>
          <a:xfrm>
            <a:off x="6572264" y="3000372"/>
            <a:ext cx="2571737" cy="1857385"/>
          </a:xfrm>
          <a:prstGeom prst="rect">
            <a:avLst/>
          </a:prstGeom>
        </p:spPr>
      </p:pic>
      <p:sp>
        <p:nvSpPr>
          <p:cNvPr id="9" name="ZoneTexte 8"/>
          <p:cNvSpPr txBox="1"/>
          <p:nvPr/>
        </p:nvSpPr>
        <p:spPr>
          <a:xfrm>
            <a:off x="6643702" y="4611231"/>
            <a:ext cx="2500298" cy="2246769"/>
          </a:xfrm>
          <a:prstGeom prst="rect">
            <a:avLst/>
          </a:prstGeom>
          <a:solidFill>
            <a:schemeClr val="bg1"/>
          </a:solidFill>
        </p:spPr>
        <p:txBody>
          <a:bodyPr wrap="square" rtlCol="0">
            <a:spAutoFit/>
          </a:bodyPr>
          <a:lstStyle/>
          <a:p>
            <a:pPr>
              <a:buFontTx/>
              <a:buChar char="-"/>
            </a:pPr>
            <a:r>
              <a:rPr lang="fr-FR" sz="2000" b="1" dirty="0" smtClean="0">
                <a:solidFill>
                  <a:srgbClr val="FF0000"/>
                </a:solidFill>
              </a:rPr>
              <a:t>La carte est-elle la réalité ?</a:t>
            </a:r>
          </a:p>
          <a:p>
            <a:pPr>
              <a:buFontTx/>
              <a:buChar char="-"/>
            </a:pPr>
            <a:r>
              <a:rPr lang="fr-FR" sz="2000" b="1" dirty="0" smtClean="0">
                <a:solidFill>
                  <a:srgbClr val="FF0000"/>
                </a:solidFill>
              </a:rPr>
              <a:t>« </a:t>
            </a:r>
            <a:r>
              <a:rPr lang="fr-FR" sz="2000" b="1" i="1" dirty="0" smtClean="0">
                <a:solidFill>
                  <a:srgbClr val="FF0000"/>
                </a:solidFill>
              </a:rPr>
              <a:t>La géographie, ça sert d’abord à faire la guerre</a:t>
            </a:r>
            <a:r>
              <a:rPr lang="fr-FR" sz="2000" b="1" dirty="0" smtClean="0">
                <a:solidFill>
                  <a:srgbClr val="FF0000"/>
                </a:solidFill>
              </a:rPr>
              <a:t> »</a:t>
            </a:r>
          </a:p>
          <a:p>
            <a:r>
              <a:rPr lang="fr-FR" sz="2000" b="1" dirty="0" smtClean="0">
                <a:solidFill>
                  <a:srgbClr val="FF0000"/>
                </a:solidFill>
              </a:rPr>
              <a:t>- Le paradoxe de la carte de l’Empire</a:t>
            </a:r>
            <a:endParaRPr lang="fr-FR" sz="2000" b="1" dirty="0">
              <a:solidFill>
                <a:srgbClr val="FF0000"/>
              </a:solidFill>
            </a:endParaRPr>
          </a:p>
        </p:txBody>
      </p:sp>
      <p:sp>
        <p:nvSpPr>
          <p:cNvPr id="10" name="ZoneTexte 9"/>
          <p:cNvSpPr txBox="1"/>
          <p:nvPr/>
        </p:nvSpPr>
        <p:spPr>
          <a:xfrm>
            <a:off x="3071802" y="6357958"/>
            <a:ext cx="3855760" cy="369332"/>
          </a:xfrm>
          <a:prstGeom prst="rect">
            <a:avLst/>
          </a:prstGeom>
          <a:noFill/>
        </p:spPr>
        <p:txBody>
          <a:bodyPr wrap="square" rtlCol="0">
            <a:spAutoFit/>
          </a:bodyPr>
          <a:lstStyle/>
          <a:p>
            <a:r>
              <a:rPr lang="fr-FR" b="1" dirty="0" smtClean="0">
                <a:solidFill>
                  <a:srgbClr val="006600"/>
                </a:solidFill>
              </a:rPr>
              <a:t>Bilan : de l’objet symbolique à l’outil</a:t>
            </a:r>
            <a:endParaRPr lang="fr-FR" b="1" dirty="0">
              <a:solidFill>
                <a:srgbClr val="0066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428604"/>
            <a:ext cx="3929090" cy="6429396"/>
          </a:xfrm>
        </p:spPr>
        <p:txBody>
          <a:bodyPr>
            <a:normAutofit/>
          </a:bodyPr>
          <a:lstStyle/>
          <a:p>
            <a:r>
              <a:rPr lang="fr-FR" b="1" dirty="0" smtClean="0">
                <a:solidFill>
                  <a:srgbClr val="FF0000"/>
                </a:solidFill>
                <a:latin typeface="Comic Sans MS" pitchFamily="66" charset="0"/>
                <a:ea typeface="Calibri" pitchFamily="34" charset="0"/>
                <a:cs typeface="Times New Roman" pitchFamily="18" charset="0"/>
              </a:rPr>
              <a:t>I4</a:t>
            </a:r>
            <a:r>
              <a:rPr lang="fr-FR" b="1" dirty="0" smtClean="0">
                <a:solidFill>
                  <a:srgbClr val="FF0000"/>
                </a:solidFill>
              </a:rPr>
              <a:t>. Désormais la géographie n’est plus une science du particulier</a:t>
            </a:r>
            <a:r>
              <a:rPr lang="fr-FR" dirty="0" smtClean="0"/>
              <a:t/>
            </a:r>
            <a:br>
              <a:rPr lang="fr-FR" dirty="0" smtClean="0"/>
            </a:br>
            <a:endParaRPr lang="fr-FR" dirty="0"/>
          </a:p>
        </p:txBody>
      </p:sp>
      <p:pic>
        <p:nvPicPr>
          <p:cNvPr id="4" name="Espace réservé du contenu 3" descr="géographie reynaud.bmp"/>
          <p:cNvPicPr>
            <a:picLocks noGrp="1" noChangeAspect="1"/>
          </p:cNvPicPr>
          <p:nvPr>
            <p:ph idx="1"/>
          </p:nvPr>
        </p:nvPicPr>
        <p:blipFill>
          <a:blip r:embed="rId3" cstate="print"/>
          <a:stretch>
            <a:fillRect/>
          </a:stretch>
        </p:blipFill>
        <p:spPr>
          <a:xfrm>
            <a:off x="4214810" y="428604"/>
            <a:ext cx="4688999" cy="5183281"/>
          </a:xfrm>
        </p:spPr>
      </p:pic>
      <p:sp>
        <p:nvSpPr>
          <p:cNvPr id="5" name="ZoneTexte 4"/>
          <p:cNvSpPr txBox="1"/>
          <p:nvPr/>
        </p:nvSpPr>
        <p:spPr>
          <a:xfrm>
            <a:off x="2214546" y="6000768"/>
            <a:ext cx="6755119" cy="646331"/>
          </a:xfrm>
          <a:prstGeom prst="rect">
            <a:avLst/>
          </a:prstGeom>
          <a:noFill/>
        </p:spPr>
        <p:txBody>
          <a:bodyPr wrap="none" rtlCol="0">
            <a:spAutoFit/>
          </a:bodyPr>
          <a:lstStyle/>
          <a:p>
            <a:r>
              <a:rPr lang="fr-FR" dirty="0" smtClean="0">
                <a:solidFill>
                  <a:srgbClr val="008000"/>
                </a:solidFill>
              </a:rPr>
              <a:t>Caricature illustrant la version espagnole du manuel d’Alain Reynaud : </a:t>
            </a:r>
          </a:p>
          <a:p>
            <a:r>
              <a:rPr lang="fr-FR" dirty="0" smtClean="0">
                <a:solidFill>
                  <a:srgbClr val="008000"/>
                </a:solidFill>
              </a:rPr>
              <a:t>« </a:t>
            </a:r>
            <a:r>
              <a:rPr lang="fr-FR" i="1" dirty="0" smtClean="0">
                <a:solidFill>
                  <a:srgbClr val="008000"/>
                </a:solidFill>
              </a:rPr>
              <a:t>La géographie entre le mythe et la science</a:t>
            </a:r>
            <a:r>
              <a:rPr lang="fr-FR" dirty="0" smtClean="0">
                <a:solidFill>
                  <a:srgbClr val="008000"/>
                </a:solidFill>
              </a:rPr>
              <a:t> ». 1976</a:t>
            </a:r>
            <a:endParaRPr lang="fr-FR" dirty="0">
              <a:solidFill>
                <a:srgbClr val="008000"/>
              </a:solidFill>
            </a:endParaRPr>
          </a:p>
        </p:txBody>
      </p:sp>
      <p:sp>
        <p:nvSpPr>
          <p:cNvPr id="6" name="ZoneTexte 5"/>
          <p:cNvSpPr txBox="1"/>
          <p:nvPr/>
        </p:nvSpPr>
        <p:spPr>
          <a:xfrm>
            <a:off x="214282" y="5500702"/>
            <a:ext cx="3230308" cy="369332"/>
          </a:xfrm>
          <a:prstGeom prst="rect">
            <a:avLst/>
          </a:prstGeom>
          <a:noFill/>
        </p:spPr>
        <p:txBody>
          <a:bodyPr wrap="none" rtlCol="0">
            <a:spAutoFit/>
          </a:bodyPr>
          <a:lstStyle/>
          <a:p>
            <a:r>
              <a:rPr lang="fr-FR" dirty="0" smtClean="0">
                <a:solidFill>
                  <a:srgbClr val="0033CC"/>
                </a:solidFill>
              </a:rPr>
              <a:t>Induction ou exceptionnalisme ?</a:t>
            </a:r>
            <a:endParaRPr lang="fr-FR" dirty="0">
              <a:solidFill>
                <a:srgbClr val="0033CC"/>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4282" y="274638"/>
            <a:ext cx="8472518" cy="1143000"/>
          </a:xfrm>
        </p:spPr>
        <p:txBody>
          <a:bodyPr>
            <a:normAutofit/>
          </a:bodyPr>
          <a:lstStyle/>
          <a:p>
            <a:r>
              <a:rPr lang="fr-FR" dirty="0" smtClean="0">
                <a:solidFill>
                  <a:srgbClr val="FF0000"/>
                </a:solidFill>
              </a:rPr>
              <a:t>L’importance des monographies</a:t>
            </a:r>
            <a:endParaRPr lang="fr-FR" dirty="0">
              <a:solidFill>
                <a:srgbClr val="FF0000"/>
              </a:solidFill>
            </a:endParaRPr>
          </a:p>
        </p:txBody>
      </p:sp>
      <p:pic>
        <p:nvPicPr>
          <p:cNvPr id="4" name="Espace réservé du contenu 3" descr="plantu.JPG"/>
          <p:cNvPicPr>
            <a:picLocks noGrp="1" noChangeAspect="1"/>
          </p:cNvPicPr>
          <p:nvPr>
            <p:ph idx="1"/>
          </p:nvPr>
        </p:nvPicPr>
        <p:blipFill>
          <a:blip r:embed="rId3" cstate="print"/>
          <a:stretch>
            <a:fillRect/>
          </a:stretch>
        </p:blipFill>
        <p:spPr>
          <a:xfrm>
            <a:off x="1785917" y="2714620"/>
            <a:ext cx="7520465" cy="4143380"/>
          </a:xfrm>
        </p:spPr>
      </p:pic>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25" name="Object 1"/>
          <p:cNvGraphicFramePr>
            <a:graphicFrameLocks noChangeAspect="1"/>
          </p:cNvGraphicFramePr>
          <p:nvPr/>
        </p:nvGraphicFramePr>
        <p:xfrm>
          <a:off x="285720" y="642918"/>
          <a:ext cx="8715436" cy="2686056"/>
        </p:xfrm>
        <a:graphic>
          <a:graphicData uri="http://schemas.openxmlformats.org/presentationml/2006/ole">
            <mc:AlternateContent xmlns:mc="http://schemas.openxmlformats.org/markup-compatibility/2006">
              <mc:Choice xmlns:v="urn:schemas-microsoft-com:vml" Requires="v">
                <p:oleObj spid="_x0000_s1047" name="Graphique" r:id="rId4" imgW="5762752" imgH="1828800" progId="MSGraph.Chart.8">
                  <p:embed/>
                </p:oleObj>
              </mc:Choice>
              <mc:Fallback>
                <p:oleObj name="Graphique" r:id="rId4" imgW="5762752" imgH="1828800" progId="MSGraph.Char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20" y="642918"/>
                        <a:ext cx="8715436" cy="2686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Rectangle 3"/>
          <p:cNvSpPr>
            <a:spLocks noChangeArrowheads="1"/>
          </p:cNvSpPr>
          <p:nvPr/>
        </p:nvSpPr>
        <p:spPr bwMode="auto">
          <a:xfrm>
            <a:off x="1" y="3143248"/>
            <a:ext cx="900115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400" b="1" dirty="0" smtClean="0">
                <a:latin typeface="Comic Sans MS" pitchFamily="66" charset="0"/>
                <a:ea typeface="Times New Roman" pitchFamily="18" charset="0"/>
                <a:cs typeface="Times New Roman" pitchFamily="18" charset="0"/>
              </a:rPr>
              <a:t>L</a:t>
            </a:r>
            <a:r>
              <a:rPr kumimoji="0" lang="fr-FR" sz="14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es types de région (en %) servant de support aux thèses d’État de géographie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sur la période 1960-1984</a:t>
            </a:r>
            <a:r>
              <a:rPr kumimoji="0" lang="fr-FR" sz="1100" b="0" i="0" u="none" strike="noStrike" cap="none" normalizeH="0" baseline="0" dirty="0" smtClean="0">
                <a:ln>
                  <a:noFill/>
                </a:ln>
                <a:solidFill>
                  <a:schemeClr val="tx1"/>
                </a:solidFill>
                <a:effectLst/>
                <a:latin typeface="Comic Sans MS" pitchFamily="66" charset="0"/>
                <a:ea typeface="Times New Roman" pitchFamily="18" charset="0"/>
                <a:cs typeface="Times New Roman" pitchFamily="18" charset="0"/>
              </a:rPr>
              <a:t>.</a:t>
            </a:r>
            <a:endParaRPr kumimoji="0" lang="fr-FR" sz="1800" b="0" i="0" u="none" strike="noStrike" cap="none" normalizeH="0" baseline="0" dirty="0" smtClean="0">
              <a:ln>
                <a:noFill/>
              </a:ln>
              <a:solidFill>
                <a:schemeClr val="tx1"/>
              </a:solidFill>
              <a:effectLst/>
              <a:latin typeface="Arial" pitchFamily="34" charset="0"/>
            </a:endParaRPr>
          </a:p>
        </p:txBody>
      </p:sp>
      <p:sp>
        <p:nvSpPr>
          <p:cNvPr id="7" name="ZoneTexte 6"/>
          <p:cNvSpPr txBox="1"/>
          <p:nvPr/>
        </p:nvSpPr>
        <p:spPr>
          <a:xfrm>
            <a:off x="500034" y="3857628"/>
            <a:ext cx="4643470" cy="923330"/>
          </a:xfrm>
          <a:prstGeom prst="rect">
            <a:avLst/>
          </a:prstGeom>
          <a:noFill/>
        </p:spPr>
        <p:txBody>
          <a:bodyPr wrap="square" rtlCol="0">
            <a:spAutoFit/>
          </a:bodyPr>
          <a:lstStyle/>
          <a:p>
            <a:r>
              <a:rPr lang="fr-FR" b="1" dirty="0" smtClean="0">
                <a:solidFill>
                  <a:srgbClr val="006600"/>
                </a:solidFill>
              </a:rPr>
              <a:t>Le monde est une typologie, chaque typologie comporte une typologie qui englobe elle-même une typologie qui …</a:t>
            </a:r>
            <a:endParaRPr lang="fr-FR" b="1" dirty="0">
              <a:solidFill>
                <a:srgbClr val="0066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géographie reynaud.bmp"/>
          <p:cNvPicPr>
            <a:picLocks noChangeAspect="1"/>
          </p:cNvPicPr>
          <p:nvPr/>
        </p:nvPicPr>
        <p:blipFill>
          <a:blip r:embed="rId3" cstate="print"/>
          <a:stretch>
            <a:fillRect/>
          </a:stretch>
        </p:blipFill>
        <p:spPr>
          <a:xfrm>
            <a:off x="4455001" y="357166"/>
            <a:ext cx="4688999" cy="5183281"/>
          </a:xfrm>
          <a:prstGeom prst="rect">
            <a:avLst/>
          </a:prstGeom>
        </p:spPr>
      </p:pic>
      <p:sp>
        <p:nvSpPr>
          <p:cNvPr id="3" name="Espace réservé du contenu 2"/>
          <p:cNvSpPr>
            <a:spLocks noGrp="1"/>
          </p:cNvSpPr>
          <p:nvPr>
            <p:ph idx="1"/>
          </p:nvPr>
        </p:nvSpPr>
        <p:spPr>
          <a:xfrm>
            <a:off x="0" y="428604"/>
            <a:ext cx="5214942" cy="5697559"/>
          </a:xfrm>
        </p:spPr>
        <p:txBody>
          <a:bodyPr>
            <a:normAutofit/>
          </a:bodyPr>
          <a:lstStyle/>
          <a:p>
            <a:r>
              <a:rPr lang="fr-FR" b="1" dirty="0" smtClean="0">
                <a:solidFill>
                  <a:srgbClr val="FF0000"/>
                </a:solidFill>
              </a:rPr>
              <a:t>A quoi sert la géographie ?</a:t>
            </a:r>
          </a:p>
          <a:p>
            <a:r>
              <a:rPr lang="fr-FR" dirty="0" smtClean="0">
                <a:solidFill>
                  <a:srgbClr val="FF0000"/>
                </a:solidFill>
              </a:rPr>
              <a:t>« </a:t>
            </a:r>
            <a:r>
              <a:rPr lang="fr-FR" i="1" dirty="0" smtClean="0">
                <a:solidFill>
                  <a:srgbClr val="FF0000"/>
                </a:solidFill>
              </a:rPr>
              <a:t>Si la géographie n’existait pas, personne n’aurait eu l’idée de l’inventer »</a:t>
            </a:r>
          </a:p>
          <a:p>
            <a:endParaRPr lang="fr-FR" i="1" dirty="0" smtClean="0">
              <a:solidFill>
                <a:srgbClr val="FF0000"/>
              </a:solidFill>
            </a:endParaRPr>
          </a:p>
          <a:p>
            <a:r>
              <a:rPr lang="fr-FR" i="1" dirty="0" smtClean="0">
                <a:solidFill>
                  <a:srgbClr val="FF0000"/>
                </a:solidFill>
              </a:rPr>
              <a:t>« La géographie, c’est mettre des guérilleros sur des surfaces d’érosion » </a:t>
            </a:r>
            <a:endParaRPr lang="fr-FR" i="1" dirty="0">
              <a:solidFill>
                <a:srgbClr val="FF0000"/>
              </a:solidFill>
            </a:endParaRPr>
          </a:p>
        </p:txBody>
      </p:sp>
      <p:sp>
        <p:nvSpPr>
          <p:cNvPr id="5" name="ZoneTexte 4"/>
          <p:cNvSpPr txBox="1"/>
          <p:nvPr/>
        </p:nvSpPr>
        <p:spPr>
          <a:xfrm>
            <a:off x="0" y="5103674"/>
            <a:ext cx="9144000" cy="1754326"/>
          </a:xfrm>
          <a:prstGeom prst="rect">
            <a:avLst/>
          </a:prstGeom>
          <a:solidFill>
            <a:schemeClr val="bg1"/>
          </a:solidFill>
        </p:spPr>
        <p:txBody>
          <a:bodyPr wrap="square" rtlCol="0">
            <a:spAutoFit/>
          </a:bodyPr>
          <a:lstStyle/>
          <a:p>
            <a:pPr algn="ctr"/>
            <a:r>
              <a:rPr lang="fr-FR" sz="3600" b="1" dirty="0" smtClean="0">
                <a:solidFill>
                  <a:srgbClr val="FF0000"/>
                </a:solidFill>
              </a:rPr>
              <a:t>Quel est l’objet de la discipline ?...</a:t>
            </a:r>
          </a:p>
          <a:p>
            <a:pPr algn="ctr"/>
            <a:r>
              <a:rPr lang="fr-FR" sz="3600" b="1" dirty="0" smtClean="0">
                <a:solidFill>
                  <a:srgbClr val="FF0000"/>
                </a:solidFill>
              </a:rPr>
              <a:t>… et quel doit être le but de tout devoir </a:t>
            </a:r>
          </a:p>
          <a:p>
            <a:pPr algn="ctr"/>
            <a:r>
              <a:rPr lang="fr-FR" sz="3600" b="1" dirty="0" smtClean="0">
                <a:solidFill>
                  <a:srgbClr val="FF0000"/>
                </a:solidFill>
              </a:rPr>
              <a:t>ou leçon à l’</a:t>
            </a:r>
            <a:r>
              <a:rPr lang="fr-FR" sz="3600" b="1" dirty="0" err="1" smtClean="0">
                <a:solidFill>
                  <a:srgbClr val="FF0000"/>
                </a:solidFill>
              </a:rPr>
              <a:t>agreg</a:t>
            </a:r>
            <a:r>
              <a:rPr lang="fr-FR" sz="3600" b="1" dirty="0" smtClean="0">
                <a:solidFill>
                  <a:srgbClr val="FF0000"/>
                </a:solidFill>
              </a:rPr>
              <a:t> ? </a:t>
            </a:r>
            <a:endParaRPr lang="fr-FR" sz="36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3.jpg"/>
          <p:cNvPicPr>
            <a:picLocks noChangeAspect="1"/>
          </p:cNvPicPr>
          <p:nvPr/>
        </p:nvPicPr>
        <p:blipFill>
          <a:blip r:embed="rId3" cstate="print"/>
          <a:stretch>
            <a:fillRect/>
          </a:stretch>
        </p:blipFill>
        <p:spPr>
          <a:xfrm>
            <a:off x="5970001" y="2571744"/>
            <a:ext cx="3173999" cy="4286256"/>
          </a:xfrm>
          <a:prstGeom prst="rect">
            <a:avLst/>
          </a:prstGeom>
        </p:spPr>
      </p:pic>
      <p:sp>
        <p:nvSpPr>
          <p:cNvPr id="2" name="Titre 1"/>
          <p:cNvSpPr>
            <a:spLocks noGrp="1"/>
          </p:cNvSpPr>
          <p:nvPr>
            <p:ph type="title"/>
          </p:nvPr>
        </p:nvSpPr>
        <p:spPr/>
        <p:txBody>
          <a:bodyPr>
            <a:normAutofit fontScale="90000"/>
          </a:bodyPr>
          <a:lstStyle/>
          <a:p>
            <a:r>
              <a:rPr lang="fr-FR" dirty="0" smtClean="0"/>
              <a:t>Dans les années 1970-80 : la géographie tente de se réformer</a:t>
            </a:r>
            <a:endParaRPr lang="fr-FR" dirty="0"/>
          </a:p>
        </p:txBody>
      </p:sp>
      <p:sp>
        <p:nvSpPr>
          <p:cNvPr id="3" name="Espace réservé du contenu 2"/>
          <p:cNvSpPr>
            <a:spLocks noGrp="1"/>
          </p:cNvSpPr>
          <p:nvPr>
            <p:ph idx="1"/>
          </p:nvPr>
        </p:nvSpPr>
        <p:spPr>
          <a:xfrm>
            <a:off x="457200" y="1600200"/>
            <a:ext cx="5972188" cy="5043510"/>
          </a:xfrm>
        </p:spPr>
        <p:txBody>
          <a:bodyPr>
            <a:normAutofit/>
          </a:bodyPr>
          <a:lstStyle/>
          <a:p>
            <a:r>
              <a:rPr lang="fr-FR" dirty="0" smtClean="0"/>
              <a:t>science de synthèse</a:t>
            </a:r>
          </a:p>
          <a:p>
            <a:pPr lvl="1"/>
            <a:r>
              <a:rPr lang="fr-FR" dirty="0" smtClean="0"/>
              <a:t>L’ouverture timide au politique, à l’économique</a:t>
            </a:r>
          </a:p>
          <a:p>
            <a:r>
              <a:rPr lang="fr-FR" dirty="0" smtClean="0"/>
              <a:t>La tentation de l’économie</a:t>
            </a:r>
          </a:p>
          <a:p>
            <a:pPr>
              <a:buNone/>
            </a:pPr>
            <a:endParaRPr lang="fr-FR" dirty="0" smtClean="0"/>
          </a:p>
          <a:p>
            <a:pPr lvl="1"/>
            <a:r>
              <a:rPr lang="fr-FR" dirty="0" err="1" smtClean="0"/>
              <a:t>Christaller</a:t>
            </a:r>
            <a:r>
              <a:rPr lang="fr-FR" dirty="0" smtClean="0"/>
              <a:t>, Brian Berry, Peter </a:t>
            </a:r>
            <a:r>
              <a:rPr lang="fr-FR" dirty="0" err="1" smtClean="0"/>
              <a:t>Hagett</a:t>
            </a:r>
            <a:r>
              <a:rPr lang="fr-FR" dirty="0" smtClean="0"/>
              <a:t>, Rochefort et </a:t>
            </a:r>
            <a:r>
              <a:rPr lang="fr-FR" dirty="0" err="1" smtClean="0"/>
              <a:t>Dugrand</a:t>
            </a:r>
            <a:endParaRPr lang="fr-FR" dirty="0" smtClean="0"/>
          </a:p>
          <a:p>
            <a:pPr lvl="1">
              <a:buNone/>
            </a:pPr>
            <a:endParaRPr lang="fr-FR"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p:cNvPicPr>
            <a:picLocks noChangeAspect="1" noChangeArrowheads="1"/>
          </p:cNvPicPr>
          <p:nvPr/>
        </p:nvPicPr>
        <p:blipFill>
          <a:blip r:embed="rId2"/>
          <a:srcRect/>
          <a:stretch>
            <a:fillRect/>
          </a:stretch>
        </p:blipFill>
        <p:spPr bwMode="auto">
          <a:xfrm>
            <a:off x="0" y="1000108"/>
            <a:ext cx="8924925" cy="4686300"/>
          </a:xfrm>
          <a:prstGeom prst="rect">
            <a:avLst/>
          </a:prstGeom>
          <a:noFill/>
          <a:ln w="9525">
            <a:noFill/>
            <a:miter lim="800000"/>
            <a:headEnd/>
            <a:tailEnd/>
          </a:ln>
          <a:effectLst/>
        </p:spPr>
      </p:pic>
      <p:sp>
        <p:nvSpPr>
          <p:cNvPr id="10" name="Rectangle 9"/>
          <p:cNvSpPr/>
          <p:nvPr/>
        </p:nvSpPr>
        <p:spPr>
          <a:xfrm>
            <a:off x="285720" y="285728"/>
            <a:ext cx="8572560" cy="584775"/>
          </a:xfrm>
          <a:prstGeom prst="rect">
            <a:avLst/>
          </a:prstGeom>
        </p:spPr>
        <p:txBody>
          <a:bodyPr wrap="square">
            <a:spAutoFit/>
          </a:bodyPr>
          <a:lstStyle/>
          <a:p>
            <a:pPr lvl="1" algn="ctr"/>
            <a:r>
              <a:rPr lang="fr-FR" sz="3200" b="1" dirty="0" smtClean="0">
                <a:solidFill>
                  <a:srgbClr val="0033CC"/>
                </a:solidFill>
              </a:rPr>
              <a:t>Une perversion : l’économisme</a:t>
            </a:r>
            <a:endParaRPr lang="fr-FR" sz="3200" b="1" dirty="0">
              <a:solidFill>
                <a:srgbClr val="0033CC"/>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descr="fabien guillot 3.jpg"/>
          <p:cNvPicPr>
            <a:picLocks noGrp="1" noChangeAspect="1"/>
          </p:cNvPicPr>
          <p:nvPr>
            <p:ph idx="1"/>
          </p:nvPr>
        </p:nvPicPr>
        <p:blipFill>
          <a:blip r:embed="rId3" cstate="print"/>
          <a:stretch>
            <a:fillRect/>
          </a:stretch>
        </p:blipFill>
        <p:spPr>
          <a:xfrm>
            <a:off x="1000100" y="1571612"/>
            <a:ext cx="7500990" cy="5307232"/>
          </a:xfrm>
        </p:spPr>
      </p:pic>
      <p:sp>
        <p:nvSpPr>
          <p:cNvPr id="2" name="Titre 1"/>
          <p:cNvSpPr>
            <a:spLocks noGrp="1"/>
          </p:cNvSpPr>
          <p:nvPr>
            <p:ph type="title"/>
          </p:nvPr>
        </p:nvSpPr>
        <p:spPr>
          <a:xfrm>
            <a:off x="428596" y="500042"/>
            <a:ext cx="8229600" cy="1143000"/>
          </a:xfrm>
        </p:spPr>
        <p:txBody>
          <a:bodyPr>
            <a:noAutofit/>
          </a:bodyPr>
          <a:lstStyle/>
          <a:p>
            <a:r>
              <a:rPr lang="fr-FR" sz="3200" b="1" dirty="0" smtClean="0">
                <a:solidFill>
                  <a:srgbClr val="FF0000"/>
                </a:solidFill>
                <a:latin typeface="Comic Sans MS" pitchFamily="66" charset="0"/>
                <a:ea typeface="Calibri" pitchFamily="34" charset="0"/>
                <a:cs typeface="Times New Roman" pitchFamily="18" charset="0"/>
              </a:rPr>
              <a:t>II1</a:t>
            </a:r>
            <a:r>
              <a:rPr lang="fr-FR" sz="3200" b="1" dirty="0" smtClean="0">
                <a:solidFill>
                  <a:srgbClr val="FF0000"/>
                </a:solidFill>
              </a:rPr>
              <a:t>. Désormais, la géographie est majoritairement considérée comme une science sociale</a:t>
            </a:r>
            <a:br>
              <a:rPr lang="fr-FR" sz="3200" b="1" dirty="0" smtClean="0">
                <a:solidFill>
                  <a:srgbClr val="FF0000"/>
                </a:solidFill>
              </a:rPr>
            </a:br>
            <a:endParaRPr lang="fr-FR" sz="3200" b="1" dirty="0"/>
          </a:p>
        </p:txBody>
      </p:sp>
      <p:sp>
        <p:nvSpPr>
          <p:cNvPr id="5" name="ZoneTexte 4"/>
          <p:cNvSpPr txBox="1"/>
          <p:nvPr/>
        </p:nvSpPr>
        <p:spPr>
          <a:xfrm>
            <a:off x="500034" y="6000768"/>
            <a:ext cx="8108182" cy="523220"/>
          </a:xfrm>
          <a:prstGeom prst="rect">
            <a:avLst/>
          </a:prstGeom>
          <a:noFill/>
        </p:spPr>
        <p:txBody>
          <a:bodyPr wrap="none" rtlCol="0">
            <a:spAutoFit/>
          </a:bodyPr>
          <a:lstStyle/>
          <a:p>
            <a:r>
              <a:rPr lang="fr-FR" sz="2800" b="1" dirty="0" smtClean="0">
                <a:solidFill>
                  <a:srgbClr val="FF0000"/>
                </a:solidFill>
              </a:rPr>
              <a:t>Modèle spatial…………..ou ………………..modèle social</a:t>
            </a:r>
            <a:endParaRPr lang="fr-FR" sz="2800" b="1"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II 11- Le modèle spatial ou la recherche des lois de l’espace</a:t>
            </a:r>
            <a:endParaRPr lang="fr-FR" dirty="0"/>
          </a:p>
        </p:txBody>
      </p:sp>
      <p:pic>
        <p:nvPicPr>
          <p:cNvPr id="4" name="Espace réservé du contenu 3" descr="Pérou chorématique.gif"/>
          <p:cNvPicPr>
            <a:picLocks noGrp="1" noChangeAspect="1"/>
          </p:cNvPicPr>
          <p:nvPr>
            <p:ph idx="1"/>
          </p:nvPr>
        </p:nvPicPr>
        <p:blipFill>
          <a:blip r:embed="rId3" cstate="print"/>
          <a:stretch>
            <a:fillRect/>
          </a:stretch>
        </p:blipFill>
        <p:spPr>
          <a:xfrm>
            <a:off x="0" y="1714488"/>
            <a:ext cx="7589251" cy="4997170"/>
          </a:xfrm>
        </p:spPr>
      </p:pic>
      <p:sp>
        <p:nvSpPr>
          <p:cNvPr id="5" name="ZoneTexte 4"/>
          <p:cNvSpPr txBox="1"/>
          <p:nvPr/>
        </p:nvSpPr>
        <p:spPr>
          <a:xfrm>
            <a:off x="285720" y="2000240"/>
            <a:ext cx="1000132" cy="707886"/>
          </a:xfrm>
          <a:prstGeom prst="rect">
            <a:avLst/>
          </a:prstGeom>
          <a:noFill/>
        </p:spPr>
        <p:txBody>
          <a:bodyPr wrap="square" rtlCol="0">
            <a:spAutoFit/>
          </a:bodyPr>
          <a:lstStyle/>
          <a:p>
            <a:r>
              <a:rPr lang="fr-FR" sz="2000" dirty="0" smtClean="0">
                <a:solidFill>
                  <a:srgbClr val="FF0000"/>
                </a:solidFill>
              </a:rPr>
              <a:t>Brunet</a:t>
            </a:r>
          </a:p>
          <a:p>
            <a:r>
              <a:rPr lang="fr-FR" sz="2000" dirty="0" err="1" smtClean="0">
                <a:solidFill>
                  <a:srgbClr val="FF0000"/>
                </a:solidFill>
              </a:rPr>
              <a:t>Auriac</a:t>
            </a:r>
            <a:endParaRPr lang="fr-FR" sz="2000" dirty="0">
              <a:solidFill>
                <a:srgbClr val="FF0000"/>
              </a:solidFill>
            </a:endParaRPr>
          </a:p>
        </p:txBody>
      </p:sp>
      <p:sp>
        <p:nvSpPr>
          <p:cNvPr id="6" name="ZoneTexte 5"/>
          <p:cNvSpPr txBox="1"/>
          <p:nvPr/>
        </p:nvSpPr>
        <p:spPr>
          <a:xfrm>
            <a:off x="7429488" y="1357298"/>
            <a:ext cx="1714512" cy="1477328"/>
          </a:xfrm>
          <a:prstGeom prst="rect">
            <a:avLst/>
          </a:prstGeom>
          <a:noFill/>
        </p:spPr>
        <p:txBody>
          <a:bodyPr wrap="square" rtlCol="0">
            <a:spAutoFit/>
          </a:bodyPr>
          <a:lstStyle/>
          <a:p>
            <a:r>
              <a:rPr lang="fr-FR" b="1" dirty="0" smtClean="0">
                <a:solidFill>
                  <a:srgbClr val="FF0000"/>
                </a:solidFill>
              </a:rPr>
              <a:t>Un certain succès en milieu scolaire dans les années 1990</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8369" name="Rectangle 1"/>
          <p:cNvSpPr>
            <a:spLocks noChangeArrowheads="1"/>
          </p:cNvSpPr>
          <p:nvPr/>
        </p:nvSpPr>
        <p:spPr bwMode="auto">
          <a:xfrm>
            <a:off x="0" y="142852"/>
            <a:ext cx="9144000" cy="1785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rgbClr val="006600"/>
                </a:solidFill>
                <a:effectLst/>
                <a:latin typeface="Calibri" pitchFamily="34" charset="0"/>
                <a:ea typeface="Calibri" pitchFamily="34" charset="0"/>
                <a:cs typeface="Times New Roman" pitchFamily="18" charset="0"/>
              </a:rPr>
              <a:t>Le sujet 2010-2011 : </a:t>
            </a:r>
            <a:r>
              <a:rPr kumimoji="0" lang="fr-FR" sz="2000" b="1" i="0" u="none" strike="noStrike" cap="none" normalizeH="0" baseline="0" dirty="0" smtClean="0">
                <a:ln>
                  <a:noFill/>
                </a:ln>
                <a:solidFill>
                  <a:srgbClr val="FF0000"/>
                </a:solidFill>
                <a:effectLst/>
                <a:latin typeface="Calibri" pitchFamily="34" charset="0"/>
                <a:ea typeface="Calibri" pitchFamily="34" charset="0"/>
                <a:cs typeface="Times New Roman" pitchFamily="18" charset="0"/>
              </a:rPr>
              <a:t>Pratiques et territoires du tourisme en France</a:t>
            </a:r>
          </a:p>
          <a:p>
            <a:pPr marL="0" marR="0" lvl="0" indent="0" algn="just" defTabSz="914400" rtl="0" eaLnBrk="1" fontAlgn="base" latinLnBrk="0" hangingPunct="1">
              <a:lnSpc>
                <a:spcPct val="100000"/>
              </a:lnSpc>
              <a:spcBef>
                <a:spcPct val="0"/>
              </a:spcBef>
              <a:spcAft>
                <a:spcPct val="0"/>
              </a:spcAft>
              <a:buClrTx/>
              <a:buSzTx/>
              <a:buFontTx/>
              <a:buNone/>
              <a:tabLst/>
            </a:pPr>
            <a:endParaRPr lang="fr-FR" dirty="0" smtClean="0">
              <a:latin typeface="Calibri"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Le sujet se veut représentatif de l’</a:t>
            </a:r>
            <a:r>
              <a:rPr kumimoji="0" lang="fr-FR"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évolution de la géographie du tourisme durant ces dix dernières années, et plus particulièrement du développement d’une géographie des territoires </a:t>
            </a:r>
            <a:r>
              <a:rPr kumimoji="0" lang="fr-F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qui s’est substituée peu à peu à une étude plus classique des « </a:t>
            </a:r>
            <a:r>
              <a:rPr kumimoji="0" lang="fr-FR"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espaces touristiques</a:t>
            </a:r>
            <a:r>
              <a:rPr kumimoji="0" lang="fr-FR"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lang="fr-FR" dirty="0" smtClean="0">
                <a:latin typeface="Calibri" pitchFamily="34" charset="0"/>
                <a:cs typeface="Times New Roman" pitchFamily="18" charset="0"/>
              </a:rPr>
              <a:t>(…)</a:t>
            </a:r>
            <a:endParaRPr kumimoji="0" lang="fr-FR" b="0" i="0" u="none" strike="noStrike" cap="none" normalizeH="0" baseline="0" dirty="0" smtClean="0">
              <a:ln>
                <a:noFill/>
              </a:ln>
              <a:solidFill>
                <a:schemeClr val="tx1"/>
              </a:solidFill>
              <a:effectLst/>
              <a:latin typeface="Calibri" pitchFamily="34" charset="0"/>
            </a:endParaRPr>
          </a:p>
        </p:txBody>
      </p:sp>
      <p:sp>
        <p:nvSpPr>
          <p:cNvPr id="3" name="Rectangle 2"/>
          <p:cNvSpPr/>
          <p:nvPr/>
        </p:nvSpPr>
        <p:spPr>
          <a:xfrm>
            <a:off x="0" y="2056686"/>
            <a:ext cx="9144000" cy="4524315"/>
          </a:xfrm>
          <a:prstGeom prst="rect">
            <a:avLst/>
          </a:prstGeom>
        </p:spPr>
        <p:txBody>
          <a:bodyPr wrap="square">
            <a:spAutoFit/>
          </a:bodyPr>
          <a:lstStyle/>
          <a:p>
            <a:pPr algn="just"/>
            <a:r>
              <a:rPr lang="fr-FR" dirty="0" smtClean="0"/>
              <a:t>« Le but du sujet étant l’articulation des deux termes, c’est en ce sens que la </a:t>
            </a:r>
            <a:r>
              <a:rPr lang="fr-FR" u="sng" dirty="0" smtClean="0"/>
              <a:t>notion de territoire </a:t>
            </a:r>
            <a:r>
              <a:rPr lang="fr-FR" dirty="0" smtClean="0"/>
              <a:t>du tourisme est plus appropriée que celle d’espace. Dans le cadre d’une copie, on peut accepter comme base de réflexion la définition, minimaliste mais consensuelle, de territoire comme espace socialisé. On pourra toutefois noter, dans ce cadre précis, que la notion de territoire associée au tourisme est fondamentalement un espace relationnel : il s’agit par exemple de voir les relations entre résidents et touristes, mais aussi  entre touristes, voire entre différents types de résidents face aux touristes … Par ailleurs, </a:t>
            </a:r>
            <a:r>
              <a:rPr lang="fr-FR" u="sng" dirty="0" smtClean="0"/>
              <a:t>les recherches sur l’évolution des pratiques touristiques</a:t>
            </a:r>
            <a:r>
              <a:rPr lang="fr-FR" dirty="0" smtClean="0"/>
              <a:t> lors des trente dernières années ont montré que tout espace peut être potentiellement touristique. Le concept de territoire touristique renvoie ainsi à l’idée d’une appropriation de l’espace par toute une série d’acteurs dont les pratiques et les représentations produisent des formes de territorialités touristiques : des formes diverses selon les contextes spatio-temporels, mais des formes tendant cependant à fonctionner comme des archétypes. Conséquence des deux remarques qui précèdent, et étant donné que tout touriste étant par essence un être « déplacé » arrivant sur le territoire « des Autres »,  </a:t>
            </a:r>
            <a:r>
              <a:rPr lang="fr-FR" u="sng" dirty="0" smtClean="0"/>
              <a:t>la notion d’appropriation elle-même pose problème et doit susciter la réflexion sur ce qu’est ce rapport au lieu (le concept de recréation où </a:t>
            </a:r>
            <a:r>
              <a:rPr lang="fr-FR" i="1" u="sng" dirty="0" smtClean="0"/>
              <a:t>l’on recrée son quotidien »</a:t>
            </a:r>
            <a:endParaRPr lang="fr-FR" u="sng"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142852"/>
            <a:ext cx="8229600" cy="1143000"/>
          </a:xfrm>
        </p:spPr>
        <p:txBody>
          <a:bodyPr>
            <a:normAutofit fontScale="90000"/>
          </a:bodyPr>
          <a:lstStyle/>
          <a:p>
            <a:r>
              <a:rPr lang="fr-FR" dirty="0" smtClean="0">
                <a:solidFill>
                  <a:srgbClr val="FF0000"/>
                </a:solidFill>
              </a:rPr>
              <a:t>Les cinq sources de l’analyse spatiale</a:t>
            </a:r>
            <a:r>
              <a:rPr lang="fr-FR" dirty="0" smtClean="0"/>
              <a:t/>
            </a:r>
            <a:br>
              <a:rPr lang="fr-FR" dirty="0" smtClean="0"/>
            </a:br>
            <a:endParaRPr lang="fr-FR" dirty="0"/>
          </a:p>
        </p:txBody>
      </p:sp>
      <p:sp>
        <p:nvSpPr>
          <p:cNvPr id="3" name="Espace réservé du contenu 2"/>
          <p:cNvSpPr>
            <a:spLocks noGrp="1"/>
          </p:cNvSpPr>
          <p:nvPr>
            <p:ph idx="1"/>
          </p:nvPr>
        </p:nvSpPr>
        <p:spPr>
          <a:xfrm>
            <a:off x="357158" y="642918"/>
            <a:ext cx="5572164" cy="1714512"/>
          </a:xfrm>
        </p:spPr>
        <p:txBody>
          <a:bodyPr>
            <a:normAutofit fontScale="70000" lnSpcReduction="20000"/>
          </a:bodyPr>
          <a:lstStyle/>
          <a:p>
            <a:r>
              <a:rPr lang="fr-FR" b="1" dirty="0" smtClean="0"/>
              <a:t>- Ligne- point - surface</a:t>
            </a:r>
          </a:p>
          <a:p>
            <a:r>
              <a:rPr lang="fr-FR" b="1" dirty="0" smtClean="0"/>
              <a:t>- </a:t>
            </a:r>
            <a:r>
              <a:rPr lang="fr-FR" b="1" dirty="0" err="1" smtClean="0"/>
              <a:t>Christaller</a:t>
            </a:r>
            <a:r>
              <a:rPr lang="fr-FR" b="1" dirty="0" smtClean="0"/>
              <a:t> (+ </a:t>
            </a:r>
            <a:r>
              <a:rPr lang="fr-FR" b="1" dirty="0" err="1" smtClean="0"/>
              <a:t>Lösch</a:t>
            </a:r>
            <a:r>
              <a:rPr lang="fr-FR" b="1" dirty="0" smtClean="0"/>
              <a:t>, </a:t>
            </a:r>
            <a:r>
              <a:rPr lang="fr-FR" b="1" dirty="0" err="1" smtClean="0"/>
              <a:t>Reilly</a:t>
            </a:r>
            <a:r>
              <a:rPr lang="fr-FR" b="1" dirty="0" smtClean="0"/>
              <a:t>, </a:t>
            </a:r>
            <a:r>
              <a:rPr lang="fr-FR" b="1" dirty="0" err="1" smtClean="0"/>
              <a:t>Zipf</a:t>
            </a:r>
            <a:r>
              <a:rPr lang="fr-FR" b="1" dirty="0" smtClean="0"/>
              <a:t>…)</a:t>
            </a:r>
          </a:p>
          <a:p>
            <a:r>
              <a:rPr lang="fr-FR" b="1" dirty="0" smtClean="0"/>
              <a:t>- écologie urbaine (école de Chicago)</a:t>
            </a:r>
          </a:p>
          <a:p>
            <a:r>
              <a:rPr lang="fr-FR" b="1" dirty="0" smtClean="0"/>
              <a:t>- Structuralisme</a:t>
            </a:r>
          </a:p>
          <a:p>
            <a:r>
              <a:rPr lang="fr-FR" b="1" dirty="0" smtClean="0"/>
              <a:t>- Marxisme  et notion de centre-périphérie </a:t>
            </a:r>
          </a:p>
          <a:p>
            <a:endParaRPr lang="fr-FR" dirty="0"/>
          </a:p>
        </p:txBody>
      </p:sp>
      <p:pic>
        <p:nvPicPr>
          <p:cNvPr id="4" name="Image 3" descr="3.jpg"/>
          <p:cNvPicPr>
            <a:picLocks noChangeAspect="1"/>
          </p:cNvPicPr>
          <p:nvPr/>
        </p:nvPicPr>
        <p:blipFill>
          <a:blip r:embed="rId3" cstate="print"/>
          <a:stretch>
            <a:fillRect/>
          </a:stretch>
        </p:blipFill>
        <p:spPr>
          <a:xfrm>
            <a:off x="6357024" y="714356"/>
            <a:ext cx="2553233" cy="3071834"/>
          </a:xfrm>
          <a:prstGeom prst="rect">
            <a:avLst/>
          </a:prstGeom>
        </p:spPr>
      </p:pic>
      <p:pic>
        <p:nvPicPr>
          <p:cNvPr id="5" name="Image 4" descr="école chicago.gif"/>
          <p:cNvPicPr>
            <a:picLocks noChangeAspect="1"/>
          </p:cNvPicPr>
          <p:nvPr/>
        </p:nvPicPr>
        <p:blipFill>
          <a:blip r:embed="rId4" cstate="print"/>
          <a:stretch>
            <a:fillRect/>
          </a:stretch>
        </p:blipFill>
        <p:spPr>
          <a:xfrm>
            <a:off x="3484066" y="3643315"/>
            <a:ext cx="5659934" cy="3214686"/>
          </a:xfrm>
          <a:prstGeom prst="rect">
            <a:avLst/>
          </a:prstGeom>
        </p:spPr>
      </p:pic>
      <p:pic>
        <p:nvPicPr>
          <p:cNvPr id="6" name="Image 5" descr="centre périphérie.gif"/>
          <p:cNvPicPr>
            <a:picLocks noChangeAspect="1"/>
          </p:cNvPicPr>
          <p:nvPr/>
        </p:nvPicPr>
        <p:blipFill>
          <a:blip r:embed="rId5" cstate="print"/>
          <a:stretch>
            <a:fillRect/>
          </a:stretch>
        </p:blipFill>
        <p:spPr>
          <a:xfrm>
            <a:off x="0" y="2285992"/>
            <a:ext cx="3497767" cy="4572008"/>
          </a:xfrm>
          <a:prstGeom prst="rect">
            <a:avLst/>
          </a:prstGeom>
        </p:spPr>
      </p:pic>
      <p:sp>
        <p:nvSpPr>
          <p:cNvPr id="7" name="ZoneTexte 6"/>
          <p:cNvSpPr txBox="1"/>
          <p:nvPr/>
        </p:nvSpPr>
        <p:spPr>
          <a:xfrm>
            <a:off x="4071934" y="2500306"/>
            <a:ext cx="1867499" cy="769441"/>
          </a:xfrm>
          <a:prstGeom prst="rect">
            <a:avLst/>
          </a:prstGeom>
          <a:noFill/>
        </p:spPr>
        <p:txBody>
          <a:bodyPr wrap="none" rtlCol="0">
            <a:spAutoFit/>
          </a:bodyPr>
          <a:lstStyle/>
          <a:p>
            <a:r>
              <a:rPr lang="fr-FR" sz="2200" b="1" dirty="0" smtClean="0"/>
              <a:t>Samir Amin,</a:t>
            </a:r>
          </a:p>
          <a:p>
            <a:r>
              <a:rPr lang="fr-FR" sz="2200" b="1" dirty="0" smtClean="0"/>
              <a:t>Alain Reynaud</a:t>
            </a:r>
            <a:endParaRPr lang="fr-FR" sz="22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4357686" cy="1143000"/>
          </a:xfrm>
        </p:spPr>
        <p:txBody>
          <a:bodyPr>
            <a:noAutofit/>
          </a:bodyPr>
          <a:lstStyle/>
          <a:p>
            <a:r>
              <a:rPr lang="fr-FR" sz="2400" b="1" u="sng" dirty="0" smtClean="0">
                <a:solidFill>
                  <a:srgbClr val="008000"/>
                </a:solidFill>
              </a:rPr>
              <a:t>Annexe- Hors-sujet revendiqué</a:t>
            </a:r>
            <a:br>
              <a:rPr lang="fr-FR" sz="2400" b="1" u="sng" dirty="0" smtClean="0">
                <a:solidFill>
                  <a:srgbClr val="008000"/>
                </a:solidFill>
              </a:rPr>
            </a:br>
            <a:r>
              <a:rPr lang="fr-FR" sz="2400" b="1" dirty="0" smtClean="0">
                <a:solidFill>
                  <a:srgbClr val="008000"/>
                </a:solidFill>
              </a:rPr>
              <a:t>Historique de la grille de lecture centre-périphérie</a:t>
            </a:r>
            <a:endParaRPr lang="fr-FR" sz="2400" b="1" dirty="0">
              <a:solidFill>
                <a:srgbClr val="008000"/>
              </a:solidFill>
            </a:endParaRPr>
          </a:p>
        </p:txBody>
      </p:sp>
      <p:sp>
        <p:nvSpPr>
          <p:cNvPr id="3" name="Espace réservé du contenu 2"/>
          <p:cNvSpPr>
            <a:spLocks noGrp="1"/>
          </p:cNvSpPr>
          <p:nvPr>
            <p:ph idx="1"/>
          </p:nvPr>
        </p:nvSpPr>
        <p:spPr>
          <a:xfrm>
            <a:off x="4214810" y="0"/>
            <a:ext cx="4929190" cy="6858000"/>
          </a:xfrm>
        </p:spPr>
        <p:txBody>
          <a:bodyPr>
            <a:noAutofit/>
          </a:bodyPr>
          <a:lstStyle/>
          <a:p>
            <a:pPr>
              <a:buNone/>
            </a:pPr>
            <a:r>
              <a:rPr lang="fr-FR" sz="2100" b="1" dirty="0" smtClean="0">
                <a:solidFill>
                  <a:srgbClr val="0000FF"/>
                </a:solidFill>
              </a:rPr>
              <a:t>Des concepts issus de l’économie</a:t>
            </a:r>
          </a:p>
          <a:p>
            <a:r>
              <a:rPr lang="fr-FR" sz="2100" dirty="0" smtClean="0">
                <a:solidFill>
                  <a:srgbClr val="FF0000"/>
                </a:solidFill>
              </a:rPr>
              <a:t>Samir Amin</a:t>
            </a:r>
            <a:r>
              <a:rPr lang="fr-FR" sz="2100" dirty="0" smtClean="0"/>
              <a:t>. Notion reprise du marxisme (dominant / dominé) et appliqué à une échelle mondiale pour expliquer le passage du colonialisme au néo-colonialisme. </a:t>
            </a:r>
            <a:r>
              <a:rPr lang="fr-FR" sz="2100" dirty="0" smtClean="0">
                <a:solidFill>
                  <a:srgbClr val="008000"/>
                </a:solidFill>
              </a:rPr>
              <a:t>(« le développement inégal. 1973)</a:t>
            </a:r>
          </a:p>
          <a:p>
            <a:r>
              <a:rPr lang="fr-FR" sz="2100" dirty="0" smtClean="0">
                <a:sym typeface="Wingdings"/>
              </a:rPr>
              <a:t></a:t>
            </a:r>
            <a:r>
              <a:rPr lang="fr-FR" sz="2100" dirty="0" smtClean="0"/>
              <a:t> Centre-périphérie comme la justification scientifique du tiers-mondisme. C’est donc une grille classique, mais qui n’est pas neutre.</a:t>
            </a:r>
          </a:p>
          <a:p>
            <a:endParaRPr lang="fr-FR" sz="2100" dirty="0" smtClean="0"/>
          </a:p>
          <a:p>
            <a:pPr>
              <a:buNone/>
            </a:pPr>
            <a:r>
              <a:rPr lang="fr-FR" sz="2100" b="1" dirty="0" smtClean="0">
                <a:solidFill>
                  <a:srgbClr val="0000FF"/>
                </a:solidFill>
              </a:rPr>
              <a:t>Leur accaparement par les géographes</a:t>
            </a:r>
          </a:p>
          <a:p>
            <a:r>
              <a:rPr lang="fr-FR" sz="2100" dirty="0" smtClean="0">
                <a:solidFill>
                  <a:srgbClr val="FF0000"/>
                </a:solidFill>
              </a:rPr>
              <a:t>Alain Renaud</a:t>
            </a:r>
            <a:r>
              <a:rPr lang="fr-FR" sz="2100" dirty="0" smtClean="0"/>
              <a:t>. </a:t>
            </a:r>
            <a:r>
              <a:rPr lang="fr-FR" sz="2100" dirty="0" smtClean="0">
                <a:solidFill>
                  <a:srgbClr val="008000"/>
                </a:solidFill>
              </a:rPr>
              <a:t>(« </a:t>
            </a:r>
            <a:r>
              <a:rPr lang="fr-FR" sz="2100" u="sng" dirty="0" smtClean="0">
                <a:solidFill>
                  <a:srgbClr val="008000"/>
                </a:solidFill>
              </a:rPr>
              <a:t>Société, espace et justice</a:t>
            </a:r>
            <a:r>
              <a:rPr lang="fr-FR" sz="2100" dirty="0" smtClean="0">
                <a:solidFill>
                  <a:srgbClr val="008000"/>
                </a:solidFill>
              </a:rPr>
              <a:t> »  1981)</a:t>
            </a:r>
          </a:p>
          <a:p>
            <a:r>
              <a:rPr lang="fr-FR" sz="2100" dirty="0" smtClean="0"/>
              <a:t>Le centre est l’endroit « </a:t>
            </a:r>
            <a:r>
              <a:rPr lang="fr-FR" sz="2100" i="1" dirty="0" smtClean="0"/>
              <a:t>où les choses se passent</a:t>
            </a:r>
            <a:r>
              <a:rPr lang="fr-FR" sz="2100" dirty="0" smtClean="0"/>
              <a:t> » et la périphérie est « le négatif du centre », marqué par sa subordination d’un point de vue décisionnel </a:t>
            </a:r>
          </a:p>
        </p:txBody>
      </p:sp>
      <p:pic>
        <p:nvPicPr>
          <p:cNvPr id="4" name="Image 3" descr="centre périphérie.gif"/>
          <p:cNvPicPr>
            <a:picLocks noChangeAspect="1"/>
          </p:cNvPicPr>
          <p:nvPr/>
        </p:nvPicPr>
        <p:blipFill>
          <a:blip r:embed="rId3"/>
          <a:stretch>
            <a:fillRect/>
          </a:stretch>
        </p:blipFill>
        <p:spPr>
          <a:xfrm>
            <a:off x="0" y="1428736"/>
            <a:ext cx="4153602" cy="5429264"/>
          </a:xfrm>
          <a:prstGeom prst="rect">
            <a:avLst/>
          </a:prstGeom>
        </p:spPr>
      </p:pic>
    </p:spTree>
    <p:extLst>
      <p:ext uri="{BB962C8B-B14F-4D97-AF65-F5344CB8AC3E}">
        <p14:creationId xmlns:p14="http://schemas.microsoft.com/office/powerpoint/2010/main" val="2791942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0"/>
            <a:ext cx="8229600" cy="1143000"/>
          </a:xfrm>
        </p:spPr>
        <p:txBody>
          <a:bodyPr>
            <a:normAutofit/>
          </a:bodyPr>
          <a:lstStyle/>
          <a:p>
            <a:r>
              <a:rPr lang="fr-FR" sz="3200" dirty="0" smtClean="0">
                <a:solidFill>
                  <a:srgbClr val="008000"/>
                </a:solidFill>
              </a:rPr>
              <a:t>Centre-périphérie en géographie</a:t>
            </a:r>
            <a:endParaRPr lang="fr-FR" sz="3200" dirty="0">
              <a:solidFill>
                <a:srgbClr val="008000"/>
              </a:solidFill>
            </a:endParaRPr>
          </a:p>
        </p:txBody>
      </p:sp>
      <p:sp>
        <p:nvSpPr>
          <p:cNvPr id="3" name="Espace réservé du contenu 2"/>
          <p:cNvSpPr>
            <a:spLocks noGrp="1"/>
          </p:cNvSpPr>
          <p:nvPr>
            <p:ph idx="1"/>
          </p:nvPr>
        </p:nvSpPr>
        <p:spPr>
          <a:xfrm>
            <a:off x="0" y="928670"/>
            <a:ext cx="9144000" cy="5715040"/>
          </a:xfrm>
        </p:spPr>
        <p:txBody>
          <a:bodyPr>
            <a:noAutofit/>
          </a:bodyPr>
          <a:lstStyle/>
          <a:p>
            <a:pPr>
              <a:buNone/>
            </a:pPr>
            <a:r>
              <a:rPr lang="fr-FR" sz="2200" dirty="0" smtClean="0"/>
              <a:t>Selon Reynaud, on peut sortir de l’approche purement marxiste et mécaniste avec quatre remarques : </a:t>
            </a:r>
          </a:p>
          <a:p>
            <a:r>
              <a:rPr lang="fr-FR" sz="2200" dirty="0" smtClean="0"/>
              <a:t>1-  les centres et les périphéries </a:t>
            </a:r>
            <a:r>
              <a:rPr lang="fr-FR" sz="2200" b="1" dirty="0" smtClean="0"/>
              <a:t>peuvent changer</a:t>
            </a:r>
            <a:r>
              <a:rPr lang="fr-FR" sz="2200" dirty="0" smtClean="0"/>
              <a:t> en liaison avec l’histoire (</a:t>
            </a:r>
            <a:r>
              <a:rPr lang="fr-FR" sz="2200" dirty="0" err="1" smtClean="0"/>
              <a:t>cf</a:t>
            </a:r>
            <a:r>
              <a:rPr lang="fr-FR" sz="2200" dirty="0" smtClean="0"/>
              <a:t> la géohistoire de Braudel/</a:t>
            </a:r>
            <a:r>
              <a:rPr lang="fr-FR" sz="2200" dirty="0" err="1" smtClean="0"/>
              <a:t>Grataloup</a:t>
            </a:r>
            <a:r>
              <a:rPr lang="fr-FR" sz="2200" dirty="0" smtClean="0"/>
              <a:t>). </a:t>
            </a:r>
            <a:r>
              <a:rPr lang="fr-FR" sz="2200" dirty="0" err="1" smtClean="0"/>
              <a:t>Cf</a:t>
            </a:r>
            <a:r>
              <a:rPr lang="fr-FR" sz="2200" dirty="0" smtClean="0"/>
              <a:t> aussi ici l’intégration de la « diagonale du vide » (« aride ») dans une dimension européenne (et déplacement du centre de l’UE vers l’est)</a:t>
            </a:r>
          </a:p>
          <a:p>
            <a:r>
              <a:rPr lang="fr-FR" sz="2200" dirty="0" smtClean="0"/>
              <a:t>2- Présence de situations intermédiaires, d’où </a:t>
            </a:r>
            <a:r>
              <a:rPr lang="fr-FR" sz="2200" b="1" dirty="0" smtClean="0"/>
              <a:t>tout un vocabulaire intermédiaire</a:t>
            </a:r>
            <a:r>
              <a:rPr lang="fr-FR" sz="2200" dirty="0" smtClean="0"/>
              <a:t> (périphérie intégrée / marge/angle mort / confins/franges…)</a:t>
            </a:r>
          </a:p>
          <a:p>
            <a:r>
              <a:rPr lang="fr-FR" sz="2200" dirty="0" smtClean="0"/>
              <a:t>3- Le concept peut s’appliquer </a:t>
            </a:r>
            <a:r>
              <a:rPr lang="fr-FR" sz="2200" b="1" dirty="0" smtClean="0"/>
              <a:t>à toutes les échelles</a:t>
            </a:r>
            <a:r>
              <a:rPr lang="fr-FR" sz="2200" dirty="0" smtClean="0"/>
              <a:t> : mondiale, nationale, ou locale …le centre-ville domine la périphérie qui est la banlieue</a:t>
            </a:r>
          </a:p>
          <a:p>
            <a:r>
              <a:rPr lang="fr-FR" sz="2200" dirty="0" smtClean="0"/>
              <a:t>4- Comme en économie, on ne doit pas se contenter d’une description des « zones centres » ou périphériques, mais l’idée est de montrer les liens, les réseaux, ce qui relie les deux composantes du couple. </a:t>
            </a:r>
            <a:r>
              <a:rPr lang="fr-FR" sz="2200" b="1" u="sng" dirty="0" smtClean="0">
                <a:solidFill>
                  <a:srgbClr val="FF0000"/>
                </a:solidFill>
              </a:rPr>
              <a:t>Le Concept de système territorial est au cœur de l’analyse </a:t>
            </a:r>
            <a:r>
              <a:rPr lang="fr-FR" sz="2200" dirty="0" smtClean="0"/>
              <a:t>(ne jamais étudier la marge sans faire référence au centre)</a:t>
            </a:r>
          </a:p>
        </p:txBody>
      </p:sp>
      <p:sp>
        <p:nvSpPr>
          <p:cNvPr id="4" name="ZoneTexte 3"/>
          <p:cNvSpPr txBox="1"/>
          <p:nvPr/>
        </p:nvSpPr>
        <p:spPr>
          <a:xfrm>
            <a:off x="4211960" y="6244358"/>
            <a:ext cx="4027577" cy="461665"/>
          </a:xfrm>
          <a:prstGeom prst="rect">
            <a:avLst/>
          </a:prstGeom>
          <a:noFill/>
        </p:spPr>
        <p:txBody>
          <a:bodyPr wrap="none" rtlCol="0">
            <a:spAutoFit/>
          </a:bodyPr>
          <a:lstStyle/>
          <a:p>
            <a:r>
              <a:rPr lang="fr-FR" sz="2400" b="1" dirty="0" smtClean="0">
                <a:solidFill>
                  <a:srgbClr val="006600"/>
                </a:solidFill>
                <a:sym typeface="Wingdings" panose="05000000000000000000" pitchFamily="2" charset="2"/>
              </a:rPr>
              <a:t> </a:t>
            </a:r>
            <a:r>
              <a:rPr lang="fr-FR" sz="2400" b="1" dirty="0" err="1" smtClean="0">
                <a:solidFill>
                  <a:srgbClr val="006600"/>
                </a:solidFill>
                <a:sym typeface="Wingdings" panose="05000000000000000000" pitchFamily="2" charset="2"/>
              </a:rPr>
              <a:t>Cf</a:t>
            </a:r>
            <a:r>
              <a:rPr lang="fr-FR" sz="2400" b="1" dirty="0" smtClean="0">
                <a:solidFill>
                  <a:srgbClr val="006600"/>
                </a:solidFill>
                <a:sym typeface="Wingdings" panose="05000000000000000000" pitchFamily="2" charset="2"/>
              </a:rPr>
              <a:t> les systèmes migratoires</a:t>
            </a:r>
            <a:endParaRPr lang="fr-FR" sz="2400" b="1" dirty="0">
              <a:solidFill>
                <a:srgbClr val="006600"/>
              </a:solidFill>
            </a:endParaRPr>
          </a:p>
        </p:txBody>
      </p:sp>
    </p:spTree>
    <p:extLst>
      <p:ext uri="{BB962C8B-B14F-4D97-AF65-F5344CB8AC3E}">
        <p14:creationId xmlns:p14="http://schemas.microsoft.com/office/powerpoint/2010/main" val="1397597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normAutofit/>
          </a:bodyPr>
          <a:lstStyle/>
          <a:p>
            <a:r>
              <a:rPr lang="fr-FR" sz="2800" dirty="0" smtClean="0"/>
              <a:t>Une des bases du modèle spatial, </a:t>
            </a:r>
            <a:br>
              <a:rPr lang="fr-FR" sz="2800" dirty="0" smtClean="0"/>
            </a:br>
            <a:r>
              <a:rPr lang="fr-FR" sz="2800" dirty="0" smtClean="0"/>
              <a:t>la thématique « Continuité ou discontinuité »</a:t>
            </a:r>
            <a:endParaRPr lang="fr-FR" sz="2800" dirty="0"/>
          </a:p>
        </p:txBody>
      </p:sp>
      <p:sp>
        <p:nvSpPr>
          <p:cNvPr id="3" name="Espace réservé du contenu 2"/>
          <p:cNvSpPr>
            <a:spLocks noGrp="1"/>
          </p:cNvSpPr>
          <p:nvPr>
            <p:ph idx="1"/>
          </p:nvPr>
        </p:nvSpPr>
        <p:spPr>
          <a:xfrm>
            <a:off x="0" y="928670"/>
            <a:ext cx="8543956" cy="4525963"/>
          </a:xfrm>
        </p:spPr>
        <p:txBody>
          <a:bodyPr>
            <a:normAutofit/>
          </a:bodyPr>
          <a:lstStyle/>
          <a:p>
            <a:r>
              <a:rPr lang="fr-FR" sz="2400" dirty="0" smtClean="0"/>
              <a:t>Brunet</a:t>
            </a:r>
          </a:p>
          <a:p>
            <a:r>
              <a:rPr lang="fr-FR" sz="2400" dirty="0" smtClean="0"/>
              <a:t>La rupture</a:t>
            </a:r>
          </a:p>
          <a:p>
            <a:r>
              <a:rPr lang="fr-FR" sz="2400" dirty="0" smtClean="0"/>
              <a:t>Le </a:t>
            </a:r>
            <a:r>
              <a:rPr lang="fr-FR" sz="2400" dirty="0" err="1" smtClean="0"/>
              <a:t>chorème</a:t>
            </a:r>
            <a:endParaRPr lang="fr-FR" sz="2400" dirty="0"/>
          </a:p>
        </p:txBody>
      </p:sp>
      <p:pic>
        <p:nvPicPr>
          <p:cNvPr id="89090" name="Picture 2" descr="http://www.hypergeo.eu/IMG/jpg/choremesgen.jpg"/>
          <p:cNvPicPr>
            <a:picLocks noChangeAspect="1" noChangeArrowheads="1"/>
          </p:cNvPicPr>
          <p:nvPr/>
        </p:nvPicPr>
        <p:blipFill>
          <a:blip r:embed="rId2"/>
          <a:srcRect/>
          <a:stretch>
            <a:fillRect/>
          </a:stretch>
        </p:blipFill>
        <p:spPr bwMode="auto">
          <a:xfrm>
            <a:off x="0" y="3071810"/>
            <a:ext cx="2464207" cy="3663744"/>
          </a:xfrm>
          <a:prstGeom prst="rect">
            <a:avLst/>
          </a:prstGeom>
          <a:noFill/>
        </p:spPr>
      </p:pic>
      <p:pic>
        <p:nvPicPr>
          <p:cNvPr id="89091" name="Picture 3"/>
          <p:cNvPicPr>
            <a:picLocks noChangeAspect="1" noChangeArrowheads="1"/>
          </p:cNvPicPr>
          <p:nvPr/>
        </p:nvPicPr>
        <p:blipFill>
          <a:blip r:embed="rId3"/>
          <a:srcRect/>
          <a:stretch>
            <a:fillRect/>
          </a:stretch>
        </p:blipFill>
        <p:spPr bwMode="auto">
          <a:xfrm>
            <a:off x="2190750" y="2314575"/>
            <a:ext cx="6953250" cy="4543425"/>
          </a:xfrm>
          <a:prstGeom prst="rect">
            <a:avLst/>
          </a:prstGeom>
          <a:noFill/>
          <a:ln w="9525">
            <a:noFill/>
            <a:miter lim="800000"/>
            <a:headEnd/>
            <a:tailEnd/>
          </a:ln>
          <a:effectLst/>
        </p:spPr>
      </p:pic>
      <p:sp>
        <p:nvSpPr>
          <p:cNvPr id="8" name="ZoneTexte 7"/>
          <p:cNvSpPr txBox="1"/>
          <p:nvPr/>
        </p:nvSpPr>
        <p:spPr>
          <a:xfrm>
            <a:off x="3071802" y="1357298"/>
            <a:ext cx="5579284" cy="646331"/>
          </a:xfrm>
          <a:prstGeom prst="rect">
            <a:avLst/>
          </a:prstGeom>
          <a:noFill/>
        </p:spPr>
        <p:txBody>
          <a:bodyPr wrap="none" rtlCol="0">
            <a:spAutoFit/>
          </a:bodyPr>
          <a:lstStyle/>
          <a:p>
            <a:r>
              <a:rPr lang="fr-FR" dirty="0" err="1" smtClean="0">
                <a:solidFill>
                  <a:srgbClr val="006600"/>
                </a:solidFill>
              </a:rPr>
              <a:t>Lahouari</a:t>
            </a:r>
            <a:r>
              <a:rPr lang="fr-FR" dirty="0" smtClean="0">
                <a:solidFill>
                  <a:srgbClr val="006600"/>
                </a:solidFill>
              </a:rPr>
              <a:t>  </a:t>
            </a:r>
            <a:r>
              <a:rPr lang="fr-FR" dirty="0" err="1" smtClean="0">
                <a:solidFill>
                  <a:srgbClr val="006600"/>
                </a:solidFill>
              </a:rPr>
              <a:t>Kaddouri</a:t>
            </a:r>
            <a:r>
              <a:rPr lang="fr-FR" dirty="0" smtClean="0">
                <a:solidFill>
                  <a:srgbClr val="006600"/>
                </a:solidFill>
              </a:rPr>
              <a:t> : réflexion sur la sémiologie graphique</a:t>
            </a:r>
          </a:p>
          <a:p>
            <a:r>
              <a:rPr lang="fr-FR" dirty="0" smtClean="0">
                <a:solidFill>
                  <a:srgbClr val="006600"/>
                </a:solidFill>
              </a:rPr>
              <a:t>appliquée des flux. Mappemonde. 2008-1</a:t>
            </a:r>
            <a:endParaRPr lang="fr-FR" dirty="0">
              <a:solidFill>
                <a:srgbClr val="0066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14338"/>
            <a:ext cx="4429156" cy="1143000"/>
          </a:xfrm>
        </p:spPr>
        <p:txBody>
          <a:bodyPr>
            <a:normAutofit/>
          </a:bodyPr>
          <a:lstStyle/>
          <a:p>
            <a:r>
              <a:rPr lang="fr-FR" sz="2400" b="1" dirty="0" smtClean="0"/>
              <a:t>Application au cas des mobilités</a:t>
            </a:r>
            <a:endParaRPr lang="fr-FR" sz="2800" b="1" u="sng" dirty="0">
              <a:solidFill>
                <a:srgbClr val="009900"/>
              </a:solidFill>
            </a:endParaRPr>
          </a:p>
        </p:txBody>
      </p:sp>
      <p:pic>
        <p:nvPicPr>
          <p:cNvPr id="83970" name="Picture 2" descr="http://www.google.fr/url?source=imglanding&amp;ct=img&amp;q=http://www.cafe-geo.net/IMG/jpg/Fig_9.jpg&amp;sa=X&amp;ei=ACDHT5zeO4bd8APyxYD6DQ&amp;ved=0CAwQ8wc&amp;usg=AFQjCNHCrp-IFfWAotYG_oi0m8dMYxieoA"/>
          <p:cNvPicPr>
            <a:picLocks noChangeAspect="1" noChangeArrowheads="1"/>
          </p:cNvPicPr>
          <p:nvPr/>
        </p:nvPicPr>
        <p:blipFill>
          <a:blip r:embed="rId3"/>
          <a:srcRect/>
          <a:stretch>
            <a:fillRect/>
          </a:stretch>
        </p:blipFill>
        <p:spPr bwMode="auto">
          <a:xfrm>
            <a:off x="4708370" y="0"/>
            <a:ext cx="4149879" cy="5072074"/>
          </a:xfrm>
          <a:prstGeom prst="rect">
            <a:avLst/>
          </a:prstGeom>
          <a:noFill/>
        </p:spPr>
      </p:pic>
      <p:sp>
        <p:nvSpPr>
          <p:cNvPr id="4" name="Rectangle 3"/>
          <p:cNvSpPr/>
          <p:nvPr/>
        </p:nvSpPr>
        <p:spPr>
          <a:xfrm>
            <a:off x="5143504" y="5357826"/>
            <a:ext cx="3786214" cy="1200329"/>
          </a:xfrm>
          <a:prstGeom prst="rect">
            <a:avLst/>
          </a:prstGeom>
        </p:spPr>
        <p:txBody>
          <a:bodyPr wrap="square">
            <a:spAutoFit/>
          </a:bodyPr>
          <a:lstStyle/>
          <a:p>
            <a:r>
              <a:rPr lang="fr-FR" dirty="0" smtClean="0">
                <a:solidFill>
                  <a:srgbClr val="006600"/>
                </a:solidFill>
              </a:rPr>
              <a:t>Bénédicte </a:t>
            </a:r>
            <a:r>
              <a:rPr lang="fr-FR" dirty="0" err="1" smtClean="0">
                <a:solidFill>
                  <a:srgbClr val="006600"/>
                </a:solidFill>
              </a:rPr>
              <a:t>Tratnjek</a:t>
            </a:r>
            <a:r>
              <a:rPr lang="fr-FR" dirty="0" smtClean="0">
                <a:solidFill>
                  <a:srgbClr val="006600"/>
                </a:solidFill>
              </a:rPr>
              <a:t>. L’Europe et la misère du monde : mobilités, politiques migratoires en débats. </a:t>
            </a:r>
          </a:p>
          <a:p>
            <a:r>
              <a:rPr lang="fr-FR" dirty="0" smtClean="0">
                <a:solidFill>
                  <a:srgbClr val="006600"/>
                </a:solidFill>
              </a:rPr>
              <a:t>Vox </a:t>
            </a:r>
            <a:r>
              <a:rPr lang="fr-FR" dirty="0" err="1" smtClean="0">
                <a:solidFill>
                  <a:srgbClr val="006600"/>
                </a:solidFill>
              </a:rPr>
              <a:t>geographi</a:t>
            </a:r>
            <a:r>
              <a:rPr lang="fr-FR" dirty="0" smtClean="0">
                <a:solidFill>
                  <a:srgbClr val="006600"/>
                </a:solidFill>
              </a:rPr>
              <a:t>. 2009</a:t>
            </a:r>
            <a:endParaRPr lang="fr-FR" dirty="0">
              <a:solidFill>
                <a:srgbClr val="006600"/>
              </a:solidFill>
            </a:endParaRPr>
          </a:p>
        </p:txBody>
      </p:sp>
      <p:pic>
        <p:nvPicPr>
          <p:cNvPr id="83972" name="Picture 4" descr="(JPEG)"/>
          <p:cNvPicPr>
            <a:picLocks noChangeAspect="1" noChangeArrowheads="1"/>
          </p:cNvPicPr>
          <p:nvPr/>
        </p:nvPicPr>
        <p:blipFill>
          <a:blip r:embed="rId4"/>
          <a:srcRect/>
          <a:stretch>
            <a:fillRect/>
          </a:stretch>
        </p:blipFill>
        <p:spPr bwMode="auto">
          <a:xfrm>
            <a:off x="0" y="571480"/>
            <a:ext cx="4786314" cy="3621646"/>
          </a:xfrm>
          <a:prstGeom prst="rect">
            <a:avLst/>
          </a:prstGeom>
          <a:noFill/>
        </p:spPr>
      </p:pic>
      <p:pic>
        <p:nvPicPr>
          <p:cNvPr id="83974" name="Picture 6" descr="(JPEG)"/>
          <p:cNvPicPr>
            <a:picLocks noChangeAspect="1" noChangeArrowheads="1"/>
          </p:cNvPicPr>
          <p:nvPr/>
        </p:nvPicPr>
        <p:blipFill>
          <a:blip r:embed="rId5"/>
          <a:srcRect/>
          <a:stretch>
            <a:fillRect/>
          </a:stretch>
        </p:blipFill>
        <p:spPr bwMode="auto">
          <a:xfrm>
            <a:off x="0" y="4214818"/>
            <a:ext cx="2595596" cy="2643182"/>
          </a:xfrm>
          <a:prstGeom prst="rect">
            <a:avLst/>
          </a:prstGeom>
          <a:noFill/>
        </p:spPr>
      </p:pic>
      <p:sp>
        <p:nvSpPr>
          <p:cNvPr id="7" name="ZoneTexte 6"/>
          <p:cNvSpPr txBox="1"/>
          <p:nvPr/>
        </p:nvSpPr>
        <p:spPr>
          <a:xfrm>
            <a:off x="2571737" y="4857760"/>
            <a:ext cx="2571768" cy="1200329"/>
          </a:xfrm>
          <a:prstGeom prst="rect">
            <a:avLst/>
          </a:prstGeom>
          <a:noFill/>
        </p:spPr>
        <p:txBody>
          <a:bodyPr wrap="square" rtlCol="0">
            <a:spAutoFit/>
          </a:bodyPr>
          <a:lstStyle/>
          <a:p>
            <a:r>
              <a:rPr lang="fr-FR" dirty="0" smtClean="0"/>
              <a:t>Gateway</a:t>
            </a:r>
          </a:p>
          <a:p>
            <a:r>
              <a:rPr lang="fr-FR" dirty="0" smtClean="0"/>
              <a:t>Rupture / discontinuité</a:t>
            </a:r>
          </a:p>
          <a:p>
            <a:r>
              <a:rPr lang="fr-FR" dirty="0" smtClean="0"/>
              <a:t>Migration et développement</a:t>
            </a:r>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642918"/>
            <a:ext cx="8229600" cy="1143000"/>
          </a:xfrm>
        </p:spPr>
        <p:txBody>
          <a:bodyPr>
            <a:normAutofit fontScale="90000"/>
          </a:bodyPr>
          <a:lstStyle/>
          <a:p>
            <a:pPr algn="l"/>
            <a:r>
              <a:rPr lang="fr-FR" sz="2200" dirty="0" smtClean="0">
                <a:solidFill>
                  <a:srgbClr val="006600"/>
                </a:solidFill>
              </a:rPr>
              <a:t>Anne-Marie d’</a:t>
            </a:r>
            <a:r>
              <a:rPr lang="fr-FR" sz="2200" dirty="0" err="1" smtClean="0">
                <a:solidFill>
                  <a:srgbClr val="006600"/>
                </a:solidFill>
              </a:rPr>
              <a:t>Hauteserre</a:t>
            </a:r>
            <a:r>
              <a:rPr lang="fr-FR" sz="2200" dirty="0" smtClean="0">
                <a:solidFill>
                  <a:srgbClr val="006600"/>
                </a:solidFill>
              </a:rPr>
              <a:t>. Planification économique et migration en Polynésie Française. Revue européenne des migrations internationales. Volume 20. 2004</a:t>
            </a:r>
            <a:r>
              <a:rPr lang="fr-FR" sz="2200" dirty="0" smtClean="0"/>
              <a:t/>
            </a:r>
            <a:br>
              <a:rPr lang="fr-FR" sz="2200" dirty="0" smtClean="0"/>
            </a:br>
            <a:r>
              <a:rPr lang="fr-FR" dirty="0" smtClean="0"/>
              <a:t/>
            </a:r>
            <a:br>
              <a:rPr lang="fr-FR" dirty="0" smtClean="0"/>
            </a:br>
            <a:endParaRPr lang="fr-FR" dirty="0"/>
          </a:p>
        </p:txBody>
      </p:sp>
      <p:sp>
        <p:nvSpPr>
          <p:cNvPr id="3" name="Espace réservé du contenu 2"/>
          <p:cNvSpPr>
            <a:spLocks noGrp="1"/>
          </p:cNvSpPr>
          <p:nvPr>
            <p:ph idx="1"/>
          </p:nvPr>
        </p:nvSpPr>
        <p:spPr>
          <a:xfrm>
            <a:off x="214282" y="1142984"/>
            <a:ext cx="8229600" cy="4525963"/>
          </a:xfrm>
        </p:spPr>
        <p:txBody>
          <a:bodyPr/>
          <a:lstStyle/>
          <a:p>
            <a:r>
              <a:rPr lang="fr-FR" dirty="0" smtClean="0"/>
              <a:t>Centralité</a:t>
            </a:r>
          </a:p>
          <a:p>
            <a:r>
              <a:rPr lang="fr-FR" dirty="0" smtClean="0"/>
              <a:t>Circulations migratoires</a:t>
            </a:r>
            <a:endParaRPr lang="fr-FR" dirty="0"/>
          </a:p>
        </p:txBody>
      </p:sp>
      <p:pic>
        <p:nvPicPr>
          <p:cNvPr id="95236" name="Picture 4" descr="Figure 1 : L’étendue du territoire par rapport à l’Europe"/>
          <p:cNvPicPr>
            <a:picLocks noChangeAspect="1" noChangeArrowheads="1"/>
          </p:cNvPicPr>
          <p:nvPr/>
        </p:nvPicPr>
        <p:blipFill>
          <a:blip r:embed="rId2"/>
          <a:srcRect/>
          <a:stretch>
            <a:fillRect/>
          </a:stretch>
        </p:blipFill>
        <p:spPr bwMode="auto">
          <a:xfrm>
            <a:off x="0" y="3786190"/>
            <a:ext cx="4231947" cy="3071810"/>
          </a:xfrm>
          <a:prstGeom prst="rect">
            <a:avLst/>
          </a:prstGeom>
          <a:noFill/>
        </p:spPr>
      </p:pic>
      <p:pic>
        <p:nvPicPr>
          <p:cNvPr id="95234" name="Picture 2" descr="Figure 3 : Mouvements migratoires en Polynésie Française"/>
          <p:cNvPicPr>
            <a:picLocks noChangeAspect="1" noChangeArrowheads="1"/>
          </p:cNvPicPr>
          <p:nvPr/>
        </p:nvPicPr>
        <p:blipFill>
          <a:blip r:embed="rId3"/>
          <a:srcRect/>
          <a:stretch>
            <a:fillRect/>
          </a:stretch>
        </p:blipFill>
        <p:spPr bwMode="auto">
          <a:xfrm>
            <a:off x="4159608" y="2428868"/>
            <a:ext cx="4984392" cy="461486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Concernant la France-</a:t>
            </a:r>
            <a:br>
              <a:rPr lang="fr-FR" dirty="0" smtClean="0">
                <a:solidFill>
                  <a:srgbClr val="FF0000"/>
                </a:solidFill>
              </a:rPr>
            </a:br>
            <a:r>
              <a:rPr lang="fr-FR" dirty="0" smtClean="0">
                <a:solidFill>
                  <a:srgbClr val="FF0000"/>
                </a:solidFill>
              </a:rPr>
              <a:t>Quelques sujets d’</a:t>
            </a:r>
            <a:r>
              <a:rPr lang="fr-FR" dirty="0" smtClean="0">
                <a:solidFill>
                  <a:srgbClr val="0033CC"/>
                </a:solidFill>
              </a:rPr>
              <a:t>oral</a:t>
            </a:r>
            <a:r>
              <a:rPr lang="fr-FR" dirty="0" smtClean="0">
                <a:solidFill>
                  <a:srgbClr val="FF0000"/>
                </a:solidFill>
              </a:rPr>
              <a:t> ou d’</a:t>
            </a:r>
            <a:r>
              <a:rPr lang="fr-FR" dirty="0" smtClean="0">
                <a:solidFill>
                  <a:srgbClr val="006600"/>
                </a:solidFill>
              </a:rPr>
              <a:t>écrit</a:t>
            </a:r>
            <a:r>
              <a:rPr lang="fr-FR" dirty="0" smtClean="0">
                <a:solidFill>
                  <a:srgbClr val="FF0000"/>
                </a:solidFill>
              </a:rPr>
              <a:t> à dominante d’analyse spatiale</a:t>
            </a:r>
            <a:endParaRPr lang="fr-FR" dirty="0">
              <a:solidFill>
                <a:srgbClr val="FF0000"/>
              </a:solidFill>
            </a:endParaRPr>
          </a:p>
        </p:txBody>
      </p:sp>
      <p:sp>
        <p:nvSpPr>
          <p:cNvPr id="3" name="Espace réservé du contenu 2"/>
          <p:cNvSpPr>
            <a:spLocks noGrp="1"/>
          </p:cNvSpPr>
          <p:nvPr>
            <p:ph idx="1"/>
          </p:nvPr>
        </p:nvSpPr>
        <p:spPr>
          <a:xfrm>
            <a:off x="500034" y="2071678"/>
            <a:ext cx="8229600" cy="4525963"/>
          </a:xfrm>
        </p:spPr>
        <p:txBody>
          <a:bodyPr>
            <a:normAutofit lnSpcReduction="10000"/>
          </a:bodyPr>
          <a:lstStyle/>
          <a:p>
            <a:r>
              <a:rPr lang="fr-FR" sz="2800" dirty="0" smtClean="0">
                <a:solidFill>
                  <a:srgbClr val="006600"/>
                </a:solidFill>
              </a:rPr>
              <a:t> Paris (et ses lignes d'influence / Ile-de-France-région parisienne /…) </a:t>
            </a:r>
          </a:p>
          <a:p>
            <a:r>
              <a:rPr lang="fr-FR" sz="2800" dirty="0" smtClean="0">
                <a:solidFill>
                  <a:srgbClr val="006600"/>
                </a:solidFill>
              </a:rPr>
              <a:t>Les réseaux urbains français</a:t>
            </a:r>
          </a:p>
          <a:p>
            <a:r>
              <a:rPr lang="fr-FR" sz="2800" dirty="0" smtClean="0">
                <a:solidFill>
                  <a:srgbClr val="006600"/>
                </a:solidFill>
              </a:rPr>
              <a:t>Les </a:t>
            </a:r>
            <a:r>
              <a:rPr lang="fr-FR" sz="2800" dirty="0" err="1" smtClean="0">
                <a:solidFill>
                  <a:srgbClr val="006600"/>
                </a:solidFill>
              </a:rPr>
              <a:t>centre-villes</a:t>
            </a:r>
            <a:endParaRPr lang="fr-FR" sz="2800" dirty="0" smtClean="0">
              <a:solidFill>
                <a:srgbClr val="006600"/>
              </a:solidFill>
            </a:endParaRPr>
          </a:p>
          <a:p>
            <a:r>
              <a:rPr lang="fr-FR" sz="2800" dirty="0" smtClean="0">
                <a:solidFill>
                  <a:srgbClr val="006600"/>
                </a:solidFill>
              </a:rPr>
              <a:t>Ville-centre-banlieue-périphérie</a:t>
            </a:r>
          </a:p>
          <a:p>
            <a:r>
              <a:rPr lang="fr-FR" sz="2800" dirty="0" smtClean="0">
                <a:solidFill>
                  <a:srgbClr val="006600"/>
                </a:solidFill>
              </a:rPr>
              <a:t>L’étalement urbain</a:t>
            </a:r>
          </a:p>
          <a:p>
            <a:endParaRPr lang="fr-FR" sz="2800" dirty="0" smtClean="0">
              <a:solidFill>
                <a:srgbClr val="006600"/>
              </a:solidFill>
            </a:endParaRPr>
          </a:p>
          <a:p>
            <a:r>
              <a:rPr lang="fr-FR" sz="2800" dirty="0" smtClean="0">
                <a:solidFill>
                  <a:srgbClr val="006600"/>
                </a:solidFill>
              </a:rPr>
              <a:t>L’année dernière : les </a:t>
            </a:r>
            <a:r>
              <a:rPr lang="fr-FR" sz="2800" dirty="0">
                <a:solidFill>
                  <a:srgbClr val="006600"/>
                </a:solidFill>
              </a:rPr>
              <a:t>marges de l’espace </a:t>
            </a:r>
            <a:r>
              <a:rPr lang="fr-FR" sz="2800" dirty="0" smtClean="0">
                <a:solidFill>
                  <a:srgbClr val="006600"/>
                </a:solidFill>
              </a:rPr>
              <a:t>français</a:t>
            </a:r>
          </a:p>
          <a:p>
            <a:r>
              <a:rPr lang="fr-FR" sz="2800" dirty="0" smtClean="0">
                <a:solidFill>
                  <a:srgbClr val="0033CC"/>
                </a:solidFill>
              </a:rPr>
              <a:t>Les </a:t>
            </a:r>
            <a:r>
              <a:rPr lang="fr-FR" sz="2800" dirty="0">
                <a:solidFill>
                  <a:srgbClr val="0033CC"/>
                </a:solidFill>
              </a:rPr>
              <a:t>espaces frontaliers de la France (première)</a:t>
            </a:r>
          </a:p>
          <a:p>
            <a:endParaRPr lang="fr-FR" sz="3600" dirty="0" smtClean="0">
              <a:solidFill>
                <a:srgbClr val="0033CC"/>
              </a:solidFill>
            </a:endParaRPr>
          </a:p>
          <a:p>
            <a:pPr marL="342900" lvl="1" indent="-342900">
              <a:buFont typeface="Arial" pitchFamily="34" charset="0"/>
              <a:buChar char="•"/>
            </a:pPr>
            <a:endParaRPr lang="fr-FR" sz="1800" dirty="0" smtClean="0"/>
          </a:p>
          <a:p>
            <a:pPr marL="342900" lvl="1" indent="-342900">
              <a:buNone/>
            </a:pPr>
            <a:endParaRPr lang="fr-FR" sz="1800" dirty="0" smtClean="0"/>
          </a:p>
          <a:p>
            <a:endParaRPr lang="fr-FR" dirty="0" smtClean="0"/>
          </a:p>
          <a:p>
            <a:endParaRPr lang="fr-FR"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système 1.jpg"/>
          <p:cNvPicPr>
            <a:picLocks noChangeAspect="1"/>
          </p:cNvPicPr>
          <p:nvPr/>
        </p:nvPicPr>
        <p:blipFill>
          <a:blip r:embed="rId2" cstate="print"/>
          <a:stretch>
            <a:fillRect/>
          </a:stretch>
        </p:blipFill>
        <p:spPr>
          <a:xfrm>
            <a:off x="1394415" y="2924944"/>
            <a:ext cx="6410151" cy="3419118"/>
          </a:xfrm>
          <a:prstGeom prst="rect">
            <a:avLst/>
          </a:prstGeom>
        </p:spPr>
      </p:pic>
      <p:sp>
        <p:nvSpPr>
          <p:cNvPr id="7" name="ZoneTexte 6"/>
          <p:cNvSpPr txBox="1"/>
          <p:nvPr/>
        </p:nvSpPr>
        <p:spPr>
          <a:xfrm>
            <a:off x="214282" y="6072206"/>
            <a:ext cx="3214710" cy="646331"/>
          </a:xfrm>
          <a:prstGeom prst="rect">
            <a:avLst/>
          </a:prstGeom>
          <a:noFill/>
        </p:spPr>
        <p:txBody>
          <a:bodyPr wrap="square" rtlCol="0">
            <a:spAutoFit/>
          </a:bodyPr>
          <a:lstStyle/>
          <a:p>
            <a:r>
              <a:rPr lang="fr-FR" dirty="0" smtClean="0"/>
              <a:t>La crise du groupe Suez </a:t>
            </a:r>
          </a:p>
          <a:p>
            <a:r>
              <a:rPr lang="fr-FR" dirty="0" smtClean="0"/>
              <a:t>en 2007 (Sciences politiques)</a:t>
            </a:r>
            <a:endParaRPr lang="fr-FR" dirty="0"/>
          </a:p>
        </p:txBody>
      </p:sp>
      <p:sp>
        <p:nvSpPr>
          <p:cNvPr id="8" name="Titre 1"/>
          <p:cNvSpPr txBox="1">
            <a:spLocks/>
          </p:cNvSpPr>
          <p:nvPr/>
        </p:nvSpPr>
        <p:spPr>
          <a:xfrm>
            <a:off x="0" y="-24771"/>
            <a:ext cx="9144000" cy="2357454"/>
          </a:xfrm>
          <a:prstGeom prst="rect">
            <a:avLst/>
          </a:prstGeom>
        </p:spPr>
        <p:txBody>
          <a:bodyPr vert="horz" lIns="91440" tIns="45720" rIns="91440" bIns="45720" rtlCol="0" anchor="ctr">
            <a:normAutofit fontScale="47500" lnSpcReduction="20000"/>
          </a:bodyPr>
          <a:lstStyle/>
          <a:p>
            <a:pPr lvl="0" algn="ctr">
              <a:spcBef>
                <a:spcPct val="0"/>
              </a:spcBef>
            </a:pPr>
            <a:r>
              <a:rPr kumimoji="0" lang="fr-FR" sz="3600" b="1" i="0" u="none" strike="noStrike" kern="1200" cap="none" spc="0" normalizeH="0" baseline="0" noProof="0" dirty="0" smtClean="0">
                <a:ln>
                  <a:noFill/>
                </a:ln>
                <a:solidFill>
                  <a:srgbClr val="FF0000"/>
                </a:solidFill>
                <a:effectLst/>
                <a:uLnTx/>
                <a:uFillTx/>
                <a:latin typeface="+mj-lt"/>
                <a:ea typeface="+mj-ea"/>
                <a:cs typeface="+mj-cs"/>
              </a:rPr>
              <a:t/>
            </a:r>
            <a:br>
              <a:rPr kumimoji="0" lang="fr-FR" sz="3600" b="1" i="0" u="none" strike="noStrike" kern="1200" cap="none" spc="0" normalizeH="0" baseline="0" noProof="0" dirty="0" smtClean="0">
                <a:ln>
                  <a:noFill/>
                </a:ln>
                <a:solidFill>
                  <a:srgbClr val="FF0000"/>
                </a:solidFill>
                <a:effectLst/>
                <a:uLnTx/>
                <a:uFillTx/>
                <a:latin typeface="+mj-lt"/>
                <a:ea typeface="+mj-ea"/>
                <a:cs typeface="+mj-cs"/>
              </a:rPr>
            </a:br>
            <a:r>
              <a:rPr kumimoji="0" lang="fr-FR" sz="3600" b="0" i="0" u="none" strike="noStrike" kern="1200" cap="none" spc="0" normalizeH="0" baseline="0" noProof="0" dirty="0" smtClean="0">
                <a:ln>
                  <a:noFill/>
                </a:ln>
                <a:solidFill>
                  <a:schemeClr val="tx1"/>
                </a:solidFill>
                <a:effectLst/>
                <a:uLnTx/>
                <a:uFillTx/>
                <a:latin typeface="+mj-lt"/>
                <a:ea typeface="+mj-ea"/>
                <a:cs typeface="+mj-cs"/>
              </a:rPr>
              <a:t/>
            </a:r>
            <a:br>
              <a:rPr kumimoji="0" lang="fr-FR" sz="3600" b="0" i="0" u="none" strike="noStrike" kern="1200" cap="none" spc="0" normalizeH="0" baseline="0" noProof="0" dirty="0" smtClean="0">
                <a:ln>
                  <a:noFill/>
                </a:ln>
                <a:solidFill>
                  <a:schemeClr val="tx1"/>
                </a:solidFill>
                <a:effectLst/>
                <a:uLnTx/>
                <a:uFillTx/>
                <a:latin typeface="+mj-lt"/>
                <a:ea typeface="+mj-ea"/>
                <a:cs typeface="+mj-cs"/>
              </a:rPr>
            </a:br>
            <a:r>
              <a:rPr kumimoji="0" lang="fr-FR" sz="9600" b="1" i="0" u="none" strike="noStrike" kern="1200" cap="none" spc="0" normalizeH="0" baseline="0" noProof="0" dirty="0" smtClean="0">
                <a:ln>
                  <a:noFill/>
                </a:ln>
                <a:solidFill>
                  <a:srgbClr val="FF0000"/>
                </a:solidFill>
                <a:effectLst/>
                <a:uLnTx/>
                <a:uFillTx/>
                <a:latin typeface="+mj-lt"/>
                <a:ea typeface="+mj-ea"/>
                <a:cs typeface="+mj-cs"/>
              </a:rPr>
              <a:t>L’analyse spatiale a une volonté de théorisation qui passe souvent par une analyse systémique</a:t>
            </a:r>
          </a:p>
          <a:p>
            <a:pPr lvl="0" algn="ctr">
              <a:spcBef>
                <a:spcPct val="0"/>
              </a:spcBef>
            </a:pPr>
            <a:endParaRPr kumimoji="0" lang="fr-FR" sz="9600" b="1" i="0" u="none" strike="noStrike" kern="1200" cap="none" spc="0" normalizeH="0" baseline="0" noProof="0" dirty="0" smtClean="0">
              <a:ln>
                <a:noFill/>
              </a:ln>
              <a:solidFill>
                <a:srgbClr val="FF0000"/>
              </a:solidFill>
              <a:effectLst/>
              <a:uLnTx/>
              <a:uFillTx/>
              <a:latin typeface="+mj-lt"/>
              <a:ea typeface="+mj-ea"/>
              <a:cs typeface="+mj-cs"/>
            </a:endParaRPr>
          </a:p>
        </p:txBody>
      </p:sp>
      <p:sp>
        <p:nvSpPr>
          <p:cNvPr id="9" name="ZoneTexte 8"/>
          <p:cNvSpPr txBox="1"/>
          <p:nvPr/>
        </p:nvSpPr>
        <p:spPr>
          <a:xfrm>
            <a:off x="5929321" y="1956847"/>
            <a:ext cx="4903089" cy="2677656"/>
          </a:xfrm>
          <a:prstGeom prst="rect">
            <a:avLst/>
          </a:prstGeom>
          <a:noFill/>
        </p:spPr>
        <p:txBody>
          <a:bodyPr wrap="square" rtlCol="0">
            <a:spAutoFit/>
          </a:bodyPr>
          <a:lstStyle/>
          <a:p>
            <a:r>
              <a:rPr lang="fr-FR" sz="2400" b="1" dirty="0" smtClean="0">
                <a:solidFill>
                  <a:srgbClr val="0033CC"/>
                </a:solidFill>
              </a:rPr>
              <a:t>Holisme, </a:t>
            </a:r>
          </a:p>
          <a:p>
            <a:r>
              <a:rPr lang="fr-FR" sz="2400" b="1" dirty="0" smtClean="0">
                <a:solidFill>
                  <a:srgbClr val="0033CC"/>
                </a:solidFill>
              </a:rPr>
              <a:t>structuralisme</a:t>
            </a:r>
          </a:p>
          <a:p>
            <a:r>
              <a:rPr lang="fr-FR" sz="2400" b="1" dirty="0" err="1" smtClean="0">
                <a:solidFill>
                  <a:srgbClr val="0033CC"/>
                </a:solidFill>
              </a:rPr>
              <a:t>Lorrentz</a:t>
            </a:r>
            <a:endParaRPr lang="fr-FR" sz="2400" b="1" dirty="0" smtClean="0">
              <a:solidFill>
                <a:srgbClr val="0033CC"/>
              </a:solidFill>
            </a:endParaRPr>
          </a:p>
          <a:p>
            <a:r>
              <a:rPr lang="fr-FR" sz="2400" b="1" dirty="0" smtClean="0">
                <a:solidFill>
                  <a:srgbClr val="0033CC"/>
                </a:solidFill>
              </a:rPr>
              <a:t>De Rosnay (macroscope)</a:t>
            </a:r>
          </a:p>
          <a:p>
            <a:r>
              <a:rPr lang="fr-FR" sz="2400" b="1" dirty="0" smtClean="0">
                <a:solidFill>
                  <a:srgbClr val="0033CC"/>
                </a:solidFill>
              </a:rPr>
              <a:t>	     </a:t>
            </a:r>
            <a:r>
              <a:rPr lang="fr-FR" sz="1600" b="1" dirty="0" smtClean="0">
                <a:solidFill>
                  <a:srgbClr val="FF00FF"/>
                </a:solidFill>
              </a:rPr>
              <a:t>Variété des éléments</a:t>
            </a:r>
          </a:p>
          <a:p>
            <a:r>
              <a:rPr lang="fr-FR" sz="1600" b="1" dirty="0" smtClean="0">
                <a:solidFill>
                  <a:srgbClr val="FF00FF"/>
                </a:solidFill>
              </a:rPr>
              <a:t>	       Hiérarchie</a:t>
            </a:r>
          </a:p>
          <a:p>
            <a:r>
              <a:rPr lang="fr-FR" sz="1600" b="1" dirty="0" smtClean="0">
                <a:solidFill>
                  <a:srgbClr val="FF00FF"/>
                </a:solidFill>
              </a:rPr>
              <a:t>	       Liaisons</a:t>
            </a:r>
          </a:p>
          <a:p>
            <a:r>
              <a:rPr lang="fr-FR" sz="1600" b="1" dirty="0" smtClean="0">
                <a:solidFill>
                  <a:srgbClr val="FF00FF"/>
                </a:solidFill>
              </a:rPr>
              <a:t>	           Non linéarité</a:t>
            </a:r>
            <a:endParaRPr lang="fr-FR" sz="1600" b="1" dirty="0">
              <a:solidFill>
                <a:srgbClr val="FF00FF"/>
              </a:solidFill>
            </a:endParaRPr>
          </a:p>
        </p:txBody>
      </p:sp>
      <p:sp>
        <p:nvSpPr>
          <p:cNvPr id="10" name="ZoneTexte 9"/>
          <p:cNvSpPr txBox="1"/>
          <p:nvPr/>
        </p:nvSpPr>
        <p:spPr>
          <a:xfrm>
            <a:off x="39470" y="1956847"/>
            <a:ext cx="2286016" cy="1846659"/>
          </a:xfrm>
          <a:prstGeom prst="rect">
            <a:avLst/>
          </a:prstGeom>
          <a:noFill/>
        </p:spPr>
        <p:txBody>
          <a:bodyPr wrap="square" rtlCol="0">
            <a:spAutoFit/>
          </a:bodyPr>
          <a:lstStyle/>
          <a:p>
            <a:pPr lvl="0"/>
            <a:r>
              <a:rPr lang="fr-FR" sz="2400" b="1" dirty="0" smtClean="0">
                <a:solidFill>
                  <a:srgbClr val="339933"/>
                </a:solidFill>
              </a:rPr>
              <a:t>Un exemples </a:t>
            </a:r>
            <a:r>
              <a:rPr lang="fr-FR" sz="2400" b="1" dirty="0" smtClean="0">
                <a:solidFill>
                  <a:srgbClr val="339933"/>
                </a:solidFill>
              </a:rPr>
              <a:t>de </a:t>
            </a:r>
            <a:r>
              <a:rPr lang="fr-FR" sz="2400" b="1" dirty="0" smtClean="0">
                <a:solidFill>
                  <a:srgbClr val="339933"/>
                </a:solidFill>
              </a:rPr>
              <a:t>système </a:t>
            </a:r>
            <a:r>
              <a:rPr lang="fr-FR" sz="2400" b="1" dirty="0" smtClean="0">
                <a:solidFill>
                  <a:srgbClr val="339933"/>
                </a:solidFill>
              </a:rPr>
              <a:t>en dehors de la géographie</a:t>
            </a:r>
            <a:endParaRPr lang="fr-FR" sz="2400" b="1" dirty="0" smtClean="0">
              <a:solidFill>
                <a:srgbClr val="FF0000"/>
              </a:solidFill>
            </a:endParaRPr>
          </a:p>
          <a:p>
            <a:endParaRPr lang="fr-F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14282" y="1071546"/>
            <a:ext cx="4643470" cy="1470025"/>
          </a:xfrm>
        </p:spPr>
        <p:txBody>
          <a:bodyPr>
            <a:normAutofit fontScale="90000"/>
          </a:bodyPr>
          <a:lstStyle/>
          <a:p>
            <a:r>
              <a:rPr lang="fr-FR" sz="2700" dirty="0" smtClean="0">
                <a:solidFill>
                  <a:srgbClr val="0033CC"/>
                </a:solidFill>
              </a:rPr>
              <a:t>Ce qui, en géographie, donne graphiquement ….</a:t>
            </a:r>
            <a:r>
              <a:rPr lang="fr-FR" sz="3600" dirty="0" smtClean="0"/>
              <a:t/>
            </a:r>
            <a:br>
              <a:rPr lang="fr-FR" sz="3600" dirty="0" smtClean="0"/>
            </a:br>
            <a:r>
              <a:rPr lang="fr-FR" sz="3600" dirty="0" smtClean="0">
                <a:solidFill>
                  <a:srgbClr val="009900"/>
                </a:solidFill>
              </a:rPr>
              <a:t> </a:t>
            </a:r>
            <a:br>
              <a:rPr lang="fr-FR" sz="3600" dirty="0" smtClean="0">
                <a:solidFill>
                  <a:srgbClr val="009900"/>
                </a:solidFill>
              </a:rPr>
            </a:br>
            <a:r>
              <a:rPr lang="fr-FR" sz="2000" dirty="0" smtClean="0">
                <a:solidFill>
                  <a:srgbClr val="009900"/>
                </a:solidFill>
              </a:rPr>
              <a:t/>
            </a:r>
            <a:br>
              <a:rPr lang="fr-FR" sz="2000" dirty="0" smtClean="0">
                <a:solidFill>
                  <a:srgbClr val="009900"/>
                </a:solidFill>
              </a:rPr>
            </a:br>
            <a:r>
              <a:rPr lang="fr-FR" sz="2000" dirty="0" smtClean="0">
                <a:solidFill>
                  <a:srgbClr val="009900"/>
                </a:solidFill>
              </a:rPr>
              <a:t> - </a:t>
            </a:r>
            <a:r>
              <a:rPr lang="fr-FR" sz="2000" dirty="0" err="1" smtClean="0">
                <a:solidFill>
                  <a:srgbClr val="009900"/>
                </a:solidFill>
              </a:rPr>
              <a:t>Auriac</a:t>
            </a:r>
            <a:r>
              <a:rPr lang="fr-FR" sz="2000" dirty="0" smtClean="0">
                <a:solidFill>
                  <a:srgbClr val="009900"/>
                </a:solidFill>
              </a:rPr>
              <a:t> et al. In N. </a:t>
            </a:r>
            <a:r>
              <a:rPr lang="fr-FR" sz="2000" dirty="0" err="1" smtClean="0">
                <a:solidFill>
                  <a:srgbClr val="009900"/>
                </a:solidFill>
              </a:rPr>
              <a:t>Beuscher</a:t>
            </a:r>
            <a:r>
              <a:rPr lang="fr-FR" sz="2000" dirty="0" smtClean="0">
                <a:solidFill>
                  <a:srgbClr val="009900"/>
                </a:solidFill>
              </a:rPr>
              <a:t> et M. </a:t>
            </a:r>
            <a:r>
              <a:rPr lang="fr-FR" sz="2000" dirty="0" err="1" smtClean="0">
                <a:solidFill>
                  <a:srgbClr val="009900"/>
                </a:solidFill>
              </a:rPr>
              <a:t>Reghezza</a:t>
            </a:r>
            <a:r>
              <a:rPr lang="fr-FR" sz="2000" dirty="0" smtClean="0">
                <a:solidFill>
                  <a:srgbClr val="009900"/>
                </a:solidFill>
              </a:rPr>
              <a:t>. La géographie : pourquoi ? Comment ? Hatier. 2005</a:t>
            </a:r>
            <a:endParaRPr lang="fr-FR" sz="2000" dirty="0">
              <a:solidFill>
                <a:srgbClr val="009900"/>
              </a:solidFill>
            </a:endParaRPr>
          </a:p>
        </p:txBody>
      </p:sp>
      <p:pic>
        <p:nvPicPr>
          <p:cNvPr id="5" name="Image 4" descr="vignoble système.jpg"/>
          <p:cNvPicPr>
            <a:picLocks noChangeAspect="1"/>
          </p:cNvPicPr>
          <p:nvPr/>
        </p:nvPicPr>
        <p:blipFill>
          <a:blip r:embed="rId3" cstate="print"/>
          <a:stretch>
            <a:fillRect/>
          </a:stretch>
        </p:blipFill>
        <p:spPr>
          <a:xfrm>
            <a:off x="5206364" y="0"/>
            <a:ext cx="3937636" cy="6788188"/>
          </a:xfrm>
          <a:prstGeom prst="rect">
            <a:avLst/>
          </a:prstGeom>
        </p:spPr>
      </p:pic>
      <p:pic>
        <p:nvPicPr>
          <p:cNvPr id="82946" name="Picture 2" descr="http://www.msha.fr/cervin/wp-content/uploads/2011/03/Colloque-territoires-du-vin-en-2002.jpg"/>
          <p:cNvPicPr>
            <a:picLocks noChangeAspect="1" noChangeArrowheads="1"/>
          </p:cNvPicPr>
          <p:nvPr/>
        </p:nvPicPr>
        <p:blipFill>
          <a:blip r:embed="rId4"/>
          <a:srcRect/>
          <a:stretch>
            <a:fillRect/>
          </a:stretch>
        </p:blipFill>
        <p:spPr bwMode="auto">
          <a:xfrm>
            <a:off x="1" y="3190092"/>
            <a:ext cx="2285984" cy="366790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4414" y="0"/>
            <a:ext cx="7772400" cy="1143000"/>
          </a:xfrm>
        </p:spPr>
        <p:txBody>
          <a:bodyPr/>
          <a:lstStyle/>
          <a:p>
            <a:pPr algn="ctr"/>
            <a:r>
              <a:rPr lang="fr-FR" sz="2400" b="1" i="0" dirty="0" smtClean="0">
                <a:solidFill>
                  <a:schemeClr val="bg1"/>
                </a:solidFill>
                <a:latin typeface="Calibri" pitchFamily="34" charset="0"/>
              </a:rPr>
              <a:t>Le danger du cadre théorique : des idées qui évacuent une certaine forme de géographie (celle « qui dit où »)</a:t>
            </a:r>
            <a:endParaRPr lang="fr-FR" sz="2400" b="1" i="0" dirty="0">
              <a:solidFill>
                <a:schemeClr val="bg1"/>
              </a:solidFill>
              <a:latin typeface="Calibri" pitchFamily="34" charset="0"/>
            </a:endParaRPr>
          </a:p>
        </p:txBody>
      </p:sp>
      <p:pic>
        <p:nvPicPr>
          <p:cNvPr id="1028" name="Picture 4" descr="http://ars.els-cdn.com/content/image/1-s2.0-S0959378011001385-gr1.jpg"/>
          <p:cNvPicPr>
            <a:picLocks noChangeAspect="1" noChangeArrowheads="1"/>
          </p:cNvPicPr>
          <p:nvPr/>
        </p:nvPicPr>
        <p:blipFill>
          <a:blip r:embed="rId2" cstate="print"/>
          <a:srcRect/>
          <a:stretch>
            <a:fillRect/>
          </a:stretch>
        </p:blipFill>
        <p:spPr bwMode="auto">
          <a:xfrm>
            <a:off x="5724128" y="806706"/>
            <a:ext cx="2357422" cy="2068281"/>
          </a:xfrm>
          <a:prstGeom prst="rect">
            <a:avLst/>
          </a:prstGeom>
          <a:noFill/>
        </p:spPr>
      </p:pic>
      <p:pic>
        <p:nvPicPr>
          <p:cNvPr id="8" name="Image 7" descr="transition urbaine.jpg"/>
          <p:cNvPicPr>
            <a:picLocks noChangeAspect="1"/>
          </p:cNvPicPr>
          <p:nvPr/>
        </p:nvPicPr>
        <p:blipFill>
          <a:blip r:embed="rId3" cstate="print"/>
          <a:stretch>
            <a:fillRect/>
          </a:stretch>
        </p:blipFill>
        <p:spPr>
          <a:xfrm>
            <a:off x="1" y="3214686"/>
            <a:ext cx="3949433" cy="3643314"/>
          </a:xfrm>
          <a:prstGeom prst="rect">
            <a:avLst/>
          </a:prstGeom>
        </p:spPr>
      </p:pic>
      <p:sp>
        <p:nvSpPr>
          <p:cNvPr id="9" name="Espace réservé du numéro de diapositive 8"/>
          <p:cNvSpPr>
            <a:spLocks noGrp="1"/>
          </p:cNvSpPr>
          <p:nvPr>
            <p:ph type="sldNum" sz="quarter" idx="12"/>
          </p:nvPr>
        </p:nvSpPr>
        <p:spPr/>
        <p:txBody>
          <a:bodyPr/>
          <a:lstStyle/>
          <a:p>
            <a:fld id="{EFC60975-67C7-407E-8D74-15F5CDB4B5F5}" type="slidenum">
              <a:rPr lang="fr-FR" smtClean="0"/>
              <a:pPr/>
              <a:t>39</a:t>
            </a:fld>
            <a:endParaRPr lang="fr-FR"/>
          </a:p>
        </p:txBody>
      </p:sp>
      <p:sp>
        <p:nvSpPr>
          <p:cNvPr id="5" name="ZoneTexte 4"/>
          <p:cNvSpPr txBox="1"/>
          <p:nvPr/>
        </p:nvSpPr>
        <p:spPr>
          <a:xfrm>
            <a:off x="0" y="928670"/>
            <a:ext cx="6215074" cy="1754326"/>
          </a:xfrm>
          <a:prstGeom prst="rect">
            <a:avLst/>
          </a:prstGeom>
          <a:solidFill>
            <a:schemeClr val="bg1"/>
          </a:solidFill>
        </p:spPr>
        <p:txBody>
          <a:bodyPr wrap="square" rtlCol="0">
            <a:spAutoFit/>
          </a:bodyPr>
          <a:lstStyle/>
          <a:p>
            <a:pPr>
              <a:buFontTx/>
              <a:buChar char="-"/>
            </a:pPr>
            <a:r>
              <a:rPr lang="fr-FR" dirty="0" smtClean="0"/>
              <a:t>La vision d’ensemble : transition urbaine et transition vers la mobilité</a:t>
            </a:r>
          </a:p>
          <a:p>
            <a:pPr>
              <a:buFontTx/>
              <a:buChar char="-"/>
            </a:pPr>
            <a:r>
              <a:rPr lang="fr-FR" dirty="0" smtClean="0"/>
              <a:t> La différence nord-sud mais aussi :   </a:t>
            </a:r>
          </a:p>
          <a:p>
            <a:pPr>
              <a:buFontTx/>
              <a:buChar char="-"/>
            </a:pPr>
            <a:r>
              <a:rPr lang="fr-FR" dirty="0" smtClean="0"/>
              <a:t> La différence entre métropoles et petites villes</a:t>
            </a:r>
          </a:p>
          <a:p>
            <a:pPr>
              <a:buFontTx/>
              <a:buChar char="-"/>
            </a:pPr>
            <a:r>
              <a:rPr lang="fr-FR" dirty="0" smtClean="0"/>
              <a:t> La différence entre ville européenne, asiatique, américaine…</a:t>
            </a:r>
          </a:p>
          <a:p>
            <a:pPr>
              <a:buFontTx/>
              <a:buChar char="-"/>
            </a:pPr>
            <a:r>
              <a:rPr lang="fr-FR" dirty="0" smtClean="0"/>
              <a:t> La question de la mobilité sociale</a:t>
            </a:r>
            <a:endParaRPr lang="fr-FR" dirty="0"/>
          </a:p>
        </p:txBody>
      </p:sp>
      <p:sp>
        <p:nvSpPr>
          <p:cNvPr id="47105" name="Rectangle 1"/>
          <p:cNvSpPr>
            <a:spLocks noChangeArrowheads="1"/>
          </p:cNvSpPr>
          <p:nvPr/>
        </p:nvSpPr>
        <p:spPr bwMode="auto">
          <a:xfrm>
            <a:off x="3857620" y="2857496"/>
            <a:ext cx="5286380" cy="4216539"/>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chemeClr val="tx1"/>
                </a:solidFill>
                <a:effectLst/>
                <a:latin typeface="Calibri" pitchFamily="34" charset="0"/>
                <a:ea typeface="Calibri" pitchFamily="34" charset="0"/>
                <a:cs typeface="Times"/>
              </a:rPr>
              <a:t>Article fondateur de  </a:t>
            </a:r>
            <a:r>
              <a:rPr kumimoji="0" lang="fr-FR" b="0" i="0" u="none" strike="noStrike" cap="none" normalizeH="0" baseline="0" dirty="0" err="1" smtClean="0">
                <a:ln>
                  <a:noFill/>
                </a:ln>
                <a:solidFill>
                  <a:srgbClr val="0000FF"/>
                </a:solidFill>
                <a:effectLst/>
                <a:latin typeface="Calibri" pitchFamily="34" charset="0"/>
                <a:ea typeface="Calibri" pitchFamily="34" charset="0"/>
                <a:cs typeface="Times"/>
              </a:rPr>
              <a:t>Wilbur</a:t>
            </a:r>
            <a:r>
              <a:rPr kumimoji="0" lang="fr-FR" b="0" i="0" u="none" strike="noStrike" cap="none" normalizeH="0" baseline="0" dirty="0" smtClean="0">
                <a:ln>
                  <a:noFill/>
                </a:ln>
                <a:solidFill>
                  <a:srgbClr val="0000FF"/>
                </a:solidFill>
                <a:effectLst/>
                <a:latin typeface="Calibri" pitchFamily="34" charset="0"/>
                <a:ea typeface="Calibri" pitchFamily="34" charset="0"/>
                <a:cs typeface="Times"/>
              </a:rPr>
              <a:t> </a:t>
            </a:r>
            <a:r>
              <a:rPr kumimoji="0" lang="fr-FR" b="0" i="0" u="none" strike="noStrike" cap="none" normalizeH="0" baseline="0" dirty="0" err="1" smtClean="0">
                <a:ln>
                  <a:noFill/>
                </a:ln>
                <a:solidFill>
                  <a:srgbClr val="0000FF"/>
                </a:solidFill>
                <a:effectLst/>
                <a:latin typeface="Calibri" pitchFamily="34" charset="0"/>
                <a:ea typeface="Calibri" pitchFamily="34" charset="0"/>
                <a:cs typeface="Times"/>
              </a:rPr>
              <a:t>Zelinsky</a:t>
            </a:r>
            <a:r>
              <a:rPr kumimoji="0" lang="fr-FR" b="0" i="0" u="none" strike="noStrike" cap="none" normalizeH="0" baseline="0" dirty="0" smtClean="0">
                <a:ln>
                  <a:noFill/>
                </a:ln>
                <a:solidFill>
                  <a:srgbClr val="0000FF"/>
                </a:solidFill>
                <a:effectLst/>
                <a:latin typeface="Calibri" pitchFamily="34" charset="0"/>
                <a:ea typeface="Calibri" pitchFamily="34" charset="0"/>
                <a:cs typeface="Times"/>
              </a:rPr>
              <a:t>. </a:t>
            </a:r>
            <a:r>
              <a:rPr kumimoji="0" lang="en-US" b="0"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rPr>
              <a:t>1971, « The hypothesis of the mobility transition », </a:t>
            </a:r>
            <a:r>
              <a:rPr kumimoji="0" lang="en-US" b="0" i="1" u="none" strike="noStrike" cap="none" normalizeH="0" baseline="0" dirty="0" smtClean="0">
                <a:ln>
                  <a:noFill/>
                </a:ln>
                <a:solidFill>
                  <a:srgbClr val="0000FF"/>
                </a:solidFill>
                <a:effectLst/>
                <a:latin typeface="Calibri" pitchFamily="34" charset="0"/>
                <a:ea typeface="Calibri" pitchFamily="34" charset="0"/>
                <a:cs typeface="Times New Roman" pitchFamily="18" charset="0"/>
              </a:rPr>
              <a:t>The Geographical Review</a:t>
            </a:r>
            <a:r>
              <a:rPr kumimoji="0" lang="en-US" b="0"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rPr>
              <a:t>,</a:t>
            </a:r>
            <a:r>
              <a:rPr kumimoji="0" lang="en-US" b="0" i="0" u="none" strike="noStrike" cap="none" normalizeH="0" baseline="0" dirty="0" smtClean="0">
                <a:ln>
                  <a:noFill/>
                </a:ln>
                <a:solidFill>
                  <a:srgbClr val="0000FF"/>
                </a:solidFill>
                <a:effectLst/>
                <a:latin typeface="Calibri" pitchFamily="34" charset="0"/>
                <a:ea typeface="Calibri" pitchFamily="34" charset="0"/>
                <a:cs typeface="Times"/>
              </a:rPr>
              <a:t> </a:t>
            </a:r>
            <a:r>
              <a:rPr kumimoji="0" lang="en-US" b="0" i="0" u="none" strike="noStrike" cap="none" normalizeH="0" baseline="0" dirty="0" smtClean="0">
                <a:ln>
                  <a:noFill/>
                </a:ln>
                <a:solidFill>
                  <a:srgbClr val="0000FF"/>
                </a:solidFill>
                <a:effectLst/>
                <a:latin typeface="Calibri" pitchFamily="34" charset="0"/>
                <a:ea typeface="Calibri" pitchFamily="34" charset="0"/>
                <a:cs typeface="Times New Roman" pitchFamily="18" charset="0"/>
              </a:rPr>
              <a:t>vol. 61, nº 2, pp. 219-249.</a:t>
            </a:r>
            <a:endParaRPr kumimoji="0" lang="fr-FR" b="0" i="0" u="none" strike="noStrike" cap="none" normalizeH="0" baseline="0" dirty="0" smtClean="0">
              <a:ln>
                <a:noFill/>
              </a:ln>
              <a:solidFill>
                <a:srgbClr val="0000FF"/>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b="1" dirty="0" smtClean="0">
                <a:latin typeface="Calibri" pitchFamily="34" charset="0"/>
                <a:ea typeface="Calibri" pitchFamily="34" charset="0"/>
                <a:cs typeface="Times"/>
              </a:rPr>
              <a:t>T</a:t>
            </a:r>
            <a:r>
              <a:rPr kumimoji="0" lang="fr-FR" b="1" i="0" u="none" strike="noStrike" cap="none" normalizeH="0" baseline="0" dirty="0" smtClean="0">
                <a:ln>
                  <a:noFill/>
                </a:ln>
                <a:solidFill>
                  <a:schemeClr val="tx1"/>
                </a:solidFill>
                <a:effectLst/>
                <a:latin typeface="Calibri" pitchFamily="34" charset="0"/>
                <a:ea typeface="Calibri" pitchFamily="34" charset="0"/>
                <a:cs typeface="Times"/>
              </a:rPr>
              <a:t>ransition vers la mobilité (</a:t>
            </a:r>
            <a:r>
              <a:rPr kumimoji="0" lang="fr-FR" b="1" i="1" u="none" strike="noStrike" cap="none" normalizeH="0" baseline="0" dirty="0" err="1" smtClean="0">
                <a:ln>
                  <a:noFill/>
                </a:ln>
                <a:solidFill>
                  <a:schemeClr val="tx1"/>
                </a:solidFill>
                <a:effectLst/>
                <a:latin typeface="Calibri" pitchFamily="34" charset="0"/>
                <a:ea typeface="Calibri" pitchFamily="34" charset="0"/>
                <a:cs typeface="Times"/>
              </a:rPr>
              <a:t>mobility</a:t>
            </a:r>
            <a:r>
              <a:rPr kumimoji="0" lang="fr-FR" b="1" i="1" u="none" strike="noStrike" cap="none" normalizeH="0" baseline="0" dirty="0" smtClean="0">
                <a:ln>
                  <a:noFill/>
                </a:ln>
                <a:solidFill>
                  <a:schemeClr val="tx1"/>
                </a:solidFill>
                <a:effectLst/>
                <a:latin typeface="Calibri" pitchFamily="34" charset="0"/>
                <a:ea typeface="Calibri" pitchFamily="34" charset="0"/>
                <a:cs typeface="Times"/>
              </a:rPr>
              <a:t> transition</a:t>
            </a:r>
            <a:r>
              <a:rPr kumimoji="0" lang="fr-FR" b="1" i="0" u="none" strike="noStrike" cap="none" normalizeH="0" baseline="0" dirty="0" smtClean="0">
                <a:ln>
                  <a:noFill/>
                </a:ln>
                <a:solidFill>
                  <a:schemeClr val="tx1"/>
                </a:solidFill>
                <a:effectLst/>
                <a:latin typeface="Calibri" pitchFamily="34" charset="0"/>
                <a:ea typeface="Calibri" pitchFamily="34" charset="0"/>
                <a:cs typeface="Times"/>
              </a:rPr>
              <a:t>) parfois traduit en français par transition migratoire :</a:t>
            </a:r>
            <a:endParaRPr kumimoji="0" lang="fr-FR"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1" i="0" u="sng" strike="noStrike" cap="none" normalizeH="0" baseline="0" dirty="0" smtClean="0">
                <a:ln>
                  <a:noFill/>
                </a:ln>
                <a:solidFill>
                  <a:srgbClr val="221E1F"/>
                </a:solidFill>
                <a:effectLst/>
                <a:latin typeface="Calibri" pitchFamily="34" charset="0"/>
                <a:ea typeface="Calibri" pitchFamily="34" charset="0"/>
                <a:cs typeface="Times"/>
              </a:rPr>
              <a:t>Étape 2</a:t>
            </a:r>
            <a:r>
              <a:rPr kumimoji="0" lang="fr-FR" b="0" i="0" u="none" strike="noStrike" cap="none" normalizeH="0" baseline="0" dirty="0" smtClean="0">
                <a:ln>
                  <a:noFill/>
                </a:ln>
                <a:solidFill>
                  <a:srgbClr val="221E1F"/>
                </a:solidFill>
                <a:effectLst/>
                <a:latin typeface="Calibri" pitchFamily="34" charset="0"/>
                <a:ea typeface="Calibri" pitchFamily="34" charset="0"/>
                <a:cs typeface="Times"/>
              </a:rPr>
              <a:t> : augmentation des migrations pionnières, de l’exode rural et des migrations internationales (avec un décalage homme-femme)</a:t>
            </a:r>
            <a:endParaRPr kumimoji="0" lang="fr-FR"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1" i="0" u="sng" strike="noStrike" cap="none" normalizeH="0" baseline="0" dirty="0" smtClean="0">
                <a:ln>
                  <a:noFill/>
                </a:ln>
                <a:solidFill>
                  <a:srgbClr val="221E1F"/>
                </a:solidFill>
                <a:effectLst/>
                <a:latin typeface="Calibri" pitchFamily="34" charset="0"/>
                <a:ea typeface="Calibri" pitchFamily="34" charset="0"/>
                <a:cs typeface="Times"/>
              </a:rPr>
              <a:t>Étape 3</a:t>
            </a:r>
            <a:r>
              <a:rPr kumimoji="0" lang="fr-FR" b="0" i="0" u="none" strike="noStrike" cap="none" normalizeH="0" baseline="0" dirty="0" smtClean="0">
                <a:ln>
                  <a:noFill/>
                </a:ln>
                <a:solidFill>
                  <a:srgbClr val="221E1F"/>
                </a:solidFill>
                <a:effectLst/>
                <a:latin typeface="Calibri" pitchFamily="34" charset="0"/>
                <a:ea typeface="Calibri" pitchFamily="34" charset="0"/>
                <a:cs typeface="Times"/>
              </a:rPr>
              <a:t> : apogée de l’exode rural et des migrations internationales avant déclin progressif</a:t>
            </a:r>
            <a:endParaRPr kumimoji="0" lang="fr-FR"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221E1F"/>
                </a:solidFill>
                <a:effectLst/>
                <a:latin typeface="Calibri" pitchFamily="34" charset="0"/>
                <a:ea typeface="Calibri" pitchFamily="34" charset="0"/>
                <a:cs typeface="Times"/>
              </a:rPr>
              <a:t>Développement des mobilités </a:t>
            </a:r>
            <a:r>
              <a:rPr kumimoji="0" lang="fr-FR" b="0" i="0" u="none" strike="noStrike" cap="none" normalizeH="0" baseline="0" dirty="0" smtClean="0">
                <a:ln>
                  <a:noFill/>
                </a:ln>
                <a:solidFill>
                  <a:schemeClr val="tx1"/>
                </a:solidFill>
                <a:effectLst/>
                <a:latin typeface="Calibri" pitchFamily="34" charset="0"/>
                <a:ea typeface="Calibri" pitchFamily="34" charset="0"/>
                <a:cs typeface="Times"/>
              </a:rPr>
              <a:t>interurbaines</a:t>
            </a:r>
            <a:r>
              <a:rPr kumimoji="0" lang="fr-FR" b="1" i="0" u="none" strike="noStrike" cap="none" normalizeH="0" baseline="0" dirty="0" smtClean="0">
                <a:ln>
                  <a:noFill/>
                </a:ln>
                <a:solidFill>
                  <a:schemeClr val="tx1"/>
                </a:solidFill>
                <a:effectLst/>
                <a:latin typeface="Calibri" pitchFamily="34" charset="0"/>
                <a:ea typeface="Calibri" pitchFamily="34" charset="0"/>
                <a:cs typeface="Times"/>
              </a:rPr>
              <a:t>, </a:t>
            </a:r>
            <a:r>
              <a:rPr kumimoji="0" lang="fr-FR" b="0" i="0" u="none" strike="noStrike" cap="none" normalizeH="0" baseline="0" dirty="0" smtClean="0">
                <a:ln>
                  <a:noFill/>
                </a:ln>
                <a:solidFill>
                  <a:schemeClr val="tx1"/>
                </a:solidFill>
                <a:effectLst/>
                <a:latin typeface="Calibri" pitchFamily="34" charset="0"/>
                <a:ea typeface="Calibri" pitchFamily="34" charset="0"/>
                <a:cs typeface="Times"/>
              </a:rPr>
              <a:t>entre petites et grandes villes, et des mobilités intra-urbaines vers </a:t>
            </a:r>
            <a:r>
              <a:rPr kumimoji="0" lang="fr-FR" b="0" i="0" u="none" strike="noStrike" cap="none" normalizeH="0" baseline="0" dirty="0" smtClean="0">
                <a:ln>
                  <a:noFill/>
                </a:ln>
                <a:solidFill>
                  <a:srgbClr val="221E1F"/>
                </a:solidFill>
                <a:effectLst/>
                <a:latin typeface="Calibri" pitchFamily="34" charset="0"/>
                <a:ea typeface="Calibri" pitchFamily="34" charset="0"/>
                <a:cs typeface="Times"/>
              </a:rPr>
              <a:t>les périphéries,</a:t>
            </a:r>
            <a:endParaRPr kumimoji="0" lang="fr-FR" b="0" i="0" u="none" strike="noStrike" cap="none" normalizeH="0" baseline="0" dirty="0" smtClean="0">
              <a:ln>
                <a:noFill/>
              </a:ln>
              <a:solidFill>
                <a:schemeClr val="tx1"/>
              </a:solidFill>
              <a:effectLst/>
              <a:latin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b="1" i="0" u="sng" strike="noStrike" cap="none" normalizeH="0" baseline="0" dirty="0" smtClean="0">
                <a:ln>
                  <a:noFill/>
                </a:ln>
                <a:solidFill>
                  <a:srgbClr val="221E1F"/>
                </a:solidFill>
                <a:effectLst/>
                <a:latin typeface="Calibri" pitchFamily="34" charset="0"/>
                <a:ea typeface="Calibri" pitchFamily="34" charset="0"/>
                <a:cs typeface="Times"/>
              </a:rPr>
              <a:t>Étape 4</a:t>
            </a:r>
            <a:r>
              <a:rPr kumimoji="0" lang="fr-FR" b="0" i="0" u="none" strike="noStrike" cap="none" normalizeH="0" baseline="0" dirty="0" smtClean="0">
                <a:ln>
                  <a:noFill/>
                </a:ln>
                <a:solidFill>
                  <a:srgbClr val="221E1F"/>
                </a:solidFill>
                <a:effectLst/>
                <a:latin typeface="Calibri" pitchFamily="34" charset="0"/>
                <a:ea typeface="Calibri" pitchFamily="34" charset="0"/>
                <a:cs typeface="Times"/>
              </a:rPr>
              <a:t> : mobilités intra-urbaines dominantes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600" b="0" i="0" u="none" strike="noStrike" cap="none" normalizeH="0" baseline="0" dirty="0" smtClean="0">
              <a:ln>
                <a:noFill/>
              </a:ln>
              <a:solidFill>
                <a:schemeClr val="tx1"/>
              </a:solidFill>
              <a:effectLst/>
              <a:latin typeface="Calibri" pitchFamily="34" charset="0"/>
            </a:endParaRPr>
          </a:p>
        </p:txBody>
      </p:sp>
      <p:pic>
        <p:nvPicPr>
          <p:cNvPr id="49154" name="Picture 2" descr="http://old.geog.psu.edu/people/images/zelinsky_crop.jpg"/>
          <p:cNvPicPr>
            <a:picLocks noChangeAspect="1" noChangeArrowheads="1"/>
          </p:cNvPicPr>
          <p:nvPr/>
        </p:nvPicPr>
        <p:blipFill>
          <a:blip r:embed="rId4" cstate="print"/>
          <a:srcRect/>
          <a:stretch>
            <a:fillRect/>
          </a:stretch>
        </p:blipFill>
        <p:spPr bwMode="auto">
          <a:xfrm>
            <a:off x="7731224" y="-117058"/>
            <a:ext cx="1412776" cy="1412776"/>
          </a:xfrm>
          <a:prstGeom prst="rect">
            <a:avLst/>
          </a:prstGeom>
          <a:noFill/>
        </p:spPr>
      </p:pic>
      <p:sp>
        <p:nvSpPr>
          <p:cNvPr id="3" name="ZoneTexte 2"/>
          <p:cNvSpPr txBox="1"/>
          <p:nvPr/>
        </p:nvSpPr>
        <p:spPr>
          <a:xfrm>
            <a:off x="395536" y="404664"/>
            <a:ext cx="4390946" cy="369332"/>
          </a:xfrm>
          <a:prstGeom prst="rect">
            <a:avLst/>
          </a:prstGeom>
          <a:noFill/>
        </p:spPr>
        <p:txBody>
          <a:bodyPr wrap="none" rtlCol="0">
            <a:spAutoFit/>
          </a:bodyPr>
          <a:lstStyle/>
          <a:p>
            <a:r>
              <a:rPr lang="fr-FR" b="1" dirty="0" smtClean="0">
                <a:solidFill>
                  <a:srgbClr val="FF0000"/>
                </a:solidFill>
              </a:rPr>
              <a:t>Analyse systémique et transition migratoire</a:t>
            </a:r>
            <a:endParaRPr lang="fr-FR" b="1" dirty="0">
              <a:solidFill>
                <a:srgbClr val="FF0000"/>
              </a:solidFill>
            </a:endParaRPr>
          </a:p>
        </p:txBody>
      </p:sp>
    </p:spTree>
    <p:extLst>
      <p:ext uri="{BB962C8B-B14F-4D97-AF65-F5344CB8AC3E}">
        <p14:creationId xmlns:p14="http://schemas.microsoft.com/office/powerpoint/2010/main" val="2672640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844" y="571480"/>
            <a:ext cx="3900486" cy="5869006"/>
          </a:xfrm>
        </p:spPr>
        <p:txBody>
          <a:bodyPr>
            <a:noAutofit/>
          </a:bodyPr>
          <a:lstStyle/>
          <a:p>
            <a:r>
              <a:rPr lang="fr-FR" sz="1800" dirty="0" smtClean="0"/>
              <a:t/>
            </a:r>
            <a:br>
              <a:rPr lang="fr-FR" sz="1800" dirty="0" smtClean="0"/>
            </a:br>
            <a:r>
              <a:rPr lang="fr-FR" sz="1600" dirty="0" smtClean="0">
                <a:effectLst/>
                <a:latin typeface="Calibri" pitchFamily="34" charset="0"/>
              </a:rPr>
              <a:t>1 Une nature instable</a:t>
            </a:r>
            <a:br>
              <a:rPr lang="fr-FR" sz="1600" dirty="0" smtClean="0">
                <a:effectLst/>
                <a:latin typeface="Calibri" pitchFamily="34" charset="0"/>
              </a:rPr>
            </a:br>
            <a:r>
              <a:rPr lang="fr-FR" sz="1600" dirty="0" smtClean="0">
                <a:effectLst/>
                <a:latin typeface="Calibri" pitchFamily="34" charset="0"/>
              </a:rPr>
              <a:t>   11 Une morphologie contrastée</a:t>
            </a:r>
            <a:br>
              <a:rPr lang="fr-FR" sz="1600" dirty="0" smtClean="0">
                <a:effectLst/>
                <a:latin typeface="Calibri" pitchFamily="34" charset="0"/>
              </a:rPr>
            </a:br>
            <a:r>
              <a:rPr lang="fr-FR" sz="1600" dirty="0" smtClean="0">
                <a:effectLst/>
                <a:latin typeface="Calibri" pitchFamily="34" charset="0"/>
              </a:rPr>
              <a:t>   12 Des mécanismes brutaux</a:t>
            </a:r>
            <a:br>
              <a:rPr lang="fr-FR" sz="1600" dirty="0" smtClean="0">
                <a:effectLst/>
                <a:latin typeface="Calibri" pitchFamily="34" charset="0"/>
              </a:rPr>
            </a:br>
            <a:r>
              <a:rPr lang="fr-FR" sz="1600" dirty="0" smtClean="0">
                <a:effectLst/>
                <a:latin typeface="Calibri" pitchFamily="34" charset="0"/>
              </a:rPr>
              <a:t>   13 Un fort endémisme insulaire</a:t>
            </a:r>
            <a:br>
              <a:rPr lang="fr-FR" sz="1600" dirty="0" smtClean="0">
                <a:effectLst/>
                <a:latin typeface="Calibri" pitchFamily="34" charset="0"/>
              </a:rPr>
            </a:br>
            <a:r>
              <a:rPr lang="fr-FR" sz="1600" dirty="0" smtClean="0">
                <a:effectLst/>
                <a:latin typeface="Calibri" pitchFamily="34" charset="0"/>
              </a:rPr>
              <a:t>   14 Le dynamisme de la végétation</a:t>
            </a:r>
            <a:br>
              <a:rPr lang="fr-FR" sz="1600" dirty="0" smtClean="0">
                <a:effectLst/>
                <a:latin typeface="Calibri" pitchFamily="34" charset="0"/>
              </a:rPr>
            </a:br>
            <a:r>
              <a:rPr lang="fr-FR" sz="1600" dirty="0" smtClean="0">
                <a:effectLst/>
                <a:latin typeface="Calibri" pitchFamily="34" charset="0"/>
              </a:rPr>
              <a:t>2 Une histoire, un paysage et une population façonnées par le sucre</a:t>
            </a:r>
            <a:br>
              <a:rPr lang="fr-FR" sz="1600" dirty="0" smtClean="0">
                <a:effectLst/>
                <a:latin typeface="Calibri" pitchFamily="34" charset="0"/>
              </a:rPr>
            </a:br>
            <a:r>
              <a:rPr lang="fr-FR" sz="1600" dirty="0" smtClean="0">
                <a:effectLst/>
                <a:latin typeface="Calibri" pitchFamily="34" charset="0"/>
              </a:rPr>
              <a:t>3 La survivance agraire et halieutique</a:t>
            </a:r>
            <a:br>
              <a:rPr lang="fr-FR" sz="1600" dirty="0" smtClean="0">
                <a:effectLst/>
                <a:latin typeface="Calibri" pitchFamily="34" charset="0"/>
              </a:rPr>
            </a:br>
            <a:r>
              <a:rPr lang="fr-FR" sz="1600" dirty="0" smtClean="0">
                <a:effectLst/>
                <a:latin typeface="Calibri" pitchFamily="34" charset="0"/>
              </a:rPr>
              <a:t>4 La personnalité des Antilles françaises</a:t>
            </a:r>
            <a:br>
              <a:rPr lang="fr-FR" sz="1600" dirty="0" smtClean="0">
                <a:effectLst/>
                <a:latin typeface="Calibri" pitchFamily="34" charset="0"/>
              </a:rPr>
            </a:br>
            <a:r>
              <a:rPr lang="fr-FR" sz="1600" dirty="0" smtClean="0">
                <a:effectLst/>
                <a:latin typeface="Calibri" pitchFamily="34" charset="0"/>
              </a:rPr>
              <a:t>5 L’unicité martiniquaise</a:t>
            </a:r>
            <a:br>
              <a:rPr lang="fr-FR" sz="1600" dirty="0" smtClean="0">
                <a:effectLst/>
                <a:latin typeface="Calibri" pitchFamily="34" charset="0"/>
              </a:rPr>
            </a:br>
            <a:r>
              <a:rPr lang="fr-FR" sz="1600" dirty="0" smtClean="0">
                <a:effectLst/>
                <a:latin typeface="Calibri" pitchFamily="34" charset="0"/>
              </a:rPr>
              <a:t>6 Les visages contrastés de la Guadeloupe</a:t>
            </a:r>
            <a:br>
              <a:rPr lang="fr-FR" sz="1600" dirty="0" smtClean="0">
                <a:effectLst/>
                <a:latin typeface="Calibri" pitchFamily="34" charset="0"/>
              </a:rPr>
            </a:br>
            <a:r>
              <a:rPr lang="fr-FR" sz="1600" dirty="0" smtClean="0">
                <a:effectLst/>
                <a:latin typeface="Calibri" pitchFamily="34" charset="0"/>
              </a:rPr>
              <a:t>   61 Les </a:t>
            </a:r>
            <a:r>
              <a:rPr lang="fr-FR" sz="1600" dirty="0" err="1" smtClean="0">
                <a:effectLst/>
                <a:latin typeface="Calibri" pitchFamily="34" charset="0"/>
              </a:rPr>
              <a:t>Guadeloupes</a:t>
            </a:r>
            <a:r>
              <a:rPr lang="fr-FR" sz="1600" dirty="0" smtClean="0">
                <a:effectLst/>
                <a:latin typeface="Calibri" pitchFamily="34" charset="0"/>
              </a:rPr>
              <a:t> rurales</a:t>
            </a:r>
            <a:br>
              <a:rPr lang="fr-FR" sz="1600" dirty="0" smtClean="0">
                <a:effectLst/>
                <a:latin typeface="Calibri" pitchFamily="34" charset="0"/>
              </a:rPr>
            </a:br>
            <a:r>
              <a:rPr lang="fr-FR" sz="1600" dirty="0" smtClean="0">
                <a:effectLst/>
                <a:latin typeface="Calibri" pitchFamily="34" charset="0"/>
              </a:rPr>
              <a:t>     avec : </a:t>
            </a:r>
            <a:r>
              <a:rPr lang="fr-FR" sz="1600" dirty="0" smtClean="0">
                <a:solidFill>
                  <a:srgbClr val="0033CC"/>
                </a:solidFill>
                <a:effectLst/>
                <a:latin typeface="Calibri" pitchFamily="34" charset="0"/>
              </a:rPr>
              <a:t>Grande-Terre, Nord et Est de Basse-Terre, La Côte sous le vent (avec : Bouillante et ses environs, Pointe-Noire)</a:t>
            </a:r>
            <a:r>
              <a:rPr lang="fr-FR" sz="1600" dirty="0" smtClean="0">
                <a:effectLst/>
                <a:latin typeface="Calibri" pitchFamily="34" charset="0"/>
              </a:rPr>
              <a:t/>
            </a:r>
            <a:br>
              <a:rPr lang="fr-FR" sz="1600" dirty="0" smtClean="0">
                <a:effectLst/>
                <a:latin typeface="Calibri" pitchFamily="34" charset="0"/>
              </a:rPr>
            </a:br>
            <a:r>
              <a:rPr lang="fr-FR" sz="1600" dirty="0" smtClean="0">
                <a:effectLst/>
                <a:latin typeface="Calibri" pitchFamily="34" charset="0"/>
              </a:rPr>
              <a:t>   62 Basse-Terre</a:t>
            </a:r>
            <a:br>
              <a:rPr lang="fr-FR" sz="1600" dirty="0" smtClean="0">
                <a:effectLst/>
                <a:latin typeface="Calibri" pitchFamily="34" charset="0"/>
              </a:rPr>
            </a:br>
            <a:r>
              <a:rPr lang="fr-FR" sz="1600" dirty="0" smtClean="0">
                <a:effectLst/>
                <a:latin typeface="Calibri" pitchFamily="34" charset="0"/>
              </a:rPr>
              <a:t>   63 Pointe-à-Pitre</a:t>
            </a:r>
            <a:br>
              <a:rPr lang="fr-FR" sz="1600" dirty="0" smtClean="0">
                <a:effectLst/>
                <a:latin typeface="Calibri" pitchFamily="34" charset="0"/>
              </a:rPr>
            </a:br>
            <a:r>
              <a:rPr lang="fr-FR" sz="1600" dirty="0" smtClean="0">
                <a:effectLst/>
                <a:latin typeface="Calibri" pitchFamily="34" charset="0"/>
              </a:rPr>
              <a:t> 7Les îliens périphériques</a:t>
            </a:r>
            <a:br>
              <a:rPr lang="fr-FR" sz="1600" dirty="0" smtClean="0">
                <a:effectLst/>
                <a:latin typeface="Calibri" pitchFamily="34" charset="0"/>
              </a:rPr>
            </a:br>
            <a:endParaRPr lang="fr-FR" sz="1600" dirty="0">
              <a:effectLst/>
              <a:latin typeface="Calibri" pitchFamily="34" charset="0"/>
            </a:endParaRPr>
          </a:p>
        </p:txBody>
      </p:sp>
      <p:pic>
        <p:nvPicPr>
          <p:cNvPr id="4" name="Espace réservé du contenu 3" descr="dom tom.jpg"/>
          <p:cNvPicPr>
            <a:picLocks noGrp="1" noChangeAspect="1"/>
          </p:cNvPicPr>
          <p:nvPr>
            <p:ph idx="1"/>
          </p:nvPr>
        </p:nvPicPr>
        <p:blipFill>
          <a:blip r:embed="rId3" cstate="print"/>
          <a:stretch>
            <a:fillRect/>
          </a:stretch>
        </p:blipFill>
        <p:spPr>
          <a:xfrm>
            <a:off x="4286248" y="714356"/>
            <a:ext cx="4857752" cy="5429288"/>
          </a:xfrm>
        </p:spPr>
      </p:pic>
      <p:sp>
        <p:nvSpPr>
          <p:cNvPr id="5" name="ZoneTexte 4"/>
          <p:cNvSpPr txBox="1"/>
          <p:nvPr/>
        </p:nvSpPr>
        <p:spPr>
          <a:xfrm>
            <a:off x="4000496" y="6072206"/>
            <a:ext cx="5143504" cy="584775"/>
          </a:xfrm>
          <a:prstGeom prst="rect">
            <a:avLst/>
          </a:prstGeom>
          <a:noFill/>
        </p:spPr>
        <p:txBody>
          <a:bodyPr wrap="square" rtlCol="0">
            <a:spAutoFit/>
          </a:bodyPr>
          <a:lstStyle/>
          <a:p>
            <a:r>
              <a:rPr lang="fr-FR" sz="1600" b="1" dirty="0" smtClean="0">
                <a:solidFill>
                  <a:schemeClr val="accent1">
                    <a:lumMod val="75000"/>
                  </a:schemeClr>
                </a:solidFill>
              </a:rPr>
              <a:t>François </a:t>
            </a:r>
            <a:r>
              <a:rPr lang="fr-FR" sz="1600" b="1" dirty="0" err="1" smtClean="0">
                <a:solidFill>
                  <a:schemeClr val="accent1">
                    <a:lumMod val="75000"/>
                  </a:schemeClr>
                </a:solidFill>
              </a:rPr>
              <a:t>Doumenge</a:t>
            </a:r>
            <a:r>
              <a:rPr lang="fr-FR" sz="1600" b="1" dirty="0" smtClean="0">
                <a:solidFill>
                  <a:schemeClr val="accent1">
                    <a:lumMod val="75000"/>
                  </a:schemeClr>
                </a:solidFill>
              </a:rPr>
              <a:t>. Que sais-je ? 1988. Et une transcription pédagogique : manuel Belin 1982</a:t>
            </a:r>
            <a:endParaRPr lang="fr-FR" sz="1600" b="1" dirty="0">
              <a:solidFill>
                <a:schemeClr val="accent1">
                  <a:lumMod val="75000"/>
                </a:schemeClr>
              </a:solidFill>
            </a:endParaRPr>
          </a:p>
        </p:txBody>
      </p:sp>
      <p:sp>
        <p:nvSpPr>
          <p:cNvPr id="7" name="ZoneTexte 6"/>
          <p:cNvSpPr txBox="1"/>
          <p:nvPr/>
        </p:nvSpPr>
        <p:spPr>
          <a:xfrm>
            <a:off x="0" y="0"/>
            <a:ext cx="9495781" cy="923330"/>
          </a:xfrm>
          <a:prstGeom prst="rect">
            <a:avLst/>
          </a:prstGeom>
          <a:noFill/>
        </p:spPr>
        <p:txBody>
          <a:bodyPr wrap="square" rtlCol="0">
            <a:spAutoFit/>
          </a:bodyPr>
          <a:lstStyle/>
          <a:p>
            <a:r>
              <a:rPr lang="fr-FR" dirty="0" smtClean="0">
                <a:solidFill>
                  <a:schemeClr val="bg2">
                    <a:lumMod val="50000"/>
                  </a:schemeClr>
                </a:solidFill>
                <a:effectLst>
                  <a:outerShdw blurRad="38100" dist="38100" dir="2700000" algn="tl">
                    <a:srgbClr val="000000">
                      <a:alpha val="43137"/>
                    </a:srgbClr>
                  </a:outerShdw>
                </a:effectLst>
              </a:rPr>
              <a:t>Introduction…      Pour caricaturer  ?  </a:t>
            </a:r>
          </a:p>
          <a:p>
            <a:r>
              <a:rPr lang="fr-FR" dirty="0" smtClean="0">
                <a:solidFill>
                  <a:schemeClr val="bg2">
                    <a:lumMod val="50000"/>
                  </a:schemeClr>
                </a:solidFill>
                <a:effectLst>
                  <a:outerShdw blurRad="38100" dist="38100" dir="2700000" algn="tl">
                    <a:srgbClr val="000000">
                      <a:alpha val="43137"/>
                    </a:srgbClr>
                  </a:outerShdw>
                </a:effectLst>
              </a:rPr>
              <a:t>Un sujet d’oral sur « les Antilles françaises »</a:t>
            </a:r>
          </a:p>
          <a:p>
            <a:r>
              <a:rPr lang="fr-FR" dirty="0" smtClean="0">
                <a:solidFill>
                  <a:schemeClr val="bg2">
                    <a:lumMod val="50000"/>
                  </a:schemeClr>
                </a:solidFill>
                <a:effectLst>
                  <a:outerShdw blurRad="38100" dist="38100" dir="2700000" algn="tl">
                    <a:srgbClr val="000000">
                      <a:alpha val="43137"/>
                    </a:srgbClr>
                  </a:outerShdw>
                </a:effectLst>
              </a:rPr>
              <a:t>(avec application pédagogique en  classe de première Chapitre 8.) </a:t>
            </a:r>
          </a:p>
        </p:txBody>
      </p:sp>
      <p:sp>
        <p:nvSpPr>
          <p:cNvPr id="8" name="Espace réservé du numéro de diapositive 7"/>
          <p:cNvSpPr>
            <a:spLocks noGrp="1"/>
          </p:cNvSpPr>
          <p:nvPr>
            <p:ph type="sldNum" sz="quarter" idx="12"/>
          </p:nvPr>
        </p:nvSpPr>
        <p:spPr/>
        <p:txBody>
          <a:bodyPr/>
          <a:lstStyle/>
          <a:p>
            <a:fld id="{5E052AB9-724B-48FA-85FC-9FD94C36863F}" type="slidenum">
              <a:rPr lang="fr-FR" smtClean="0"/>
              <a:pPr/>
              <a:t>4</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14290"/>
            <a:ext cx="3971924" cy="1143000"/>
          </a:xfrm>
        </p:spPr>
        <p:txBody>
          <a:bodyPr>
            <a:normAutofit fontScale="90000"/>
          </a:bodyPr>
          <a:lstStyle/>
          <a:p>
            <a:r>
              <a:rPr lang="fr-FR" dirty="0" smtClean="0">
                <a:solidFill>
                  <a:srgbClr val="FF0000"/>
                </a:solidFill>
              </a:rPr>
              <a:t>II 12 Le modèle social </a:t>
            </a:r>
            <a:endParaRPr lang="fr-FR" dirty="0"/>
          </a:p>
        </p:txBody>
      </p:sp>
      <p:pic>
        <p:nvPicPr>
          <p:cNvPr id="4" name="Espace réservé du contenu 3" descr="carte mentale.jpg"/>
          <p:cNvPicPr>
            <a:picLocks noGrp="1" noChangeAspect="1"/>
          </p:cNvPicPr>
          <p:nvPr>
            <p:ph idx="1"/>
          </p:nvPr>
        </p:nvPicPr>
        <p:blipFill>
          <a:blip r:embed="rId2" cstate="print"/>
          <a:stretch>
            <a:fillRect/>
          </a:stretch>
        </p:blipFill>
        <p:spPr>
          <a:xfrm>
            <a:off x="0" y="3643314"/>
            <a:ext cx="3786214" cy="2727863"/>
          </a:xfrm>
        </p:spPr>
      </p:pic>
      <p:sp>
        <p:nvSpPr>
          <p:cNvPr id="6" name="ZoneTexte 5"/>
          <p:cNvSpPr txBox="1"/>
          <p:nvPr/>
        </p:nvSpPr>
        <p:spPr>
          <a:xfrm>
            <a:off x="2857488" y="1071546"/>
            <a:ext cx="2928958" cy="2862322"/>
          </a:xfrm>
          <a:prstGeom prst="rect">
            <a:avLst/>
          </a:prstGeom>
          <a:noFill/>
        </p:spPr>
        <p:txBody>
          <a:bodyPr wrap="square" rtlCol="0">
            <a:spAutoFit/>
          </a:bodyPr>
          <a:lstStyle/>
          <a:p>
            <a:r>
              <a:rPr lang="fr-FR" dirty="0" smtClean="0"/>
              <a:t>Des approches multiples :</a:t>
            </a:r>
          </a:p>
          <a:p>
            <a:pPr>
              <a:buFontTx/>
              <a:buChar char="-"/>
            </a:pPr>
            <a:r>
              <a:rPr lang="fr-FR" b="1" dirty="0" smtClean="0">
                <a:solidFill>
                  <a:srgbClr val="0033CC"/>
                </a:solidFill>
              </a:rPr>
              <a:t>La géographie des représentations et la géographie humaniste</a:t>
            </a:r>
          </a:p>
          <a:p>
            <a:r>
              <a:rPr lang="fr-FR" b="1" dirty="0" smtClean="0">
                <a:solidFill>
                  <a:srgbClr val="0033CC"/>
                </a:solidFill>
              </a:rPr>
              <a:t>- La géographie sociale</a:t>
            </a:r>
          </a:p>
          <a:p>
            <a:pPr>
              <a:buFontTx/>
              <a:buChar char="-"/>
            </a:pPr>
            <a:r>
              <a:rPr lang="fr-FR" b="1" dirty="0" smtClean="0">
                <a:solidFill>
                  <a:srgbClr val="0033CC"/>
                </a:solidFill>
              </a:rPr>
              <a:t> La géographie strictement </a:t>
            </a:r>
          </a:p>
          <a:p>
            <a:r>
              <a:rPr lang="fr-FR" b="1" dirty="0" smtClean="0">
                <a:solidFill>
                  <a:srgbClr val="0033CC"/>
                </a:solidFill>
              </a:rPr>
              <a:t>  culturelle</a:t>
            </a:r>
          </a:p>
          <a:p>
            <a:pPr>
              <a:buFontTx/>
              <a:buChar char="-"/>
            </a:pPr>
            <a:r>
              <a:rPr lang="fr-FR" b="1" dirty="0" smtClean="0">
                <a:solidFill>
                  <a:srgbClr val="0033CC"/>
                </a:solidFill>
              </a:rPr>
              <a:t> La géographie politique</a:t>
            </a:r>
          </a:p>
          <a:p>
            <a:pPr>
              <a:buFontTx/>
              <a:buChar char="-"/>
            </a:pPr>
            <a:r>
              <a:rPr lang="fr-FR" b="1" dirty="0" smtClean="0">
                <a:solidFill>
                  <a:srgbClr val="0033CC"/>
                </a:solidFill>
              </a:rPr>
              <a:t> La géographie économique</a:t>
            </a:r>
          </a:p>
          <a:p>
            <a:r>
              <a:rPr lang="fr-FR" b="1" dirty="0" smtClean="0">
                <a:solidFill>
                  <a:srgbClr val="0033CC"/>
                </a:solidFill>
              </a:rPr>
              <a:t>                   repensée</a:t>
            </a:r>
          </a:p>
        </p:txBody>
      </p:sp>
      <p:cxnSp>
        <p:nvCxnSpPr>
          <p:cNvPr id="11" name="Connecteur droit avec flèche 10"/>
          <p:cNvCxnSpPr>
            <a:endCxn id="4" idx="0"/>
          </p:cNvCxnSpPr>
          <p:nvPr/>
        </p:nvCxnSpPr>
        <p:spPr>
          <a:xfrm rot="5400000">
            <a:off x="1553762" y="2339588"/>
            <a:ext cx="1643072" cy="964381"/>
          </a:xfrm>
          <a:prstGeom prst="straightConnector1">
            <a:avLst/>
          </a:prstGeom>
          <a:ln>
            <a:solidFill>
              <a:srgbClr val="FF0000"/>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7" name="Image 6" descr="frontières.jpg"/>
          <p:cNvPicPr>
            <a:picLocks noChangeAspect="1"/>
          </p:cNvPicPr>
          <p:nvPr/>
        </p:nvPicPr>
        <p:blipFill>
          <a:blip r:embed="rId3" cstate="print"/>
          <a:stretch>
            <a:fillRect/>
          </a:stretch>
        </p:blipFill>
        <p:spPr>
          <a:xfrm>
            <a:off x="5994720" y="2500306"/>
            <a:ext cx="2967888" cy="4071942"/>
          </a:xfrm>
          <a:prstGeom prst="rect">
            <a:avLst/>
          </a:prstGeom>
        </p:spPr>
      </p:pic>
      <p:cxnSp>
        <p:nvCxnSpPr>
          <p:cNvPr id="8" name="Connecteur droit avec flèche 7"/>
          <p:cNvCxnSpPr/>
          <p:nvPr/>
        </p:nvCxnSpPr>
        <p:spPr>
          <a:xfrm rot="16200000" flipH="1">
            <a:off x="5464975" y="3250405"/>
            <a:ext cx="785818" cy="571504"/>
          </a:xfrm>
          <a:prstGeom prst="straightConnector1">
            <a:avLst/>
          </a:prstGeom>
          <a:ln>
            <a:solidFill>
              <a:srgbClr val="FF0000"/>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5072066" y="5786454"/>
            <a:ext cx="861518" cy="584775"/>
          </a:xfrm>
          <a:prstGeom prst="rect">
            <a:avLst/>
          </a:prstGeom>
          <a:noFill/>
        </p:spPr>
        <p:txBody>
          <a:bodyPr wrap="none" rtlCol="0">
            <a:spAutoFit/>
          </a:bodyPr>
          <a:lstStyle/>
          <a:p>
            <a:r>
              <a:rPr lang="fr-FR" sz="1600" dirty="0" smtClean="0">
                <a:solidFill>
                  <a:srgbClr val="339933"/>
                </a:solidFill>
              </a:rPr>
              <a:t>Lacoste</a:t>
            </a:r>
          </a:p>
          <a:p>
            <a:r>
              <a:rPr lang="fr-FR" sz="1600" dirty="0" smtClean="0">
                <a:solidFill>
                  <a:srgbClr val="339933"/>
                </a:solidFill>
              </a:rPr>
              <a:t>Foucher</a:t>
            </a:r>
            <a:endParaRPr lang="fr-FR" sz="1600" dirty="0">
              <a:solidFill>
                <a:srgbClr val="339933"/>
              </a:solidFill>
            </a:endParaRPr>
          </a:p>
        </p:txBody>
      </p:sp>
      <p:sp>
        <p:nvSpPr>
          <p:cNvPr id="13" name="ZoneTexte 12"/>
          <p:cNvSpPr txBox="1"/>
          <p:nvPr/>
        </p:nvSpPr>
        <p:spPr>
          <a:xfrm>
            <a:off x="214282" y="2643182"/>
            <a:ext cx="1615442" cy="1323439"/>
          </a:xfrm>
          <a:prstGeom prst="rect">
            <a:avLst/>
          </a:prstGeom>
          <a:noFill/>
        </p:spPr>
        <p:txBody>
          <a:bodyPr wrap="none" rtlCol="0">
            <a:spAutoFit/>
          </a:bodyPr>
          <a:lstStyle/>
          <a:p>
            <a:r>
              <a:rPr lang="fr-FR" sz="1600" dirty="0" smtClean="0">
                <a:solidFill>
                  <a:srgbClr val="339933"/>
                </a:solidFill>
              </a:rPr>
              <a:t>Armand Frémont</a:t>
            </a:r>
          </a:p>
          <a:p>
            <a:r>
              <a:rPr lang="fr-FR" sz="1600" dirty="0" smtClean="0">
                <a:solidFill>
                  <a:srgbClr val="339933"/>
                </a:solidFill>
              </a:rPr>
              <a:t>Michel Rochefort</a:t>
            </a:r>
          </a:p>
          <a:p>
            <a:r>
              <a:rPr lang="fr-FR" sz="1600" dirty="0" smtClean="0">
                <a:solidFill>
                  <a:srgbClr val="339933"/>
                </a:solidFill>
              </a:rPr>
              <a:t>Bailly</a:t>
            </a:r>
          </a:p>
          <a:p>
            <a:r>
              <a:rPr lang="fr-FR" sz="1600" dirty="0" smtClean="0">
                <a:solidFill>
                  <a:srgbClr val="339933"/>
                </a:solidFill>
              </a:rPr>
              <a:t>Durand</a:t>
            </a:r>
          </a:p>
          <a:p>
            <a:endParaRPr lang="fr-FR" sz="1600" dirty="0" smtClean="0">
              <a:solidFill>
                <a:srgbClr val="339933"/>
              </a:solidFill>
            </a:endParaRPr>
          </a:p>
        </p:txBody>
      </p:sp>
      <p:cxnSp>
        <p:nvCxnSpPr>
          <p:cNvPr id="14" name="Connecteur droit avec flèche 13"/>
          <p:cNvCxnSpPr/>
          <p:nvPr/>
        </p:nvCxnSpPr>
        <p:spPr>
          <a:xfrm rot="5400000" flipH="1" flipV="1">
            <a:off x="5179223" y="821513"/>
            <a:ext cx="1785950" cy="1428760"/>
          </a:xfrm>
          <a:prstGeom prst="straightConnector1">
            <a:avLst/>
          </a:prstGeom>
          <a:ln>
            <a:solidFill>
              <a:srgbClr val="FF0000"/>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5643570" y="1643050"/>
            <a:ext cx="1643074" cy="1285884"/>
          </a:xfrm>
          <a:prstGeom prst="straightConnector1">
            <a:avLst/>
          </a:prstGeom>
          <a:ln>
            <a:solidFill>
              <a:srgbClr val="FF0000"/>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7429520" y="1214422"/>
            <a:ext cx="799130" cy="830997"/>
          </a:xfrm>
          <a:prstGeom prst="rect">
            <a:avLst/>
          </a:prstGeom>
          <a:noFill/>
        </p:spPr>
        <p:txBody>
          <a:bodyPr wrap="none" rtlCol="0">
            <a:spAutoFit/>
          </a:bodyPr>
          <a:lstStyle/>
          <a:p>
            <a:r>
              <a:rPr lang="fr-FR" sz="1600" dirty="0" smtClean="0">
                <a:solidFill>
                  <a:srgbClr val="339933"/>
                </a:solidFill>
              </a:rPr>
              <a:t>Berque</a:t>
            </a:r>
          </a:p>
          <a:p>
            <a:r>
              <a:rPr lang="fr-FR" sz="1600" dirty="0" err="1" smtClean="0">
                <a:solidFill>
                  <a:srgbClr val="339933"/>
                </a:solidFill>
              </a:rPr>
              <a:t>Pitte</a:t>
            </a:r>
            <a:endParaRPr lang="fr-FR" sz="1600" dirty="0" smtClean="0">
              <a:solidFill>
                <a:srgbClr val="339933"/>
              </a:solidFill>
            </a:endParaRPr>
          </a:p>
          <a:p>
            <a:r>
              <a:rPr lang="fr-FR" sz="1600" dirty="0" err="1" smtClean="0">
                <a:solidFill>
                  <a:srgbClr val="339933"/>
                </a:solidFill>
              </a:rPr>
              <a:t>Stazack</a:t>
            </a:r>
            <a:endParaRPr lang="fr-FR" sz="1600" dirty="0">
              <a:solidFill>
                <a:srgbClr val="339933"/>
              </a:solidFill>
            </a:endParaRPr>
          </a:p>
        </p:txBody>
      </p:sp>
      <p:sp>
        <p:nvSpPr>
          <p:cNvPr id="18" name="ZoneTexte 17"/>
          <p:cNvSpPr txBox="1"/>
          <p:nvPr/>
        </p:nvSpPr>
        <p:spPr>
          <a:xfrm>
            <a:off x="6858016" y="357166"/>
            <a:ext cx="1574983" cy="830997"/>
          </a:xfrm>
          <a:prstGeom prst="rect">
            <a:avLst/>
          </a:prstGeom>
          <a:noFill/>
        </p:spPr>
        <p:txBody>
          <a:bodyPr wrap="none" rtlCol="0">
            <a:spAutoFit/>
          </a:bodyPr>
          <a:lstStyle/>
          <a:p>
            <a:r>
              <a:rPr lang="fr-FR" sz="1600" dirty="0" smtClean="0">
                <a:solidFill>
                  <a:srgbClr val="339933"/>
                </a:solidFill>
              </a:rPr>
              <a:t>Renée Rochefort</a:t>
            </a:r>
          </a:p>
          <a:p>
            <a:r>
              <a:rPr lang="fr-FR" sz="1600" dirty="0" smtClean="0">
                <a:solidFill>
                  <a:srgbClr val="339933"/>
                </a:solidFill>
              </a:rPr>
              <a:t>George</a:t>
            </a:r>
          </a:p>
          <a:p>
            <a:r>
              <a:rPr lang="fr-FR" sz="1600" dirty="0" err="1" smtClean="0">
                <a:solidFill>
                  <a:srgbClr val="339933"/>
                </a:solidFill>
              </a:rPr>
              <a:t>Dugrand</a:t>
            </a:r>
            <a:endParaRPr lang="fr-FR" sz="1600" dirty="0">
              <a:solidFill>
                <a:srgbClr val="339933"/>
              </a:solidFill>
            </a:endParaRPr>
          </a:p>
        </p:txBody>
      </p:sp>
      <p:cxnSp>
        <p:nvCxnSpPr>
          <p:cNvPr id="20" name="Connecteur droit avec flèche 19"/>
          <p:cNvCxnSpPr/>
          <p:nvPr/>
        </p:nvCxnSpPr>
        <p:spPr>
          <a:xfrm rot="5400000">
            <a:off x="4537075" y="4178305"/>
            <a:ext cx="785818" cy="1588"/>
          </a:xfrm>
          <a:prstGeom prst="straightConnector1">
            <a:avLst/>
          </a:prstGeom>
          <a:ln>
            <a:solidFill>
              <a:srgbClr val="FF0000"/>
            </a:solidFill>
            <a:tailEnd type="arrow"/>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4000496" y="4714884"/>
            <a:ext cx="1601208" cy="584775"/>
          </a:xfrm>
          <a:prstGeom prst="rect">
            <a:avLst/>
          </a:prstGeom>
          <a:noFill/>
        </p:spPr>
        <p:txBody>
          <a:bodyPr wrap="none" rtlCol="0">
            <a:spAutoFit/>
          </a:bodyPr>
          <a:lstStyle/>
          <a:p>
            <a:r>
              <a:rPr lang="fr-FR" sz="1600" dirty="0" smtClean="0">
                <a:solidFill>
                  <a:srgbClr val="006600"/>
                </a:solidFill>
              </a:rPr>
              <a:t>Antoine Frémont</a:t>
            </a:r>
          </a:p>
          <a:p>
            <a:r>
              <a:rPr lang="fr-FR" sz="1600" dirty="0" smtClean="0">
                <a:solidFill>
                  <a:srgbClr val="006600"/>
                </a:solidFill>
              </a:rPr>
              <a:t>Lacoste</a:t>
            </a:r>
            <a:endParaRPr lang="fr-FR" sz="1600" dirty="0">
              <a:solidFill>
                <a:srgbClr val="0066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0"/>
            <a:ext cx="7772400" cy="1143000"/>
          </a:xfrm>
        </p:spPr>
        <p:txBody>
          <a:bodyPr>
            <a:normAutofit/>
          </a:bodyPr>
          <a:lstStyle/>
          <a:p>
            <a:r>
              <a:rPr lang="fr-FR" sz="2800" b="1" i="0" dirty="0" smtClean="0">
                <a:latin typeface="Calibri" pitchFamily="34" charset="0"/>
              </a:rPr>
              <a:t>Le modèle social et le « laboratoire des pays du Sud »…. À propos de mobilités</a:t>
            </a:r>
            <a:endParaRPr lang="fr-FR" sz="2800" b="1" i="0" dirty="0">
              <a:latin typeface="Calibri" pitchFamily="34" charset="0"/>
            </a:endParaRPr>
          </a:p>
        </p:txBody>
      </p:sp>
      <p:sp>
        <p:nvSpPr>
          <p:cNvPr id="4" name="ZoneTexte 3"/>
          <p:cNvSpPr txBox="1"/>
          <p:nvPr/>
        </p:nvSpPr>
        <p:spPr>
          <a:xfrm>
            <a:off x="0" y="857232"/>
            <a:ext cx="4860032" cy="6740307"/>
          </a:xfrm>
          <a:prstGeom prst="rect">
            <a:avLst/>
          </a:prstGeom>
          <a:noFill/>
        </p:spPr>
        <p:txBody>
          <a:bodyPr wrap="square" rtlCol="0">
            <a:spAutoFit/>
          </a:bodyPr>
          <a:lstStyle/>
          <a:p>
            <a:pPr algn="ctr"/>
            <a:r>
              <a:rPr lang="fr-FR" b="1" dirty="0" smtClean="0">
                <a:solidFill>
                  <a:srgbClr val="0033CC"/>
                </a:solidFill>
              </a:rPr>
              <a:t>Quelques faits :</a:t>
            </a:r>
          </a:p>
          <a:p>
            <a:pPr>
              <a:buFontTx/>
              <a:buChar char="-"/>
            </a:pPr>
            <a:r>
              <a:rPr lang="fr-FR" dirty="0" smtClean="0"/>
              <a:t> Bidonvilisation et régularisations engendrent des dynamiques internes</a:t>
            </a:r>
          </a:p>
          <a:p>
            <a:pPr>
              <a:buFontTx/>
              <a:buChar char="-"/>
            </a:pPr>
            <a:r>
              <a:rPr lang="fr-FR" dirty="0" smtClean="0"/>
              <a:t> Le statut de la propriété urbaine </a:t>
            </a:r>
            <a:r>
              <a:rPr lang="fr-FR" dirty="0" smtClean="0">
                <a:solidFill>
                  <a:srgbClr val="0000FF"/>
                </a:solidFill>
              </a:rPr>
              <a:t>(H De Soto. Le mystère du capital. 2000)</a:t>
            </a:r>
          </a:p>
          <a:p>
            <a:pPr>
              <a:buFontTx/>
              <a:buChar char="-"/>
            </a:pPr>
            <a:r>
              <a:rPr lang="fr-FR" dirty="0" smtClean="0"/>
              <a:t>  Le rôle des marchés</a:t>
            </a:r>
          </a:p>
          <a:p>
            <a:pPr>
              <a:buFontTx/>
              <a:buChar char="-"/>
            </a:pPr>
            <a:r>
              <a:rPr lang="fr-FR" dirty="0" smtClean="0"/>
              <a:t> Une géographie culturelle (niveau d’études, statut professionnel…)</a:t>
            </a:r>
          </a:p>
          <a:p>
            <a:pPr>
              <a:buFontTx/>
              <a:buChar char="-"/>
            </a:pPr>
            <a:endParaRPr lang="fr-FR" dirty="0" smtClean="0"/>
          </a:p>
          <a:p>
            <a:pPr algn="ctr"/>
            <a:r>
              <a:rPr lang="fr-FR" b="1" dirty="0" smtClean="0">
                <a:solidFill>
                  <a:srgbClr val="0033CC"/>
                </a:solidFill>
              </a:rPr>
              <a:t>Quelques grandes idées :</a:t>
            </a:r>
          </a:p>
          <a:p>
            <a:r>
              <a:rPr lang="fr-FR" dirty="0" smtClean="0"/>
              <a:t>- Une évidence : des territoires urbains constamment remaniés par les flux</a:t>
            </a:r>
          </a:p>
          <a:p>
            <a:pPr>
              <a:buFontTx/>
              <a:buChar char="-"/>
            </a:pPr>
            <a:r>
              <a:rPr lang="fr-FR" dirty="0" smtClean="0"/>
              <a:t>Une géographie réticulaire complexe</a:t>
            </a:r>
          </a:p>
          <a:p>
            <a:pPr>
              <a:buFontTx/>
              <a:buChar char="-"/>
            </a:pPr>
            <a:r>
              <a:rPr lang="fr-FR" dirty="0" smtClean="0"/>
              <a:t> </a:t>
            </a:r>
            <a:r>
              <a:rPr lang="fr-FR" u="sng" dirty="0" smtClean="0"/>
              <a:t>Le danger d’une vision simple (simpliste ?) et issue d’un raisonnement colonial : le</a:t>
            </a:r>
            <a:r>
              <a:rPr lang="fr-FR" dirty="0" smtClean="0"/>
              <a:t> procès en </a:t>
            </a:r>
            <a:r>
              <a:rPr lang="fr-FR" dirty="0" err="1" smtClean="0"/>
              <a:t>citadinisation</a:t>
            </a:r>
            <a:r>
              <a:rPr lang="fr-FR" dirty="0" smtClean="0"/>
              <a:t>. La ville ne maintient pas en ville des pseudos-urbains, uniquement reliés à leur village et à leur communauté (« le migrant étranger à la ville »), l’urbanisation n’est pas imposée (l’africain comme un rural, paysan « égaré » en ville)</a:t>
            </a:r>
          </a:p>
          <a:p>
            <a:pPr>
              <a:buFontTx/>
              <a:buChar char="-"/>
            </a:pPr>
            <a:endParaRPr lang="fr-FR" dirty="0" smtClean="0"/>
          </a:p>
          <a:p>
            <a:endParaRPr lang="fr-FR" dirty="0" smtClean="0"/>
          </a:p>
          <a:p>
            <a:endParaRPr lang="fr-FR" dirty="0"/>
          </a:p>
        </p:txBody>
      </p:sp>
      <p:pic>
        <p:nvPicPr>
          <p:cNvPr id="7" name="Image 6" descr="mobilités accra.jpg"/>
          <p:cNvPicPr>
            <a:picLocks noChangeAspect="1"/>
          </p:cNvPicPr>
          <p:nvPr/>
        </p:nvPicPr>
        <p:blipFill>
          <a:blip r:embed="rId2" cstate="print"/>
          <a:stretch>
            <a:fillRect/>
          </a:stretch>
        </p:blipFill>
        <p:spPr>
          <a:xfrm>
            <a:off x="4857752" y="1142984"/>
            <a:ext cx="3933624" cy="4286256"/>
          </a:xfrm>
          <a:prstGeom prst="rect">
            <a:avLst/>
          </a:prstGeom>
        </p:spPr>
      </p:pic>
      <p:sp>
        <p:nvSpPr>
          <p:cNvPr id="8" name="ZoneTexte 7"/>
          <p:cNvSpPr txBox="1"/>
          <p:nvPr/>
        </p:nvSpPr>
        <p:spPr>
          <a:xfrm>
            <a:off x="4857752" y="5857892"/>
            <a:ext cx="4286248" cy="461665"/>
          </a:xfrm>
          <a:prstGeom prst="rect">
            <a:avLst/>
          </a:prstGeom>
          <a:noFill/>
        </p:spPr>
        <p:txBody>
          <a:bodyPr wrap="square" rtlCol="0">
            <a:spAutoFit/>
          </a:bodyPr>
          <a:lstStyle/>
          <a:p>
            <a:r>
              <a:rPr lang="fr-FR" sz="1200" dirty="0" smtClean="0">
                <a:solidFill>
                  <a:srgbClr val="0033CC"/>
                </a:solidFill>
              </a:rPr>
              <a:t>Monique Bertrand : De Bamako à Accra. Mobilités urbaines et ancrages locaux en Afrique de l’Ouest. 2011. </a:t>
            </a:r>
            <a:r>
              <a:rPr lang="fr-FR" sz="1200" dirty="0" err="1" smtClean="0">
                <a:solidFill>
                  <a:srgbClr val="0033CC"/>
                </a:solidFill>
              </a:rPr>
              <a:t>Khartala</a:t>
            </a:r>
            <a:r>
              <a:rPr lang="fr-FR" sz="1200" dirty="0" smtClean="0">
                <a:solidFill>
                  <a:srgbClr val="0033CC"/>
                </a:solidFill>
              </a:rPr>
              <a:t>.</a:t>
            </a:r>
            <a:endParaRPr lang="fr-FR" sz="1200" dirty="0">
              <a:solidFill>
                <a:srgbClr val="0033CC"/>
              </a:solidFill>
            </a:endParaRPr>
          </a:p>
        </p:txBody>
      </p:sp>
      <p:pic>
        <p:nvPicPr>
          <p:cNvPr id="6" name="Picture 2" descr="http://polemobilitecaen.files.wordpress.com/2008/04/mobilite1.gif"/>
          <p:cNvPicPr>
            <a:picLocks noChangeAspect="1" noChangeArrowheads="1"/>
          </p:cNvPicPr>
          <p:nvPr/>
        </p:nvPicPr>
        <p:blipFill>
          <a:blip r:embed="rId3" cstate="print"/>
          <a:srcRect/>
          <a:stretch>
            <a:fillRect/>
          </a:stretch>
        </p:blipFill>
        <p:spPr bwMode="auto">
          <a:xfrm>
            <a:off x="142844" y="0"/>
            <a:ext cx="928694" cy="954594"/>
          </a:xfrm>
          <a:prstGeom prst="rect">
            <a:avLst/>
          </a:prstGeom>
          <a:noFill/>
        </p:spPr>
      </p:pic>
      <p:sp>
        <p:nvSpPr>
          <p:cNvPr id="9" name="Espace réservé du numéro de diapositive 8"/>
          <p:cNvSpPr>
            <a:spLocks noGrp="1"/>
          </p:cNvSpPr>
          <p:nvPr>
            <p:ph type="sldNum" sz="quarter" idx="12"/>
          </p:nvPr>
        </p:nvSpPr>
        <p:spPr/>
        <p:txBody>
          <a:bodyPr/>
          <a:lstStyle/>
          <a:p>
            <a:fld id="{EFC60975-67C7-407E-8D74-15F5CDB4B5F5}" type="slidenum">
              <a:rPr lang="fr-FR" smtClean="0"/>
              <a:pPr/>
              <a:t>41</a:t>
            </a:fld>
            <a:endParaRPr lang="fr-FR"/>
          </a:p>
        </p:txBody>
      </p:sp>
      <p:cxnSp>
        <p:nvCxnSpPr>
          <p:cNvPr id="11" name="Connecteur droit avec flèche 10"/>
          <p:cNvCxnSpPr/>
          <p:nvPr/>
        </p:nvCxnSpPr>
        <p:spPr>
          <a:xfrm>
            <a:off x="2555776" y="2996952"/>
            <a:ext cx="2088232"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956878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1500174"/>
            <a:ext cx="3857620" cy="5078313"/>
          </a:xfrm>
          <a:prstGeom prst="rect">
            <a:avLst/>
          </a:prstGeom>
          <a:noFill/>
        </p:spPr>
        <p:txBody>
          <a:bodyPr wrap="square" rtlCol="0">
            <a:spAutoFit/>
          </a:bodyPr>
          <a:lstStyle/>
          <a:p>
            <a:r>
              <a:rPr lang="fr-FR" dirty="0" smtClean="0">
                <a:solidFill>
                  <a:srgbClr val="008000"/>
                </a:solidFill>
                <a:effectLst>
                  <a:outerShdw blurRad="38100" dist="38100" dir="2700000" algn="tl">
                    <a:srgbClr val="000000">
                      <a:alpha val="43137"/>
                    </a:srgbClr>
                  </a:outerShdw>
                </a:effectLst>
              </a:rPr>
              <a:t>Plusieurs constatations essentielles </a:t>
            </a:r>
            <a:r>
              <a:rPr lang="fr-FR" dirty="0" smtClean="0"/>
              <a:t>:</a:t>
            </a:r>
          </a:p>
          <a:p>
            <a:pPr>
              <a:buFontTx/>
              <a:buChar char="-"/>
            </a:pPr>
            <a:r>
              <a:rPr lang="fr-FR" dirty="0" smtClean="0"/>
              <a:t>Des urbains désormais de seconde ou troisième génération</a:t>
            </a:r>
          </a:p>
          <a:p>
            <a:pPr>
              <a:buFontTx/>
              <a:buChar char="-"/>
            </a:pPr>
            <a:r>
              <a:rPr lang="fr-FR" dirty="0" smtClean="0"/>
              <a:t> La persistance d’une migration temporaire (</a:t>
            </a:r>
            <a:r>
              <a:rPr lang="fr-FR" dirty="0" err="1" smtClean="0"/>
              <a:t>cf</a:t>
            </a:r>
            <a:r>
              <a:rPr lang="fr-FR" dirty="0" smtClean="0"/>
              <a:t> </a:t>
            </a:r>
            <a:r>
              <a:rPr lang="fr-FR" dirty="0" err="1" smtClean="0"/>
              <a:t>Dakkha</a:t>
            </a:r>
            <a:r>
              <a:rPr lang="fr-FR" dirty="0" smtClean="0"/>
              <a:t>)</a:t>
            </a:r>
          </a:p>
          <a:p>
            <a:pPr>
              <a:buFontTx/>
              <a:buChar char="-"/>
            </a:pPr>
            <a:r>
              <a:rPr lang="fr-FR" dirty="0" smtClean="0"/>
              <a:t> Le développement d’un sentiment national </a:t>
            </a:r>
            <a:r>
              <a:rPr lang="fr-FR" u="sng" dirty="0" smtClean="0"/>
              <a:t>au Ghana ; </a:t>
            </a:r>
            <a:r>
              <a:rPr lang="fr-FR" dirty="0" smtClean="0"/>
              <a:t>la persistance d‘une ethnicité des quartiers mais qui commence à se relativiser</a:t>
            </a:r>
          </a:p>
          <a:p>
            <a:pPr>
              <a:buFontTx/>
              <a:buChar char="-"/>
            </a:pPr>
            <a:r>
              <a:rPr lang="fr-FR" dirty="0" smtClean="0"/>
              <a:t> // la structuration progressive des villes (des quasi-métropoles) donc la complexification des mobilités urbaines</a:t>
            </a:r>
          </a:p>
          <a:p>
            <a:endParaRPr lang="fr-FR" dirty="0" smtClean="0"/>
          </a:p>
          <a:p>
            <a:endParaRPr lang="fr-FR" dirty="0" smtClean="0"/>
          </a:p>
          <a:p>
            <a:r>
              <a:rPr lang="fr-FR" dirty="0" smtClean="0"/>
              <a:t>Une conclusion : la ville et sa structure sociale beaucoup moins étudiée que la croissance des villes</a:t>
            </a:r>
            <a:endParaRPr lang="fr-FR" dirty="0"/>
          </a:p>
        </p:txBody>
      </p:sp>
      <p:pic>
        <p:nvPicPr>
          <p:cNvPr id="4" name="Image 3" descr="mobilites accra.jpg"/>
          <p:cNvPicPr>
            <a:picLocks noChangeAspect="1"/>
          </p:cNvPicPr>
          <p:nvPr/>
        </p:nvPicPr>
        <p:blipFill>
          <a:blip r:embed="rId2" cstate="print"/>
          <a:stretch>
            <a:fillRect/>
          </a:stretch>
        </p:blipFill>
        <p:spPr>
          <a:xfrm>
            <a:off x="3717055" y="857233"/>
            <a:ext cx="5426945" cy="6000768"/>
          </a:xfrm>
          <a:prstGeom prst="rect">
            <a:avLst/>
          </a:prstGeom>
        </p:spPr>
      </p:pic>
      <p:pic>
        <p:nvPicPr>
          <p:cNvPr id="5" name="Picture 2" descr="http://polemobilitecaen.files.wordpress.com/2008/04/mobilite1.gif"/>
          <p:cNvPicPr>
            <a:picLocks noChangeAspect="1" noChangeArrowheads="1"/>
          </p:cNvPicPr>
          <p:nvPr/>
        </p:nvPicPr>
        <p:blipFill>
          <a:blip r:embed="rId3" cstate="print"/>
          <a:srcRect/>
          <a:stretch>
            <a:fillRect/>
          </a:stretch>
        </p:blipFill>
        <p:spPr bwMode="auto">
          <a:xfrm>
            <a:off x="142844" y="0"/>
            <a:ext cx="928694" cy="954594"/>
          </a:xfrm>
          <a:prstGeom prst="rect">
            <a:avLst/>
          </a:prstGeom>
          <a:noFill/>
        </p:spPr>
      </p:pic>
      <p:sp>
        <p:nvSpPr>
          <p:cNvPr id="6" name="Espace réservé du numéro de diapositive 5"/>
          <p:cNvSpPr>
            <a:spLocks noGrp="1"/>
          </p:cNvSpPr>
          <p:nvPr>
            <p:ph type="sldNum" sz="quarter" idx="12"/>
          </p:nvPr>
        </p:nvSpPr>
        <p:spPr/>
        <p:txBody>
          <a:bodyPr/>
          <a:lstStyle/>
          <a:p>
            <a:fld id="{EFC60975-67C7-407E-8D74-15F5CDB4B5F5}" type="slidenum">
              <a:rPr lang="fr-FR" smtClean="0"/>
              <a:pPr/>
              <a:t>42</a:t>
            </a:fld>
            <a:endParaRPr lang="fr-FR"/>
          </a:p>
        </p:txBody>
      </p:sp>
      <p:sp>
        <p:nvSpPr>
          <p:cNvPr id="7" name="Accolade fermante 6"/>
          <p:cNvSpPr/>
          <p:nvPr/>
        </p:nvSpPr>
        <p:spPr>
          <a:xfrm>
            <a:off x="3707904" y="1628800"/>
            <a:ext cx="214314" cy="3286148"/>
          </a:xfrm>
          <a:prstGeom prst="rightBrace">
            <a:avLst>
              <a:gd name="adj1" fmla="val 77161"/>
              <a:gd name="adj2" fmla="val 50000"/>
            </a:avLst>
          </a:prstGeom>
          <a:solidFill>
            <a:srgbClr val="0033CC"/>
          </a:solidFill>
          <a:ln>
            <a:solidFill>
              <a:schemeClr val="bg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fr-FR"/>
          </a:p>
        </p:txBody>
      </p:sp>
      <p:sp>
        <p:nvSpPr>
          <p:cNvPr id="8" name="Flèche droite 7"/>
          <p:cNvSpPr/>
          <p:nvPr/>
        </p:nvSpPr>
        <p:spPr>
          <a:xfrm>
            <a:off x="7164288" y="1844824"/>
            <a:ext cx="360040" cy="72008"/>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663003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71472" y="1214422"/>
            <a:ext cx="8001056" cy="1500198"/>
          </a:xfrm>
        </p:spPr>
        <p:txBody>
          <a:bodyPr>
            <a:normAutofit fontScale="40000" lnSpcReduction="20000"/>
          </a:bodyPr>
          <a:lstStyle/>
          <a:p>
            <a:endParaRPr lang="fr-FR" dirty="0" smtClean="0">
              <a:solidFill>
                <a:srgbClr val="006600"/>
              </a:solidFill>
            </a:endParaRPr>
          </a:p>
          <a:p>
            <a:endParaRPr lang="fr-FR" dirty="0" smtClean="0">
              <a:solidFill>
                <a:srgbClr val="006600"/>
              </a:solidFill>
            </a:endParaRPr>
          </a:p>
          <a:p>
            <a:r>
              <a:rPr lang="fr-FR" sz="8000" dirty="0" smtClean="0">
                <a:solidFill>
                  <a:srgbClr val="006600"/>
                </a:solidFill>
              </a:rPr>
              <a:t>1- </a:t>
            </a:r>
            <a:r>
              <a:rPr lang="fr-FR" sz="8000" b="1" dirty="0" smtClean="0">
                <a:solidFill>
                  <a:srgbClr val="006600"/>
                </a:solidFill>
              </a:rPr>
              <a:t>Paysage </a:t>
            </a:r>
            <a:r>
              <a:rPr lang="fr-FR" sz="8000" dirty="0" smtClean="0">
                <a:solidFill>
                  <a:srgbClr val="006600"/>
                </a:solidFill>
              </a:rPr>
              <a:t>: un best-seller des sujets d’oraux (quelques sujets fréquents) </a:t>
            </a:r>
          </a:p>
          <a:p>
            <a:pPr>
              <a:buNone/>
            </a:pPr>
            <a:endParaRPr lang="fr-FR" dirty="0">
              <a:solidFill>
                <a:srgbClr val="006600"/>
              </a:solidFill>
            </a:endParaRPr>
          </a:p>
        </p:txBody>
      </p:sp>
      <p:sp>
        <p:nvSpPr>
          <p:cNvPr id="5" name="Espace réservé du contenu 2"/>
          <p:cNvSpPr txBox="1">
            <a:spLocks/>
          </p:cNvSpPr>
          <p:nvPr/>
        </p:nvSpPr>
        <p:spPr>
          <a:xfrm>
            <a:off x="0" y="2428868"/>
            <a:ext cx="9144000" cy="2714644"/>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200" b="1" dirty="0" smtClean="0">
                <a:solidFill>
                  <a:srgbClr val="0033CC"/>
                </a:solidFill>
              </a:rPr>
              <a:t>6</a:t>
            </a:r>
            <a:r>
              <a:rPr kumimoji="0" lang="fr-FR" sz="2200" b="1" i="0" u="none" strike="noStrike" kern="1200" cap="none" spc="0" normalizeH="0" baseline="0" noProof="0" dirty="0" err="1" smtClean="0">
                <a:ln>
                  <a:noFill/>
                </a:ln>
                <a:solidFill>
                  <a:srgbClr val="0033CC"/>
                </a:solidFill>
                <a:effectLst/>
                <a:uLnTx/>
                <a:uFillTx/>
                <a:latin typeface="+mn-lt"/>
                <a:ea typeface="+mn-ea"/>
                <a:cs typeface="+mn-cs"/>
              </a:rPr>
              <a:t>ème</a:t>
            </a:r>
            <a:r>
              <a:rPr kumimoji="0" lang="fr-FR" sz="2200" b="1" i="0" u="none" strike="noStrike" kern="1200" cap="none" spc="0" normalizeH="0" baseline="0" noProof="0" dirty="0" smtClean="0">
                <a:ln>
                  <a:noFill/>
                </a:ln>
                <a:solidFill>
                  <a:srgbClr val="0033CC"/>
                </a:solidFill>
                <a:effectLst/>
                <a:uLnTx/>
                <a:uFillTx/>
                <a:latin typeface="+mn-lt"/>
                <a:ea typeface="+mn-ea"/>
                <a:cs typeface="+mn-cs"/>
              </a:rPr>
              <a:t> </a:t>
            </a:r>
            <a:br>
              <a:rPr kumimoji="0" lang="fr-FR" sz="2200" b="1" i="0" u="none" strike="noStrike" kern="1200" cap="none" spc="0" normalizeH="0" baseline="0" noProof="0" dirty="0" smtClean="0">
                <a:ln>
                  <a:noFill/>
                </a:ln>
                <a:solidFill>
                  <a:srgbClr val="0033CC"/>
                </a:solidFill>
                <a:effectLst/>
                <a:uLnTx/>
                <a:uFillTx/>
                <a:latin typeface="+mn-lt"/>
                <a:ea typeface="+mn-ea"/>
                <a:cs typeface="+mn-cs"/>
              </a:rPr>
            </a:br>
            <a:r>
              <a:rPr kumimoji="0" lang="fr-FR" sz="2200" b="1" i="0" u="none" strike="noStrike" kern="1200" cap="none" spc="0" normalizeH="0" baseline="0" noProof="0" dirty="0" smtClean="0">
                <a:ln>
                  <a:noFill/>
                </a:ln>
                <a:solidFill>
                  <a:srgbClr val="0033CC"/>
                </a:solidFill>
                <a:effectLst/>
                <a:uLnTx/>
                <a:uFillTx/>
                <a:latin typeface="+mn-lt"/>
                <a:ea typeface="+mn-ea"/>
                <a:cs typeface="+mn-cs"/>
              </a:rPr>
              <a:t>- Les paysages rizicoles</a:t>
            </a:r>
          </a:p>
          <a:p>
            <a:pPr marL="342900" marR="0" lvl="0" indent="-342900" algn="l" defTabSz="914400" rtl="0" eaLnBrk="1" fontAlgn="auto" latinLnBrk="0" hangingPunct="1">
              <a:lnSpc>
                <a:spcPct val="100000"/>
              </a:lnSpc>
              <a:spcBef>
                <a:spcPct val="20000"/>
              </a:spcBef>
              <a:spcAft>
                <a:spcPts val="0"/>
              </a:spcAft>
              <a:buClrTx/>
              <a:buSzTx/>
              <a:tabLst/>
              <a:defRPr/>
            </a:pPr>
            <a:r>
              <a:rPr lang="fr-FR" sz="2200" b="1" dirty="0" smtClean="0">
                <a:solidFill>
                  <a:srgbClr val="0033CC"/>
                </a:solidFill>
              </a:rPr>
              <a:t>	- </a:t>
            </a:r>
            <a:r>
              <a:rPr kumimoji="0" lang="fr-FR" sz="2200" b="1" i="0" u="none" strike="noStrike" kern="1200" cap="none" spc="0" normalizeH="0" baseline="0" noProof="0" dirty="0" smtClean="0">
                <a:ln>
                  <a:noFill/>
                </a:ln>
                <a:solidFill>
                  <a:srgbClr val="0033CC"/>
                </a:solidFill>
                <a:effectLst/>
                <a:uLnTx/>
                <a:uFillTx/>
                <a:latin typeface="+mn-lt"/>
                <a:ea typeface="+mn-ea"/>
                <a:cs typeface="+mn-cs"/>
              </a:rPr>
              <a:t>Les mutations</a:t>
            </a:r>
            <a:r>
              <a:rPr kumimoji="0" lang="fr-FR" sz="2200" b="1" i="0" u="none" strike="noStrike" kern="1200" cap="none" spc="0" normalizeH="0" noProof="0" dirty="0" smtClean="0">
                <a:ln>
                  <a:noFill/>
                </a:ln>
                <a:solidFill>
                  <a:srgbClr val="0033CC"/>
                </a:solidFill>
                <a:effectLst/>
                <a:uLnTx/>
                <a:uFillTx/>
                <a:latin typeface="+mn-lt"/>
                <a:ea typeface="+mn-ea"/>
                <a:cs typeface="+mn-cs"/>
              </a:rPr>
              <a:t> des paysages ruraux  en Asie</a:t>
            </a:r>
            <a:endParaRPr kumimoji="0" lang="fr-FR" sz="2200" b="0" i="0" u="none" strike="noStrike" kern="1200" cap="none" spc="0" normalizeH="0" baseline="0" noProof="0" dirty="0" smtClean="0">
              <a:ln>
                <a:noFill/>
              </a:ln>
              <a:solidFill>
                <a:srgbClr val="0033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fr-FR" sz="2200" b="1" dirty="0" smtClean="0">
                <a:solidFill>
                  <a:srgbClr val="0033CC"/>
                </a:solidFill>
              </a:rPr>
              <a:t>4</a:t>
            </a:r>
            <a:r>
              <a:rPr lang="fr-FR" sz="2200" b="1" baseline="30000" dirty="0" smtClean="0">
                <a:solidFill>
                  <a:srgbClr val="0033CC"/>
                </a:solidFill>
              </a:rPr>
              <a:t>ème</a:t>
            </a:r>
            <a:endParaRPr lang="fr-FR" sz="2200" b="1" dirty="0" smtClean="0">
              <a:solidFill>
                <a:srgbClr val="0033CC"/>
              </a:solidFill>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fr-FR" sz="2200" b="1" i="0" u="none" strike="noStrike" kern="1200" cap="none" spc="0" normalizeH="0" baseline="0" noProof="0" dirty="0" smtClean="0">
                <a:ln>
                  <a:noFill/>
                </a:ln>
                <a:solidFill>
                  <a:srgbClr val="0033CC"/>
                </a:solidFill>
                <a:effectLst/>
                <a:uLnTx/>
                <a:uFillTx/>
                <a:latin typeface="+mn-lt"/>
                <a:ea typeface="+mn-ea"/>
                <a:cs typeface="+mn-cs"/>
              </a:rPr>
              <a:t>	- Le</a:t>
            </a:r>
            <a:r>
              <a:rPr kumimoji="0" lang="fr-FR" sz="2200" b="1" i="0" u="none" strike="noStrike" kern="1200" cap="none" spc="0" normalizeH="0" noProof="0" dirty="0" smtClean="0">
                <a:ln>
                  <a:noFill/>
                </a:ln>
                <a:solidFill>
                  <a:srgbClr val="0033CC"/>
                </a:solidFill>
                <a:effectLst/>
                <a:uLnTx/>
                <a:uFillTx/>
                <a:latin typeface="+mn-lt"/>
                <a:ea typeface="+mn-ea"/>
                <a:cs typeface="+mn-cs"/>
              </a:rPr>
              <a:t> paysage français, un patrimoine ?</a:t>
            </a:r>
            <a:endParaRPr kumimoji="0" lang="fr-FR" sz="2200" b="0" i="0" u="none" strike="noStrike" kern="1200" cap="none" spc="0" normalizeH="0" baseline="0" noProof="0" dirty="0" smtClean="0">
              <a:ln>
                <a:noFill/>
              </a:ln>
              <a:solidFill>
                <a:srgbClr val="0033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200" b="1" i="0" u="none" strike="noStrike" kern="1200" cap="none" spc="0" normalizeH="0" baseline="0" noProof="0" dirty="0" smtClean="0">
                <a:ln>
                  <a:noFill/>
                </a:ln>
                <a:solidFill>
                  <a:srgbClr val="0033CC"/>
                </a:solidFill>
                <a:effectLst/>
                <a:uLnTx/>
                <a:uFillTx/>
                <a:latin typeface="+mn-lt"/>
                <a:ea typeface="+mn-ea"/>
                <a:cs typeface="+mn-cs"/>
              </a:rPr>
              <a:t>- Les montagnes, espaces et paysages</a:t>
            </a:r>
            <a:r>
              <a:rPr kumimoji="0" lang="fr-FR" sz="2200" b="0" i="0" u="none" strike="noStrike" kern="1200" cap="none" spc="0" normalizeH="0" baseline="0" noProof="0" dirty="0" smtClean="0">
                <a:ln>
                  <a:noFill/>
                </a:ln>
                <a:solidFill>
                  <a:srgbClr val="0033CC"/>
                </a:solidFill>
                <a:effectLst/>
                <a:uLnTx/>
                <a:uFillTx/>
                <a:latin typeface="+mn-lt"/>
                <a:ea typeface="+mn-ea"/>
                <a:cs typeface="+mn-cs"/>
              </a:rPr>
              <a:t> </a:t>
            </a:r>
            <a:br>
              <a:rPr kumimoji="0" lang="fr-FR" sz="2200" b="0" i="0" u="none" strike="noStrike" kern="1200" cap="none" spc="0" normalizeH="0" baseline="0" noProof="0" dirty="0" smtClean="0">
                <a:ln>
                  <a:noFill/>
                </a:ln>
                <a:solidFill>
                  <a:srgbClr val="0033CC"/>
                </a:solidFill>
                <a:effectLst/>
                <a:uLnTx/>
                <a:uFillTx/>
                <a:latin typeface="+mn-lt"/>
                <a:ea typeface="+mn-ea"/>
                <a:cs typeface="+mn-cs"/>
              </a:rPr>
            </a:br>
            <a:endParaRPr kumimoji="0" lang="fr-FR" sz="2200" b="0" i="0" u="none" strike="noStrike" kern="1200" cap="none" spc="0" normalizeH="0" baseline="0" noProof="0" dirty="0" smtClean="0">
              <a:ln>
                <a:noFill/>
              </a:ln>
              <a:solidFill>
                <a:srgbClr val="0033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fr-FR" sz="2200" b="1" i="0" u="none" strike="noStrike" kern="1200" cap="none" spc="0" normalizeH="0" baseline="0" noProof="0" dirty="0" smtClean="0">
                <a:ln>
                  <a:noFill/>
                </a:ln>
                <a:solidFill>
                  <a:srgbClr val="0033CC"/>
                </a:solidFill>
                <a:effectLst/>
                <a:uLnTx/>
                <a:uFillTx/>
                <a:latin typeface="+mn-lt"/>
                <a:ea typeface="+mn-ea"/>
                <a:cs typeface="+mn-cs"/>
              </a:rPr>
              <a:t>2nde : </a:t>
            </a:r>
            <a:br>
              <a:rPr kumimoji="0" lang="fr-FR" sz="2200" b="1" i="0" u="none" strike="noStrike" kern="1200" cap="none" spc="0" normalizeH="0" baseline="0" noProof="0" dirty="0" smtClean="0">
                <a:ln>
                  <a:noFill/>
                </a:ln>
                <a:solidFill>
                  <a:srgbClr val="0033CC"/>
                </a:solidFill>
                <a:effectLst/>
                <a:uLnTx/>
                <a:uFillTx/>
                <a:latin typeface="+mn-lt"/>
                <a:ea typeface="+mn-ea"/>
                <a:cs typeface="+mn-cs"/>
              </a:rPr>
            </a:br>
            <a:r>
              <a:rPr kumimoji="0" lang="fr-FR" sz="2200" b="1" i="0" u="none" strike="noStrike" kern="1200" cap="none" spc="0" normalizeH="0" baseline="0" noProof="0" dirty="0" smtClean="0">
                <a:ln>
                  <a:noFill/>
                </a:ln>
                <a:solidFill>
                  <a:srgbClr val="0033CC"/>
                </a:solidFill>
                <a:effectLst/>
                <a:uLnTx/>
                <a:uFillTx/>
                <a:latin typeface="+mn-lt"/>
                <a:ea typeface="+mn-ea"/>
                <a:cs typeface="+mn-cs"/>
              </a:rPr>
              <a:t>- Le paysage, composante essentielle du programme de géographie en seconde ?</a:t>
            </a:r>
          </a:p>
          <a:p>
            <a:pPr marL="342900" marR="0" lvl="0" indent="-342900" algn="ctr" defTabSz="914400" rtl="0" eaLnBrk="1" fontAlgn="auto" latinLnBrk="0" hangingPunct="1">
              <a:lnSpc>
                <a:spcPct val="100000"/>
              </a:lnSpc>
              <a:spcBef>
                <a:spcPct val="20000"/>
              </a:spcBef>
              <a:spcAft>
                <a:spcPts val="0"/>
              </a:spcAft>
              <a:buClrTx/>
              <a:buSzTx/>
              <a:tabLst/>
              <a:defRPr/>
            </a:pPr>
            <a:r>
              <a:rPr lang="fr-FR" sz="2200" b="1" dirty="0" smtClean="0">
                <a:solidFill>
                  <a:srgbClr val="006600"/>
                </a:solidFill>
              </a:rPr>
              <a:t>Un terme parfois délaissé et contesté, puis un étendard de la géographie science sociale</a:t>
            </a:r>
            <a:endParaRPr kumimoji="0" lang="fr-FR" sz="2200" b="0" i="0" u="none" strike="noStrike" kern="1200" cap="none" spc="0" normalizeH="0" baseline="0" noProof="0" dirty="0" smtClean="0">
              <a:ln>
                <a:noFill/>
              </a:ln>
              <a:solidFill>
                <a:srgbClr val="006600"/>
              </a:solidFill>
              <a:effectLst/>
              <a:uLnTx/>
              <a:uFillTx/>
              <a:latin typeface="+mn-lt"/>
              <a:ea typeface="+mn-ea"/>
              <a:cs typeface="+mn-cs"/>
            </a:endParaRPr>
          </a:p>
        </p:txBody>
      </p:sp>
      <p:sp>
        <p:nvSpPr>
          <p:cNvPr id="6" name="Espace réservé du contenu 2"/>
          <p:cNvSpPr txBox="1">
            <a:spLocks/>
          </p:cNvSpPr>
          <p:nvPr/>
        </p:nvSpPr>
        <p:spPr>
          <a:xfrm>
            <a:off x="285720" y="0"/>
            <a:ext cx="8429684" cy="1428736"/>
          </a:xfrm>
          <a:prstGeom prst="rect">
            <a:avLst/>
          </a:prstGeom>
        </p:spPr>
        <p:txBody>
          <a:bodyPr vert="horz" lIns="91440" tIns="45720" rIns="91440" bIns="45720" rtlCol="0">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indent="-342900" algn="ctr">
              <a:spcBef>
                <a:spcPct val="20000"/>
              </a:spcBef>
            </a:pPr>
            <a:r>
              <a:rPr lang="fr-FR" sz="4600" dirty="0" smtClean="0">
                <a:solidFill>
                  <a:srgbClr val="FF0000"/>
                </a:solidFill>
              </a:rPr>
              <a:t>Application : quelques termes symboliques à employer à bon escient en géographie sociale ou culturelle</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fr-F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4186238" cy="582594"/>
          </a:xfrm>
        </p:spPr>
        <p:txBody>
          <a:bodyPr>
            <a:normAutofit fontScale="90000"/>
          </a:bodyPr>
          <a:lstStyle/>
          <a:p>
            <a:r>
              <a:rPr lang="fr-FR" dirty="0" smtClean="0">
                <a:solidFill>
                  <a:srgbClr val="006600"/>
                </a:solidFill>
              </a:rPr>
              <a:t>Qu’est-ce qu’un paysage ?</a:t>
            </a:r>
            <a:endParaRPr lang="fr-FR" dirty="0">
              <a:solidFill>
                <a:srgbClr val="006600"/>
              </a:solidFill>
            </a:endParaRPr>
          </a:p>
        </p:txBody>
      </p:sp>
      <p:sp>
        <p:nvSpPr>
          <p:cNvPr id="3" name="Espace réservé du contenu 2"/>
          <p:cNvSpPr>
            <a:spLocks noGrp="1"/>
          </p:cNvSpPr>
          <p:nvPr>
            <p:ph idx="1"/>
          </p:nvPr>
        </p:nvSpPr>
        <p:spPr>
          <a:xfrm>
            <a:off x="0" y="1714488"/>
            <a:ext cx="9144000" cy="4857784"/>
          </a:xfrm>
        </p:spPr>
        <p:txBody>
          <a:bodyPr>
            <a:normAutofit fontScale="70000" lnSpcReduction="20000"/>
          </a:bodyPr>
          <a:lstStyle/>
          <a:p>
            <a:r>
              <a:rPr lang="fr-FR" sz="3400" dirty="0" smtClean="0">
                <a:solidFill>
                  <a:srgbClr val="0033CC"/>
                </a:solidFill>
              </a:rPr>
              <a:t>Ce que l’on voit du pays (une représentation) </a:t>
            </a:r>
          </a:p>
          <a:p>
            <a:pPr>
              <a:buNone/>
            </a:pPr>
            <a:r>
              <a:rPr lang="fr-FR" sz="3400" dirty="0" smtClean="0">
                <a:sym typeface="Wingdings" pitchFamily="2" charset="2"/>
              </a:rPr>
              <a:t></a:t>
            </a:r>
            <a:r>
              <a:rPr lang="fr-FR" sz="3400" dirty="0" smtClean="0"/>
              <a:t>on ne voit donc pas tout !</a:t>
            </a:r>
          </a:p>
          <a:p>
            <a:r>
              <a:rPr lang="fr-FR" sz="3400" dirty="0" smtClean="0"/>
              <a:t>Le paysage est construit matériellement mais aussi intellectuellement</a:t>
            </a:r>
          </a:p>
          <a:p>
            <a:r>
              <a:rPr lang="fr-FR" sz="3400" dirty="0" smtClean="0"/>
              <a:t>Les civilisations paysagères</a:t>
            </a:r>
          </a:p>
          <a:p>
            <a:r>
              <a:rPr lang="fr-FR" sz="3400" dirty="0" smtClean="0">
                <a:solidFill>
                  <a:srgbClr val="0033CC"/>
                </a:solidFill>
              </a:rPr>
              <a:t>La </a:t>
            </a:r>
            <a:r>
              <a:rPr lang="fr-FR" sz="3400" dirty="0" err="1" smtClean="0">
                <a:solidFill>
                  <a:srgbClr val="0033CC"/>
                </a:solidFill>
              </a:rPr>
              <a:t>médiance</a:t>
            </a:r>
            <a:r>
              <a:rPr lang="fr-FR" sz="3400" dirty="0" smtClean="0">
                <a:solidFill>
                  <a:srgbClr val="0033CC"/>
                </a:solidFill>
              </a:rPr>
              <a:t> </a:t>
            </a:r>
            <a:r>
              <a:rPr lang="fr-FR" sz="3400" dirty="0" smtClean="0"/>
              <a:t>(relation de l’être au milieu)</a:t>
            </a:r>
          </a:p>
          <a:p>
            <a:r>
              <a:rPr lang="fr-FR" sz="3400" dirty="0" smtClean="0">
                <a:solidFill>
                  <a:srgbClr val="0033CC"/>
                </a:solidFill>
              </a:rPr>
              <a:t>La </a:t>
            </a:r>
            <a:r>
              <a:rPr lang="fr-FR" sz="3400" dirty="0" err="1" smtClean="0">
                <a:solidFill>
                  <a:srgbClr val="0033CC"/>
                </a:solidFill>
              </a:rPr>
              <a:t>trajection</a:t>
            </a:r>
            <a:r>
              <a:rPr lang="fr-FR" sz="3400" dirty="0" smtClean="0">
                <a:solidFill>
                  <a:srgbClr val="0033CC"/>
                </a:solidFill>
              </a:rPr>
              <a:t> </a:t>
            </a:r>
            <a:r>
              <a:rPr lang="fr-FR" sz="3400" dirty="0" smtClean="0"/>
              <a:t>paysagère comme un processus historique et géographique qui fonctionne à tout instant de manière réflexive : la société se représente son environnement, mais elle tend également à l’aménager en fonction de ces représentations </a:t>
            </a:r>
          </a:p>
          <a:p>
            <a:r>
              <a:rPr lang="fr-FR" sz="3400" dirty="0" smtClean="0">
                <a:solidFill>
                  <a:srgbClr val="0033CC"/>
                </a:solidFill>
              </a:rPr>
              <a:t>L’</a:t>
            </a:r>
            <a:r>
              <a:rPr lang="fr-FR" sz="3400" dirty="0" err="1" smtClean="0">
                <a:solidFill>
                  <a:srgbClr val="0033CC"/>
                </a:solidFill>
              </a:rPr>
              <a:t>artialisation</a:t>
            </a:r>
            <a:r>
              <a:rPr lang="fr-FR" sz="3400" dirty="0" smtClean="0">
                <a:solidFill>
                  <a:srgbClr val="0033CC"/>
                </a:solidFill>
              </a:rPr>
              <a:t> </a:t>
            </a:r>
            <a:r>
              <a:rPr lang="fr-FR" sz="3400" dirty="0" smtClean="0">
                <a:solidFill>
                  <a:srgbClr val="FF0000"/>
                </a:solidFill>
              </a:rPr>
              <a:t>(Alain Roger)</a:t>
            </a:r>
            <a:r>
              <a:rPr lang="fr-FR" sz="3400" dirty="0" smtClean="0">
                <a:solidFill>
                  <a:srgbClr val="0033CC"/>
                </a:solidFill>
              </a:rPr>
              <a:t> in situ </a:t>
            </a:r>
            <a:r>
              <a:rPr lang="fr-FR" sz="3400" dirty="0" smtClean="0"/>
              <a:t>(la pyramide du Louvre) mais aussi </a:t>
            </a:r>
            <a:r>
              <a:rPr lang="fr-FR" sz="3400" dirty="0" smtClean="0">
                <a:solidFill>
                  <a:srgbClr val="0033CC"/>
                </a:solidFill>
              </a:rPr>
              <a:t>in visu </a:t>
            </a:r>
            <a:r>
              <a:rPr lang="fr-FR" sz="3400" dirty="0" smtClean="0"/>
              <a:t>(la création d’un modèle culturel : ce qui est considéré comme beau)</a:t>
            </a:r>
          </a:p>
          <a:p>
            <a:r>
              <a:rPr lang="fr-FR" sz="3400" dirty="0" smtClean="0"/>
              <a:t>Appliqué à la géographie du tourisme, </a:t>
            </a:r>
            <a:r>
              <a:rPr lang="fr-FR" sz="3400" dirty="0" smtClean="0">
                <a:solidFill>
                  <a:srgbClr val="0033CC"/>
                </a:solidFill>
              </a:rPr>
              <a:t>processus de cartepostalisation</a:t>
            </a:r>
            <a:r>
              <a:rPr lang="fr-FR" sz="3400" dirty="0" smtClean="0"/>
              <a:t> des espaces</a:t>
            </a:r>
          </a:p>
          <a:p>
            <a:pPr>
              <a:buNone/>
            </a:pPr>
            <a:endParaRPr lang="fr-FR" dirty="0" smtClean="0"/>
          </a:p>
          <a:p>
            <a:endParaRPr lang="fr-FR" dirty="0" smtClean="0"/>
          </a:p>
          <a:p>
            <a:pPr>
              <a:buNone/>
            </a:pPr>
            <a:endParaRPr lang="fr-FR" dirty="0" smtClean="0"/>
          </a:p>
        </p:txBody>
      </p:sp>
      <p:pic>
        <p:nvPicPr>
          <p:cNvPr id="4" name="Image 3" descr="berque.jpg"/>
          <p:cNvPicPr>
            <a:picLocks noChangeAspect="1"/>
          </p:cNvPicPr>
          <p:nvPr/>
        </p:nvPicPr>
        <p:blipFill>
          <a:blip r:embed="rId3" cstate="print"/>
          <a:stretch>
            <a:fillRect/>
          </a:stretch>
        </p:blipFill>
        <p:spPr>
          <a:xfrm>
            <a:off x="6197212" y="0"/>
            <a:ext cx="2946788" cy="2357430"/>
          </a:xfrm>
          <a:prstGeom prst="rect">
            <a:avLst/>
          </a:prstGeom>
        </p:spPr>
      </p:pic>
      <p:sp>
        <p:nvSpPr>
          <p:cNvPr id="5" name="ZoneTexte 4"/>
          <p:cNvSpPr txBox="1"/>
          <p:nvPr/>
        </p:nvSpPr>
        <p:spPr>
          <a:xfrm>
            <a:off x="4357686" y="1214422"/>
            <a:ext cx="1738681" cy="369332"/>
          </a:xfrm>
          <a:prstGeom prst="rect">
            <a:avLst/>
          </a:prstGeom>
          <a:noFill/>
        </p:spPr>
        <p:txBody>
          <a:bodyPr wrap="square" rtlCol="0">
            <a:spAutoFit/>
          </a:bodyPr>
          <a:lstStyle/>
          <a:p>
            <a:r>
              <a:rPr lang="fr-FR" dirty="0" smtClean="0">
                <a:solidFill>
                  <a:srgbClr val="FF0000"/>
                </a:solidFill>
              </a:rPr>
              <a:t>Augustin Berque</a:t>
            </a:r>
            <a:endParaRPr lang="fr-FR"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nvGraphicFramePr>
        <p:xfrm>
          <a:off x="500034" y="285728"/>
          <a:ext cx="8215370" cy="6400800"/>
        </p:xfrm>
        <a:graphic>
          <a:graphicData uri="http://schemas.openxmlformats.org/drawingml/2006/table">
            <a:tbl>
              <a:tblPr/>
              <a:tblGrid>
                <a:gridCol w="8215370"/>
              </a:tblGrid>
              <a:tr h="5786478">
                <a:tc>
                  <a:txBody>
                    <a:bodyPr/>
                    <a:lstStyle/>
                    <a:p>
                      <a:pPr>
                        <a:spcAft>
                          <a:spcPts val="0"/>
                        </a:spcAft>
                      </a:pPr>
                      <a:r>
                        <a:rPr lang="fr-FR" sz="1600" dirty="0">
                          <a:solidFill>
                            <a:srgbClr val="221E1F"/>
                          </a:solidFill>
                          <a:latin typeface="Comic Sans MS"/>
                          <a:ea typeface="MS Mincho"/>
                          <a:cs typeface="Times New Roman"/>
                        </a:rPr>
                        <a:t>Extrait des rapports 2006 : </a:t>
                      </a:r>
                      <a:r>
                        <a:rPr lang="fr-FR" sz="1600" dirty="0">
                          <a:solidFill>
                            <a:srgbClr val="221E1F"/>
                          </a:solidFill>
                          <a:highlight>
                            <a:srgbClr val="FFFF00"/>
                          </a:highlight>
                          <a:latin typeface="Comic Sans MS"/>
                          <a:ea typeface="MS Mincho"/>
                          <a:cs typeface="Times New Roman"/>
                        </a:rPr>
                        <a:t>« Enseigner le paysage : un village africain », 6</a:t>
                      </a:r>
                      <a:r>
                        <a:rPr lang="fr-FR" sz="1600" baseline="30000" dirty="0">
                          <a:solidFill>
                            <a:srgbClr val="221E1F"/>
                          </a:solidFill>
                          <a:highlight>
                            <a:srgbClr val="FFFF00"/>
                          </a:highlight>
                          <a:latin typeface="Comic Sans MS"/>
                          <a:ea typeface="MS Mincho"/>
                          <a:cs typeface="Times New Roman"/>
                        </a:rPr>
                        <a:t>ème</a:t>
                      </a:r>
                      <a:endParaRPr lang="fr-FR" sz="1600" dirty="0">
                        <a:solidFill>
                          <a:srgbClr val="221E1F"/>
                        </a:solidFill>
                        <a:latin typeface="Comic Sans MS"/>
                        <a:ea typeface="Calibri"/>
                        <a:cs typeface="Times New Roman"/>
                      </a:endParaRPr>
                    </a:p>
                    <a:p>
                      <a:pPr algn="just">
                        <a:spcAft>
                          <a:spcPts val="0"/>
                        </a:spcAft>
                      </a:pPr>
                      <a:r>
                        <a:rPr lang="fr-FR" sz="1600" dirty="0">
                          <a:solidFill>
                            <a:srgbClr val="221E1F"/>
                          </a:solidFill>
                          <a:latin typeface="Comic Sans MS"/>
                          <a:ea typeface="MS Mincho"/>
                          <a:cs typeface="Times New Roman"/>
                        </a:rPr>
                        <a:t>1/ « L’introduction précise clairement le statut du paysage comme objet et outil de l’analyse géographique d’une part et comme support d’enseignement d’autre part. La candidate choisit d’étudier un village du Rwanda pour des raisons qu’elle explicite clairement : amener les élèves à </a:t>
                      </a:r>
                      <a:r>
                        <a:rPr lang="fr-FR" sz="1600" dirty="0">
                          <a:solidFill>
                            <a:srgbClr val="221E1F"/>
                          </a:solidFill>
                          <a:highlight>
                            <a:srgbClr val="00FFFF"/>
                          </a:highlight>
                          <a:latin typeface="Comic Sans MS"/>
                          <a:ea typeface="MS Mincho"/>
                          <a:cs typeface="Times New Roman"/>
                        </a:rPr>
                        <a:t>rompre avec le stéréotype d’une Afrique tout entière identifiée aux savanes, au désert ou à la forêt dense</a:t>
                      </a:r>
                      <a:r>
                        <a:rPr lang="fr-FR" sz="1600" dirty="0">
                          <a:solidFill>
                            <a:srgbClr val="221E1F"/>
                          </a:solidFill>
                          <a:latin typeface="Comic Sans MS"/>
                          <a:ea typeface="MS Mincho"/>
                          <a:cs typeface="Times New Roman"/>
                        </a:rPr>
                        <a:t> ; utiliser l’image -une photographie aérienne montrant un village installé au </a:t>
                      </a:r>
                      <a:r>
                        <a:rPr lang="fr-FR" sz="1600" dirty="0" err="1">
                          <a:solidFill>
                            <a:srgbClr val="221E1F"/>
                          </a:solidFill>
                          <a:latin typeface="Comic Sans MS"/>
                          <a:ea typeface="MS Mincho"/>
                          <a:cs typeface="Times New Roman"/>
                        </a:rPr>
                        <a:t>coeur</a:t>
                      </a:r>
                      <a:r>
                        <a:rPr lang="fr-FR" sz="1600" dirty="0">
                          <a:solidFill>
                            <a:srgbClr val="221E1F"/>
                          </a:solidFill>
                          <a:latin typeface="Comic Sans MS"/>
                          <a:ea typeface="MS Mincho"/>
                          <a:cs typeface="Times New Roman"/>
                        </a:rPr>
                        <a:t> de collines verdoyantes et intensément cultivées- pour faire évoluer les représentations et non les conforter, comme c’est trop souvent l’habitude. Son développement revient en première partie sur la </a:t>
                      </a:r>
                      <a:r>
                        <a:rPr lang="fr-FR" sz="1600" dirty="0">
                          <a:solidFill>
                            <a:srgbClr val="221E1F"/>
                          </a:solidFill>
                          <a:highlight>
                            <a:srgbClr val="00FFFF"/>
                          </a:highlight>
                          <a:latin typeface="Comic Sans MS"/>
                          <a:ea typeface="MS Mincho"/>
                          <a:cs typeface="Times New Roman"/>
                        </a:rPr>
                        <a:t>place du paysage dans la tradition géographique, notamment française, les approches et les évolutions</a:t>
                      </a:r>
                      <a:r>
                        <a:rPr lang="fr-FR" sz="1600" dirty="0">
                          <a:solidFill>
                            <a:srgbClr val="221E1F"/>
                          </a:solidFill>
                          <a:latin typeface="Comic Sans MS"/>
                          <a:ea typeface="MS Mincho"/>
                          <a:cs typeface="Times New Roman"/>
                        </a:rPr>
                        <a:t>. S’intéressant ensuite à l’exploitation pédagogique des photographies qu’elle a prélevées dans un manuel de 6ème, la candidate élabore au rétroprojecteur le croquis d’interprétation qu’elle ferait construire en classe.</a:t>
                      </a:r>
                      <a:endParaRPr lang="fr-FR" sz="1600" dirty="0">
                        <a:solidFill>
                          <a:srgbClr val="221E1F"/>
                        </a:solidFill>
                        <a:latin typeface="Comic Sans MS"/>
                        <a:ea typeface="Calibri"/>
                        <a:cs typeface="Times New Roman"/>
                      </a:endParaRPr>
                    </a:p>
                    <a:p>
                      <a:pPr algn="just">
                        <a:spcAft>
                          <a:spcPts val="0"/>
                        </a:spcAft>
                      </a:pPr>
                      <a:r>
                        <a:rPr lang="fr-FR" sz="1600" dirty="0">
                          <a:solidFill>
                            <a:srgbClr val="221E1F"/>
                          </a:solidFill>
                          <a:latin typeface="Comic Sans MS"/>
                          <a:ea typeface="MS Mincho"/>
                          <a:cs typeface="Times New Roman"/>
                        </a:rPr>
                        <a:t>2/ La seconde partie rappelle que </a:t>
                      </a:r>
                      <a:r>
                        <a:rPr lang="fr-FR" sz="1600" dirty="0">
                          <a:solidFill>
                            <a:srgbClr val="221E1F"/>
                          </a:solidFill>
                          <a:highlight>
                            <a:srgbClr val="00FFFF"/>
                          </a:highlight>
                          <a:latin typeface="Comic Sans MS"/>
                          <a:ea typeface="MS Mincho"/>
                          <a:cs typeface="Times New Roman"/>
                        </a:rPr>
                        <a:t>le paysage ne dit pas tout</a:t>
                      </a:r>
                      <a:r>
                        <a:rPr lang="fr-FR" sz="1600" dirty="0">
                          <a:solidFill>
                            <a:srgbClr val="221E1F"/>
                          </a:solidFill>
                          <a:latin typeface="Comic Sans MS"/>
                          <a:ea typeface="MS Mincho"/>
                          <a:cs typeface="Times New Roman"/>
                        </a:rPr>
                        <a:t>. Elle montre que d’autres sources, tirées des ouvrages empruntés, sont nécessaires pour comprendre la situation : carte de densités en Afrique orientale, diagramme </a:t>
                      </a:r>
                      <a:r>
                        <a:rPr lang="fr-FR" sz="1600" dirty="0" err="1">
                          <a:solidFill>
                            <a:srgbClr val="221E1F"/>
                          </a:solidFill>
                          <a:latin typeface="Comic Sans MS"/>
                          <a:ea typeface="MS Mincho"/>
                          <a:cs typeface="Times New Roman"/>
                        </a:rPr>
                        <a:t>ombrothermique</a:t>
                      </a:r>
                      <a:r>
                        <a:rPr lang="fr-FR" sz="1600" dirty="0">
                          <a:solidFill>
                            <a:srgbClr val="221E1F"/>
                          </a:solidFill>
                          <a:latin typeface="Comic Sans MS"/>
                          <a:ea typeface="MS Mincho"/>
                          <a:cs typeface="Times New Roman"/>
                        </a:rPr>
                        <a:t>, textes sur les activités agricoles.</a:t>
                      </a:r>
                      <a:endParaRPr lang="fr-FR" sz="1600" dirty="0">
                        <a:solidFill>
                          <a:srgbClr val="221E1F"/>
                        </a:solidFill>
                        <a:latin typeface="Comic Sans MS"/>
                        <a:ea typeface="Calibri"/>
                        <a:cs typeface="Times New Roman"/>
                      </a:endParaRPr>
                    </a:p>
                    <a:p>
                      <a:pPr algn="just">
                        <a:spcAft>
                          <a:spcPts val="0"/>
                        </a:spcAft>
                      </a:pPr>
                      <a:r>
                        <a:rPr lang="fr-FR" sz="1600" dirty="0">
                          <a:solidFill>
                            <a:srgbClr val="221E1F"/>
                          </a:solidFill>
                          <a:latin typeface="Comic Sans MS"/>
                          <a:ea typeface="MS Mincho"/>
                          <a:cs typeface="Times New Roman"/>
                        </a:rPr>
                        <a:t>3/ La transposition pédagogique met l’accent sur l</a:t>
                      </a:r>
                      <a:r>
                        <a:rPr lang="fr-FR" sz="1600" dirty="0">
                          <a:solidFill>
                            <a:srgbClr val="221E1F"/>
                          </a:solidFill>
                          <a:highlight>
                            <a:srgbClr val="00FFFF"/>
                          </a:highlight>
                          <a:latin typeface="Comic Sans MS"/>
                          <a:ea typeface="MS Mincho"/>
                          <a:cs typeface="Times New Roman"/>
                        </a:rPr>
                        <a:t>’aménagement du milieu par les hommes</a:t>
                      </a:r>
                      <a:endParaRPr lang="fr-FR" sz="1600" dirty="0">
                        <a:solidFill>
                          <a:srgbClr val="221E1F"/>
                        </a:solidFill>
                        <a:latin typeface="Comic Sans MS"/>
                        <a:ea typeface="Calibri"/>
                        <a:cs typeface="Times New Roman"/>
                      </a:endParaRPr>
                    </a:p>
                    <a:p>
                      <a:pPr algn="just">
                        <a:spcAft>
                          <a:spcPts val="0"/>
                        </a:spcAft>
                      </a:pPr>
                      <a:r>
                        <a:rPr lang="fr-FR" sz="1600" dirty="0">
                          <a:solidFill>
                            <a:srgbClr val="221E1F"/>
                          </a:solidFill>
                          <a:highlight>
                            <a:srgbClr val="00FFFF"/>
                          </a:highlight>
                          <a:latin typeface="Comic Sans MS"/>
                          <a:ea typeface="MS Mincho"/>
                          <a:cs typeface="Times New Roman"/>
                        </a:rPr>
                        <a:t>dans un espace densément peuplé</a:t>
                      </a:r>
                      <a:r>
                        <a:rPr lang="fr-FR" sz="1600" dirty="0">
                          <a:solidFill>
                            <a:srgbClr val="221E1F"/>
                          </a:solidFill>
                          <a:latin typeface="Comic Sans MS"/>
                          <a:ea typeface="MS Mincho"/>
                          <a:cs typeface="Times New Roman"/>
                        </a:rPr>
                        <a:t>. Elle débouche fort logiquement sur la construction d’un </a:t>
                      </a:r>
                      <a:r>
                        <a:rPr lang="fr-FR" sz="1600" dirty="0">
                          <a:solidFill>
                            <a:srgbClr val="221E1F"/>
                          </a:solidFill>
                          <a:highlight>
                            <a:srgbClr val="00FFFF"/>
                          </a:highlight>
                          <a:latin typeface="Comic Sans MS"/>
                          <a:ea typeface="MS Mincho"/>
                          <a:cs typeface="Times New Roman"/>
                        </a:rPr>
                        <a:t>schéma systémique</a:t>
                      </a:r>
                      <a:r>
                        <a:rPr lang="fr-FR" sz="1600" dirty="0">
                          <a:solidFill>
                            <a:srgbClr val="221E1F"/>
                          </a:solidFill>
                          <a:latin typeface="Comic Sans MS"/>
                          <a:ea typeface="MS Mincho"/>
                          <a:cs typeface="Times New Roman"/>
                        </a:rPr>
                        <a:t> qui fait du paysage le produit des interactions entre environnement, société d’agriculteurs, types d’activités et aménagements. L’entretien confirme que la candidate a réfléchi aux enjeux tant scientifiques que pédagogiques de son sujet : elle peut comparer le travail mené ici avec d’autres exemples d’études de paysages réalisées en classe. »</a:t>
                      </a:r>
                      <a:endParaRPr lang="fr-FR" sz="1600" dirty="0">
                        <a:solidFill>
                          <a:srgbClr val="221E1F"/>
                        </a:solidFill>
                        <a:latin typeface="Comic Sans MS"/>
                        <a:ea typeface="Calibri"/>
                        <a:cs typeface="Times New Roman"/>
                      </a:endParaRPr>
                    </a:p>
                    <a:p>
                      <a:pPr algn="r">
                        <a:spcAft>
                          <a:spcPts val="0"/>
                        </a:spcAft>
                      </a:pPr>
                      <a:r>
                        <a:rPr lang="fr-FR" sz="1000" dirty="0">
                          <a:solidFill>
                            <a:srgbClr val="221E1F"/>
                          </a:solidFill>
                          <a:highlight>
                            <a:srgbClr val="00FFFF"/>
                          </a:highlight>
                          <a:latin typeface="Comic Sans MS"/>
                          <a:ea typeface="MS Mincho"/>
                          <a:cs typeface="Times New Roman"/>
                        </a:rPr>
                        <a:t>Les passages soulignés en bleu montrent la conception qu’a le jury du paysage, sa sensibilité épistémologique et l’utilisation des représentations</a:t>
                      </a:r>
                      <a:endParaRPr lang="fr-FR" sz="900" dirty="0">
                        <a:solidFill>
                          <a:srgbClr val="221E1F"/>
                        </a:solidFill>
                        <a:latin typeface="Comic Sans MS"/>
                        <a:ea typeface="Calibri"/>
                        <a:cs typeface="Times New Roman"/>
                      </a:endParaRPr>
                    </a:p>
                  </a:txBody>
                  <a:tcPr marL="62145" marR="62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428604"/>
            <a:ext cx="8229600" cy="1225536"/>
          </a:xfrm>
        </p:spPr>
        <p:txBody>
          <a:bodyPr>
            <a:normAutofit fontScale="90000"/>
          </a:bodyPr>
          <a:lstStyle/>
          <a:p>
            <a:r>
              <a:rPr lang="fr-FR" dirty="0" smtClean="0">
                <a:solidFill>
                  <a:srgbClr val="FF0000"/>
                </a:solidFill>
              </a:rPr>
              <a:t> </a:t>
            </a:r>
            <a:r>
              <a:rPr lang="fr-FR" sz="3600" dirty="0" smtClean="0">
                <a:solidFill>
                  <a:srgbClr val="FF0000"/>
                </a:solidFill>
              </a:rPr>
              <a:t>Territoire : un espace approprié par</a:t>
            </a:r>
            <a:br>
              <a:rPr lang="fr-FR" sz="3600" dirty="0" smtClean="0">
                <a:solidFill>
                  <a:srgbClr val="FF0000"/>
                </a:solidFill>
              </a:rPr>
            </a:br>
            <a:r>
              <a:rPr lang="fr-FR" sz="3600" dirty="0" smtClean="0">
                <a:solidFill>
                  <a:srgbClr val="FF0000"/>
                </a:solidFill>
              </a:rPr>
              <a:t>     une société, un espace socialisé, un espace de relations</a:t>
            </a:r>
            <a:r>
              <a:rPr lang="fr-FR" dirty="0" smtClean="0"/>
              <a:t/>
            </a:r>
            <a:br>
              <a:rPr lang="fr-FR" dirty="0" smtClean="0"/>
            </a:br>
            <a:endParaRPr lang="fr-FR" dirty="0"/>
          </a:p>
        </p:txBody>
      </p:sp>
      <p:sp>
        <p:nvSpPr>
          <p:cNvPr id="4" name="ZoneTexte 3"/>
          <p:cNvSpPr txBox="1"/>
          <p:nvPr/>
        </p:nvSpPr>
        <p:spPr>
          <a:xfrm>
            <a:off x="714348" y="6072206"/>
            <a:ext cx="8277459" cy="523220"/>
          </a:xfrm>
          <a:prstGeom prst="rect">
            <a:avLst/>
          </a:prstGeom>
          <a:noFill/>
        </p:spPr>
        <p:txBody>
          <a:bodyPr wrap="none" rtlCol="0">
            <a:spAutoFit/>
          </a:bodyPr>
          <a:lstStyle/>
          <a:p>
            <a:r>
              <a:rPr lang="fr-FR" sz="2800" dirty="0" smtClean="0">
                <a:solidFill>
                  <a:srgbClr val="006600"/>
                </a:solidFill>
                <a:sym typeface="Wingdings" pitchFamily="2" charset="2"/>
              </a:rPr>
              <a:t></a:t>
            </a:r>
            <a:r>
              <a:rPr lang="fr-FR" sz="2800" dirty="0" smtClean="0">
                <a:solidFill>
                  <a:srgbClr val="006600"/>
                </a:solidFill>
              </a:rPr>
              <a:t>Une définition qui pose de très nombreux problèmes</a:t>
            </a:r>
            <a:endParaRPr lang="fr-FR" sz="2800" dirty="0">
              <a:solidFill>
                <a:srgbClr val="006600"/>
              </a:solidFill>
            </a:endParaRPr>
          </a:p>
        </p:txBody>
      </p:sp>
      <p:sp>
        <p:nvSpPr>
          <p:cNvPr id="5" name="ZoneTexte 4"/>
          <p:cNvSpPr txBox="1"/>
          <p:nvPr/>
        </p:nvSpPr>
        <p:spPr>
          <a:xfrm>
            <a:off x="285720" y="1714488"/>
            <a:ext cx="8501122" cy="2062103"/>
          </a:xfrm>
          <a:prstGeom prst="rect">
            <a:avLst/>
          </a:prstGeom>
          <a:noFill/>
        </p:spPr>
        <p:txBody>
          <a:bodyPr wrap="square" rtlCol="0">
            <a:spAutoFit/>
          </a:bodyPr>
          <a:lstStyle/>
          <a:p>
            <a:r>
              <a:rPr lang="fr-FR" sz="3200" dirty="0" smtClean="0">
                <a:solidFill>
                  <a:srgbClr val="0033CC"/>
                </a:solidFill>
              </a:rPr>
              <a:t>- Territoire / espace </a:t>
            </a:r>
            <a:r>
              <a:rPr lang="fr-FR" sz="3200" dirty="0" smtClean="0">
                <a:solidFill>
                  <a:srgbClr val="006600"/>
                </a:solidFill>
              </a:rPr>
              <a:t>(sujet : « la montagne : espaces et paysages. Sixième »)</a:t>
            </a:r>
          </a:p>
          <a:p>
            <a:r>
              <a:rPr lang="fr-FR" sz="3200" dirty="0" smtClean="0">
                <a:solidFill>
                  <a:srgbClr val="0033CC"/>
                </a:solidFill>
              </a:rPr>
              <a:t>- Un territoire : de quelle taille et </a:t>
            </a:r>
          </a:p>
          <a:p>
            <a:r>
              <a:rPr lang="fr-FR" sz="3200" dirty="0" smtClean="0">
                <a:solidFill>
                  <a:srgbClr val="0033CC"/>
                </a:solidFill>
              </a:rPr>
              <a:t>de quelle nature ? </a:t>
            </a:r>
            <a:r>
              <a:rPr lang="fr-FR" sz="3200" dirty="0" smtClean="0">
                <a:solidFill>
                  <a:srgbClr val="006600"/>
                </a:solidFill>
              </a:rPr>
              <a:t>(concept d’aire culturelle)</a:t>
            </a:r>
            <a:endParaRPr lang="fr-FR" sz="3200" dirty="0">
              <a:solidFill>
                <a:srgbClr val="006600"/>
              </a:solidFill>
            </a:endParaRPr>
          </a:p>
        </p:txBody>
      </p:sp>
      <p:sp>
        <p:nvSpPr>
          <p:cNvPr id="14" name="ZoneTexte 13"/>
          <p:cNvSpPr txBox="1"/>
          <p:nvPr/>
        </p:nvSpPr>
        <p:spPr>
          <a:xfrm>
            <a:off x="214282" y="3929066"/>
            <a:ext cx="8715435" cy="2062103"/>
          </a:xfrm>
          <a:prstGeom prst="rect">
            <a:avLst/>
          </a:prstGeom>
          <a:noFill/>
        </p:spPr>
        <p:txBody>
          <a:bodyPr wrap="square" rtlCol="0">
            <a:spAutoFit/>
          </a:bodyPr>
          <a:lstStyle/>
          <a:p>
            <a:r>
              <a:rPr lang="fr-FR" sz="3200" dirty="0" smtClean="0">
                <a:solidFill>
                  <a:srgbClr val="0033CC"/>
                </a:solidFill>
              </a:rPr>
              <a:t>La conséquence : l’emboîtement d’échelles est une attente de la plupart des leçons et dissertations </a:t>
            </a:r>
            <a:r>
              <a:rPr lang="fr-FR" sz="3200" dirty="0" smtClean="0">
                <a:solidFill>
                  <a:srgbClr val="006600"/>
                </a:solidFill>
              </a:rPr>
              <a:t>(sujet : « l’aménagement des territoires et ses acteurs », « les littoraux de … »)</a:t>
            </a:r>
            <a:endParaRPr lang="fr-FR" sz="3200" dirty="0">
              <a:solidFill>
                <a:srgbClr val="0066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7158" y="642918"/>
            <a:ext cx="8229600" cy="1225536"/>
          </a:xfrm>
        </p:spPr>
        <p:txBody>
          <a:bodyPr>
            <a:normAutofit fontScale="90000"/>
          </a:bodyPr>
          <a:lstStyle/>
          <a:p>
            <a:r>
              <a:rPr lang="fr-FR" dirty="0" smtClean="0">
                <a:solidFill>
                  <a:srgbClr val="FF0000"/>
                </a:solidFill>
              </a:rPr>
              <a:t> </a:t>
            </a:r>
            <a:r>
              <a:rPr lang="fr-FR" sz="3600" dirty="0" smtClean="0">
                <a:solidFill>
                  <a:srgbClr val="FF0000"/>
                </a:solidFill>
              </a:rPr>
              <a:t>Territoire : un espace approprié par</a:t>
            </a:r>
            <a:br>
              <a:rPr lang="fr-FR" sz="3600" dirty="0" smtClean="0">
                <a:solidFill>
                  <a:srgbClr val="FF0000"/>
                </a:solidFill>
              </a:rPr>
            </a:br>
            <a:r>
              <a:rPr lang="fr-FR" sz="3600" dirty="0" smtClean="0">
                <a:solidFill>
                  <a:srgbClr val="FF0000"/>
                </a:solidFill>
              </a:rPr>
              <a:t>     une société, un espace socialisé, un espace de relations</a:t>
            </a:r>
            <a:r>
              <a:rPr lang="fr-FR" dirty="0" smtClean="0"/>
              <a:t/>
            </a:r>
            <a:br>
              <a:rPr lang="fr-FR" dirty="0" smtClean="0"/>
            </a:br>
            <a:endParaRPr lang="fr-FR" dirty="0"/>
          </a:p>
        </p:txBody>
      </p:sp>
      <p:sp>
        <p:nvSpPr>
          <p:cNvPr id="4" name="ZoneTexte 3"/>
          <p:cNvSpPr txBox="1"/>
          <p:nvPr/>
        </p:nvSpPr>
        <p:spPr>
          <a:xfrm>
            <a:off x="714348" y="5715016"/>
            <a:ext cx="7894341" cy="523220"/>
          </a:xfrm>
          <a:prstGeom prst="rect">
            <a:avLst/>
          </a:prstGeom>
          <a:noFill/>
        </p:spPr>
        <p:txBody>
          <a:bodyPr wrap="none" rtlCol="0">
            <a:spAutoFit/>
          </a:bodyPr>
          <a:lstStyle/>
          <a:p>
            <a:r>
              <a:rPr lang="fr-FR" sz="2800" dirty="0" smtClean="0">
                <a:solidFill>
                  <a:srgbClr val="339933"/>
                </a:solidFill>
              </a:rPr>
              <a:t>Une définition qui pose de très nombreux problèmes</a:t>
            </a:r>
            <a:endParaRPr lang="fr-FR" sz="2800" dirty="0">
              <a:solidFill>
                <a:srgbClr val="339933"/>
              </a:solidFill>
            </a:endParaRPr>
          </a:p>
        </p:txBody>
      </p:sp>
      <p:sp>
        <p:nvSpPr>
          <p:cNvPr id="6" name="ZoneTexte 5"/>
          <p:cNvSpPr txBox="1"/>
          <p:nvPr/>
        </p:nvSpPr>
        <p:spPr>
          <a:xfrm>
            <a:off x="3071802" y="4286256"/>
            <a:ext cx="3098990" cy="523220"/>
          </a:xfrm>
          <a:prstGeom prst="rect">
            <a:avLst/>
          </a:prstGeom>
          <a:noFill/>
        </p:spPr>
        <p:txBody>
          <a:bodyPr wrap="none" rtlCol="0">
            <a:spAutoFit/>
          </a:bodyPr>
          <a:lstStyle/>
          <a:p>
            <a:r>
              <a:rPr lang="fr-FR" sz="2800" dirty="0" smtClean="0">
                <a:solidFill>
                  <a:srgbClr val="0033CC"/>
                </a:solidFill>
              </a:rPr>
              <a:t>De quelle manière ?</a:t>
            </a:r>
            <a:endParaRPr lang="fr-FR" sz="2800" dirty="0">
              <a:solidFill>
                <a:srgbClr val="0033CC"/>
              </a:solidFill>
            </a:endParaRPr>
          </a:p>
        </p:txBody>
      </p:sp>
      <p:sp>
        <p:nvSpPr>
          <p:cNvPr id="7" name="ZoneTexte 6"/>
          <p:cNvSpPr txBox="1"/>
          <p:nvPr/>
        </p:nvSpPr>
        <p:spPr>
          <a:xfrm>
            <a:off x="2857488" y="3286124"/>
            <a:ext cx="3722366" cy="523220"/>
          </a:xfrm>
          <a:prstGeom prst="rect">
            <a:avLst/>
          </a:prstGeom>
          <a:noFill/>
        </p:spPr>
        <p:txBody>
          <a:bodyPr wrap="none" rtlCol="0">
            <a:spAutoFit/>
          </a:bodyPr>
          <a:lstStyle/>
          <a:p>
            <a:r>
              <a:rPr lang="fr-FR" sz="2800" dirty="0" smtClean="0">
                <a:solidFill>
                  <a:srgbClr val="0033CC"/>
                </a:solidFill>
              </a:rPr>
              <a:t>Consciemment ou non ?</a:t>
            </a:r>
            <a:endParaRPr lang="fr-FR" sz="2800" dirty="0">
              <a:solidFill>
                <a:srgbClr val="0033CC"/>
              </a:solidFill>
            </a:endParaRPr>
          </a:p>
        </p:txBody>
      </p:sp>
      <p:sp>
        <p:nvSpPr>
          <p:cNvPr id="8" name="ZoneTexte 7"/>
          <p:cNvSpPr txBox="1"/>
          <p:nvPr/>
        </p:nvSpPr>
        <p:spPr>
          <a:xfrm>
            <a:off x="3357554" y="2428868"/>
            <a:ext cx="2443298" cy="523220"/>
          </a:xfrm>
          <a:prstGeom prst="rect">
            <a:avLst/>
          </a:prstGeom>
          <a:noFill/>
        </p:spPr>
        <p:txBody>
          <a:bodyPr wrap="none" rtlCol="0">
            <a:spAutoFit/>
          </a:bodyPr>
          <a:lstStyle/>
          <a:p>
            <a:r>
              <a:rPr lang="fr-FR" sz="2800" dirty="0" smtClean="0">
                <a:solidFill>
                  <a:srgbClr val="0033CC"/>
                </a:solidFill>
              </a:rPr>
              <a:t>Depuis quand ?</a:t>
            </a:r>
            <a:endParaRPr lang="fr-FR" sz="2800" dirty="0">
              <a:solidFill>
                <a:srgbClr val="0033CC"/>
              </a:solidFill>
            </a:endParaRPr>
          </a:p>
        </p:txBody>
      </p:sp>
      <p:pic>
        <p:nvPicPr>
          <p:cNvPr id="9" name="Image 8" descr="picon.jpg"/>
          <p:cNvPicPr>
            <a:picLocks noChangeAspect="1"/>
          </p:cNvPicPr>
          <p:nvPr/>
        </p:nvPicPr>
        <p:blipFill>
          <a:blip r:embed="rId3" cstate="print"/>
          <a:stretch>
            <a:fillRect/>
          </a:stretch>
        </p:blipFill>
        <p:spPr>
          <a:xfrm>
            <a:off x="6643703" y="1571612"/>
            <a:ext cx="2500298" cy="4143380"/>
          </a:xfrm>
          <a:prstGeom prst="rect">
            <a:avLst/>
          </a:prstGeom>
        </p:spPr>
      </p:pic>
      <p:pic>
        <p:nvPicPr>
          <p:cNvPr id="10" name="Image 9" descr="di meo.jpg"/>
          <p:cNvPicPr>
            <a:picLocks noChangeAspect="1"/>
          </p:cNvPicPr>
          <p:nvPr/>
        </p:nvPicPr>
        <p:blipFill>
          <a:blip r:embed="rId4" cstate="print"/>
          <a:stretch>
            <a:fillRect/>
          </a:stretch>
        </p:blipFill>
        <p:spPr>
          <a:xfrm>
            <a:off x="0" y="1643050"/>
            <a:ext cx="2833509" cy="3938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0"/>
            <a:ext cx="9144000" cy="1143000"/>
          </a:xfrm>
        </p:spPr>
        <p:txBody>
          <a:bodyPr>
            <a:normAutofit fontScale="90000"/>
          </a:bodyPr>
          <a:lstStyle/>
          <a:p>
            <a:pPr algn="ctr"/>
            <a:r>
              <a:rPr lang="fr-FR" sz="3200" dirty="0" smtClean="0">
                <a:solidFill>
                  <a:srgbClr val="0033CC"/>
                </a:solidFill>
              </a:rPr>
              <a:t>Territoires et territorialisation- </a:t>
            </a:r>
            <a:br>
              <a:rPr lang="fr-FR" sz="3200" dirty="0" smtClean="0">
                <a:solidFill>
                  <a:srgbClr val="0033CC"/>
                </a:solidFill>
              </a:rPr>
            </a:br>
            <a:r>
              <a:rPr lang="fr-FR" sz="3200" dirty="0" smtClean="0">
                <a:solidFill>
                  <a:srgbClr val="0033CC"/>
                </a:solidFill>
              </a:rPr>
              <a:t>Quelques exemples : </a:t>
            </a:r>
            <a:br>
              <a:rPr lang="fr-FR" sz="3200" dirty="0" smtClean="0">
                <a:solidFill>
                  <a:srgbClr val="0033CC"/>
                </a:solidFill>
              </a:rPr>
            </a:br>
            <a:r>
              <a:rPr lang="fr-FR" sz="3200" dirty="0" smtClean="0">
                <a:solidFill>
                  <a:srgbClr val="0033CC"/>
                </a:solidFill>
              </a:rPr>
              <a:t> L’invention du Massif central</a:t>
            </a:r>
            <a:endParaRPr lang="fr-FR" sz="3200" dirty="0">
              <a:solidFill>
                <a:srgbClr val="0033CC"/>
              </a:solidFill>
            </a:endParaRPr>
          </a:p>
        </p:txBody>
      </p:sp>
      <p:pic>
        <p:nvPicPr>
          <p:cNvPr id="4" name="Image 3" descr="IMG_0004 copie.jpg"/>
          <p:cNvPicPr/>
          <p:nvPr/>
        </p:nvPicPr>
        <p:blipFill>
          <a:blip r:embed="rId2" cstate="print"/>
          <a:stretch>
            <a:fillRect/>
          </a:stretch>
        </p:blipFill>
        <p:spPr>
          <a:xfrm>
            <a:off x="2915816" y="1484784"/>
            <a:ext cx="6228184" cy="5373216"/>
          </a:xfrm>
          <a:prstGeom prst="rect">
            <a:avLst/>
          </a:prstGeom>
        </p:spPr>
      </p:pic>
      <p:pic>
        <p:nvPicPr>
          <p:cNvPr id="2050" name="Picture 2"/>
          <p:cNvPicPr>
            <a:picLocks noChangeAspect="1" noChangeArrowheads="1"/>
          </p:cNvPicPr>
          <p:nvPr/>
        </p:nvPicPr>
        <p:blipFill>
          <a:blip r:embed="rId3" cstate="print"/>
          <a:srcRect/>
          <a:stretch>
            <a:fillRect/>
          </a:stretch>
        </p:blipFill>
        <p:spPr bwMode="auto">
          <a:xfrm>
            <a:off x="0" y="4436541"/>
            <a:ext cx="3347864" cy="242145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0" y="2204864"/>
            <a:ext cx="3324395" cy="2330401"/>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fld id="{5E052AB9-724B-48FA-85FC-9FD94C36863F}" type="slidenum">
              <a:rPr lang="fr-FR" smtClean="0"/>
              <a:pPr/>
              <a:t>48</a:t>
            </a:fld>
            <a:endParaRPr lang="fr-F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
            <a:ext cx="9144000" cy="5286388"/>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0" y="5072074"/>
            <a:ext cx="2689648" cy="1785926"/>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2714612" y="5072074"/>
            <a:ext cx="1759533" cy="1785926"/>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4500563" y="5072074"/>
            <a:ext cx="2714644" cy="1785926"/>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cstate="print"/>
          <a:srcRect/>
          <a:stretch>
            <a:fillRect/>
          </a:stretch>
        </p:blipFill>
        <p:spPr bwMode="auto">
          <a:xfrm>
            <a:off x="6671176" y="5072074"/>
            <a:ext cx="2472823" cy="1785926"/>
          </a:xfrm>
          <a:prstGeom prst="rect">
            <a:avLst/>
          </a:prstGeom>
          <a:noFill/>
          <a:ln w="9525">
            <a:noFill/>
            <a:miter lim="800000"/>
            <a:headEnd/>
            <a:tailEnd/>
          </a:ln>
          <a:effectLst/>
        </p:spPr>
      </p:pic>
      <p:sp>
        <p:nvSpPr>
          <p:cNvPr id="7" name="Espace réservé du numéro de diapositive 6"/>
          <p:cNvSpPr>
            <a:spLocks noGrp="1"/>
          </p:cNvSpPr>
          <p:nvPr>
            <p:ph type="sldNum" sz="quarter" idx="12"/>
          </p:nvPr>
        </p:nvSpPr>
        <p:spPr/>
        <p:txBody>
          <a:bodyPr/>
          <a:lstStyle/>
          <a:p>
            <a:fld id="{5E052AB9-724B-48FA-85FC-9FD94C36863F}" type="slidenum">
              <a:rPr lang="fr-FR" smtClean="0"/>
              <a:pPr/>
              <a:t>49</a:t>
            </a:fld>
            <a:endParaRPr lang="fr-FR"/>
          </a:p>
        </p:txBody>
      </p:sp>
      <p:sp>
        <p:nvSpPr>
          <p:cNvPr id="8" name="ZoneTexte 7"/>
          <p:cNvSpPr txBox="1"/>
          <p:nvPr/>
        </p:nvSpPr>
        <p:spPr>
          <a:xfrm>
            <a:off x="4067944" y="0"/>
            <a:ext cx="5265296" cy="461665"/>
          </a:xfrm>
          <a:prstGeom prst="rect">
            <a:avLst/>
          </a:prstGeom>
          <a:solidFill>
            <a:schemeClr val="bg1"/>
          </a:solidFill>
        </p:spPr>
        <p:txBody>
          <a:bodyPr wrap="square" rtlCol="0">
            <a:spAutoFit/>
          </a:bodyPr>
          <a:lstStyle/>
          <a:p>
            <a:r>
              <a:rPr lang="fr-FR" sz="2400" b="1" dirty="0" smtClean="0">
                <a:solidFill>
                  <a:srgbClr val="008000"/>
                </a:solidFill>
                <a:effectLst>
                  <a:outerShdw blurRad="38100" dist="38100" dir="2700000" algn="tl">
                    <a:srgbClr val="000000">
                      <a:alpha val="43137"/>
                    </a:srgbClr>
                  </a:outerShdw>
                </a:effectLst>
              </a:rPr>
              <a:t>La Chalosse a toujours existé !</a:t>
            </a:r>
            <a:endParaRPr lang="fr-FR" sz="2400" b="1" dirty="0">
              <a:solidFill>
                <a:srgbClr val="008000"/>
              </a:solidFill>
              <a:effectLst>
                <a:outerShdw blurRad="38100" dist="38100" dir="2700000" algn="tl">
                  <a:srgbClr val="000000">
                    <a:alpha val="43137"/>
                  </a:srgbClr>
                </a:outerShdw>
              </a:effectLst>
            </a:endParaRPr>
          </a:p>
        </p:txBody>
      </p:sp>
      <p:sp>
        <p:nvSpPr>
          <p:cNvPr id="9" name="ZoneTexte 8"/>
          <p:cNvSpPr txBox="1"/>
          <p:nvPr/>
        </p:nvSpPr>
        <p:spPr>
          <a:xfrm>
            <a:off x="7358082" y="2143116"/>
            <a:ext cx="1785918" cy="1754326"/>
          </a:xfrm>
          <a:prstGeom prst="rect">
            <a:avLst/>
          </a:prstGeom>
          <a:solidFill>
            <a:schemeClr val="bg1"/>
          </a:solidFill>
        </p:spPr>
        <p:txBody>
          <a:bodyPr wrap="square" rtlCol="0">
            <a:spAutoFit/>
          </a:bodyPr>
          <a:lstStyle/>
          <a:p>
            <a:pPr algn="ctr"/>
            <a:r>
              <a:rPr lang="fr-FR" dirty="0" smtClean="0"/>
              <a:t>Ensemble des travaux de </a:t>
            </a:r>
            <a:r>
              <a:rPr lang="fr-FR" dirty="0" smtClean="0">
                <a:solidFill>
                  <a:srgbClr val="006600"/>
                </a:solidFill>
              </a:rPr>
              <a:t>Guy Di </a:t>
            </a:r>
            <a:r>
              <a:rPr lang="fr-FR" dirty="0" err="1" smtClean="0">
                <a:solidFill>
                  <a:srgbClr val="006600"/>
                </a:solidFill>
              </a:rPr>
              <a:t>Meo</a:t>
            </a:r>
            <a:endParaRPr lang="fr-FR" dirty="0" smtClean="0">
              <a:solidFill>
                <a:srgbClr val="006600"/>
              </a:solidFill>
            </a:endParaRPr>
          </a:p>
          <a:p>
            <a:pPr algn="ctr"/>
            <a:r>
              <a:rPr lang="fr-FR" dirty="0" smtClean="0"/>
              <a:t>La territorialisation / la fête…</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0528" y="785794"/>
            <a:ext cx="5395470" cy="5954723"/>
          </a:xfrm>
        </p:spPr>
        <p:txBody>
          <a:bodyPr>
            <a:normAutofit fontScale="55000" lnSpcReduction="20000"/>
          </a:bodyPr>
          <a:lstStyle/>
          <a:p>
            <a:r>
              <a:rPr lang="fr-FR" b="1" dirty="0" smtClean="0"/>
              <a:t>1. La richesse relative par rapport à la Caraïbe</a:t>
            </a:r>
          </a:p>
          <a:p>
            <a:pPr>
              <a:buNone/>
            </a:pPr>
            <a:r>
              <a:rPr lang="fr-FR" dirty="0" smtClean="0"/>
              <a:t>    - Grâce à des économies de transfert</a:t>
            </a:r>
          </a:p>
          <a:p>
            <a:pPr>
              <a:buNone/>
            </a:pPr>
            <a:r>
              <a:rPr lang="fr-FR" dirty="0" smtClean="0"/>
              <a:t>		- de la part de l’Etat (des </a:t>
            </a:r>
            <a:r>
              <a:rPr lang="fr-FR" dirty="0" err="1" smtClean="0"/>
              <a:t>Drom</a:t>
            </a:r>
            <a:r>
              <a:rPr lang="fr-FR" dirty="0" smtClean="0"/>
              <a:t>)</a:t>
            </a:r>
          </a:p>
          <a:p>
            <a:pPr>
              <a:buNone/>
            </a:pPr>
            <a:r>
              <a:rPr lang="fr-FR" dirty="0" smtClean="0"/>
              <a:t>		- de la part de l’UE (des Territoires ultra marins / programme </a:t>
            </a:r>
            <a:r>
              <a:rPr lang="fr-FR" dirty="0" err="1" smtClean="0"/>
              <a:t>Poseidom</a:t>
            </a:r>
            <a:r>
              <a:rPr lang="fr-FR" dirty="0" smtClean="0"/>
              <a:t>…)</a:t>
            </a:r>
          </a:p>
          <a:p>
            <a:pPr>
              <a:buNone/>
            </a:pPr>
            <a:r>
              <a:rPr lang="fr-FR" dirty="0" smtClean="0"/>
              <a:t>    - Qui permettent une reconversion d’anciennes îles à sucre (de l’agriculture au tourisme), mais avec des différences Martinique-Guadeloupe</a:t>
            </a:r>
          </a:p>
          <a:p>
            <a:pPr>
              <a:buNone/>
            </a:pPr>
            <a:endParaRPr lang="fr-FR" dirty="0" smtClean="0"/>
          </a:p>
          <a:p>
            <a:r>
              <a:rPr lang="fr-FR" b="1" dirty="0" smtClean="0"/>
              <a:t>2. L’insularité et l’éloignement créent la dépendance par rapport à la métropole</a:t>
            </a:r>
          </a:p>
          <a:p>
            <a:pPr>
              <a:buNone/>
            </a:pPr>
            <a:r>
              <a:rPr lang="fr-FR" dirty="0" smtClean="0"/>
              <a:t>	- Des territoires exigües, insulaires et éloignés mais une continuité territoriale…</a:t>
            </a:r>
          </a:p>
          <a:p>
            <a:pPr>
              <a:buNone/>
            </a:pPr>
            <a:r>
              <a:rPr lang="fr-FR" dirty="0" smtClean="0"/>
              <a:t>	- symbole d’une dépendance économique (analyse chiffrée…)</a:t>
            </a:r>
          </a:p>
          <a:p>
            <a:pPr>
              <a:buNone/>
            </a:pPr>
            <a:r>
              <a:rPr lang="fr-FR" dirty="0" smtClean="0"/>
              <a:t>	</a:t>
            </a:r>
          </a:p>
          <a:p>
            <a:r>
              <a:rPr lang="fr-FR" b="1" dirty="0" smtClean="0"/>
              <a:t>3. Une situation qui crée une identité particulière</a:t>
            </a:r>
          </a:p>
          <a:p>
            <a:pPr>
              <a:buNone/>
            </a:pPr>
            <a:r>
              <a:rPr lang="fr-FR" dirty="0" smtClean="0"/>
              <a:t>    - Liée à la démographie (des populations jeunes)</a:t>
            </a:r>
          </a:p>
          <a:p>
            <a:pPr>
              <a:buNone/>
            </a:pPr>
            <a:r>
              <a:rPr lang="fr-FR" dirty="0" smtClean="0"/>
              <a:t>    - Liée à l’insularité </a:t>
            </a:r>
          </a:p>
          <a:p>
            <a:endParaRPr lang="fr-FR" dirty="0" smtClean="0"/>
          </a:p>
          <a:p>
            <a:r>
              <a:rPr lang="fr-FR" dirty="0" smtClean="0"/>
              <a:t>Conclusion sur le dilemme de l’émancipation ou pas ?</a:t>
            </a:r>
          </a:p>
          <a:p>
            <a:pPr>
              <a:buNone/>
            </a:pPr>
            <a:endParaRPr lang="fr-FR" dirty="0" smtClean="0"/>
          </a:p>
        </p:txBody>
      </p:sp>
      <p:pic>
        <p:nvPicPr>
          <p:cNvPr id="4" name="Image 3" descr="chorème.jpg"/>
          <p:cNvPicPr>
            <a:picLocks noChangeAspect="1"/>
          </p:cNvPicPr>
          <p:nvPr/>
        </p:nvPicPr>
        <p:blipFill>
          <a:blip r:embed="rId2" cstate="print"/>
          <a:stretch>
            <a:fillRect/>
          </a:stretch>
        </p:blipFill>
        <p:spPr>
          <a:xfrm>
            <a:off x="5429256" y="2428868"/>
            <a:ext cx="3714744" cy="3749898"/>
          </a:xfrm>
          <a:prstGeom prst="rect">
            <a:avLst/>
          </a:prstGeom>
        </p:spPr>
      </p:pic>
      <p:sp>
        <p:nvSpPr>
          <p:cNvPr id="5" name="ZoneTexte 4"/>
          <p:cNvSpPr txBox="1"/>
          <p:nvPr/>
        </p:nvSpPr>
        <p:spPr>
          <a:xfrm>
            <a:off x="142844" y="0"/>
            <a:ext cx="8821644" cy="646331"/>
          </a:xfrm>
          <a:prstGeom prst="rect">
            <a:avLst/>
          </a:prstGeom>
          <a:noFill/>
        </p:spPr>
        <p:txBody>
          <a:bodyPr wrap="square" rtlCol="0">
            <a:spAutoFit/>
          </a:bodyPr>
          <a:lstStyle/>
          <a:p>
            <a:r>
              <a:rPr lang="fr-FR" dirty="0" smtClean="0">
                <a:solidFill>
                  <a:srgbClr val="0033CC"/>
                </a:solidFill>
              </a:rPr>
              <a:t>Une proposition plus actuelle de plan sur le même (?) sujet mais avec une formulation différente :    « les </a:t>
            </a:r>
            <a:r>
              <a:rPr lang="fr-FR" dirty="0" err="1" smtClean="0">
                <a:solidFill>
                  <a:srgbClr val="0033CC"/>
                </a:solidFill>
              </a:rPr>
              <a:t>Drom</a:t>
            </a:r>
            <a:r>
              <a:rPr lang="fr-FR" dirty="0" smtClean="0">
                <a:solidFill>
                  <a:srgbClr val="0033CC"/>
                </a:solidFill>
              </a:rPr>
              <a:t> des Antilles françaises »</a:t>
            </a:r>
            <a:endParaRPr lang="fr-FR" dirty="0">
              <a:solidFill>
                <a:srgbClr val="0033CC"/>
              </a:solidFill>
            </a:endParaRPr>
          </a:p>
        </p:txBody>
      </p:sp>
      <p:sp>
        <p:nvSpPr>
          <p:cNvPr id="6" name="ZoneTexte 5"/>
          <p:cNvSpPr txBox="1"/>
          <p:nvPr/>
        </p:nvSpPr>
        <p:spPr>
          <a:xfrm>
            <a:off x="5500694" y="428604"/>
            <a:ext cx="3643306" cy="1631216"/>
          </a:xfrm>
          <a:prstGeom prst="rect">
            <a:avLst/>
          </a:prstGeom>
          <a:noFill/>
        </p:spPr>
        <p:txBody>
          <a:bodyPr wrap="square" rtlCol="0">
            <a:spAutoFit/>
          </a:bodyPr>
          <a:lstStyle/>
          <a:p>
            <a:r>
              <a:rPr lang="fr-FR" sz="2000" dirty="0" smtClean="0">
                <a:solidFill>
                  <a:srgbClr val="0070C0"/>
                </a:solidFill>
              </a:rPr>
              <a:t>Une démarche du nomothétique</a:t>
            </a:r>
          </a:p>
          <a:p>
            <a:endParaRPr lang="fr-FR" sz="2000" dirty="0" smtClean="0">
              <a:solidFill>
                <a:srgbClr val="0070C0"/>
              </a:solidFill>
            </a:endParaRPr>
          </a:p>
          <a:p>
            <a:r>
              <a:rPr lang="fr-FR" sz="2000" dirty="0" smtClean="0">
                <a:solidFill>
                  <a:srgbClr val="0070C0"/>
                </a:solidFill>
              </a:rPr>
              <a:t>- </a:t>
            </a:r>
            <a:r>
              <a:rPr lang="fr-FR" sz="2000" b="1" dirty="0" smtClean="0">
                <a:solidFill>
                  <a:srgbClr val="0070C0"/>
                </a:solidFill>
              </a:rPr>
              <a:t>Le </a:t>
            </a:r>
            <a:r>
              <a:rPr lang="fr-FR" sz="2000" b="1" dirty="0" err="1" smtClean="0">
                <a:solidFill>
                  <a:srgbClr val="0070C0"/>
                </a:solidFill>
              </a:rPr>
              <a:t>glocal</a:t>
            </a:r>
            <a:r>
              <a:rPr lang="fr-FR" sz="2000" b="1" dirty="0" smtClean="0">
                <a:solidFill>
                  <a:srgbClr val="0070C0"/>
                </a:solidFill>
              </a:rPr>
              <a:t> </a:t>
            </a:r>
            <a:r>
              <a:rPr lang="fr-FR" sz="2000" dirty="0" smtClean="0">
                <a:solidFill>
                  <a:srgbClr val="0070C0"/>
                </a:solidFill>
              </a:rPr>
              <a:t>(en fait le changement d’échelle)</a:t>
            </a:r>
            <a:endParaRPr lang="fr-FR" sz="2000" dirty="0">
              <a:solidFill>
                <a:srgbClr val="0070C0"/>
              </a:solidFill>
            </a:endParaRPr>
          </a:p>
        </p:txBody>
      </p:sp>
      <p:sp>
        <p:nvSpPr>
          <p:cNvPr id="7" name="Espace réservé du numéro de diapositive 6"/>
          <p:cNvSpPr>
            <a:spLocks noGrp="1"/>
          </p:cNvSpPr>
          <p:nvPr>
            <p:ph type="sldNum" sz="quarter" idx="12"/>
          </p:nvPr>
        </p:nvSpPr>
        <p:spPr/>
        <p:txBody>
          <a:bodyPr/>
          <a:lstStyle/>
          <a:p>
            <a:fld id="{5E052AB9-724B-48FA-85FC-9FD94C36863F}" type="slidenum">
              <a:rPr lang="fr-FR" smtClean="0"/>
              <a:pPr/>
              <a:t>5</a:t>
            </a:fld>
            <a:endParaRPr lang="fr-F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solidFill>
                  <a:srgbClr val="FF0000"/>
                </a:solidFill>
              </a:rPr>
              <a:t>Habiter</a:t>
            </a:r>
            <a:br>
              <a:rPr lang="fr-FR" dirty="0" smtClean="0">
                <a:solidFill>
                  <a:srgbClr val="FF0000"/>
                </a:solidFill>
              </a:rPr>
            </a:br>
            <a:r>
              <a:rPr lang="fr-FR" dirty="0" smtClean="0">
                <a:solidFill>
                  <a:srgbClr val="FF0000"/>
                </a:solidFill>
              </a:rPr>
              <a:t>…. pratiquer, cohabiter</a:t>
            </a:r>
            <a:endParaRPr lang="fr-FR" dirty="0">
              <a:solidFill>
                <a:srgbClr val="FF0000"/>
              </a:solidFill>
            </a:endParaRPr>
          </a:p>
        </p:txBody>
      </p:sp>
      <p:sp>
        <p:nvSpPr>
          <p:cNvPr id="3" name="Espace réservé du contenu 2"/>
          <p:cNvSpPr>
            <a:spLocks noGrp="1"/>
          </p:cNvSpPr>
          <p:nvPr>
            <p:ph idx="1"/>
          </p:nvPr>
        </p:nvSpPr>
        <p:spPr>
          <a:xfrm>
            <a:off x="142844" y="1600200"/>
            <a:ext cx="8786874" cy="4525963"/>
          </a:xfrm>
        </p:spPr>
        <p:txBody>
          <a:bodyPr>
            <a:normAutofit fontScale="92500" lnSpcReduction="10000"/>
          </a:bodyPr>
          <a:lstStyle/>
          <a:p>
            <a:pPr>
              <a:buNone/>
            </a:pPr>
            <a:r>
              <a:rPr lang="fr-FR" dirty="0" smtClean="0">
                <a:solidFill>
                  <a:srgbClr val="009900"/>
                </a:solidFill>
              </a:rPr>
              <a:t>Quelques idées de sujets d’écrit possibles sur ce thème …</a:t>
            </a:r>
          </a:p>
          <a:p>
            <a:r>
              <a:rPr lang="fr-FR" dirty="0" smtClean="0">
                <a:solidFill>
                  <a:srgbClr val="0033CC"/>
                </a:solidFill>
              </a:rPr>
              <a:t>« Habiter l’urbain »</a:t>
            </a:r>
          </a:p>
          <a:p>
            <a:r>
              <a:rPr lang="fr-FR" dirty="0" smtClean="0">
                <a:solidFill>
                  <a:srgbClr val="0033CC"/>
                </a:solidFill>
              </a:rPr>
              <a:t>« Pratiques et territoires de l’urbain</a:t>
            </a:r>
          </a:p>
          <a:p>
            <a:pPr marL="0" indent="0">
              <a:buNone/>
            </a:pPr>
            <a:r>
              <a:rPr lang="fr-FR" dirty="0" smtClean="0">
                <a:solidFill>
                  <a:srgbClr val="0033CC"/>
                </a:solidFill>
              </a:rPr>
              <a:t> (… du tourisme – agrégation interne 2011)</a:t>
            </a:r>
          </a:p>
          <a:p>
            <a:endParaRPr lang="fr-FR" dirty="0" smtClean="0">
              <a:solidFill>
                <a:srgbClr val="0033CC"/>
              </a:solidFill>
            </a:endParaRPr>
          </a:p>
          <a:p>
            <a:r>
              <a:rPr lang="fr-FR" dirty="0" smtClean="0">
                <a:solidFill>
                  <a:srgbClr val="0033CC"/>
                </a:solidFill>
              </a:rPr>
              <a:t>« Villes et citadins » (agrégation interne 2008)</a:t>
            </a:r>
          </a:p>
          <a:p>
            <a:r>
              <a:rPr lang="fr-FR" dirty="0" smtClean="0">
                <a:solidFill>
                  <a:srgbClr val="0033CC"/>
                </a:solidFill>
              </a:rPr>
              <a:t>« Urbains et citadins »</a:t>
            </a:r>
          </a:p>
          <a:p>
            <a:r>
              <a:rPr lang="fr-FR" dirty="0" smtClean="0">
                <a:solidFill>
                  <a:srgbClr val="0033CC"/>
                </a:solidFill>
              </a:rPr>
              <a:t>…</a:t>
            </a:r>
          </a:p>
          <a:p>
            <a:endParaRPr lang="fr-FR" dirty="0"/>
          </a:p>
        </p:txBody>
      </p:sp>
      <p:sp>
        <p:nvSpPr>
          <p:cNvPr id="4" name="ZoneTexte 3"/>
          <p:cNvSpPr txBox="1"/>
          <p:nvPr/>
        </p:nvSpPr>
        <p:spPr>
          <a:xfrm>
            <a:off x="2428860" y="6143644"/>
            <a:ext cx="3857652" cy="461665"/>
          </a:xfrm>
          <a:prstGeom prst="rect">
            <a:avLst/>
          </a:prstGeom>
          <a:noFill/>
        </p:spPr>
        <p:txBody>
          <a:bodyPr wrap="square" rtlCol="0">
            <a:spAutoFit/>
          </a:bodyPr>
          <a:lstStyle/>
          <a:p>
            <a:r>
              <a:rPr lang="fr-FR" sz="2400" b="1" dirty="0" smtClean="0">
                <a:solidFill>
                  <a:srgbClr val="006600"/>
                </a:solidFill>
              </a:rPr>
              <a:t>Habitat, écoumène, habitus</a:t>
            </a:r>
            <a:endParaRPr lang="fr-FR" sz="2400" b="1" dirty="0">
              <a:solidFill>
                <a:srgbClr val="0066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126163"/>
          </a:xfrm>
        </p:spPr>
        <p:txBody>
          <a:bodyPr>
            <a:normAutofit fontScale="92500" lnSpcReduction="10000"/>
          </a:bodyPr>
          <a:lstStyle/>
          <a:p>
            <a:pPr algn="ctr">
              <a:buNone/>
            </a:pPr>
            <a:r>
              <a:rPr lang="fr-FR" dirty="0" smtClean="0">
                <a:solidFill>
                  <a:srgbClr val="006600"/>
                </a:solidFill>
              </a:rPr>
              <a:t>Des sujets de sixième pour l’oral :</a:t>
            </a:r>
          </a:p>
          <a:p>
            <a:endParaRPr lang="fr-FR" dirty="0" smtClean="0">
              <a:solidFill>
                <a:srgbClr val="0033CC"/>
              </a:solidFill>
            </a:endParaRPr>
          </a:p>
          <a:p>
            <a:r>
              <a:rPr lang="fr-FR" dirty="0" smtClean="0">
                <a:solidFill>
                  <a:srgbClr val="0033CC"/>
                </a:solidFill>
              </a:rPr>
              <a:t>Habiter une vallée alpine / des espaces de haute latitude, une île méditerranéenne / la ville (d’Asie/d’Europe...)/la banlieue en France/un grand port/ </a:t>
            </a:r>
          </a:p>
          <a:p>
            <a:r>
              <a:rPr lang="fr-FR" dirty="0" smtClean="0">
                <a:solidFill>
                  <a:srgbClr val="0033CC"/>
                </a:solidFill>
              </a:rPr>
              <a:t>La rue, le quartier, la ville </a:t>
            </a:r>
            <a:r>
              <a:rPr lang="fr-FR" dirty="0" smtClean="0">
                <a:solidFill>
                  <a:srgbClr val="006600"/>
                </a:solidFill>
              </a:rPr>
              <a:t>(voire à l’écrit ?)</a:t>
            </a:r>
          </a:p>
          <a:p>
            <a:r>
              <a:rPr lang="fr-FR" dirty="0" smtClean="0">
                <a:solidFill>
                  <a:srgbClr val="0033CC"/>
                </a:solidFill>
              </a:rPr>
              <a:t>Les espaces du quotidien</a:t>
            </a:r>
          </a:p>
          <a:p>
            <a:pPr marL="0" indent="0">
              <a:buNone/>
            </a:pPr>
            <a:endParaRPr lang="fr-FR" dirty="0" smtClean="0">
              <a:solidFill>
                <a:srgbClr val="0033CC"/>
              </a:solidFill>
            </a:endParaRPr>
          </a:p>
          <a:p>
            <a:pPr>
              <a:buNone/>
            </a:pPr>
            <a:r>
              <a:rPr lang="fr-FR" dirty="0" smtClean="0">
                <a:solidFill>
                  <a:srgbClr val="006600"/>
                </a:solidFill>
              </a:rPr>
              <a:t>Ou plus étroitement en liaison avec les mobilités :</a:t>
            </a:r>
          </a:p>
          <a:p>
            <a:r>
              <a:rPr lang="fr-FR" dirty="0" smtClean="0">
                <a:solidFill>
                  <a:srgbClr val="0033CC"/>
                </a:solidFill>
              </a:rPr>
              <a:t>Parcourir le désert</a:t>
            </a:r>
          </a:p>
          <a:p>
            <a:r>
              <a:rPr lang="fr-FR" dirty="0" smtClean="0">
                <a:solidFill>
                  <a:srgbClr val="0033CC"/>
                </a:solidFill>
              </a:rPr>
              <a:t>Une planète nomade</a:t>
            </a:r>
          </a:p>
          <a:p>
            <a:endParaRPr lang="fr-F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2844" y="285728"/>
            <a:ext cx="5072098" cy="5840435"/>
          </a:xfrm>
        </p:spPr>
        <p:txBody>
          <a:bodyPr>
            <a:normAutofit/>
          </a:bodyPr>
          <a:lstStyle/>
          <a:p>
            <a:pPr>
              <a:buNone/>
            </a:pPr>
            <a:r>
              <a:rPr lang="fr-FR" sz="2400" dirty="0" smtClean="0">
                <a:solidFill>
                  <a:srgbClr val="009900"/>
                </a:solidFill>
              </a:rPr>
              <a:t>Olivier </a:t>
            </a:r>
            <a:r>
              <a:rPr lang="fr-FR" sz="2400" dirty="0" err="1" smtClean="0">
                <a:solidFill>
                  <a:srgbClr val="009900"/>
                </a:solidFill>
              </a:rPr>
              <a:t>Lazzarotti</a:t>
            </a:r>
            <a:r>
              <a:rPr lang="fr-FR" sz="2400" dirty="0" smtClean="0">
                <a:solidFill>
                  <a:srgbClr val="009900"/>
                </a:solidFill>
              </a:rPr>
              <a:t> : habiter la condition géographique. Belin. 2006</a:t>
            </a:r>
            <a:endParaRPr lang="fr-FR" sz="2400" dirty="0">
              <a:solidFill>
                <a:srgbClr val="009900"/>
              </a:solidFill>
            </a:endParaRPr>
          </a:p>
        </p:txBody>
      </p:sp>
      <p:pic>
        <p:nvPicPr>
          <p:cNvPr id="4" name="Image 3" descr="habiter.jpg"/>
          <p:cNvPicPr>
            <a:picLocks noChangeAspect="1"/>
          </p:cNvPicPr>
          <p:nvPr/>
        </p:nvPicPr>
        <p:blipFill>
          <a:blip r:embed="rId3" cstate="print"/>
          <a:stretch>
            <a:fillRect/>
          </a:stretch>
        </p:blipFill>
        <p:spPr>
          <a:xfrm>
            <a:off x="642910" y="1428736"/>
            <a:ext cx="5707509" cy="4188162"/>
          </a:xfrm>
          <a:prstGeom prst="rect">
            <a:avLst/>
          </a:prstGeom>
        </p:spPr>
      </p:pic>
      <p:sp>
        <p:nvSpPr>
          <p:cNvPr id="6" name="ZoneTexte 5"/>
          <p:cNvSpPr txBox="1"/>
          <p:nvPr/>
        </p:nvSpPr>
        <p:spPr>
          <a:xfrm>
            <a:off x="3714744" y="5572140"/>
            <a:ext cx="2357422" cy="923330"/>
          </a:xfrm>
          <a:prstGeom prst="rect">
            <a:avLst/>
          </a:prstGeom>
          <a:noFill/>
        </p:spPr>
        <p:txBody>
          <a:bodyPr wrap="square" rtlCol="0">
            <a:spAutoFit/>
          </a:bodyPr>
          <a:lstStyle/>
          <a:p>
            <a:r>
              <a:rPr lang="fr-FR" b="1" dirty="0" smtClean="0">
                <a:solidFill>
                  <a:srgbClr val="0033CC"/>
                </a:solidFill>
              </a:rPr>
              <a:t>Cohabiter (rencontrer l’autre) : une pratique sociale</a:t>
            </a:r>
            <a:endParaRPr lang="fr-FR" b="1" dirty="0">
              <a:solidFill>
                <a:srgbClr val="0033CC"/>
              </a:solidFill>
            </a:endParaRPr>
          </a:p>
        </p:txBody>
      </p:sp>
      <p:sp>
        <p:nvSpPr>
          <p:cNvPr id="7" name="ZoneTexte 6"/>
          <p:cNvSpPr txBox="1"/>
          <p:nvPr/>
        </p:nvSpPr>
        <p:spPr>
          <a:xfrm>
            <a:off x="2428860" y="1142984"/>
            <a:ext cx="2886559" cy="369332"/>
          </a:xfrm>
          <a:prstGeom prst="rect">
            <a:avLst/>
          </a:prstGeom>
          <a:noFill/>
        </p:spPr>
        <p:txBody>
          <a:bodyPr wrap="none" rtlCol="0">
            <a:spAutoFit/>
          </a:bodyPr>
          <a:lstStyle/>
          <a:p>
            <a:r>
              <a:rPr lang="fr-FR" b="1" dirty="0" smtClean="0">
                <a:solidFill>
                  <a:srgbClr val="0033CC"/>
                </a:solidFill>
              </a:rPr>
              <a:t>L’espace habité : le territoire</a:t>
            </a:r>
            <a:endParaRPr lang="fr-FR" b="1" dirty="0">
              <a:solidFill>
                <a:srgbClr val="0033CC"/>
              </a:solidFill>
            </a:endParaRPr>
          </a:p>
        </p:txBody>
      </p:sp>
      <p:sp>
        <p:nvSpPr>
          <p:cNvPr id="8" name="ZoneTexte 7"/>
          <p:cNvSpPr txBox="1"/>
          <p:nvPr/>
        </p:nvSpPr>
        <p:spPr>
          <a:xfrm>
            <a:off x="357158" y="5500702"/>
            <a:ext cx="1643074" cy="1200329"/>
          </a:xfrm>
          <a:prstGeom prst="rect">
            <a:avLst/>
          </a:prstGeom>
          <a:noFill/>
        </p:spPr>
        <p:txBody>
          <a:bodyPr wrap="square" rtlCol="0">
            <a:spAutoFit/>
          </a:bodyPr>
          <a:lstStyle/>
          <a:p>
            <a:r>
              <a:rPr lang="fr-FR" b="1" dirty="0" smtClean="0">
                <a:solidFill>
                  <a:srgbClr val="0033CC"/>
                </a:solidFill>
              </a:rPr>
              <a:t>L’habitant (un individu) : une géographie de l’intime</a:t>
            </a:r>
            <a:endParaRPr lang="fr-FR" b="1" dirty="0">
              <a:solidFill>
                <a:srgbClr val="0033CC"/>
              </a:solidFill>
            </a:endParaRPr>
          </a:p>
        </p:txBody>
      </p:sp>
      <p:pic>
        <p:nvPicPr>
          <p:cNvPr id="69634" name="Picture 2" descr="http://www.uslrugbylectoure.com/tartiflette2008.jpg"/>
          <p:cNvPicPr>
            <a:picLocks noChangeAspect="1" noChangeArrowheads="1"/>
          </p:cNvPicPr>
          <p:nvPr/>
        </p:nvPicPr>
        <p:blipFill>
          <a:blip r:embed="rId4" cstate="print"/>
          <a:srcRect/>
          <a:stretch>
            <a:fillRect/>
          </a:stretch>
        </p:blipFill>
        <p:spPr bwMode="auto">
          <a:xfrm>
            <a:off x="7000892" y="3143248"/>
            <a:ext cx="2143108" cy="3029394"/>
          </a:xfrm>
          <a:prstGeom prst="rect">
            <a:avLst/>
          </a:prstGeom>
          <a:noFill/>
        </p:spPr>
      </p:pic>
      <p:sp>
        <p:nvSpPr>
          <p:cNvPr id="9" name="ZoneTexte 8"/>
          <p:cNvSpPr txBox="1"/>
          <p:nvPr/>
        </p:nvSpPr>
        <p:spPr>
          <a:xfrm>
            <a:off x="7000892" y="6211669"/>
            <a:ext cx="2000232" cy="646331"/>
          </a:xfrm>
          <a:prstGeom prst="rect">
            <a:avLst/>
          </a:prstGeom>
          <a:noFill/>
        </p:spPr>
        <p:txBody>
          <a:bodyPr wrap="square" rtlCol="0">
            <a:spAutoFit/>
          </a:bodyPr>
          <a:lstStyle/>
          <a:p>
            <a:r>
              <a:rPr lang="fr-FR" dirty="0" smtClean="0">
                <a:solidFill>
                  <a:srgbClr val="FF0000"/>
                </a:solidFill>
              </a:rPr>
              <a:t>(Club de Rugby de Lectoure. Gers)</a:t>
            </a:r>
            <a:endParaRPr lang="fr-FR" dirty="0">
              <a:solidFill>
                <a:srgbClr val="FF0000"/>
              </a:solidFill>
            </a:endParaRPr>
          </a:p>
        </p:txBody>
      </p:sp>
      <p:pic>
        <p:nvPicPr>
          <p:cNvPr id="69636" name="Picture 4" descr="http://media1.annoncesjaunes.fr/Files/Images/20090603/ee32a1fd-fc60-444e-b845-b456b5477b04_2492f654-b2ec-4011-934e-274ecdc367bf_Zoom.jpg"/>
          <p:cNvPicPr>
            <a:picLocks noChangeAspect="1" noChangeArrowheads="1"/>
          </p:cNvPicPr>
          <p:nvPr/>
        </p:nvPicPr>
        <p:blipFill>
          <a:blip r:embed="rId5" cstate="print"/>
          <a:srcRect/>
          <a:stretch>
            <a:fillRect/>
          </a:stretch>
        </p:blipFill>
        <p:spPr bwMode="auto">
          <a:xfrm>
            <a:off x="6357950" y="1285860"/>
            <a:ext cx="2786050" cy="2085185"/>
          </a:xfrm>
          <a:prstGeom prst="rect">
            <a:avLst/>
          </a:prstGeom>
          <a:noFill/>
        </p:spPr>
      </p:pic>
      <p:sp>
        <p:nvSpPr>
          <p:cNvPr id="10" name="ZoneTexte 9"/>
          <p:cNvSpPr txBox="1"/>
          <p:nvPr/>
        </p:nvSpPr>
        <p:spPr>
          <a:xfrm>
            <a:off x="7000860" y="0"/>
            <a:ext cx="2143140" cy="1015663"/>
          </a:xfrm>
          <a:prstGeom prst="rect">
            <a:avLst/>
          </a:prstGeom>
          <a:noFill/>
        </p:spPr>
        <p:txBody>
          <a:bodyPr wrap="square" rtlCol="0">
            <a:spAutoFit/>
          </a:bodyPr>
          <a:lstStyle/>
          <a:p>
            <a:r>
              <a:rPr lang="fr-FR" sz="2000" b="1" dirty="0" smtClean="0">
                <a:solidFill>
                  <a:srgbClr val="FF0000"/>
                </a:solidFill>
              </a:rPr>
              <a:t>La pratique,</a:t>
            </a:r>
          </a:p>
          <a:p>
            <a:r>
              <a:rPr lang="fr-FR" sz="2000" b="1" dirty="0" smtClean="0">
                <a:solidFill>
                  <a:srgbClr val="FF0000"/>
                </a:solidFill>
              </a:rPr>
              <a:t>L’archétype,</a:t>
            </a:r>
          </a:p>
          <a:p>
            <a:r>
              <a:rPr lang="fr-FR" sz="2000" b="1" dirty="0" smtClean="0">
                <a:solidFill>
                  <a:srgbClr val="FF0000"/>
                </a:solidFill>
              </a:rPr>
              <a:t>Le non lieu</a:t>
            </a:r>
            <a:endParaRPr lang="fr-FR" sz="2000" b="1"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88AD8"/>
        </a:solidFill>
        <a:effectLst/>
      </p:bgPr>
    </p:bg>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682551" y="3643314"/>
            <a:ext cx="3247167" cy="2643206"/>
          </a:xfrm>
        </p:spPr>
        <p:txBody>
          <a:bodyPr>
            <a:normAutofit fontScale="62500" lnSpcReduction="20000"/>
          </a:bodyPr>
          <a:lstStyle/>
          <a:p>
            <a:r>
              <a:rPr lang="fr-FR" dirty="0" smtClean="0">
                <a:solidFill>
                  <a:schemeClr val="bg1"/>
                </a:solidFill>
              </a:rPr>
              <a:t>Le triomphe du non-lieu…</a:t>
            </a:r>
          </a:p>
          <a:p>
            <a:pPr>
              <a:buNone/>
            </a:pPr>
            <a:r>
              <a:rPr lang="fr-FR" dirty="0" smtClean="0">
                <a:solidFill>
                  <a:schemeClr val="bg1"/>
                </a:solidFill>
              </a:rPr>
              <a:t>	…. ou quand la géographie étudie la non- géographie</a:t>
            </a:r>
          </a:p>
          <a:p>
            <a:pPr>
              <a:buNone/>
            </a:pPr>
            <a:endParaRPr lang="fr-FR" dirty="0" smtClean="0">
              <a:solidFill>
                <a:schemeClr val="bg1"/>
              </a:solidFill>
            </a:endParaRPr>
          </a:p>
          <a:p>
            <a:pPr>
              <a:buNone/>
            </a:pPr>
            <a:r>
              <a:rPr lang="fr-FR" dirty="0" smtClean="0">
                <a:solidFill>
                  <a:schemeClr val="bg1"/>
                </a:solidFill>
              </a:rPr>
              <a:t>La mobilité pour aller… nulle part ou dans l’Ailleurs ?</a:t>
            </a:r>
            <a:endParaRPr lang="fr-FR" dirty="0">
              <a:solidFill>
                <a:schemeClr val="bg1"/>
              </a:solidFill>
            </a:endParaRPr>
          </a:p>
        </p:txBody>
      </p:sp>
      <p:pic>
        <p:nvPicPr>
          <p:cNvPr id="4" name="Picture 2" descr="D:\SAUVE F 26-12-08\Mes documents D Fixe\Dossier Recherche Paris 1 Maria EIREST\Séminaire Doctorants 2009 2010\2009 2010 Haut lieu Sélectivité\Ile Où petite.JPG"/>
          <p:cNvPicPr>
            <a:picLocks noChangeAspect="1" noChangeArrowheads="1"/>
          </p:cNvPicPr>
          <p:nvPr/>
        </p:nvPicPr>
        <p:blipFill>
          <a:blip r:embed="rId2" cstate="print"/>
          <a:srcRect/>
          <a:stretch>
            <a:fillRect/>
          </a:stretch>
        </p:blipFill>
        <p:spPr>
          <a:xfrm>
            <a:off x="0" y="0"/>
            <a:ext cx="5682551" cy="6945339"/>
          </a:xfrm>
          <a:prstGeom prst="rect">
            <a:avLst/>
          </a:prstGeom>
        </p:spPr>
      </p:pic>
      <p:pic>
        <p:nvPicPr>
          <p:cNvPr id="59394" name="Picture 2"/>
          <p:cNvPicPr>
            <a:picLocks noChangeAspect="1" noChangeArrowheads="1"/>
          </p:cNvPicPr>
          <p:nvPr/>
        </p:nvPicPr>
        <p:blipFill>
          <a:blip r:embed="rId3"/>
          <a:srcRect/>
          <a:stretch>
            <a:fillRect/>
          </a:stretch>
        </p:blipFill>
        <p:spPr bwMode="auto">
          <a:xfrm>
            <a:off x="6715140" y="142852"/>
            <a:ext cx="2160741" cy="2347891"/>
          </a:xfrm>
          <a:prstGeom prst="rect">
            <a:avLst/>
          </a:prstGeom>
          <a:noFill/>
          <a:ln w="9525">
            <a:noFill/>
            <a:miter lim="800000"/>
            <a:headEnd/>
            <a:tailEnd/>
          </a:ln>
          <a:effectLst/>
        </p:spPr>
      </p:pic>
      <p:sp>
        <p:nvSpPr>
          <p:cNvPr id="6" name="ZoneTexte 5"/>
          <p:cNvSpPr txBox="1"/>
          <p:nvPr/>
        </p:nvSpPr>
        <p:spPr>
          <a:xfrm>
            <a:off x="7000892" y="2571744"/>
            <a:ext cx="1597489" cy="400110"/>
          </a:xfrm>
          <a:prstGeom prst="rect">
            <a:avLst/>
          </a:prstGeom>
          <a:noFill/>
        </p:spPr>
        <p:txBody>
          <a:bodyPr wrap="none" rtlCol="0">
            <a:spAutoFit/>
          </a:bodyPr>
          <a:lstStyle/>
          <a:p>
            <a:r>
              <a:rPr lang="fr-FR" sz="2000" dirty="0" smtClean="0">
                <a:solidFill>
                  <a:schemeClr val="bg1"/>
                </a:solidFill>
              </a:rPr>
              <a:t>Edith </a:t>
            </a:r>
            <a:r>
              <a:rPr lang="fr-FR" sz="2000" dirty="0" err="1" smtClean="0">
                <a:solidFill>
                  <a:schemeClr val="bg1"/>
                </a:solidFill>
              </a:rPr>
              <a:t>Fagnoni</a:t>
            </a:r>
            <a:endParaRPr lang="fr-FR" sz="2000" dirty="0">
              <a:solidFill>
                <a:schemeClr val="bg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001156" cy="1143000"/>
          </a:xfrm>
        </p:spPr>
        <p:txBody>
          <a:bodyPr>
            <a:noAutofit/>
          </a:bodyPr>
          <a:lstStyle/>
          <a:p>
            <a:r>
              <a:rPr lang="fr-FR" sz="3600" dirty="0" smtClean="0">
                <a:solidFill>
                  <a:srgbClr val="FF0000"/>
                </a:solidFill>
              </a:rPr>
              <a:t>Milieu : </a:t>
            </a:r>
            <a:br>
              <a:rPr lang="fr-FR" sz="3600" dirty="0" smtClean="0">
                <a:solidFill>
                  <a:srgbClr val="FF0000"/>
                </a:solidFill>
              </a:rPr>
            </a:br>
            <a:r>
              <a:rPr lang="fr-FR" sz="2800" dirty="0" smtClean="0">
                <a:solidFill>
                  <a:srgbClr val="FF0000"/>
                </a:solidFill>
              </a:rPr>
              <a:t>- Une variation sémantique : de ce qui est au centre (le milieu du lieu) à ce qui nous entoure (l’environnement)…</a:t>
            </a:r>
            <a:r>
              <a:rPr lang="fr-FR" sz="2800" smtClean="0">
                <a:solidFill>
                  <a:srgbClr val="FF0000"/>
                </a:solidFill>
              </a:rPr>
              <a:t/>
            </a:r>
            <a:br>
              <a:rPr lang="fr-FR" sz="2800" smtClean="0">
                <a:solidFill>
                  <a:srgbClr val="FF0000"/>
                </a:solidFill>
              </a:rPr>
            </a:br>
            <a:r>
              <a:rPr lang="fr-FR" sz="2800" smtClean="0">
                <a:solidFill>
                  <a:srgbClr val="FF0000"/>
                </a:solidFill>
              </a:rPr>
              <a:t>- </a:t>
            </a:r>
            <a:r>
              <a:rPr lang="fr-FR" sz="2800" dirty="0" smtClean="0">
                <a:solidFill>
                  <a:srgbClr val="FF0000"/>
                </a:solidFill>
              </a:rPr>
              <a:t>Du milieu au </a:t>
            </a:r>
            <a:r>
              <a:rPr lang="fr-FR" sz="2800" dirty="0" err="1" smtClean="0">
                <a:solidFill>
                  <a:srgbClr val="FF0000"/>
                </a:solidFill>
              </a:rPr>
              <a:t>géosystème</a:t>
            </a:r>
            <a:endParaRPr lang="fr-FR" sz="2800" dirty="0">
              <a:solidFill>
                <a:srgbClr val="FF0000"/>
              </a:solidFill>
            </a:endParaRPr>
          </a:p>
        </p:txBody>
      </p:sp>
      <p:pic>
        <p:nvPicPr>
          <p:cNvPr id="4" name="Espace réservé du contenu 3" descr="milieu.jpg"/>
          <p:cNvPicPr>
            <a:picLocks noGrp="1" noChangeAspect="1"/>
          </p:cNvPicPr>
          <p:nvPr>
            <p:ph idx="1"/>
          </p:nvPr>
        </p:nvPicPr>
        <p:blipFill>
          <a:blip r:embed="rId2" cstate="print"/>
          <a:stretch>
            <a:fillRect/>
          </a:stretch>
        </p:blipFill>
        <p:spPr>
          <a:xfrm>
            <a:off x="0" y="1928802"/>
            <a:ext cx="3954001"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 4" descr="Milieu 2.jpg"/>
          <p:cNvPicPr>
            <a:picLocks noChangeAspect="1"/>
          </p:cNvPicPr>
          <p:nvPr/>
        </p:nvPicPr>
        <p:blipFill>
          <a:blip r:embed="rId3" cstate="print"/>
          <a:stretch>
            <a:fillRect/>
          </a:stretch>
        </p:blipFill>
        <p:spPr>
          <a:xfrm>
            <a:off x="4500562" y="2000240"/>
            <a:ext cx="4259389" cy="42345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Flèche droite 5"/>
          <p:cNvSpPr/>
          <p:nvPr/>
        </p:nvSpPr>
        <p:spPr>
          <a:xfrm>
            <a:off x="3786182" y="3929066"/>
            <a:ext cx="1071570" cy="642942"/>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2357422" y="6215082"/>
            <a:ext cx="4857784" cy="523220"/>
          </a:xfrm>
          <a:prstGeom prst="rect">
            <a:avLst/>
          </a:prstGeom>
          <a:noFill/>
        </p:spPr>
        <p:txBody>
          <a:bodyPr wrap="square" rtlCol="0">
            <a:spAutoFit/>
          </a:bodyPr>
          <a:lstStyle/>
          <a:p>
            <a:r>
              <a:rPr lang="fr-FR" sz="2800" dirty="0" smtClean="0">
                <a:solidFill>
                  <a:srgbClr val="0033CC"/>
                </a:solidFill>
              </a:rPr>
              <a:t>De l’homme à la société</a:t>
            </a:r>
            <a:endParaRPr lang="fr-FR" sz="2800" dirty="0">
              <a:solidFill>
                <a:srgbClr val="0033CC"/>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034" y="-285776"/>
            <a:ext cx="8229600" cy="1868478"/>
          </a:xfrm>
        </p:spPr>
        <p:txBody>
          <a:bodyPr>
            <a:normAutofit/>
          </a:bodyPr>
          <a:lstStyle/>
          <a:p>
            <a:r>
              <a:rPr lang="fr-FR" dirty="0" smtClean="0">
                <a:solidFill>
                  <a:srgbClr val="FF0000"/>
                </a:solidFill>
              </a:rPr>
              <a:t/>
            </a:r>
            <a:br>
              <a:rPr lang="fr-FR" dirty="0" smtClean="0">
                <a:solidFill>
                  <a:srgbClr val="FF0000"/>
                </a:solidFill>
              </a:rPr>
            </a:br>
            <a:r>
              <a:rPr lang="fr-FR" sz="3600" dirty="0" smtClean="0">
                <a:solidFill>
                  <a:srgbClr val="FF0000"/>
                </a:solidFill>
              </a:rPr>
              <a:t>Le </a:t>
            </a:r>
            <a:r>
              <a:rPr lang="fr-FR" sz="3600" dirty="0" err="1" smtClean="0">
                <a:solidFill>
                  <a:srgbClr val="FF0000"/>
                </a:solidFill>
              </a:rPr>
              <a:t>géosystème</a:t>
            </a:r>
            <a:r>
              <a:rPr lang="fr-FR" sz="3600" dirty="0" smtClean="0">
                <a:solidFill>
                  <a:srgbClr val="FF0000"/>
                </a:solidFill>
              </a:rPr>
              <a:t>, au cœur du GTP.</a:t>
            </a:r>
            <a:br>
              <a:rPr lang="fr-FR" sz="3600" dirty="0" smtClean="0">
                <a:solidFill>
                  <a:srgbClr val="FF0000"/>
                </a:solidFill>
              </a:rPr>
            </a:br>
            <a:r>
              <a:rPr lang="fr-FR" sz="3600" dirty="0" smtClean="0">
                <a:solidFill>
                  <a:srgbClr val="FF0000"/>
                </a:solidFill>
              </a:rPr>
              <a:t>(</a:t>
            </a:r>
            <a:r>
              <a:rPr lang="fr-FR" sz="3600" dirty="0" err="1" smtClean="0">
                <a:solidFill>
                  <a:srgbClr val="FF0000"/>
                </a:solidFill>
              </a:rPr>
              <a:t>Géosystème</a:t>
            </a:r>
            <a:r>
              <a:rPr lang="fr-FR" sz="3600" dirty="0" smtClean="0">
                <a:solidFill>
                  <a:srgbClr val="FF0000"/>
                </a:solidFill>
              </a:rPr>
              <a:t> – territoire –paysage)</a:t>
            </a:r>
            <a:endParaRPr lang="fr-FR" sz="3600" dirty="0">
              <a:solidFill>
                <a:srgbClr val="FF0000"/>
              </a:solidFill>
            </a:endParaRPr>
          </a:p>
        </p:txBody>
      </p:sp>
      <p:pic>
        <p:nvPicPr>
          <p:cNvPr id="4" name="Espace réservé du contenu 3" descr="Milieu 3.jpg"/>
          <p:cNvPicPr>
            <a:picLocks noGrp="1" noChangeAspect="1"/>
          </p:cNvPicPr>
          <p:nvPr>
            <p:ph idx="1"/>
          </p:nvPr>
        </p:nvPicPr>
        <p:blipFill>
          <a:blip r:embed="rId2" cstate="print"/>
          <a:stretch>
            <a:fillRect/>
          </a:stretch>
        </p:blipFill>
        <p:spPr>
          <a:xfrm>
            <a:off x="571472" y="1981004"/>
            <a:ext cx="7951624" cy="4876996"/>
          </a:xfrm>
        </p:spPr>
      </p:pic>
      <p:sp>
        <p:nvSpPr>
          <p:cNvPr id="5" name="Flèche vers le bas 4"/>
          <p:cNvSpPr/>
          <p:nvPr/>
        </p:nvSpPr>
        <p:spPr>
          <a:xfrm>
            <a:off x="3786182" y="1714488"/>
            <a:ext cx="142876" cy="3571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normAutofit fontScale="90000"/>
          </a:bodyPr>
          <a:lstStyle/>
          <a:p>
            <a:r>
              <a:rPr lang="fr-FR" sz="3600" dirty="0" smtClean="0">
                <a:solidFill>
                  <a:srgbClr val="FF0000"/>
                </a:solidFill>
              </a:rPr>
              <a:t>Conclusion : qu’est-ce qu’un objet géographique ?</a:t>
            </a:r>
            <a:r>
              <a:rPr lang="fr-FR" dirty="0" smtClean="0"/>
              <a:t/>
            </a:r>
            <a:br>
              <a:rPr lang="fr-FR" dirty="0" smtClean="0"/>
            </a:br>
            <a:endParaRPr lang="fr-FR" dirty="0"/>
          </a:p>
        </p:txBody>
      </p:sp>
      <p:sp>
        <p:nvSpPr>
          <p:cNvPr id="3" name="Espace réservé du contenu 2"/>
          <p:cNvSpPr>
            <a:spLocks noGrp="1"/>
          </p:cNvSpPr>
          <p:nvPr>
            <p:ph idx="1"/>
          </p:nvPr>
        </p:nvSpPr>
        <p:spPr>
          <a:xfrm>
            <a:off x="0" y="928670"/>
            <a:ext cx="9144000" cy="5929330"/>
          </a:xfrm>
        </p:spPr>
        <p:txBody>
          <a:bodyPr>
            <a:normAutofit fontScale="62500" lnSpcReduction="20000"/>
          </a:bodyPr>
          <a:lstStyle/>
          <a:p>
            <a:r>
              <a:rPr lang="fr-FR" b="1" dirty="0" smtClean="0">
                <a:solidFill>
                  <a:srgbClr val="006600"/>
                </a:solidFill>
              </a:rPr>
              <a:t>Bernard </a:t>
            </a:r>
            <a:r>
              <a:rPr lang="fr-FR" b="1" dirty="0" err="1" smtClean="0">
                <a:solidFill>
                  <a:srgbClr val="006600"/>
                </a:solidFill>
              </a:rPr>
              <a:t>Debarbieux</a:t>
            </a:r>
            <a:r>
              <a:rPr lang="fr-FR" b="1" dirty="0" smtClean="0">
                <a:solidFill>
                  <a:srgbClr val="006600"/>
                </a:solidFill>
              </a:rPr>
              <a:t>. La montagne: un objet géographique ?  in Y. VEYRET (</a:t>
            </a:r>
            <a:r>
              <a:rPr lang="fr-FR" b="1" dirty="0" err="1" smtClean="0">
                <a:solidFill>
                  <a:srgbClr val="006600"/>
                </a:solidFill>
              </a:rPr>
              <a:t>dir</a:t>
            </a:r>
            <a:r>
              <a:rPr lang="fr-FR" b="1" dirty="0" smtClean="0">
                <a:solidFill>
                  <a:srgbClr val="006600"/>
                </a:solidFill>
              </a:rPr>
              <a:t>.), 2001, </a:t>
            </a:r>
            <a:r>
              <a:rPr lang="fr-FR" b="1" i="1" dirty="0" smtClean="0">
                <a:solidFill>
                  <a:srgbClr val="006600"/>
                </a:solidFill>
              </a:rPr>
              <a:t>Les montagnes : discours et enjeux géographiques, Paris, </a:t>
            </a:r>
            <a:r>
              <a:rPr lang="fr-FR" b="1" dirty="0" smtClean="0">
                <a:solidFill>
                  <a:srgbClr val="006600"/>
                </a:solidFill>
              </a:rPr>
              <a:t>SEDES.</a:t>
            </a:r>
          </a:p>
          <a:p>
            <a:r>
              <a:rPr lang="fr-FR" b="1" dirty="0" smtClean="0">
                <a:solidFill>
                  <a:srgbClr val="006600"/>
                </a:solidFill>
              </a:rPr>
              <a:t>Antoine Fleury. La rue : un objet géographique ? Tracés. Avril 2004</a:t>
            </a:r>
          </a:p>
          <a:p>
            <a:r>
              <a:rPr lang="fr-FR" b="1" dirty="0" smtClean="0">
                <a:solidFill>
                  <a:srgbClr val="006600"/>
                </a:solidFill>
              </a:rPr>
              <a:t>Pierre </a:t>
            </a:r>
            <a:r>
              <a:rPr lang="fr-FR" b="1" dirty="0" err="1" smtClean="0">
                <a:solidFill>
                  <a:srgbClr val="006600"/>
                </a:solidFill>
              </a:rPr>
              <a:t>Gentelle</a:t>
            </a:r>
            <a:r>
              <a:rPr lang="fr-FR" b="1" dirty="0" smtClean="0">
                <a:solidFill>
                  <a:srgbClr val="006600"/>
                </a:solidFill>
              </a:rPr>
              <a:t>. Le sexe, objet géographique ? Les lettres de Cassandre. 2006.</a:t>
            </a:r>
          </a:p>
          <a:p>
            <a:pPr>
              <a:buNone/>
            </a:pPr>
            <a:endParaRPr lang="fr-FR" dirty="0" smtClean="0"/>
          </a:p>
          <a:p>
            <a:pPr>
              <a:buNone/>
            </a:pPr>
            <a:endParaRPr lang="fr-FR" dirty="0" smtClean="0"/>
          </a:p>
          <a:p>
            <a:pPr>
              <a:buNone/>
            </a:pPr>
            <a:r>
              <a:rPr lang="fr-FR" b="1" dirty="0" smtClean="0">
                <a:solidFill>
                  <a:srgbClr val="006600"/>
                </a:solidFill>
              </a:rPr>
              <a:t>Danielle Champigny. Qu’est-ce qu’un objet géographique ? 2006. HGC Portail</a:t>
            </a:r>
          </a:p>
          <a:p>
            <a:pPr>
              <a:buNone/>
            </a:pPr>
            <a:endParaRPr lang="fr-FR" dirty="0" smtClean="0">
              <a:solidFill>
                <a:srgbClr val="0033CC"/>
              </a:solidFill>
            </a:endParaRPr>
          </a:p>
          <a:p>
            <a:r>
              <a:rPr lang="fr-FR" dirty="0" smtClean="0">
                <a:solidFill>
                  <a:srgbClr val="0033CC"/>
                </a:solidFill>
              </a:rPr>
              <a:t>Six critères peuvent être mobilisés pour définir un « objet géographique » :</a:t>
            </a:r>
          </a:p>
          <a:p>
            <a:r>
              <a:rPr lang="fr-FR" b="1" dirty="0" smtClean="0">
                <a:solidFill>
                  <a:srgbClr val="0033CC"/>
                </a:solidFill>
              </a:rPr>
              <a:t>La forme et l’étendue </a:t>
            </a:r>
            <a:r>
              <a:rPr lang="fr-FR" dirty="0" smtClean="0">
                <a:solidFill>
                  <a:srgbClr val="0033CC"/>
                </a:solidFill>
              </a:rPr>
              <a:t>de cet objet est-elle repérable et identifiable ? </a:t>
            </a:r>
            <a:br>
              <a:rPr lang="fr-FR" dirty="0" smtClean="0">
                <a:solidFill>
                  <a:srgbClr val="0033CC"/>
                </a:solidFill>
              </a:rPr>
            </a:br>
            <a:r>
              <a:rPr lang="fr-FR" b="1" dirty="0" smtClean="0">
                <a:solidFill>
                  <a:srgbClr val="0033CC"/>
                </a:solidFill>
              </a:rPr>
              <a:t>L’échelle. </a:t>
            </a:r>
            <a:r>
              <a:rPr lang="fr-FR" dirty="0" smtClean="0">
                <a:solidFill>
                  <a:srgbClr val="0033CC"/>
                </a:solidFill>
              </a:rPr>
              <a:t>L’objet peut-il être abordé à différentes échelles ? L’une d’elle est-elle particulièrement pertinente ? …</a:t>
            </a:r>
            <a:br>
              <a:rPr lang="fr-FR" dirty="0" smtClean="0">
                <a:solidFill>
                  <a:srgbClr val="0033CC"/>
                </a:solidFill>
              </a:rPr>
            </a:br>
            <a:r>
              <a:rPr lang="fr-FR" b="1" dirty="0" smtClean="0">
                <a:solidFill>
                  <a:srgbClr val="0033CC"/>
                </a:solidFill>
              </a:rPr>
              <a:t>La dynamique spatio-temporelle. </a:t>
            </a:r>
            <a:r>
              <a:rPr lang="fr-FR" dirty="0" smtClean="0">
                <a:solidFill>
                  <a:srgbClr val="0033CC"/>
                </a:solidFill>
              </a:rPr>
              <a:t>L’objet retenu évolue-t-il dans le temps et varie-t-il dans l’espace ? (…)</a:t>
            </a:r>
            <a:br>
              <a:rPr lang="fr-FR" dirty="0" smtClean="0">
                <a:solidFill>
                  <a:srgbClr val="0033CC"/>
                </a:solidFill>
              </a:rPr>
            </a:br>
            <a:r>
              <a:rPr lang="fr-FR" b="1" dirty="0" smtClean="0">
                <a:solidFill>
                  <a:srgbClr val="0033CC"/>
                </a:solidFill>
              </a:rPr>
              <a:t>Les fonctions. </a:t>
            </a:r>
            <a:r>
              <a:rPr lang="fr-FR" dirty="0" smtClean="0">
                <a:solidFill>
                  <a:srgbClr val="0033CC"/>
                </a:solidFill>
              </a:rPr>
              <a:t>Quelles fonctions, quel rôle l’objet remplit-il (à différentes échelles) ? </a:t>
            </a:r>
            <a:br>
              <a:rPr lang="fr-FR" dirty="0" smtClean="0">
                <a:solidFill>
                  <a:srgbClr val="0033CC"/>
                </a:solidFill>
              </a:rPr>
            </a:br>
            <a:r>
              <a:rPr lang="fr-FR" b="1" dirty="0" smtClean="0">
                <a:solidFill>
                  <a:srgbClr val="0033CC"/>
                </a:solidFill>
              </a:rPr>
              <a:t>Les effets. </a:t>
            </a:r>
            <a:r>
              <a:rPr lang="fr-FR" dirty="0" smtClean="0">
                <a:solidFill>
                  <a:srgbClr val="0033CC"/>
                </a:solidFill>
              </a:rPr>
              <a:t>Cet objet peut-il être étudié en termes d’attraction, de mobilités, de flux etc. engendrés par lui. </a:t>
            </a:r>
          </a:p>
          <a:p>
            <a:r>
              <a:rPr lang="fr-FR" b="1" dirty="0" smtClean="0">
                <a:solidFill>
                  <a:srgbClr val="0033CC"/>
                </a:solidFill>
              </a:rPr>
              <a:t>Les représentations. </a:t>
            </a:r>
            <a:r>
              <a:rPr lang="fr-FR" dirty="0" smtClean="0">
                <a:solidFill>
                  <a:srgbClr val="0033CC"/>
                </a:solidFill>
              </a:rPr>
              <a:t>L’objet peut-il être étudié sous l’angle des représentations que les sociétés en ont ? </a:t>
            </a:r>
          </a:p>
          <a:p>
            <a:pPr>
              <a:buNone/>
            </a:pPr>
            <a:r>
              <a:rPr lang="fr-FR" b="1" dirty="0" smtClean="0">
                <a:solidFill>
                  <a:srgbClr val="006600"/>
                </a:solidFill>
                <a:sym typeface="Wingdings" pitchFamily="2" charset="2"/>
              </a:rPr>
              <a:t>Des sujets d’oral possibles</a:t>
            </a:r>
            <a:r>
              <a:rPr lang="fr-FR" dirty="0" smtClean="0">
                <a:solidFill>
                  <a:srgbClr val="006600"/>
                </a:solidFill>
                <a:sym typeface="Wingdings" pitchFamily="2" charset="2"/>
              </a:rPr>
              <a:t>	</a:t>
            </a:r>
            <a:r>
              <a:rPr lang="fr-FR" dirty="0" smtClean="0">
                <a:solidFill>
                  <a:srgbClr val="006600"/>
                </a:solidFill>
                <a:effectLst>
                  <a:outerShdw blurRad="38100" dist="38100" dir="2700000" algn="tl">
                    <a:srgbClr val="000000">
                      <a:alpha val="43137"/>
                    </a:srgbClr>
                  </a:outerShdw>
                </a:effectLst>
                <a:sym typeface="Wingdings" pitchFamily="2" charset="2"/>
              </a:rPr>
              <a:t> </a:t>
            </a:r>
            <a:r>
              <a:rPr lang="fr-FR" b="1" dirty="0" smtClean="0">
                <a:solidFill>
                  <a:srgbClr val="006600"/>
                </a:solidFill>
                <a:effectLst>
                  <a:outerShdw blurRad="38100" dist="38100" dir="2700000" algn="tl">
                    <a:srgbClr val="000000">
                      <a:alpha val="43137"/>
                    </a:srgbClr>
                  </a:outerShdw>
                </a:effectLst>
                <a:sym typeface="Wingdings" pitchFamily="2" charset="2"/>
              </a:rPr>
              <a:t>Les montagnes françaises, objet géographique</a:t>
            </a:r>
          </a:p>
          <a:p>
            <a:pPr>
              <a:buNone/>
            </a:pPr>
            <a:r>
              <a:rPr lang="fr-FR" b="1" dirty="0" smtClean="0">
                <a:solidFill>
                  <a:srgbClr val="006600"/>
                </a:solidFill>
                <a:effectLst>
                  <a:outerShdw blurRad="38100" dist="38100" dir="2700000" algn="tl">
                    <a:srgbClr val="000000">
                      <a:alpha val="43137"/>
                    </a:srgbClr>
                  </a:outerShdw>
                </a:effectLst>
                <a:sym typeface="Wingdings" pitchFamily="2" charset="2"/>
              </a:rPr>
              <a:t>				 Les fleuves français, objet géographique</a:t>
            </a:r>
          </a:p>
          <a:p>
            <a:endParaRPr lang="fr-FR" dirty="0" smtClean="0"/>
          </a:p>
          <a:p>
            <a:endParaRPr lang="fr-FR"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797172"/>
          </a:xfrm>
        </p:spPr>
        <p:txBody>
          <a:bodyPr>
            <a:normAutofit/>
          </a:bodyPr>
          <a:lstStyle/>
          <a:p>
            <a:r>
              <a:rPr lang="fr-FR" b="1" dirty="0" smtClean="0">
                <a:solidFill>
                  <a:srgbClr val="FF0000"/>
                </a:solidFill>
              </a:rPr>
              <a:t>II2 Désormais, la géographie est une discipline qui se préoccupe du monde (le rôle du politique)</a:t>
            </a:r>
            <a:r>
              <a:rPr lang="fr-FR" dirty="0" smtClean="0"/>
              <a:t/>
            </a:r>
            <a:br>
              <a:rPr lang="fr-FR" dirty="0" smtClean="0"/>
            </a:br>
            <a:endParaRPr lang="fr-FR" dirty="0"/>
          </a:p>
        </p:txBody>
      </p:sp>
      <p:sp>
        <p:nvSpPr>
          <p:cNvPr id="4" name="ZoneTexte 3"/>
          <p:cNvSpPr txBox="1"/>
          <p:nvPr/>
        </p:nvSpPr>
        <p:spPr>
          <a:xfrm>
            <a:off x="214282" y="2500306"/>
            <a:ext cx="8455584" cy="461665"/>
          </a:xfrm>
          <a:prstGeom prst="rect">
            <a:avLst/>
          </a:prstGeom>
          <a:noFill/>
        </p:spPr>
        <p:txBody>
          <a:bodyPr wrap="none" rtlCol="0">
            <a:spAutoFit/>
          </a:bodyPr>
          <a:lstStyle/>
          <a:p>
            <a:r>
              <a:rPr lang="fr-FR" sz="2400" dirty="0" smtClean="0">
                <a:solidFill>
                  <a:srgbClr val="339933"/>
                </a:solidFill>
              </a:rPr>
              <a:t>Des grandes interprétations à l’aménagement du / des territoire(s)</a:t>
            </a:r>
            <a:endParaRPr lang="fr-FR" sz="2400" dirty="0">
              <a:solidFill>
                <a:srgbClr val="339933"/>
              </a:solidFill>
            </a:endParaRPr>
          </a:p>
        </p:txBody>
      </p:sp>
      <p:pic>
        <p:nvPicPr>
          <p:cNvPr id="6" name="Image 5" descr="Lacoste.jpg"/>
          <p:cNvPicPr>
            <a:picLocks noChangeAspect="1"/>
          </p:cNvPicPr>
          <p:nvPr/>
        </p:nvPicPr>
        <p:blipFill>
          <a:blip r:embed="rId2" cstate="print"/>
          <a:stretch>
            <a:fillRect/>
          </a:stretch>
        </p:blipFill>
        <p:spPr>
          <a:xfrm>
            <a:off x="0" y="3286124"/>
            <a:ext cx="2000264" cy="1500198"/>
          </a:xfrm>
          <a:prstGeom prst="rect">
            <a:avLst/>
          </a:prstGeom>
        </p:spPr>
      </p:pic>
      <p:sp>
        <p:nvSpPr>
          <p:cNvPr id="7" name="ZoneTexte 6"/>
          <p:cNvSpPr txBox="1"/>
          <p:nvPr/>
        </p:nvSpPr>
        <p:spPr>
          <a:xfrm>
            <a:off x="6215074" y="3357562"/>
            <a:ext cx="2570897" cy="1477328"/>
          </a:xfrm>
          <a:prstGeom prst="rect">
            <a:avLst/>
          </a:prstGeom>
          <a:noFill/>
        </p:spPr>
        <p:txBody>
          <a:bodyPr wrap="none" rtlCol="0">
            <a:spAutoFit/>
          </a:bodyPr>
          <a:lstStyle/>
          <a:p>
            <a:r>
              <a:rPr lang="fr-FR" dirty="0" smtClean="0"/>
              <a:t>- Géographie appliquée</a:t>
            </a:r>
          </a:p>
          <a:p>
            <a:r>
              <a:rPr lang="fr-FR" dirty="0" smtClean="0"/>
              <a:t>- Rôle des acteurs</a:t>
            </a:r>
          </a:p>
          <a:p>
            <a:r>
              <a:rPr lang="fr-FR" dirty="0" smtClean="0"/>
              <a:t>- Prise en compte des lois</a:t>
            </a:r>
          </a:p>
          <a:p>
            <a:pPr>
              <a:buFontTx/>
              <a:buChar char="-"/>
            </a:pPr>
            <a:r>
              <a:rPr lang="fr-FR" dirty="0" smtClean="0"/>
              <a:t>Analyse prospective</a:t>
            </a:r>
          </a:p>
          <a:p>
            <a:pPr>
              <a:buFontTx/>
              <a:buChar char="-"/>
            </a:pPr>
            <a:r>
              <a:rPr lang="fr-FR" dirty="0" smtClean="0"/>
              <a:t>…..</a:t>
            </a:r>
          </a:p>
        </p:txBody>
      </p:sp>
      <p:sp>
        <p:nvSpPr>
          <p:cNvPr id="10" name="Flèche droite 9"/>
          <p:cNvSpPr/>
          <p:nvPr/>
        </p:nvSpPr>
        <p:spPr>
          <a:xfrm>
            <a:off x="642910" y="3071810"/>
            <a:ext cx="7786742" cy="142876"/>
          </a:xfrm>
          <a:prstGeom prst="rightArrow">
            <a:avLst/>
          </a:prstGeom>
          <a:solidFill>
            <a:srgbClr val="339933"/>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339933"/>
              </a:solidFill>
            </a:endParaRPr>
          </a:p>
        </p:txBody>
      </p:sp>
      <p:pic>
        <p:nvPicPr>
          <p:cNvPr id="57346" name="Picture 2" descr="http://www.herodote.org/IMG/rubon57.png"/>
          <p:cNvPicPr>
            <a:picLocks noChangeAspect="1" noChangeArrowheads="1"/>
          </p:cNvPicPr>
          <p:nvPr/>
        </p:nvPicPr>
        <p:blipFill>
          <a:blip r:embed="rId3"/>
          <a:srcRect/>
          <a:stretch>
            <a:fillRect/>
          </a:stretch>
        </p:blipFill>
        <p:spPr bwMode="auto">
          <a:xfrm>
            <a:off x="0" y="5003507"/>
            <a:ext cx="1571604" cy="1854493"/>
          </a:xfrm>
          <a:prstGeom prst="rect">
            <a:avLst/>
          </a:prstGeom>
          <a:noFill/>
        </p:spPr>
      </p:pic>
      <p:pic>
        <p:nvPicPr>
          <p:cNvPr id="57348" name="Picture 4" descr="http://www.herodote.org/IMG/rubon34.gif"/>
          <p:cNvPicPr>
            <a:picLocks noChangeAspect="1" noChangeArrowheads="1"/>
          </p:cNvPicPr>
          <p:nvPr/>
        </p:nvPicPr>
        <p:blipFill>
          <a:blip r:embed="rId4"/>
          <a:srcRect/>
          <a:stretch>
            <a:fillRect/>
          </a:stretch>
        </p:blipFill>
        <p:spPr bwMode="auto">
          <a:xfrm>
            <a:off x="6429388" y="4824168"/>
            <a:ext cx="1738318" cy="2033832"/>
          </a:xfrm>
          <a:prstGeom prst="rect">
            <a:avLst/>
          </a:prstGeom>
          <a:noFill/>
        </p:spPr>
      </p:pic>
      <p:sp>
        <p:nvSpPr>
          <p:cNvPr id="11" name="Rectangle 10"/>
          <p:cNvSpPr/>
          <p:nvPr/>
        </p:nvSpPr>
        <p:spPr>
          <a:xfrm>
            <a:off x="1857356" y="4643447"/>
            <a:ext cx="4143404" cy="2308324"/>
          </a:xfrm>
          <a:prstGeom prst="rect">
            <a:avLst/>
          </a:prstGeom>
        </p:spPr>
        <p:txBody>
          <a:bodyPr wrap="square">
            <a:spAutoFit/>
          </a:bodyPr>
          <a:lstStyle/>
          <a:p>
            <a:r>
              <a:rPr lang="fr-FR" b="1" dirty="0" smtClean="0">
                <a:solidFill>
                  <a:srgbClr val="0033CC"/>
                </a:solidFill>
              </a:rPr>
              <a:t>Julien Brachet, Armelle </a:t>
            </a:r>
            <a:r>
              <a:rPr lang="fr-FR" b="1" dirty="0" err="1" smtClean="0">
                <a:solidFill>
                  <a:srgbClr val="0033CC"/>
                </a:solidFill>
              </a:rPr>
              <a:t>Choplin</a:t>
            </a:r>
            <a:r>
              <a:rPr lang="fr-FR" b="1" dirty="0" smtClean="0">
                <a:solidFill>
                  <a:srgbClr val="0033CC"/>
                </a:solidFill>
              </a:rPr>
              <a:t> et Olivier Pliez. 2011. Le Sahara entre espace de circulation et frontière migratoire de l’Europe</a:t>
            </a:r>
          </a:p>
          <a:p>
            <a:endParaRPr lang="fr-FR" b="1" dirty="0" smtClean="0">
              <a:solidFill>
                <a:srgbClr val="0033CC"/>
              </a:solidFill>
            </a:endParaRPr>
          </a:p>
          <a:p>
            <a:pPr algn="r"/>
            <a:r>
              <a:rPr lang="fr-FR" b="1" dirty="0" smtClean="0">
                <a:solidFill>
                  <a:srgbClr val="0033CC"/>
                </a:solidFill>
              </a:rPr>
              <a:t>Martine Berger. 2006. Périurbanisation et accentuation des logiques ségrégatives en Île-de-France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solidFill>
                  <a:srgbClr val="FF0000"/>
                </a:solidFill>
              </a:rPr>
              <a:t>Conclusion. Et la géographie des mobilités dans tout ça ?</a:t>
            </a:r>
            <a:endParaRPr lang="fr-FR" dirty="0"/>
          </a:p>
        </p:txBody>
      </p:sp>
      <p:sp>
        <p:nvSpPr>
          <p:cNvPr id="3" name="Espace réservé du contenu 2"/>
          <p:cNvSpPr>
            <a:spLocks noGrp="1"/>
          </p:cNvSpPr>
          <p:nvPr>
            <p:ph idx="1"/>
          </p:nvPr>
        </p:nvSpPr>
        <p:spPr>
          <a:xfrm>
            <a:off x="0" y="1500174"/>
            <a:ext cx="6000760" cy="4625989"/>
          </a:xfrm>
        </p:spPr>
        <p:txBody>
          <a:bodyPr>
            <a:normAutofit/>
          </a:bodyPr>
          <a:lstStyle/>
          <a:p>
            <a:r>
              <a:rPr lang="fr-FR" sz="2800" dirty="0" smtClean="0"/>
              <a:t>Une géographie qui est née à la fin des années 1990</a:t>
            </a:r>
          </a:p>
          <a:p>
            <a:r>
              <a:rPr lang="fr-FR" sz="2800" dirty="0" smtClean="0"/>
              <a:t>La rencontre d’une géographie des migrations qui se structure, d’une géographie de plus en plus sensible aux jeux d’échelle et d’un contexte dans lequel on passe d’un modèle territorial marqué par l’exode rural à un modèle d’étalement urbain</a:t>
            </a:r>
            <a:endParaRPr lang="fr-FR" sz="2800" dirty="0"/>
          </a:p>
        </p:txBody>
      </p:sp>
      <p:pic>
        <p:nvPicPr>
          <p:cNvPr id="4" name="Picture 2" descr="Aff_fig_1997"/>
          <p:cNvPicPr>
            <a:picLocks noChangeAspect="1" noChangeArrowheads="1"/>
          </p:cNvPicPr>
          <p:nvPr/>
        </p:nvPicPr>
        <p:blipFill>
          <a:blip r:embed="rId2" cstate="print"/>
          <a:srcRect/>
          <a:stretch>
            <a:fillRect/>
          </a:stretch>
        </p:blipFill>
        <p:spPr bwMode="auto">
          <a:xfrm>
            <a:off x="5981233" y="2071677"/>
            <a:ext cx="3162767" cy="478632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noAutofit/>
          </a:bodyPr>
          <a:lstStyle/>
          <a:p>
            <a:endParaRPr lang="fr-FR" sz="3600" b="1" dirty="0">
              <a:solidFill>
                <a:srgbClr val="FF0000"/>
              </a:solidFill>
            </a:endParaRPr>
          </a:p>
        </p:txBody>
      </p:sp>
      <p:sp>
        <p:nvSpPr>
          <p:cNvPr id="3" name="Espace réservé du contenu 2"/>
          <p:cNvSpPr>
            <a:spLocks noGrp="1"/>
          </p:cNvSpPr>
          <p:nvPr>
            <p:ph idx="1"/>
          </p:nvPr>
        </p:nvSpPr>
        <p:spPr>
          <a:xfrm>
            <a:off x="0" y="928671"/>
            <a:ext cx="8215338" cy="5000660"/>
          </a:xfrm>
        </p:spPr>
        <p:txBody>
          <a:bodyPr/>
          <a:lstStyle/>
          <a:p>
            <a:pPr>
              <a:buNone/>
            </a:pPr>
            <a:r>
              <a:rPr lang="fr-FR" dirty="0" smtClean="0"/>
              <a:t>Les différentes approches de la géographie sont possibles et combinables :</a:t>
            </a:r>
          </a:p>
          <a:p>
            <a:pPr>
              <a:buFontTx/>
              <a:buChar char="-"/>
            </a:pPr>
            <a:r>
              <a:rPr lang="fr-FR" sz="2800" dirty="0" smtClean="0">
                <a:solidFill>
                  <a:srgbClr val="006600"/>
                </a:solidFill>
              </a:rPr>
              <a:t>Selon un modèle spatial</a:t>
            </a:r>
          </a:p>
          <a:p>
            <a:pPr>
              <a:buFontTx/>
              <a:buChar char="-"/>
            </a:pPr>
            <a:r>
              <a:rPr lang="fr-FR" sz="2800" dirty="0" smtClean="0">
                <a:solidFill>
                  <a:srgbClr val="0033CC"/>
                </a:solidFill>
              </a:rPr>
              <a:t>…avec ou sans analyse </a:t>
            </a:r>
          </a:p>
          <a:p>
            <a:pPr>
              <a:buNone/>
            </a:pPr>
            <a:r>
              <a:rPr lang="fr-FR" sz="2800" dirty="0" err="1" smtClean="0">
                <a:solidFill>
                  <a:srgbClr val="0033CC"/>
                </a:solidFill>
              </a:rPr>
              <a:t>chorématique</a:t>
            </a:r>
            <a:endParaRPr lang="fr-FR" sz="2800" dirty="0" smtClean="0">
              <a:solidFill>
                <a:srgbClr val="0033CC"/>
              </a:solidFill>
            </a:endParaRPr>
          </a:p>
        </p:txBody>
      </p:sp>
      <p:pic>
        <p:nvPicPr>
          <p:cNvPr id="55298" name="Picture 2" descr="Les mobilités des Franciliens entre 1999 et 2004"/>
          <p:cNvPicPr>
            <a:picLocks noChangeAspect="1" noChangeArrowheads="1"/>
          </p:cNvPicPr>
          <p:nvPr/>
        </p:nvPicPr>
        <p:blipFill>
          <a:blip r:embed="rId3"/>
          <a:srcRect/>
          <a:stretch>
            <a:fillRect/>
          </a:stretch>
        </p:blipFill>
        <p:spPr bwMode="auto">
          <a:xfrm>
            <a:off x="4572000" y="2116877"/>
            <a:ext cx="4753821" cy="4912561"/>
          </a:xfrm>
          <a:prstGeom prst="rect">
            <a:avLst/>
          </a:prstGeom>
          <a:noFill/>
        </p:spPr>
      </p:pic>
      <p:sp>
        <p:nvSpPr>
          <p:cNvPr id="8" name="Rectangle 7"/>
          <p:cNvSpPr/>
          <p:nvPr/>
        </p:nvSpPr>
        <p:spPr>
          <a:xfrm>
            <a:off x="5857852" y="1500174"/>
            <a:ext cx="3286148" cy="646331"/>
          </a:xfrm>
          <a:prstGeom prst="rect">
            <a:avLst/>
          </a:prstGeom>
        </p:spPr>
        <p:txBody>
          <a:bodyPr wrap="square">
            <a:spAutoFit/>
          </a:bodyPr>
          <a:lstStyle/>
          <a:p>
            <a:r>
              <a:rPr lang="fr-FR" dirty="0" smtClean="0">
                <a:solidFill>
                  <a:srgbClr val="0033CC"/>
                </a:solidFill>
              </a:rPr>
              <a:t>Youri </a:t>
            </a:r>
            <a:r>
              <a:rPr lang="fr-FR" dirty="0" err="1" smtClean="0">
                <a:solidFill>
                  <a:srgbClr val="0033CC"/>
                </a:solidFill>
              </a:rPr>
              <a:t>Carbonnier</a:t>
            </a:r>
            <a:r>
              <a:rPr lang="fr-FR" dirty="0" smtClean="0">
                <a:solidFill>
                  <a:srgbClr val="0033CC"/>
                </a:solidFill>
              </a:rPr>
              <a:t>. Paris, une géohistoire. 2009</a:t>
            </a:r>
            <a:endParaRPr lang="fr-FR" dirty="0">
              <a:solidFill>
                <a:srgbClr val="0033CC"/>
              </a:solidFill>
            </a:endParaRPr>
          </a:p>
        </p:txBody>
      </p:sp>
      <p:pic>
        <p:nvPicPr>
          <p:cNvPr id="56324" name="Picture 4" descr="http://www.histgeographie.com/image/Vign_schema_transports_ds_la_mondialisation_ws52981071.jpg"/>
          <p:cNvPicPr>
            <a:picLocks noChangeAspect="1" noChangeArrowheads="1"/>
          </p:cNvPicPr>
          <p:nvPr/>
        </p:nvPicPr>
        <p:blipFill>
          <a:blip r:embed="rId4"/>
          <a:srcRect/>
          <a:stretch>
            <a:fillRect/>
          </a:stretch>
        </p:blipFill>
        <p:spPr bwMode="auto">
          <a:xfrm>
            <a:off x="1" y="3571876"/>
            <a:ext cx="4164330" cy="312895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214422"/>
            <a:ext cx="8686800" cy="4525963"/>
          </a:xfrm>
        </p:spPr>
        <p:txBody>
          <a:bodyPr>
            <a:normAutofit fontScale="85000" lnSpcReduction="10000"/>
          </a:bodyPr>
          <a:lstStyle/>
          <a:p>
            <a:r>
              <a:rPr lang="fr-FR" sz="2800" dirty="0" smtClean="0">
                <a:solidFill>
                  <a:schemeClr val="accent1">
                    <a:lumMod val="75000"/>
                  </a:schemeClr>
                </a:solidFill>
              </a:rPr>
              <a:t>Le milieu naturel n’est plus au centre de l’analyse</a:t>
            </a:r>
          </a:p>
          <a:p>
            <a:r>
              <a:rPr lang="fr-FR" sz="2800" dirty="0" smtClean="0">
                <a:solidFill>
                  <a:schemeClr val="accent1">
                    <a:lumMod val="75000"/>
                  </a:schemeClr>
                </a:solidFill>
              </a:rPr>
              <a:t>Le politique est intégré dans l’analyse</a:t>
            </a:r>
          </a:p>
          <a:p>
            <a:r>
              <a:rPr lang="fr-FR" sz="2800" dirty="0" smtClean="0">
                <a:solidFill>
                  <a:schemeClr val="accent1">
                    <a:lumMod val="75000"/>
                  </a:schemeClr>
                </a:solidFill>
              </a:rPr>
              <a:t>Le concept de territoire (en lieu et place d’espace). Quel sens ?</a:t>
            </a:r>
          </a:p>
          <a:p>
            <a:r>
              <a:rPr lang="fr-FR" sz="2800" dirty="0" smtClean="0">
                <a:solidFill>
                  <a:schemeClr val="accent1">
                    <a:lumMod val="75000"/>
                  </a:schemeClr>
                </a:solidFill>
              </a:rPr>
              <a:t>L’emboîtement d’échelles est présent dans les deux plans par une logique descendante (le détail de chaque île dans le premier plan, de l’Europe à chaque île dans le second) : l’ouverture au monde au détriment d’une démarche en entonnoir sur un espace que l’on essaye de décrire le plus en profondeur</a:t>
            </a:r>
          </a:p>
          <a:p>
            <a:r>
              <a:rPr lang="fr-FR" sz="2800" dirty="0" smtClean="0">
                <a:solidFill>
                  <a:schemeClr val="accent1">
                    <a:lumMod val="75000"/>
                  </a:schemeClr>
                </a:solidFill>
              </a:rPr>
              <a:t>L’actualité au détriment de l’intemporalité</a:t>
            </a:r>
          </a:p>
          <a:p>
            <a:r>
              <a:rPr lang="fr-FR" sz="2800" dirty="0" smtClean="0">
                <a:solidFill>
                  <a:schemeClr val="accent1">
                    <a:lumMod val="75000"/>
                  </a:schemeClr>
                </a:solidFill>
              </a:rPr>
              <a:t>La volonté d’exhaustivité a disparu : la notion même d’étude de cas</a:t>
            </a:r>
          </a:p>
          <a:p>
            <a:endParaRPr lang="fr-FR" dirty="0"/>
          </a:p>
        </p:txBody>
      </p:sp>
      <p:sp>
        <p:nvSpPr>
          <p:cNvPr id="2" name="Titre 1"/>
          <p:cNvSpPr>
            <a:spLocks noGrp="1"/>
          </p:cNvSpPr>
          <p:nvPr>
            <p:ph type="title"/>
          </p:nvPr>
        </p:nvSpPr>
        <p:spPr>
          <a:xfrm>
            <a:off x="0" y="0"/>
            <a:ext cx="9001156" cy="1143000"/>
          </a:xfrm>
        </p:spPr>
        <p:txBody>
          <a:bodyPr>
            <a:normAutofit/>
          </a:bodyPr>
          <a:lstStyle/>
          <a:p>
            <a:r>
              <a:rPr lang="fr-FR" sz="2800" dirty="0" smtClean="0">
                <a:solidFill>
                  <a:srgbClr val="0070C0"/>
                </a:solidFill>
              </a:rPr>
              <a:t>Quelles sont les différences entre les deux plans ?</a:t>
            </a:r>
            <a:endParaRPr lang="fr-FR" sz="2800" dirty="0">
              <a:solidFill>
                <a:srgbClr val="0070C0"/>
              </a:solidFill>
            </a:endParaRPr>
          </a:p>
        </p:txBody>
      </p:sp>
      <p:sp>
        <p:nvSpPr>
          <p:cNvPr id="4" name="Espace réservé du numéro de diapositive 3"/>
          <p:cNvSpPr>
            <a:spLocks noGrp="1"/>
          </p:cNvSpPr>
          <p:nvPr>
            <p:ph type="sldNum" sz="quarter" idx="12"/>
          </p:nvPr>
        </p:nvSpPr>
        <p:spPr/>
        <p:txBody>
          <a:bodyPr/>
          <a:lstStyle/>
          <a:p>
            <a:fld id="{5E052AB9-724B-48FA-85FC-9FD94C36863F}" type="slidenum">
              <a:rPr lang="fr-FR" smtClean="0"/>
              <a:pPr/>
              <a:t>6</a:t>
            </a:fld>
            <a:endParaRPr lang="fr-F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etudescaribeennes.revues.org/docannexe/image/1042/img-2-small580.jpg"/>
          <p:cNvPicPr>
            <a:picLocks noChangeAspect="1" noChangeArrowheads="1"/>
          </p:cNvPicPr>
          <p:nvPr/>
        </p:nvPicPr>
        <p:blipFill>
          <a:blip r:embed="rId2"/>
          <a:srcRect/>
          <a:stretch>
            <a:fillRect/>
          </a:stretch>
        </p:blipFill>
        <p:spPr bwMode="auto">
          <a:xfrm>
            <a:off x="5072066" y="0"/>
            <a:ext cx="4071934" cy="6786557"/>
          </a:xfrm>
          <a:prstGeom prst="rect">
            <a:avLst/>
          </a:prstGeom>
          <a:noFill/>
        </p:spPr>
      </p:pic>
      <p:pic>
        <p:nvPicPr>
          <p:cNvPr id="101378" name="Picture 2" descr="http://etudescaribeennes.revues.org/docannexe/image/1042/img-1-small580.jpg"/>
          <p:cNvPicPr>
            <a:picLocks noChangeAspect="1" noChangeArrowheads="1"/>
          </p:cNvPicPr>
          <p:nvPr/>
        </p:nvPicPr>
        <p:blipFill>
          <a:blip r:embed="rId3"/>
          <a:srcRect/>
          <a:stretch>
            <a:fillRect/>
          </a:stretch>
        </p:blipFill>
        <p:spPr bwMode="auto">
          <a:xfrm>
            <a:off x="0" y="0"/>
            <a:ext cx="4071934" cy="6825785"/>
          </a:xfrm>
          <a:prstGeom prst="rect">
            <a:avLst/>
          </a:prstGeom>
          <a:noFill/>
        </p:spPr>
      </p:pic>
      <p:sp>
        <p:nvSpPr>
          <p:cNvPr id="6" name="Rectangle 5"/>
          <p:cNvSpPr/>
          <p:nvPr/>
        </p:nvSpPr>
        <p:spPr>
          <a:xfrm>
            <a:off x="3357554" y="4395787"/>
            <a:ext cx="1928826" cy="2462213"/>
          </a:xfrm>
          <a:prstGeom prst="rect">
            <a:avLst/>
          </a:prstGeom>
          <a:solidFill>
            <a:schemeClr val="bg1"/>
          </a:solidFill>
        </p:spPr>
        <p:txBody>
          <a:bodyPr wrap="square">
            <a:spAutoFit/>
          </a:bodyPr>
          <a:lstStyle/>
          <a:p>
            <a:r>
              <a:rPr lang="fr-FR" sz="1400" dirty="0" smtClean="0">
                <a:solidFill>
                  <a:srgbClr val="0033CC"/>
                </a:solidFill>
              </a:rPr>
              <a:t>Yoann </a:t>
            </a:r>
            <a:r>
              <a:rPr lang="fr-FR" sz="1400" dirty="0" err="1" smtClean="0">
                <a:solidFill>
                  <a:srgbClr val="0033CC"/>
                </a:solidFill>
              </a:rPr>
              <a:t>Pelis</a:t>
            </a:r>
            <a:r>
              <a:rPr lang="fr-FR" sz="1400" dirty="0" smtClean="0">
                <a:solidFill>
                  <a:srgbClr val="0033CC"/>
                </a:solidFill>
              </a:rPr>
              <a:t>, Pascal </a:t>
            </a:r>
            <a:r>
              <a:rPr lang="fr-FR" sz="1400" dirty="0" err="1" smtClean="0">
                <a:solidFill>
                  <a:srgbClr val="0033CC"/>
                </a:solidFill>
              </a:rPr>
              <a:t>Saffache</a:t>
            </a:r>
            <a:r>
              <a:rPr lang="fr-FR" sz="1400" dirty="0" smtClean="0">
                <a:solidFill>
                  <a:srgbClr val="0033CC"/>
                </a:solidFill>
              </a:rPr>
              <a:t> et Colette </a:t>
            </a:r>
            <a:r>
              <a:rPr lang="fr-FR" sz="1400" dirty="0" err="1" smtClean="0">
                <a:solidFill>
                  <a:srgbClr val="0033CC"/>
                </a:solidFill>
              </a:rPr>
              <a:t>Ranély</a:t>
            </a:r>
            <a:r>
              <a:rPr lang="fr-FR" sz="1400" dirty="0" smtClean="0">
                <a:solidFill>
                  <a:srgbClr val="0033CC"/>
                </a:solidFill>
              </a:rPr>
              <a:t> Vergé-</a:t>
            </a:r>
            <a:r>
              <a:rPr lang="fr-FR" sz="1400" dirty="0" err="1" smtClean="0">
                <a:solidFill>
                  <a:srgbClr val="0033CC"/>
                </a:solidFill>
              </a:rPr>
              <a:t>Dépré</a:t>
            </a:r>
            <a:r>
              <a:rPr lang="fr-FR" sz="1400" dirty="0" smtClean="0">
                <a:solidFill>
                  <a:srgbClr val="0033CC"/>
                </a:solidFill>
              </a:rPr>
              <a:t>. Les facteurs à l’origine de la mise en place d’un Transport en Commun en Site Propre (TCSP) dans l’agglomération de Fort-de-France (Martinique). Etudes caribéennes. 2007</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4290"/>
            <a:ext cx="3066673" cy="369332"/>
          </a:xfrm>
          <a:prstGeom prst="rect">
            <a:avLst/>
          </a:prstGeom>
        </p:spPr>
        <p:txBody>
          <a:bodyPr wrap="none">
            <a:spAutoFit/>
          </a:bodyPr>
          <a:lstStyle/>
          <a:p>
            <a:pPr>
              <a:buNone/>
            </a:pPr>
            <a:r>
              <a:rPr lang="fr-FR" dirty="0" smtClean="0">
                <a:solidFill>
                  <a:srgbClr val="006600"/>
                </a:solidFill>
              </a:rPr>
              <a:t>- Par une géographie culturelle</a:t>
            </a:r>
          </a:p>
        </p:txBody>
      </p:sp>
      <p:pic>
        <p:nvPicPr>
          <p:cNvPr id="7" name="Image 6" descr="itinéaraires La Paz.jpg"/>
          <p:cNvPicPr>
            <a:picLocks noChangeAspect="1"/>
          </p:cNvPicPr>
          <p:nvPr/>
        </p:nvPicPr>
        <p:blipFill>
          <a:blip r:embed="rId2"/>
          <a:stretch>
            <a:fillRect/>
          </a:stretch>
        </p:blipFill>
        <p:spPr>
          <a:xfrm>
            <a:off x="3357554" y="-34017"/>
            <a:ext cx="5786446" cy="6892017"/>
          </a:xfrm>
          <a:prstGeom prst="rect">
            <a:avLst/>
          </a:prstGeom>
        </p:spPr>
      </p:pic>
      <p:sp>
        <p:nvSpPr>
          <p:cNvPr id="8" name="ZoneTexte 7"/>
          <p:cNvSpPr txBox="1"/>
          <p:nvPr/>
        </p:nvSpPr>
        <p:spPr>
          <a:xfrm>
            <a:off x="1" y="1071546"/>
            <a:ext cx="3286116" cy="1754326"/>
          </a:xfrm>
          <a:prstGeom prst="rect">
            <a:avLst/>
          </a:prstGeom>
          <a:noFill/>
        </p:spPr>
        <p:txBody>
          <a:bodyPr wrap="square" rtlCol="0">
            <a:spAutoFit/>
          </a:bodyPr>
          <a:lstStyle/>
          <a:p>
            <a:r>
              <a:rPr lang="fr-FR" dirty="0" smtClean="0">
                <a:solidFill>
                  <a:srgbClr val="0033CC"/>
                </a:solidFill>
              </a:rPr>
              <a:t>V. Baby-</a:t>
            </a:r>
            <a:r>
              <a:rPr lang="fr-FR" dirty="0" err="1" smtClean="0">
                <a:solidFill>
                  <a:srgbClr val="0033CC"/>
                </a:solidFill>
              </a:rPr>
              <a:t>Collin</a:t>
            </a:r>
            <a:r>
              <a:rPr lang="fr-FR" dirty="0" smtClean="0">
                <a:solidFill>
                  <a:srgbClr val="0033CC"/>
                </a:solidFill>
              </a:rPr>
              <a:t> : des marges dans la ville.</a:t>
            </a:r>
          </a:p>
          <a:p>
            <a:r>
              <a:rPr lang="fr-FR" dirty="0" smtClean="0">
                <a:solidFill>
                  <a:srgbClr val="0033CC"/>
                </a:solidFill>
              </a:rPr>
              <a:t>Mobilités citadines et métissages de l’urbanité.</a:t>
            </a:r>
          </a:p>
          <a:p>
            <a:r>
              <a:rPr lang="fr-FR" dirty="0" smtClean="0">
                <a:solidFill>
                  <a:srgbClr val="0033CC"/>
                </a:solidFill>
              </a:rPr>
              <a:t>In Liens et lieux de la mobilité. Belin</a:t>
            </a:r>
            <a:endParaRPr lang="fr-FR" dirty="0">
              <a:solidFill>
                <a:srgbClr val="0033CC"/>
              </a:solidFill>
            </a:endParaRPr>
          </a:p>
        </p:txBody>
      </p:sp>
      <p:sp>
        <p:nvSpPr>
          <p:cNvPr id="9" name="ZoneTexte 8"/>
          <p:cNvSpPr txBox="1"/>
          <p:nvPr/>
        </p:nvSpPr>
        <p:spPr>
          <a:xfrm>
            <a:off x="357159" y="3929066"/>
            <a:ext cx="2928958" cy="2862322"/>
          </a:xfrm>
          <a:prstGeom prst="rect">
            <a:avLst/>
          </a:prstGeom>
          <a:noFill/>
        </p:spPr>
        <p:txBody>
          <a:bodyPr wrap="square" rtlCol="0">
            <a:spAutoFit/>
          </a:bodyPr>
          <a:lstStyle/>
          <a:p>
            <a:r>
              <a:rPr lang="fr-FR" dirty="0" smtClean="0"/>
              <a:t>Deux habitants d’un </a:t>
            </a:r>
            <a:r>
              <a:rPr lang="fr-FR" smtClean="0"/>
              <a:t>même quartier</a:t>
            </a:r>
            <a:r>
              <a:rPr lang="fr-FR" dirty="0" smtClean="0"/>
              <a:t>.</a:t>
            </a:r>
          </a:p>
          <a:p>
            <a:r>
              <a:rPr lang="fr-FR" dirty="0" smtClean="0"/>
              <a:t>Viviana : 50 ans, chola, stand de vente ambulante de boissons. Courses à La </a:t>
            </a:r>
            <a:r>
              <a:rPr lang="fr-FR" dirty="0" err="1" smtClean="0"/>
              <a:t>Ceja</a:t>
            </a:r>
            <a:r>
              <a:rPr lang="fr-FR" dirty="0" smtClean="0"/>
              <a:t> et à La Paz</a:t>
            </a:r>
          </a:p>
          <a:p>
            <a:endParaRPr lang="fr-FR" dirty="0" smtClean="0"/>
          </a:p>
          <a:p>
            <a:r>
              <a:rPr lang="fr-FR" dirty="0" smtClean="0"/>
              <a:t>Mario : 42 ans, classes moyennes, ancré culturellement à La Paz</a:t>
            </a:r>
            <a:endParaRPr lang="fr-FR"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1472" y="0"/>
            <a:ext cx="8229600" cy="1143000"/>
          </a:xfrm>
        </p:spPr>
        <p:txBody>
          <a:bodyPr>
            <a:normAutofit/>
          </a:bodyPr>
          <a:lstStyle/>
          <a:p>
            <a:r>
              <a:rPr lang="fr-FR" sz="3200" dirty="0" smtClean="0">
                <a:solidFill>
                  <a:srgbClr val="006600"/>
                </a:solidFill>
              </a:rPr>
              <a:t>… Par une géographie économique</a:t>
            </a:r>
            <a:endParaRPr lang="fr-FR" sz="3200" dirty="0">
              <a:solidFill>
                <a:srgbClr val="006600"/>
              </a:solidFill>
            </a:endParaRPr>
          </a:p>
        </p:txBody>
      </p:sp>
      <p:pic>
        <p:nvPicPr>
          <p:cNvPr id="53250" name="Picture 2" descr="L'alliance commerciale Skyteam en 2008"/>
          <p:cNvPicPr>
            <a:picLocks noChangeAspect="1" noChangeArrowheads="1"/>
          </p:cNvPicPr>
          <p:nvPr/>
        </p:nvPicPr>
        <p:blipFill>
          <a:blip r:embed="rId2"/>
          <a:srcRect/>
          <a:stretch>
            <a:fillRect/>
          </a:stretch>
        </p:blipFill>
        <p:spPr bwMode="auto">
          <a:xfrm>
            <a:off x="0" y="857232"/>
            <a:ext cx="7011163" cy="6000768"/>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6000760" cy="1143000"/>
          </a:xfrm>
        </p:spPr>
        <p:txBody>
          <a:bodyPr>
            <a:normAutofit/>
          </a:bodyPr>
          <a:lstStyle/>
          <a:p>
            <a:r>
              <a:rPr lang="fr-FR" sz="2800" dirty="0" smtClean="0">
                <a:solidFill>
                  <a:srgbClr val="0033CC"/>
                </a:solidFill>
              </a:rPr>
              <a:t>Par une analyse géopolitique</a:t>
            </a:r>
            <a:endParaRPr lang="fr-FR" sz="2800" dirty="0">
              <a:solidFill>
                <a:srgbClr val="0033CC"/>
              </a:solidFill>
            </a:endParaRPr>
          </a:p>
        </p:txBody>
      </p:sp>
      <p:pic>
        <p:nvPicPr>
          <p:cNvPr id="53250" name="Picture 2" descr="http://takiyovo.files.wordpress.com/2010/10/carte_-_conflit_au_soudan1.jpg"/>
          <p:cNvPicPr>
            <a:picLocks noChangeAspect="1" noChangeArrowheads="1"/>
          </p:cNvPicPr>
          <p:nvPr/>
        </p:nvPicPr>
        <p:blipFill>
          <a:blip r:embed="rId2"/>
          <a:srcRect/>
          <a:stretch>
            <a:fillRect/>
          </a:stretch>
        </p:blipFill>
        <p:spPr bwMode="auto">
          <a:xfrm>
            <a:off x="0" y="1276269"/>
            <a:ext cx="4429124" cy="5581732"/>
          </a:xfrm>
          <a:prstGeom prst="rect">
            <a:avLst/>
          </a:prstGeom>
          <a:noFill/>
        </p:spPr>
      </p:pic>
      <p:pic>
        <p:nvPicPr>
          <p:cNvPr id="53252" name="Picture 4" descr="Réfugiés et déplacés dans la région du Darfour, au Soudan"/>
          <p:cNvPicPr>
            <a:picLocks noChangeAspect="1" noChangeArrowheads="1"/>
          </p:cNvPicPr>
          <p:nvPr/>
        </p:nvPicPr>
        <p:blipFill>
          <a:blip r:embed="rId3"/>
          <a:srcRect/>
          <a:stretch>
            <a:fillRect/>
          </a:stretch>
        </p:blipFill>
        <p:spPr bwMode="auto">
          <a:xfrm>
            <a:off x="4571992" y="2285992"/>
            <a:ext cx="4572007" cy="4572008"/>
          </a:xfrm>
          <a:prstGeom prst="rect">
            <a:avLst/>
          </a:prstGeom>
          <a:noFill/>
        </p:spPr>
      </p:pic>
      <p:pic>
        <p:nvPicPr>
          <p:cNvPr id="53254" name="Picture 6" descr="http://cache.daylife.com/imageserve/0073dhoeDB6EF/610x.jpg"/>
          <p:cNvPicPr>
            <a:picLocks noChangeAspect="1" noChangeArrowheads="1"/>
          </p:cNvPicPr>
          <p:nvPr/>
        </p:nvPicPr>
        <p:blipFill>
          <a:blip r:embed="rId4"/>
          <a:srcRect/>
          <a:stretch>
            <a:fillRect/>
          </a:stretch>
        </p:blipFill>
        <p:spPr bwMode="auto">
          <a:xfrm>
            <a:off x="6059804" y="1"/>
            <a:ext cx="3084195" cy="2214554"/>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07504" y="908720"/>
            <a:ext cx="7056784" cy="5092618"/>
          </a:xfrm>
        </p:spPr>
        <p:txBody>
          <a:bodyPr>
            <a:noAutofit/>
          </a:bodyPr>
          <a:lstStyle/>
          <a:p>
            <a:r>
              <a:rPr lang="fr-FR" sz="1800" dirty="0" smtClean="0">
                <a:solidFill>
                  <a:srgbClr val="0033CC"/>
                </a:solidFill>
              </a:rPr>
              <a:t>Analyse spatiale :</a:t>
            </a:r>
          </a:p>
          <a:p>
            <a:pPr>
              <a:buNone/>
            </a:pPr>
            <a:r>
              <a:rPr lang="fr-FR" sz="1800" dirty="0" smtClean="0">
                <a:solidFill>
                  <a:srgbClr val="FF0000"/>
                </a:solidFill>
              </a:rPr>
              <a:t>Paris (et le désert français / </a:t>
            </a:r>
          </a:p>
          <a:p>
            <a:pPr>
              <a:buNone/>
            </a:pPr>
            <a:r>
              <a:rPr lang="fr-FR" sz="1800" dirty="0" smtClean="0">
                <a:solidFill>
                  <a:srgbClr val="FF0000"/>
                </a:solidFill>
              </a:rPr>
              <a:t>Île-de-France- région parisienne…)</a:t>
            </a:r>
          </a:p>
          <a:p>
            <a:pPr>
              <a:buNone/>
            </a:pPr>
            <a:r>
              <a:rPr lang="fr-FR" sz="1800" dirty="0" smtClean="0">
                <a:solidFill>
                  <a:srgbClr val="FF0000"/>
                </a:solidFill>
              </a:rPr>
              <a:t>Les réseaux urbains en France</a:t>
            </a:r>
          </a:p>
          <a:p>
            <a:pPr>
              <a:buNone/>
            </a:pPr>
            <a:r>
              <a:rPr lang="fr-FR" sz="1800" dirty="0" smtClean="0">
                <a:solidFill>
                  <a:srgbClr val="FF0000"/>
                </a:solidFill>
              </a:rPr>
              <a:t>Un sujet par quartiers (</a:t>
            </a:r>
            <a:r>
              <a:rPr lang="fr-FR" sz="1800" dirty="0" err="1" smtClean="0">
                <a:solidFill>
                  <a:srgbClr val="FF0000"/>
                </a:solidFill>
              </a:rPr>
              <a:t>centres-villes</a:t>
            </a:r>
            <a:r>
              <a:rPr lang="fr-FR" sz="1800" dirty="0" smtClean="0">
                <a:solidFill>
                  <a:srgbClr val="FF0000"/>
                </a:solidFill>
              </a:rPr>
              <a:t> / </a:t>
            </a:r>
          </a:p>
          <a:p>
            <a:pPr>
              <a:buNone/>
            </a:pPr>
            <a:r>
              <a:rPr lang="fr-FR" sz="1800" dirty="0" smtClean="0">
                <a:solidFill>
                  <a:srgbClr val="FF0000"/>
                </a:solidFill>
              </a:rPr>
              <a:t>la banlieue- les banlieues…)</a:t>
            </a:r>
          </a:p>
          <a:p>
            <a:pPr>
              <a:buNone/>
            </a:pPr>
            <a:r>
              <a:rPr lang="fr-FR" sz="1800" dirty="0" smtClean="0">
                <a:solidFill>
                  <a:srgbClr val="FF0000"/>
                </a:solidFill>
              </a:rPr>
              <a:t>Les lieux de la mobilité</a:t>
            </a:r>
          </a:p>
          <a:p>
            <a:pPr>
              <a:buNone/>
            </a:pPr>
            <a:r>
              <a:rPr lang="fr-FR" sz="1800" dirty="0" smtClean="0">
                <a:solidFill>
                  <a:srgbClr val="FF0000"/>
                </a:solidFill>
              </a:rPr>
              <a:t>Liens et lieux de la mobilité</a:t>
            </a:r>
          </a:p>
          <a:p>
            <a:pPr>
              <a:buNone/>
            </a:pPr>
            <a:r>
              <a:rPr lang="fr-FR" sz="1800" dirty="0" smtClean="0">
                <a:solidFill>
                  <a:srgbClr val="FF0000"/>
                </a:solidFill>
              </a:rPr>
              <a:t>Les systèmes migratoires</a:t>
            </a:r>
          </a:p>
          <a:p>
            <a:pPr>
              <a:buNone/>
            </a:pPr>
            <a:r>
              <a:rPr lang="fr-FR" sz="1800" dirty="0" smtClean="0">
                <a:solidFill>
                  <a:srgbClr val="006600"/>
                </a:solidFill>
              </a:rPr>
              <a:t>Mobilités et discontinuités</a:t>
            </a:r>
          </a:p>
          <a:p>
            <a:pPr>
              <a:buNone/>
            </a:pPr>
            <a:r>
              <a:rPr lang="fr-FR" sz="1800" dirty="0" smtClean="0">
                <a:solidFill>
                  <a:srgbClr val="006600"/>
                </a:solidFill>
              </a:rPr>
              <a:t> </a:t>
            </a:r>
            <a:r>
              <a:rPr lang="fr-FR" sz="1800" dirty="0" smtClean="0">
                <a:solidFill>
                  <a:srgbClr val="FF0000"/>
                </a:solidFill>
              </a:rPr>
              <a:t>…</a:t>
            </a:r>
          </a:p>
          <a:p>
            <a:r>
              <a:rPr lang="fr-FR" sz="1800" dirty="0" smtClean="0">
                <a:solidFill>
                  <a:srgbClr val="0033CC"/>
                </a:solidFill>
              </a:rPr>
              <a:t>Géographie économique  :</a:t>
            </a:r>
          </a:p>
          <a:p>
            <a:pPr>
              <a:buNone/>
            </a:pPr>
            <a:r>
              <a:rPr lang="fr-FR" sz="1800" dirty="0" smtClean="0">
                <a:solidFill>
                  <a:srgbClr val="FF0000"/>
                </a:solidFill>
              </a:rPr>
              <a:t>Les migrations internationales </a:t>
            </a:r>
          </a:p>
          <a:p>
            <a:pPr>
              <a:buNone/>
            </a:pPr>
            <a:r>
              <a:rPr lang="fr-FR" sz="1800" dirty="0" smtClean="0">
                <a:solidFill>
                  <a:srgbClr val="FF0000"/>
                </a:solidFill>
              </a:rPr>
              <a:t>Transports et mobilités</a:t>
            </a:r>
          </a:p>
          <a:p>
            <a:pPr>
              <a:buNone/>
            </a:pPr>
            <a:r>
              <a:rPr lang="fr-FR" sz="1800" dirty="0" smtClean="0">
                <a:solidFill>
                  <a:srgbClr val="FF0000"/>
                </a:solidFill>
              </a:rPr>
              <a:t>Les mobilités urbaines dans le monde</a:t>
            </a:r>
          </a:p>
          <a:p>
            <a:pPr>
              <a:buNone/>
            </a:pPr>
            <a:r>
              <a:rPr lang="fr-FR" sz="1800" dirty="0" smtClean="0">
                <a:solidFill>
                  <a:srgbClr val="FF0000"/>
                </a:solidFill>
              </a:rPr>
              <a:t>Les espaces économiques en France : </a:t>
            </a:r>
          </a:p>
          <a:p>
            <a:pPr>
              <a:buNone/>
            </a:pPr>
            <a:r>
              <a:rPr lang="fr-FR" sz="1800" dirty="0" smtClean="0">
                <a:solidFill>
                  <a:srgbClr val="FF0000"/>
                </a:solidFill>
              </a:rPr>
              <a:t>des espaces urbains ?</a:t>
            </a:r>
          </a:p>
          <a:p>
            <a:pPr>
              <a:buNone/>
            </a:pPr>
            <a:r>
              <a:rPr lang="fr-FR" sz="1800" dirty="0" smtClean="0">
                <a:solidFill>
                  <a:srgbClr val="FF0000"/>
                </a:solidFill>
              </a:rPr>
              <a:t>Ville et Outre-mer français</a:t>
            </a:r>
          </a:p>
          <a:p>
            <a:pPr>
              <a:buNone/>
            </a:pPr>
            <a:endParaRPr lang="fr-FR" sz="1800" dirty="0" smtClean="0">
              <a:solidFill>
                <a:srgbClr val="FF0000"/>
              </a:solidFill>
            </a:endParaRPr>
          </a:p>
          <a:p>
            <a:pPr>
              <a:buNone/>
            </a:pPr>
            <a:endParaRPr lang="fr-FR" sz="1800" dirty="0" smtClean="0">
              <a:solidFill>
                <a:srgbClr val="FF0000"/>
              </a:solidFill>
            </a:endParaRPr>
          </a:p>
          <a:p>
            <a:endParaRPr lang="fr-FR" sz="1800" dirty="0" smtClean="0">
              <a:solidFill>
                <a:srgbClr val="FF0000"/>
              </a:solidFill>
            </a:endParaRPr>
          </a:p>
          <a:p>
            <a:pPr lvl="1">
              <a:buNone/>
            </a:pPr>
            <a:endParaRPr lang="fr-FR" sz="1800" dirty="0" smtClean="0"/>
          </a:p>
        </p:txBody>
      </p:sp>
      <p:sp>
        <p:nvSpPr>
          <p:cNvPr id="4" name="Espace réservé du contenu 3"/>
          <p:cNvSpPr>
            <a:spLocks noGrp="1"/>
          </p:cNvSpPr>
          <p:nvPr>
            <p:ph sz="half" idx="2"/>
          </p:nvPr>
        </p:nvSpPr>
        <p:spPr>
          <a:xfrm>
            <a:off x="4286248" y="980728"/>
            <a:ext cx="4857752" cy="5400700"/>
          </a:xfrm>
        </p:spPr>
        <p:txBody>
          <a:bodyPr>
            <a:noAutofit/>
          </a:bodyPr>
          <a:lstStyle/>
          <a:p>
            <a:r>
              <a:rPr lang="fr-FR" sz="1800" dirty="0" smtClean="0">
                <a:solidFill>
                  <a:srgbClr val="0033CC"/>
                </a:solidFill>
              </a:rPr>
              <a:t>Géographie sociale :</a:t>
            </a:r>
          </a:p>
          <a:p>
            <a:pPr>
              <a:buNone/>
            </a:pPr>
            <a:r>
              <a:rPr lang="fr-FR" sz="1800" dirty="0" smtClean="0">
                <a:solidFill>
                  <a:srgbClr val="FF0000"/>
                </a:solidFill>
              </a:rPr>
              <a:t>Les migrations internationales</a:t>
            </a:r>
          </a:p>
          <a:p>
            <a:pPr>
              <a:buNone/>
            </a:pPr>
            <a:r>
              <a:rPr lang="fr-FR" sz="1800" dirty="0" smtClean="0">
                <a:solidFill>
                  <a:srgbClr val="FF0000"/>
                </a:solidFill>
              </a:rPr>
              <a:t>Les mobilités du quotidien</a:t>
            </a:r>
          </a:p>
          <a:p>
            <a:pPr>
              <a:buNone/>
            </a:pPr>
            <a:r>
              <a:rPr lang="fr-FR" sz="1800" dirty="0" smtClean="0">
                <a:solidFill>
                  <a:srgbClr val="FF0000"/>
                </a:solidFill>
              </a:rPr>
              <a:t>Mobilités et inégalités (les motilités)</a:t>
            </a:r>
          </a:p>
          <a:p>
            <a:pPr>
              <a:buNone/>
            </a:pPr>
            <a:r>
              <a:rPr lang="fr-FR" sz="1800" dirty="0" smtClean="0">
                <a:solidFill>
                  <a:srgbClr val="FF0000"/>
                </a:solidFill>
              </a:rPr>
              <a:t>Les pratiques de la mobilité </a:t>
            </a:r>
          </a:p>
          <a:p>
            <a:pPr>
              <a:buNone/>
            </a:pPr>
            <a:r>
              <a:rPr lang="fr-FR" sz="1800" dirty="0" smtClean="0">
                <a:solidFill>
                  <a:srgbClr val="FF0000"/>
                </a:solidFill>
              </a:rPr>
              <a:t>Habiter l’urbain</a:t>
            </a:r>
          </a:p>
          <a:p>
            <a:pPr>
              <a:buNone/>
            </a:pPr>
            <a:r>
              <a:rPr lang="fr-FR" sz="1800" dirty="0" smtClean="0">
                <a:solidFill>
                  <a:srgbClr val="FF0000"/>
                </a:solidFill>
              </a:rPr>
              <a:t>La ville et le citadin</a:t>
            </a:r>
          </a:p>
          <a:p>
            <a:pPr>
              <a:buNone/>
            </a:pPr>
            <a:r>
              <a:rPr lang="fr-FR" sz="1800" dirty="0" smtClean="0">
                <a:solidFill>
                  <a:srgbClr val="FF0000"/>
                </a:solidFill>
              </a:rPr>
              <a:t>Habiter la banlieue / le centre-ville /</a:t>
            </a:r>
          </a:p>
          <a:p>
            <a:pPr>
              <a:buNone/>
            </a:pPr>
            <a:r>
              <a:rPr lang="fr-FR" sz="1800" dirty="0" smtClean="0">
                <a:solidFill>
                  <a:srgbClr val="FF0000"/>
                </a:solidFill>
              </a:rPr>
              <a:t>les petites villes</a:t>
            </a:r>
          </a:p>
          <a:p>
            <a:pPr>
              <a:buNone/>
            </a:pPr>
            <a:r>
              <a:rPr lang="fr-FR" sz="1800" dirty="0" smtClean="0">
                <a:solidFill>
                  <a:srgbClr val="FF0000"/>
                </a:solidFill>
              </a:rPr>
              <a:t>…</a:t>
            </a:r>
          </a:p>
          <a:p>
            <a:pPr>
              <a:buNone/>
            </a:pPr>
            <a:endParaRPr lang="fr-FR" sz="1800" dirty="0" smtClean="0">
              <a:solidFill>
                <a:srgbClr val="FF0000"/>
              </a:solidFill>
            </a:endParaRPr>
          </a:p>
          <a:p>
            <a:r>
              <a:rPr lang="fr-FR" sz="1800" dirty="0" smtClean="0">
                <a:solidFill>
                  <a:srgbClr val="0033CC"/>
                </a:solidFill>
              </a:rPr>
              <a:t>Géopolitique :</a:t>
            </a:r>
          </a:p>
          <a:p>
            <a:pPr>
              <a:buNone/>
            </a:pPr>
            <a:endParaRPr lang="fr-FR" sz="1800" dirty="0" smtClean="0">
              <a:solidFill>
                <a:srgbClr val="FF0000"/>
              </a:solidFill>
            </a:endParaRPr>
          </a:p>
          <a:p>
            <a:pPr>
              <a:buNone/>
            </a:pPr>
            <a:r>
              <a:rPr lang="fr-FR" sz="1800" dirty="0" smtClean="0">
                <a:solidFill>
                  <a:srgbClr val="FF0000"/>
                </a:solidFill>
              </a:rPr>
              <a:t>Paris en Europe</a:t>
            </a:r>
          </a:p>
          <a:p>
            <a:pPr>
              <a:buNone/>
            </a:pPr>
            <a:r>
              <a:rPr lang="fr-FR" sz="1800" dirty="0" smtClean="0">
                <a:solidFill>
                  <a:srgbClr val="FF0000"/>
                </a:solidFill>
              </a:rPr>
              <a:t>Mobilités et conflits</a:t>
            </a:r>
          </a:p>
          <a:p>
            <a:pPr>
              <a:buNone/>
            </a:pPr>
            <a:r>
              <a:rPr lang="fr-FR" sz="1800" dirty="0" smtClean="0">
                <a:solidFill>
                  <a:srgbClr val="FF0000"/>
                </a:solidFill>
              </a:rPr>
              <a:t>Mobilités et minorités</a:t>
            </a:r>
          </a:p>
          <a:p>
            <a:pPr>
              <a:buNone/>
            </a:pPr>
            <a:r>
              <a:rPr lang="fr-FR" sz="1800" dirty="0" smtClean="0">
                <a:solidFill>
                  <a:srgbClr val="FF0000"/>
                </a:solidFill>
              </a:rPr>
              <a:t>Les politiques de la mobilité</a:t>
            </a:r>
          </a:p>
          <a:p>
            <a:pPr>
              <a:buNone/>
            </a:pPr>
            <a:r>
              <a:rPr lang="fr-FR" sz="1800" dirty="0" smtClean="0">
                <a:solidFill>
                  <a:srgbClr val="FF0000"/>
                </a:solidFill>
              </a:rPr>
              <a:t>…</a:t>
            </a:r>
          </a:p>
          <a:p>
            <a:pPr>
              <a:buNone/>
            </a:pPr>
            <a:endParaRPr lang="fr-FR" sz="1800" dirty="0" smtClean="0">
              <a:solidFill>
                <a:srgbClr val="FF0000"/>
              </a:solidFill>
            </a:endParaRPr>
          </a:p>
          <a:p>
            <a:pPr>
              <a:buFontTx/>
              <a:buChar char="-"/>
            </a:pPr>
            <a:endParaRPr lang="fr-FR" sz="1800" dirty="0" smtClean="0"/>
          </a:p>
        </p:txBody>
      </p:sp>
      <p:sp>
        <p:nvSpPr>
          <p:cNvPr id="5" name="Titre 1"/>
          <p:cNvSpPr>
            <a:spLocks noGrp="1"/>
          </p:cNvSpPr>
          <p:nvPr>
            <p:ph type="title"/>
          </p:nvPr>
        </p:nvSpPr>
        <p:spPr>
          <a:xfrm>
            <a:off x="142844" y="-142900"/>
            <a:ext cx="9001156" cy="1143000"/>
          </a:xfrm>
        </p:spPr>
        <p:txBody>
          <a:bodyPr>
            <a:noAutofit/>
          </a:bodyPr>
          <a:lstStyle/>
          <a:p>
            <a:r>
              <a:rPr lang="fr-FR" sz="2000" dirty="0" smtClean="0">
                <a:solidFill>
                  <a:srgbClr val="0033CC"/>
                </a:solidFill>
              </a:rPr>
              <a:t>Bilan : quelques grands types de sujets sur la France ou les mobilités qui peuvent être reliés à différentes approches de la géographie (liste non contractuelle !)</a:t>
            </a:r>
            <a:endParaRPr lang="fr-FR" sz="2000" dirty="0">
              <a:solidFill>
                <a:srgbClr val="0033CC"/>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0034" y="2500306"/>
            <a:ext cx="8229600" cy="1143000"/>
          </a:xfrm>
        </p:spPr>
        <p:txBody>
          <a:bodyPr>
            <a:normAutofit/>
          </a:bodyPr>
          <a:lstStyle/>
          <a:p>
            <a:r>
              <a:rPr lang="fr-FR" sz="5400" dirty="0" smtClean="0"/>
              <a:t>Merci de votre attention</a:t>
            </a:r>
            <a:endParaRPr lang="fr-FR" sz="5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p:spPr>
        <p:txBody>
          <a:bodyPr>
            <a:normAutofit fontScale="90000"/>
          </a:bodyPr>
          <a:lstStyle/>
          <a:p>
            <a:r>
              <a:rPr lang="fr-FR" sz="3200" dirty="0" smtClean="0"/>
              <a:t>De la même façon, sur les fleuves </a:t>
            </a:r>
            <a:br>
              <a:rPr lang="fr-FR" sz="3200" dirty="0" smtClean="0"/>
            </a:br>
            <a:r>
              <a:rPr lang="fr-FR" sz="3200" dirty="0" smtClean="0"/>
              <a:t>Sujet possible : </a:t>
            </a:r>
            <a:r>
              <a:rPr lang="fr-FR" sz="3200" b="1" dirty="0" smtClean="0">
                <a:solidFill>
                  <a:srgbClr val="006600"/>
                </a:solidFill>
              </a:rPr>
              <a:t>« les fleuves français » ou « les fleuves, objet géographique », ou ….</a:t>
            </a:r>
            <a:endParaRPr lang="fr-FR" sz="3200" b="1" dirty="0">
              <a:solidFill>
                <a:srgbClr val="006600"/>
              </a:solidFill>
            </a:endParaRPr>
          </a:p>
        </p:txBody>
      </p:sp>
      <p:sp>
        <p:nvSpPr>
          <p:cNvPr id="3" name="Espace réservé du contenu 2"/>
          <p:cNvSpPr>
            <a:spLocks noGrp="1"/>
          </p:cNvSpPr>
          <p:nvPr>
            <p:ph idx="1"/>
          </p:nvPr>
        </p:nvSpPr>
        <p:spPr>
          <a:xfrm>
            <a:off x="457200" y="1600200"/>
            <a:ext cx="8229600" cy="5114948"/>
          </a:xfrm>
        </p:spPr>
        <p:txBody>
          <a:bodyPr>
            <a:normAutofit fontScale="70000" lnSpcReduction="20000"/>
          </a:bodyPr>
          <a:lstStyle/>
          <a:p>
            <a:r>
              <a:rPr lang="fr-FR" dirty="0" smtClean="0">
                <a:solidFill>
                  <a:srgbClr val="0033CC"/>
                </a:solidFill>
              </a:rPr>
              <a:t>Michel Rochefort. Les fleuves. PUF. 1969</a:t>
            </a:r>
          </a:p>
          <a:p>
            <a:pPr>
              <a:buNone/>
            </a:pPr>
            <a:r>
              <a:rPr lang="fr-FR" dirty="0" smtClean="0">
                <a:solidFill>
                  <a:srgbClr val="009900"/>
                </a:solidFill>
              </a:rPr>
              <a:t>I- Une connaissance des fleuves </a:t>
            </a:r>
          </a:p>
          <a:p>
            <a:r>
              <a:rPr lang="fr-FR" dirty="0" smtClean="0">
                <a:solidFill>
                  <a:srgbClr val="009900"/>
                </a:solidFill>
              </a:rPr>
              <a:t>A- Description du comportement hydrographique</a:t>
            </a:r>
          </a:p>
          <a:p>
            <a:r>
              <a:rPr lang="fr-FR" dirty="0" smtClean="0">
                <a:solidFill>
                  <a:srgbClr val="009900"/>
                </a:solidFill>
              </a:rPr>
              <a:t>B- Les grands bassins fluviaux</a:t>
            </a:r>
          </a:p>
          <a:p>
            <a:r>
              <a:rPr lang="fr-FR" dirty="0" smtClean="0">
                <a:solidFill>
                  <a:srgbClr val="009900"/>
                </a:solidFill>
              </a:rPr>
              <a:t>C- La dynamique des fleuves</a:t>
            </a:r>
          </a:p>
          <a:p>
            <a:endParaRPr lang="fr-FR" dirty="0" smtClean="0">
              <a:solidFill>
                <a:srgbClr val="009900"/>
              </a:solidFill>
            </a:endParaRPr>
          </a:p>
          <a:p>
            <a:pPr>
              <a:buNone/>
            </a:pPr>
            <a:r>
              <a:rPr lang="fr-FR" dirty="0" smtClean="0">
                <a:solidFill>
                  <a:srgbClr val="009900"/>
                </a:solidFill>
              </a:rPr>
              <a:t>II- La diversité des fleuves</a:t>
            </a:r>
          </a:p>
          <a:p>
            <a:r>
              <a:rPr lang="fr-FR" dirty="0" smtClean="0">
                <a:solidFill>
                  <a:srgbClr val="009900"/>
                </a:solidFill>
              </a:rPr>
              <a:t>A- Rapports élémentaires entre alimentation et écoulement</a:t>
            </a:r>
          </a:p>
          <a:p>
            <a:r>
              <a:rPr lang="fr-FR" dirty="0" smtClean="0">
                <a:solidFill>
                  <a:srgbClr val="009900"/>
                </a:solidFill>
              </a:rPr>
              <a:t>B- La diversité des variations saisonnières moyennes</a:t>
            </a:r>
          </a:p>
          <a:p>
            <a:r>
              <a:rPr lang="fr-FR" dirty="0" smtClean="0">
                <a:solidFill>
                  <a:srgbClr val="009900"/>
                </a:solidFill>
              </a:rPr>
              <a:t>C- La diversité de l’abondance annuelle moyenne</a:t>
            </a:r>
          </a:p>
          <a:p>
            <a:pPr>
              <a:buNone/>
            </a:pPr>
            <a:r>
              <a:rPr lang="fr-FR" dirty="0" smtClean="0"/>
              <a:t> </a:t>
            </a:r>
          </a:p>
          <a:p>
            <a:pPr>
              <a:buNone/>
            </a:pPr>
            <a:r>
              <a:rPr lang="fr-FR" dirty="0" smtClean="0"/>
              <a:t>III- L’utilisation des fleuves</a:t>
            </a:r>
          </a:p>
          <a:p>
            <a:r>
              <a:rPr lang="fr-FR" dirty="0" smtClean="0"/>
              <a:t>A- L’utilisation traditionnelle des fleuves</a:t>
            </a:r>
          </a:p>
          <a:p>
            <a:r>
              <a:rPr lang="fr-FR" dirty="0" smtClean="0"/>
              <a:t>B- Les formes modernes de l’utilisation des fleuves</a:t>
            </a:r>
          </a:p>
          <a:p>
            <a:r>
              <a:rPr lang="fr-FR" dirty="0" smtClean="0"/>
              <a:t>C- Les problèmes liés à l’aménagement des fleuves</a:t>
            </a:r>
          </a:p>
          <a:p>
            <a:pPr>
              <a:buNone/>
            </a:pPr>
            <a:endParaRPr lang="fr-FR" dirty="0"/>
          </a:p>
        </p:txBody>
      </p:sp>
      <p:pic>
        <p:nvPicPr>
          <p:cNvPr id="33794" name="Picture 2" descr="Afficher l'image en taille réelle">
            <a:hlinkClick r:id="rId2"/>
          </p:cNvPr>
          <p:cNvPicPr>
            <a:picLocks noChangeAspect="1" noChangeArrowheads="1"/>
          </p:cNvPicPr>
          <p:nvPr/>
        </p:nvPicPr>
        <p:blipFill>
          <a:blip r:embed="rId3" cstate="print"/>
          <a:srcRect/>
          <a:stretch>
            <a:fillRect/>
          </a:stretch>
        </p:blipFill>
        <p:spPr bwMode="auto">
          <a:xfrm>
            <a:off x="7567605" y="1428736"/>
            <a:ext cx="1576395" cy="237946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solidFill>
                  <a:srgbClr val="0033CC"/>
                </a:solidFill>
              </a:rPr>
              <a:t>Jacques </a:t>
            </a:r>
            <a:r>
              <a:rPr lang="fr-FR" sz="3200" dirty="0" err="1" smtClean="0">
                <a:solidFill>
                  <a:srgbClr val="0033CC"/>
                </a:solidFill>
              </a:rPr>
              <a:t>Béthemond</a:t>
            </a:r>
            <a:r>
              <a:rPr lang="fr-FR" sz="3200" dirty="0" smtClean="0">
                <a:solidFill>
                  <a:srgbClr val="0033CC"/>
                </a:solidFill>
              </a:rPr>
              <a:t>. Les grands fleuves, entre nature et société. Armand Colin. 2002</a:t>
            </a:r>
            <a:endParaRPr lang="fr-FR" sz="3200" dirty="0">
              <a:solidFill>
                <a:srgbClr val="0033CC"/>
              </a:solidFill>
            </a:endParaRPr>
          </a:p>
        </p:txBody>
      </p:sp>
      <p:sp>
        <p:nvSpPr>
          <p:cNvPr id="3" name="Espace réservé du contenu 2"/>
          <p:cNvSpPr>
            <a:spLocks noGrp="1"/>
          </p:cNvSpPr>
          <p:nvPr>
            <p:ph idx="1"/>
          </p:nvPr>
        </p:nvSpPr>
        <p:spPr>
          <a:xfrm>
            <a:off x="0" y="1357298"/>
            <a:ext cx="5357818" cy="4525963"/>
          </a:xfrm>
        </p:spPr>
        <p:txBody>
          <a:bodyPr>
            <a:normAutofit fontScale="92500" lnSpcReduction="20000"/>
          </a:bodyPr>
          <a:lstStyle/>
          <a:p>
            <a:r>
              <a:rPr lang="fr-FR" dirty="0" smtClean="0">
                <a:solidFill>
                  <a:srgbClr val="009900"/>
                </a:solidFill>
              </a:rPr>
              <a:t>La nature du fleuve</a:t>
            </a:r>
          </a:p>
          <a:p>
            <a:r>
              <a:rPr lang="fr-FR" dirty="0" smtClean="0"/>
              <a:t>Fleuves et sociétés</a:t>
            </a:r>
          </a:p>
          <a:p>
            <a:r>
              <a:rPr lang="fr-FR" dirty="0" smtClean="0"/>
              <a:t>Grands fleuves et grands travaux</a:t>
            </a:r>
          </a:p>
          <a:p>
            <a:r>
              <a:rPr lang="fr-FR" dirty="0" smtClean="0"/>
              <a:t>Des fleuves à fins multiples</a:t>
            </a:r>
          </a:p>
          <a:p>
            <a:r>
              <a:rPr lang="fr-FR" dirty="0" smtClean="0"/>
              <a:t>Les eaux de la discorde</a:t>
            </a:r>
          </a:p>
          <a:p>
            <a:r>
              <a:rPr lang="fr-FR" dirty="0" smtClean="0"/>
              <a:t>Le fleuve et la structuration de l'espace</a:t>
            </a:r>
          </a:p>
          <a:p>
            <a:r>
              <a:rPr lang="fr-FR" dirty="0" smtClean="0"/>
              <a:t>Des idées reçues à une prise de conscience raisonnée</a:t>
            </a:r>
          </a:p>
        </p:txBody>
      </p:sp>
      <p:pic>
        <p:nvPicPr>
          <p:cNvPr id="32770" name="Picture 2" descr="http://estb.msn.com/i/DD/B96E663B4855D08F1DC9EA10B234.jpg"/>
          <p:cNvPicPr>
            <a:picLocks noChangeAspect="1" noChangeArrowheads="1"/>
          </p:cNvPicPr>
          <p:nvPr/>
        </p:nvPicPr>
        <p:blipFill>
          <a:blip r:embed="rId2" cstate="print"/>
          <a:srcRect/>
          <a:stretch>
            <a:fillRect/>
          </a:stretch>
        </p:blipFill>
        <p:spPr bwMode="auto">
          <a:xfrm>
            <a:off x="5572132" y="4473778"/>
            <a:ext cx="3571868" cy="2384222"/>
          </a:xfrm>
          <a:prstGeom prst="rect">
            <a:avLst/>
          </a:prstGeom>
          <a:noFill/>
        </p:spPr>
      </p:pic>
      <p:pic>
        <p:nvPicPr>
          <p:cNvPr id="5" name="Image 4" descr="Pierrelatte 2 copie.jpg"/>
          <p:cNvPicPr>
            <a:picLocks noChangeAspect="1"/>
          </p:cNvPicPr>
          <p:nvPr/>
        </p:nvPicPr>
        <p:blipFill>
          <a:blip r:embed="rId3" cstate="print"/>
          <a:stretch>
            <a:fillRect/>
          </a:stretch>
        </p:blipFill>
        <p:spPr>
          <a:xfrm>
            <a:off x="4678716" y="1500174"/>
            <a:ext cx="4465284" cy="2989157"/>
          </a:xfrm>
          <a:prstGeom prst="rect">
            <a:avLst/>
          </a:prstGeom>
        </p:spPr>
      </p:pic>
      <p:sp>
        <p:nvSpPr>
          <p:cNvPr id="6" name="ZoneTexte 5"/>
          <p:cNvSpPr txBox="1"/>
          <p:nvPr/>
        </p:nvSpPr>
        <p:spPr>
          <a:xfrm>
            <a:off x="1" y="5929330"/>
            <a:ext cx="5214942" cy="923330"/>
          </a:xfrm>
          <a:prstGeom prst="rect">
            <a:avLst/>
          </a:prstGeom>
          <a:noFill/>
        </p:spPr>
        <p:txBody>
          <a:bodyPr wrap="square" rtlCol="0">
            <a:spAutoFit/>
          </a:bodyPr>
          <a:lstStyle/>
          <a:p>
            <a:r>
              <a:rPr lang="fr-FR" dirty="0" smtClean="0">
                <a:solidFill>
                  <a:srgbClr val="FF0000"/>
                </a:solidFill>
              </a:rPr>
              <a:t>A spatialiser dans le cadre d’un sujet sur la France (+ dimension européenne : les réseaux de canaux…)</a:t>
            </a:r>
          </a:p>
          <a:p>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000">
              <a:schemeClr val="tx2">
                <a:lumMod val="84000"/>
                <a:lumOff val="16000"/>
              </a:schemeClr>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9001156" cy="6858000"/>
          </a:xfrm>
        </p:spPr>
        <p:txBody>
          <a:bodyPr>
            <a:normAutofit fontScale="25000" lnSpcReduction="20000"/>
          </a:bodyPr>
          <a:lstStyle/>
          <a:p>
            <a:r>
              <a:rPr lang="fr-FR" sz="11200" b="1" dirty="0" smtClean="0">
                <a:solidFill>
                  <a:schemeClr val="tx1"/>
                </a:solidFill>
                <a:effectLst>
                  <a:outerShdw blurRad="38100" dist="38100" dir="2700000" algn="tl">
                    <a:srgbClr val="000000">
                      <a:alpha val="43137"/>
                    </a:srgbClr>
                  </a:outerShdw>
                </a:effectLst>
              </a:rPr>
              <a:t>Plan du topo</a:t>
            </a:r>
          </a:p>
          <a:p>
            <a:endParaRPr lang="fr-FR" sz="11200" b="1" dirty="0" smtClean="0">
              <a:solidFill>
                <a:schemeClr val="tx1"/>
              </a:solidFill>
              <a:effectLst>
                <a:outerShdw blurRad="38100" dist="38100" dir="2700000" algn="tl">
                  <a:srgbClr val="000000">
                    <a:alpha val="43137"/>
                  </a:srgbClr>
                </a:outerShdw>
              </a:effectLst>
            </a:endParaRPr>
          </a:p>
          <a:p>
            <a:r>
              <a:rPr lang="fr-FR" sz="11200" b="1" dirty="0" smtClean="0">
                <a:solidFill>
                  <a:schemeClr val="tx1"/>
                </a:solidFill>
                <a:effectLst>
                  <a:outerShdw blurRad="38100" dist="38100" dir="2700000" algn="tl">
                    <a:srgbClr val="000000">
                      <a:alpha val="43137"/>
                    </a:srgbClr>
                  </a:outerShdw>
                </a:effectLst>
              </a:rPr>
              <a:t>I-  Désormais</a:t>
            </a:r>
            <a:r>
              <a:rPr lang="fr-FR" sz="11200" b="1" dirty="0">
                <a:solidFill>
                  <a:schemeClr val="tx1"/>
                </a:solidFill>
                <a:effectLst>
                  <a:outerShdw blurRad="38100" dist="38100" dir="2700000" algn="tl">
                    <a:srgbClr val="000000">
                      <a:alpha val="43137"/>
                    </a:srgbClr>
                  </a:outerShdw>
                </a:effectLst>
              </a:rPr>
              <a:t>, la géographie </a:t>
            </a:r>
            <a:r>
              <a:rPr lang="fr-FR" sz="11200" b="1" dirty="0" smtClean="0">
                <a:solidFill>
                  <a:schemeClr val="tx1"/>
                </a:solidFill>
                <a:effectLst>
                  <a:outerShdw blurRad="38100" dist="38100" dir="2700000" algn="tl">
                    <a:srgbClr val="000000">
                      <a:alpha val="43137"/>
                    </a:srgbClr>
                  </a:outerShdw>
                </a:effectLst>
              </a:rPr>
              <a:t>n’est plus…</a:t>
            </a:r>
          </a:p>
          <a:p>
            <a:r>
              <a:rPr lang="fr-FR" sz="11200" dirty="0" smtClean="0">
                <a:solidFill>
                  <a:schemeClr val="tx1"/>
                </a:solidFill>
                <a:effectLst>
                  <a:outerShdw blurRad="38100" dist="38100" dir="2700000" algn="tl">
                    <a:srgbClr val="000000">
                      <a:alpha val="43137"/>
                    </a:srgbClr>
                  </a:outerShdw>
                </a:effectLst>
              </a:rPr>
              <a:t>1- une science de l’exhaustivité </a:t>
            </a:r>
          </a:p>
          <a:p>
            <a:r>
              <a:rPr lang="fr-FR" sz="11200" dirty="0" smtClean="0">
                <a:solidFill>
                  <a:schemeClr val="tx1"/>
                </a:solidFill>
                <a:effectLst>
                  <a:outerShdw blurRad="38100" dist="38100" dir="2700000" algn="tl">
                    <a:srgbClr val="000000">
                      <a:alpha val="43137"/>
                    </a:srgbClr>
                  </a:outerShdw>
                </a:effectLst>
              </a:rPr>
              <a:t>2- une science naturelle</a:t>
            </a:r>
          </a:p>
          <a:p>
            <a:r>
              <a:rPr lang="fr-FR" sz="11200" dirty="0" smtClean="0">
                <a:solidFill>
                  <a:schemeClr val="tx1"/>
                </a:solidFill>
                <a:effectLst>
                  <a:outerShdw blurRad="38100" dist="38100" dir="2700000" algn="tl">
                    <a:srgbClr val="000000">
                      <a:alpha val="43137"/>
                    </a:srgbClr>
                  </a:outerShdw>
                </a:effectLst>
              </a:rPr>
              <a:t>3- une science de la description ou un art du terrain </a:t>
            </a:r>
          </a:p>
          <a:p>
            <a:r>
              <a:rPr lang="fr-FR" sz="11200" dirty="0" smtClean="0">
                <a:solidFill>
                  <a:schemeClr val="tx1"/>
                </a:solidFill>
                <a:effectLst>
                  <a:outerShdw blurRad="38100" dist="38100" dir="2700000" algn="tl">
                    <a:srgbClr val="000000">
                      <a:alpha val="43137"/>
                    </a:srgbClr>
                  </a:outerShdw>
                </a:effectLst>
              </a:rPr>
              <a:t>4- une science du particulier </a:t>
            </a:r>
          </a:p>
          <a:p>
            <a:r>
              <a:rPr lang="fr-FR" sz="11200" dirty="0" smtClean="0">
                <a:solidFill>
                  <a:schemeClr val="tx1"/>
                </a:solidFill>
                <a:effectLst>
                  <a:outerShdw blurRad="38100" dist="38100" dir="2700000" algn="tl">
                    <a:srgbClr val="000000">
                      <a:alpha val="43137"/>
                    </a:srgbClr>
                  </a:outerShdw>
                </a:effectLst>
              </a:rPr>
              <a:t>(de l’</a:t>
            </a:r>
            <a:r>
              <a:rPr lang="fr-FR" sz="11200" dirty="0" err="1" smtClean="0">
                <a:solidFill>
                  <a:schemeClr val="tx1"/>
                </a:solidFill>
                <a:effectLst>
                  <a:outerShdw blurRad="38100" dist="38100" dir="2700000" algn="tl">
                    <a:srgbClr val="000000">
                      <a:alpha val="43137"/>
                    </a:srgbClr>
                  </a:outerShdw>
                </a:effectLst>
              </a:rPr>
              <a:t>idiographie</a:t>
            </a:r>
            <a:r>
              <a:rPr lang="fr-FR" sz="11200" dirty="0" smtClean="0">
                <a:solidFill>
                  <a:schemeClr val="tx1"/>
                </a:solidFill>
                <a:effectLst>
                  <a:outerShdw blurRad="38100" dist="38100" dir="2700000" algn="tl">
                    <a:srgbClr val="000000">
                      <a:alpha val="43137"/>
                    </a:srgbClr>
                  </a:outerShdw>
                </a:effectLst>
              </a:rPr>
              <a:t> au nomothétique) </a:t>
            </a:r>
          </a:p>
          <a:p>
            <a:r>
              <a:rPr lang="fr-FR" sz="11200" b="1" dirty="0">
                <a:solidFill>
                  <a:schemeClr val="tx1"/>
                </a:solidFill>
                <a:effectLst>
                  <a:outerShdw blurRad="38100" dist="38100" dir="2700000" algn="tl">
                    <a:srgbClr val="000000">
                      <a:alpha val="43137"/>
                    </a:srgbClr>
                  </a:outerShdw>
                </a:effectLst>
              </a:rPr>
              <a:t> </a:t>
            </a:r>
          </a:p>
          <a:p>
            <a:r>
              <a:rPr lang="fr-FR" sz="11200" b="1" dirty="0" smtClean="0">
                <a:solidFill>
                  <a:schemeClr val="tx1"/>
                </a:solidFill>
                <a:effectLst>
                  <a:outerShdw blurRad="38100" dist="38100" dir="2700000" algn="tl">
                    <a:srgbClr val="000000">
                      <a:alpha val="43137"/>
                    </a:srgbClr>
                  </a:outerShdw>
                </a:effectLst>
              </a:rPr>
              <a:t>II- Désormais, la géographie …</a:t>
            </a:r>
            <a:endParaRPr lang="fr-FR" sz="11200" b="1" dirty="0">
              <a:solidFill>
                <a:schemeClr val="tx1"/>
              </a:solidFill>
              <a:effectLst>
                <a:outerShdw blurRad="38100" dist="38100" dir="2700000" algn="tl">
                  <a:srgbClr val="000000">
                    <a:alpha val="43137"/>
                  </a:srgbClr>
                </a:outerShdw>
              </a:effectLst>
            </a:endParaRPr>
          </a:p>
          <a:p>
            <a:pPr lvl="0"/>
            <a:r>
              <a:rPr lang="fr-FR" sz="11200" dirty="0" smtClean="0">
                <a:solidFill>
                  <a:schemeClr val="tx1"/>
                </a:solidFill>
                <a:effectLst>
                  <a:outerShdw blurRad="38100" dist="38100" dir="2700000" algn="tl">
                    <a:srgbClr val="000000">
                      <a:alpha val="43137"/>
                    </a:srgbClr>
                  </a:outerShdw>
                </a:effectLst>
              </a:rPr>
              <a:t>1- est une science sociale</a:t>
            </a:r>
          </a:p>
          <a:p>
            <a:pPr lvl="0"/>
            <a:r>
              <a:rPr lang="fr-FR" sz="11200" dirty="0" smtClean="0">
                <a:solidFill>
                  <a:schemeClr val="tx1"/>
                </a:solidFill>
                <a:effectLst>
                  <a:outerShdw blurRad="38100" dist="38100" dir="2700000" algn="tl">
                    <a:srgbClr val="000000">
                      <a:alpha val="43137"/>
                    </a:srgbClr>
                  </a:outerShdw>
                </a:effectLst>
              </a:rPr>
              <a:t>	11. utilise le modèle spatial</a:t>
            </a:r>
          </a:p>
          <a:p>
            <a:pPr lvl="0"/>
            <a:r>
              <a:rPr lang="fr-FR" sz="11200" dirty="0" smtClean="0">
                <a:solidFill>
                  <a:schemeClr val="tx1"/>
                </a:solidFill>
                <a:effectLst>
                  <a:outerShdw blurRad="38100" dist="38100" dir="2700000" algn="tl">
                    <a:srgbClr val="000000">
                      <a:alpha val="43137"/>
                    </a:srgbClr>
                  </a:outerShdw>
                </a:effectLst>
              </a:rPr>
              <a:t>	12. utilise le modèle social</a:t>
            </a:r>
            <a:endParaRPr lang="fr-FR" sz="11200" dirty="0">
              <a:solidFill>
                <a:schemeClr val="tx1"/>
              </a:solidFill>
              <a:effectLst>
                <a:outerShdw blurRad="38100" dist="38100" dir="2700000" algn="tl">
                  <a:srgbClr val="000000">
                    <a:alpha val="43137"/>
                  </a:srgbClr>
                </a:outerShdw>
              </a:effectLst>
            </a:endParaRPr>
          </a:p>
          <a:p>
            <a:pPr lvl="0"/>
            <a:r>
              <a:rPr lang="fr-FR" sz="11200" dirty="0" smtClean="0">
                <a:solidFill>
                  <a:schemeClr val="tx1"/>
                </a:solidFill>
                <a:effectLst>
                  <a:outerShdw blurRad="38100" dist="38100" dir="2700000" algn="tl">
                    <a:srgbClr val="000000">
                      <a:alpha val="43137"/>
                    </a:srgbClr>
                  </a:outerShdw>
                </a:effectLst>
              </a:rPr>
              <a:t>2- est une discipline qui se </a:t>
            </a:r>
            <a:r>
              <a:rPr lang="fr-FR" sz="11200" dirty="0">
                <a:solidFill>
                  <a:schemeClr val="tx1"/>
                </a:solidFill>
                <a:effectLst>
                  <a:outerShdw blurRad="38100" dist="38100" dir="2700000" algn="tl">
                    <a:srgbClr val="000000">
                      <a:alpha val="43137"/>
                    </a:srgbClr>
                  </a:outerShdw>
                </a:effectLst>
              </a:rPr>
              <a:t>préoccupe du monde </a:t>
            </a:r>
            <a:endParaRPr lang="fr-FR" sz="11200" dirty="0" smtClean="0">
              <a:solidFill>
                <a:schemeClr val="tx1"/>
              </a:solidFill>
              <a:effectLst>
                <a:outerShdw blurRad="38100" dist="38100" dir="2700000" algn="tl">
                  <a:srgbClr val="000000">
                    <a:alpha val="43137"/>
                  </a:srgbClr>
                </a:outerShdw>
              </a:effectLst>
            </a:endParaRPr>
          </a:p>
          <a:p>
            <a:pPr lvl="0"/>
            <a:r>
              <a:rPr lang="fr-FR" sz="11200" dirty="0" smtClean="0">
                <a:solidFill>
                  <a:schemeClr val="tx1"/>
                </a:solidFill>
                <a:effectLst>
                  <a:outerShdw blurRad="38100" dist="38100" dir="2700000" algn="tl">
                    <a:srgbClr val="000000">
                      <a:alpha val="43137"/>
                    </a:srgbClr>
                  </a:outerShdw>
                </a:effectLst>
              </a:rPr>
              <a:t>(le rôle du politique</a:t>
            </a:r>
            <a:r>
              <a:rPr lang="fr-FR" sz="11200" dirty="0">
                <a:solidFill>
                  <a:schemeClr val="tx1"/>
                </a:solidFill>
                <a:effectLst>
                  <a:outerShdw blurRad="38100" dist="38100" dir="2700000" algn="tl">
                    <a:srgbClr val="000000">
                      <a:alpha val="43137"/>
                    </a:srgbClr>
                  </a:outerShdw>
                </a:effectLst>
              </a:rPr>
              <a:t>)</a:t>
            </a:r>
          </a:p>
          <a:p>
            <a:r>
              <a:rPr lang="fr-FR" sz="11200" b="1" dirty="0" smtClean="0">
                <a:solidFill>
                  <a:schemeClr val="tx1"/>
                </a:solidFill>
                <a:effectLst>
                  <a:outerShdw blurRad="38100" dist="38100" dir="2700000" algn="tl">
                    <a:srgbClr val="000000">
                      <a:alpha val="43137"/>
                    </a:srgbClr>
                  </a:outerShdw>
                </a:effectLst>
              </a:rPr>
              <a:t>Conclusion : et la géographie des mobilités dans tout ça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Montagne</Template>
  <TotalTime>1558</TotalTime>
  <Words>2484</Words>
  <Application>Microsoft Office PowerPoint</Application>
  <PresentationFormat>Affichage à l'écran (4:3)</PresentationFormat>
  <Paragraphs>542</Paragraphs>
  <Slides>65</Slides>
  <Notes>28</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65</vt:i4>
      </vt:variant>
    </vt:vector>
  </HeadingPairs>
  <TitlesOfParts>
    <vt:vector size="67" baseType="lpstr">
      <vt:lpstr>Thème Office</vt:lpstr>
      <vt:lpstr>Graphique</vt:lpstr>
      <vt:lpstr>Présentation PowerPoint</vt:lpstr>
      <vt:lpstr>Présentation PowerPoint</vt:lpstr>
      <vt:lpstr>Présentation PowerPoint</vt:lpstr>
      <vt:lpstr> 1 Une nature instable    11 Une morphologie contrastée    12 Des mécanismes brutaux    13 Un fort endémisme insulaire    14 Le dynamisme de la végétation 2 Une histoire, un paysage et une population façonnées par le sucre 3 La survivance agraire et halieutique 4 La personnalité des Antilles françaises 5 L’unicité martiniquaise 6 Les visages contrastés de la Guadeloupe    61 Les Guadeloupes rurales      avec : Grande-Terre, Nord et Est de Basse-Terre, La Côte sous le vent (avec : Bouillante et ses environs, Pointe-Noire)    62 Basse-Terre    63 Pointe-à-Pitre  7Les îliens périphériques </vt:lpstr>
      <vt:lpstr>Présentation PowerPoint</vt:lpstr>
      <vt:lpstr>Quelles sont les différences entre les deux plans ?</vt:lpstr>
      <vt:lpstr>De la même façon, sur les fleuves  Sujet possible : « les fleuves français » ou « les fleuves, objet géographique », ou ….</vt:lpstr>
      <vt:lpstr>Jacques Béthemond. Les grands fleuves, entre nature et société. Armand Colin. 2002</vt:lpstr>
      <vt:lpstr>Présentation PowerPoint</vt:lpstr>
      <vt:lpstr>Présentation PowerPoint</vt:lpstr>
      <vt:lpstr>« -Qu'est-ce un géographe? -C'est un savant qui connaît où se trouvent les mers, les fleuves, les villes, les montagnes et les déserts. » (Saint Exupéry. 1942) </vt:lpstr>
      <vt:lpstr>Les 4 travers de l’encyclopédisme : - la connaissance factuelle plus que la compréhension des causalités - un champ donné - Le statique - Une démarche de l’enfermement, en entonnoir  </vt:lpstr>
      <vt:lpstr>Présentation PowerPoint</vt:lpstr>
      <vt:lpstr>Présentation PowerPoint</vt:lpstr>
      <vt:lpstr>Présentation PowerPoint</vt:lpstr>
      <vt:lpstr>Les conséquences (suite) …bêtisier : Exemple d’un vieux déterminisme…</vt:lpstr>
      <vt:lpstr>Présentation PowerPoint</vt:lpstr>
      <vt:lpstr>Quelques sujets d’oral dangereux pour lesquelles une tentation déterministe serait forte … </vt:lpstr>
      <vt:lpstr>I3 La géographie n’est plus une science de la description ou un art du terrain </vt:lpstr>
      <vt:lpstr>Qu’y a-t-il dans cette citation et dans démarche?</vt:lpstr>
      <vt:lpstr>…Citation de Roger Brunet</vt:lpstr>
      <vt:lpstr>La carte, substitut du terrain</vt:lpstr>
      <vt:lpstr>I4. Désormais la géographie n’est plus une science du particulier </vt:lpstr>
      <vt:lpstr>L’importance des monographies</vt:lpstr>
      <vt:lpstr>Présentation PowerPoint</vt:lpstr>
      <vt:lpstr>Dans les années 1970-80 : la géographie tente de se réformer</vt:lpstr>
      <vt:lpstr>Présentation PowerPoint</vt:lpstr>
      <vt:lpstr>II1. Désormais, la géographie est majoritairement considérée comme une science sociale </vt:lpstr>
      <vt:lpstr>II 11- Le modèle spatial ou la recherche des lois de l’espace</vt:lpstr>
      <vt:lpstr>Les cinq sources de l’analyse spatiale </vt:lpstr>
      <vt:lpstr>Annexe- Hors-sujet revendiqué Historique de la grille de lecture centre-périphérie</vt:lpstr>
      <vt:lpstr>Centre-périphérie en géographie</vt:lpstr>
      <vt:lpstr>Une des bases du modèle spatial,  la thématique « Continuité ou discontinuité »</vt:lpstr>
      <vt:lpstr>Application au cas des mobilités</vt:lpstr>
      <vt:lpstr>Anne-Marie d’Hauteserre. Planification économique et migration en Polynésie Française. Revue européenne des migrations internationales. Volume 20. 2004  </vt:lpstr>
      <vt:lpstr>Concernant la France- Quelques sujets d’oral ou d’écrit à dominante d’analyse spatiale</vt:lpstr>
      <vt:lpstr>Présentation PowerPoint</vt:lpstr>
      <vt:lpstr>Ce qui, en géographie, donne graphiquement ….     - Auriac et al. In N. Beuscher et M. Reghezza. La géographie : pourquoi ? Comment ? Hatier. 2005</vt:lpstr>
      <vt:lpstr>Le danger du cadre théorique : des idées qui évacuent une certaine forme de géographie (celle « qui dit où »)</vt:lpstr>
      <vt:lpstr>II 12 Le modèle social </vt:lpstr>
      <vt:lpstr>Le modèle social et le « laboratoire des pays du Sud »…. À propos de mobilités</vt:lpstr>
      <vt:lpstr>Présentation PowerPoint</vt:lpstr>
      <vt:lpstr>Présentation PowerPoint</vt:lpstr>
      <vt:lpstr>Qu’est-ce qu’un paysage ?</vt:lpstr>
      <vt:lpstr>Présentation PowerPoint</vt:lpstr>
      <vt:lpstr> Territoire : un espace approprié par      une société, un espace socialisé, un espace de relations </vt:lpstr>
      <vt:lpstr> Territoire : un espace approprié par      une société, un espace socialisé, un espace de relations </vt:lpstr>
      <vt:lpstr>Territoires et territorialisation-  Quelques exemples :   L’invention du Massif central</vt:lpstr>
      <vt:lpstr>Présentation PowerPoint</vt:lpstr>
      <vt:lpstr>Habiter …. pratiquer, cohabiter</vt:lpstr>
      <vt:lpstr>Présentation PowerPoint</vt:lpstr>
      <vt:lpstr>Présentation PowerPoint</vt:lpstr>
      <vt:lpstr>Présentation PowerPoint</vt:lpstr>
      <vt:lpstr>Milieu :  - Une variation sémantique : de ce qui est au centre (le milieu du lieu) à ce qui nous entoure (l’environnement)… - Du milieu au géosystème</vt:lpstr>
      <vt:lpstr> Le géosystème, au cœur du GTP. (Géosystème – territoire –paysage)</vt:lpstr>
      <vt:lpstr>Conclusion : qu’est-ce qu’un objet géographique ? </vt:lpstr>
      <vt:lpstr>II2 Désormais, la géographie est une discipline qui se préoccupe du monde (le rôle du politique) </vt:lpstr>
      <vt:lpstr>Conclusion. Et la géographie des mobilités dans tout ça ?</vt:lpstr>
      <vt:lpstr>Présentation PowerPoint</vt:lpstr>
      <vt:lpstr>Présentation PowerPoint</vt:lpstr>
      <vt:lpstr>Présentation PowerPoint</vt:lpstr>
      <vt:lpstr>… Par une géographie économique</vt:lpstr>
      <vt:lpstr>Par une analyse géopolitique</vt:lpstr>
      <vt:lpstr>Bilan : quelques grands types de sujets sur la France ou les mobilités qui peuvent être reliés à différentes approches de la géographie (liste non contractuelle !)</vt:lpstr>
      <vt:lpstr>Merci de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Utilisateur</dc:creator>
  <cp:lastModifiedBy>Bourgeat Bras</cp:lastModifiedBy>
  <cp:revision>243</cp:revision>
  <dcterms:created xsi:type="dcterms:W3CDTF">2009-05-14T06:04:26Z</dcterms:created>
  <dcterms:modified xsi:type="dcterms:W3CDTF">2013-10-16T12:05:06Z</dcterms:modified>
</cp:coreProperties>
</file>