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1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A86A29-65C0-4A62-AE44-95E10B16454B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2A5A219-CE7B-4B0C-85A8-E4A3207B44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DDBA-489F-41B9-8B8A-779926C5055A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ADCF-7343-473E-B0CD-F45477F35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0F69-8C8F-4D12-BB0D-27B3EE1FC567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6E12-72F6-4CCB-B71B-A405B7B2AF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7A2D-5D07-49AA-9193-BC77E58F8130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C73F-AC73-4FD1-806A-CFDCDF29B0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4487-96C9-4194-82A7-CE587B282144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AB05-B7EC-421E-9EFD-86FB84F721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D11E-C09A-4DE8-AB42-0CB7F4501EEA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65BF-19CA-44C8-94F9-7303DD8E6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5EE0-0CAC-4A32-8D8D-3C45EAED5D89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3C13-5B01-450E-86D4-46688D87E2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5A02-19A6-4762-9943-CA637AAF9C9E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54FF-B8B7-44F8-AE17-3E6D009DF2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17D4-0625-458C-8C02-10E8BCFC753D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E948-A808-4CAD-827E-33C5B81620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5E2E-B3BD-4FE7-9562-0C5ACCBF349C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2CCD-7470-43FB-A728-34AF28CB57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F790-CE7C-4C1F-B7CD-EDA63E30FA5C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F811-4314-425D-B71C-CB41653677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41394488-388A-4660-9550-D0A539DAC310}" type="datetimeFigureOut">
              <a:rPr lang="fr-FR"/>
              <a:pPr>
                <a:defRPr/>
              </a:pPr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6C5A9110-1EC9-4E8A-84BE-266EB4BE1B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9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0500415">
            <a:off x="769938" y="4252913"/>
            <a:ext cx="2255837" cy="13684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RUBAN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Danaë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et PETER Marie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359057">
            <a:off x="3067283" y="2839095"/>
            <a:ext cx="554443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La bonne âme du Se -</a:t>
            </a:r>
            <a:r>
              <a:rPr lang="fr-FR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Tchouan</a:t>
            </a:r>
            <a:endParaRPr lang="fr-F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 rot="341757">
            <a:off x="3293597" y="4950414"/>
            <a:ext cx="456857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Bertolt Brecht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3"/>
          <p:cNvSpPr txBox="1">
            <a:spLocks noChangeArrowheads="1"/>
          </p:cNvSpPr>
          <p:nvPr/>
        </p:nvSpPr>
        <p:spPr bwMode="auto">
          <a:xfrm>
            <a:off x="179388" y="1254115"/>
            <a:ext cx="87391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36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fr-FR" sz="3600" b="1" dirty="0" smtClean="0">
                <a:solidFill>
                  <a:srgbClr val="00B0F0"/>
                </a:solidFill>
                <a:latin typeface="Candara" pitchFamily="34" charset="0"/>
              </a:rPr>
              <a:t>I </a:t>
            </a:r>
            <a:r>
              <a:rPr lang="fr-FR" sz="3600" b="1" dirty="0" smtClean="0">
                <a:solidFill>
                  <a:srgbClr val="002060"/>
                </a:solidFill>
                <a:latin typeface="Candara" pitchFamily="34" charset="0"/>
              </a:rPr>
              <a:t>   </a:t>
            </a:r>
            <a:r>
              <a:rPr lang="fr-FR" sz="36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fr-FR" sz="3600" b="1" dirty="0" smtClean="0">
                <a:solidFill>
                  <a:srgbClr val="002060"/>
                </a:solidFill>
                <a:latin typeface="Candara" pitchFamily="34" charset="0"/>
              </a:rPr>
              <a:t>  Présentation </a:t>
            </a:r>
            <a:r>
              <a:rPr lang="fr-FR" sz="3600" b="1" dirty="0">
                <a:solidFill>
                  <a:srgbClr val="002060"/>
                </a:solidFill>
                <a:latin typeface="Candara" pitchFamily="34" charset="0"/>
              </a:rPr>
              <a:t>de la pièce</a:t>
            </a:r>
          </a:p>
          <a:p>
            <a:r>
              <a:rPr lang="fr-FR" sz="3600" b="1" dirty="0" smtClean="0">
                <a:solidFill>
                  <a:srgbClr val="00B0F0"/>
                </a:solidFill>
                <a:latin typeface="Candara" pitchFamily="34" charset="0"/>
              </a:rPr>
              <a:t>II</a:t>
            </a:r>
            <a:r>
              <a:rPr lang="fr-FR" sz="3600" b="1" dirty="0" smtClean="0">
                <a:solidFill>
                  <a:srgbClr val="002060"/>
                </a:solidFill>
                <a:latin typeface="Candara" pitchFamily="34" charset="0"/>
              </a:rPr>
              <a:t>      Analyse </a:t>
            </a:r>
            <a:r>
              <a:rPr lang="fr-FR" sz="3600" b="1" dirty="0">
                <a:solidFill>
                  <a:srgbClr val="002060"/>
                </a:solidFill>
                <a:latin typeface="Candara" pitchFamily="34" charset="0"/>
              </a:rPr>
              <a:t>de la pièce</a:t>
            </a:r>
          </a:p>
          <a:p>
            <a:r>
              <a:rPr lang="fr-FR" sz="3600" b="1" dirty="0">
                <a:solidFill>
                  <a:srgbClr val="00B0F0"/>
                </a:solidFill>
                <a:latin typeface="Candara" pitchFamily="34" charset="0"/>
              </a:rPr>
              <a:t>III</a:t>
            </a:r>
            <a:r>
              <a:rPr lang="fr-FR" sz="36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fr-FR" sz="3600" b="1" dirty="0" smtClean="0">
                <a:solidFill>
                  <a:srgbClr val="002060"/>
                </a:solidFill>
                <a:latin typeface="Candara" pitchFamily="34" charset="0"/>
              </a:rPr>
              <a:t>    Exemple </a:t>
            </a:r>
            <a:r>
              <a:rPr lang="fr-FR" sz="3600" b="1" dirty="0">
                <a:solidFill>
                  <a:srgbClr val="002060"/>
                </a:solidFill>
                <a:latin typeface="Candara" pitchFamily="34" charset="0"/>
              </a:rPr>
              <a:t>d’une </a:t>
            </a:r>
            <a:r>
              <a:rPr lang="fr-FR" sz="3600" b="1" dirty="0" smtClean="0">
                <a:solidFill>
                  <a:srgbClr val="002060"/>
                </a:solidFill>
                <a:latin typeface="Candara" pitchFamily="34" charset="0"/>
              </a:rPr>
              <a:t>représentation</a:t>
            </a:r>
          </a:p>
          <a:p>
            <a:r>
              <a:rPr lang="fr-FR" sz="36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</a:p>
          <a:p>
            <a:r>
              <a:rPr lang="fr-FR" sz="3600" b="1" dirty="0" smtClean="0">
                <a:solidFill>
                  <a:srgbClr val="002060"/>
                </a:solidFill>
                <a:latin typeface="Candara" pitchFamily="34" charset="0"/>
              </a:rPr>
              <a:t>         Conclusion</a:t>
            </a:r>
            <a:endParaRPr lang="fr-FR" sz="3600" b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8042275" cy="14430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Présentation de la pièce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288" y="2082800"/>
            <a:ext cx="8353425" cy="42021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-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Pièce de Bertolt Brecht</a:t>
            </a:r>
          </a:p>
          <a:p>
            <a:pPr>
              <a:buFontTx/>
              <a:buChar char="-"/>
            </a:pPr>
            <a:endParaRPr lang="fr-FR" sz="2400" dirty="0">
              <a:latin typeface="Candara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-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1</a:t>
            </a:r>
            <a:r>
              <a:rPr lang="fr-FR" sz="2400" baseline="30000" dirty="0">
                <a:solidFill>
                  <a:srgbClr val="3F75A6"/>
                </a:solidFill>
                <a:latin typeface="Candara" pitchFamily="34" charset="0"/>
              </a:rPr>
              <a:t>ère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 parution en 1955 (en même temps que </a:t>
            </a:r>
            <a:r>
              <a:rPr lang="fr-FR" sz="2400" u="sng" dirty="0">
                <a:solidFill>
                  <a:srgbClr val="3F75A6"/>
                </a:solidFill>
                <a:latin typeface="Candara" pitchFamily="34" charset="0"/>
              </a:rPr>
              <a:t>La vie de Galilée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)</a:t>
            </a:r>
          </a:p>
          <a:p>
            <a:pPr>
              <a:buFontTx/>
              <a:buChar char="-"/>
            </a:pPr>
            <a:endParaRPr lang="fr-FR" sz="2400" dirty="0">
              <a:latin typeface="Candara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Nom original: </a:t>
            </a:r>
            <a:r>
              <a:rPr lang="de-DE" sz="2400" u="sng" dirty="0">
                <a:solidFill>
                  <a:srgbClr val="3F75A6"/>
                </a:solidFill>
                <a:latin typeface="Candara" pitchFamily="34" charset="0"/>
              </a:rPr>
              <a:t>Der Gute Mensch von Sezuan</a:t>
            </a:r>
          </a:p>
          <a:p>
            <a:pPr>
              <a:buFontTx/>
              <a:buChar char="-"/>
            </a:pPr>
            <a:endParaRPr lang="de-DE" sz="2400" u="sng" dirty="0">
              <a:latin typeface="Candara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10 tableaux</a:t>
            </a:r>
          </a:p>
          <a:p>
            <a:pPr>
              <a:buFontTx/>
              <a:buChar char="-"/>
            </a:pPr>
            <a:endParaRPr lang="fr-FR" sz="2400" dirty="0">
              <a:latin typeface="Candara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Quelque</a:t>
            </a:r>
            <a:r>
              <a:rPr lang="de-DE" sz="2400" dirty="0">
                <a:solidFill>
                  <a:srgbClr val="3F75A6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part</a:t>
            </a:r>
            <a:r>
              <a:rPr lang="de-DE" sz="2400" dirty="0">
                <a:solidFill>
                  <a:srgbClr val="3F75A6"/>
                </a:solidFill>
                <a:latin typeface="Candara" pitchFamily="34" charset="0"/>
              </a:rPr>
              <a:t> en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Chine</a:t>
            </a:r>
            <a:r>
              <a:rPr lang="de-DE" sz="2400" dirty="0">
                <a:solidFill>
                  <a:srgbClr val="3F75A6"/>
                </a:solidFill>
                <a:latin typeface="Candara" pitchFamily="34" charset="0"/>
              </a:rPr>
              <a:t>,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dans</a:t>
            </a:r>
            <a:r>
              <a:rPr lang="de-DE" sz="2400" dirty="0">
                <a:solidFill>
                  <a:srgbClr val="3F75A6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3F75A6"/>
                </a:solidFill>
                <a:latin typeface="Candara" pitchFamily="34" charset="0"/>
              </a:rPr>
              <a:t>la capitale </a:t>
            </a:r>
            <a:r>
              <a:rPr lang="de-DE" sz="2400" dirty="0">
                <a:solidFill>
                  <a:srgbClr val="3F75A6"/>
                </a:solidFill>
                <a:latin typeface="Candara" pitchFamily="34" charset="0"/>
              </a:rPr>
              <a:t>du Se – </a:t>
            </a:r>
            <a:r>
              <a:rPr lang="de-DE" sz="2400" dirty="0" err="1">
                <a:solidFill>
                  <a:srgbClr val="3F75A6"/>
                </a:solidFill>
                <a:latin typeface="Candara" pitchFamily="34" charset="0"/>
              </a:rPr>
              <a:t>Tchouan</a:t>
            </a:r>
            <a:endParaRPr lang="de-DE" sz="2400" dirty="0">
              <a:solidFill>
                <a:srgbClr val="3F75A6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endParaRPr lang="de-DE" dirty="0">
              <a:latin typeface="Cambria" pitchFamily="18" charset="0"/>
            </a:endParaRPr>
          </a:p>
          <a:p>
            <a:pPr>
              <a:buFontTx/>
              <a:buChar char="-"/>
            </a:pPr>
            <a:endParaRPr lang="fr-FR" u="sng" dirty="0">
              <a:latin typeface="Cambria" pitchFamily="18" charset="0"/>
            </a:endParaRPr>
          </a:p>
          <a:p>
            <a:endParaRPr lang="fr-FR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152" y="202479"/>
            <a:ext cx="88931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Résumé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950" y="1700213"/>
            <a:ext cx="8891588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 err="1">
                <a:solidFill>
                  <a:srgbClr val="3F75A6"/>
                </a:solidFill>
                <a:latin typeface="Candara" pitchFamily="34" charset="0"/>
              </a:rPr>
              <a:t>Shen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 Té, une prostitué, après avoir hébergé une nuit 3 Dieux reçoit de l’argent en récompense de sa bonté </a:t>
            </a:r>
            <a:r>
              <a:rPr lang="fr-FR" sz="2000" dirty="0" smtClean="0">
                <a:solidFill>
                  <a:srgbClr val="3F75A6"/>
                </a:solidFill>
                <a:latin typeface="Candara" pitchFamily="34" charset="0"/>
              </a:rPr>
              <a:t>d’âme</a:t>
            </a:r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endParaRPr lang="fr-FR" sz="2000" dirty="0">
              <a:latin typeface="Candara" pitchFamily="34" charset="0"/>
            </a:endParaRPr>
          </a:p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Elle achète une boutique de tabac, mais toute la population va profiter de sa gentillesse, même l’aviateur dont elle tombera amoureuse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Pour s’en sortir, elle invente le personnage de Shui Ta, un cousin impitoyable</a:t>
            </a:r>
          </a:p>
          <a:p>
            <a:pPr>
              <a:buFontTx/>
              <a:buChar char="-"/>
            </a:pPr>
            <a:endParaRPr lang="fr-FR" sz="2000" dirty="0">
              <a:latin typeface="Candara" pitchFamily="34" charset="0"/>
            </a:endParaRPr>
          </a:p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Au fur et à mesure le cousin remplacera complètement </a:t>
            </a:r>
            <a:r>
              <a:rPr lang="fr-FR" sz="2000" dirty="0" err="1">
                <a:solidFill>
                  <a:srgbClr val="3F75A6"/>
                </a:solidFill>
                <a:latin typeface="Candara" pitchFamily="34" charset="0"/>
              </a:rPr>
              <a:t>Shen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 Té jusqu’à ce que tout le monde découvre la supercherie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0"/>
            <a:ext cx="8040688" cy="14430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Analyse de la pièce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288" y="1989138"/>
            <a:ext cx="8424862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-</a:t>
            </a:r>
            <a:r>
              <a:rPr lang="fr-FR" sz="2000" dirty="0" smtClean="0">
                <a:solidFill>
                  <a:srgbClr val="3F75A6"/>
                </a:solidFill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Critique de la religion 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-</a:t>
            </a:r>
            <a:r>
              <a:rPr lang="fr-FR" sz="2000" dirty="0" smtClean="0">
                <a:solidFill>
                  <a:srgbClr val="3F75A6"/>
                </a:solidFill>
                <a:latin typeface="Candara" pitchFamily="34" charset="0"/>
              </a:rPr>
              <a:t> Critique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du capitalisme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-</a:t>
            </a:r>
            <a:r>
              <a:rPr lang="fr-FR" sz="2000" dirty="0" smtClean="0">
                <a:solidFill>
                  <a:srgbClr val="2A4E6F"/>
                </a:solidFill>
                <a:latin typeface="Candara" pitchFamily="34" charset="0"/>
              </a:rPr>
              <a:t> 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Vision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pessimiste de l’homme (la pièce a été écrite quand Brecht fuyait l’Allemagne nazie)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-</a:t>
            </a:r>
            <a:r>
              <a:rPr lang="fr-FR" sz="2000" dirty="0" smtClean="0">
                <a:solidFill>
                  <a:srgbClr val="3F75A6"/>
                </a:solidFill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Une résonnance dans le XXI siècle (société de consommation, …)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6921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Exemple de représentation, mise en scène de </a:t>
            </a:r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</a:t>
            </a:r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tuart Seide</a:t>
            </a:r>
            <a:endParaRPr lang="fr-F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843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96900"/>
            <a:ext cx="1371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08013"/>
            <a:ext cx="121126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3717925"/>
            <a:ext cx="13573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7925" y="3717925"/>
            <a:ext cx="12271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804193" y="1358900"/>
            <a:ext cx="2951163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2A4E6F"/>
                </a:solidFill>
                <a:latin typeface="Candara" pitchFamily="34" charset="0"/>
              </a:rPr>
              <a:t>1</a:t>
            </a:r>
            <a:r>
              <a:rPr lang="fr-FR" sz="2000" b="1" u="sng" baseline="30000" dirty="0">
                <a:solidFill>
                  <a:srgbClr val="2A4E6F"/>
                </a:solidFill>
                <a:latin typeface="Candara" pitchFamily="34" charset="0"/>
              </a:rPr>
              <a:t>ère</a:t>
            </a:r>
            <a:r>
              <a:rPr lang="fr-FR" sz="2000" b="1" u="sng" dirty="0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 dirty="0">
              <a:latin typeface="Candara" pitchFamily="34" charset="0"/>
            </a:endParaRPr>
          </a:p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Au tout début de la pièce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21413" y="1336675"/>
            <a:ext cx="27495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2</a:t>
            </a:r>
            <a:r>
              <a:rPr lang="fr-FR" sz="2000" b="1" u="sng" baseline="30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ème</a:t>
            </a: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comédienne: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u="sng" dirty="0"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Candara" panose="020E0502030303020204" pitchFamily="34" charset="0"/>
              </a:rPr>
              <a:t>-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À l’ouverture de sa boutique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Candara" panose="020E0502030303020204" pitchFamily="34" charset="0"/>
              </a:rPr>
              <a:t>-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Inquiète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04193" y="4225925"/>
            <a:ext cx="3022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3</a:t>
            </a:r>
            <a:r>
              <a:rPr lang="fr-FR" sz="2000" b="1" u="sng" baseline="30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ème</a:t>
            </a: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comédienne: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u="sng" dirty="0"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Candara" panose="020E0502030303020204" pitchFamily="34" charset="0"/>
              </a:rPr>
              <a:t>-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Amoureuse de l’aviateur Yang Sun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21413" y="4225925"/>
            <a:ext cx="274955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4</a:t>
            </a:r>
            <a:r>
              <a:rPr lang="fr-FR" sz="2000" b="1" u="sng" baseline="30000">
                <a:solidFill>
                  <a:srgbClr val="2A4E6F"/>
                </a:solidFill>
                <a:latin typeface="Candara" pitchFamily="34" charset="0"/>
              </a:rPr>
              <a:t>ème</a:t>
            </a:r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>
              <a:latin typeface="Candara" pitchFamily="34" charset="0"/>
            </a:endParaRPr>
          </a:p>
          <a:p>
            <a:r>
              <a:rPr lang="fr-FR" sz="2000">
                <a:latin typeface="Candara" pitchFamily="34" charset="0"/>
              </a:rPr>
              <a:t>- </a:t>
            </a: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Confrontée à l’amour du barbier et de Yang Sun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3663"/>
            <a:ext cx="13112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500438"/>
            <a:ext cx="13112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84313"/>
            <a:ext cx="140017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419225" y="1185862"/>
            <a:ext cx="3024188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2A4E6F"/>
                </a:solidFill>
                <a:latin typeface="Candara" pitchFamily="34" charset="0"/>
              </a:rPr>
              <a:t>5</a:t>
            </a:r>
            <a:r>
              <a:rPr lang="fr-FR" sz="2000" b="1" u="sng" baseline="30000" dirty="0">
                <a:solidFill>
                  <a:srgbClr val="2A4E6F"/>
                </a:solidFill>
                <a:latin typeface="Candara" pitchFamily="34" charset="0"/>
              </a:rPr>
              <a:t>ème</a:t>
            </a:r>
            <a:r>
              <a:rPr lang="fr-FR" sz="2000" b="1" u="sng" dirty="0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 dirty="0">
              <a:latin typeface="Candara" pitchFamily="34" charset="0"/>
            </a:endParaRPr>
          </a:p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Se marie à Yang Sun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19225" y="4248943"/>
            <a:ext cx="3024188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2A4E6F"/>
                </a:solidFill>
                <a:latin typeface="Candara" pitchFamily="34" charset="0"/>
              </a:rPr>
              <a:t>6</a:t>
            </a:r>
            <a:r>
              <a:rPr lang="fr-FR" sz="2000" b="1" u="sng" baseline="30000" dirty="0">
                <a:solidFill>
                  <a:srgbClr val="2A4E6F"/>
                </a:solidFill>
                <a:latin typeface="Candara" pitchFamily="34" charset="0"/>
              </a:rPr>
              <a:t>ème</a:t>
            </a:r>
            <a:r>
              <a:rPr lang="fr-FR" sz="2000" b="1" u="sng" dirty="0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 dirty="0">
              <a:latin typeface="Candara" pitchFamily="34" charset="0"/>
            </a:endParaRPr>
          </a:p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Enceinte</a:t>
            </a:r>
          </a:p>
          <a:p>
            <a:r>
              <a:rPr lang="fr-FR" sz="2000" b="1" dirty="0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Seule (Yang Sun parti, plus de logement)</a:t>
            </a:r>
            <a:r>
              <a:rPr lang="fr-FR" sz="2000" dirty="0">
                <a:latin typeface="Candara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29530" y="2948781"/>
            <a:ext cx="29194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Shui Ta, le « cousin 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196752"/>
            <a:ext cx="8208962" cy="22801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Conclusion des Dieux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: </a:t>
            </a:r>
            <a:endParaRPr lang="fr-FR" sz="2000" b="1" dirty="0" smtClean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fontAlgn="auto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Candara" panose="020E0502030303020204" pitchFamily="34" charset="0"/>
            </a:endParaRPr>
          </a:p>
          <a:p>
            <a:pPr fontAlgn="auto">
              <a:lnSpc>
                <a:spcPts val="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«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partout misère, bassesse et immondice »  </a:t>
            </a:r>
            <a:endParaRPr lang="fr-FR" sz="2000" dirty="0" smtClean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20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</a:t>
            </a:r>
            <a:r>
              <a:rPr lang="fr-FR" sz="2000" b="1" dirty="0">
                <a:latin typeface="Candara" panose="020E0502030303020204" pitchFamily="34" charset="0"/>
              </a:rPr>
              <a:t>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« les bonnes intentions les mènent au bord du gouffre, les bonnes actions les y précipitent »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188" y="3429000"/>
            <a:ext cx="78486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2A4E6F"/>
                </a:solidFill>
                <a:latin typeface="Candara" pitchFamily="34" charset="0"/>
              </a:rPr>
              <a:t>Une réplique et une fin tragique</a:t>
            </a:r>
            <a:r>
              <a:rPr lang="fr-FR" sz="2000" dirty="0">
                <a:solidFill>
                  <a:srgbClr val="2A4E6F"/>
                </a:solidFill>
                <a:latin typeface="Candara" pitchFamily="34" charset="0"/>
              </a:rPr>
              <a:t>: </a:t>
            </a:r>
          </a:p>
          <a:p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-</a:t>
            </a:r>
            <a:r>
              <a:rPr lang="fr-FR" sz="2000" dirty="0" smtClean="0">
                <a:solidFill>
                  <a:srgbClr val="3F75A6"/>
                </a:solidFill>
                <a:latin typeface="Candara" pitchFamily="34" charset="0"/>
              </a:rPr>
              <a:t> «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 Il est difficile votre monde ! Trop de misère ! Trop de désespoir ! La main que tu tends au malheureux, il te l’arrache aussitôt ! </a:t>
            </a:r>
            <a:r>
              <a:rPr lang="fr-FR" sz="2000" dirty="0" smtClean="0">
                <a:solidFill>
                  <a:srgbClr val="3F75A6"/>
                </a:solidFill>
                <a:latin typeface="Candara" pitchFamily="34" charset="0"/>
              </a:rPr>
              <a:t>»</a:t>
            </a:r>
          </a:p>
          <a:p>
            <a:pPr marL="342900" indent="-342900">
              <a:buFontTx/>
              <a:buChar char="-"/>
            </a:pPr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-</a:t>
            </a:r>
            <a:r>
              <a:rPr lang="fr-FR" sz="2000" dirty="0">
                <a:solidFill>
                  <a:srgbClr val="3F75A6"/>
                </a:solidFill>
                <a:latin typeface="Candara" pitchFamily="34" charset="0"/>
              </a:rPr>
              <a:t> « Au secours »</a:t>
            </a:r>
          </a:p>
          <a:p>
            <a:endParaRPr lang="fr-FR" sz="2000" dirty="0">
              <a:solidFill>
                <a:srgbClr val="3F75A6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889</TotalTime>
  <Words>332</Words>
  <Application>Microsoft Office PowerPoint</Application>
  <PresentationFormat>Affichage à l'écran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Sketchbook</vt:lpstr>
      <vt:lpstr>Présentation PowerPoint</vt:lpstr>
      <vt:lpstr>Présentation PowerPoint</vt:lpstr>
      <vt:lpstr>Présentation de la pièce</vt:lpstr>
      <vt:lpstr>Présentation PowerPoint</vt:lpstr>
      <vt:lpstr>Analyse de la pièce</vt:lpstr>
      <vt:lpstr>Exemple de représentation, mise en scène de Stuart Seide</vt:lpstr>
      <vt:lpstr>Présentation PowerPoint</vt:lpstr>
      <vt:lpstr>Présentation PowerPoint</vt:lpstr>
    </vt:vector>
  </TitlesOfParts>
  <Company>NOOX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Danaë</dc:creator>
  <cp:lastModifiedBy>Danaë</cp:lastModifiedBy>
  <cp:revision>33</cp:revision>
  <dcterms:created xsi:type="dcterms:W3CDTF">2013-11-17T15:40:52Z</dcterms:created>
  <dcterms:modified xsi:type="dcterms:W3CDTF">2013-11-20T14:33:13Z</dcterms:modified>
</cp:coreProperties>
</file>