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notesMasterIdLst>
    <p:notesMasterId r:id="rId33"/>
  </p:notesMasterIdLst>
  <p:sldIdLst>
    <p:sldId id="412" r:id="rId2"/>
    <p:sldId id="477" r:id="rId3"/>
    <p:sldId id="482" r:id="rId4"/>
    <p:sldId id="479" r:id="rId5"/>
    <p:sldId id="480" r:id="rId6"/>
    <p:sldId id="481" r:id="rId7"/>
    <p:sldId id="478" r:id="rId8"/>
    <p:sldId id="438" r:id="rId9"/>
    <p:sldId id="439" r:id="rId10"/>
    <p:sldId id="440" r:id="rId11"/>
    <p:sldId id="472" r:id="rId12"/>
    <p:sldId id="473" r:id="rId13"/>
    <p:sldId id="474" r:id="rId14"/>
    <p:sldId id="441" r:id="rId15"/>
    <p:sldId id="442" r:id="rId16"/>
    <p:sldId id="443" r:id="rId17"/>
    <p:sldId id="444" r:id="rId18"/>
    <p:sldId id="445" r:id="rId19"/>
    <p:sldId id="446" r:id="rId20"/>
    <p:sldId id="447" r:id="rId21"/>
    <p:sldId id="448" r:id="rId22"/>
    <p:sldId id="483" r:id="rId23"/>
    <p:sldId id="485" r:id="rId24"/>
    <p:sldId id="484" r:id="rId25"/>
    <p:sldId id="486" r:id="rId26"/>
    <p:sldId id="475" r:id="rId27"/>
    <p:sldId id="476" r:id="rId28"/>
    <p:sldId id="450" r:id="rId29"/>
    <p:sldId id="451" r:id="rId30"/>
    <p:sldId id="452" r:id="rId31"/>
    <p:sldId id="453" r:id="rId32"/>
  </p:sldIdLst>
  <p:sldSz cx="9144000" cy="6858000" type="screen4x3"/>
  <p:notesSz cx="7099300" cy="10234613"/>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2798" autoAdjust="0"/>
    <p:restoredTop sz="99078" autoAdjust="0"/>
  </p:normalViewPr>
  <p:slideViewPr>
    <p:cSldViewPr>
      <p:cViewPr>
        <p:scale>
          <a:sx n="80" d="100"/>
          <a:sy n="80" d="100"/>
        </p:scale>
        <p:origin x="-516" y="-6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4" d="100"/>
          <a:sy n="74" d="100"/>
        </p:scale>
        <p:origin x="-2142" y="-102"/>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4021138" y="0"/>
            <a:ext cx="3076575" cy="511175"/>
          </a:xfrm>
          <a:prstGeom prst="rect">
            <a:avLst/>
          </a:prstGeom>
        </p:spPr>
        <p:txBody>
          <a:bodyPr vert="horz" lIns="91440" tIns="45720" rIns="91440" bIns="45720" rtlCol="0"/>
          <a:lstStyle>
            <a:lvl1pPr algn="r">
              <a:defRPr sz="1200"/>
            </a:lvl1pPr>
          </a:lstStyle>
          <a:p>
            <a:fld id="{BB387633-1ADC-483C-B155-E31B9E126DA0}" type="datetimeFigureOut">
              <a:rPr lang="fr-FR" smtClean="0"/>
              <a:pPr/>
              <a:t>15/11/2013</a:t>
            </a:fld>
            <a:endParaRPr lang="fr-FR"/>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709613" y="4860925"/>
            <a:ext cx="5680075" cy="4605338"/>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721850"/>
            <a:ext cx="3076575" cy="51117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021138" y="9721850"/>
            <a:ext cx="3076575" cy="511175"/>
          </a:xfrm>
          <a:prstGeom prst="rect">
            <a:avLst/>
          </a:prstGeom>
        </p:spPr>
        <p:txBody>
          <a:bodyPr vert="horz" lIns="91440" tIns="45720" rIns="91440" bIns="45720" rtlCol="0" anchor="b"/>
          <a:lstStyle>
            <a:lvl1pPr algn="r">
              <a:defRPr sz="1200"/>
            </a:lvl1pPr>
          </a:lstStyle>
          <a:p>
            <a:fld id="{43D6C990-71B8-4D14-9EBB-C03617A79736}" type="slidenum">
              <a:rPr lang="fr-FR" smtClean="0"/>
              <a:pPr/>
              <a:t>‹N°›</a:t>
            </a:fld>
            <a:endParaRPr lang="fr-FR"/>
          </a:p>
        </p:txBody>
      </p:sp>
    </p:spTree>
    <p:extLst>
      <p:ext uri="{BB962C8B-B14F-4D97-AF65-F5344CB8AC3E}">
        <p14:creationId xmlns:p14="http://schemas.microsoft.com/office/powerpoint/2010/main" val="1835213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8" name="Titr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fr-FR" smtClean="0"/>
              <a:t>Cliquez pour modifier le style du titre</a:t>
            </a:r>
            <a:endParaRPr kumimoji="0" lang="en-US"/>
          </a:p>
        </p:txBody>
      </p:sp>
      <p:sp>
        <p:nvSpPr>
          <p:cNvPr id="28" name="Espace réservé de la date 27"/>
          <p:cNvSpPr>
            <a:spLocks noGrp="1"/>
          </p:cNvSpPr>
          <p:nvPr>
            <p:ph type="dt" sz="half" idx="10"/>
          </p:nvPr>
        </p:nvSpPr>
        <p:spPr/>
        <p:txBody>
          <a:bodyPr/>
          <a:lstStyle/>
          <a:p>
            <a:pPr>
              <a:defRPr/>
            </a:pPr>
            <a:endParaRPr lang="fr-FR"/>
          </a:p>
        </p:txBody>
      </p:sp>
      <p:sp>
        <p:nvSpPr>
          <p:cNvPr id="17" name="Espace réservé du pied de page 16"/>
          <p:cNvSpPr>
            <a:spLocks noGrp="1"/>
          </p:cNvSpPr>
          <p:nvPr>
            <p:ph type="ftr" sz="quarter" idx="11"/>
          </p:nvPr>
        </p:nvSpPr>
        <p:spPr/>
        <p:txBody>
          <a:bodyPr/>
          <a:lstStyle/>
          <a:p>
            <a:pPr>
              <a:defRPr/>
            </a:pPr>
            <a:endParaRPr lang="fr-FR"/>
          </a:p>
        </p:txBody>
      </p:sp>
      <p:sp>
        <p:nvSpPr>
          <p:cNvPr id="29" name="Espace réservé du numéro de diapositive 28"/>
          <p:cNvSpPr>
            <a:spLocks noGrp="1"/>
          </p:cNvSpPr>
          <p:nvPr>
            <p:ph type="sldNum" sz="quarter" idx="12"/>
          </p:nvPr>
        </p:nvSpPr>
        <p:spPr/>
        <p:txBody>
          <a:bodyPr/>
          <a:lstStyle/>
          <a:p>
            <a:pPr>
              <a:defRPr/>
            </a:pPr>
            <a:fld id="{5C6A9428-57FA-40B7-A866-56202A522EE2}" type="slidenum">
              <a:rPr lang="fr-FR" smtClean="0"/>
              <a:pPr>
                <a:defRPr/>
              </a:pPr>
              <a:t>‹N°›</a:t>
            </a:fld>
            <a:endParaRPr lang="fr-FR"/>
          </a:p>
        </p:txBody>
      </p:sp>
      <p:sp>
        <p:nvSpPr>
          <p:cNvPr id="9" name="Sous-titr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pPr>
              <a:defRPr/>
            </a:pPr>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u numéro de diapositive 5"/>
          <p:cNvSpPr>
            <a:spLocks noGrp="1"/>
          </p:cNvSpPr>
          <p:nvPr>
            <p:ph type="sldNum" sz="quarter" idx="12"/>
          </p:nvPr>
        </p:nvSpPr>
        <p:spPr/>
        <p:txBody>
          <a:bodyPr/>
          <a:lstStyle/>
          <a:p>
            <a:pPr>
              <a:defRPr/>
            </a:pPr>
            <a:fld id="{26340E35-54D5-45D4-909F-53F892C5F1C0}" type="slidenum">
              <a:rPr lang="fr-FR" smtClean="0"/>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pPr>
              <a:defRPr/>
            </a:pPr>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u numéro de diapositive 5"/>
          <p:cNvSpPr>
            <a:spLocks noGrp="1"/>
          </p:cNvSpPr>
          <p:nvPr>
            <p:ph type="sldNum" sz="quarter" idx="12"/>
          </p:nvPr>
        </p:nvSpPr>
        <p:spPr/>
        <p:txBody>
          <a:bodyPr/>
          <a:lstStyle/>
          <a:p>
            <a:pPr>
              <a:defRPr/>
            </a:pPr>
            <a:fld id="{259D3917-7471-4398-AEF4-30A683FF3C63}" type="slidenum">
              <a:rPr lang="fr-FR" smtClean="0"/>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pPr>
              <a:defRPr/>
            </a:pPr>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u numéro de diapositive 5"/>
          <p:cNvSpPr>
            <a:spLocks noGrp="1"/>
          </p:cNvSpPr>
          <p:nvPr>
            <p:ph type="sldNum" sz="quarter" idx="12"/>
          </p:nvPr>
        </p:nvSpPr>
        <p:spPr/>
        <p:txBody>
          <a:bodyPr/>
          <a:lstStyle/>
          <a:p>
            <a:pPr>
              <a:defRPr/>
            </a:pPr>
            <a:fld id="{3787C6C8-9C1E-43D5-B6BD-92F8C09E6BD3}" type="slidenum">
              <a:rPr lang="fr-FR" smtClean="0"/>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p>
            <a:pPr>
              <a:defRPr/>
            </a:pPr>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u numéro de diapositive 5"/>
          <p:cNvSpPr>
            <a:spLocks noGrp="1"/>
          </p:cNvSpPr>
          <p:nvPr>
            <p:ph type="sldNum" sz="quarter" idx="12"/>
          </p:nvPr>
        </p:nvSpPr>
        <p:spPr>
          <a:xfrm>
            <a:off x="7924800" y="6416675"/>
            <a:ext cx="762000" cy="365125"/>
          </a:xfrm>
        </p:spPr>
        <p:txBody>
          <a:bodyPr/>
          <a:lstStyle/>
          <a:p>
            <a:pPr>
              <a:defRPr/>
            </a:pPr>
            <a:fld id="{A621F405-7007-4DA5-B9B4-2C15172D4BAF}" type="slidenum">
              <a:rPr lang="fr-FR" smtClean="0"/>
              <a:pPr>
                <a:defRPr/>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pPr>
              <a:defRPr/>
            </a:pPr>
            <a:endParaRPr lang="fr-FR"/>
          </a:p>
        </p:txBody>
      </p:sp>
      <p:sp>
        <p:nvSpPr>
          <p:cNvPr id="6" name="Espace réservé du pied de page 5"/>
          <p:cNvSpPr>
            <a:spLocks noGrp="1"/>
          </p:cNvSpPr>
          <p:nvPr>
            <p:ph type="ftr" sz="quarter" idx="11"/>
          </p:nvPr>
        </p:nvSpPr>
        <p:spPr/>
        <p:txBody>
          <a:bodyPr/>
          <a:lstStyle/>
          <a:p>
            <a:pPr>
              <a:defRPr/>
            </a:pPr>
            <a:endParaRPr lang="fr-FR"/>
          </a:p>
        </p:txBody>
      </p:sp>
      <p:sp>
        <p:nvSpPr>
          <p:cNvPr id="7" name="Espace réservé du numéro de diapositive 6"/>
          <p:cNvSpPr>
            <a:spLocks noGrp="1"/>
          </p:cNvSpPr>
          <p:nvPr>
            <p:ph type="sldNum" sz="quarter" idx="12"/>
          </p:nvPr>
        </p:nvSpPr>
        <p:spPr/>
        <p:txBody>
          <a:bodyPr/>
          <a:lstStyle/>
          <a:p>
            <a:pPr>
              <a:defRPr/>
            </a:pPr>
            <a:fld id="{DBF086D9-CE44-49BB-895F-9E33D4D4D77C}" type="slidenum">
              <a:rPr lang="fr-FR" smtClean="0"/>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nchor="ctr"/>
          <a:lstStyle>
            <a:lvl1pPr>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pPr>
              <a:defRPr/>
            </a:pPr>
            <a:endParaRPr lang="fr-FR"/>
          </a:p>
        </p:txBody>
      </p:sp>
      <p:sp>
        <p:nvSpPr>
          <p:cNvPr id="8" name="Espace réservé du pied de page 7"/>
          <p:cNvSpPr>
            <a:spLocks noGrp="1"/>
          </p:cNvSpPr>
          <p:nvPr>
            <p:ph type="ftr" sz="quarter" idx="11"/>
          </p:nvPr>
        </p:nvSpPr>
        <p:spPr/>
        <p:txBody>
          <a:bodyPr/>
          <a:lstStyle/>
          <a:p>
            <a:pPr>
              <a:defRPr/>
            </a:pPr>
            <a:endParaRPr lang="fr-FR"/>
          </a:p>
        </p:txBody>
      </p:sp>
      <p:sp>
        <p:nvSpPr>
          <p:cNvPr id="9" name="Espace réservé du numéro de diapositive 8"/>
          <p:cNvSpPr>
            <a:spLocks noGrp="1"/>
          </p:cNvSpPr>
          <p:nvPr>
            <p:ph type="sldNum" sz="quarter" idx="12"/>
          </p:nvPr>
        </p:nvSpPr>
        <p:spPr/>
        <p:txBody>
          <a:bodyPr/>
          <a:lstStyle/>
          <a:p>
            <a:pPr>
              <a:defRPr/>
            </a:pPr>
            <a:fld id="{BDDEBFC0-3EA6-4C40-97D6-4EB6188CA686}" type="slidenum">
              <a:rPr lang="fr-FR" smtClean="0"/>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p>
            <a:pPr>
              <a:defRPr/>
            </a:pPr>
            <a:endParaRPr lang="fr-FR"/>
          </a:p>
        </p:txBody>
      </p:sp>
      <p:sp>
        <p:nvSpPr>
          <p:cNvPr id="4" name="Espace réservé du pied de page 3"/>
          <p:cNvSpPr>
            <a:spLocks noGrp="1"/>
          </p:cNvSpPr>
          <p:nvPr>
            <p:ph type="ftr" sz="quarter" idx="11"/>
          </p:nvPr>
        </p:nvSpPr>
        <p:spPr/>
        <p:txBody>
          <a:bodyPr/>
          <a:lstStyle/>
          <a:p>
            <a:pPr>
              <a:defRPr/>
            </a:pPr>
            <a:endParaRPr lang="fr-FR"/>
          </a:p>
        </p:txBody>
      </p:sp>
      <p:sp>
        <p:nvSpPr>
          <p:cNvPr id="5" name="Espace réservé du numéro de diapositive 4"/>
          <p:cNvSpPr>
            <a:spLocks noGrp="1"/>
          </p:cNvSpPr>
          <p:nvPr>
            <p:ph type="sldNum" sz="quarter" idx="12"/>
          </p:nvPr>
        </p:nvSpPr>
        <p:spPr/>
        <p:txBody>
          <a:bodyPr/>
          <a:lstStyle/>
          <a:p>
            <a:pPr>
              <a:defRPr/>
            </a:pPr>
            <a:fld id="{0DB3BB5A-B0CD-4267-9BE3-0FD1DF20D55C}" type="slidenum">
              <a:rPr lang="fr-FR" smtClean="0"/>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endParaRPr lang="fr-FR"/>
          </a:p>
        </p:txBody>
      </p:sp>
      <p:sp>
        <p:nvSpPr>
          <p:cNvPr id="3" name="Espace réservé du pied de page 2"/>
          <p:cNvSpPr>
            <a:spLocks noGrp="1"/>
          </p:cNvSpPr>
          <p:nvPr>
            <p:ph type="ftr" sz="quarter" idx="11"/>
          </p:nvPr>
        </p:nvSpPr>
        <p:spPr/>
        <p:txBody>
          <a:bodyPr/>
          <a:lstStyle/>
          <a:p>
            <a:pPr>
              <a:defRPr/>
            </a:pPr>
            <a:endParaRPr lang="fr-FR"/>
          </a:p>
        </p:txBody>
      </p:sp>
      <p:sp>
        <p:nvSpPr>
          <p:cNvPr id="4" name="Espace réservé du numéro de diapositive 3"/>
          <p:cNvSpPr>
            <a:spLocks noGrp="1"/>
          </p:cNvSpPr>
          <p:nvPr>
            <p:ph type="sldNum" sz="quarter" idx="12"/>
          </p:nvPr>
        </p:nvSpPr>
        <p:spPr/>
        <p:txBody>
          <a:bodyPr/>
          <a:lstStyle/>
          <a:p>
            <a:pPr>
              <a:defRPr/>
            </a:pPr>
            <a:fld id="{05E0BD78-B2BD-4077-A9F9-99B1058C8417}" type="slidenum">
              <a:rPr lang="fr-FR" smtClean="0"/>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pPr>
              <a:defRPr/>
            </a:pPr>
            <a:endParaRPr lang="fr-FR"/>
          </a:p>
        </p:txBody>
      </p:sp>
      <p:sp>
        <p:nvSpPr>
          <p:cNvPr id="6" name="Espace réservé du pied de page 5"/>
          <p:cNvSpPr>
            <a:spLocks noGrp="1"/>
          </p:cNvSpPr>
          <p:nvPr>
            <p:ph type="ftr" sz="quarter" idx="11"/>
          </p:nvPr>
        </p:nvSpPr>
        <p:spPr/>
        <p:txBody>
          <a:bodyPr/>
          <a:lstStyle/>
          <a:p>
            <a:pPr>
              <a:defRPr/>
            </a:pPr>
            <a:endParaRPr lang="fr-FR"/>
          </a:p>
        </p:txBody>
      </p:sp>
      <p:sp>
        <p:nvSpPr>
          <p:cNvPr id="7" name="Espace réservé du numéro de diapositive 6"/>
          <p:cNvSpPr>
            <a:spLocks noGrp="1"/>
          </p:cNvSpPr>
          <p:nvPr>
            <p:ph type="sldNum" sz="quarter" idx="12"/>
          </p:nvPr>
        </p:nvSpPr>
        <p:spPr/>
        <p:txBody>
          <a:bodyPr/>
          <a:lstStyle/>
          <a:p>
            <a:pPr>
              <a:defRPr/>
            </a:pPr>
            <a:fld id="{9427ADF8-ACEC-402D-B76F-42782CEFCEED}" type="slidenum">
              <a:rPr lang="fr-FR" smtClean="0"/>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fr-FR" smtClean="0"/>
              <a:t>Cliquez pour modifier le style du titre</a:t>
            </a:r>
            <a:endParaRPr kumimoji="0" lang="en-US"/>
          </a:p>
        </p:txBody>
      </p:sp>
      <p:sp>
        <p:nvSpPr>
          <p:cNvPr id="3" name="Espace réservé pour une image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fr-FR" smtClean="0">
                <a:solidFill>
                  <a:schemeClr val="lt1"/>
                </a:solidFill>
                <a:latin typeface="+mn-lt"/>
                <a:ea typeface="+mn-ea"/>
                <a:cs typeface="+mn-cs"/>
              </a:rPr>
              <a:t>Cliquez sur l'icône pour ajouter une image</a:t>
            </a:r>
            <a:endParaRPr kumimoji="0" lang="en-US" dirty="0">
              <a:solidFill>
                <a:schemeClr val="lt1"/>
              </a:solidFill>
              <a:latin typeface="+mn-lt"/>
              <a:ea typeface="+mn-ea"/>
              <a:cs typeface="+mn-cs"/>
            </a:endParaRPr>
          </a:p>
        </p:txBody>
      </p:sp>
      <p:sp>
        <p:nvSpPr>
          <p:cNvPr id="4" name="Espace réservé du texte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5" name="Espace réservé de la date 4"/>
          <p:cNvSpPr>
            <a:spLocks noGrp="1"/>
          </p:cNvSpPr>
          <p:nvPr>
            <p:ph type="dt" sz="half" idx="10"/>
          </p:nvPr>
        </p:nvSpPr>
        <p:spPr/>
        <p:txBody>
          <a:bodyPr/>
          <a:lstStyle/>
          <a:p>
            <a:pPr>
              <a:defRPr/>
            </a:pPr>
            <a:endParaRPr lang="fr-FR"/>
          </a:p>
        </p:txBody>
      </p:sp>
      <p:sp>
        <p:nvSpPr>
          <p:cNvPr id="6" name="Espace réservé du pied de page 5"/>
          <p:cNvSpPr>
            <a:spLocks noGrp="1"/>
          </p:cNvSpPr>
          <p:nvPr>
            <p:ph type="ftr" sz="quarter" idx="11"/>
          </p:nvPr>
        </p:nvSpPr>
        <p:spPr/>
        <p:txBody>
          <a:bodyPr/>
          <a:lstStyle/>
          <a:p>
            <a:pPr>
              <a:defRPr/>
            </a:pPr>
            <a:endParaRPr lang="fr-FR"/>
          </a:p>
        </p:txBody>
      </p:sp>
      <p:sp>
        <p:nvSpPr>
          <p:cNvPr id="7" name="Espace réservé du numéro de diapositive 6"/>
          <p:cNvSpPr>
            <a:spLocks noGrp="1"/>
          </p:cNvSpPr>
          <p:nvPr>
            <p:ph type="sldNum" sz="quarter" idx="12"/>
          </p:nvPr>
        </p:nvSpPr>
        <p:spPr/>
        <p:txBody>
          <a:bodyPr/>
          <a:lstStyle/>
          <a:p>
            <a:pPr>
              <a:defRPr/>
            </a:pPr>
            <a:fld id="{B3BCB221-75C4-49BA-A15B-246282EA0C40}" type="slidenum">
              <a:rPr lang="fr-FR" smtClean="0"/>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Espace réservé du titre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fr-FR"/>
          </a:p>
        </p:txBody>
      </p:sp>
      <p:sp>
        <p:nvSpPr>
          <p:cNvPr id="3" name="Espace réservé du pied de page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endParaRPr lang="fr-FR"/>
          </a:p>
        </p:txBody>
      </p:sp>
      <p:sp>
        <p:nvSpPr>
          <p:cNvPr id="23" name="Espace réservé du numéro de diapositive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CF04A42F-AFC9-46B7-AD18-7651E0D507A8}" type="slidenum">
              <a:rPr lang="fr-FR" smtClean="0"/>
              <a:pPr>
                <a:defRPr/>
              </a:pPr>
              <a:t>‹N°›</a:t>
            </a:fld>
            <a:endParaRPr lang="fr-FR"/>
          </a:p>
        </p:txBody>
      </p:sp>
    </p:spTree>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croisierejaune.com/video/31_ephemere_ambassadeur_camp.html" TargetMode="Externa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hyperlink" Target="http://www.croisierejaune.com/video/31_ephemere_ambassadeur_camp.html" TargetMode="External"/><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hyperlink" Target="http://www.croisierejaune.com/video/31_ephemere_ambassadeur_camp.html" TargetMode="External"/><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hyperlink" Target="http://www.croisierejaune.com/video/31_ephemere_ambassadeur_camp.html" TargetMode="External"/><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hyperlink" Target="http://www.croisierejaune.com/video/31_ephemere_ambassadeur_camp.html" TargetMode="External"/><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hyperlink" Target="http://www.croisierejaune.com/video/31_ephemere_ambassadeur_camp.html" TargetMode="External"/><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hyperlink" Target="mailto:wissem@croisierejaune.com" TargetMode="External"/><Relationship Id="rId2" Type="http://schemas.openxmlformats.org/officeDocument/2006/relationships/hyperlink" Target="mailto:khaled@croisierejaune.com"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www.croisierejaune.com/video/31_ephemere_ambassadeur_camp.html" TargetMode="External"/><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hyperlink" Target="http://www.croisierejaune.com/video/31_ephemere_ambassadeur_camp.html" TargetMode="External"/><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hyperlink" Target="http://www.croisierejaune.com/video/29_Sahara_design_diner.html"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5.jpeg"/><Relationship Id="rId2" Type="http://schemas.openxmlformats.org/officeDocument/2006/relationships/image" Target="../media/image42.jpeg"/><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hyperlink" Target="http://www.croisierejaune.com/video/29_Sahara_design_diner.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hyperlink" Target="http://www.croisierejaune.com/video/29_Sahara_design_diner.html" TargetMode="Externa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hyperlink" Target="http://www.croisierejaune.com/video/32_Ephemere_Sahara_Lounge.html" TargetMode="External"/><Relationship Id="rId5" Type="http://schemas.openxmlformats.org/officeDocument/2006/relationships/image" Target="../media/image55.jpeg"/><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croisierejaune.com/video/10_dej_diner_berbere.html" TargetMode="Externa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831850" y="5308600"/>
            <a:ext cx="4124325" cy="568325"/>
          </a:xfrm>
        </p:spPr>
        <p:txBody>
          <a:bodyPr>
            <a:normAutofit fontScale="62500" lnSpcReduction="20000"/>
          </a:bodyPr>
          <a:lstStyle/>
          <a:p>
            <a:pPr algn="l" eaLnBrk="1" hangingPunct="1">
              <a:lnSpc>
                <a:spcPct val="80000"/>
              </a:lnSpc>
            </a:pPr>
            <a:r>
              <a:rPr lang="fr-FR" sz="3400" b="1" dirty="0" smtClean="0">
                <a:solidFill>
                  <a:srgbClr val="FFFFFF"/>
                </a:solidFill>
                <a:latin typeface="Pristina" pitchFamily="66" charset="0"/>
              </a:rPr>
              <a:t>Tous unis pour vous accueillir</a:t>
            </a:r>
          </a:p>
          <a:p>
            <a:pPr algn="l" eaLnBrk="1" hangingPunct="1">
              <a:lnSpc>
                <a:spcPct val="80000"/>
              </a:lnSpc>
            </a:pPr>
            <a:r>
              <a:rPr lang="fr-FR" sz="3400" b="1" dirty="0" smtClean="0">
                <a:solidFill>
                  <a:srgbClr val="FFFFFF"/>
                </a:solidFill>
                <a:latin typeface="Pristina" pitchFamily="66" charset="0"/>
              </a:rPr>
              <a:t>Présentation des </a:t>
            </a:r>
            <a:r>
              <a:rPr lang="fr-FR" sz="3400" b="1" dirty="0" smtClean="0">
                <a:solidFill>
                  <a:srgbClr val="FFFFFF"/>
                </a:solidFill>
                <a:latin typeface="Pristina" pitchFamily="66" charset="0"/>
              </a:rPr>
              <a:t>produits </a:t>
            </a:r>
            <a:r>
              <a:rPr lang="fr-FR" sz="3400" b="1" dirty="0" smtClean="0">
                <a:solidFill>
                  <a:srgbClr val="FFFFFF"/>
                </a:solidFill>
                <a:latin typeface="Pristina" pitchFamily="66" charset="0"/>
              </a:rPr>
              <a:t>Croisière jaune</a:t>
            </a:r>
          </a:p>
        </p:txBody>
      </p:sp>
      <p:pic>
        <p:nvPicPr>
          <p:cNvPr id="15363" name="Image 3" descr="LOGO CJ ENTIER2 BLC.eps"/>
          <p:cNvPicPr>
            <a:picLocks noChangeAspect="1"/>
          </p:cNvPicPr>
          <p:nvPr/>
        </p:nvPicPr>
        <p:blipFill>
          <a:blip r:embed="rId2" cstate="screen"/>
          <a:srcRect/>
          <a:stretch>
            <a:fillRect/>
          </a:stretch>
        </p:blipFill>
        <p:spPr bwMode="auto">
          <a:xfrm>
            <a:off x="685800" y="323850"/>
            <a:ext cx="4270375" cy="4164013"/>
          </a:xfrm>
          <a:prstGeom prst="rect">
            <a:avLst/>
          </a:prstGeom>
          <a:noFill/>
          <a:ln w="9525">
            <a:noFill/>
            <a:miter lim="800000"/>
            <a:headEnd/>
            <a:tailEnd/>
          </a:ln>
        </p:spPr>
      </p:pic>
      <p:pic>
        <p:nvPicPr>
          <p:cNvPr id="15364" name="Image 11" descr="IMG_2625.jpg"/>
          <p:cNvPicPr>
            <a:picLocks noChangeAspect="1"/>
          </p:cNvPicPr>
          <p:nvPr/>
        </p:nvPicPr>
        <p:blipFill>
          <a:blip r:embed="rId3" cstate="screen"/>
          <a:srcRect/>
          <a:stretch>
            <a:fillRect/>
          </a:stretch>
        </p:blipFill>
        <p:spPr bwMode="auto">
          <a:xfrm>
            <a:off x="5511800" y="4508500"/>
            <a:ext cx="3238500" cy="2159000"/>
          </a:xfrm>
          <a:prstGeom prst="rect">
            <a:avLst/>
          </a:prstGeom>
          <a:noFill/>
          <a:ln w="9525">
            <a:noFill/>
            <a:miter lim="800000"/>
            <a:headEnd/>
            <a:tailEnd/>
          </a:ln>
        </p:spPr>
      </p:pic>
      <p:pic>
        <p:nvPicPr>
          <p:cNvPr id="15365" name="Image 12" descr="IMG_8988.jpg"/>
          <p:cNvPicPr>
            <a:picLocks noChangeAspect="1"/>
          </p:cNvPicPr>
          <p:nvPr/>
        </p:nvPicPr>
        <p:blipFill>
          <a:blip r:embed="rId4" cstate="screen"/>
          <a:srcRect/>
          <a:stretch>
            <a:fillRect/>
          </a:stretch>
        </p:blipFill>
        <p:spPr bwMode="auto">
          <a:xfrm>
            <a:off x="5511800" y="134938"/>
            <a:ext cx="3238500" cy="2159000"/>
          </a:xfrm>
          <a:prstGeom prst="rect">
            <a:avLst/>
          </a:prstGeom>
          <a:noFill/>
          <a:ln w="9525">
            <a:noFill/>
            <a:miter lim="800000"/>
            <a:headEnd/>
            <a:tailEnd/>
          </a:ln>
        </p:spPr>
      </p:pic>
      <p:pic>
        <p:nvPicPr>
          <p:cNvPr id="15366" name="Image 13" descr="IMG_9476.jpg"/>
          <p:cNvPicPr>
            <a:picLocks noChangeAspect="1"/>
          </p:cNvPicPr>
          <p:nvPr/>
        </p:nvPicPr>
        <p:blipFill>
          <a:blip r:embed="rId5" cstate="screen"/>
          <a:srcRect/>
          <a:stretch>
            <a:fillRect/>
          </a:stretch>
        </p:blipFill>
        <p:spPr bwMode="auto">
          <a:xfrm>
            <a:off x="5511800" y="2328863"/>
            <a:ext cx="3238500" cy="215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ChangeArrowheads="1"/>
          </p:cNvSpPr>
          <p:nvPr/>
        </p:nvSpPr>
        <p:spPr bwMode="auto">
          <a:xfrm>
            <a:off x="754063" y="127000"/>
            <a:ext cx="7777162" cy="490538"/>
          </a:xfrm>
          <a:prstGeom prst="rect">
            <a:avLst/>
          </a:prstGeom>
          <a:noFill/>
          <a:ln w="9525">
            <a:noFill/>
            <a:miter lim="800000"/>
            <a:headEnd/>
            <a:tailEnd/>
          </a:ln>
        </p:spPr>
        <p:txBody>
          <a:bodyPr/>
          <a:lstStyle/>
          <a:p>
            <a:pPr marL="342900" indent="-342900" algn="ctr">
              <a:spcBef>
                <a:spcPct val="20000"/>
              </a:spcBef>
            </a:pPr>
            <a:r>
              <a:rPr lang="fr-FR" sz="3000" b="1" i="1" dirty="0" smtClean="0">
                <a:latin typeface="Pristina" pitchFamily="66" charset="0"/>
              </a:rPr>
              <a:t>Le campement </a:t>
            </a:r>
            <a:r>
              <a:rPr lang="fr-FR" sz="3000" b="1" i="1" dirty="0">
                <a:latin typeface="Pristina" pitchFamily="66" charset="0"/>
              </a:rPr>
              <a:t>éphémère</a:t>
            </a:r>
            <a:endParaRPr lang="fr-FR" sz="3000" i="1" dirty="0">
              <a:latin typeface="Pristina" pitchFamily="66" charset="0"/>
            </a:endParaRPr>
          </a:p>
        </p:txBody>
      </p:sp>
      <p:pic>
        <p:nvPicPr>
          <p:cNvPr id="36867" name="Picture 4" descr="DSCN0062"/>
          <p:cNvPicPr>
            <a:picLocks noChangeAspect="1" noChangeArrowheads="1"/>
          </p:cNvPicPr>
          <p:nvPr/>
        </p:nvPicPr>
        <p:blipFill>
          <a:blip r:embed="rId2" cstate="screen"/>
          <a:srcRect/>
          <a:stretch>
            <a:fillRect/>
          </a:stretch>
        </p:blipFill>
        <p:spPr bwMode="auto">
          <a:xfrm>
            <a:off x="684213" y="3413125"/>
            <a:ext cx="3384550" cy="2536825"/>
          </a:xfrm>
          <a:prstGeom prst="rect">
            <a:avLst/>
          </a:prstGeom>
          <a:noFill/>
          <a:ln w="9525">
            <a:noFill/>
            <a:miter lim="800000"/>
            <a:headEnd/>
            <a:tailEnd/>
          </a:ln>
        </p:spPr>
      </p:pic>
      <p:sp>
        <p:nvSpPr>
          <p:cNvPr id="36868" name="Rectangle 4"/>
          <p:cNvSpPr>
            <a:spLocks noChangeArrowheads="1"/>
          </p:cNvSpPr>
          <p:nvPr/>
        </p:nvSpPr>
        <p:spPr bwMode="auto">
          <a:xfrm>
            <a:off x="611188" y="6092825"/>
            <a:ext cx="7777162" cy="555625"/>
          </a:xfrm>
          <a:prstGeom prst="rect">
            <a:avLst/>
          </a:prstGeom>
          <a:noFill/>
          <a:ln w="9525">
            <a:noFill/>
            <a:miter lim="800000"/>
            <a:headEnd/>
            <a:tailEnd/>
          </a:ln>
        </p:spPr>
        <p:txBody>
          <a:bodyPr/>
          <a:lstStyle/>
          <a:p>
            <a:pPr marL="342900" indent="-342900" algn="ctr">
              <a:spcBef>
                <a:spcPct val="20000"/>
              </a:spcBef>
            </a:pPr>
            <a:r>
              <a:rPr lang="fr-FR" sz="3000" b="1" i="1" dirty="0" smtClean="0">
                <a:latin typeface="Pristina" pitchFamily="66" charset="0"/>
              </a:rPr>
              <a:t>Monté  n’importe  où en Tunisie</a:t>
            </a:r>
            <a:endParaRPr lang="fr-FR" sz="3000" b="1" i="1" dirty="0">
              <a:latin typeface="Pristina" pitchFamily="66" charset="0"/>
            </a:endParaRPr>
          </a:p>
        </p:txBody>
      </p:sp>
      <p:pic>
        <p:nvPicPr>
          <p:cNvPr id="36869" name="Picture 6" descr="lodge"/>
          <p:cNvPicPr>
            <a:picLocks noChangeAspect="1" noChangeArrowheads="1"/>
          </p:cNvPicPr>
          <p:nvPr/>
        </p:nvPicPr>
        <p:blipFill>
          <a:blip r:embed="rId3" cstate="screen"/>
          <a:srcRect/>
          <a:stretch>
            <a:fillRect/>
          </a:stretch>
        </p:blipFill>
        <p:spPr bwMode="auto">
          <a:xfrm>
            <a:off x="684213" y="965200"/>
            <a:ext cx="3384550" cy="2257425"/>
          </a:xfrm>
          <a:prstGeom prst="rect">
            <a:avLst/>
          </a:prstGeom>
          <a:noFill/>
          <a:ln w="9525">
            <a:noFill/>
            <a:miter lim="800000"/>
            <a:headEnd/>
            <a:tailEnd/>
          </a:ln>
        </p:spPr>
      </p:pic>
      <p:pic>
        <p:nvPicPr>
          <p:cNvPr id="36870" name="Picture 7" descr="lodge2"/>
          <p:cNvPicPr>
            <a:picLocks noChangeAspect="1" noChangeArrowheads="1"/>
          </p:cNvPicPr>
          <p:nvPr/>
        </p:nvPicPr>
        <p:blipFill>
          <a:blip r:embed="rId4" cstate="screen"/>
          <a:srcRect/>
          <a:stretch>
            <a:fillRect/>
          </a:stretch>
        </p:blipFill>
        <p:spPr bwMode="auto">
          <a:xfrm>
            <a:off x="4716463" y="965200"/>
            <a:ext cx="3527425" cy="2335213"/>
          </a:xfrm>
          <a:prstGeom prst="rect">
            <a:avLst/>
          </a:prstGeom>
          <a:noFill/>
          <a:ln w="9525">
            <a:noFill/>
            <a:miter lim="800000"/>
            <a:headEnd/>
            <a:tailEnd/>
          </a:ln>
        </p:spPr>
      </p:pic>
      <p:pic>
        <p:nvPicPr>
          <p:cNvPr id="36871" name="Picture 8" descr="IMG_4058"/>
          <p:cNvPicPr>
            <a:picLocks noChangeAspect="1" noChangeArrowheads="1"/>
          </p:cNvPicPr>
          <p:nvPr/>
        </p:nvPicPr>
        <p:blipFill>
          <a:blip r:embed="rId5" cstate="screen"/>
          <a:srcRect/>
          <a:stretch>
            <a:fillRect/>
          </a:stretch>
        </p:blipFill>
        <p:spPr bwMode="auto">
          <a:xfrm>
            <a:off x="4643438" y="3533775"/>
            <a:ext cx="3600450" cy="2400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ChangeArrowheads="1"/>
          </p:cNvSpPr>
          <p:nvPr/>
        </p:nvSpPr>
        <p:spPr bwMode="auto">
          <a:xfrm>
            <a:off x="754063" y="127000"/>
            <a:ext cx="7777162" cy="490538"/>
          </a:xfrm>
          <a:prstGeom prst="rect">
            <a:avLst/>
          </a:prstGeom>
          <a:noFill/>
          <a:ln w="9525">
            <a:noFill/>
            <a:miter lim="800000"/>
            <a:headEnd/>
            <a:tailEnd/>
          </a:ln>
        </p:spPr>
        <p:txBody>
          <a:bodyPr/>
          <a:lstStyle/>
          <a:p>
            <a:pPr marL="342900" indent="-342900" algn="ctr">
              <a:spcBef>
                <a:spcPct val="20000"/>
              </a:spcBef>
            </a:pPr>
            <a:r>
              <a:rPr lang="fr-FR" sz="3000" b="1" i="1" dirty="0" smtClean="0">
                <a:latin typeface="Pristina" pitchFamily="66" charset="0"/>
              </a:rPr>
              <a:t>Présentation de nos </a:t>
            </a:r>
            <a:r>
              <a:rPr lang="fr-FR" sz="3000" b="1" i="1" dirty="0" err="1" smtClean="0">
                <a:latin typeface="Pristina" pitchFamily="66" charset="0"/>
              </a:rPr>
              <a:t>lodges</a:t>
            </a:r>
            <a:r>
              <a:rPr lang="fr-FR" sz="3000" b="1" i="1" dirty="0" smtClean="0">
                <a:latin typeface="Pristina" pitchFamily="66" charset="0"/>
              </a:rPr>
              <a:t> Ambassadeur </a:t>
            </a:r>
            <a:endParaRPr lang="fr-FR" sz="3000" i="1" dirty="0">
              <a:latin typeface="Pristina" pitchFamily="66" charset="0"/>
            </a:endParaRPr>
          </a:p>
        </p:txBody>
      </p:sp>
      <p:sp>
        <p:nvSpPr>
          <p:cNvPr id="36868" name="Rectangle 4"/>
          <p:cNvSpPr>
            <a:spLocks noChangeArrowheads="1"/>
          </p:cNvSpPr>
          <p:nvPr/>
        </p:nvSpPr>
        <p:spPr bwMode="auto">
          <a:xfrm>
            <a:off x="611188" y="6092825"/>
            <a:ext cx="7777162" cy="555625"/>
          </a:xfrm>
          <a:prstGeom prst="rect">
            <a:avLst/>
          </a:prstGeom>
          <a:noFill/>
          <a:ln w="9525">
            <a:noFill/>
            <a:miter lim="800000"/>
            <a:headEnd/>
            <a:tailEnd/>
          </a:ln>
        </p:spPr>
        <p:txBody>
          <a:bodyPr/>
          <a:lstStyle/>
          <a:p>
            <a:pPr marL="342900" indent="-342900" algn="ctr">
              <a:spcBef>
                <a:spcPct val="20000"/>
              </a:spcBef>
            </a:pPr>
            <a:r>
              <a:rPr lang="fr-FR" sz="3000" b="1" i="1" dirty="0" smtClean="0">
                <a:latin typeface="Pristina" pitchFamily="66" charset="0"/>
              </a:rPr>
              <a:t>Montées  n’importe  où en Tunisie</a:t>
            </a:r>
            <a:endParaRPr lang="fr-FR" sz="3000" b="1" i="1" dirty="0">
              <a:latin typeface="Pristina" pitchFamily="66" charset="0"/>
            </a:endParaRPr>
          </a:p>
        </p:txBody>
      </p:sp>
      <p:sp>
        <p:nvSpPr>
          <p:cNvPr id="3" name="Espace réservé du contenu 2"/>
          <p:cNvSpPr>
            <a:spLocks noGrp="1"/>
          </p:cNvSpPr>
          <p:nvPr>
            <p:ph idx="1"/>
          </p:nvPr>
        </p:nvSpPr>
        <p:spPr/>
        <p:txBody>
          <a:bodyPr>
            <a:normAutofit/>
          </a:bodyPr>
          <a:lstStyle/>
          <a:p>
            <a:r>
              <a:rPr lang="fr-FR" sz="1400" dirty="0" smtClean="0"/>
              <a:t>Quelque soit le lieu en Tunisie, vous </a:t>
            </a:r>
            <a:r>
              <a:rPr lang="fr-FR" sz="1400" dirty="0"/>
              <a:t>rejoindrez un site exceptionnel où votre campement  </a:t>
            </a:r>
            <a:r>
              <a:rPr lang="fr-FR" sz="1400" dirty="0" smtClean="0"/>
              <a:t>sera </a:t>
            </a:r>
            <a:r>
              <a:rPr lang="fr-FR" sz="1400" dirty="0"/>
              <a:t>prêt à vous recevoir.            </a:t>
            </a:r>
          </a:p>
          <a:p>
            <a:r>
              <a:rPr lang="fr-FR" sz="1400" dirty="0"/>
              <a:t>Installé spécialement pour </a:t>
            </a:r>
            <a:r>
              <a:rPr lang="fr-FR" sz="1400" dirty="0" smtClean="0"/>
              <a:t>vous, nous </a:t>
            </a:r>
            <a:r>
              <a:rPr lang="fr-FR" sz="1400" dirty="0"/>
              <a:t>vous transporterons au cœur des expéditions d'autrefois. </a:t>
            </a:r>
          </a:p>
          <a:p>
            <a:endParaRPr lang="fr-FR" sz="1400" dirty="0"/>
          </a:p>
          <a:p>
            <a:r>
              <a:rPr lang="fr-FR" sz="1400" dirty="0"/>
              <a:t>Le soir, vous profiterez pleinement de ce décor hors du commun autour d'un superbe feu de palmes. </a:t>
            </a:r>
            <a:endParaRPr lang="fr-FR" sz="1400" dirty="0" smtClean="0"/>
          </a:p>
          <a:p>
            <a:endParaRPr lang="fr-FR" sz="1400" dirty="0"/>
          </a:p>
          <a:p>
            <a:r>
              <a:rPr lang="fr-FR" sz="1400" b="1" dirty="0"/>
              <a:t>Lodge </a:t>
            </a:r>
            <a:r>
              <a:rPr lang="fr-FR" sz="1400" b="1" dirty="0" err="1"/>
              <a:t>Ambassador</a:t>
            </a:r>
            <a:r>
              <a:rPr lang="fr-FR" sz="1400" b="1" dirty="0"/>
              <a:t>: l'éveil de vos sens </a:t>
            </a:r>
            <a:endParaRPr lang="fr-FR" sz="1400" b="1" dirty="0" smtClean="0"/>
          </a:p>
          <a:p>
            <a:r>
              <a:rPr lang="fr-FR" sz="1400" dirty="0"/>
              <a:t>Cette découverte éveillera tous vos sens.  </a:t>
            </a:r>
          </a:p>
          <a:p>
            <a:endParaRPr lang="fr-FR" sz="1400" dirty="0"/>
          </a:p>
          <a:p>
            <a:r>
              <a:rPr lang="fr-FR" sz="1400" dirty="0"/>
              <a:t>L’odorat :  parfumés aux bois de cèdre vous découvrirez vos divers espaces.</a:t>
            </a:r>
          </a:p>
          <a:p>
            <a:r>
              <a:rPr lang="fr-FR" sz="1400" dirty="0"/>
              <a:t>La vue et le toucher : Vous découvrirez, la quintessence du luxe et du confort.</a:t>
            </a:r>
          </a:p>
          <a:p>
            <a:endParaRPr lang="fr-FR" sz="1400" dirty="0"/>
          </a:p>
          <a:p>
            <a:r>
              <a:rPr lang="fr-FR" sz="1400" dirty="0"/>
              <a:t>Chaque espace et objet sont réfléchis, pensés dans le seul but de vous satisfaire.</a:t>
            </a:r>
          </a:p>
          <a:p>
            <a:endParaRPr lang="fr-FR" sz="1400" dirty="0"/>
          </a:p>
          <a:p>
            <a:r>
              <a:rPr lang="fr-FR" sz="1400" dirty="0"/>
              <a:t> Votre Lodge se compose : d’un espace salon extérieur, d’un salon intérieur, d’une salle à manger, d’un bureau, ainsi qu’un espace salle de bain et  d’une chambre à coucher. </a:t>
            </a:r>
          </a:p>
          <a:p>
            <a:endParaRPr lang="fr-FR" sz="1400" dirty="0"/>
          </a:p>
        </p:txBody>
      </p:sp>
    </p:spTree>
    <p:extLst>
      <p:ext uri="{BB962C8B-B14F-4D97-AF65-F5344CB8AC3E}">
        <p14:creationId xmlns:p14="http://schemas.microsoft.com/office/powerpoint/2010/main" val="9080858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ChangeArrowheads="1"/>
          </p:cNvSpPr>
          <p:nvPr/>
        </p:nvSpPr>
        <p:spPr bwMode="auto">
          <a:xfrm>
            <a:off x="754063" y="127000"/>
            <a:ext cx="7777162" cy="490538"/>
          </a:xfrm>
          <a:prstGeom prst="rect">
            <a:avLst/>
          </a:prstGeom>
          <a:noFill/>
          <a:ln w="9525">
            <a:noFill/>
            <a:miter lim="800000"/>
            <a:headEnd/>
            <a:tailEnd/>
          </a:ln>
        </p:spPr>
        <p:txBody>
          <a:bodyPr/>
          <a:lstStyle/>
          <a:p>
            <a:pPr marL="342900" indent="-342900" algn="ctr">
              <a:spcBef>
                <a:spcPct val="20000"/>
              </a:spcBef>
            </a:pPr>
            <a:r>
              <a:rPr lang="fr-FR" sz="3000" b="1" i="1" dirty="0" smtClean="0">
                <a:latin typeface="Pristina" pitchFamily="66" charset="0"/>
              </a:rPr>
              <a:t>Nos </a:t>
            </a:r>
            <a:r>
              <a:rPr lang="fr-FR" sz="3000" b="1" i="1" dirty="0" err="1" smtClean="0">
                <a:latin typeface="Pristina" pitchFamily="66" charset="0"/>
              </a:rPr>
              <a:t>lodges</a:t>
            </a:r>
            <a:r>
              <a:rPr lang="fr-FR" sz="3000" b="1" i="1" dirty="0" smtClean="0">
                <a:latin typeface="Pristina" pitchFamily="66" charset="0"/>
              </a:rPr>
              <a:t> Ambassadeur </a:t>
            </a:r>
            <a:endParaRPr lang="fr-FR" sz="3000" i="1" dirty="0">
              <a:latin typeface="Pristina" pitchFamily="66" charset="0"/>
            </a:endParaRPr>
          </a:p>
        </p:txBody>
      </p:sp>
      <p:sp>
        <p:nvSpPr>
          <p:cNvPr id="36868" name="Rectangle 4"/>
          <p:cNvSpPr>
            <a:spLocks noChangeArrowheads="1"/>
          </p:cNvSpPr>
          <p:nvPr/>
        </p:nvSpPr>
        <p:spPr bwMode="auto">
          <a:xfrm>
            <a:off x="611188" y="6092825"/>
            <a:ext cx="7777162" cy="555625"/>
          </a:xfrm>
          <a:prstGeom prst="rect">
            <a:avLst/>
          </a:prstGeom>
          <a:noFill/>
          <a:ln w="9525">
            <a:noFill/>
            <a:miter lim="800000"/>
            <a:headEnd/>
            <a:tailEnd/>
          </a:ln>
        </p:spPr>
        <p:txBody>
          <a:bodyPr/>
          <a:lstStyle/>
          <a:p>
            <a:pPr marL="342900" indent="-342900" algn="ctr">
              <a:spcBef>
                <a:spcPct val="20000"/>
              </a:spcBef>
            </a:pPr>
            <a:r>
              <a:rPr lang="fr-FR" sz="3000" b="1" i="1" dirty="0" smtClean="0">
                <a:latin typeface="Pristina" pitchFamily="66" charset="0"/>
              </a:rPr>
              <a:t>Montées  n’importe  où en Tunisie</a:t>
            </a:r>
            <a:endParaRPr lang="fr-FR" sz="3000" b="1" i="1" dirty="0">
              <a:latin typeface="Pristina" pitchFamily="66" charset="0"/>
            </a:endParaRPr>
          </a:p>
        </p:txBody>
      </p:sp>
      <p:sp>
        <p:nvSpPr>
          <p:cNvPr id="3" name="Espace réservé du contenu 2"/>
          <p:cNvSpPr>
            <a:spLocks noGrp="1"/>
          </p:cNvSpPr>
          <p:nvPr>
            <p:ph idx="1"/>
          </p:nvPr>
        </p:nvSpPr>
        <p:spPr/>
        <p:txBody>
          <a:bodyPr>
            <a:noAutofit/>
          </a:bodyPr>
          <a:lstStyle/>
          <a:p>
            <a:r>
              <a:rPr lang="fr-FR" sz="1400" b="1" dirty="0"/>
              <a:t>A </a:t>
            </a:r>
            <a:r>
              <a:rPr lang="fr-FR" sz="1400" b="1" dirty="0" smtClean="0"/>
              <a:t>l'intérieur </a:t>
            </a:r>
            <a:r>
              <a:rPr lang="fr-FR" sz="1400" b="1" dirty="0"/>
              <a:t>du raffinement </a:t>
            </a:r>
            <a:endParaRPr lang="fr-FR" sz="1400" b="1" dirty="0" smtClean="0"/>
          </a:p>
          <a:p>
            <a:r>
              <a:rPr lang="fr-FR" sz="1400" dirty="0"/>
              <a:t>Votre espace bureau :  </a:t>
            </a:r>
          </a:p>
          <a:p>
            <a:endParaRPr lang="fr-FR" sz="1400" dirty="0"/>
          </a:p>
          <a:p>
            <a:r>
              <a:rPr lang="fr-FR" sz="1400" dirty="0"/>
              <a:t>Vous trouverez un bougeoir en cuivre, un porte plume, un écritoire, et pour bien souligner le côté écologique du concept, vous aurez à votre disposition des feuilles recyclables sur votre bureau.</a:t>
            </a:r>
          </a:p>
          <a:p>
            <a:endParaRPr lang="fr-FR" sz="1400" dirty="0"/>
          </a:p>
          <a:p>
            <a:r>
              <a:rPr lang="fr-FR" sz="1400" dirty="0"/>
              <a:t>Votre espace salle à manger:  </a:t>
            </a:r>
          </a:p>
          <a:p>
            <a:endParaRPr lang="fr-FR" sz="1400" dirty="0"/>
          </a:p>
          <a:p>
            <a:r>
              <a:rPr lang="fr-FR" sz="1400" dirty="0"/>
              <a:t>Une vaisselle raffinée, des chemins de table brodés avec des couleurs rappelant les petites touches de décoration, tous pour un accueil et un repas comme le porte le nom de l’endroit « d’ambassadeur ». </a:t>
            </a:r>
          </a:p>
          <a:p>
            <a:endParaRPr lang="fr-FR" sz="1400" dirty="0"/>
          </a:p>
        </p:txBody>
      </p:sp>
    </p:spTree>
    <p:extLst>
      <p:ext uri="{BB962C8B-B14F-4D97-AF65-F5344CB8AC3E}">
        <p14:creationId xmlns:p14="http://schemas.microsoft.com/office/powerpoint/2010/main" val="13962809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ChangeArrowheads="1"/>
          </p:cNvSpPr>
          <p:nvPr/>
        </p:nvSpPr>
        <p:spPr bwMode="auto">
          <a:xfrm>
            <a:off x="754063" y="127000"/>
            <a:ext cx="7777162" cy="490538"/>
          </a:xfrm>
          <a:prstGeom prst="rect">
            <a:avLst/>
          </a:prstGeom>
          <a:noFill/>
          <a:ln w="9525">
            <a:noFill/>
            <a:miter lim="800000"/>
            <a:headEnd/>
            <a:tailEnd/>
          </a:ln>
        </p:spPr>
        <p:txBody>
          <a:bodyPr/>
          <a:lstStyle/>
          <a:p>
            <a:pPr marL="342900" indent="-342900" algn="ctr">
              <a:spcBef>
                <a:spcPct val="20000"/>
              </a:spcBef>
            </a:pPr>
            <a:r>
              <a:rPr lang="fr-FR" sz="3000" b="1" i="1" dirty="0" smtClean="0">
                <a:latin typeface="Pristina" pitchFamily="66" charset="0"/>
              </a:rPr>
              <a:t>Nos </a:t>
            </a:r>
            <a:r>
              <a:rPr lang="fr-FR" sz="3000" b="1" i="1" dirty="0" err="1" smtClean="0">
                <a:latin typeface="Pristina" pitchFamily="66" charset="0"/>
              </a:rPr>
              <a:t>lodges</a:t>
            </a:r>
            <a:r>
              <a:rPr lang="fr-FR" sz="3000" b="1" i="1" dirty="0" smtClean="0">
                <a:latin typeface="Pristina" pitchFamily="66" charset="0"/>
              </a:rPr>
              <a:t> Ambassadeur </a:t>
            </a:r>
            <a:endParaRPr lang="fr-FR" sz="3000" i="1" dirty="0">
              <a:latin typeface="Pristina" pitchFamily="66" charset="0"/>
            </a:endParaRPr>
          </a:p>
        </p:txBody>
      </p:sp>
      <p:sp>
        <p:nvSpPr>
          <p:cNvPr id="36868" name="Rectangle 4"/>
          <p:cNvSpPr>
            <a:spLocks noChangeArrowheads="1"/>
          </p:cNvSpPr>
          <p:nvPr/>
        </p:nvSpPr>
        <p:spPr bwMode="auto">
          <a:xfrm>
            <a:off x="611188" y="6092825"/>
            <a:ext cx="7777162" cy="555625"/>
          </a:xfrm>
          <a:prstGeom prst="rect">
            <a:avLst/>
          </a:prstGeom>
          <a:noFill/>
          <a:ln w="9525">
            <a:noFill/>
            <a:miter lim="800000"/>
            <a:headEnd/>
            <a:tailEnd/>
          </a:ln>
        </p:spPr>
        <p:txBody>
          <a:bodyPr/>
          <a:lstStyle/>
          <a:p>
            <a:pPr marL="342900" indent="-342900" algn="ctr">
              <a:spcBef>
                <a:spcPct val="20000"/>
              </a:spcBef>
            </a:pPr>
            <a:r>
              <a:rPr lang="fr-FR" sz="3000" b="1" i="1" dirty="0" smtClean="0">
                <a:latin typeface="Pristina" pitchFamily="66" charset="0"/>
              </a:rPr>
              <a:t>Montées  n’importe  où en Tunisie</a:t>
            </a:r>
            <a:endParaRPr lang="fr-FR" sz="3000" b="1" i="1" dirty="0">
              <a:latin typeface="Pristina" pitchFamily="66" charset="0"/>
            </a:endParaRPr>
          </a:p>
        </p:txBody>
      </p:sp>
      <p:sp>
        <p:nvSpPr>
          <p:cNvPr id="3" name="Espace réservé du contenu 2"/>
          <p:cNvSpPr>
            <a:spLocks noGrp="1"/>
          </p:cNvSpPr>
          <p:nvPr>
            <p:ph idx="1"/>
          </p:nvPr>
        </p:nvSpPr>
        <p:spPr/>
        <p:txBody>
          <a:bodyPr>
            <a:noAutofit/>
          </a:bodyPr>
          <a:lstStyle/>
          <a:p>
            <a:pPr marL="137160" indent="0">
              <a:buNone/>
            </a:pPr>
            <a:r>
              <a:rPr lang="fr-FR" sz="1400" b="1" dirty="0" smtClean="0"/>
              <a:t>Le salon  </a:t>
            </a:r>
            <a:r>
              <a:rPr lang="fr-FR" sz="1400" b="1" dirty="0"/>
              <a:t>intérieur : </a:t>
            </a:r>
          </a:p>
          <a:p>
            <a:r>
              <a:rPr lang="fr-FR" sz="1400" dirty="0"/>
              <a:t>                                                                                                                                                                                     Du bois, du métal, du verre tous ces mélanges de matériaux forment un mobilier adapté, ainsi vous serez envouté par la délicatesse et la finesse des choix de l’emplacement, des couleurs et des objets. </a:t>
            </a:r>
          </a:p>
          <a:p>
            <a:r>
              <a:rPr lang="fr-FR" sz="1400" dirty="0"/>
              <a:t>Miroir, fauteuils, tapis, cendrier, tissu pour les plateaux, coussin, théière tous adaptés pour votre confort.  Des petites bougies reposent à elles seules sur des consoles spécialement dessinées pour cet intérieur, calées au fond de petits photophores de verre, les jeux d’ombres et de lumières, assurant une atmosphère joyeuse et sereine.</a:t>
            </a:r>
          </a:p>
          <a:p>
            <a:r>
              <a:rPr lang="fr-FR" sz="1400" dirty="0"/>
              <a:t>                                                                                                                                                                                     Votre espace chambre à coucher :                                                                                                                                                                                                                                                                                                                           Un grand lit couvert de coussins, confortable, des tables de chevets, un tissage raffiné, des cendriers en cuivre martelé.                Pour conforter la chaleur de l’ambiance, des toiles de lin, coupées sur mesure, viennent souligner le mobilier de teck : chemins de table et nappages feront écho au couvre lit en «Hayek», toujours dans une même harmonie de ton et de matière. Vos vêtements trouveront leur place sur une échelle dont la vocation de portant soulignera l’astucieux détournement de fonction d’un outil artisanal en roseaux   A certaines périodes de l’année, les nuits sahariennes peuvent être fraîches. Chacune des tentes Lodge peut être équipée de chauffage individuel assurant ainsi une continuité de la douceur de la journée.                                                                                                                                                                                           </a:t>
            </a:r>
          </a:p>
          <a:p>
            <a:r>
              <a:rPr lang="fr-FR" sz="1400" dirty="0"/>
              <a:t> </a:t>
            </a:r>
          </a:p>
        </p:txBody>
      </p:sp>
    </p:spTree>
    <p:extLst>
      <p:ext uri="{BB962C8B-B14F-4D97-AF65-F5344CB8AC3E}">
        <p14:creationId xmlns:p14="http://schemas.microsoft.com/office/powerpoint/2010/main" val="42586886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ChangeArrowheads="1"/>
          </p:cNvSpPr>
          <p:nvPr/>
        </p:nvSpPr>
        <p:spPr bwMode="auto">
          <a:xfrm>
            <a:off x="0" y="0"/>
            <a:ext cx="7524328" cy="760413"/>
          </a:xfrm>
          <a:prstGeom prst="rect">
            <a:avLst/>
          </a:prstGeom>
          <a:noFill/>
          <a:ln w="9525">
            <a:noFill/>
            <a:miter lim="800000"/>
            <a:headEnd/>
            <a:tailEnd/>
          </a:ln>
        </p:spPr>
        <p:txBody>
          <a:bodyPr/>
          <a:lstStyle/>
          <a:p>
            <a:pPr marL="342900" indent="-342900">
              <a:spcBef>
                <a:spcPct val="20000"/>
              </a:spcBef>
            </a:pPr>
            <a:r>
              <a:rPr lang="fr-FR" sz="2000" dirty="0">
                <a:latin typeface="Pristina" pitchFamily="66" charset="0"/>
              </a:rPr>
              <a:t>Le Lodge « Ambassadeur » base </a:t>
            </a:r>
            <a:r>
              <a:rPr lang="fr-FR" sz="2000" dirty="0" smtClean="0">
                <a:latin typeface="Pristina" pitchFamily="66" charset="0"/>
              </a:rPr>
              <a:t>2 </a:t>
            </a:r>
            <a:r>
              <a:rPr lang="fr-FR" sz="2000" dirty="0">
                <a:latin typeface="Pristina" pitchFamily="66" charset="0"/>
              </a:rPr>
              <a:t>: accueil et service</a:t>
            </a:r>
          </a:p>
          <a:p>
            <a:pPr marL="342900" indent="-342900">
              <a:spcBef>
                <a:spcPct val="20000"/>
              </a:spcBef>
            </a:pPr>
            <a:r>
              <a:rPr lang="fr-FR" sz="1400" i="1" dirty="0">
                <a:hlinkClick r:id="rId2"/>
              </a:rPr>
              <a:t>http://www.croisierejaune.com/video/31_ephemere_ambassadeur_camp.html</a:t>
            </a:r>
            <a:endParaRPr lang="fr-FR" sz="1400" dirty="0">
              <a:latin typeface="Maiandra GD" pitchFamily="34" charset="0"/>
            </a:endParaRPr>
          </a:p>
          <a:p>
            <a:pPr marL="342900" indent="-342900">
              <a:spcBef>
                <a:spcPct val="20000"/>
              </a:spcBef>
            </a:pPr>
            <a:endParaRPr lang="fr-FR" sz="1400" dirty="0">
              <a:latin typeface="Maiandra GD" pitchFamily="34" charset="0"/>
            </a:endParaRPr>
          </a:p>
          <a:p>
            <a:pPr marL="342900" indent="-342900">
              <a:spcBef>
                <a:spcPct val="20000"/>
              </a:spcBef>
            </a:pPr>
            <a:endParaRPr lang="fr-FR" sz="1400" dirty="0">
              <a:latin typeface="Maiandra GD" pitchFamily="34" charset="0"/>
            </a:endParaRPr>
          </a:p>
        </p:txBody>
      </p:sp>
      <p:pic>
        <p:nvPicPr>
          <p:cNvPr id="39942" name="Image 9" descr="IMG_8924_2.jpg"/>
          <p:cNvPicPr>
            <a:picLocks noChangeAspect="1"/>
          </p:cNvPicPr>
          <p:nvPr/>
        </p:nvPicPr>
        <p:blipFill>
          <a:blip r:embed="rId3" cstate="screen"/>
          <a:srcRect/>
          <a:stretch>
            <a:fillRect/>
          </a:stretch>
        </p:blipFill>
        <p:spPr bwMode="auto">
          <a:xfrm>
            <a:off x="0" y="2276872"/>
            <a:ext cx="5760381" cy="3933552"/>
          </a:xfrm>
          <a:prstGeom prst="rect">
            <a:avLst/>
          </a:prstGeom>
          <a:noFill/>
          <a:ln w="9525">
            <a:noFill/>
            <a:miter lim="800000"/>
            <a:headEnd/>
            <a:tailEnd/>
          </a:ln>
        </p:spPr>
      </p:pic>
      <p:sp>
        <p:nvSpPr>
          <p:cNvPr id="39943" name="Sous-titre 2"/>
          <p:cNvSpPr>
            <a:spLocks/>
          </p:cNvSpPr>
          <p:nvPr/>
        </p:nvSpPr>
        <p:spPr bwMode="auto">
          <a:xfrm>
            <a:off x="366713" y="6411913"/>
            <a:ext cx="1617662" cy="296862"/>
          </a:xfrm>
          <a:prstGeom prst="rect">
            <a:avLst/>
          </a:prstGeom>
          <a:noFill/>
          <a:ln w="9525">
            <a:noFill/>
            <a:miter lim="800000"/>
            <a:headEnd/>
            <a:tailEnd/>
          </a:ln>
        </p:spPr>
        <p:txBody>
          <a:bodyPr/>
          <a:lstStyle/>
          <a:p>
            <a:pPr>
              <a:spcBef>
                <a:spcPct val="20000"/>
              </a:spcBef>
              <a:buFont typeface="Arial" pitchFamily="34" charset="0"/>
              <a:buNone/>
            </a:pPr>
            <a:r>
              <a:rPr lang="fr-FR" sz="1400" b="1" dirty="0">
                <a:solidFill>
                  <a:srgbClr val="FFFFFF"/>
                </a:solidFill>
                <a:latin typeface="Pristina" pitchFamily="66" charset="0"/>
              </a:rPr>
              <a:t>La Tunisie Nouvelle</a:t>
            </a:r>
          </a:p>
        </p:txBody>
      </p:sp>
      <p:pic>
        <p:nvPicPr>
          <p:cNvPr id="41986" name="Picture 2" descr="\\192.168.1.5\cj\6 PRODUCTION\Croisiere jaune\PLANS\TENTE LODGE\tente LODGE 4 LITS.jpg"/>
          <p:cNvPicPr>
            <a:picLocks noChangeAspect="1" noChangeArrowheads="1"/>
          </p:cNvPicPr>
          <p:nvPr/>
        </p:nvPicPr>
        <p:blipFill>
          <a:blip r:embed="rId4" cstate="screen"/>
          <a:srcRect/>
          <a:stretch>
            <a:fillRect/>
          </a:stretch>
        </p:blipFill>
        <p:spPr bwMode="auto">
          <a:xfrm>
            <a:off x="4932040" y="705503"/>
            <a:ext cx="4211960" cy="5955449"/>
          </a:xfrm>
          <a:prstGeom prst="rect">
            <a:avLst/>
          </a:prstGeom>
          <a:noFill/>
        </p:spPr>
      </p:pic>
      <p:sp>
        <p:nvSpPr>
          <p:cNvPr id="9" name="Rectangle 7"/>
          <p:cNvSpPr>
            <a:spLocks noChangeArrowheads="1"/>
          </p:cNvSpPr>
          <p:nvPr/>
        </p:nvSpPr>
        <p:spPr bwMode="auto">
          <a:xfrm>
            <a:off x="179512" y="1268760"/>
            <a:ext cx="4536504" cy="461665"/>
          </a:xfrm>
          <a:prstGeom prst="rect">
            <a:avLst/>
          </a:prstGeom>
          <a:noFill/>
          <a:ln w="9525">
            <a:noFill/>
            <a:miter lim="800000"/>
            <a:headEnd/>
            <a:tailEnd/>
          </a:ln>
        </p:spPr>
        <p:txBody>
          <a:bodyPr wrap="square">
            <a:spAutoFit/>
          </a:bodyPr>
          <a:lstStyle/>
          <a:p>
            <a:pPr algn="ctr" defTabSz="914400" eaLnBrk="0" fontAlgn="ctr" hangingPunct="0"/>
            <a:r>
              <a:rPr lang="fr-FR" sz="2400" b="1" dirty="0" smtClean="0">
                <a:latin typeface="Pristina" pitchFamily="66" charset="0"/>
                <a:cs typeface="Arial" pitchFamily="34" charset="0"/>
              </a:rPr>
              <a:t>Plan base  2 lits doubles avec séparation</a:t>
            </a:r>
            <a:endParaRPr lang="fr-FR" sz="2400" dirty="0">
              <a:latin typeface="Pristina" pitchFamily="66"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Image 6" descr="LOGO CJ BLC typo.eps"/>
          <p:cNvPicPr>
            <a:picLocks noChangeAspect="1"/>
          </p:cNvPicPr>
          <p:nvPr/>
        </p:nvPicPr>
        <p:blipFill>
          <a:blip r:embed="rId2" cstate="screen"/>
          <a:srcRect/>
          <a:stretch>
            <a:fillRect/>
          </a:stretch>
        </p:blipFill>
        <p:spPr bwMode="auto">
          <a:xfrm>
            <a:off x="501650" y="158750"/>
            <a:ext cx="1482725" cy="204788"/>
          </a:xfrm>
          <a:prstGeom prst="rect">
            <a:avLst/>
          </a:prstGeom>
          <a:noFill/>
          <a:ln w="9525">
            <a:noFill/>
            <a:miter lim="800000"/>
            <a:headEnd/>
            <a:tailEnd/>
          </a:ln>
        </p:spPr>
      </p:pic>
      <p:sp>
        <p:nvSpPr>
          <p:cNvPr id="40963" name="Rectangle 2"/>
          <p:cNvSpPr>
            <a:spLocks noChangeArrowheads="1"/>
          </p:cNvSpPr>
          <p:nvPr/>
        </p:nvSpPr>
        <p:spPr bwMode="auto">
          <a:xfrm>
            <a:off x="360363" y="660400"/>
            <a:ext cx="6992937" cy="439738"/>
          </a:xfrm>
          <a:prstGeom prst="rect">
            <a:avLst/>
          </a:prstGeom>
          <a:noFill/>
          <a:ln w="9525">
            <a:noFill/>
            <a:miter lim="800000"/>
            <a:headEnd/>
            <a:tailEnd/>
          </a:ln>
        </p:spPr>
        <p:txBody>
          <a:bodyPr/>
          <a:lstStyle/>
          <a:p>
            <a:pPr marL="342900" indent="-342900">
              <a:spcBef>
                <a:spcPct val="20000"/>
              </a:spcBef>
            </a:pPr>
            <a:r>
              <a:rPr lang="fr-FR" sz="2000">
                <a:latin typeface="Pristina" pitchFamily="66" charset="0"/>
              </a:rPr>
              <a:t>Le Lodge « Ambassadeur » : accueil et service</a:t>
            </a:r>
          </a:p>
          <a:p>
            <a:pPr marL="342900" indent="-342900">
              <a:spcBef>
                <a:spcPct val="20000"/>
              </a:spcBef>
            </a:pPr>
            <a:r>
              <a:rPr lang="fr-FR" sz="1400" i="1">
                <a:hlinkClick r:id="rId3"/>
              </a:rPr>
              <a:t>http://www.croisierejaune.com/video/31_ephemere_ambassadeur_camp.html</a:t>
            </a:r>
            <a:endParaRPr lang="fr-FR" sz="1400">
              <a:latin typeface="Maiandra GD" pitchFamily="34" charset="0"/>
            </a:endParaRPr>
          </a:p>
          <a:p>
            <a:pPr marL="342900" indent="-342900">
              <a:spcBef>
                <a:spcPct val="20000"/>
              </a:spcBef>
            </a:pPr>
            <a:endParaRPr lang="fr-FR" sz="1400">
              <a:latin typeface="Maiandra GD" pitchFamily="34" charset="0"/>
            </a:endParaRPr>
          </a:p>
          <a:p>
            <a:pPr marL="342900" indent="-342900">
              <a:spcBef>
                <a:spcPct val="20000"/>
              </a:spcBef>
            </a:pPr>
            <a:endParaRPr lang="fr-FR" sz="1400">
              <a:latin typeface="Maiandra GD" pitchFamily="34" charset="0"/>
            </a:endParaRPr>
          </a:p>
        </p:txBody>
      </p:sp>
      <p:pic>
        <p:nvPicPr>
          <p:cNvPr id="40965" name="Image 7" descr="DSC_0201~.jpg"/>
          <p:cNvPicPr>
            <a:picLocks noChangeAspect="1"/>
          </p:cNvPicPr>
          <p:nvPr/>
        </p:nvPicPr>
        <p:blipFill>
          <a:blip r:embed="rId4" cstate="screen"/>
          <a:srcRect/>
          <a:stretch>
            <a:fillRect/>
          </a:stretch>
        </p:blipFill>
        <p:spPr bwMode="auto">
          <a:xfrm>
            <a:off x="0" y="1346200"/>
            <a:ext cx="2532063" cy="4681538"/>
          </a:xfrm>
          <a:prstGeom prst="rect">
            <a:avLst/>
          </a:prstGeom>
          <a:noFill/>
          <a:ln w="9525">
            <a:noFill/>
            <a:miter lim="800000"/>
            <a:headEnd/>
            <a:tailEnd/>
          </a:ln>
        </p:spPr>
      </p:pic>
      <p:pic>
        <p:nvPicPr>
          <p:cNvPr id="40966" name="Image 8" descr="DSC_0243.jpg"/>
          <p:cNvPicPr>
            <a:picLocks noChangeAspect="1"/>
          </p:cNvPicPr>
          <p:nvPr/>
        </p:nvPicPr>
        <p:blipFill>
          <a:blip r:embed="rId5" cstate="screen"/>
          <a:srcRect/>
          <a:stretch>
            <a:fillRect/>
          </a:stretch>
        </p:blipFill>
        <p:spPr bwMode="auto">
          <a:xfrm>
            <a:off x="5341938" y="1346200"/>
            <a:ext cx="3802062" cy="4681538"/>
          </a:xfrm>
          <a:prstGeom prst="rect">
            <a:avLst/>
          </a:prstGeom>
          <a:noFill/>
          <a:ln w="9525">
            <a:noFill/>
            <a:miter lim="800000"/>
            <a:headEnd/>
            <a:tailEnd/>
          </a:ln>
        </p:spPr>
      </p:pic>
      <p:pic>
        <p:nvPicPr>
          <p:cNvPr id="40967" name="Image 6" descr="DSC_0215.jpg"/>
          <p:cNvPicPr>
            <a:picLocks noChangeAspect="1"/>
          </p:cNvPicPr>
          <p:nvPr/>
        </p:nvPicPr>
        <p:blipFill>
          <a:blip r:embed="rId6" cstate="screen"/>
          <a:srcRect r="-14313"/>
          <a:stretch>
            <a:fillRect/>
          </a:stretch>
        </p:blipFill>
        <p:spPr bwMode="auto">
          <a:xfrm>
            <a:off x="2532063" y="1346200"/>
            <a:ext cx="3302000" cy="4681538"/>
          </a:xfrm>
          <a:prstGeom prst="rect">
            <a:avLst/>
          </a:prstGeom>
          <a:noFill/>
          <a:ln w="9525">
            <a:noFill/>
            <a:miter lim="800000"/>
            <a:headEnd/>
            <a:tailEnd/>
          </a:ln>
        </p:spPr>
      </p:pic>
      <p:sp>
        <p:nvSpPr>
          <p:cNvPr id="40968" name="Sous-titre 2"/>
          <p:cNvSpPr>
            <a:spLocks/>
          </p:cNvSpPr>
          <p:nvPr/>
        </p:nvSpPr>
        <p:spPr bwMode="auto">
          <a:xfrm>
            <a:off x="366713" y="6411913"/>
            <a:ext cx="1617662" cy="296862"/>
          </a:xfrm>
          <a:prstGeom prst="rect">
            <a:avLst/>
          </a:prstGeom>
          <a:noFill/>
          <a:ln w="9525">
            <a:noFill/>
            <a:miter lim="800000"/>
            <a:headEnd/>
            <a:tailEnd/>
          </a:ln>
        </p:spPr>
        <p:txBody>
          <a:bodyPr/>
          <a:lstStyle/>
          <a:p>
            <a:pPr>
              <a:spcBef>
                <a:spcPct val="20000"/>
              </a:spcBef>
              <a:buFont typeface="Arial" pitchFamily="34" charset="0"/>
              <a:buNone/>
            </a:pPr>
            <a:r>
              <a:rPr lang="fr-FR" sz="1400" b="1">
                <a:solidFill>
                  <a:srgbClr val="FFFFFF"/>
                </a:solidFill>
                <a:latin typeface="Pristina" pitchFamily="66" charset="0"/>
              </a:rPr>
              <a:t>La Tunisie Nouvelle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Image 6" descr="LOGO CJ BLC typo.eps"/>
          <p:cNvPicPr>
            <a:picLocks noChangeAspect="1"/>
          </p:cNvPicPr>
          <p:nvPr/>
        </p:nvPicPr>
        <p:blipFill>
          <a:blip r:embed="rId2" cstate="screen"/>
          <a:srcRect/>
          <a:stretch>
            <a:fillRect/>
          </a:stretch>
        </p:blipFill>
        <p:spPr bwMode="auto">
          <a:xfrm>
            <a:off x="501650" y="158750"/>
            <a:ext cx="1482725" cy="204788"/>
          </a:xfrm>
          <a:prstGeom prst="rect">
            <a:avLst/>
          </a:prstGeom>
          <a:noFill/>
          <a:ln w="9525">
            <a:noFill/>
            <a:miter lim="800000"/>
            <a:headEnd/>
            <a:tailEnd/>
          </a:ln>
        </p:spPr>
      </p:pic>
      <p:sp>
        <p:nvSpPr>
          <p:cNvPr id="41987" name="Rectangle 2"/>
          <p:cNvSpPr>
            <a:spLocks noChangeArrowheads="1"/>
          </p:cNvSpPr>
          <p:nvPr/>
        </p:nvSpPr>
        <p:spPr bwMode="auto">
          <a:xfrm>
            <a:off x="360363" y="660400"/>
            <a:ext cx="6992937" cy="439738"/>
          </a:xfrm>
          <a:prstGeom prst="rect">
            <a:avLst/>
          </a:prstGeom>
          <a:noFill/>
          <a:ln w="9525">
            <a:noFill/>
            <a:miter lim="800000"/>
            <a:headEnd/>
            <a:tailEnd/>
          </a:ln>
        </p:spPr>
        <p:txBody>
          <a:bodyPr/>
          <a:lstStyle/>
          <a:p>
            <a:pPr marL="342900" indent="-342900">
              <a:spcBef>
                <a:spcPct val="20000"/>
              </a:spcBef>
            </a:pPr>
            <a:r>
              <a:rPr lang="fr-FR" sz="2000">
                <a:latin typeface="Pristina" pitchFamily="66" charset="0"/>
              </a:rPr>
              <a:t>Un lieu unique et exclusif.</a:t>
            </a:r>
          </a:p>
          <a:p>
            <a:pPr marL="342900" indent="-342900">
              <a:spcBef>
                <a:spcPct val="20000"/>
              </a:spcBef>
            </a:pPr>
            <a:r>
              <a:rPr lang="fr-FR" sz="1400" i="1">
                <a:hlinkClick r:id="rId3"/>
              </a:rPr>
              <a:t>http://www.croisierejaune.com/video/31_ephemere_ambassadeur_camp.html</a:t>
            </a:r>
            <a:endParaRPr lang="fr-FR" sz="1400">
              <a:latin typeface="Maiandra GD" pitchFamily="34" charset="0"/>
            </a:endParaRPr>
          </a:p>
          <a:p>
            <a:pPr marL="342900" indent="-342900">
              <a:spcBef>
                <a:spcPct val="20000"/>
              </a:spcBef>
            </a:pPr>
            <a:endParaRPr lang="fr-FR" sz="1400">
              <a:latin typeface="Maiandra GD" pitchFamily="34" charset="0"/>
            </a:endParaRPr>
          </a:p>
          <a:p>
            <a:pPr marL="342900" indent="-342900">
              <a:spcBef>
                <a:spcPct val="20000"/>
              </a:spcBef>
            </a:pPr>
            <a:endParaRPr lang="fr-FR" sz="1400">
              <a:latin typeface="Maiandra GD" pitchFamily="34" charset="0"/>
            </a:endParaRPr>
          </a:p>
          <a:p>
            <a:pPr marL="342900" indent="-342900">
              <a:spcBef>
                <a:spcPct val="20000"/>
              </a:spcBef>
            </a:pPr>
            <a:endParaRPr lang="fr-FR" sz="1400">
              <a:latin typeface="Maiandra GD" pitchFamily="34" charset="0"/>
            </a:endParaRPr>
          </a:p>
          <a:p>
            <a:pPr marL="342900" indent="-342900">
              <a:spcBef>
                <a:spcPct val="20000"/>
              </a:spcBef>
            </a:pPr>
            <a:endParaRPr lang="fr-FR" sz="1400">
              <a:latin typeface="Maiandra GD" pitchFamily="34" charset="0"/>
            </a:endParaRPr>
          </a:p>
        </p:txBody>
      </p:sp>
      <p:pic>
        <p:nvPicPr>
          <p:cNvPr id="41989" name="Image 7" descr="IMG_9098.jpg"/>
          <p:cNvPicPr>
            <a:picLocks noChangeAspect="1"/>
          </p:cNvPicPr>
          <p:nvPr/>
        </p:nvPicPr>
        <p:blipFill>
          <a:blip r:embed="rId4" cstate="screen"/>
          <a:srcRect/>
          <a:stretch>
            <a:fillRect/>
          </a:stretch>
        </p:blipFill>
        <p:spPr bwMode="auto">
          <a:xfrm>
            <a:off x="0" y="1285875"/>
            <a:ext cx="6426200" cy="4457700"/>
          </a:xfrm>
          <a:prstGeom prst="rect">
            <a:avLst/>
          </a:prstGeom>
          <a:noFill/>
          <a:ln w="9525">
            <a:noFill/>
            <a:miter lim="800000"/>
            <a:headEnd/>
            <a:tailEnd/>
          </a:ln>
        </p:spPr>
      </p:pic>
      <p:pic>
        <p:nvPicPr>
          <p:cNvPr id="41990" name="Image 8" descr="DSC_0465.jpg"/>
          <p:cNvPicPr>
            <a:picLocks noChangeAspect="1"/>
          </p:cNvPicPr>
          <p:nvPr/>
        </p:nvPicPr>
        <p:blipFill>
          <a:blip r:embed="rId5" cstate="screen"/>
          <a:srcRect/>
          <a:stretch>
            <a:fillRect/>
          </a:stretch>
        </p:blipFill>
        <p:spPr bwMode="auto">
          <a:xfrm>
            <a:off x="6426200" y="1285875"/>
            <a:ext cx="2717800" cy="4457700"/>
          </a:xfrm>
          <a:prstGeom prst="rect">
            <a:avLst/>
          </a:prstGeom>
          <a:noFill/>
          <a:ln w="9525">
            <a:noFill/>
            <a:miter lim="800000"/>
            <a:headEnd/>
            <a:tailEnd/>
          </a:ln>
        </p:spPr>
      </p:pic>
      <p:sp>
        <p:nvSpPr>
          <p:cNvPr id="41991" name="Sous-titre 2"/>
          <p:cNvSpPr>
            <a:spLocks/>
          </p:cNvSpPr>
          <p:nvPr/>
        </p:nvSpPr>
        <p:spPr bwMode="auto">
          <a:xfrm>
            <a:off x="366713" y="6411913"/>
            <a:ext cx="1617662" cy="296862"/>
          </a:xfrm>
          <a:prstGeom prst="rect">
            <a:avLst/>
          </a:prstGeom>
          <a:noFill/>
          <a:ln w="9525">
            <a:noFill/>
            <a:miter lim="800000"/>
            <a:headEnd/>
            <a:tailEnd/>
          </a:ln>
        </p:spPr>
        <p:txBody>
          <a:bodyPr/>
          <a:lstStyle/>
          <a:p>
            <a:pPr>
              <a:spcBef>
                <a:spcPct val="20000"/>
              </a:spcBef>
              <a:buFont typeface="Arial" pitchFamily="34" charset="0"/>
              <a:buNone/>
            </a:pPr>
            <a:r>
              <a:rPr lang="fr-FR" sz="1400" b="1">
                <a:solidFill>
                  <a:srgbClr val="FFFFFF"/>
                </a:solidFill>
                <a:latin typeface="Pristina" pitchFamily="66" charset="0"/>
              </a:rPr>
              <a:t>La Tunisie Nouvelle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Image 6" descr="LOGO CJ BLC typo.eps"/>
          <p:cNvPicPr>
            <a:picLocks noChangeAspect="1"/>
          </p:cNvPicPr>
          <p:nvPr/>
        </p:nvPicPr>
        <p:blipFill>
          <a:blip r:embed="rId2" cstate="screen"/>
          <a:srcRect/>
          <a:stretch>
            <a:fillRect/>
          </a:stretch>
        </p:blipFill>
        <p:spPr bwMode="auto">
          <a:xfrm>
            <a:off x="501650" y="158750"/>
            <a:ext cx="1482725" cy="204788"/>
          </a:xfrm>
          <a:prstGeom prst="rect">
            <a:avLst/>
          </a:prstGeom>
          <a:noFill/>
          <a:ln w="9525">
            <a:noFill/>
            <a:miter lim="800000"/>
            <a:headEnd/>
            <a:tailEnd/>
          </a:ln>
        </p:spPr>
      </p:pic>
      <p:sp>
        <p:nvSpPr>
          <p:cNvPr id="43011" name="Rectangle 2"/>
          <p:cNvSpPr>
            <a:spLocks noChangeArrowheads="1"/>
          </p:cNvSpPr>
          <p:nvPr/>
        </p:nvSpPr>
        <p:spPr bwMode="auto">
          <a:xfrm>
            <a:off x="360363" y="660400"/>
            <a:ext cx="6992937" cy="439738"/>
          </a:xfrm>
          <a:prstGeom prst="rect">
            <a:avLst/>
          </a:prstGeom>
          <a:noFill/>
          <a:ln w="9525">
            <a:noFill/>
            <a:miter lim="800000"/>
            <a:headEnd/>
            <a:tailEnd/>
          </a:ln>
        </p:spPr>
        <p:txBody>
          <a:bodyPr/>
          <a:lstStyle/>
          <a:p>
            <a:pPr marL="342900" indent="-342900">
              <a:spcBef>
                <a:spcPct val="20000"/>
              </a:spcBef>
            </a:pPr>
            <a:r>
              <a:rPr lang="fr-FR" sz="2000">
                <a:latin typeface="Pristina" pitchFamily="66" charset="0"/>
              </a:rPr>
              <a:t>Lodge « Ambassadeur »</a:t>
            </a:r>
          </a:p>
          <a:p>
            <a:pPr marL="342900" indent="-342900">
              <a:spcBef>
                <a:spcPct val="20000"/>
              </a:spcBef>
            </a:pPr>
            <a:r>
              <a:rPr lang="fr-FR" sz="1400" i="1">
                <a:hlinkClick r:id="rId3"/>
              </a:rPr>
              <a:t>http://www.croisierejaune.com/video/31_ephemere_ambassadeur_camp.html</a:t>
            </a:r>
            <a:endParaRPr lang="fr-FR" sz="1400">
              <a:latin typeface="Maiandra GD" pitchFamily="34" charset="0"/>
            </a:endParaRPr>
          </a:p>
          <a:p>
            <a:pPr marL="342900" indent="-342900">
              <a:spcBef>
                <a:spcPct val="20000"/>
              </a:spcBef>
            </a:pPr>
            <a:endParaRPr lang="fr-FR" sz="1400">
              <a:latin typeface="Maiandra GD" pitchFamily="34" charset="0"/>
            </a:endParaRPr>
          </a:p>
          <a:p>
            <a:pPr marL="342900" indent="-342900">
              <a:spcBef>
                <a:spcPct val="20000"/>
              </a:spcBef>
            </a:pPr>
            <a:endParaRPr lang="fr-FR" sz="1400">
              <a:latin typeface="Maiandra GD" pitchFamily="34" charset="0"/>
            </a:endParaRPr>
          </a:p>
        </p:txBody>
      </p:sp>
      <p:pic>
        <p:nvPicPr>
          <p:cNvPr id="43012" name="Image 6" descr="DSC_0297.jpg"/>
          <p:cNvPicPr>
            <a:picLocks noChangeAspect="1"/>
          </p:cNvPicPr>
          <p:nvPr/>
        </p:nvPicPr>
        <p:blipFill>
          <a:blip r:embed="rId4" cstate="screen"/>
          <a:srcRect/>
          <a:stretch>
            <a:fillRect/>
          </a:stretch>
        </p:blipFill>
        <p:spPr bwMode="auto">
          <a:xfrm>
            <a:off x="1746250" y="1376363"/>
            <a:ext cx="6940550" cy="4646612"/>
          </a:xfrm>
          <a:prstGeom prst="rect">
            <a:avLst/>
          </a:prstGeom>
          <a:noFill/>
          <a:ln w="9525">
            <a:noFill/>
            <a:miter lim="800000"/>
            <a:headEnd/>
            <a:tailEnd/>
          </a:ln>
        </p:spPr>
      </p:pic>
      <p:sp>
        <p:nvSpPr>
          <p:cNvPr id="43014" name="Sous-titre 2"/>
          <p:cNvSpPr>
            <a:spLocks/>
          </p:cNvSpPr>
          <p:nvPr/>
        </p:nvSpPr>
        <p:spPr bwMode="auto">
          <a:xfrm>
            <a:off x="366713" y="6411913"/>
            <a:ext cx="1617662" cy="296862"/>
          </a:xfrm>
          <a:prstGeom prst="rect">
            <a:avLst/>
          </a:prstGeom>
          <a:noFill/>
          <a:ln w="9525">
            <a:noFill/>
            <a:miter lim="800000"/>
            <a:headEnd/>
            <a:tailEnd/>
          </a:ln>
        </p:spPr>
        <p:txBody>
          <a:bodyPr/>
          <a:lstStyle/>
          <a:p>
            <a:pPr>
              <a:spcBef>
                <a:spcPct val="20000"/>
              </a:spcBef>
              <a:buFont typeface="Arial" pitchFamily="34" charset="0"/>
              <a:buNone/>
            </a:pPr>
            <a:r>
              <a:rPr lang="fr-FR" sz="1400" b="1">
                <a:solidFill>
                  <a:srgbClr val="FFFFFF"/>
                </a:solidFill>
                <a:latin typeface="Pristina" pitchFamily="66" charset="0"/>
              </a:rPr>
              <a:t>La Tunisie Nouvelle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Image 6" descr="LOGO CJ BLC typo.eps"/>
          <p:cNvPicPr>
            <a:picLocks noChangeAspect="1"/>
          </p:cNvPicPr>
          <p:nvPr/>
        </p:nvPicPr>
        <p:blipFill>
          <a:blip r:embed="rId2" cstate="screen"/>
          <a:srcRect/>
          <a:stretch>
            <a:fillRect/>
          </a:stretch>
        </p:blipFill>
        <p:spPr bwMode="auto">
          <a:xfrm>
            <a:off x="501650" y="158750"/>
            <a:ext cx="1482725" cy="204788"/>
          </a:xfrm>
          <a:prstGeom prst="rect">
            <a:avLst/>
          </a:prstGeom>
          <a:noFill/>
          <a:ln w="9525">
            <a:noFill/>
            <a:miter lim="800000"/>
            <a:headEnd/>
            <a:tailEnd/>
          </a:ln>
        </p:spPr>
      </p:pic>
      <p:sp>
        <p:nvSpPr>
          <p:cNvPr id="44035" name="Rectangle 2"/>
          <p:cNvSpPr>
            <a:spLocks noChangeArrowheads="1"/>
          </p:cNvSpPr>
          <p:nvPr/>
        </p:nvSpPr>
        <p:spPr bwMode="auto">
          <a:xfrm>
            <a:off x="360363" y="660400"/>
            <a:ext cx="6992937" cy="439738"/>
          </a:xfrm>
          <a:prstGeom prst="rect">
            <a:avLst/>
          </a:prstGeom>
          <a:noFill/>
          <a:ln w="9525">
            <a:noFill/>
            <a:miter lim="800000"/>
            <a:headEnd/>
            <a:tailEnd/>
          </a:ln>
        </p:spPr>
        <p:txBody>
          <a:bodyPr/>
          <a:lstStyle/>
          <a:p>
            <a:pPr marL="342900" indent="-342900">
              <a:spcBef>
                <a:spcPct val="20000"/>
              </a:spcBef>
            </a:pPr>
            <a:r>
              <a:rPr lang="fr-FR" sz="2000">
                <a:latin typeface="Pristina" pitchFamily="66" charset="0"/>
              </a:rPr>
              <a:t>Lodge « Ambassadeur »</a:t>
            </a:r>
          </a:p>
          <a:p>
            <a:pPr marL="342900" indent="-342900">
              <a:spcBef>
                <a:spcPct val="20000"/>
              </a:spcBef>
            </a:pPr>
            <a:r>
              <a:rPr lang="fr-FR" sz="1400" i="1">
                <a:hlinkClick r:id="rId3"/>
              </a:rPr>
              <a:t>http://www.croisierejaune.com/video/31_ephemere_ambassadeur_camp.html</a:t>
            </a:r>
            <a:endParaRPr lang="fr-FR" sz="1400">
              <a:latin typeface="Maiandra GD" pitchFamily="34" charset="0"/>
            </a:endParaRPr>
          </a:p>
          <a:p>
            <a:pPr marL="342900" indent="-342900">
              <a:spcBef>
                <a:spcPct val="20000"/>
              </a:spcBef>
            </a:pPr>
            <a:endParaRPr lang="fr-FR" sz="1400">
              <a:latin typeface="Maiandra GD" pitchFamily="34" charset="0"/>
            </a:endParaRPr>
          </a:p>
          <a:p>
            <a:pPr marL="342900" indent="-342900">
              <a:spcBef>
                <a:spcPct val="20000"/>
              </a:spcBef>
            </a:pPr>
            <a:endParaRPr lang="fr-FR" sz="1400">
              <a:latin typeface="Maiandra GD" pitchFamily="34" charset="0"/>
            </a:endParaRPr>
          </a:p>
        </p:txBody>
      </p:sp>
      <p:pic>
        <p:nvPicPr>
          <p:cNvPr id="44036" name="Image 7" descr="IMG_8944.jpg"/>
          <p:cNvPicPr>
            <a:picLocks noChangeAspect="1"/>
          </p:cNvPicPr>
          <p:nvPr/>
        </p:nvPicPr>
        <p:blipFill>
          <a:blip r:embed="rId4" cstate="screen"/>
          <a:srcRect/>
          <a:stretch>
            <a:fillRect/>
          </a:stretch>
        </p:blipFill>
        <p:spPr bwMode="auto">
          <a:xfrm>
            <a:off x="2265363" y="1444625"/>
            <a:ext cx="6421437" cy="4689475"/>
          </a:xfrm>
          <a:prstGeom prst="rect">
            <a:avLst/>
          </a:prstGeom>
          <a:noFill/>
          <a:ln w="9525">
            <a:noFill/>
            <a:miter lim="800000"/>
            <a:headEnd/>
            <a:tailEnd/>
          </a:ln>
        </p:spPr>
      </p:pic>
      <p:sp>
        <p:nvSpPr>
          <p:cNvPr id="44038" name="Sous-titre 2"/>
          <p:cNvSpPr>
            <a:spLocks/>
          </p:cNvSpPr>
          <p:nvPr/>
        </p:nvSpPr>
        <p:spPr bwMode="auto">
          <a:xfrm>
            <a:off x="366713" y="6411913"/>
            <a:ext cx="1617662" cy="296862"/>
          </a:xfrm>
          <a:prstGeom prst="rect">
            <a:avLst/>
          </a:prstGeom>
          <a:noFill/>
          <a:ln w="9525">
            <a:noFill/>
            <a:miter lim="800000"/>
            <a:headEnd/>
            <a:tailEnd/>
          </a:ln>
        </p:spPr>
        <p:txBody>
          <a:bodyPr/>
          <a:lstStyle/>
          <a:p>
            <a:pPr>
              <a:spcBef>
                <a:spcPct val="20000"/>
              </a:spcBef>
              <a:buFont typeface="Arial" pitchFamily="34" charset="0"/>
              <a:buNone/>
            </a:pPr>
            <a:r>
              <a:rPr lang="fr-FR" sz="1400" b="1">
                <a:solidFill>
                  <a:srgbClr val="FFFFFF"/>
                </a:solidFill>
                <a:latin typeface="Pristina" pitchFamily="66" charset="0"/>
              </a:rPr>
              <a:t>La Tunisie Nouvelle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Image 6" descr="LOGO CJ BLC typo.eps"/>
          <p:cNvPicPr>
            <a:picLocks noChangeAspect="1"/>
          </p:cNvPicPr>
          <p:nvPr/>
        </p:nvPicPr>
        <p:blipFill>
          <a:blip r:embed="rId2" cstate="screen"/>
          <a:srcRect/>
          <a:stretch>
            <a:fillRect/>
          </a:stretch>
        </p:blipFill>
        <p:spPr bwMode="auto">
          <a:xfrm>
            <a:off x="501650" y="158750"/>
            <a:ext cx="1482725" cy="204788"/>
          </a:xfrm>
          <a:prstGeom prst="rect">
            <a:avLst/>
          </a:prstGeom>
          <a:noFill/>
          <a:ln w="9525">
            <a:noFill/>
            <a:miter lim="800000"/>
            <a:headEnd/>
            <a:tailEnd/>
          </a:ln>
        </p:spPr>
      </p:pic>
      <p:sp>
        <p:nvSpPr>
          <p:cNvPr id="45059" name="Rectangle 2"/>
          <p:cNvSpPr>
            <a:spLocks noChangeArrowheads="1"/>
          </p:cNvSpPr>
          <p:nvPr/>
        </p:nvSpPr>
        <p:spPr bwMode="auto">
          <a:xfrm>
            <a:off x="360363" y="660400"/>
            <a:ext cx="6992937" cy="439738"/>
          </a:xfrm>
          <a:prstGeom prst="rect">
            <a:avLst/>
          </a:prstGeom>
          <a:noFill/>
          <a:ln w="9525">
            <a:noFill/>
            <a:miter lim="800000"/>
            <a:headEnd/>
            <a:tailEnd/>
          </a:ln>
        </p:spPr>
        <p:txBody>
          <a:bodyPr/>
          <a:lstStyle/>
          <a:p>
            <a:pPr marL="342900" indent="-342900">
              <a:spcBef>
                <a:spcPct val="20000"/>
              </a:spcBef>
            </a:pPr>
            <a:r>
              <a:rPr lang="fr-FR" sz="2000">
                <a:latin typeface="Pristina" pitchFamily="66" charset="0"/>
              </a:rPr>
              <a:t>Lodge « Ambassadeur »</a:t>
            </a:r>
          </a:p>
          <a:p>
            <a:pPr marL="342900" indent="-342900">
              <a:spcBef>
                <a:spcPct val="20000"/>
              </a:spcBef>
            </a:pPr>
            <a:r>
              <a:rPr lang="fr-FR" sz="1400" i="1">
                <a:hlinkClick r:id="rId3"/>
              </a:rPr>
              <a:t>http://www.croisierejaune.com/video/31_ephemere_ambassadeur_camp.html</a:t>
            </a:r>
            <a:endParaRPr lang="fr-FR" sz="1400">
              <a:latin typeface="Maiandra GD" pitchFamily="34" charset="0"/>
            </a:endParaRPr>
          </a:p>
          <a:p>
            <a:pPr marL="342900" indent="-342900">
              <a:spcBef>
                <a:spcPct val="20000"/>
              </a:spcBef>
            </a:pPr>
            <a:endParaRPr lang="fr-FR" sz="1400">
              <a:latin typeface="Maiandra GD" pitchFamily="34" charset="0"/>
            </a:endParaRPr>
          </a:p>
          <a:p>
            <a:pPr marL="342900" indent="-342900">
              <a:spcBef>
                <a:spcPct val="20000"/>
              </a:spcBef>
            </a:pPr>
            <a:endParaRPr lang="fr-FR" sz="1400">
              <a:latin typeface="Maiandra GD" pitchFamily="34" charset="0"/>
            </a:endParaRPr>
          </a:p>
        </p:txBody>
      </p:sp>
      <p:pic>
        <p:nvPicPr>
          <p:cNvPr id="45060" name="Image 6" descr="IMG_9476.jpg"/>
          <p:cNvPicPr>
            <a:picLocks noChangeAspect="1"/>
          </p:cNvPicPr>
          <p:nvPr/>
        </p:nvPicPr>
        <p:blipFill>
          <a:blip r:embed="rId4" cstate="screen"/>
          <a:srcRect/>
          <a:stretch>
            <a:fillRect/>
          </a:stretch>
        </p:blipFill>
        <p:spPr bwMode="auto">
          <a:xfrm>
            <a:off x="1733550" y="1384300"/>
            <a:ext cx="6953250" cy="4635500"/>
          </a:xfrm>
          <a:prstGeom prst="rect">
            <a:avLst/>
          </a:prstGeom>
          <a:noFill/>
          <a:ln w="9525">
            <a:noFill/>
            <a:miter lim="800000"/>
            <a:headEnd/>
            <a:tailEnd/>
          </a:ln>
        </p:spPr>
      </p:pic>
      <p:sp>
        <p:nvSpPr>
          <p:cNvPr id="45062" name="Sous-titre 2"/>
          <p:cNvSpPr>
            <a:spLocks/>
          </p:cNvSpPr>
          <p:nvPr/>
        </p:nvSpPr>
        <p:spPr bwMode="auto">
          <a:xfrm>
            <a:off x="366713" y="6411913"/>
            <a:ext cx="1617662" cy="296862"/>
          </a:xfrm>
          <a:prstGeom prst="rect">
            <a:avLst/>
          </a:prstGeom>
          <a:noFill/>
          <a:ln w="9525">
            <a:noFill/>
            <a:miter lim="800000"/>
            <a:headEnd/>
            <a:tailEnd/>
          </a:ln>
        </p:spPr>
        <p:txBody>
          <a:bodyPr/>
          <a:lstStyle/>
          <a:p>
            <a:pPr>
              <a:spcBef>
                <a:spcPct val="20000"/>
              </a:spcBef>
              <a:buFont typeface="Arial" pitchFamily="34" charset="0"/>
              <a:buNone/>
            </a:pPr>
            <a:r>
              <a:rPr lang="fr-FR" sz="1400" b="1">
                <a:solidFill>
                  <a:srgbClr val="FFFFFF"/>
                </a:solidFill>
                <a:latin typeface="Pristina" pitchFamily="66" charset="0"/>
              </a:rPr>
              <a:t>La Tunisie Nouvelle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i="1" dirty="0" smtClean="0">
                <a:solidFill>
                  <a:schemeClr val="tx1"/>
                </a:solidFill>
              </a:rPr>
              <a:t>Présentation de Croisière jaune</a:t>
            </a:r>
            <a:endParaRPr lang="fr-FR" i="1" dirty="0">
              <a:solidFill>
                <a:schemeClr val="tx1"/>
              </a:solidFill>
            </a:endParaRPr>
          </a:p>
        </p:txBody>
      </p:sp>
      <p:sp>
        <p:nvSpPr>
          <p:cNvPr id="3" name="Sous-titre 2"/>
          <p:cNvSpPr>
            <a:spLocks noGrp="1"/>
          </p:cNvSpPr>
          <p:nvPr>
            <p:ph idx="1"/>
          </p:nvPr>
        </p:nvSpPr>
        <p:spPr>
          <a:xfrm>
            <a:off x="5292080" y="1600200"/>
            <a:ext cx="3394720" cy="4709160"/>
          </a:xfrm>
        </p:spPr>
        <p:txBody>
          <a:bodyPr>
            <a:normAutofit lnSpcReduction="10000"/>
          </a:bodyPr>
          <a:lstStyle/>
          <a:p>
            <a:pPr algn="l" eaLnBrk="1" hangingPunct="1">
              <a:lnSpc>
                <a:spcPct val="80000"/>
              </a:lnSpc>
            </a:pPr>
            <a:r>
              <a:rPr lang="fr-FR" sz="1600" dirty="0" smtClean="0">
                <a:solidFill>
                  <a:srgbClr val="FFFFFF"/>
                </a:solidFill>
                <a:latin typeface="Poor Richard" panose="02080502050505020702" pitchFamily="18" charset="0"/>
              </a:rPr>
              <a:t>Réceptif sur la Tunisie dont le siège est basé à Sousse depuis  2004 et plus de 20 </a:t>
            </a:r>
            <a:r>
              <a:rPr lang="fr-FR" sz="1600" dirty="0" err="1" smtClean="0">
                <a:solidFill>
                  <a:srgbClr val="FFFFFF"/>
                </a:solidFill>
                <a:latin typeface="Poor Richard" panose="02080502050505020702" pitchFamily="18" charset="0"/>
              </a:rPr>
              <a:t>vingts</a:t>
            </a:r>
            <a:r>
              <a:rPr lang="fr-FR" sz="1600" dirty="0" smtClean="0">
                <a:solidFill>
                  <a:srgbClr val="FFFFFF"/>
                </a:solidFill>
                <a:latin typeface="Poor Richard" panose="02080502050505020702" pitchFamily="18" charset="0"/>
              </a:rPr>
              <a:t> d’expérience pour l’organisation des groupes, voyages de récompense et stimulation, organisation de séminaire et de congrès.</a:t>
            </a:r>
          </a:p>
          <a:p>
            <a:pPr algn="l" eaLnBrk="1" hangingPunct="1">
              <a:lnSpc>
                <a:spcPct val="80000"/>
              </a:lnSpc>
            </a:pPr>
            <a:endParaRPr lang="fr-FR" sz="1400" dirty="0">
              <a:solidFill>
                <a:srgbClr val="FFFFFF"/>
              </a:solidFill>
              <a:latin typeface="Poor Richard" panose="02080502050505020702" pitchFamily="18" charset="0"/>
            </a:endParaRPr>
          </a:p>
          <a:p>
            <a:pPr marL="137160" indent="0" algn="l" eaLnBrk="1" hangingPunct="1">
              <a:lnSpc>
                <a:spcPct val="80000"/>
              </a:lnSpc>
              <a:buNone/>
            </a:pPr>
            <a:r>
              <a:rPr lang="fr-FR" sz="1400" dirty="0" smtClean="0">
                <a:solidFill>
                  <a:srgbClr val="FFFFFF"/>
                </a:solidFill>
                <a:latin typeface="Poor Richard" panose="02080502050505020702" pitchFamily="18" charset="0"/>
              </a:rPr>
              <a:t>Contacts : </a:t>
            </a:r>
          </a:p>
          <a:p>
            <a:pPr algn="l" eaLnBrk="1" hangingPunct="1">
              <a:lnSpc>
                <a:spcPct val="80000"/>
              </a:lnSpc>
            </a:pPr>
            <a:r>
              <a:rPr lang="fr-FR" sz="1400" dirty="0" smtClean="0">
                <a:solidFill>
                  <a:srgbClr val="FFFFFF"/>
                </a:solidFill>
                <a:latin typeface="Poor Richard" panose="02080502050505020702" pitchFamily="18" charset="0"/>
              </a:rPr>
              <a:t>Khaled LAZGHAB : </a:t>
            </a:r>
          </a:p>
          <a:p>
            <a:pPr algn="l" eaLnBrk="1" hangingPunct="1">
              <a:lnSpc>
                <a:spcPct val="80000"/>
              </a:lnSpc>
            </a:pPr>
            <a:r>
              <a:rPr lang="fr-FR" sz="1400" dirty="0" smtClean="0">
                <a:solidFill>
                  <a:srgbClr val="FFFFFF"/>
                </a:solidFill>
                <a:latin typeface="Poor Richard" panose="02080502050505020702" pitchFamily="18" charset="0"/>
              </a:rPr>
              <a:t>Directeur opérationnel</a:t>
            </a:r>
          </a:p>
          <a:p>
            <a:pPr algn="l" eaLnBrk="1" hangingPunct="1">
              <a:lnSpc>
                <a:spcPct val="80000"/>
              </a:lnSpc>
            </a:pPr>
            <a:r>
              <a:rPr lang="fr-FR" sz="1400" dirty="0" smtClean="0">
                <a:solidFill>
                  <a:srgbClr val="FFFFFF"/>
                </a:solidFill>
                <a:latin typeface="Poor Richard" panose="02080502050505020702" pitchFamily="18" charset="0"/>
              </a:rPr>
              <a:t>Tél : 22 23 2001</a:t>
            </a:r>
          </a:p>
          <a:p>
            <a:pPr algn="l" eaLnBrk="1" hangingPunct="1">
              <a:lnSpc>
                <a:spcPct val="80000"/>
              </a:lnSpc>
            </a:pPr>
            <a:r>
              <a:rPr lang="fr-FR" sz="1400" dirty="0" smtClean="0">
                <a:latin typeface="Poor Richard" panose="02080502050505020702" pitchFamily="18" charset="0"/>
                <a:hlinkClick r:id="rId2"/>
              </a:rPr>
              <a:t>khaled@croisierejaune.com</a:t>
            </a:r>
            <a:endParaRPr lang="fr-FR" sz="1400" dirty="0" smtClean="0">
              <a:latin typeface="Poor Richard" panose="02080502050505020702" pitchFamily="18" charset="0"/>
            </a:endParaRPr>
          </a:p>
          <a:p>
            <a:pPr algn="l" eaLnBrk="1" hangingPunct="1">
              <a:lnSpc>
                <a:spcPct val="80000"/>
              </a:lnSpc>
            </a:pPr>
            <a:endParaRPr lang="fr-FR" sz="1400" dirty="0">
              <a:solidFill>
                <a:srgbClr val="FFFFFF"/>
              </a:solidFill>
              <a:latin typeface="Poor Richard" panose="02080502050505020702" pitchFamily="18" charset="0"/>
            </a:endParaRPr>
          </a:p>
          <a:p>
            <a:pPr algn="l" eaLnBrk="1" hangingPunct="1">
              <a:lnSpc>
                <a:spcPct val="80000"/>
              </a:lnSpc>
            </a:pPr>
            <a:r>
              <a:rPr lang="fr-FR" sz="1400" dirty="0" smtClean="0">
                <a:solidFill>
                  <a:srgbClr val="FFFFFF"/>
                </a:solidFill>
                <a:latin typeface="Poor Richard" panose="02080502050505020702" pitchFamily="18" charset="0"/>
              </a:rPr>
              <a:t>Wissem OUIRFELLI</a:t>
            </a:r>
            <a:endParaRPr lang="fr-FR" sz="1400" dirty="0">
              <a:solidFill>
                <a:srgbClr val="FFFFFF"/>
              </a:solidFill>
              <a:latin typeface="Poor Richard" panose="02080502050505020702" pitchFamily="18" charset="0"/>
            </a:endParaRPr>
          </a:p>
          <a:p>
            <a:pPr algn="l" eaLnBrk="1" hangingPunct="1">
              <a:lnSpc>
                <a:spcPct val="80000"/>
              </a:lnSpc>
            </a:pPr>
            <a:r>
              <a:rPr lang="fr-FR" sz="1400" dirty="0" smtClean="0">
                <a:solidFill>
                  <a:srgbClr val="FFFFFF"/>
                </a:solidFill>
                <a:latin typeface="Poor Richard" panose="02080502050505020702" pitchFamily="18" charset="0"/>
              </a:rPr>
              <a:t>Chef de projet</a:t>
            </a:r>
          </a:p>
          <a:p>
            <a:pPr algn="l" eaLnBrk="1" hangingPunct="1">
              <a:lnSpc>
                <a:spcPct val="80000"/>
              </a:lnSpc>
            </a:pPr>
            <a:r>
              <a:rPr lang="fr-FR" sz="1400" dirty="0" smtClean="0">
                <a:solidFill>
                  <a:srgbClr val="FFFFFF"/>
                </a:solidFill>
                <a:latin typeface="Poor Richard" panose="02080502050505020702" pitchFamily="18" charset="0"/>
              </a:rPr>
              <a:t>Tél : 25 97 2001</a:t>
            </a:r>
          </a:p>
          <a:p>
            <a:pPr algn="l" eaLnBrk="1" hangingPunct="1">
              <a:lnSpc>
                <a:spcPct val="80000"/>
              </a:lnSpc>
            </a:pPr>
            <a:r>
              <a:rPr lang="fr-FR" sz="1400" dirty="0" smtClean="0">
                <a:solidFill>
                  <a:srgbClr val="FFFFFF"/>
                </a:solidFill>
                <a:latin typeface="Poor Richard" panose="02080502050505020702" pitchFamily="18" charset="0"/>
                <a:hlinkClick r:id="rId3"/>
              </a:rPr>
              <a:t>wissem@croisierejaune.com</a:t>
            </a:r>
            <a:endParaRPr lang="fr-FR" sz="1400" dirty="0" smtClean="0">
              <a:solidFill>
                <a:srgbClr val="FFFFFF"/>
              </a:solidFill>
              <a:latin typeface="Poor Richard" panose="02080502050505020702" pitchFamily="18" charset="0"/>
            </a:endParaRPr>
          </a:p>
          <a:p>
            <a:pPr algn="l" eaLnBrk="1" hangingPunct="1">
              <a:lnSpc>
                <a:spcPct val="80000"/>
              </a:lnSpc>
            </a:pPr>
            <a:endParaRPr lang="fr-FR" sz="1400" dirty="0" smtClean="0">
              <a:solidFill>
                <a:srgbClr val="FFFFFF"/>
              </a:solidFill>
              <a:latin typeface="Poor Richard" panose="02080502050505020702" pitchFamily="18" charset="0"/>
            </a:endParaRPr>
          </a:p>
          <a:p>
            <a:pPr>
              <a:lnSpc>
                <a:spcPct val="80000"/>
              </a:lnSpc>
            </a:pPr>
            <a:r>
              <a:rPr lang="fr-FR" sz="1400" dirty="0" smtClean="0">
                <a:solidFill>
                  <a:srgbClr val="FFFFFF"/>
                </a:solidFill>
                <a:latin typeface="Poor Richard" panose="02080502050505020702" pitchFamily="18" charset="0"/>
              </a:rPr>
              <a:t>Anouar BOUHLELI</a:t>
            </a:r>
          </a:p>
          <a:p>
            <a:pPr>
              <a:lnSpc>
                <a:spcPct val="80000"/>
              </a:lnSpc>
            </a:pPr>
            <a:r>
              <a:rPr lang="fr-FR" sz="1400" dirty="0" smtClean="0">
                <a:solidFill>
                  <a:srgbClr val="FFFFFF"/>
                </a:solidFill>
                <a:latin typeface="Poor Richard" panose="02080502050505020702" pitchFamily="18" charset="0"/>
              </a:rPr>
              <a:t>Chef de projet</a:t>
            </a:r>
          </a:p>
          <a:p>
            <a:pPr>
              <a:lnSpc>
                <a:spcPct val="80000"/>
              </a:lnSpc>
            </a:pPr>
            <a:r>
              <a:rPr lang="fr-FR" sz="1400" dirty="0" smtClean="0">
                <a:solidFill>
                  <a:srgbClr val="FFFFFF"/>
                </a:solidFill>
                <a:latin typeface="Poor Richard" panose="02080502050505020702" pitchFamily="18" charset="0"/>
              </a:rPr>
              <a:t>Tél : 25 96 2001</a:t>
            </a:r>
          </a:p>
          <a:p>
            <a:pPr>
              <a:lnSpc>
                <a:spcPct val="80000"/>
              </a:lnSpc>
            </a:pPr>
            <a:r>
              <a:rPr lang="fr-FR" sz="1400" dirty="0" smtClean="0">
                <a:solidFill>
                  <a:srgbClr val="FFFFFF"/>
                </a:solidFill>
                <a:latin typeface="Poor Richard" panose="02080502050505020702" pitchFamily="18" charset="0"/>
              </a:rPr>
              <a:t>anouar@croisierejaune.com </a:t>
            </a:r>
            <a:endParaRPr lang="fr-FR" sz="1400" dirty="0" smtClean="0">
              <a:solidFill>
                <a:srgbClr val="FFFFFF"/>
              </a:solidFill>
              <a:latin typeface="Poor Richard" panose="02080502050505020702" pitchFamily="18" charset="0"/>
            </a:endParaRPr>
          </a:p>
        </p:txBody>
      </p:sp>
      <p:pic>
        <p:nvPicPr>
          <p:cNvPr id="15363" name="Image 3" descr="LOGO CJ ENTIER2 BLC.eps"/>
          <p:cNvPicPr>
            <a:picLocks noChangeAspect="1"/>
          </p:cNvPicPr>
          <p:nvPr/>
        </p:nvPicPr>
        <p:blipFill>
          <a:blip r:embed="rId4" cstate="screen"/>
          <a:srcRect/>
          <a:stretch>
            <a:fillRect/>
          </a:stretch>
        </p:blipFill>
        <p:spPr bwMode="auto">
          <a:xfrm>
            <a:off x="827584" y="1484784"/>
            <a:ext cx="4270375" cy="4164013"/>
          </a:xfrm>
          <a:prstGeom prst="rect">
            <a:avLst/>
          </a:prstGeom>
          <a:noFill/>
          <a:ln w="9525">
            <a:noFill/>
            <a:miter lim="800000"/>
            <a:headEnd/>
            <a:tailEnd/>
          </a:ln>
        </p:spPr>
      </p:pic>
    </p:spTree>
    <p:extLst>
      <p:ext uri="{BB962C8B-B14F-4D97-AF65-F5344CB8AC3E}">
        <p14:creationId xmlns:p14="http://schemas.microsoft.com/office/powerpoint/2010/main" val="28097808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Image 6" descr="LOGO CJ BLC typo.eps"/>
          <p:cNvPicPr>
            <a:picLocks noChangeAspect="1"/>
          </p:cNvPicPr>
          <p:nvPr/>
        </p:nvPicPr>
        <p:blipFill>
          <a:blip r:embed="rId2" cstate="screen"/>
          <a:srcRect/>
          <a:stretch>
            <a:fillRect/>
          </a:stretch>
        </p:blipFill>
        <p:spPr bwMode="auto">
          <a:xfrm>
            <a:off x="501650" y="158750"/>
            <a:ext cx="1482725" cy="204788"/>
          </a:xfrm>
          <a:prstGeom prst="rect">
            <a:avLst/>
          </a:prstGeom>
          <a:noFill/>
          <a:ln w="9525">
            <a:noFill/>
            <a:miter lim="800000"/>
            <a:headEnd/>
            <a:tailEnd/>
          </a:ln>
        </p:spPr>
      </p:pic>
      <p:sp>
        <p:nvSpPr>
          <p:cNvPr id="46083" name="Rectangle 2"/>
          <p:cNvSpPr>
            <a:spLocks noChangeArrowheads="1"/>
          </p:cNvSpPr>
          <p:nvPr/>
        </p:nvSpPr>
        <p:spPr bwMode="auto">
          <a:xfrm>
            <a:off x="360363" y="660400"/>
            <a:ext cx="6992937" cy="828675"/>
          </a:xfrm>
          <a:prstGeom prst="rect">
            <a:avLst/>
          </a:prstGeom>
          <a:noFill/>
          <a:ln w="9525">
            <a:noFill/>
            <a:miter lim="800000"/>
            <a:headEnd/>
            <a:tailEnd/>
          </a:ln>
        </p:spPr>
        <p:txBody>
          <a:bodyPr/>
          <a:lstStyle/>
          <a:p>
            <a:pPr marL="342900" indent="-342900">
              <a:spcBef>
                <a:spcPct val="20000"/>
              </a:spcBef>
            </a:pPr>
            <a:r>
              <a:rPr lang="fr-FR" sz="2000">
                <a:latin typeface="Pristina" pitchFamily="66" charset="0"/>
              </a:rPr>
              <a:t>Lodge « Ambassadeur »</a:t>
            </a:r>
          </a:p>
          <a:p>
            <a:pPr marL="342900" indent="-342900">
              <a:spcBef>
                <a:spcPct val="20000"/>
              </a:spcBef>
            </a:pPr>
            <a:r>
              <a:rPr lang="fr-FR" sz="1400" i="1">
                <a:hlinkClick r:id="rId3"/>
              </a:rPr>
              <a:t>http://www.croisierejaune.com/video/31_ephemere_ambassadeur_camp.html</a:t>
            </a:r>
            <a:endParaRPr lang="fr-FR" sz="1400">
              <a:latin typeface="Maiandra GD" pitchFamily="34" charset="0"/>
            </a:endParaRPr>
          </a:p>
          <a:p>
            <a:pPr marL="342900" indent="-342900">
              <a:spcBef>
                <a:spcPct val="20000"/>
              </a:spcBef>
            </a:pPr>
            <a:endParaRPr lang="fr-FR" sz="1400">
              <a:latin typeface="Maiandra GD" pitchFamily="34" charset="0"/>
            </a:endParaRPr>
          </a:p>
          <a:p>
            <a:pPr marL="342900" indent="-342900">
              <a:spcBef>
                <a:spcPct val="20000"/>
              </a:spcBef>
            </a:pPr>
            <a:endParaRPr lang="fr-FR" sz="1400">
              <a:latin typeface="Maiandra GD" pitchFamily="34" charset="0"/>
            </a:endParaRPr>
          </a:p>
        </p:txBody>
      </p:sp>
      <p:pic>
        <p:nvPicPr>
          <p:cNvPr id="46084" name="Picture 4" descr="IMG_9151"/>
          <p:cNvPicPr>
            <a:picLocks noChangeAspect="1" noChangeArrowheads="1"/>
          </p:cNvPicPr>
          <p:nvPr/>
        </p:nvPicPr>
        <p:blipFill>
          <a:blip r:embed="rId4" cstate="screen"/>
          <a:srcRect/>
          <a:stretch>
            <a:fillRect/>
          </a:stretch>
        </p:blipFill>
        <p:spPr bwMode="auto">
          <a:xfrm>
            <a:off x="1524000" y="1489075"/>
            <a:ext cx="7162800" cy="4775200"/>
          </a:xfrm>
          <a:prstGeom prst="rect">
            <a:avLst/>
          </a:prstGeom>
          <a:noFill/>
          <a:ln w="9525">
            <a:noFill/>
            <a:miter lim="800000"/>
            <a:headEnd/>
            <a:tailEnd/>
          </a:ln>
        </p:spPr>
      </p:pic>
      <p:sp>
        <p:nvSpPr>
          <p:cNvPr id="46086" name="Sous-titre 2"/>
          <p:cNvSpPr>
            <a:spLocks/>
          </p:cNvSpPr>
          <p:nvPr/>
        </p:nvSpPr>
        <p:spPr bwMode="auto">
          <a:xfrm>
            <a:off x="366713" y="6411913"/>
            <a:ext cx="1617662" cy="296862"/>
          </a:xfrm>
          <a:prstGeom prst="rect">
            <a:avLst/>
          </a:prstGeom>
          <a:noFill/>
          <a:ln w="9525">
            <a:noFill/>
            <a:miter lim="800000"/>
            <a:headEnd/>
            <a:tailEnd/>
          </a:ln>
        </p:spPr>
        <p:txBody>
          <a:bodyPr/>
          <a:lstStyle/>
          <a:p>
            <a:pPr>
              <a:spcBef>
                <a:spcPct val="20000"/>
              </a:spcBef>
              <a:buFont typeface="Arial" pitchFamily="34" charset="0"/>
              <a:buNone/>
            </a:pPr>
            <a:r>
              <a:rPr lang="fr-FR" sz="1400" b="1">
                <a:solidFill>
                  <a:srgbClr val="FFFFFF"/>
                </a:solidFill>
                <a:latin typeface="Pristina" pitchFamily="66" charset="0"/>
              </a:rPr>
              <a:t>La Tunisie Nouvelle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Image 6" descr="LOGO CJ BLC typo.eps"/>
          <p:cNvPicPr>
            <a:picLocks noChangeAspect="1"/>
          </p:cNvPicPr>
          <p:nvPr/>
        </p:nvPicPr>
        <p:blipFill>
          <a:blip r:embed="rId2" cstate="screen"/>
          <a:srcRect/>
          <a:stretch>
            <a:fillRect/>
          </a:stretch>
        </p:blipFill>
        <p:spPr bwMode="auto">
          <a:xfrm>
            <a:off x="501650" y="158750"/>
            <a:ext cx="1482725" cy="204788"/>
          </a:xfrm>
          <a:prstGeom prst="rect">
            <a:avLst/>
          </a:prstGeom>
          <a:noFill/>
          <a:ln w="9525">
            <a:noFill/>
            <a:miter lim="800000"/>
            <a:headEnd/>
            <a:tailEnd/>
          </a:ln>
        </p:spPr>
      </p:pic>
      <p:sp>
        <p:nvSpPr>
          <p:cNvPr id="47107" name="Rectangle 2"/>
          <p:cNvSpPr>
            <a:spLocks noChangeArrowheads="1"/>
          </p:cNvSpPr>
          <p:nvPr/>
        </p:nvSpPr>
        <p:spPr bwMode="auto">
          <a:xfrm>
            <a:off x="360363" y="660400"/>
            <a:ext cx="6992937" cy="833438"/>
          </a:xfrm>
          <a:prstGeom prst="rect">
            <a:avLst/>
          </a:prstGeom>
          <a:noFill/>
          <a:ln w="9525">
            <a:noFill/>
            <a:miter lim="800000"/>
            <a:headEnd/>
            <a:tailEnd/>
          </a:ln>
        </p:spPr>
        <p:txBody>
          <a:bodyPr/>
          <a:lstStyle/>
          <a:p>
            <a:pPr marL="342900" indent="-342900">
              <a:spcBef>
                <a:spcPct val="20000"/>
              </a:spcBef>
            </a:pPr>
            <a:r>
              <a:rPr lang="fr-FR" sz="2000">
                <a:latin typeface="Pristina" pitchFamily="66" charset="0"/>
              </a:rPr>
              <a:t> Nuit sous Lodge « Ambassadeur »</a:t>
            </a:r>
          </a:p>
          <a:p>
            <a:pPr marL="342900" indent="-342900">
              <a:spcBef>
                <a:spcPct val="20000"/>
              </a:spcBef>
            </a:pPr>
            <a:r>
              <a:rPr lang="fr-FR" sz="1400" i="1">
                <a:hlinkClick r:id="rId3"/>
              </a:rPr>
              <a:t>http://www.croisierejaune.com/video/31_ephemere_ambassadeur_camp.html</a:t>
            </a:r>
            <a:endParaRPr lang="fr-FR" sz="1400">
              <a:latin typeface="Maiandra GD" pitchFamily="34" charset="0"/>
            </a:endParaRPr>
          </a:p>
          <a:p>
            <a:pPr marL="342900" indent="-342900">
              <a:spcBef>
                <a:spcPct val="20000"/>
              </a:spcBef>
            </a:pPr>
            <a:endParaRPr lang="fr-FR" sz="1400">
              <a:latin typeface="Maiandra GD" pitchFamily="34" charset="0"/>
            </a:endParaRPr>
          </a:p>
          <a:p>
            <a:pPr marL="342900" indent="-342900">
              <a:spcBef>
                <a:spcPct val="20000"/>
              </a:spcBef>
            </a:pPr>
            <a:endParaRPr lang="fr-FR" sz="1400">
              <a:latin typeface="Maiandra GD" pitchFamily="34" charset="0"/>
            </a:endParaRPr>
          </a:p>
          <a:p>
            <a:pPr marL="342900" indent="-342900">
              <a:spcBef>
                <a:spcPct val="20000"/>
              </a:spcBef>
            </a:pPr>
            <a:endParaRPr lang="fr-FR" sz="1400">
              <a:latin typeface="Maiandra GD" pitchFamily="34" charset="0"/>
            </a:endParaRPr>
          </a:p>
          <a:p>
            <a:pPr marL="342900" indent="-342900">
              <a:spcBef>
                <a:spcPct val="20000"/>
              </a:spcBef>
            </a:pPr>
            <a:endParaRPr lang="fr-FR" sz="1400">
              <a:latin typeface="Maiandra GD" pitchFamily="34" charset="0"/>
            </a:endParaRPr>
          </a:p>
        </p:txBody>
      </p:sp>
      <p:pic>
        <p:nvPicPr>
          <p:cNvPr id="47109" name="Image 10" descr="DSC_0278.jpg"/>
          <p:cNvPicPr>
            <a:picLocks noChangeAspect="1"/>
          </p:cNvPicPr>
          <p:nvPr/>
        </p:nvPicPr>
        <p:blipFill>
          <a:blip r:embed="rId4" cstate="screen"/>
          <a:srcRect t="-414"/>
          <a:stretch>
            <a:fillRect/>
          </a:stretch>
        </p:blipFill>
        <p:spPr bwMode="auto">
          <a:xfrm>
            <a:off x="0" y="1493838"/>
            <a:ext cx="5548313" cy="4271962"/>
          </a:xfrm>
          <a:prstGeom prst="rect">
            <a:avLst/>
          </a:prstGeom>
          <a:noFill/>
          <a:ln w="9525">
            <a:noFill/>
            <a:miter lim="800000"/>
            <a:headEnd/>
            <a:tailEnd/>
          </a:ln>
        </p:spPr>
      </p:pic>
      <p:pic>
        <p:nvPicPr>
          <p:cNvPr id="47110" name="Image 9" descr="DSC_0455.jpg"/>
          <p:cNvPicPr>
            <a:picLocks noChangeAspect="1"/>
          </p:cNvPicPr>
          <p:nvPr/>
        </p:nvPicPr>
        <p:blipFill>
          <a:blip r:embed="rId5" cstate="screen"/>
          <a:srcRect l="-4769"/>
          <a:stretch>
            <a:fillRect/>
          </a:stretch>
        </p:blipFill>
        <p:spPr bwMode="auto">
          <a:xfrm>
            <a:off x="5376863" y="1493838"/>
            <a:ext cx="3767137" cy="4271962"/>
          </a:xfrm>
          <a:prstGeom prst="rect">
            <a:avLst/>
          </a:prstGeom>
          <a:noFill/>
          <a:ln w="9525">
            <a:noFill/>
            <a:miter lim="800000"/>
            <a:headEnd/>
            <a:tailEnd/>
          </a:ln>
        </p:spPr>
      </p:pic>
      <p:sp>
        <p:nvSpPr>
          <p:cNvPr id="47111" name="Sous-titre 2"/>
          <p:cNvSpPr>
            <a:spLocks/>
          </p:cNvSpPr>
          <p:nvPr/>
        </p:nvSpPr>
        <p:spPr bwMode="auto">
          <a:xfrm>
            <a:off x="366713" y="6411913"/>
            <a:ext cx="1617662" cy="296862"/>
          </a:xfrm>
          <a:prstGeom prst="rect">
            <a:avLst/>
          </a:prstGeom>
          <a:noFill/>
          <a:ln w="9525">
            <a:noFill/>
            <a:miter lim="800000"/>
            <a:headEnd/>
            <a:tailEnd/>
          </a:ln>
        </p:spPr>
        <p:txBody>
          <a:bodyPr/>
          <a:lstStyle/>
          <a:p>
            <a:pPr>
              <a:spcBef>
                <a:spcPct val="20000"/>
              </a:spcBef>
              <a:buFont typeface="Arial" pitchFamily="34" charset="0"/>
              <a:buNone/>
            </a:pPr>
            <a:r>
              <a:rPr lang="fr-FR" sz="1400" b="1">
                <a:solidFill>
                  <a:srgbClr val="FFFFFF"/>
                </a:solidFill>
                <a:latin typeface="Pristina" pitchFamily="66" charset="0"/>
              </a:rPr>
              <a:t>La Tunisie Nouvelle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14290"/>
            <a:ext cx="8686800" cy="838200"/>
          </a:xfrm>
        </p:spPr>
        <p:txBody>
          <a:bodyPr>
            <a:normAutofit fontScale="90000"/>
          </a:bodyPr>
          <a:lstStyle/>
          <a:p>
            <a:pPr eaLnBrk="1" fontAlgn="auto" hangingPunct="1">
              <a:spcAft>
                <a:spcPts val="0"/>
              </a:spcAft>
              <a:defRPr/>
            </a:pPr>
            <a:r>
              <a:rPr lang="fr-FR" u="sng" dirty="0" smtClean="0">
                <a:solidFill>
                  <a:schemeClr val="tx1"/>
                </a:solidFill>
              </a:rPr>
              <a:t>Présentation de nos </a:t>
            </a:r>
            <a:r>
              <a:rPr lang="fr-FR" dirty="0" err="1" smtClean="0">
                <a:solidFill>
                  <a:schemeClr val="tx1"/>
                </a:solidFill>
              </a:rPr>
              <a:t>lodges</a:t>
            </a:r>
            <a:r>
              <a:rPr lang="fr-FR" dirty="0" smtClean="0">
                <a:solidFill>
                  <a:schemeClr val="tx1"/>
                </a:solidFill>
              </a:rPr>
              <a:t/>
            </a:r>
            <a:br>
              <a:rPr lang="fr-FR" dirty="0" smtClean="0">
                <a:solidFill>
                  <a:schemeClr val="tx1"/>
                </a:solidFill>
              </a:rPr>
            </a:br>
            <a:r>
              <a:rPr lang="fr-FR" dirty="0" smtClean="0">
                <a:solidFill>
                  <a:schemeClr val="tx1"/>
                </a:solidFill>
              </a:rPr>
              <a:t>Out of </a:t>
            </a:r>
            <a:r>
              <a:rPr lang="fr-FR" dirty="0" err="1" smtClean="0">
                <a:solidFill>
                  <a:schemeClr val="tx1"/>
                </a:solidFill>
              </a:rPr>
              <a:t>Africa</a:t>
            </a:r>
            <a:endParaRPr lang="fr-FR" u="sng" dirty="0">
              <a:solidFill>
                <a:schemeClr val="tx1"/>
              </a:solidFill>
            </a:endParaRPr>
          </a:p>
        </p:txBody>
      </p:sp>
      <p:sp>
        <p:nvSpPr>
          <p:cNvPr id="28675" name="Rectangle 3"/>
          <p:cNvSpPr>
            <a:spLocks noGrp="1" noChangeArrowheads="1"/>
          </p:cNvSpPr>
          <p:nvPr>
            <p:ph idx="1"/>
          </p:nvPr>
        </p:nvSpPr>
        <p:spPr>
          <a:xfrm>
            <a:off x="323528" y="1772816"/>
            <a:ext cx="8229600" cy="4759325"/>
          </a:xfrm>
        </p:spPr>
        <p:txBody>
          <a:bodyPr/>
          <a:lstStyle/>
          <a:p>
            <a:pPr eaLnBrk="1" hangingPunct="1"/>
            <a:endParaRPr lang="fr-FR" altLang="fr-FR" sz="900" b="1" dirty="0" smtClean="0">
              <a:solidFill>
                <a:srgbClr val="990000"/>
              </a:solidFill>
              <a:latin typeface="Garamond" pitchFamily="18" charset="0"/>
            </a:endParaRPr>
          </a:p>
          <a:p>
            <a:pPr eaLnBrk="1" hangingPunct="1"/>
            <a:r>
              <a:rPr lang="fr-FR" altLang="fr-FR" sz="1600" dirty="0" smtClean="0">
                <a:latin typeface="Garamond" pitchFamily="18" charset="0"/>
              </a:rPr>
              <a:t>Croisière Jaune vous propose l'espace, le Confort et l'élégance dans les endroits les plus insolites qu'offre la Tunisie. </a:t>
            </a:r>
          </a:p>
          <a:p>
            <a:pPr eaLnBrk="1" hangingPunct="1">
              <a:buFont typeface="Wingdings 2" pitchFamily="18" charset="2"/>
              <a:buNone/>
            </a:pPr>
            <a:endParaRPr lang="fr-FR" altLang="fr-FR" sz="1600" dirty="0" smtClean="0">
              <a:latin typeface="Garamond" pitchFamily="18" charset="0"/>
            </a:endParaRPr>
          </a:p>
          <a:p>
            <a:pPr eaLnBrk="1" hangingPunct="1"/>
            <a:r>
              <a:rPr lang="fr-FR" altLang="fr-FR" sz="1600" dirty="0" smtClean="0">
                <a:latin typeface="Garamond" pitchFamily="18" charset="0"/>
              </a:rPr>
              <a:t>"Confort" parce que vous séjournerez dans des </a:t>
            </a:r>
            <a:r>
              <a:rPr lang="fr-FR" altLang="fr-FR" sz="1600" dirty="0" err="1" smtClean="0">
                <a:latin typeface="Garamond" pitchFamily="18" charset="0"/>
              </a:rPr>
              <a:t>Lodges</a:t>
            </a:r>
            <a:r>
              <a:rPr lang="fr-FR" altLang="fr-FR" sz="1600" dirty="0" smtClean="0">
                <a:latin typeface="Garamond" pitchFamily="18" charset="0"/>
              </a:rPr>
              <a:t> mais aussi, en exclusivité, dans un camp de toile installé pour vous, dans une des régions les plus belles et les plus reculées de la Tunisie. Ce campement vous transporte dans les plus belles expéditions d'autrefois, en dormant sous tente, la nuit ne s'arrête plus aux portes du </a:t>
            </a:r>
            <a:r>
              <a:rPr lang="fr-FR" altLang="fr-FR" sz="1600" dirty="0" err="1" smtClean="0">
                <a:latin typeface="Garamond" pitchFamily="18" charset="0"/>
              </a:rPr>
              <a:t>lodge</a:t>
            </a:r>
            <a:r>
              <a:rPr lang="fr-FR" altLang="fr-FR" sz="1600" dirty="0" smtClean="0">
                <a:latin typeface="Garamond" pitchFamily="18" charset="0"/>
              </a:rPr>
              <a:t>, elle fait partie aussi de l'aventure. </a:t>
            </a:r>
          </a:p>
          <a:p>
            <a:pPr eaLnBrk="1" hangingPunct="1"/>
            <a:endParaRPr lang="fr-FR" altLang="fr-FR" sz="1600" dirty="0" smtClean="0">
              <a:latin typeface="Garamond" pitchFamily="18" charset="0"/>
            </a:endParaRPr>
          </a:p>
          <a:p>
            <a:pPr eaLnBrk="1" hangingPunct="1"/>
            <a:r>
              <a:rPr lang="fr-FR" altLang="fr-FR" sz="1600" dirty="0" smtClean="0">
                <a:latin typeface="Garamond" pitchFamily="18" charset="0"/>
              </a:rPr>
              <a:t>Le soir, vous profiterez pleinement de ce décor hors du commun autour d'un superbe feu de palme. Raffinement et élégance sous les étoiles. Une expérience unique ! Alternance d'Erg et de Reg dans des mélanges de couleurs subtiles et surprenantes…Un spectacle inoubliable…grâce et beauté. </a:t>
            </a:r>
          </a:p>
          <a:p>
            <a:pPr eaLnBrk="1" hangingPunct="1"/>
            <a:endParaRPr lang="fr-FR" altLang="fr-FR" sz="1600" dirty="0" smtClean="0">
              <a:latin typeface="Garamond" pitchFamily="18" charset="0"/>
            </a:endParaRPr>
          </a:p>
        </p:txBody>
      </p:sp>
      <p:pic>
        <p:nvPicPr>
          <p:cNvPr id="2867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03975"/>
            <a:ext cx="1828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7"/>
          <p:cNvSpPr>
            <a:spLocks noChangeArrowheads="1"/>
          </p:cNvSpPr>
          <p:nvPr/>
        </p:nvSpPr>
        <p:spPr bwMode="auto">
          <a:xfrm>
            <a:off x="468313" y="1196975"/>
            <a:ext cx="81756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b="1">
              <a:solidFill>
                <a:srgbClr val="663300"/>
              </a:solidFill>
              <a:latin typeface="Garamond" pitchFamily="18" charset="0"/>
            </a:endParaRPr>
          </a:p>
          <a:p>
            <a:pPr eaLnBrk="1" hangingPunct="1"/>
            <a:endParaRPr lang="fr-FR" altLang="fr-FR" b="1">
              <a:solidFill>
                <a:srgbClr val="663300"/>
              </a:solidFill>
              <a:latin typeface="Garamond" pitchFamily="18" charset="0"/>
            </a:endParaRPr>
          </a:p>
          <a:p>
            <a:pPr eaLnBrk="1" hangingPunct="1"/>
            <a:endParaRPr lang="fr-FR" altLang="fr-FR" b="1">
              <a:solidFill>
                <a:srgbClr val="663300"/>
              </a:solidFill>
              <a:latin typeface="Garamond" pitchFamily="18" charset="0"/>
            </a:endParaRPr>
          </a:p>
          <a:p>
            <a:pPr eaLnBrk="1" hangingPunct="1"/>
            <a:endParaRPr lang="fr-FR" altLang="fr-FR" b="1">
              <a:solidFill>
                <a:srgbClr val="663300"/>
              </a:solidFill>
              <a:latin typeface="Garamond" pitchFamily="18" charset="0"/>
            </a:endParaRPr>
          </a:p>
          <a:p>
            <a:pPr eaLnBrk="1" hangingPunct="1"/>
            <a:endParaRPr lang="fr-FR" altLang="fr-FR" b="1">
              <a:solidFill>
                <a:srgbClr val="663300"/>
              </a:solidFill>
              <a:latin typeface="Garamond" pitchFamily="18" charset="0"/>
            </a:endParaRPr>
          </a:p>
          <a:p>
            <a:pPr eaLnBrk="1" hangingPunct="1"/>
            <a:endParaRPr lang="fr-FR" altLang="fr-FR" b="1">
              <a:solidFill>
                <a:srgbClr val="663300"/>
              </a:solidFill>
              <a:latin typeface="Garamond" pitchFamily="18" charset="0"/>
            </a:endParaRPr>
          </a:p>
          <a:p>
            <a:pPr eaLnBrk="1" hangingPunct="1"/>
            <a:endParaRPr lang="fr-FR" altLang="fr-FR" b="1">
              <a:solidFill>
                <a:srgbClr val="663300"/>
              </a:solidFill>
              <a:latin typeface="Garamond" pitchFamily="18" charset="0"/>
            </a:endParaRPr>
          </a:p>
          <a:p>
            <a:pPr eaLnBrk="1" hangingPunct="1"/>
            <a:endParaRPr lang="fr-FR" altLang="fr-FR" b="1">
              <a:solidFill>
                <a:srgbClr val="663300"/>
              </a:solidFill>
              <a:latin typeface="Garamond" pitchFamily="18" charset="0"/>
            </a:endParaRPr>
          </a:p>
        </p:txBody>
      </p:sp>
    </p:spTree>
    <p:extLst>
      <p:ext uri="{BB962C8B-B14F-4D97-AF65-F5344CB8AC3E}">
        <p14:creationId xmlns:p14="http://schemas.microsoft.com/office/powerpoint/2010/main" val="26941995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4065M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981075"/>
            <a:ext cx="3700462"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3514725"/>
            <a:ext cx="35290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4" descr="CJ horizont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25" y="6227763"/>
            <a:ext cx="277177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1052513"/>
            <a:ext cx="3455988"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457200" y="214290"/>
            <a:ext cx="8686800" cy="8382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fontAlgn="auto">
              <a:spcAft>
                <a:spcPts val="0"/>
              </a:spcAft>
              <a:defRPr/>
            </a:pPr>
            <a:r>
              <a:rPr lang="fr-FR" smtClean="0">
                <a:solidFill>
                  <a:schemeClr val="tx1"/>
                </a:solidFill>
              </a:rPr>
              <a:t>Nuit sous lodges Out of Africa</a:t>
            </a:r>
            <a:endParaRPr lang="fr-FR" u="sng" dirty="0">
              <a:solidFill>
                <a:schemeClr val="tx1"/>
              </a:solidFill>
            </a:endParaRPr>
          </a:p>
        </p:txBody>
      </p:sp>
    </p:spTree>
    <p:extLst>
      <p:ext uri="{BB962C8B-B14F-4D97-AF65-F5344CB8AC3E}">
        <p14:creationId xmlns:p14="http://schemas.microsoft.com/office/powerpoint/2010/main" val="18059999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14290"/>
            <a:ext cx="8686800" cy="838200"/>
          </a:xfrm>
        </p:spPr>
        <p:txBody>
          <a:bodyPr/>
          <a:lstStyle/>
          <a:p>
            <a:pPr eaLnBrk="1" fontAlgn="auto" hangingPunct="1">
              <a:spcAft>
                <a:spcPts val="0"/>
              </a:spcAft>
              <a:defRPr/>
            </a:pPr>
            <a:r>
              <a:rPr lang="fr-FR" dirty="0">
                <a:solidFill>
                  <a:schemeClr val="tx1"/>
                </a:solidFill>
              </a:rPr>
              <a:t>N</a:t>
            </a:r>
            <a:r>
              <a:rPr lang="fr-FR" dirty="0" smtClean="0">
                <a:solidFill>
                  <a:schemeClr val="tx1"/>
                </a:solidFill>
              </a:rPr>
              <a:t>uit </a:t>
            </a:r>
            <a:r>
              <a:rPr lang="fr-FR" dirty="0" smtClean="0">
                <a:solidFill>
                  <a:schemeClr val="tx1"/>
                </a:solidFill>
              </a:rPr>
              <a:t>sous </a:t>
            </a:r>
            <a:r>
              <a:rPr lang="fr-FR" dirty="0" err="1" smtClean="0">
                <a:solidFill>
                  <a:schemeClr val="tx1"/>
                </a:solidFill>
              </a:rPr>
              <a:t>lodges</a:t>
            </a:r>
            <a:r>
              <a:rPr lang="fr-FR" dirty="0" smtClean="0">
                <a:solidFill>
                  <a:schemeClr val="tx1"/>
                </a:solidFill>
              </a:rPr>
              <a:t> Out of </a:t>
            </a:r>
            <a:r>
              <a:rPr lang="fr-FR" dirty="0" err="1" smtClean="0">
                <a:solidFill>
                  <a:schemeClr val="tx1"/>
                </a:solidFill>
              </a:rPr>
              <a:t>Africa</a:t>
            </a:r>
            <a:endParaRPr lang="fr-FR" u="sng" dirty="0">
              <a:solidFill>
                <a:schemeClr val="tx1"/>
              </a:solidFill>
            </a:endParaRPr>
          </a:p>
        </p:txBody>
      </p:sp>
      <p:sp>
        <p:nvSpPr>
          <p:cNvPr id="29699" name="Rectangle 3"/>
          <p:cNvSpPr>
            <a:spLocks noGrp="1" noChangeArrowheads="1"/>
          </p:cNvSpPr>
          <p:nvPr>
            <p:ph idx="1"/>
          </p:nvPr>
        </p:nvSpPr>
        <p:spPr>
          <a:xfrm>
            <a:off x="357188" y="1143000"/>
            <a:ext cx="8229600" cy="4759325"/>
          </a:xfrm>
        </p:spPr>
        <p:txBody>
          <a:bodyPr/>
          <a:lstStyle/>
          <a:p>
            <a:pPr eaLnBrk="1" hangingPunct="1"/>
            <a:endParaRPr lang="fr-FR" altLang="fr-FR" sz="900" b="1" smtClean="0">
              <a:solidFill>
                <a:srgbClr val="990000"/>
              </a:solidFill>
              <a:latin typeface="Garamond" pitchFamily="18" charset="0"/>
            </a:endParaRPr>
          </a:p>
          <a:p>
            <a:pPr eaLnBrk="1" hangingPunct="1"/>
            <a:endParaRPr lang="fr-FR" altLang="fr-FR" sz="1600" smtClean="0">
              <a:solidFill>
                <a:srgbClr val="990000"/>
              </a:solidFill>
              <a:latin typeface="Garamond" pitchFamily="18" charset="0"/>
            </a:endParaRPr>
          </a:p>
        </p:txBody>
      </p:sp>
      <p:pic>
        <p:nvPicPr>
          <p:cNvPr id="2970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03975"/>
            <a:ext cx="1828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7"/>
          <p:cNvSpPr>
            <a:spLocks noChangeArrowheads="1"/>
          </p:cNvSpPr>
          <p:nvPr/>
        </p:nvSpPr>
        <p:spPr bwMode="auto">
          <a:xfrm>
            <a:off x="468313" y="1196975"/>
            <a:ext cx="81756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b="1">
              <a:solidFill>
                <a:srgbClr val="663300"/>
              </a:solidFill>
              <a:latin typeface="Garamond" pitchFamily="18" charset="0"/>
            </a:endParaRPr>
          </a:p>
          <a:p>
            <a:pPr eaLnBrk="1" hangingPunct="1"/>
            <a:endParaRPr lang="fr-FR" altLang="fr-FR" b="1">
              <a:solidFill>
                <a:srgbClr val="663300"/>
              </a:solidFill>
              <a:latin typeface="Garamond" pitchFamily="18" charset="0"/>
            </a:endParaRPr>
          </a:p>
          <a:p>
            <a:pPr eaLnBrk="1" hangingPunct="1"/>
            <a:endParaRPr lang="fr-FR" altLang="fr-FR" b="1">
              <a:solidFill>
                <a:srgbClr val="663300"/>
              </a:solidFill>
              <a:latin typeface="Garamond" pitchFamily="18" charset="0"/>
            </a:endParaRPr>
          </a:p>
          <a:p>
            <a:pPr eaLnBrk="1" hangingPunct="1"/>
            <a:endParaRPr lang="fr-FR" altLang="fr-FR" b="1">
              <a:solidFill>
                <a:srgbClr val="663300"/>
              </a:solidFill>
              <a:latin typeface="Garamond" pitchFamily="18" charset="0"/>
            </a:endParaRPr>
          </a:p>
          <a:p>
            <a:pPr eaLnBrk="1" hangingPunct="1"/>
            <a:endParaRPr lang="fr-FR" altLang="fr-FR" b="1">
              <a:solidFill>
                <a:srgbClr val="663300"/>
              </a:solidFill>
              <a:latin typeface="Garamond" pitchFamily="18" charset="0"/>
            </a:endParaRPr>
          </a:p>
          <a:p>
            <a:pPr eaLnBrk="1" hangingPunct="1"/>
            <a:endParaRPr lang="fr-FR" altLang="fr-FR" b="1">
              <a:solidFill>
                <a:srgbClr val="663300"/>
              </a:solidFill>
              <a:latin typeface="Garamond" pitchFamily="18" charset="0"/>
            </a:endParaRPr>
          </a:p>
          <a:p>
            <a:pPr eaLnBrk="1" hangingPunct="1"/>
            <a:endParaRPr lang="fr-FR" altLang="fr-FR" b="1">
              <a:solidFill>
                <a:srgbClr val="663300"/>
              </a:solidFill>
              <a:latin typeface="Garamond" pitchFamily="18" charset="0"/>
            </a:endParaRPr>
          </a:p>
          <a:p>
            <a:pPr eaLnBrk="1" hangingPunct="1"/>
            <a:endParaRPr lang="fr-FR" altLang="fr-FR" b="1">
              <a:solidFill>
                <a:srgbClr val="663300"/>
              </a:solidFill>
              <a:latin typeface="Garamond" pitchFamily="18" charset="0"/>
            </a:endParaRPr>
          </a:p>
        </p:txBody>
      </p:sp>
      <p:pic>
        <p:nvPicPr>
          <p:cNvPr id="29702" name="Picture 2" descr="\\192.168.1.5\cj\16 PHOTOTHEQUE\CJ Photothèque\Logement\LODGE\Presse LODGE0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214438"/>
            <a:ext cx="3382962" cy="253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3" descr="\\192.168.1.5\cj\16 PHOTOTHEQUE\CJ Photothèque\Logement\LODGE\Presse LODGE06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188" y="1214438"/>
            <a:ext cx="3335337"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4" descr="\\192.168.1.5\cj\16 PHOTOTHEQUE\CJ Photothèque\Logement\LODGE\P100008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063" y="3786188"/>
            <a:ext cx="3357562"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5" descr="\\192.168.1.5\cj\16 PHOTOTHEQUE\CJ Photothèque\Logement\LODGE\IMG_095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57750" y="3786188"/>
            <a:ext cx="3460750"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7517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10" descr="DSCN00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413125"/>
            <a:ext cx="3384550" cy="2536825"/>
          </a:xfrm>
          <a:prstGeom prst="rect">
            <a:avLst/>
          </a:prstGeom>
          <a:noFill/>
          <a:extLst>
            <a:ext uri="{909E8E84-426E-40DD-AFC4-6F175D3DCCD1}">
              <a14:hiddenFill xmlns:a14="http://schemas.microsoft.com/office/drawing/2010/main">
                <a:solidFill>
                  <a:srgbClr val="FFFFFF"/>
                </a:solidFill>
              </a14:hiddenFill>
            </a:ext>
          </a:extLst>
        </p:spPr>
      </p:pic>
      <p:sp>
        <p:nvSpPr>
          <p:cNvPr id="5134" name="Rectangle 4"/>
          <p:cNvSpPr>
            <a:spLocks noChangeArrowheads="1"/>
          </p:cNvSpPr>
          <p:nvPr/>
        </p:nvSpPr>
        <p:spPr bwMode="auto">
          <a:xfrm>
            <a:off x="611188" y="6092825"/>
            <a:ext cx="7777162"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20000"/>
              </a:spcBef>
            </a:pPr>
            <a:r>
              <a:rPr lang="fr-FR" altLang="fr-FR" sz="2400" i="1" dirty="0">
                <a:latin typeface="Maiandra GD" pitchFamily="34" charset="0"/>
              </a:rPr>
              <a:t>Dans les dunes de </a:t>
            </a:r>
            <a:r>
              <a:rPr lang="fr-FR" altLang="fr-FR" sz="2400" i="1" dirty="0" err="1" smtClean="0">
                <a:latin typeface="Maiandra GD" pitchFamily="34" charset="0"/>
              </a:rPr>
              <a:t>Lareguett</a:t>
            </a:r>
            <a:r>
              <a:rPr lang="fr-FR" altLang="fr-FR" sz="2400" i="1" dirty="0" smtClean="0">
                <a:latin typeface="Maiandra GD" pitchFamily="34" charset="0"/>
              </a:rPr>
              <a:t> ou sur une crique déserte</a:t>
            </a:r>
            <a:endParaRPr lang="fr-FR" altLang="fr-FR" sz="2400" i="1" dirty="0">
              <a:latin typeface="Maiandra GD" pitchFamily="34" charset="0"/>
            </a:endParaRPr>
          </a:p>
          <a:p>
            <a:pPr algn="ctr" eaLnBrk="1" hangingPunct="1">
              <a:spcBef>
                <a:spcPct val="20000"/>
              </a:spcBef>
            </a:pPr>
            <a:endParaRPr lang="fr-FR" altLang="fr-FR" sz="3000" i="1" dirty="0">
              <a:solidFill>
                <a:srgbClr val="663300"/>
              </a:solidFill>
              <a:latin typeface="Maiandra GD" pitchFamily="34" charset="0"/>
            </a:endParaRPr>
          </a:p>
        </p:txBody>
      </p:sp>
      <p:pic>
        <p:nvPicPr>
          <p:cNvPr id="5135" name="Picture 15" descr="lo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965200"/>
            <a:ext cx="3384550" cy="2257425"/>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lodg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965200"/>
            <a:ext cx="3527425" cy="2335213"/>
          </a:xfrm>
          <a:prstGeom prst="rect">
            <a:avLst/>
          </a:prstGeom>
          <a:noFill/>
          <a:extLst>
            <a:ext uri="{909E8E84-426E-40DD-AFC4-6F175D3DCCD1}">
              <a14:hiddenFill xmlns:a14="http://schemas.microsoft.com/office/drawing/2010/main">
                <a:solidFill>
                  <a:srgbClr val="FFFFFF"/>
                </a:solidFill>
              </a14:hiddenFill>
            </a:ext>
          </a:extLst>
        </p:spPr>
      </p:pic>
      <p:pic>
        <p:nvPicPr>
          <p:cNvPr id="5137" name="Picture 17" descr="IMG_40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533775"/>
            <a:ext cx="3600450" cy="24003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a:xfrm>
            <a:off x="457200" y="214290"/>
            <a:ext cx="8686800" cy="8382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fontAlgn="auto">
              <a:spcAft>
                <a:spcPts val="0"/>
              </a:spcAft>
              <a:defRPr/>
            </a:pPr>
            <a:r>
              <a:rPr lang="fr-FR" smtClean="0">
                <a:solidFill>
                  <a:schemeClr val="tx1"/>
                </a:solidFill>
              </a:rPr>
              <a:t>Nuit sous lodges Out of Africa</a:t>
            </a:r>
            <a:endParaRPr lang="fr-FR" u="sng" dirty="0">
              <a:solidFill>
                <a:schemeClr val="tx1"/>
              </a:solidFill>
            </a:endParaRPr>
          </a:p>
        </p:txBody>
      </p:sp>
    </p:spTree>
    <p:extLst>
      <p:ext uri="{BB962C8B-B14F-4D97-AF65-F5344CB8AC3E}">
        <p14:creationId xmlns:p14="http://schemas.microsoft.com/office/powerpoint/2010/main" val="32599990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Image 6" descr="LOGO CJ BLC typo.eps"/>
          <p:cNvPicPr>
            <a:picLocks noChangeAspect="1"/>
          </p:cNvPicPr>
          <p:nvPr/>
        </p:nvPicPr>
        <p:blipFill>
          <a:blip r:embed="rId2" cstate="screen"/>
          <a:srcRect/>
          <a:stretch>
            <a:fillRect/>
          </a:stretch>
        </p:blipFill>
        <p:spPr bwMode="auto">
          <a:xfrm>
            <a:off x="501650" y="158750"/>
            <a:ext cx="1482725" cy="204788"/>
          </a:xfrm>
          <a:prstGeom prst="rect">
            <a:avLst/>
          </a:prstGeom>
          <a:noFill/>
          <a:ln w="9525">
            <a:noFill/>
            <a:miter lim="800000"/>
            <a:headEnd/>
            <a:tailEnd/>
          </a:ln>
        </p:spPr>
      </p:pic>
      <p:sp>
        <p:nvSpPr>
          <p:cNvPr id="48132" name="Rectangle 2"/>
          <p:cNvSpPr>
            <a:spLocks noChangeArrowheads="1"/>
          </p:cNvSpPr>
          <p:nvPr/>
        </p:nvSpPr>
        <p:spPr bwMode="auto">
          <a:xfrm>
            <a:off x="115888" y="620713"/>
            <a:ext cx="9045575" cy="660400"/>
          </a:xfrm>
          <a:prstGeom prst="rect">
            <a:avLst/>
          </a:prstGeom>
          <a:noFill/>
          <a:ln w="9525">
            <a:noFill/>
            <a:miter lim="800000"/>
            <a:headEnd/>
            <a:tailEnd/>
          </a:ln>
        </p:spPr>
        <p:txBody>
          <a:bodyPr/>
          <a:lstStyle/>
          <a:p>
            <a:pPr marL="342900" indent="-342900" algn="ctr">
              <a:lnSpc>
                <a:spcPct val="80000"/>
              </a:lnSpc>
              <a:spcBef>
                <a:spcPct val="20000"/>
              </a:spcBef>
            </a:pPr>
            <a:r>
              <a:rPr lang="fr-FR" sz="2000" b="1" dirty="0" smtClean="0">
                <a:latin typeface="Pristina" pitchFamily="66" charset="0"/>
              </a:rPr>
              <a:t>Nouveau produit CROISIERE JAUNE</a:t>
            </a:r>
          </a:p>
          <a:p>
            <a:pPr marL="342900" indent="-342900" algn="ctr">
              <a:lnSpc>
                <a:spcPct val="80000"/>
              </a:lnSpc>
              <a:spcBef>
                <a:spcPct val="20000"/>
              </a:spcBef>
            </a:pPr>
            <a:r>
              <a:rPr lang="fr-FR" sz="2000" dirty="0" smtClean="0">
                <a:latin typeface="Pristina" pitchFamily="66" charset="0"/>
              </a:rPr>
              <a:t>Découvrirez </a:t>
            </a:r>
            <a:r>
              <a:rPr lang="fr-FR" sz="2000" dirty="0">
                <a:latin typeface="Pristina" pitchFamily="66" charset="0"/>
              </a:rPr>
              <a:t>pour </a:t>
            </a:r>
            <a:r>
              <a:rPr lang="fr-FR" sz="2000" dirty="0" smtClean="0">
                <a:latin typeface="Pristina" pitchFamily="66" charset="0"/>
              </a:rPr>
              <a:t>une </a:t>
            </a:r>
            <a:r>
              <a:rPr lang="fr-FR" sz="2000" dirty="0">
                <a:latin typeface="Pristina" pitchFamily="66" charset="0"/>
              </a:rPr>
              <a:t>soirée, un diner design monté à ciel ouvert </a:t>
            </a:r>
          </a:p>
          <a:p>
            <a:pPr marL="342900" indent="-342900">
              <a:lnSpc>
                <a:spcPct val="80000"/>
              </a:lnSpc>
              <a:spcBef>
                <a:spcPct val="20000"/>
              </a:spcBef>
            </a:pPr>
            <a:r>
              <a:rPr lang="fr-FR" sz="1400" dirty="0">
                <a:hlinkClick r:id="rId3"/>
              </a:rPr>
              <a:t>http://</a:t>
            </a:r>
            <a:r>
              <a:rPr lang="fr-FR" sz="1400" dirty="0" smtClean="0">
                <a:hlinkClick r:id="rId3"/>
              </a:rPr>
              <a:t>www.croisierejaune.com/video/29_Sahara_design_diner.html</a:t>
            </a:r>
            <a:endParaRPr lang="fr-FR" sz="1400" dirty="0"/>
          </a:p>
          <a:p>
            <a:pPr marL="342900" indent="-342900">
              <a:lnSpc>
                <a:spcPct val="80000"/>
              </a:lnSpc>
              <a:spcBef>
                <a:spcPct val="20000"/>
              </a:spcBef>
            </a:pPr>
            <a:endParaRPr lang="fr-FR" sz="1400" dirty="0"/>
          </a:p>
          <a:p>
            <a:pPr marL="342900" indent="-342900">
              <a:lnSpc>
                <a:spcPct val="80000"/>
              </a:lnSpc>
              <a:spcBef>
                <a:spcPct val="20000"/>
              </a:spcBef>
            </a:pPr>
            <a:endParaRPr lang="fr-FR" sz="1400" dirty="0"/>
          </a:p>
        </p:txBody>
      </p:sp>
      <p:sp>
        <p:nvSpPr>
          <p:cNvPr id="48137" name="Sous-titre 2"/>
          <p:cNvSpPr>
            <a:spLocks/>
          </p:cNvSpPr>
          <p:nvPr/>
        </p:nvSpPr>
        <p:spPr bwMode="auto">
          <a:xfrm>
            <a:off x="366713" y="6411913"/>
            <a:ext cx="1617662" cy="296862"/>
          </a:xfrm>
          <a:prstGeom prst="rect">
            <a:avLst/>
          </a:prstGeom>
          <a:noFill/>
          <a:ln w="9525">
            <a:noFill/>
            <a:miter lim="800000"/>
            <a:headEnd/>
            <a:tailEnd/>
          </a:ln>
        </p:spPr>
        <p:txBody>
          <a:bodyPr/>
          <a:lstStyle/>
          <a:p>
            <a:pPr>
              <a:spcBef>
                <a:spcPct val="20000"/>
              </a:spcBef>
              <a:buFont typeface="Arial" pitchFamily="34" charset="0"/>
              <a:buNone/>
            </a:pPr>
            <a:r>
              <a:rPr lang="fr-FR" sz="1400" b="1">
                <a:solidFill>
                  <a:srgbClr val="FFFFFF"/>
                </a:solidFill>
                <a:latin typeface="Pristina" pitchFamily="66" charset="0"/>
              </a:rPr>
              <a:t>La Tunisie Nouvelle</a:t>
            </a:r>
          </a:p>
        </p:txBody>
      </p:sp>
      <p:sp>
        <p:nvSpPr>
          <p:cNvPr id="3" name="Espace réservé du contenu 2"/>
          <p:cNvSpPr>
            <a:spLocks noGrp="1"/>
          </p:cNvSpPr>
          <p:nvPr>
            <p:ph idx="1"/>
          </p:nvPr>
        </p:nvSpPr>
        <p:spPr/>
        <p:txBody>
          <a:bodyPr>
            <a:normAutofit/>
          </a:bodyPr>
          <a:lstStyle/>
          <a:p>
            <a:endParaRPr lang="fr-FR" sz="1400" dirty="0" smtClean="0"/>
          </a:p>
          <a:p>
            <a:r>
              <a:rPr lang="fr-FR" sz="1400" dirty="0" smtClean="0"/>
              <a:t>La </a:t>
            </a:r>
            <a:r>
              <a:rPr lang="fr-FR" sz="1400" dirty="0"/>
              <a:t>magie du désert, l'impression d'être coupé du monde et la sensation de profiter d'un moment d'exception seront les garants du succès de votre dîner.</a:t>
            </a:r>
          </a:p>
          <a:p>
            <a:endParaRPr lang="fr-FR" sz="1400" dirty="0"/>
          </a:p>
          <a:p>
            <a:r>
              <a:rPr lang="fr-FR" sz="1400" dirty="0"/>
              <a:t>Laissons place alors à </a:t>
            </a:r>
            <a:r>
              <a:rPr lang="fr-FR" sz="1400" dirty="0" smtClean="0"/>
              <a:t>un </a:t>
            </a:r>
            <a:r>
              <a:rPr lang="fr-FR" sz="1400" dirty="0"/>
              <a:t>dîner féérique, </a:t>
            </a:r>
            <a:r>
              <a:rPr lang="fr-FR" sz="1400" dirty="0" smtClean="0"/>
              <a:t>goûtez </a:t>
            </a:r>
            <a:r>
              <a:rPr lang="fr-FR" sz="1400" dirty="0"/>
              <a:t>aux spécialités tunisiennes. </a:t>
            </a:r>
          </a:p>
          <a:p>
            <a:endParaRPr lang="fr-FR" sz="1400" dirty="0" smtClean="0"/>
          </a:p>
          <a:p>
            <a:r>
              <a:rPr lang="fr-FR" sz="1400" dirty="0" smtClean="0"/>
              <a:t>Une </a:t>
            </a:r>
            <a:r>
              <a:rPr lang="fr-FR" sz="1400" dirty="0"/>
              <a:t>véritable richesse de saveurs et de couleurs !</a:t>
            </a:r>
          </a:p>
          <a:p>
            <a:endParaRPr lang="fr-FR" sz="1400" dirty="0" smtClean="0"/>
          </a:p>
          <a:p>
            <a:r>
              <a:rPr lang="fr-FR" sz="1400" dirty="0" smtClean="0"/>
              <a:t>C'est </a:t>
            </a:r>
            <a:r>
              <a:rPr lang="fr-FR" sz="1400" dirty="0"/>
              <a:t>dans la tradition du célèbre thé à la menthe que vous clôturerez ce repas</a:t>
            </a:r>
          </a:p>
          <a:p>
            <a:endParaRPr lang="fr-FR" sz="1400" dirty="0"/>
          </a:p>
          <a:p>
            <a:r>
              <a:rPr lang="fr-FR" sz="1400" dirty="0"/>
              <a:t>L'espace </a:t>
            </a:r>
            <a:r>
              <a:rPr lang="fr-FR" sz="1400" dirty="0" smtClean="0"/>
              <a:t>dîner est illuminé par des flambeaux et par une pluie </a:t>
            </a:r>
            <a:r>
              <a:rPr lang="fr-FR" sz="1400" dirty="0"/>
              <a:t>d'étoiles de lumière. </a:t>
            </a:r>
          </a:p>
        </p:txBody>
      </p:sp>
    </p:spTree>
    <p:extLst>
      <p:ext uri="{BB962C8B-B14F-4D97-AF65-F5344CB8AC3E}">
        <p14:creationId xmlns:p14="http://schemas.microsoft.com/office/powerpoint/2010/main" val="28337709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6" descr="DSC_0221"/>
          <p:cNvPicPr>
            <a:picLocks noChangeAspect="1" noChangeArrowheads="1"/>
          </p:cNvPicPr>
          <p:nvPr/>
        </p:nvPicPr>
        <p:blipFill>
          <a:blip r:embed="rId2" cstate="screen"/>
          <a:srcRect/>
          <a:stretch>
            <a:fillRect/>
          </a:stretch>
        </p:blipFill>
        <p:spPr bwMode="auto">
          <a:xfrm>
            <a:off x="0" y="3690938"/>
            <a:ext cx="4638675" cy="2665412"/>
          </a:xfrm>
          <a:prstGeom prst="rect">
            <a:avLst/>
          </a:prstGeom>
          <a:noFill/>
          <a:ln w="9525">
            <a:noFill/>
            <a:miter lim="800000"/>
            <a:headEnd/>
            <a:tailEnd/>
          </a:ln>
        </p:spPr>
      </p:pic>
      <p:pic>
        <p:nvPicPr>
          <p:cNvPr id="48131" name="Image 6" descr="LOGO CJ BLC typo.eps"/>
          <p:cNvPicPr>
            <a:picLocks noChangeAspect="1"/>
          </p:cNvPicPr>
          <p:nvPr/>
        </p:nvPicPr>
        <p:blipFill>
          <a:blip r:embed="rId3" cstate="screen"/>
          <a:srcRect/>
          <a:stretch>
            <a:fillRect/>
          </a:stretch>
        </p:blipFill>
        <p:spPr bwMode="auto">
          <a:xfrm>
            <a:off x="501650" y="158750"/>
            <a:ext cx="1482725" cy="204788"/>
          </a:xfrm>
          <a:prstGeom prst="rect">
            <a:avLst/>
          </a:prstGeom>
          <a:noFill/>
          <a:ln w="9525">
            <a:noFill/>
            <a:miter lim="800000"/>
            <a:headEnd/>
            <a:tailEnd/>
          </a:ln>
        </p:spPr>
      </p:pic>
      <p:sp>
        <p:nvSpPr>
          <p:cNvPr id="48132" name="Rectangle 2"/>
          <p:cNvSpPr>
            <a:spLocks noChangeArrowheads="1"/>
          </p:cNvSpPr>
          <p:nvPr/>
        </p:nvSpPr>
        <p:spPr bwMode="auto">
          <a:xfrm>
            <a:off x="115888" y="620713"/>
            <a:ext cx="9045575" cy="660400"/>
          </a:xfrm>
          <a:prstGeom prst="rect">
            <a:avLst/>
          </a:prstGeom>
          <a:noFill/>
          <a:ln w="9525">
            <a:noFill/>
            <a:miter lim="800000"/>
            <a:headEnd/>
            <a:tailEnd/>
          </a:ln>
        </p:spPr>
        <p:txBody>
          <a:bodyPr/>
          <a:lstStyle/>
          <a:p>
            <a:pPr marL="342900" indent="-342900" algn="ctr">
              <a:lnSpc>
                <a:spcPct val="80000"/>
              </a:lnSpc>
              <a:spcBef>
                <a:spcPct val="20000"/>
              </a:spcBef>
            </a:pPr>
            <a:r>
              <a:rPr lang="fr-FR" sz="2000" b="1" dirty="0" smtClean="0">
                <a:latin typeface="Pristina" pitchFamily="66" charset="0"/>
              </a:rPr>
              <a:t>Nouveau produit CROISIERE JAUNE</a:t>
            </a:r>
          </a:p>
          <a:p>
            <a:pPr marL="342900" indent="-342900" algn="ctr">
              <a:lnSpc>
                <a:spcPct val="80000"/>
              </a:lnSpc>
              <a:spcBef>
                <a:spcPct val="20000"/>
              </a:spcBef>
            </a:pPr>
            <a:r>
              <a:rPr lang="fr-FR" sz="2000" dirty="0" smtClean="0">
                <a:latin typeface="Pristina" pitchFamily="66" charset="0"/>
              </a:rPr>
              <a:t>Découvrirez </a:t>
            </a:r>
            <a:r>
              <a:rPr lang="fr-FR" sz="2000" dirty="0">
                <a:latin typeface="Pristina" pitchFamily="66" charset="0"/>
              </a:rPr>
              <a:t>pour </a:t>
            </a:r>
            <a:r>
              <a:rPr lang="fr-FR" sz="2000" dirty="0" smtClean="0">
                <a:latin typeface="Pristina" pitchFamily="66" charset="0"/>
              </a:rPr>
              <a:t>une </a:t>
            </a:r>
            <a:r>
              <a:rPr lang="fr-FR" sz="2000" dirty="0">
                <a:latin typeface="Pristina" pitchFamily="66" charset="0"/>
              </a:rPr>
              <a:t>soirée, un diner design monté à ciel ouvert </a:t>
            </a:r>
          </a:p>
          <a:p>
            <a:pPr marL="342900" indent="-342900">
              <a:lnSpc>
                <a:spcPct val="80000"/>
              </a:lnSpc>
              <a:spcBef>
                <a:spcPct val="20000"/>
              </a:spcBef>
            </a:pPr>
            <a:r>
              <a:rPr lang="fr-FR" sz="1400" dirty="0">
                <a:hlinkClick r:id="rId4"/>
              </a:rPr>
              <a:t>http://www.croisierejaune.com/video/29_Sahara_design_diner.html</a:t>
            </a:r>
            <a:endParaRPr lang="fr-FR" sz="1400" dirty="0"/>
          </a:p>
          <a:p>
            <a:pPr marL="342900" indent="-342900">
              <a:lnSpc>
                <a:spcPct val="80000"/>
              </a:lnSpc>
              <a:spcBef>
                <a:spcPct val="20000"/>
              </a:spcBef>
            </a:pPr>
            <a:endParaRPr lang="fr-FR" sz="1400" dirty="0"/>
          </a:p>
          <a:p>
            <a:pPr marL="342900" indent="-342900">
              <a:lnSpc>
                <a:spcPct val="80000"/>
              </a:lnSpc>
              <a:spcBef>
                <a:spcPct val="20000"/>
              </a:spcBef>
            </a:pPr>
            <a:endParaRPr lang="fr-FR" sz="1400" dirty="0"/>
          </a:p>
        </p:txBody>
      </p:sp>
      <p:pic>
        <p:nvPicPr>
          <p:cNvPr id="48133" name="Picture 5" descr="P1000422"/>
          <p:cNvPicPr>
            <a:picLocks noChangeAspect="1" noChangeArrowheads="1"/>
          </p:cNvPicPr>
          <p:nvPr/>
        </p:nvPicPr>
        <p:blipFill>
          <a:blip r:embed="rId5" cstate="screen"/>
          <a:srcRect/>
          <a:stretch>
            <a:fillRect/>
          </a:stretch>
        </p:blipFill>
        <p:spPr bwMode="auto">
          <a:xfrm>
            <a:off x="0" y="1397000"/>
            <a:ext cx="4638675" cy="2214563"/>
          </a:xfrm>
          <a:prstGeom prst="rect">
            <a:avLst/>
          </a:prstGeom>
          <a:noFill/>
          <a:ln w="9525">
            <a:noFill/>
            <a:miter lim="800000"/>
            <a:headEnd/>
            <a:tailEnd/>
          </a:ln>
        </p:spPr>
      </p:pic>
      <p:pic>
        <p:nvPicPr>
          <p:cNvPr id="48134" name="Picture 7" descr="DSC_0220"/>
          <p:cNvPicPr>
            <a:picLocks noChangeAspect="1" noChangeArrowheads="1"/>
          </p:cNvPicPr>
          <p:nvPr/>
        </p:nvPicPr>
        <p:blipFill>
          <a:blip r:embed="rId6" cstate="screen"/>
          <a:srcRect/>
          <a:stretch>
            <a:fillRect/>
          </a:stretch>
        </p:blipFill>
        <p:spPr bwMode="auto">
          <a:xfrm>
            <a:off x="4638675" y="3690938"/>
            <a:ext cx="4505325" cy="2665412"/>
          </a:xfrm>
          <a:prstGeom prst="rect">
            <a:avLst/>
          </a:prstGeom>
          <a:noFill/>
          <a:ln w="9525">
            <a:noFill/>
            <a:miter lim="800000"/>
            <a:headEnd/>
            <a:tailEnd/>
          </a:ln>
        </p:spPr>
      </p:pic>
      <p:pic>
        <p:nvPicPr>
          <p:cNvPr id="48135" name="Picture 8" descr="P1000253"/>
          <p:cNvPicPr>
            <a:picLocks noChangeAspect="1" noChangeArrowheads="1"/>
          </p:cNvPicPr>
          <p:nvPr/>
        </p:nvPicPr>
        <p:blipFill>
          <a:blip r:embed="rId7" cstate="screen"/>
          <a:srcRect/>
          <a:stretch>
            <a:fillRect/>
          </a:stretch>
        </p:blipFill>
        <p:spPr bwMode="auto">
          <a:xfrm>
            <a:off x="4638675" y="1397000"/>
            <a:ext cx="4438650" cy="2293938"/>
          </a:xfrm>
          <a:prstGeom prst="rect">
            <a:avLst/>
          </a:prstGeom>
          <a:noFill/>
          <a:ln w="9525">
            <a:noFill/>
            <a:miter lim="800000"/>
            <a:headEnd/>
            <a:tailEnd/>
          </a:ln>
        </p:spPr>
      </p:pic>
      <p:sp>
        <p:nvSpPr>
          <p:cNvPr id="48137" name="Sous-titre 2"/>
          <p:cNvSpPr>
            <a:spLocks/>
          </p:cNvSpPr>
          <p:nvPr/>
        </p:nvSpPr>
        <p:spPr bwMode="auto">
          <a:xfrm>
            <a:off x="366713" y="6411913"/>
            <a:ext cx="1617662" cy="296862"/>
          </a:xfrm>
          <a:prstGeom prst="rect">
            <a:avLst/>
          </a:prstGeom>
          <a:noFill/>
          <a:ln w="9525">
            <a:noFill/>
            <a:miter lim="800000"/>
            <a:headEnd/>
            <a:tailEnd/>
          </a:ln>
        </p:spPr>
        <p:txBody>
          <a:bodyPr/>
          <a:lstStyle/>
          <a:p>
            <a:pPr>
              <a:spcBef>
                <a:spcPct val="20000"/>
              </a:spcBef>
              <a:buFont typeface="Arial" pitchFamily="34" charset="0"/>
              <a:buNone/>
            </a:pPr>
            <a:r>
              <a:rPr lang="fr-FR" sz="1400" b="1">
                <a:solidFill>
                  <a:srgbClr val="FFFFFF"/>
                </a:solidFill>
                <a:latin typeface="Pristina" pitchFamily="66" charset="0"/>
              </a:rPr>
              <a:t>La Tunisie Nouvelle</a:t>
            </a:r>
          </a:p>
        </p:txBody>
      </p:sp>
    </p:spTree>
    <p:extLst>
      <p:ext uri="{BB962C8B-B14F-4D97-AF65-F5344CB8AC3E}">
        <p14:creationId xmlns:p14="http://schemas.microsoft.com/office/powerpoint/2010/main" val="2586516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Image 6" descr="LOGO CJ BLC typo.eps"/>
          <p:cNvPicPr>
            <a:picLocks noChangeAspect="1"/>
          </p:cNvPicPr>
          <p:nvPr/>
        </p:nvPicPr>
        <p:blipFill>
          <a:blip r:embed="rId2" cstate="screen"/>
          <a:srcRect/>
          <a:stretch>
            <a:fillRect/>
          </a:stretch>
        </p:blipFill>
        <p:spPr bwMode="auto">
          <a:xfrm>
            <a:off x="501650" y="158750"/>
            <a:ext cx="1482725" cy="204788"/>
          </a:xfrm>
          <a:prstGeom prst="rect">
            <a:avLst/>
          </a:prstGeom>
          <a:noFill/>
          <a:ln w="9525">
            <a:noFill/>
            <a:miter lim="800000"/>
            <a:headEnd/>
            <a:tailEnd/>
          </a:ln>
        </p:spPr>
      </p:pic>
      <p:pic>
        <p:nvPicPr>
          <p:cNvPr id="50180" name="Image 6" descr="IMG_2625.jpg"/>
          <p:cNvPicPr>
            <a:picLocks noChangeAspect="1"/>
          </p:cNvPicPr>
          <p:nvPr/>
        </p:nvPicPr>
        <p:blipFill>
          <a:blip r:embed="rId3" cstate="screen"/>
          <a:srcRect/>
          <a:stretch>
            <a:fillRect/>
          </a:stretch>
        </p:blipFill>
        <p:spPr bwMode="auto">
          <a:xfrm>
            <a:off x="0" y="1235075"/>
            <a:ext cx="2776538" cy="5121275"/>
          </a:xfrm>
          <a:prstGeom prst="rect">
            <a:avLst/>
          </a:prstGeom>
          <a:noFill/>
          <a:ln w="9525">
            <a:noFill/>
            <a:miter lim="800000"/>
            <a:headEnd/>
            <a:tailEnd/>
          </a:ln>
        </p:spPr>
      </p:pic>
      <p:pic>
        <p:nvPicPr>
          <p:cNvPr id="50181" name="Image 7" descr="IMG_2647.jpg"/>
          <p:cNvPicPr>
            <a:picLocks noChangeAspect="1"/>
          </p:cNvPicPr>
          <p:nvPr/>
        </p:nvPicPr>
        <p:blipFill>
          <a:blip r:embed="rId4" cstate="screen"/>
          <a:srcRect b="-50"/>
          <a:stretch>
            <a:fillRect/>
          </a:stretch>
        </p:blipFill>
        <p:spPr bwMode="auto">
          <a:xfrm>
            <a:off x="2776538" y="1235075"/>
            <a:ext cx="6367462" cy="5121275"/>
          </a:xfrm>
          <a:prstGeom prst="rect">
            <a:avLst/>
          </a:prstGeom>
          <a:noFill/>
          <a:ln w="9525">
            <a:noFill/>
            <a:miter lim="800000"/>
            <a:headEnd/>
            <a:tailEnd/>
          </a:ln>
        </p:spPr>
      </p:pic>
      <p:sp>
        <p:nvSpPr>
          <p:cNvPr id="50183" name="Sous-titre 2"/>
          <p:cNvSpPr>
            <a:spLocks/>
          </p:cNvSpPr>
          <p:nvPr/>
        </p:nvSpPr>
        <p:spPr bwMode="auto">
          <a:xfrm>
            <a:off x="366713" y="6411913"/>
            <a:ext cx="1617662" cy="296862"/>
          </a:xfrm>
          <a:prstGeom prst="rect">
            <a:avLst/>
          </a:prstGeom>
          <a:noFill/>
          <a:ln w="9525">
            <a:noFill/>
            <a:miter lim="800000"/>
            <a:headEnd/>
            <a:tailEnd/>
          </a:ln>
        </p:spPr>
        <p:txBody>
          <a:bodyPr/>
          <a:lstStyle/>
          <a:p>
            <a:pPr>
              <a:spcBef>
                <a:spcPct val="20000"/>
              </a:spcBef>
              <a:buFont typeface="Arial" pitchFamily="34" charset="0"/>
              <a:buNone/>
            </a:pPr>
            <a:r>
              <a:rPr lang="fr-FR" sz="1400" b="1">
                <a:solidFill>
                  <a:srgbClr val="FFFFFF"/>
                </a:solidFill>
                <a:latin typeface="Pristina" pitchFamily="66" charset="0"/>
              </a:rPr>
              <a:t>La Tunisie Nouvelle</a:t>
            </a:r>
          </a:p>
        </p:txBody>
      </p:sp>
      <p:sp>
        <p:nvSpPr>
          <p:cNvPr id="8" name="Rectangle 2"/>
          <p:cNvSpPr>
            <a:spLocks noChangeArrowheads="1"/>
          </p:cNvSpPr>
          <p:nvPr/>
        </p:nvSpPr>
        <p:spPr bwMode="auto">
          <a:xfrm>
            <a:off x="147734" y="476672"/>
            <a:ext cx="9045575" cy="156369"/>
          </a:xfrm>
          <a:prstGeom prst="rect">
            <a:avLst/>
          </a:prstGeom>
          <a:noFill/>
          <a:ln w="9525">
            <a:noFill/>
            <a:miter lim="800000"/>
            <a:headEnd/>
            <a:tailEnd/>
          </a:ln>
        </p:spPr>
        <p:txBody>
          <a:bodyPr/>
          <a:lstStyle/>
          <a:p>
            <a:pPr marL="342900" indent="-342900" algn="ctr">
              <a:lnSpc>
                <a:spcPct val="80000"/>
              </a:lnSpc>
              <a:spcBef>
                <a:spcPct val="20000"/>
              </a:spcBef>
            </a:pPr>
            <a:r>
              <a:rPr lang="fr-FR" sz="2000" b="1" dirty="0" smtClean="0">
                <a:latin typeface="Pristina" pitchFamily="66" charset="0"/>
              </a:rPr>
              <a:t>Nouveau produit CROISIERE JAUNE</a:t>
            </a:r>
          </a:p>
          <a:p>
            <a:pPr marL="342900" indent="-342900" algn="ctr">
              <a:lnSpc>
                <a:spcPct val="80000"/>
              </a:lnSpc>
              <a:spcBef>
                <a:spcPct val="20000"/>
              </a:spcBef>
            </a:pPr>
            <a:r>
              <a:rPr lang="fr-FR" sz="2000" dirty="0" smtClean="0">
                <a:latin typeface="Pristina" pitchFamily="66" charset="0"/>
              </a:rPr>
              <a:t>Découvrirez </a:t>
            </a:r>
            <a:r>
              <a:rPr lang="fr-FR" sz="2000" dirty="0">
                <a:latin typeface="Pristina" pitchFamily="66" charset="0"/>
              </a:rPr>
              <a:t>pour </a:t>
            </a:r>
            <a:r>
              <a:rPr lang="fr-FR" sz="2000" dirty="0" smtClean="0">
                <a:latin typeface="Pristina" pitchFamily="66" charset="0"/>
              </a:rPr>
              <a:t>une </a:t>
            </a:r>
            <a:r>
              <a:rPr lang="fr-FR" sz="2000" dirty="0">
                <a:latin typeface="Pristina" pitchFamily="66" charset="0"/>
              </a:rPr>
              <a:t>soirée, </a:t>
            </a:r>
            <a:r>
              <a:rPr lang="fr-FR" sz="2000" dirty="0" smtClean="0">
                <a:latin typeface="Pristina" pitchFamily="66" charset="0"/>
              </a:rPr>
              <a:t>Le </a:t>
            </a:r>
            <a:r>
              <a:rPr lang="fr-FR" sz="2000" dirty="0" err="1" smtClean="0">
                <a:latin typeface="Pristina" pitchFamily="66" charset="0"/>
              </a:rPr>
              <a:t>sahara</a:t>
            </a:r>
            <a:r>
              <a:rPr lang="fr-FR" sz="2000" dirty="0" smtClean="0">
                <a:latin typeface="Pristina" pitchFamily="66" charset="0"/>
              </a:rPr>
              <a:t> </a:t>
            </a:r>
            <a:r>
              <a:rPr lang="fr-FR" sz="2000" dirty="0" err="1" smtClean="0">
                <a:latin typeface="Pristina" pitchFamily="66" charset="0"/>
              </a:rPr>
              <a:t>Lounge</a:t>
            </a:r>
            <a:r>
              <a:rPr lang="fr-FR" sz="2000" dirty="0" smtClean="0">
                <a:latin typeface="Pristina" pitchFamily="66" charset="0"/>
              </a:rPr>
              <a:t> </a:t>
            </a:r>
            <a:endParaRPr lang="fr-FR" sz="2000" dirty="0">
              <a:latin typeface="Pristina" pitchFamily="66" charset="0"/>
            </a:endParaRPr>
          </a:p>
          <a:p>
            <a:pPr marL="342900" indent="-342900">
              <a:lnSpc>
                <a:spcPct val="80000"/>
              </a:lnSpc>
              <a:spcBef>
                <a:spcPct val="20000"/>
              </a:spcBef>
            </a:pPr>
            <a:r>
              <a:rPr lang="fr-FR" sz="1400" dirty="0">
                <a:hlinkClick r:id="rId5"/>
              </a:rPr>
              <a:t>http://www.croisierejaune.com/video/29_Sahara_design_diner.html</a:t>
            </a:r>
            <a:endParaRPr lang="fr-FR" sz="1400" dirty="0"/>
          </a:p>
          <a:p>
            <a:pPr marL="342900" indent="-342900">
              <a:lnSpc>
                <a:spcPct val="80000"/>
              </a:lnSpc>
              <a:spcBef>
                <a:spcPct val="20000"/>
              </a:spcBef>
            </a:pPr>
            <a:endParaRPr lang="fr-FR" sz="1400" dirty="0"/>
          </a:p>
          <a:p>
            <a:pPr marL="342900" indent="-342900">
              <a:lnSpc>
                <a:spcPct val="80000"/>
              </a:lnSpc>
              <a:spcBef>
                <a:spcPct val="20000"/>
              </a:spcBef>
            </a:pPr>
            <a:endParaRPr lang="fr-FR" sz="1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IMG_9585"/>
          <p:cNvPicPr>
            <a:picLocks noChangeAspect="1" noChangeArrowheads="1"/>
          </p:cNvPicPr>
          <p:nvPr/>
        </p:nvPicPr>
        <p:blipFill>
          <a:blip r:embed="rId2" cstate="screen"/>
          <a:srcRect/>
          <a:stretch>
            <a:fillRect/>
          </a:stretch>
        </p:blipFill>
        <p:spPr bwMode="auto">
          <a:xfrm>
            <a:off x="3635375" y="765175"/>
            <a:ext cx="4926013" cy="3282950"/>
          </a:xfrm>
          <a:prstGeom prst="rect">
            <a:avLst/>
          </a:prstGeom>
          <a:noFill/>
          <a:ln w="9525">
            <a:noFill/>
            <a:miter lim="800000"/>
            <a:headEnd/>
            <a:tailEnd/>
          </a:ln>
        </p:spPr>
      </p:pic>
      <p:pic>
        <p:nvPicPr>
          <p:cNvPr id="51203" name="Picture 5" descr="IMG_2620"/>
          <p:cNvPicPr>
            <a:picLocks noChangeAspect="1" noChangeArrowheads="1"/>
          </p:cNvPicPr>
          <p:nvPr/>
        </p:nvPicPr>
        <p:blipFill>
          <a:blip r:embed="rId3" cstate="screen"/>
          <a:srcRect/>
          <a:stretch>
            <a:fillRect/>
          </a:stretch>
        </p:blipFill>
        <p:spPr bwMode="auto">
          <a:xfrm>
            <a:off x="179388" y="3832225"/>
            <a:ext cx="4176712" cy="2786063"/>
          </a:xfrm>
          <a:prstGeom prst="rect">
            <a:avLst/>
          </a:prstGeom>
          <a:noFill/>
          <a:ln w="9525">
            <a:noFill/>
            <a:miter lim="800000"/>
            <a:headEnd/>
            <a:tailEnd/>
          </a:ln>
        </p:spPr>
      </p:pic>
      <p:pic>
        <p:nvPicPr>
          <p:cNvPr id="51204" name="Picture 6" descr="IMG_2623"/>
          <p:cNvPicPr>
            <a:picLocks noChangeAspect="1" noChangeArrowheads="1"/>
          </p:cNvPicPr>
          <p:nvPr/>
        </p:nvPicPr>
        <p:blipFill>
          <a:blip r:embed="rId4" cstate="screen"/>
          <a:srcRect/>
          <a:stretch>
            <a:fillRect/>
          </a:stretch>
        </p:blipFill>
        <p:spPr bwMode="auto">
          <a:xfrm>
            <a:off x="4716463" y="4149725"/>
            <a:ext cx="3743325" cy="2495550"/>
          </a:xfrm>
          <a:prstGeom prst="rect">
            <a:avLst/>
          </a:prstGeom>
          <a:noFill/>
          <a:ln w="9525">
            <a:noFill/>
            <a:miter lim="800000"/>
            <a:headEnd/>
            <a:tailEnd/>
          </a:ln>
        </p:spPr>
      </p:pic>
      <p:pic>
        <p:nvPicPr>
          <p:cNvPr id="51205" name="Picture 7" descr="IMG_2635"/>
          <p:cNvPicPr>
            <a:picLocks noChangeAspect="1" noChangeArrowheads="1"/>
          </p:cNvPicPr>
          <p:nvPr/>
        </p:nvPicPr>
        <p:blipFill>
          <a:blip r:embed="rId5" cstate="screen"/>
          <a:srcRect/>
          <a:stretch>
            <a:fillRect/>
          </a:stretch>
        </p:blipFill>
        <p:spPr bwMode="auto">
          <a:xfrm rot="-3232095">
            <a:off x="647700" y="1231900"/>
            <a:ext cx="3240088" cy="2160588"/>
          </a:xfrm>
          <a:prstGeom prst="rect">
            <a:avLst/>
          </a:prstGeom>
          <a:noFill/>
          <a:ln w="9525">
            <a:noFill/>
            <a:miter lim="800000"/>
            <a:headEnd/>
            <a:tailEnd/>
          </a:ln>
        </p:spPr>
      </p:pic>
      <p:sp>
        <p:nvSpPr>
          <p:cNvPr id="51206" name="Rectangle 2"/>
          <p:cNvSpPr>
            <a:spLocks noChangeArrowheads="1"/>
          </p:cNvSpPr>
          <p:nvPr/>
        </p:nvSpPr>
        <p:spPr bwMode="auto">
          <a:xfrm>
            <a:off x="336550" y="295275"/>
            <a:ext cx="8588375" cy="469900"/>
          </a:xfrm>
          <a:prstGeom prst="rect">
            <a:avLst/>
          </a:prstGeom>
          <a:noFill/>
          <a:ln w="9525">
            <a:noFill/>
            <a:miter lim="800000"/>
            <a:headEnd/>
            <a:tailEnd/>
          </a:ln>
        </p:spPr>
        <p:txBody>
          <a:bodyPr/>
          <a:lstStyle/>
          <a:p>
            <a:pPr marL="342900" indent="-342900">
              <a:spcBef>
                <a:spcPct val="20000"/>
              </a:spcBef>
            </a:pPr>
            <a:r>
              <a:rPr lang="fr-FR" sz="2000" dirty="0">
                <a:latin typeface="Pristina" pitchFamily="66" charset="0"/>
              </a:rPr>
              <a:t>Après </a:t>
            </a:r>
            <a:r>
              <a:rPr lang="fr-FR" sz="2000" dirty="0" smtClean="0">
                <a:latin typeface="Pristina" pitchFamily="66" charset="0"/>
              </a:rPr>
              <a:t>un </a:t>
            </a:r>
            <a:r>
              <a:rPr lang="fr-FR" sz="2000" dirty="0">
                <a:latin typeface="Pristina" pitchFamily="66" charset="0"/>
              </a:rPr>
              <a:t>dîner, </a:t>
            </a:r>
            <a:r>
              <a:rPr lang="fr-FR" sz="2000" dirty="0" smtClean="0">
                <a:latin typeface="Pristina" pitchFamily="66" charset="0"/>
              </a:rPr>
              <a:t>appréciez </a:t>
            </a:r>
            <a:r>
              <a:rPr lang="fr-FR" sz="2000" dirty="0">
                <a:latin typeface="Pristina" pitchFamily="66" charset="0"/>
              </a:rPr>
              <a:t>un verre dans un </a:t>
            </a:r>
            <a:r>
              <a:rPr lang="fr-FR" sz="2000" dirty="0" err="1">
                <a:latin typeface="Pristina" pitchFamily="66" charset="0"/>
              </a:rPr>
              <a:t>sahara</a:t>
            </a:r>
            <a:r>
              <a:rPr lang="fr-FR" sz="2000" dirty="0">
                <a:latin typeface="Pristina" pitchFamily="66" charset="0"/>
              </a:rPr>
              <a:t> </a:t>
            </a:r>
            <a:r>
              <a:rPr lang="fr-FR" sz="2000" dirty="0" err="1">
                <a:latin typeface="Pristina" pitchFamily="66" charset="0"/>
              </a:rPr>
              <a:t>lounge</a:t>
            </a:r>
            <a:r>
              <a:rPr lang="fr-FR" sz="2000" dirty="0">
                <a:latin typeface="Pristina" pitchFamily="66" charset="0"/>
              </a:rPr>
              <a:t> au milieu des </a:t>
            </a:r>
            <a:r>
              <a:rPr lang="fr-FR" sz="2000" dirty="0" smtClean="0">
                <a:latin typeface="Pristina" pitchFamily="66" charset="0"/>
              </a:rPr>
              <a:t>dunes ou sur une crique déserte</a:t>
            </a:r>
          </a:p>
          <a:p>
            <a:pPr marL="342900" indent="-342900">
              <a:spcBef>
                <a:spcPct val="20000"/>
              </a:spcBef>
            </a:pPr>
            <a:endParaRPr lang="fr-FR" sz="2000" dirty="0">
              <a:latin typeface="Pristina" pitchFamily="66"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i="1" dirty="0" smtClean="0">
                <a:solidFill>
                  <a:schemeClr val="tx1"/>
                </a:solidFill>
              </a:rPr>
              <a:t>Présentation de nos produits Croisière jaune</a:t>
            </a:r>
            <a:endParaRPr lang="fr-FR" i="1" dirty="0">
              <a:solidFill>
                <a:schemeClr val="tx1"/>
              </a:solidFill>
            </a:endParaRPr>
          </a:p>
        </p:txBody>
      </p:sp>
      <p:pic>
        <p:nvPicPr>
          <p:cNvPr id="15363" name="Image 3" descr="LOGO CJ ENTIER2 BLC.eps"/>
          <p:cNvPicPr>
            <a:picLocks noChangeAspect="1"/>
          </p:cNvPicPr>
          <p:nvPr/>
        </p:nvPicPr>
        <p:blipFill>
          <a:blip r:embed="rId2" cstate="screen"/>
          <a:srcRect/>
          <a:stretch>
            <a:fillRect/>
          </a:stretch>
        </p:blipFill>
        <p:spPr bwMode="auto">
          <a:xfrm>
            <a:off x="2843808" y="1878237"/>
            <a:ext cx="4270375" cy="4164013"/>
          </a:xfrm>
          <a:prstGeom prst="rect">
            <a:avLst/>
          </a:prstGeom>
          <a:noFill/>
          <a:ln w="9525">
            <a:noFill/>
            <a:miter lim="800000"/>
            <a:headEnd/>
            <a:tailEnd/>
          </a:ln>
        </p:spPr>
      </p:pic>
    </p:spTree>
    <p:extLst>
      <p:ext uri="{BB962C8B-B14F-4D97-AF65-F5344CB8AC3E}">
        <p14:creationId xmlns:p14="http://schemas.microsoft.com/office/powerpoint/2010/main" val="4171810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ChangeArrowheads="1"/>
          </p:cNvSpPr>
          <p:nvPr/>
        </p:nvSpPr>
        <p:spPr bwMode="auto">
          <a:xfrm>
            <a:off x="2916238" y="115888"/>
            <a:ext cx="5905500" cy="1728787"/>
          </a:xfrm>
          <a:prstGeom prst="rect">
            <a:avLst/>
          </a:prstGeom>
          <a:noFill/>
          <a:ln w="9525">
            <a:noFill/>
            <a:miter lim="800000"/>
            <a:headEnd/>
            <a:tailEnd/>
          </a:ln>
        </p:spPr>
        <p:txBody>
          <a:bodyPr/>
          <a:lstStyle/>
          <a:p>
            <a:pPr marL="342900" indent="-342900" algn="ctr">
              <a:spcBef>
                <a:spcPct val="20000"/>
              </a:spcBef>
            </a:pPr>
            <a:r>
              <a:rPr lang="fr-FR" sz="3000" i="1" dirty="0">
                <a:latin typeface="Pristina" pitchFamily="66" charset="0"/>
              </a:rPr>
              <a:t>Sahara </a:t>
            </a:r>
            <a:r>
              <a:rPr lang="fr-FR" sz="3000" i="1" dirty="0" err="1">
                <a:latin typeface="Pristina" pitchFamily="66" charset="0"/>
              </a:rPr>
              <a:t>Lounge</a:t>
            </a:r>
            <a:r>
              <a:rPr lang="fr-FR" sz="3000" i="1" dirty="0">
                <a:latin typeface="Pristina" pitchFamily="66" charset="0"/>
              </a:rPr>
              <a:t> vue de nuit</a:t>
            </a:r>
          </a:p>
        </p:txBody>
      </p:sp>
      <p:pic>
        <p:nvPicPr>
          <p:cNvPr id="52227" name="Picture 4" descr="IMG_2597"/>
          <p:cNvPicPr>
            <a:picLocks noChangeAspect="1" noChangeArrowheads="1"/>
          </p:cNvPicPr>
          <p:nvPr/>
        </p:nvPicPr>
        <p:blipFill>
          <a:blip r:embed="rId2" cstate="screen"/>
          <a:srcRect/>
          <a:stretch>
            <a:fillRect/>
          </a:stretch>
        </p:blipFill>
        <p:spPr bwMode="auto">
          <a:xfrm>
            <a:off x="4211638" y="3675063"/>
            <a:ext cx="4708525" cy="3138487"/>
          </a:xfrm>
          <a:prstGeom prst="rect">
            <a:avLst/>
          </a:prstGeom>
          <a:noFill/>
          <a:ln w="9525">
            <a:noFill/>
            <a:miter lim="800000"/>
            <a:headEnd/>
            <a:tailEnd/>
          </a:ln>
        </p:spPr>
      </p:pic>
      <p:pic>
        <p:nvPicPr>
          <p:cNvPr id="52228" name="Picture 5" descr="IMG_2482"/>
          <p:cNvPicPr>
            <a:picLocks noChangeAspect="1" noChangeArrowheads="1"/>
          </p:cNvPicPr>
          <p:nvPr/>
        </p:nvPicPr>
        <p:blipFill>
          <a:blip r:embed="rId3" cstate="screen"/>
          <a:srcRect/>
          <a:stretch>
            <a:fillRect/>
          </a:stretch>
        </p:blipFill>
        <p:spPr bwMode="auto">
          <a:xfrm>
            <a:off x="323850" y="1154113"/>
            <a:ext cx="4032250" cy="2686050"/>
          </a:xfrm>
          <a:prstGeom prst="rect">
            <a:avLst/>
          </a:prstGeom>
          <a:noFill/>
          <a:ln w="9525">
            <a:noFill/>
            <a:miter lim="800000"/>
            <a:headEnd/>
            <a:tailEnd/>
          </a:ln>
        </p:spPr>
      </p:pic>
      <p:pic>
        <p:nvPicPr>
          <p:cNvPr id="52229" name="Picture 6" descr="IMG_2448"/>
          <p:cNvPicPr>
            <a:picLocks noChangeAspect="1" noChangeArrowheads="1"/>
          </p:cNvPicPr>
          <p:nvPr/>
        </p:nvPicPr>
        <p:blipFill>
          <a:blip r:embed="rId4" cstate="screen"/>
          <a:srcRect/>
          <a:stretch>
            <a:fillRect/>
          </a:stretch>
        </p:blipFill>
        <p:spPr bwMode="auto">
          <a:xfrm>
            <a:off x="250825" y="3962400"/>
            <a:ext cx="3817938" cy="2544763"/>
          </a:xfrm>
          <a:prstGeom prst="rect">
            <a:avLst/>
          </a:prstGeom>
          <a:noFill/>
          <a:ln w="9525">
            <a:noFill/>
            <a:miter lim="800000"/>
            <a:headEnd/>
            <a:tailEnd/>
          </a:ln>
        </p:spPr>
      </p:pic>
      <p:pic>
        <p:nvPicPr>
          <p:cNvPr id="52230" name="Picture 7" descr="IMG_2466"/>
          <p:cNvPicPr>
            <a:picLocks noChangeAspect="1" noChangeArrowheads="1"/>
          </p:cNvPicPr>
          <p:nvPr/>
        </p:nvPicPr>
        <p:blipFill>
          <a:blip r:embed="rId5" cstate="screen"/>
          <a:srcRect/>
          <a:stretch>
            <a:fillRect/>
          </a:stretch>
        </p:blipFill>
        <p:spPr bwMode="auto">
          <a:xfrm>
            <a:off x="4572000" y="1082675"/>
            <a:ext cx="3744913" cy="2497138"/>
          </a:xfrm>
          <a:prstGeom prst="rect">
            <a:avLst/>
          </a:prstGeom>
          <a:noFill/>
          <a:ln w="9525">
            <a:noFill/>
            <a:miter lim="800000"/>
            <a:headEnd/>
            <a:tailEnd/>
          </a:ln>
        </p:spPr>
      </p:pic>
      <p:sp>
        <p:nvSpPr>
          <p:cNvPr id="52231" name="Rectangle 4"/>
          <p:cNvSpPr>
            <a:spLocks noChangeArrowheads="1"/>
          </p:cNvSpPr>
          <p:nvPr/>
        </p:nvSpPr>
        <p:spPr bwMode="auto">
          <a:xfrm>
            <a:off x="1403350" y="549275"/>
            <a:ext cx="7634288" cy="1655763"/>
          </a:xfrm>
          <a:prstGeom prst="rect">
            <a:avLst/>
          </a:prstGeom>
          <a:noFill/>
          <a:ln w="9525">
            <a:noFill/>
            <a:miter lim="800000"/>
            <a:headEnd/>
            <a:tailEnd/>
          </a:ln>
        </p:spPr>
        <p:txBody>
          <a:bodyPr/>
          <a:lstStyle/>
          <a:p>
            <a:pPr marL="342900" indent="-342900" algn="ctr">
              <a:spcBef>
                <a:spcPct val="20000"/>
              </a:spcBef>
            </a:pPr>
            <a:r>
              <a:rPr lang="fr-FR" i="1">
                <a:hlinkClick r:id="rId6"/>
              </a:rPr>
              <a:t>http://www.croisierejaune.com/video/32_Ephemere_Sahara_Lounge.html</a:t>
            </a:r>
            <a:endParaRPr lang="fr-FR" i="1"/>
          </a:p>
          <a:p>
            <a:pPr marL="342900" indent="-342900" algn="ctr">
              <a:spcBef>
                <a:spcPct val="20000"/>
              </a:spcBef>
            </a:pPr>
            <a:endParaRPr lang="fr-FR" i="1"/>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Image 6" descr="LOGO CJ BLC typo.eps"/>
          <p:cNvPicPr>
            <a:picLocks noChangeAspect="1"/>
          </p:cNvPicPr>
          <p:nvPr/>
        </p:nvPicPr>
        <p:blipFill>
          <a:blip r:embed="rId2" cstate="screen"/>
          <a:srcRect/>
          <a:stretch>
            <a:fillRect/>
          </a:stretch>
        </p:blipFill>
        <p:spPr bwMode="auto">
          <a:xfrm>
            <a:off x="501650" y="158750"/>
            <a:ext cx="1482725" cy="204788"/>
          </a:xfrm>
          <a:prstGeom prst="rect">
            <a:avLst/>
          </a:prstGeom>
          <a:noFill/>
          <a:ln w="9525">
            <a:noFill/>
            <a:miter lim="800000"/>
            <a:headEnd/>
            <a:tailEnd/>
          </a:ln>
        </p:spPr>
      </p:pic>
      <p:pic>
        <p:nvPicPr>
          <p:cNvPr id="53251" name="Image 8" descr="IMG_2477.jpg"/>
          <p:cNvPicPr>
            <a:picLocks noChangeAspect="1"/>
          </p:cNvPicPr>
          <p:nvPr/>
        </p:nvPicPr>
        <p:blipFill>
          <a:blip r:embed="rId3" cstate="screen"/>
          <a:srcRect/>
          <a:stretch>
            <a:fillRect/>
          </a:stretch>
        </p:blipFill>
        <p:spPr bwMode="auto">
          <a:xfrm>
            <a:off x="0" y="1270000"/>
            <a:ext cx="7416800" cy="4945063"/>
          </a:xfrm>
          <a:prstGeom prst="rect">
            <a:avLst/>
          </a:prstGeom>
          <a:noFill/>
          <a:ln w="9525">
            <a:noFill/>
            <a:miter lim="800000"/>
            <a:headEnd/>
            <a:tailEnd/>
          </a:ln>
        </p:spPr>
      </p:pic>
      <p:pic>
        <p:nvPicPr>
          <p:cNvPr id="53252" name="Image 9" descr="IMG_2446.jpg"/>
          <p:cNvPicPr>
            <a:picLocks noChangeAspect="1"/>
          </p:cNvPicPr>
          <p:nvPr/>
        </p:nvPicPr>
        <p:blipFill>
          <a:blip r:embed="rId4" cstate="screen"/>
          <a:srcRect/>
          <a:stretch>
            <a:fillRect/>
          </a:stretch>
        </p:blipFill>
        <p:spPr bwMode="auto">
          <a:xfrm>
            <a:off x="6088063" y="1270000"/>
            <a:ext cx="3055937" cy="4945063"/>
          </a:xfrm>
          <a:prstGeom prst="rect">
            <a:avLst/>
          </a:prstGeom>
          <a:noFill/>
          <a:ln w="9525">
            <a:noFill/>
            <a:miter lim="800000"/>
            <a:headEnd/>
            <a:tailEnd/>
          </a:ln>
        </p:spPr>
      </p:pic>
      <p:sp>
        <p:nvSpPr>
          <p:cNvPr id="53254" name="Sous-titre 2"/>
          <p:cNvSpPr>
            <a:spLocks/>
          </p:cNvSpPr>
          <p:nvPr/>
        </p:nvSpPr>
        <p:spPr bwMode="auto">
          <a:xfrm>
            <a:off x="366713" y="6411913"/>
            <a:ext cx="1617662" cy="296862"/>
          </a:xfrm>
          <a:prstGeom prst="rect">
            <a:avLst/>
          </a:prstGeom>
          <a:noFill/>
          <a:ln w="9525">
            <a:noFill/>
            <a:miter lim="800000"/>
            <a:headEnd/>
            <a:tailEnd/>
          </a:ln>
        </p:spPr>
        <p:txBody>
          <a:bodyPr/>
          <a:lstStyle/>
          <a:p>
            <a:pPr>
              <a:spcBef>
                <a:spcPct val="20000"/>
              </a:spcBef>
              <a:buFont typeface="Arial" pitchFamily="34" charset="0"/>
              <a:buNone/>
            </a:pPr>
            <a:r>
              <a:rPr lang="fr-FR" sz="1400" b="1">
                <a:solidFill>
                  <a:srgbClr val="FFFFFF"/>
                </a:solidFill>
                <a:latin typeface="Pristina" pitchFamily="66" charset="0"/>
              </a:rPr>
              <a:t>La Tunisie Nouvelle</a:t>
            </a:r>
          </a:p>
        </p:txBody>
      </p:sp>
      <p:sp>
        <p:nvSpPr>
          <p:cNvPr id="7" name="Rectangle 4"/>
          <p:cNvSpPr>
            <a:spLocks noChangeArrowheads="1"/>
          </p:cNvSpPr>
          <p:nvPr/>
        </p:nvSpPr>
        <p:spPr bwMode="auto">
          <a:xfrm>
            <a:off x="2916238" y="115888"/>
            <a:ext cx="5905500" cy="1728787"/>
          </a:xfrm>
          <a:prstGeom prst="rect">
            <a:avLst/>
          </a:prstGeom>
          <a:noFill/>
          <a:ln w="9525">
            <a:noFill/>
            <a:miter lim="800000"/>
            <a:headEnd/>
            <a:tailEnd/>
          </a:ln>
        </p:spPr>
        <p:txBody>
          <a:bodyPr/>
          <a:lstStyle/>
          <a:p>
            <a:pPr marL="342900" indent="-342900" algn="ctr">
              <a:spcBef>
                <a:spcPct val="20000"/>
              </a:spcBef>
            </a:pPr>
            <a:r>
              <a:rPr lang="fr-FR" sz="3000" i="1" dirty="0">
                <a:latin typeface="Pristina" pitchFamily="66" charset="0"/>
              </a:rPr>
              <a:t>Sahara </a:t>
            </a:r>
            <a:r>
              <a:rPr lang="fr-FR" sz="3000" i="1" dirty="0" err="1">
                <a:latin typeface="Pristina" pitchFamily="66" charset="0"/>
              </a:rPr>
              <a:t>Lounge</a:t>
            </a:r>
            <a:r>
              <a:rPr lang="fr-FR" sz="3000" i="1" dirty="0">
                <a:latin typeface="Pristina" pitchFamily="66" charset="0"/>
              </a:rPr>
              <a:t> vue de nuit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ChangeArrowheads="1"/>
          </p:cNvSpPr>
          <p:nvPr/>
        </p:nvSpPr>
        <p:spPr bwMode="auto">
          <a:xfrm>
            <a:off x="754063" y="127000"/>
            <a:ext cx="7777162" cy="490538"/>
          </a:xfrm>
          <a:prstGeom prst="rect">
            <a:avLst/>
          </a:prstGeom>
          <a:noFill/>
          <a:ln w="9525">
            <a:noFill/>
            <a:miter lim="800000"/>
            <a:headEnd/>
            <a:tailEnd/>
          </a:ln>
        </p:spPr>
        <p:txBody>
          <a:bodyPr/>
          <a:lstStyle/>
          <a:p>
            <a:pPr marL="342900" indent="-342900" algn="ctr">
              <a:spcBef>
                <a:spcPct val="20000"/>
              </a:spcBef>
            </a:pPr>
            <a:r>
              <a:rPr lang="fr-FR" sz="3000" b="1" i="1" dirty="0" smtClean="0">
                <a:latin typeface="Pristina" pitchFamily="66" charset="0"/>
              </a:rPr>
              <a:t>Présentation d’une soirée Mille et un feux avec 3000 bougies</a:t>
            </a:r>
            <a:endParaRPr lang="fr-FR" sz="3000" i="1" dirty="0">
              <a:latin typeface="Pristina" pitchFamily="66" charset="0"/>
            </a:endParaRPr>
          </a:p>
        </p:txBody>
      </p:sp>
      <p:sp>
        <p:nvSpPr>
          <p:cNvPr id="36868" name="Rectangle 4"/>
          <p:cNvSpPr>
            <a:spLocks noChangeArrowheads="1"/>
          </p:cNvSpPr>
          <p:nvPr/>
        </p:nvSpPr>
        <p:spPr bwMode="auto">
          <a:xfrm>
            <a:off x="611188" y="6092825"/>
            <a:ext cx="7777162" cy="555625"/>
          </a:xfrm>
          <a:prstGeom prst="rect">
            <a:avLst/>
          </a:prstGeom>
          <a:noFill/>
          <a:ln w="9525">
            <a:noFill/>
            <a:miter lim="800000"/>
            <a:headEnd/>
            <a:tailEnd/>
          </a:ln>
        </p:spPr>
        <p:txBody>
          <a:bodyPr/>
          <a:lstStyle/>
          <a:p>
            <a:pPr marL="342900" indent="-342900" algn="ctr">
              <a:spcBef>
                <a:spcPct val="20000"/>
              </a:spcBef>
            </a:pPr>
            <a:r>
              <a:rPr lang="fr-FR" sz="3000" b="1" i="1" dirty="0" smtClean="0">
                <a:latin typeface="Pristina" pitchFamily="66" charset="0"/>
              </a:rPr>
              <a:t>Montée  </a:t>
            </a:r>
            <a:r>
              <a:rPr lang="fr-FR" sz="3000" b="1" i="1" dirty="0" smtClean="0">
                <a:latin typeface="Pristina" pitchFamily="66" charset="0"/>
              </a:rPr>
              <a:t>n’importe  où en Tunisie</a:t>
            </a:r>
            <a:endParaRPr lang="fr-FR" sz="3000" b="1" i="1" dirty="0">
              <a:latin typeface="Pristina" pitchFamily="66" charset="0"/>
            </a:endParaRPr>
          </a:p>
        </p:txBody>
      </p:sp>
      <p:sp>
        <p:nvSpPr>
          <p:cNvPr id="3" name="Espace réservé du contenu 2"/>
          <p:cNvSpPr>
            <a:spLocks noGrp="1"/>
          </p:cNvSpPr>
          <p:nvPr>
            <p:ph idx="1"/>
          </p:nvPr>
        </p:nvSpPr>
        <p:spPr>
          <a:xfrm>
            <a:off x="384969" y="1052736"/>
            <a:ext cx="8229600" cy="4709160"/>
          </a:xfrm>
        </p:spPr>
        <p:txBody>
          <a:bodyPr>
            <a:normAutofit lnSpcReduction="10000"/>
          </a:bodyPr>
          <a:lstStyle/>
          <a:p>
            <a:r>
              <a:rPr lang="fr-FR" sz="1400" dirty="0"/>
              <a:t>Au fur et à mesure que vous avancerez, des hommes en </a:t>
            </a:r>
            <a:r>
              <a:rPr lang="fr-FR" sz="1400" dirty="0" smtClean="0"/>
              <a:t>djellaba </a:t>
            </a:r>
            <a:r>
              <a:rPr lang="fr-FR" sz="1400" dirty="0"/>
              <a:t>noire, flambeaux à la main, allumeront au rythme de votre avancée des torches dissimulées dans le sol, afin de créer un chemin de feu. Cette expérience unique créée par les équipes de Croisière Jaune, vous plongera dans le Grand Erg </a:t>
            </a:r>
            <a:r>
              <a:rPr lang="fr-FR" sz="1400" dirty="0" smtClean="0"/>
              <a:t>Oriental</a:t>
            </a:r>
            <a:r>
              <a:rPr lang="fr-FR" sz="1400" dirty="0"/>
              <a:t> </a:t>
            </a:r>
            <a:r>
              <a:rPr lang="fr-FR" sz="1400" dirty="0" smtClean="0"/>
              <a:t>(ou n’importe où en Tunisie)</a:t>
            </a:r>
          </a:p>
          <a:p>
            <a:endParaRPr lang="fr-FR" sz="1400" dirty="0"/>
          </a:p>
          <a:p>
            <a:r>
              <a:rPr lang="fr-FR" sz="1400" dirty="0"/>
              <a:t>Après plusieurs dunes, au sommet d'elles, les participants </a:t>
            </a:r>
            <a:r>
              <a:rPr lang="fr-FR" sz="1400" dirty="0" smtClean="0"/>
              <a:t>découvriront </a:t>
            </a:r>
            <a:r>
              <a:rPr lang="fr-FR" sz="1400" dirty="0"/>
              <a:t>un campement unique éclairé de milliers de bougies avec une décoration des tentes berbères, exclusives à Croisière Jaune. Aucune lumière artificielle ne </a:t>
            </a:r>
            <a:r>
              <a:rPr lang="fr-FR" sz="1400" dirty="0" err="1"/>
              <a:t>pertubera</a:t>
            </a:r>
            <a:r>
              <a:rPr lang="fr-FR" sz="1400" dirty="0"/>
              <a:t>  les yeux </a:t>
            </a:r>
            <a:r>
              <a:rPr lang="fr-FR" sz="1400" dirty="0" smtClean="0"/>
              <a:t>émerveillés </a:t>
            </a:r>
            <a:r>
              <a:rPr lang="fr-FR" sz="1400" dirty="0"/>
              <a:t>de vos </a:t>
            </a:r>
            <a:r>
              <a:rPr lang="fr-FR" sz="1400" dirty="0" smtClean="0"/>
              <a:t>clients. </a:t>
            </a:r>
            <a:r>
              <a:rPr lang="fr-FR" sz="1400" dirty="0"/>
              <a:t>Aucun groupe électrogène ne viendra perturber le silence du désert. Selon vos souhaits, le campement berbère sera montée en demi cercle ou en carré afin de créer une intimité et une cohésion.</a:t>
            </a:r>
          </a:p>
          <a:p>
            <a:endParaRPr lang="fr-FR" sz="1400" dirty="0"/>
          </a:p>
          <a:p>
            <a:r>
              <a:rPr lang="fr-FR" sz="1400" dirty="0"/>
              <a:t>La magie du désert, l'impression d'être coupé du monde et l'ambiance de fête seront les garants du succès de votre dîner.</a:t>
            </a:r>
          </a:p>
          <a:p>
            <a:endParaRPr lang="fr-FR" sz="1400" dirty="0"/>
          </a:p>
          <a:p>
            <a:r>
              <a:rPr lang="fr-FR" sz="1400" dirty="0"/>
              <a:t>C'est pour préserver l'authenticité des tribus berbères que Croisière Jaune ne réalise cette prestation que sous de véritable tentes berbères. Mise en place possible: soit en U, 18 personnes par tente, soit 3 tables de 6 pax, afin d'avoir une vision du centre du campement, soit en carré, 24 personnes par tente, 4 tables de 6 personnes. De plus, l'ensemble des serveurs sera en tenue traditionnelle.</a:t>
            </a:r>
          </a:p>
          <a:p>
            <a:endParaRPr lang="fr-FR" sz="1400" dirty="0"/>
          </a:p>
          <a:p>
            <a:r>
              <a:rPr lang="fr-FR" sz="1400" dirty="0"/>
              <a:t>Pour ce campement, selon la taille du groupe, il faudra 3 à 10 jours d'acheminement et de montage par les équipes de Croisière Jaune.</a:t>
            </a:r>
          </a:p>
          <a:p>
            <a:endParaRPr lang="fr-FR" sz="1400" dirty="0"/>
          </a:p>
        </p:txBody>
      </p:sp>
    </p:spTree>
    <p:extLst>
      <p:ext uri="{BB962C8B-B14F-4D97-AF65-F5344CB8AC3E}">
        <p14:creationId xmlns:p14="http://schemas.microsoft.com/office/powerpoint/2010/main" val="41921944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ChangeArrowheads="1"/>
          </p:cNvSpPr>
          <p:nvPr/>
        </p:nvSpPr>
        <p:spPr bwMode="auto">
          <a:xfrm>
            <a:off x="754063" y="127000"/>
            <a:ext cx="7777162" cy="490538"/>
          </a:xfrm>
          <a:prstGeom prst="rect">
            <a:avLst/>
          </a:prstGeom>
          <a:noFill/>
          <a:ln w="9525">
            <a:noFill/>
            <a:miter lim="800000"/>
            <a:headEnd/>
            <a:tailEnd/>
          </a:ln>
        </p:spPr>
        <p:txBody>
          <a:bodyPr/>
          <a:lstStyle/>
          <a:p>
            <a:pPr marL="342900" indent="-342900" algn="ctr">
              <a:spcBef>
                <a:spcPct val="20000"/>
              </a:spcBef>
            </a:pPr>
            <a:r>
              <a:rPr lang="fr-FR" sz="3000" b="1" i="1" dirty="0" smtClean="0">
                <a:latin typeface="Pristina" pitchFamily="66" charset="0"/>
              </a:rPr>
              <a:t>Présentation d’une soirée Mille et un feux avec 3000 bougies</a:t>
            </a:r>
            <a:endParaRPr lang="fr-FR" sz="3000" i="1" dirty="0">
              <a:latin typeface="Pristina" pitchFamily="66" charset="0"/>
            </a:endParaRPr>
          </a:p>
        </p:txBody>
      </p:sp>
      <p:sp>
        <p:nvSpPr>
          <p:cNvPr id="36868" name="Rectangle 4"/>
          <p:cNvSpPr>
            <a:spLocks noChangeArrowheads="1"/>
          </p:cNvSpPr>
          <p:nvPr/>
        </p:nvSpPr>
        <p:spPr bwMode="auto">
          <a:xfrm>
            <a:off x="611188" y="6092825"/>
            <a:ext cx="7777162" cy="555625"/>
          </a:xfrm>
          <a:prstGeom prst="rect">
            <a:avLst/>
          </a:prstGeom>
          <a:noFill/>
          <a:ln w="9525">
            <a:noFill/>
            <a:miter lim="800000"/>
            <a:headEnd/>
            <a:tailEnd/>
          </a:ln>
        </p:spPr>
        <p:txBody>
          <a:bodyPr/>
          <a:lstStyle/>
          <a:p>
            <a:pPr marL="342900" indent="-342900" algn="ctr">
              <a:spcBef>
                <a:spcPct val="20000"/>
              </a:spcBef>
            </a:pPr>
            <a:r>
              <a:rPr lang="fr-FR" sz="3000" b="1" i="1" dirty="0" smtClean="0">
                <a:latin typeface="Pristina" pitchFamily="66" charset="0"/>
              </a:rPr>
              <a:t>Montée  </a:t>
            </a:r>
            <a:r>
              <a:rPr lang="fr-FR" sz="3000" b="1" i="1" dirty="0" smtClean="0">
                <a:latin typeface="Pristina" pitchFamily="66" charset="0"/>
              </a:rPr>
              <a:t>n’importe  où en Tunisie</a:t>
            </a:r>
            <a:endParaRPr lang="fr-FR" sz="3000" b="1" i="1" dirty="0">
              <a:latin typeface="Pristina" pitchFamily="66" charset="0"/>
            </a:endParaRPr>
          </a:p>
        </p:txBody>
      </p:sp>
      <p:sp>
        <p:nvSpPr>
          <p:cNvPr id="3" name="Espace réservé du contenu 2"/>
          <p:cNvSpPr>
            <a:spLocks noGrp="1"/>
          </p:cNvSpPr>
          <p:nvPr>
            <p:ph idx="1"/>
          </p:nvPr>
        </p:nvSpPr>
        <p:spPr>
          <a:xfrm>
            <a:off x="384969" y="1052736"/>
            <a:ext cx="8229600" cy="4709160"/>
          </a:xfrm>
        </p:spPr>
        <p:txBody>
          <a:bodyPr>
            <a:normAutofit lnSpcReduction="10000"/>
          </a:bodyPr>
          <a:lstStyle/>
          <a:p>
            <a:r>
              <a:rPr lang="fr-FR" sz="1400" dirty="0"/>
              <a:t>Tout le tour et l'intérieur de ce campement éphémère, selon le désir de votre client lors du repérage, et éclairés par des torches, des flambeaux et des milliers de bougies. Vous verrez alors apparaître autant d'étoiles au sol que dans le ciel, l'impression qui se dégagera, restera plus qu'inoubliable, vous serez envoûté par la vie des bédouins, cette vie à la fois si riche et si simple, aucune sensation ne vous échappera…</a:t>
            </a:r>
          </a:p>
          <a:p>
            <a:endParaRPr lang="fr-FR" sz="1400" dirty="0"/>
          </a:p>
          <a:p>
            <a:r>
              <a:rPr lang="fr-FR" sz="1400" dirty="0"/>
              <a:t>Vous vous installez sur des bancs recouverts de tissus orientaux. Des tapis berbères étendus au sol vous permettent d'entrer selon la tradition, les tentes sont éclairées par des lampes tempêtes (2 par tente), des lampes à huiles et des bougies sur les tables.</a:t>
            </a:r>
          </a:p>
          <a:p>
            <a:endParaRPr lang="fr-FR" sz="1400" dirty="0"/>
          </a:p>
          <a:p>
            <a:r>
              <a:rPr lang="fr-FR" sz="1400" dirty="0"/>
              <a:t>Sur les tables sont installés nappage blanc, serviettes, couverts, verres à vin, verres à eau, photophores, bougeoirs, déco… réalisée par Croisière Jaune avec le matériel Croisière Jaune. L'intérieur des tentes est éclairé à chaque extrémité par des bougies disposées dans du papier couleur sable donnant un effet à la fois d'éclairage suffisant en étant chaleureux et intimiste. </a:t>
            </a:r>
          </a:p>
          <a:p>
            <a:endParaRPr lang="fr-FR" sz="1400" dirty="0"/>
          </a:p>
          <a:p>
            <a:r>
              <a:rPr lang="fr-FR" sz="1400" dirty="0"/>
              <a:t>En Option : </a:t>
            </a:r>
          </a:p>
          <a:p>
            <a:r>
              <a:rPr lang="fr-FR" sz="1400" dirty="0"/>
              <a:t>Nappage luxe en lin de la société </a:t>
            </a:r>
            <a:r>
              <a:rPr lang="fr-FR" sz="1400" dirty="0" err="1"/>
              <a:t>Hymla</a:t>
            </a:r>
            <a:r>
              <a:rPr lang="fr-FR" sz="1400" dirty="0"/>
              <a:t>. </a:t>
            </a:r>
          </a:p>
          <a:p>
            <a:endParaRPr lang="fr-FR" sz="1400" dirty="0"/>
          </a:p>
          <a:p>
            <a:r>
              <a:rPr lang="fr-FR" sz="1400" dirty="0"/>
              <a:t>Au centre de votre campement se tiendra un immense feu de palmes </a:t>
            </a:r>
            <a:r>
              <a:rPr lang="fr-FR" sz="1400" dirty="0" err="1"/>
              <a:t>séches</a:t>
            </a:r>
            <a:r>
              <a:rPr lang="fr-FR" sz="1400" dirty="0"/>
              <a:t> permettant ainsi une chaleur naturelle où vous pourrez si vous le souhaitez déguster le fameux thé à la menthe à la fin de votre repas. Vous serez debout autour de ce feu à sentir l'ambiance de ce lieu unique.</a:t>
            </a:r>
          </a:p>
          <a:p>
            <a:endParaRPr lang="fr-FR" sz="1400" dirty="0"/>
          </a:p>
          <a:p>
            <a:endParaRPr lang="fr-FR" sz="1400" dirty="0"/>
          </a:p>
        </p:txBody>
      </p:sp>
    </p:spTree>
    <p:extLst>
      <p:ext uri="{BB962C8B-B14F-4D97-AF65-F5344CB8AC3E}">
        <p14:creationId xmlns:p14="http://schemas.microsoft.com/office/powerpoint/2010/main" val="29331531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ChangeArrowheads="1"/>
          </p:cNvSpPr>
          <p:nvPr/>
        </p:nvSpPr>
        <p:spPr bwMode="auto">
          <a:xfrm>
            <a:off x="754063" y="127000"/>
            <a:ext cx="7777162" cy="490538"/>
          </a:xfrm>
          <a:prstGeom prst="rect">
            <a:avLst/>
          </a:prstGeom>
          <a:noFill/>
          <a:ln w="9525">
            <a:noFill/>
            <a:miter lim="800000"/>
            <a:headEnd/>
            <a:tailEnd/>
          </a:ln>
        </p:spPr>
        <p:txBody>
          <a:bodyPr/>
          <a:lstStyle/>
          <a:p>
            <a:pPr marL="342900" indent="-342900" algn="ctr">
              <a:spcBef>
                <a:spcPct val="20000"/>
              </a:spcBef>
            </a:pPr>
            <a:r>
              <a:rPr lang="fr-FR" sz="3000" b="1" i="1" dirty="0" smtClean="0">
                <a:latin typeface="Pristina" pitchFamily="66" charset="0"/>
              </a:rPr>
              <a:t>Présentation d’une soirée Mille et un feux avec 3000 bougies</a:t>
            </a:r>
            <a:endParaRPr lang="fr-FR" sz="3000" i="1" dirty="0">
              <a:latin typeface="Pristina" pitchFamily="66" charset="0"/>
            </a:endParaRPr>
          </a:p>
        </p:txBody>
      </p:sp>
      <p:sp>
        <p:nvSpPr>
          <p:cNvPr id="36868" name="Rectangle 4"/>
          <p:cNvSpPr>
            <a:spLocks noChangeArrowheads="1"/>
          </p:cNvSpPr>
          <p:nvPr/>
        </p:nvSpPr>
        <p:spPr bwMode="auto">
          <a:xfrm>
            <a:off x="611188" y="6092825"/>
            <a:ext cx="7777162" cy="555625"/>
          </a:xfrm>
          <a:prstGeom prst="rect">
            <a:avLst/>
          </a:prstGeom>
          <a:noFill/>
          <a:ln w="9525">
            <a:noFill/>
            <a:miter lim="800000"/>
            <a:headEnd/>
            <a:tailEnd/>
          </a:ln>
        </p:spPr>
        <p:txBody>
          <a:bodyPr/>
          <a:lstStyle/>
          <a:p>
            <a:pPr marL="342900" indent="-342900" algn="ctr">
              <a:spcBef>
                <a:spcPct val="20000"/>
              </a:spcBef>
            </a:pPr>
            <a:r>
              <a:rPr lang="fr-FR" sz="3000" b="1" i="1" dirty="0" smtClean="0">
                <a:latin typeface="Pristina" pitchFamily="66" charset="0"/>
              </a:rPr>
              <a:t>Montée  </a:t>
            </a:r>
            <a:r>
              <a:rPr lang="fr-FR" sz="3000" b="1" i="1" dirty="0" smtClean="0">
                <a:latin typeface="Pristina" pitchFamily="66" charset="0"/>
              </a:rPr>
              <a:t>n’importe  où en Tunisie</a:t>
            </a:r>
            <a:endParaRPr lang="fr-FR" sz="3000" b="1" i="1" dirty="0">
              <a:latin typeface="Pristina" pitchFamily="66" charset="0"/>
            </a:endParaRPr>
          </a:p>
        </p:txBody>
      </p:sp>
      <p:sp>
        <p:nvSpPr>
          <p:cNvPr id="3" name="Espace réservé du contenu 2"/>
          <p:cNvSpPr>
            <a:spLocks noGrp="1"/>
          </p:cNvSpPr>
          <p:nvPr>
            <p:ph idx="1"/>
          </p:nvPr>
        </p:nvSpPr>
        <p:spPr>
          <a:xfrm>
            <a:off x="384969" y="1052736"/>
            <a:ext cx="8229600" cy="4709160"/>
          </a:xfrm>
        </p:spPr>
        <p:txBody>
          <a:bodyPr>
            <a:normAutofit/>
          </a:bodyPr>
          <a:lstStyle/>
          <a:p>
            <a:r>
              <a:rPr lang="fr-FR" sz="1400" dirty="0"/>
              <a:t>Si l'option Mise en Lumière est prise, et selon la taille du groupe, il s'agira de 30 à 100 personnes qui allumeront des milliers de bougies ainsi que 12 à 24 photophores par table.</a:t>
            </a:r>
          </a:p>
          <a:p>
            <a:endParaRPr lang="fr-FR" sz="1400" dirty="0"/>
          </a:p>
          <a:p>
            <a:r>
              <a:rPr lang="fr-FR" sz="1400" dirty="0"/>
              <a:t>Au milieu de ce lieu féérique, vous retrouverez la qualité d'un service trois, quatre ou cinq </a:t>
            </a:r>
            <a:r>
              <a:rPr lang="fr-FR" sz="1400" dirty="0" smtClean="0"/>
              <a:t>Fourchettes...</a:t>
            </a:r>
            <a:endParaRPr lang="fr-FR" sz="1400" dirty="0"/>
          </a:p>
          <a:p>
            <a:endParaRPr lang="fr-FR" sz="1400" dirty="0"/>
          </a:p>
          <a:p>
            <a:r>
              <a:rPr lang="fr-FR" sz="1400" dirty="0"/>
              <a:t>C'est le moment de la convivialité et de l'attention, comme vous le savez la chaleur orientale  passe avant tout par l'invitation à se mettre à table.</a:t>
            </a:r>
          </a:p>
          <a:p>
            <a:endParaRPr lang="fr-FR" sz="1400" dirty="0"/>
          </a:p>
          <a:p>
            <a:r>
              <a:rPr lang="fr-FR" sz="1400" dirty="0"/>
              <a:t>Laissons place alors à ce dîner féérique, vous goûterez aux spécialités tunisiennes (selon vos prestations choisies), de l'agneau à la gargoulette au couscous. Une véritable richesse de saveurs et de couleurs : "l'hospitalité légendaire des bédouins ". </a:t>
            </a:r>
          </a:p>
          <a:p>
            <a:endParaRPr lang="fr-FR" sz="1400" dirty="0"/>
          </a:p>
          <a:p>
            <a:r>
              <a:rPr lang="fr-FR" sz="1400" dirty="0"/>
              <a:t>C'est dans la tradition du célèbre thé à la menthe que vous clôturerez ce repas fort en saveurs et en couleurs.</a:t>
            </a:r>
          </a:p>
          <a:p>
            <a:endParaRPr lang="fr-FR" sz="1400" dirty="0"/>
          </a:p>
        </p:txBody>
      </p:sp>
    </p:spTree>
    <p:extLst>
      <p:ext uri="{BB962C8B-B14F-4D97-AF65-F5344CB8AC3E}">
        <p14:creationId xmlns:p14="http://schemas.microsoft.com/office/powerpoint/2010/main" val="41436561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4"/>
          <p:cNvSpPr>
            <a:spLocks noChangeArrowheads="1"/>
          </p:cNvSpPr>
          <p:nvPr/>
        </p:nvSpPr>
        <p:spPr bwMode="auto">
          <a:xfrm>
            <a:off x="467544" y="0"/>
            <a:ext cx="7704856" cy="908720"/>
          </a:xfrm>
          <a:prstGeom prst="rect">
            <a:avLst/>
          </a:prstGeom>
          <a:noFill/>
          <a:ln w="9525">
            <a:noFill/>
            <a:miter lim="800000"/>
            <a:headEnd/>
            <a:tailEnd/>
          </a:ln>
        </p:spPr>
        <p:txBody>
          <a:bodyPr/>
          <a:lstStyle/>
          <a:p>
            <a:pPr marL="342900" indent="-342900" algn="ctr"/>
            <a:r>
              <a:rPr lang="fr-FR" sz="2200" i="1" dirty="0" smtClean="0">
                <a:latin typeface="Pristina" pitchFamily="66" charset="0"/>
              </a:rPr>
              <a:t>Présentation d’un Dîner </a:t>
            </a:r>
            <a:r>
              <a:rPr lang="fr-FR" sz="2200" i="1" dirty="0">
                <a:latin typeface="Pristina" pitchFamily="66" charset="0"/>
              </a:rPr>
              <a:t>Mille et un </a:t>
            </a:r>
            <a:r>
              <a:rPr lang="fr-FR" sz="2200" i="1" dirty="0" smtClean="0">
                <a:latin typeface="Pristina" pitchFamily="66" charset="0"/>
              </a:rPr>
              <a:t>feux </a:t>
            </a:r>
            <a:r>
              <a:rPr lang="fr-FR" sz="2200" i="1" dirty="0" smtClean="0">
                <a:latin typeface="Pristina" pitchFamily="66" charset="0"/>
              </a:rPr>
              <a:t>3000 </a:t>
            </a:r>
            <a:r>
              <a:rPr lang="fr-FR" sz="2200" i="1" dirty="0" smtClean="0">
                <a:latin typeface="Pristina" pitchFamily="66" charset="0"/>
              </a:rPr>
              <a:t>bougies sous tentes </a:t>
            </a:r>
            <a:r>
              <a:rPr lang="fr-FR" sz="2200" i="1" dirty="0" smtClean="0">
                <a:latin typeface="Pristina" pitchFamily="66" charset="0"/>
              </a:rPr>
              <a:t>berbères en image</a:t>
            </a:r>
            <a:endParaRPr lang="fr-FR" sz="2200" i="1" dirty="0">
              <a:latin typeface="Pristina" pitchFamily="66" charset="0"/>
            </a:endParaRPr>
          </a:p>
          <a:p>
            <a:pPr marL="342900" indent="-342900" algn="ctr"/>
            <a:r>
              <a:rPr lang="fr-FR" i="1" dirty="0">
                <a:hlinkClick r:id="rId2"/>
              </a:rPr>
              <a:t>http://www.croisierejaune.com/video/10_dej_diner_berbere.html</a:t>
            </a:r>
            <a:endParaRPr lang="fr-FR" i="1" dirty="0"/>
          </a:p>
          <a:p>
            <a:pPr marL="342900" indent="-342900" algn="ctr">
              <a:spcBef>
                <a:spcPct val="20000"/>
              </a:spcBef>
            </a:pPr>
            <a:endParaRPr lang="fr-FR" sz="3000" i="1" dirty="0">
              <a:solidFill>
                <a:srgbClr val="663300"/>
              </a:solidFill>
              <a:latin typeface="Maiandra GD" pitchFamily="34" charset="0"/>
            </a:endParaRPr>
          </a:p>
        </p:txBody>
      </p:sp>
      <p:pic>
        <p:nvPicPr>
          <p:cNvPr id="22536" name="Picture 8" descr="IMG_3780"/>
          <p:cNvPicPr>
            <a:picLocks noChangeAspect="1" noChangeArrowheads="1"/>
          </p:cNvPicPr>
          <p:nvPr/>
        </p:nvPicPr>
        <p:blipFill>
          <a:blip r:embed="rId3" cstate="screen"/>
          <a:srcRect/>
          <a:stretch>
            <a:fillRect/>
          </a:stretch>
        </p:blipFill>
        <p:spPr bwMode="auto">
          <a:xfrm>
            <a:off x="4822825" y="981075"/>
            <a:ext cx="4321175" cy="2881313"/>
          </a:xfrm>
          <a:prstGeom prst="rect">
            <a:avLst/>
          </a:prstGeom>
          <a:noFill/>
        </p:spPr>
      </p:pic>
      <p:pic>
        <p:nvPicPr>
          <p:cNvPr id="22537" name="Picture 9" descr="IMG_4208"/>
          <p:cNvPicPr>
            <a:picLocks noChangeAspect="1" noChangeArrowheads="1"/>
          </p:cNvPicPr>
          <p:nvPr/>
        </p:nvPicPr>
        <p:blipFill>
          <a:blip r:embed="rId4" cstate="screen"/>
          <a:srcRect/>
          <a:stretch>
            <a:fillRect/>
          </a:stretch>
        </p:blipFill>
        <p:spPr bwMode="auto">
          <a:xfrm>
            <a:off x="4786313" y="3952875"/>
            <a:ext cx="4357687" cy="2905125"/>
          </a:xfrm>
          <a:prstGeom prst="rect">
            <a:avLst/>
          </a:prstGeom>
          <a:noFill/>
        </p:spPr>
      </p:pic>
      <p:sp>
        <p:nvSpPr>
          <p:cNvPr id="22538" name="Rectangle 4"/>
          <p:cNvSpPr>
            <a:spLocks noChangeArrowheads="1"/>
          </p:cNvSpPr>
          <p:nvPr/>
        </p:nvSpPr>
        <p:spPr bwMode="auto">
          <a:xfrm>
            <a:off x="395288" y="2205038"/>
            <a:ext cx="3960812" cy="1728787"/>
          </a:xfrm>
          <a:prstGeom prst="rect">
            <a:avLst/>
          </a:prstGeom>
          <a:noFill/>
          <a:ln w="9525">
            <a:noFill/>
            <a:miter lim="800000"/>
            <a:headEnd/>
            <a:tailEnd/>
          </a:ln>
        </p:spPr>
        <p:txBody>
          <a:bodyPr/>
          <a:lstStyle/>
          <a:p>
            <a:pPr marL="342900" indent="-342900" algn="ctr">
              <a:spcBef>
                <a:spcPct val="20000"/>
              </a:spcBef>
            </a:pPr>
            <a:endParaRPr lang="fr-FR" sz="3000" i="1">
              <a:solidFill>
                <a:srgbClr val="663300"/>
              </a:solidFill>
              <a:latin typeface="Maiandra GD" pitchFamily="34" charset="0"/>
            </a:endParaRPr>
          </a:p>
        </p:txBody>
      </p:sp>
      <p:pic>
        <p:nvPicPr>
          <p:cNvPr id="22539" name="Picture 11" descr="Diner berbère"/>
          <p:cNvPicPr>
            <a:picLocks noChangeAspect="1" noChangeArrowheads="1"/>
          </p:cNvPicPr>
          <p:nvPr/>
        </p:nvPicPr>
        <p:blipFill>
          <a:blip r:embed="rId5" cstate="screen"/>
          <a:srcRect/>
          <a:stretch>
            <a:fillRect/>
          </a:stretch>
        </p:blipFill>
        <p:spPr bwMode="auto">
          <a:xfrm>
            <a:off x="0" y="4019550"/>
            <a:ext cx="4356100" cy="2917825"/>
          </a:xfrm>
          <a:prstGeom prst="rect">
            <a:avLst/>
          </a:prstGeom>
          <a:noFill/>
        </p:spPr>
      </p:pic>
      <p:pic>
        <p:nvPicPr>
          <p:cNvPr id="22540" name="Picture 12" descr="IMG_4208"/>
          <p:cNvPicPr>
            <a:picLocks noChangeAspect="1" noChangeArrowheads="1"/>
          </p:cNvPicPr>
          <p:nvPr/>
        </p:nvPicPr>
        <p:blipFill>
          <a:blip r:embed="rId6" cstate="screen"/>
          <a:srcRect/>
          <a:stretch>
            <a:fillRect/>
          </a:stretch>
        </p:blipFill>
        <p:spPr bwMode="auto">
          <a:xfrm>
            <a:off x="0" y="981075"/>
            <a:ext cx="4356100" cy="2903538"/>
          </a:xfrm>
          <a:prstGeom prst="rect">
            <a:avLst/>
          </a:prstGeom>
          <a:noFill/>
        </p:spPr>
      </p:pic>
    </p:spTree>
    <p:extLst>
      <p:ext uri="{BB962C8B-B14F-4D97-AF65-F5344CB8AC3E}">
        <p14:creationId xmlns:p14="http://schemas.microsoft.com/office/powerpoint/2010/main" val="15147633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Image 6" descr="LOGO CJ BLC typo.eps"/>
          <p:cNvPicPr>
            <a:picLocks noChangeAspect="1"/>
          </p:cNvPicPr>
          <p:nvPr/>
        </p:nvPicPr>
        <p:blipFill>
          <a:blip r:embed="rId2" cstate="screen"/>
          <a:srcRect/>
          <a:stretch>
            <a:fillRect/>
          </a:stretch>
        </p:blipFill>
        <p:spPr bwMode="auto">
          <a:xfrm>
            <a:off x="501650" y="158750"/>
            <a:ext cx="1482725" cy="204788"/>
          </a:xfrm>
          <a:prstGeom prst="rect">
            <a:avLst/>
          </a:prstGeom>
          <a:noFill/>
          <a:ln w="9525">
            <a:noFill/>
            <a:miter lim="800000"/>
            <a:headEnd/>
            <a:tailEnd/>
          </a:ln>
        </p:spPr>
      </p:pic>
      <p:sp>
        <p:nvSpPr>
          <p:cNvPr id="34819" name="Rectangle 2"/>
          <p:cNvSpPr>
            <a:spLocks noChangeArrowheads="1"/>
          </p:cNvSpPr>
          <p:nvPr/>
        </p:nvSpPr>
        <p:spPr bwMode="auto">
          <a:xfrm>
            <a:off x="360363" y="620688"/>
            <a:ext cx="8326437" cy="479450"/>
          </a:xfrm>
          <a:prstGeom prst="rect">
            <a:avLst/>
          </a:prstGeom>
          <a:noFill/>
          <a:ln w="9525">
            <a:noFill/>
            <a:miter lim="800000"/>
            <a:headEnd/>
            <a:tailEnd/>
          </a:ln>
        </p:spPr>
        <p:txBody>
          <a:bodyPr/>
          <a:lstStyle/>
          <a:p>
            <a:pPr marL="342900" indent="-342900" algn="ctr">
              <a:spcBef>
                <a:spcPct val="20000"/>
              </a:spcBef>
            </a:pPr>
            <a:r>
              <a:rPr lang="fr-FR" sz="2400" b="1" dirty="0" smtClean="0">
                <a:latin typeface="Pristina" pitchFamily="66" charset="0"/>
              </a:rPr>
              <a:t>Présentation d’un Campement </a:t>
            </a:r>
            <a:r>
              <a:rPr lang="fr-FR" sz="2400" b="1" dirty="0">
                <a:latin typeface="Pristina" pitchFamily="66" charset="0"/>
              </a:rPr>
              <a:t>éphémère monté spécialement pour </a:t>
            </a:r>
            <a:r>
              <a:rPr lang="fr-FR" sz="2400" b="1" dirty="0" smtClean="0">
                <a:latin typeface="Pristina" pitchFamily="66" charset="0"/>
              </a:rPr>
              <a:t>les groupes </a:t>
            </a:r>
            <a:endParaRPr lang="fr-FR" sz="2400" b="1" dirty="0">
              <a:latin typeface="Pristina" pitchFamily="66" charset="0"/>
            </a:endParaRPr>
          </a:p>
        </p:txBody>
      </p:sp>
      <p:pic>
        <p:nvPicPr>
          <p:cNvPr id="34821" name="Image 11" descr="IMG_8989.jpg"/>
          <p:cNvPicPr>
            <a:picLocks noChangeAspect="1"/>
          </p:cNvPicPr>
          <p:nvPr/>
        </p:nvPicPr>
        <p:blipFill>
          <a:blip r:embed="rId3" cstate="screen"/>
          <a:srcRect/>
          <a:stretch>
            <a:fillRect/>
          </a:stretch>
        </p:blipFill>
        <p:spPr bwMode="auto">
          <a:xfrm>
            <a:off x="0" y="1277938"/>
            <a:ext cx="9144000" cy="4810125"/>
          </a:xfrm>
          <a:prstGeom prst="rect">
            <a:avLst/>
          </a:prstGeom>
          <a:noFill/>
          <a:ln w="9525">
            <a:noFill/>
            <a:miter lim="800000"/>
            <a:headEnd/>
            <a:tailEnd/>
          </a:ln>
        </p:spPr>
      </p:pic>
      <p:sp>
        <p:nvSpPr>
          <p:cNvPr id="34822" name="Sous-titre 2"/>
          <p:cNvSpPr>
            <a:spLocks/>
          </p:cNvSpPr>
          <p:nvPr/>
        </p:nvSpPr>
        <p:spPr bwMode="auto">
          <a:xfrm>
            <a:off x="366713" y="6411913"/>
            <a:ext cx="1617662" cy="296862"/>
          </a:xfrm>
          <a:prstGeom prst="rect">
            <a:avLst/>
          </a:prstGeom>
          <a:noFill/>
          <a:ln w="9525">
            <a:noFill/>
            <a:miter lim="800000"/>
            <a:headEnd/>
            <a:tailEnd/>
          </a:ln>
        </p:spPr>
        <p:txBody>
          <a:bodyPr/>
          <a:lstStyle/>
          <a:p>
            <a:pPr>
              <a:spcBef>
                <a:spcPct val="20000"/>
              </a:spcBef>
              <a:buFont typeface="Arial" pitchFamily="34" charset="0"/>
              <a:buNone/>
            </a:pPr>
            <a:r>
              <a:rPr lang="fr-FR" sz="1400" b="1">
                <a:solidFill>
                  <a:srgbClr val="FFFFFF"/>
                </a:solidFill>
                <a:latin typeface="Pristina" pitchFamily="66" charset="0"/>
              </a:rPr>
              <a:t>La Tunisie Nouvelle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ChangeArrowheads="1"/>
          </p:cNvSpPr>
          <p:nvPr/>
        </p:nvSpPr>
        <p:spPr bwMode="auto">
          <a:xfrm>
            <a:off x="755650" y="188913"/>
            <a:ext cx="7777163" cy="836612"/>
          </a:xfrm>
          <a:prstGeom prst="rect">
            <a:avLst/>
          </a:prstGeom>
          <a:noFill/>
          <a:ln w="9525">
            <a:noFill/>
            <a:miter lim="800000"/>
            <a:headEnd/>
            <a:tailEnd/>
          </a:ln>
        </p:spPr>
        <p:txBody>
          <a:bodyPr/>
          <a:lstStyle/>
          <a:p>
            <a:pPr marL="342900" indent="-342900">
              <a:spcBef>
                <a:spcPct val="20000"/>
              </a:spcBef>
            </a:pPr>
            <a:r>
              <a:rPr lang="fr-FR" sz="3400" i="1">
                <a:latin typeface="Pristina" pitchFamily="66" charset="0"/>
              </a:rPr>
              <a:t>Un campement éphémère sur-mesure – ex de plan </a:t>
            </a:r>
          </a:p>
          <a:p>
            <a:pPr marL="342900" indent="-342900">
              <a:spcBef>
                <a:spcPct val="20000"/>
              </a:spcBef>
            </a:pPr>
            <a:endParaRPr lang="fr-FR" sz="3400" i="1">
              <a:latin typeface="Pristina" pitchFamily="66" charset="0"/>
            </a:endParaRPr>
          </a:p>
        </p:txBody>
      </p:sp>
      <p:pic>
        <p:nvPicPr>
          <p:cNvPr id="35843" name="Picture 7" descr="PLANcamille"/>
          <p:cNvPicPr>
            <a:picLocks noChangeAspect="1" noChangeArrowheads="1"/>
          </p:cNvPicPr>
          <p:nvPr/>
        </p:nvPicPr>
        <p:blipFill>
          <a:blip r:embed="rId2" cstate="screen"/>
          <a:srcRect/>
          <a:stretch>
            <a:fillRect/>
          </a:stretch>
        </p:blipFill>
        <p:spPr bwMode="auto">
          <a:xfrm>
            <a:off x="2339975" y="1196975"/>
            <a:ext cx="6624638" cy="4641850"/>
          </a:xfrm>
          <a:prstGeom prst="rect">
            <a:avLst/>
          </a:prstGeom>
          <a:noFill/>
          <a:ln w="9525">
            <a:noFill/>
            <a:miter lim="800000"/>
            <a:headEnd/>
            <a:tailEnd/>
          </a:ln>
        </p:spPr>
      </p:pic>
      <p:pic>
        <p:nvPicPr>
          <p:cNvPr id="35844" name="Picture 8" descr="IMG_3920BR"/>
          <p:cNvPicPr>
            <a:picLocks noChangeAspect="1" noChangeArrowheads="1"/>
          </p:cNvPicPr>
          <p:nvPr/>
        </p:nvPicPr>
        <p:blipFill>
          <a:blip r:embed="rId3" cstate="screen"/>
          <a:srcRect/>
          <a:stretch>
            <a:fillRect/>
          </a:stretch>
        </p:blipFill>
        <p:spPr bwMode="auto">
          <a:xfrm>
            <a:off x="179388" y="1268413"/>
            <a:ext cx="2089150" cy="1395412"/>
          </a:xfrm>
          <a:prstGeom prst="rect">
            <a:avLst/>
          </a:prstGeom>
          <a:noFill/>
          <a:ln w="9525">
            <a:noFill/>
            <a:miter lim="800000"/>
            <a:headEnd/>
            <a:tailEnd/>
          </a:ln>
        </p:spPr>
      </p:pic>
      <p:pic>
        <p:nvPicPr>
          <p:cNvPr id="35845" name="Picture 10" descr="4576MX"/>
          <p:cNvPicPr>
            <a:picLocks noChangeAspect="1" noChangeArrowheads="1"/>
          </p:cNvPicPr>
          <p:nvPr/>
        </p:nvPicPr>
        <p:blipFill>
          <a:blip r:embed="rId4" cstate="screen"/>
          <a:srcRect/>
          <a:stretch>
            <a:fillRect/>
          </a:stretch>
        </p:blipFill>
        <p:spPr bwMode="auto">
          <a:xfrm>
            <a:off x="179388" y="4221163"/>
            <a:ext cx="2089150" cy="1568450"/>
          </a:xfrm>
          <a:prstGeom prst="rect">
            <a:avLst/>
          </a:prstGeom>
          <a:noFill/>
          <a:ln w="9525">
            <a:noFill/>
            <a:miter lim="800000"/>
            <a:headEnd/>
            <a:tailEnd/>
          </a:ln>
        </p:spPr>
      </p:pic>
      <p:pic>
        <p:nvPicPr>
          <p:cNvPr id="35846" name="Picture 11" descr="IMG_3780"/>
          <p:cNvPicPr>
            <a:picLocks noChangeAspect="1" noChangeArrowheads="1"/>
          </p:cNvPicPr>
          <p:nvPr/>
        </p:nvPicPr>
        <p:blipFill>
          <a:blip r:embed="rId5" cstate="screen"/>
          <a:srcRect/>
          <a:stretch>
            <a:fillRect/>
          </a:stretch>
        </p:blipFill>
        <p:spPr bwMode="auto">
          <a:xfrm>
            <a:off x="179388" y="2755900"/>
            <a:ext cx="2089150" cy="1393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1326</TotalTime>
  <Words>1642</Words>
  <Application>Microsoft Office PowerPoint</Application>
  <PresentationFormat>Affichage à l'écran (4:3)</PresentationFormat>
  <Paragraphs>174</Paragraphs>
  <Slides>31</Slides>
  <Notes>0</Notes>
  <HiddenSlides>0</HiddenSlides>
  <MMClips>0</MMClips>
  <ScaleCrop>false</ScaleCrop>
  <HeadingPairs>
    <vt:vector size="4" baseType="variant">
      <vt:variant>
        <vt:lpstr>Thème</vt:lpstr>
      </vt:variant>
      <vt:variant>
        <vt:i4>1</vt:i4>
      </vt:variant>
      <vt:variant>
        <vt:lpstr>Titres des diapositives</vt:lpstr>
      </vt:variant>
      <vt:variant>
        <vt:i4>31</vt:i4>
      </vt:variant>
    </vt:vector>
  </HeadingPairs>
  <TitlesOfParts>
    <vt:vector size="32" baseType="lpstr">
      <vt:lpstr>Apex</vt:lpstr>
      <vt:lpstr>Présentation PowerPoint</vt:lpstr>
      <vt:lpstr>Présentation de Croisière jaune</vt:lpstr>
      <vt:lpstr>Présentation de nos produits Croisière jaune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de nos lodges Out of Africa</vt:lpstr>
      <vt:lpstr>Présentation PowerPoint</vt:lpstr>
      <vt:lpstr>Nuit sous lodges Out of Africa</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camille</dc:creator>
  <cp:lastModifiedBy>Anne-Sophie PREVOST</cp:lastModifiedBy>
  <cp:revision>161</cp:revision>
  <dcterms:created xsi:type="dcterms:W3CDTF">2010-01-11T15:17:50Z</dcterms:created>
  <dcterms:modified xsi:type="dcterms:W3CDTF">2013-11-15T16:24:39Z</dcterms:modified>
</cp:coreProperties>
</file>