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252A"/>
    <a:srgbClr val="66FFCC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-784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D994-5D54-444B-B065-641D4CE417E6}" type="datetimeFigureOut">
              <a:rPr lang="fr-FR" smtClean="0"/>
              <a:t>12/11/13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99FB8-8112-415C-91FF-2BB2D5BA60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1636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D994-5D54-444B-B065-641D4CE417E6}" type="datetimeFigureOut">
              <a:rPr lang="fr-FR" smtClean="0"/>
              <a:t>12/11/13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99FB8-8112-415C-91FF-2BB2D5BA60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8626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D994-5D54-444B-B065-641D4CE417E6}" type="datetimeFigureOut">
              <a:rPr lang="fr-FR" smtClean="0"/>
              <a:t>12/11/13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99FB8-8112-415C-91FF-2BB2D5BA60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2372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D994-5D54-444B-B065-641D4CE417E6}" type="datetimeFigureOut">
              <a:rPr lang="fr-FR" smtClean="0"/>
              <a:t>12/11/13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99FB8-8112-415C-91FF-2BB2D5BA60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434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D994-5D54-444B-B065-641D4CE417E6}" type="datetimeFigureOut">
              <a:rPr lang="fr-FR" smtClean="0"/>
              <a:t>12/11/13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99FB8-8112-415C-91FF-2BB2D5BA60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550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D994-5D54-444B-B065-641D4CE417E6}" type="datetimeFigureOut">
              <a:rPr lang="fr-FR" smtClean="0"/>
              <a:t>12/11/13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99FB8-8112-415C-91FF-2BB2D5BA60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7935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D994-5D54-444B-B065-641D4CE417E6}" type="datetimeFigureOut">
              <a:rPr lang="fr-FR" smtClean="0"/>
              <a:t>12/11/13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99FB8-8112-415C-91FF-2BB2D5BA60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1182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D994-5D54-444B-B065-641D4CE417E6}" type="datetimeFigureOut">
              <a:rPr lang="fr-FR" smtClean="0"/>
              <a:t>12/11/13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99FB8-8112-415C-91FF-2BB2D5BA60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6506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D994-5D54-444B-B065-641D4CE417E6}" type="datetimeFigureOut">
              <a:rPr lang="fr-FR" smtClean="0"/>
              <a:t>12/11/13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99FB8-8112-415C-91FF-2BB2D5BA60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538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D994-5D54-444B-B065-641D4CE417E6}" type="datetimeFigureOut">
              <a:rPr lang="fr-FR" smtClean="0"/>
              <a:t>12/11/13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99FB8-8112-415C-91FF-2BB2D5BA60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745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D994-5D54-444B-B065-641D4CE417E6}" type="datetimeFigureOut">
              <a:rPr lang="fr-FR" smtClean="0"/>
              <a:t>12/11/13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99FB8-8112-415C-91FF-2BB2D5BA60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2959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FD994-5D54-444B-B065-641D4CE417E6}" type="datetimeFigureOut">
              <a:rPr lang="fr-FR" smtClean="0"/>
              <a:t>12/11/13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99FB8-8112-415C-91FF-2BB2D5BA60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4262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13645" y="851906"/>
            <a:ext cx="9491727" cy="3501153"/>
          </a:xfrm>
        </p:spPr>
        <p:txBody>
          <a:bodyPr>
            <a:normAutofit/>
          </a:bodyPr>
          <a:lstStyle/>
          <a:p>
            <a:r>
              <a:rPr lang="fr-FR" sz="6600" dirty="0" smtClean="0">
                <a:solidFill>
                  <a:schemeClr val="accent1">
                    <a:lumMod val="75000"/>
                  </a:schemeClr>
                </a:solidFill>
                <a:latin typeface="Times"/>
                <a:cs typeface="Times"/>
              </a:rPr>
              <a:t>L’AVION, UN PRODUIT MONDIALISÉ</a:t>
            </a:r>
            <a:endParaRPr lang="fr-FR" sz="6600" dirty="0">
              <a:solidFill>
                <a:schemeClr val="accent1">
                  <a:lumMod val="75000"/>
                </a:schemeClr>
              </a:solidFill>
              <a:latin typeface="Times"/>
              <a:cs typeface="Time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84209" y="5781822"/>
            <a:ext cx="8018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dirty="0" err="1" smtClean="0"/>
              <a:t>Boumendil</a:t>
            </a:r>
            <a:r>
              <a:rPr lang="fr-FR" sz="2400" dirty="0" smtClean="0"/>
              <a:t> </a:t>
            </a:r>
            <a:r>
              <a:rPr lang="fr-FR" sz="2400" dirty="0" err="1" smtClean="0"/>
              <a:t>Noa</a:t>
            </a:r>
            <a:endParaRPr lang="fr-FR" sz="2400" dirty="0" smtClean="0"/>
          </a:p>
          <a:p>
            <a:pPr algn="r"/>
            <a:r>
              <a:rPr lang="fr-FR" sz="2400" dirty="0" smtClean="0"/>
              <a:t>Georges Madeleine</a:t>
            </a:r>
            <a:endParaRPr lang="fr-FR" sz="2400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815927" y="482574"/>
            <a:ext cx="3488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Histoire - Géographie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586882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28352" y="1468190"/>
            <a:ext cx="10515600" cy="5610293"/>
          </a:xfrm>
        </p:spPr>
        <p:txBody>
          <a:bodyPr/>
          <a:lstStyle/>
          <a:p>
            <a:r>
              <a:rPr lang="fr-FR" sz="3600" dirty="0" smtClean="0"/>
              <a:t>Un espace relié et mondialisé</a:t>
            </a:r>
            <a:endParaRPr lang="fr-FR" sz="3600" dirty="0" smtClean="0"/>
          </a:p>
          <a:p>
            <a:r>
              <a:rPr lang="fr-FR" sz="3600" dirty="0" smtClean="0"/>
              <a:t>Création d’inégalités</a:t>
            </a:r>
            <a:endParaRPr lang="fr-FR" sz="3600" dirty="0" smtClean="0"/>
          </a:p>
          <a:p>
            <a:r>
              <a:rPr lang="fr-FR" sz="3600" dirty="0" smtClean="0"/>
              <a:t>Sécurité au sol</a:t>
            </a:r>
            <a:endParaRPr lang="fr-FR" sz="3600" dirty="0" smtClean="0"/>
          </a:p>
          <a:p>
            <a:r>
              <a:rPr lang="fr-FR" sz="3600" dirty="0" smtClean="0"/>
              <a:t>La menace du terrorisme</a:t>
            </a:r>
            <a:endParaRPr lang="fr-FR" sz="3600" dirty="0" smtClean="0"/>
          </a:p>
          <a:p>
            <a:endParaRPr lang="fr-FR" sz="3600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1612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Conclusion :</a:t>
            </a:r>
            <a:endParaRPr lang="fr-FR" dirty="0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Invention et évolution au XXème siècle</a:t>
            </a:r>
          </a:p>
          <a:p>
            <a:r>
              <a:rPr lang="fr-FR" dirty="0" smtClean="0"/>
              <a:t>Développement et montée en puissance après la Seconde Guerre mondiale</a:t>
            </a:r>
          </a:p>
          <a:p>
            <a:r>
              <a:rPr lang="fr-FR" dirty="0" smtClean="0"/>
              <a:t>Transport civil et fret très important dans la mondialisation</a:t>
            </a:r>
            <a:endParaRPr lang="fr-FR" dirty="0"/>
          </a:p>
          <a:p>
            <a:r>
              <a:rPr lang="fr-FR" dirty="0" smtClean="0"/>
              <a:t>Fabrication et commerce de l’avion représentatif de la NDIT et des logiques de mondialisation</a:t>
            </a:r>
          </a:p>
          <a:p>
            <a:r>
              <a:rPr lang="fr-FR" dirty="0" smtClean="0"/>
              <a:t>Met en relation les espaces, participe à la diminution des distances</a:t>
            </a:r>
          </a:p>
        </p:txBody>
      </p:sp>
    </p:spTree>
    <p:extLst>
      <p:ext uri="{BB962C8B-B14F-4D97-AF65-F5344CB8AC3E}">
        <p14:creationId xmlns:p14="http://schemas.microsoft.com/office/powerpoint/2010/main" val="3477212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2E75B6"/>
                </a:solidFill>
                <a:latin typeface="Times"/>
                <a:cs typeface="Times"/>
              </a:rPr>
              <a:t>Introduction</a:t>
            </a:r>
            <a:r>
              <a:rPr lang="fr-FR" dirty="0" smtClean="0">
                <a:solidFill>
                  <a:srgbClr val="2E75B6"/>
                </a:solidFill>
              </a:rPr>
              <a:t> : </a:t>
            </a:r>
            <a:endParaRPr lang="fr-FR" dirty="0">
              <a:solidFill>
                <a:srgbClr val="2E75B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Au début du XXème siècle, vols de courtes distances, peu de passagers</a:t>
            </a:r>
          </a:p>
          <a:p>
            <a:r>
              <a:rPr lang="fr-FR" dirty="0" smtClean="0"/>
              <a:t>Première Guerre mondiale : premiers pilotes bombardiers</a:t>
            </a:r>
          </a:p>
          <a:p>
            <a:r>
              <a:rPr lang="fr-FR" dirty="0" smtClean="0"/>
              <a:t>Les années 1920 : les premières compagnies sont créées, plus grandes distances, plus de passagers amélioration des conditions de transport</a:t>
            </a:r>
          </a:p>
          <a:p>
            <a:r>
              <a:rPr lang="fr-FR" b="1" dirty="0" smtClean="0"/>
              <a:t>En 1950 : 24 MILLIONS de passagers dans le monde en un an, alors qu’aujourd’hui : 2 MILLIARDS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624071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2E75B6"/>
                </a:solidFill>
                <a:latin typeface="Times New Roman"/>
                <a:cs typeface="Times New Roman"/>
              </a:rPr>
              <a:t>Plan : </a:t>
            </a:r>
            <a:endParaRPr lang="fr-FR" dirty="0">
              <a:solidFill>
                <a:srgbClr val="2E75B6"/>
              </a:solidFill>
              <a:latin typeface="Times New Roman"/>
              <a:cs typeface="Times New Roman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AutoNum type="romanUcPeriod"/>
            </a:pPr>
            <a:r>
              <a:rPr lang="fr-FR" sz="4400" dirty="0" smtClean="0"/>
              <a:t>L’avion, une invention du XXème </a:t>
            </a:r>
            <a:r>
              <a:rPr lang="fr-FR" sz="4400" dirty="0" smtClean="0"/>
              <a:t>siècle</a:t>
            </a:r>
          </a:p>
          <a:p>
            <a:pPr marL="571500" indent="-571500">
              <a:buAutoNum type="romanUcPeriod"/>
            </a:pPr>
            <a:r>
              <a:rPr lang="fr-FR" sz="4400" dirty="0" smtClean="0"/>
              <a:t>L’avion </a:t>
            </a:r>
            <a:r>
              <a:rPr lang="fr-FR" sz="4400" dirty="0" smtClean="0"/>
              <a:t>et le commerce mondial </a:t>
            </a:r>
            <a:endParaRPr lang="fr-FR" sz="4400" dirty="0" smtClean="0"/>
          </a:p>
          <a:p>
            <a:pPr marL="571500" indent="-571500">
              <a:buAutoNum type="romanUcPeriod"/>
            </a:pPr>
            <a:r>
              <a:rPr lang="fr-FR" sz="4400" dirty="0" smtClean="0"/>
              <a:t>Un </a:t>
            </a:r>
            <a:r>
              <a:rPr lang="fr-FR" sz="4400" dirty="0" smtClean="0"/>
              <a:t>vecteur de la </a:t>
            </a:r>
            <a:r>
              <a:rPr lang="fr-FR" sz="4400" dirty="0" smtClean="0"/>
              <a:t>mondialisation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3151453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DD252A"/>
                </a:solidFill>
                <a:latin typeface="Times New Roman"/>
                <a:cs typeface="Times New Roman"/>
              </a:rPr>
              <a:t>I. L’avion, une invention du XXème siècle : </a:t>
            </a:r>
            <a:endParaRPr lang="fr-FR" dirty="0">
              <a:solidFill>
                <a:srgbClr val="DD252A"/>
              </a:solidFill>
              <a:latin typeface="Times New Roman"/>
              <a:cs typeface="Times New Roman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Mythe inaccessible depuis la Grèce Antique</a:t>
            </a:r>
          </a:p>
          <a:p>
            <a:r>
              <a:rPr lang="fr-FR" dirty="0" smtClean="0"/>
              <a:t>1783 </a:t>
            </a:r>
            <a:r>
              <a:rPr lang="fr-FR" dirty="0" smtClean="0"/>
              <a:t>: premier vol de montgolfière sur 3,5 km à 500 m d’altitude</a:t>
            </a:r>
          </a:p>
          <a:p>
            <a:r>
              <a:rPr lang="fr-FR" dirty="0" smtClean="0"/>
              <a:t>1890 : premier « avion » par Clément Ader</a:t>
            </a:r>
          </a:p>
          <a:p>
            <a:r>
              <a:rPr lang="fr-FR" dirty="0" smtClean="0"/>
              <a:t>1903 </a:t>
            </a:r>
            <a:r>
              <a:rPr lang="fr-FR" dirty="0" smtClean="0"/>
              <a:t>: les frères Wright font voler le premier avion</a:t>
            </a:r>
          </a:p>
          <a:p>
            <a:r>
              <a:rPr lang="fr-FR" dirty="0" smtClean="0"/>
              <a:t>1909 : </a:t>
            </a:r>
            <a:r>
              <a:rPr lang="fr-FR" i="1" dirty="0" err="1" smtClean="0"/>
              <a:t>Military</a:t>
            </a:r>
            <a:r>
              <a:rPr lang="fr-FR" i="1" dirty="0" smtClean="0"/>
              <a:t> Flyer</a:t>
            </a:r>
            <a:r>
              <a:rPr lang="fr-FR" dirty="0" smtClean="0"/>
              <a:t>, premier avion </a:t>
            </a:r>
            <a:r>
              <a:rPr lang="fr-FR" dirty="0" smtClean="0"/>
              <a:t>militaire</a:t>
            </a:r>
          </a:p>
          <a:p>
            <a:r>
              <a:rPr lang="fr-FR" dirty="0"/>
              <a:t>1910 : La France se dote d’une aviation militaire</a:t>
            </a:r>
          </a:p>
          <a:p>
            <a:r>
              <a:rPr lang="fr-FR" dirty="0"/>
              <a:t>1914 : premier vol commercial entre 2 villes de Floride, sur 34 km</a:t>
            </a:r>
          </a:p>
          <a:p>
            <a:r>
              <a:rPr lang="fr-FR" dirty="0"/>
              <a:t>1919 : création de KLM, la plus ancienne compagnie aujourd’hui</a:t>
            </a:r>
          </a:p>
          <a:p>
            <a:r>
              <a:rPr lang="fr-FR" dirty="0"/>
              <a:t>1919 : premier salon du Bourget, avions sensibles au climat, confort restreint, vols longs, chers</a:t>
            </a:r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801398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49215"/>
            <a:ext cx="10515600" cy="1077309"/>
          </a:xfrm>
        </p:spPr>
        <p:txBody>
          <a:bodyPr/>
          <a:lstStyle/>
          <a:p>
            <a:r>
              <a:rPr lang="fr-FR" dirty="0" smtClean="0">
                <a:solidFill>
                  <a:srgbClr val="DD252A"/>
                </a:solidFill>
                <a:latin typeface="Times"/>
                <a:cs typeface="Times"/>
              </a:rPr>
              <a:t>II. L’avion et le commerce mondial :</a:t>
            </a:r>
            <a:endParaRPr lang="fr-FR" dirty="0">
              <a:solidFill>
                <a:srgbClr val="DD252A"/>
              </a:solidFill>
              <a:latin typeface="Times"/>
              <a:cs typeface="Time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90775"/>
            <a:ext cx="10515600" cy="4806994"/>
          </a:xfrm>
        </p:spPr>
        <p:txBody>
          <a:bodyPr>
            <a:normAutofit/>
          </a:bodyPr>
          <a:lstStyle/>
          <a:p>
            <a:r>
              <a:rPr lang="fr-FR" dirty="0" smtClean="0"/>
              <a:t>2 catégories de transport aérien : le fret (transport de marchandises) et le transport de passagers</a:t>
            </a:r>
          </a:p>
          <a:p>
            <a:r>
              <a:rPr lang="fr-FR" dirty="0" smtClean="0"/>
              <a:t>Fret : aspect économique important du développement d’un pays</a:t>
            </a:r>
          </a:p>
          <a:p>
            <a:r>
              <a:rPr lang="fr-FR" dirty="0" smtClean="0"/>
              <a:t>L’importance du fret aérien : l’épisode </a:t>
            </a:r>
            <a:r>
              <a:rPr lang="fr-FR" dirty="0" err="1" smtClean="0"/>
              <a:t>Eyjafjallaj</a:t>
            </a:r>
            <a:r>
              <a:rPr lang="fr-FR" dirty="0" err="1" smtClean="0"/>
              <a:t>ökull</a:t>
            </a:r>
            <a:endParaRPr lang="fr-FR" dirty="0" smtClean="0"/>
          </a:p>
          <a:p>
            <a:r>
              <a:rPr lang="fr-FR" dirty="0" smtClean="0"/>
              <a:t> Vols mixtes (environ 30 tonnes) ou vols cargos (jusqu’à 150 tonnes)</a:t>
            </a:r>
          </a:p>
          <a:p>
            <a:r>
              <a:rPr lang="fr-FR" dirty="0" smtClean="0"/>
              <a:t>Air </a:t>
            </a:r>
            <a:r>
              <a:rPr lang="fr-FR" dirty="0" smtClean="0"/>
              <a:t>France-KLM : leader mondial du fret</a:t>
            </a:r>
          </a:p>
          <a:p>
            <a:r>
              <a:rPr lang="fr-FR" dirty="0" smtClean="0"/>
              <a:t>90 </a:t>
            </a:r>
            <a:r>
              <a:rPr lang="fr-FR" dirty="0"/>
              <a:t>fois plus cher que les autres modes de </a:t>
            </a:r>
            <a:r>
              <a:rPr lang="fr-FR" dirty="0" smtClean="0"/>
              <a:t>transport</a:t>
            </a:r>
            <a:r>
              <a:rPr lang="fr-FR" dirty="0" smtClean="0"/>
              <a:t>, donc</a:t>
            </a:r>
            <a:r>
              <a:rPr lang="fr-FR" dirty="0" smtClean="0"/>
              <a:t> une part </a:t>
            </a:r>
            <a:r>
              <a:rPr lang="fr-FR" dirty="0"/>
              <a:t>beaucoup moins importante sur le marché mondial</a:t>
            </a: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709636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546581"/>
            <a:ext cx="10515600" cy="5764839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Le cas de l’entreprise Airbus : 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Production d’avions </a:t>
            </a:r>
            <a:r>
              <a:rPr lang="fr-FR" dirty="0" smtClean="0"/>
              <a:t>de transport </a:t>
            </a:r>
            <a:r>
              <a:rPr lang="fr-FR" dirty="0" smtClean="0"/>
              <a:t>civil </a:t>
            </a:r>
            <a:r>
              <a:rPr lang="fr-FR" dirty="0" smtClean="0"/>
              <a:t>et </a:t>
            </a:r>
            <a:r>
              <a:rPr lang="fr-FR" dirty="0" smtClean="0"/>
              <a:t>militaire</a:t>
            </a:r>
            <a:endParaRPr lang="fr-FR" dirty="0" smtClean="0"/>
          </a:p>
          <a:p>
            <a:r>
              <a:rPr lang="fr-FR" dirty="0" smtClean="0"/>
              <a:t>Conception, production et assemblage partagés entre 6 pays : France, Allemagne, Angleterre, Espagne, Etats-Unis, </a:t>
            </a:r>
            <a:r>
              <a:rPr lang="fr-FR" dirty="0" smtClean="0"/>
              <a:t>Chine</a:t>
            </a:r>
          </a:p>
          <a:p>
            <a:r>
              <a:rPr lang="fr-FR" dirty="0" smtClean="0"/>
              <a:t>Commandes </a:t>
            </a:r>
            <a:r>
              <a:rPr lang="fr-FR" dirty="0" smtClean="0"/>
              <a:t>principalement dans la zone ASEAN</a:t>
            </a:r>
          </a:p>
          <a:p>
            <a:r>
              <a:rPr lang="fr-FR" dirty="0" smtClean="0"/>
              <a:t>Centres principaux en Chine </a:t>
            </a:r>
            <a:r>
              <a:rPr lang="fr-FR" dirty="0" smtClean="0"/>
              <a:t>: les usines d’Harbin et Tianjin, qui participent activement à la fabrication de l’A350 et </a:t>
            </a:r>
            <a:r>
              <a:rPr lang="fr-FR" dirty="0" smtClean="0"/>
              <a:t>l’A320</a:t>
            </a:r>
            <a:endParaRPr lang="fr-FR" dirty="0"/>
          </a:p>
          <a:p>
            <a:r>
              <a:rPr lang="fr-FR" dirty="0" smtClean="0"/>
              <a:t>Une stratégie lui permettant de rattraper son concurrent </a:t>
            </a:r>
            <a:r>
              <a:rPr lang="fr-FR" dirty="0" err="1" smtClean="0"/>
              <a:t>boeing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752563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02595" y="1468191"/>
            <a:ext cx="10515600" cy="5795493"/>
          </a:xfrm>
        </p:spPr>
        <p:txBody>
          <a:bodyPr/>
          <a:lstStyle/>
          <a:p>
            <a:r>
              <a:rPr lang="fr-FR" sz="3200" dirty="0" smtClean="0"/>
              <a:t>Concurrence du transport maritime de </a:t>
            </a:r>
            <a:r>
              <a:rPr lang="fr-FR" sz="3200" dirty="0" smtClean="0"/>
              <a:t>marchandises </a:t>
            </a:r>
            <a:r>
              <a:rPr lang="fr-FR" sz="3200" dirty="0"/>
              <a:t>; plus lent mais moins </a:t>
            </a:r>
            <a:r>
              <a:rPr lang="fr-FR" sz="3200" dirty="0" smtClean="0"/>
              <a:t>cher, donc </a:t>
            </a:r>
            <a:r>
              <a:rPr lang="fr-FR" sz="3200" dirty="0"/>
              <a:t>rentable sur des longues </a:t>
            </a:r>
            <a:r>
              <a:rPr lang="fr-FR" sz="3200" dirty="0" smtClean="0"/>
              <a:t>distances</a:t>
            </a:r>
          </a:p>
          <a:p>
            <a:r>
              <a:rPr lang="fr-FR" sz="3200" dirty="0" smtClean="0"/>
              <a:t>Concurrence </a:t>
            </a:r>
            <a:r>
              <a:rPr lang="fr-FR" sz="3200" dirty="0"/>
              <a:t>du transport ferroviaire : plus rapide que le bateau et moins cher que </a:t>
            </a:r>
            <a:r>
              <a:rPr lang="fr-FR" sz="3200" dirty="0" smtClean="0"/>
              <a:t>l’avion</a:t>
            </a:r>
          </a:p>
          <a:p>
            <a:r>
              <a:rPr lang="fr-FR" sz="3200" dirty="0" smtClean="0"/>
              <a:t>Défis </a:t>
            </a:r>
            <a:r>
              <a:rPr lang="fr-FR" sz="3200" dirty="0" smtClean="0"/>
              <a:t>environnementaux et économiques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523240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DD252A"/>
                </a:solidFill>
                <a:latin typeface="Times New Roman"/>
                <a:cs typeface="Times New Roman"/>
              </a:rPr>
              <a:t>III. Un vecteur de la mondialisation : </a:t>
            </a:r>
            <a:endParaRPr lang="fr-FR" dirty="0">
              <a:solidFill>
                <a:srgbClr val="DD252A"/>
              </a:solidFill>
              <a:latin typeface="Times New Roman"/>
              <a:cs typeface="Times New Roman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3200" dirty="0" smtClean="0"/>
          </a:p>
          <a:p>
            <a:r>
              <a:rPr lang="fr-FR" sz="3200" dirty="0" smtClean="0"/>
              <a:t>Implantation dans les pays du Nord dans la seconde partie du XX</a:t>
            </a:r>
            <a:r>
              <a:rPr lang="fr-FR" sz="3200" baseline="30000" dirty="0" smtClean="0"/>
              <a:t>ème</a:t>
            </a:r>
            <a:endParaRPr lang="fr-FR" sz="3200" dirty="0" smtClean="0"/>
          </a:p>
          <a:p>
            <a:r>
              <a:rPr lang="fr-FR" sz="3200" dirty="0" smtClean="0"/>
              <a:t>Baisse du prix des billets</a:t>
            </a:r>
            <a:endParaRPr lang="fr-FR" sz="3200" dirty="0" smtClean="0"/>
          </a:p>
          <a:p>
            <a:r>
              <a:rPr lang="fr-FR" sz="3200" dirty="0" smtClean="0"/>
              <a:t>Emergence des compagnies </a:t>
            </a:r>
            <a:r>
              <a:rPr lang="fr-FR" sz="3200" dirty="0" err="1" smtClean="0"/>
              <a:t>low-</a:t>
            </a:r>
            <a:r>
              <a:rPr lang="fr-FR" sz="3200" dirty="0" err="1" smtClean="0"/>
              <a:t>cost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704672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erritoires2040.datar.gouv.fr/IMG/jpg/fig2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22" y="656823"/>
            <a:ext cx="11187313" cy="5383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96273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424</Words>
  <Application>Microsoft Macintosh PowerPoint</Application>
  <PresentationFormat>Personnalisé</PresentationFormat>
  <Paragraphs>57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L’AVION, UN PRODUIT MONDIALISÉ</vt:lpstr>
      <vt:lpstr>Introduction : </vt:lpstr>
      <vt:lpstr>Plan : </vt:lpstr>
      <vt:lpstr>I. L’avion, une invention du XXème siècle : </vt:lpstr>
      <vt:lpstr>II. L’avion et le commerce mondial :</vt:lpstr>
      <vt:lpstr>Présentation PowerPoint</vt:lpstr>
      <vt:lpstr>Présentation PowerPoint</vt:lpstr>
      <vt:lpstr>III. Un vecteur de la mondialisation : </vt:lpstr>
      <vt:lpstr>Présentation PowerPoint</vt:lpstr>
      <vt:lpstr>Présentation PowerPoint</vt:lpstr>
      <vt:lpstr>Conclusion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L’avion, un produit mondialisé</dc:title>
  <dc:creator>Noa BOUMENDIL</dc:creator>
  <cp:lastModifiedBy>Madeleine Georges</cp:lastModifiedBy>
  <cp:revision>17</cp:revision>
  <dcterms:created xsi:type="dcterms:W3CDTF">2013-11-12T18:48:31Z</dcterms:created>
  <dcterms:modified xsi:type="dcterms:W3CDTF">2013-11-12T21:25:21Z</dcterms:modified>
</cp:coreProperties>
</file>