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6" r:id="rId2"/>
  </p:sldMasterIdLst>
  <p:notesMasterIdLst>
    <p:notesMasterId r:id="rId19"/>
  </p:notesMasterIdLst>
  <p:sldIdLst>
    <p:sldId id="256" r:id="rId3"/>
    <p:sldId id="268" r:id="rId4"/>
    <p:sldId id="257" r:id="rId5"/>
    <p:sldId id="271" r:id="rId6"/>
    <p:sldId id="272" r:id="rId7"/>
    <p:sldId id="281" r:id="rId8"/>
    <p:sldId id="283" r:id="rId9"/>
    <p:sldId id="273" r:id="rId10"/>
    <p:sldId id="275" r:id="rId11"/>
    <p:sldId id="276" r:id="rId12"/>
    <p:sldId id="277" r:id="rId13"/>
    <p:sldId id="278" r:id="rId14"/>
    <p:sldId id="279" r:id="rId15"/>
    <p:sldId id="274" r:id="rId16"/>
    <p:sldId id="284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A3C"/>
    <a:srgbClr val="A4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87" d="100"/>
          <a:sy n="87" d="100"/>
        </p:scale>
        <p:origin x="147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11/3/2013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9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4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fr-FR" sz="1200" b="0" i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Objectifs</a:t>
            </a:r>
            <a:r>
              <a:rPr lang="fr-FR" sz="1200" b="0" i="0" baseline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la formation et résultats attendus et/ou compétences apprises. </a:t>
            </a:r>
            <a:endParaRPr lang="fr-FR" sz="1200" b="0" i="0" baseline="0" noProof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4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fr-FR" sz="1200" b="0" i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Présentation des </a:t>
            </a:r>
            <a:r>
              <a:rPr lang="fr-FR" sz="1200" b="0" i="0" baseline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</a:t>
            </a:r>
            <a:r>
              <a:rPr lang="fr-FR" sz="1200" b="0" i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étails du cours </a:t>
            </a:r>
            <a:r>
              <a:rPr lang="fr-FR" sz="1200" b="0" i="0" baseline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et/ou livres/documents requis pour une classe/un projet.</a:t>
            </a:r>
            <a:endParaRPr lang="fr-FR" sz="1200" b="0" i="0" baseline="0" noProof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44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fr-FR" sz="1200" b="0" i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Liste des procédures et étapes,</a:t>
            </a:r>
            <a:r>
              <a:rPr lang="fr-FR" sz="1200" b="0" i="0" baseline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ou diapositive d’exposé avec des éléments multimédias.</a:t>
            </a:r>
            <a:endParaRPr lang="fr-FR" sz="1200" b="0" i="0" baseline="0" noProof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78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fr-FR" sz="1200" b="0" i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Liste des procédures et étapes,</a:t>
            </a:r>
            <a:r>
              <a:rPr lang="fr-FR" sz="1200" b="0" i="0" baseline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ou diapositive d’exposé avec des éléments multimédias.</a:t>
            </a:r>
            <a:endParaRPr lang="fr-FR" sz="1200" b="0" i="0" baseline="0" noProof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687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fr-FR" sz="1200" b="0" i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Présentation des </a:t>
            </a:r>
            <a:r>
              <a:rPr lang="fr-FR" sz="1200" b="0" i="0" baseline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</a:t>
            </a:r>
            <a:r>
              <a:rPr lang="fr-FR" sz="1200" b="0" i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étails du cours </a:t>
            </a:r>
            <a:r>
              <a:rPr lang="fr-FR" sz="1200" b="0" i="0" baseline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et/ou livres/documents requis pour une classe/un projet.</a:t>
            </a:r>
            <a:endParaRPr lang="fr-FR" sz="1200" b="0" i="0" baseline="0" noProof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fr-FR" sz="1200" b="0" i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Présentation des </a:t>
            </a:r>
            <a:r>
              <a:rPr lang="fr-FR" sz="1200" b="0" i="0" baseline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</a:t>
            </a:r>
            <a:r>
              <a:rPr lang="fr-FR" sz="1200" b="0" i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étails du cours </a:t>
            </a:r>
            <a:r>
              <a:rPr lang="fr-FR" sz="1200" b="0" i="0" baseline="0" noProof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et/ou livres/documents requis pour une classe/un projet.</a:t>
            </a:r>
            <a:endParaRPr lang="fr-FR" sz="1200" b="0" i="0" baseline="0" noProof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68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51904E4A-6516-4936-A636-3AA52AB19730}" type="datetime8">
              <a:rPr lang="en-US" smtClean="0"/>
              <a:t>11/3/2013 12:37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chemeClr val="tx2"/>
                </a:solidFill>
              </a:rPr>
              <a:t>PTSI                                                               Lycée B. Pascal - Rouen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mtClean="0"/>
              <a:pPr/>
              <a:t>‹N°›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8B0E-618F-4F06-AE7F-3633361531A1}" type="datetime8">
              <a:rPr lang="en-US" smtClean="0">
                <a:solidFill>
                  <a:schemeClr val="tx2"/>
                </a:solidFill>
              </a:rPr>
              <a:t>11/3/2013 12:37 PM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389D-FDDA-4E85-8EC8-2A0785A4627B}" type="datetime8">
              <a:rPr lang="en-US" smtClean="0">
                <a:solidFill>
                  <a:schemeClr val="tx2"/>
                </a:solidFill>
              </a:rPr>
              <a:t>11/3/2013 12:37 PM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8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2AD4-1EA7-4613-9CBF-4B15A3CA734B}" type="datetime8">
              <a:rPr lang="en-US" smtClean="0"/>
              <a:t>11/3/2013 12:37 PM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‹N°›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0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0EEB-1E90-4F78-AD3C-FD0BF53FC8CF}" type="datetime8">
              <a:rPr lang="en-US" smtClean="0"/>
              <a:t>11/3/2013 12:37 PM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‹N°›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4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391F-51FC-4BF1-8259-6FA03B5598F3}" type="datetime8">
              <a:rPr lang="en-US" smtClean="0"/>
              <a:t>11/3/2013 12:37 PM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1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8F20-80EE-4198-BC86-A005CFF13C26}" type="datetime8">
              <a:rPr lang="en-US" smtClean="0"/>
              <a:t>11/3/2013 12:37 PM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6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56B1-DF72-41DA-ADDC-5879111466DB}" type="datetime8">
              <a:rPr lang="en-US" smtClean="0"/>
              <a:t>11/3/2013 12:37 PM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‹N°›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8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D68C-2E06-47AF-9667-116C24E0A1E4}" type="datetime8">
              <a:rPr lang="en-US" smtClean="0"/>
              <a:t>11/3/2013 12:37 PM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‹N°›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9084-2671-45EE-9880-740948585CB6}" type="datetime8">
              <a:rPr lang="en-US" smtClean="0">
                <a:solidFill>
                  <a:schemeClr val="tx2"/>
                </a:solidFill>
              </a:rPr>
              <a:t>11/3/2013 12:37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z="1400" dirty="0" smtClean="0">
                <a:solidFill>
                  <a:schemeClr val="tx2"/>
                </a:solidFill>
              </a:rPr>
              <a:t>PTSI                                                               Lycée B. Pascal - Rouen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‹N°›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6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272E-2764-4466-8A5E-30DA6D89F05C}" type="datetime8">
              <a:rPr lang="en-US" smtClean="0"/>
              <a:t>11/3/2013 12:37 PM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‹N°›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258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9B52-28D1-4050-B121-434717A14B2B}" type="datetime8">
              <a:rPr lang="en-US" smtClean="0">
                <a:solidFill>
                  <a:schemeClr val="tx2"/>
                </a:solidFill>
              </a:rPr>
              <a:t>11/3/2013 12:37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fr-FR" sz="1400" dirty="0" smtClean="0">
                <a:solidFill>
                  <a:schemeClr val="tx2"/>
                </a:solidFill>
              </a:rPr>
              <a:t>PTSI                                                               Lycée B. Pascal - Rouen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‹N°›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2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784104" y="4445732"/>
            <a:ext cx="5359896" cy="151216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 defTabSz="914400">
              <a:spcBef>
                <a:spcPts val="0"/>
              </a:spcBef>
            </a:pPr>
            <a:r>
              <a:rPr lang="fr-FR" sz="4800" dirty="0" smtClean="0">
                <a:solidFill>
                  <a:schemeClr val="bg1"/>
                </a:solidFill>
              </a:rPr>
              <a:t>		Plateforme </a:t>
            </a:r>
            <a:br>
              <a:rPr lang="fr-FR" sz="4800" dirty="0" smtClean="0">
                <a:solidFill>
                  <a:schemeClr val="bg1"/>
                </a:solidFill>
              </a:rPr>
            </a:br>
            <a:r>
              <a:rPr lang="fr-FR" sz="4800" dirty="0" smtClean="0">
                <a:solidFill>
                  <a:schemeClr val="bg1"/>
                </a:solidFill>
              </a:rPr>
              <a:t>Six-axes (Hexapodes)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3995936" cy="29969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50" y="476672"/>
            <a:ext cx="4032447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460182"/>
              </p:ext>
            </p:extLst>
          </p:nvPr>
        </p:nvGraphicFramePr>
        <p:xfrm>
          <a:off x="6041571" y="2013857"/>
          <a:ext cx="2601686" cy="2351247"/>
        </p:xfrm>
        <a:graphic>
          <a:graphicData uri="http://schemas.openxmlformats.org/drawingml/2006/table">
            <a:tbl>
              <a:tblPr firstRow="1"/>
              <a:tblGrid>
                <a:gridCol w="2601686"/>
              </a:tblGrid>
              <a:tr h="2351247">
                <a:tc>
                  <a:txBody>
                    <a:bodyPr/>
                    <a:lstStyle/>
                    <a:p>
                      <a:pPr algn="ctr"/>
                      <a:r>
                        <a:rPr lang="fr-FR" sz="2000" u="sng" dirty="0" smtClean="0"/>
                        <a:t>ECHELON 20MM</a:t>
                      </a:r>
                    </a:p>
                    <a:p>
                      <a:endParaRPr lang="fr-F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Signal</a:t>
                      </a:r>
                      <a:r>
                        <a:rPr lang="fr-FR" baseline="0" dirty="0" smtClean="0"/>
                        <a:t> : « carré 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Période : 4 (s)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Amplitude : 20 (mm)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Nombre de cycle : 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Nombre de point : 100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Longueur initial de vérin : 400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Prolongement : 1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2968" y="1197534"/>
            <a:ext cx="51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3"/>
          <a:stretch/>
        </p:blipFill>
        <p:spPr>
          <a:xfrm>
            <a:off x="366441" y="1772816"/>
            <a:ext cx="5501703" cy="40324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5050" y="4581128"/>
            <a:ext cx="2633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ulim" panose="020B0600000101010101" pitchFamily="34" charset="-127"/>
                <a:ea typeface="Gulim" panose="020B0600000101010101" pitchFamily="34" charset="-127"/>
              </a:rPr>
              <a:t>Graphiquement :</a:t>
            </a:r>
          </a:p>
          <a:p>
            <a:r>
              <a:rPr lang="fr-FR" dirty="0" smtClean="0">
                <a:latin typeface="Gulim" panose="020B0600000101010101" pitchFamily="34" charset="-127"/>
                <a:ea typeface="Gulim" panose="020B0600000101010101" pitchFamily="34" charset="-127"/>
              </a:rPr>
              <a:t>K=1</a:t>
            </a:r>
          </a:p>
          <a:p>
            <a:r>
              <a:rPr lang="el-GR" dirty="0" smtClean="0">
                <a:latin typeface="Gulim" panose="020B0600000101010101" pitchFamily="34" charset="-127"/>
                <a:ea typeface="Gulim" panose="020B0600000101010101" pitchFamily="34" charset="-127"/>
              </a:rPr>
              <a:t>τ</a:t>
            </a:r>
            <a:r>
              <a:rPr lang="fr-FR" dirty="0" smtClean="0"/>
              <a:t>≈4 (s)</a:t>
            </a:r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990600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Essais </a:t>
            </a:r>
            <a:r>
              <a:rPr lang="fr-FR" sz="4400" dirty="0" smtClean="0"/>
              <a:t>2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9187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745675"/>
              </p:ext>
            </p:extLst>
          </p:nvPr>
        </p:nvGraphicFramePr>
        <p:xfrm>
          <a:off x="6041571" y="2013857"/>
          <a:ext cx="2601686" cy="2351247"/>
        </p:xfrm>
        <a:graphic>
          <a:graphicData uri="http://schemas.openxmlformats.org/drawingml/2006/table">
            <a:tbl>
              <a:tblPr firstRow="1"/>
              <a:tblGrid>
                <a:gridCol w="2601686"/>
              </a:tblGrid>
              <a:tr h="2351247">
                <a:tc>
                  <a:txBody>
                    <a:bodyPr/>
                    <a:lstStyle/>
                    <a:p>
                      <a:pPr algn="ctr"/>
                      <a:r>
                        <a:rPr lang="fr-FR" sz="2000" u="sng" dirty="0" smtClean="0"/>
                        <a:t>RAMPE 20MM</a:t>
                      </a:r>
                    </a:p>
                    <a:p>
                      <a:endParaRPr lang="fr-F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Signal</a:t>
                      </a:r>
                      <a:r>
                        <a:rPr lang="fr-FR" baseline="0" dirty="0" smtClean="0"/>
                        <a:t> : « Rampe 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Période : 4 (s)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Amplitude : 50 (mm)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Nombre de cycle : 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Nombre de point : 100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Longueur initial de vérin : 400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Prolongement : 1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2968" y="1197534"/>
            <a:ext cx="63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11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9" y="1772816"/>
            <a:ext cx="5568619" cy="41764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15050" y="4581128"/>
            <a:ext cx="2633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ulim" panose="020B0600000101010101" pitchFamily="34" charset="-127"/>
                <a:ea typeface="Gulim" panose="020B0600000101010101" pitchFamily="34" charset="-127"/>
              </a:rPr>
              <a:t>Graphiquement :</a:t>
            </a:r>
          </a:p>
          <a:p>
            <a:r>
              <a:rPr lang="fr-FR" dirty="0" smtClean="0">
                <a:latin typeface="Gulim" panose="020B0600000101010101" pitchFamily="34" charset="-127"/>
                <a:ea typeface="Gulim" panose="020B0600000101010101" pitchFamily="34" charset="-127"/>
              </a:rPr>
              <a:t>K=1 </a:t>
            </a:r>
          </a:p>
          <a:p>
            <a:r>
              <a:rPr lang="el-GR" dirty="0" smtClean="0">
                <a:latin typeface="Gulim" panose="020B0600000101010101" pitchFamily="34" charset="-127"/>
                <a:ea typeface="Gulim" panose="020B0600000101010101" pitchFamily="34" charset="-127"/>
              </a:rPr>
              <a:t>τ</a:t>
            </a:r>
            <a:r>
              <a:rPr lang="fr-FR" dirty="0" smtClean="0"/>
              <a:t>≈3 (s)</a:t>
            </a:r>
          </a:p>
        </p:txBody>
      </p:sp>
      <p:sp>
        <p:nvSpPr>
          <p:cNvPr id="7" name="Rectangle 1"/>
          <p:cNvSpPr txBox="1">
            <a:spLocks/>
          </p:cNvSpPr>
          <p:nvPr/>
        </p:nvSpPr>
        <p:spPr>
          <a:xfrm>
            <a:off x="990600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Essais </a:t>
            </a:r>
            <a:r>
              <a:rPr lang="fr-FR" sz="4400" dirty="0" smtClean="0"/>
              <a:t>3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2299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sp>
        <p:nvSpPr>
          <p:cNvPr id="3" name="Rectangle 1"/>
          <p:cNvSpPr txBox="1">
            <a:spLocks/>
          </p:cNvSpPr>
          <p:nvPr/>
        </p:nvSpPr>
        <p:spPr>
          <a:xfrm>
            <a:off x="990600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 smtClean="0"/>
              <a:t>Problème?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2864445"/>
            <a:ext cx="2633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ulim" panose="020B0600000101010101" pitchFamily="34" charset="-127"/>
                <a:ea typeface="Gulim" panose="020B0600000101010101" pitchFamily="34" charset="-127"/>
              </a:rPr>
              <a:t>Essais 1:</a:t>
            </a:r>
          </a:p>
          <a:p>
            <a:r>
              <a:rPr lang="fr-FR" dirty="0" smtClean="0">
                <a:latin typeface="Gulim" panose="020B0600000101010101" pitchFamily="34" charset="-127"/>
                <a:ea typeface="Gulim" panose="020B0600000101010101" pitchFamily="34" charset="-127"/>
              </a:rPr>
              <a:t>K=1 </a:t>
            </a:r>
          </a:p>
          <a:p>
            <a:r>
              <a:rPr lang="el-GR" dirty="0" smtClean="0">
                <a:latin typeface="Gulim" panose="020B0600000101010101" pitchFamily="34" charset="-127"/>
                <a:ea typeface="Gulim" panose="020B0600000101010101" pitchFamily="34" charset="-127"/>
              </a:rPr>
              <a:t>τ</a:t>
            </a:r>
            <a:r>
              <a:rPr lang="fr-FR" dirty="0" smtClean="0"/>
              <a:t>≈9 (s)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63888" y="2864445"/>
            <a:ext cx="2633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ulim" panose="020B0600000101010101" pitchFamily="34" charset="-127"/>
                <a:ea typeface="Gulim" panose="020B0600000101010101" pitchFamily="34" charset="-127"/>
              </a:rPr>
              <a:t>Essais 2:</a:t>
            </a:r>
          </a:p>
          <a:p>
            <a:r>
              <a:rPr lang="fr-FR" dirty="0" smtClean="0">
                <a:latin typeface="Gulim" panose="020B0600000101010101" pitchFamily="34" charset="-127"/>
                <a:ea typeface="Gulim" panose="020B0600000101010101" pitchFamily="34" charset="-127"/>
              </a:rPr>
              <a:t>K=1</a:t>
            </a:r>
          </a:p>
          <a:p>
            <a:r>
              <a:rPr lang="el-GR" dirty="0" smtClean="0">
                <a:latin typeface="Gulim" panose="020B0600000101010101" pitchFamily="34" charset="-127"/>
                <a:ea typeface="Gulim" panose="020B0600000101010101" pitchFamily="34" charset="-127"/>
              </a:rPr>
              <a:t>τ</a:t>
            </a:r>
            <a:r>
              <a:rPr lang="fr-FR" dirty="0" smtClean="0"/>
              <a:t>≈4 (s)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372200" y="2864445"/>
            <a:ext cx="2633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ulim" panose="020B0600000101010101" pitchFamily="34" charset="-127"/>
                <a:ea typeface="Gulim" panose="020B0600000101010101" pitchFamily="34" charset="-127"/>
              </a:rPr>
              <a:t>Essais 3:</a:t>
            </a:r>
          </a:p>
          <a:p>
            <a:r>
              <a:rPr lang="fr-FR" dirty="0" smtClean="0">
                <a:latin typeface="Gulim" panose="020B0600000101010101" pitchFamily="34" charset="-127"/>
                <a:ea typeface="Gulim" panose="020B0600000101010101" pitchFamily="34" charset="-127"/>
              </a:rPr>
              <a:t>K=1 </a:t>
            </a:r>
          </a:p>
          <a:p>
            <a:r>
              <a:rPr lang="el-GR" dirty="0" smtClean="0">
                <a:latin typeface="Gulim" panose="020B0600000101010101" pitchFamily="34" charset="-127"/>
                <a:ea typeface="Gulim" panose="020B0600000101010101" pitchFamily="34" charset="-127"/>
              </a:rPr>
              <a:t>τ</a:t>
            </a:r>
            <a:r>
              <a:rPr lang="fr-FR" dirty="0" smtClean="0"/>
              <a:t>≈3 (s)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1560" y="177281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une même fonction transfère :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411760" y="4710724"/>
            <a:ext cx="624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Conclusion</a:t>
            </a:r>
            <a:r>
              <a:rPr lang="fr-FR" dirty="0" smtClean="0"/>
              <a:t> :</a:t>
            </a:r>
          </a:p>
          <a:p>
            <a:r>
              <a:rPr lang="fr-FR" dirty="0" smtClean="0"/>
              <a:t>Notre supposition est fausse, nous n’avons pas a faire a un système de première ordre,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2968" y="1197534"/>
            <a:ext cx="44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12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sp>
        <p:nvSpPr>
          <p:cNvPr id="3" name="Rectangle 1"/>
          <p:cNvSpPr txBox="1">
            <a:spLocks/>
          </p:cNvSpPr>
          <p:nvPr/>
        </p:nvSpPr>
        <p:spPr>
          <a:xfrm>
            <a:off x="990600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 smtClean="0"/>
              <a:t>Supposition 2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92968" y="1197534"/>
            <a:ext cx="44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13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90600" y="198884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Système du second ordre de la forme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148077" y="2490302"/>
                <a:ext cx="2540696" cy="806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ξ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²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077" y="2490302"/>
                <a:ext cx="2540696" cy="80656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990600" y="3428999"/>
                <a:ext cx="3240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Pas de dépassement : on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fr-FR" dirty="0" smtClean="0"/>
                  <a:t>&gt;1 </a:t>
                </a:r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428999"/>
                <a:ext cx="32403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69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145710" y="3930463"/>
                <a:ext cx="4847845" cy="8065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ξ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²</m:t>
                              </m:r>
                            </m:den>
                          </m:f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10" y="3930463"/>
                <a:ext cx="4847845" cy="8065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990600" y="4869158"/>
                <a:ext cx="6677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Graphiquement nous aurions : K=1 (Erreur nulle),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fr-FR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dirty="0" smtClean="0"/>
                  <a:t>=2(s) et,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fr-FR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FR" dirty="0" smtClean="0"/>
                  <a:t>=20(s)</a:t>
                </a:r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869158"/>
                <a:ext cx="667774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22"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5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3563888" y="4894377"/>
            <a:ext cx="5400600" cy="990600"/>
          </a:xfrm>
        </p:spPr>
        <p:txBody>
          <a:bodyPr>
            <a:normAutofit fontScale="90000"/>
          </a:bodyPr>
          <a:lstStyle/>
          <a:p>
            <a:pPr defTabSz="914400">
              <a:spcBef>
                <a:spcPts val="0"/>
              </a:spcBef>
            </a:pPr>
            <a:r>
              <a:rPr lang="fr-FR" sz="4400" dirty="0" smtClean="0">
                <a:solidFill>
                  <a:schemeClr val="bg1"/>
                </a:solidFill>
                <a:latin typeface="Tw Cen MT"/>
              </a:rPr>
              <a:t>Modèle de connaissance</a:t>
            </a:r>
            <a:endParaRPr lang="fr-FR" sz="4400" dirty="0">
              <a:solidFill>
                <a:schemeClr val="bg1"/>
              </a:solidFill>
              <a:latin typeface="Tw Cen M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2016224" cy="2563840"/>
          </a:xfrm>
          <a:prstGeom prst="rect">
            <a:avLst/>
          </a:prstGeom>
        </p:spPr>
      </p:pic>
      <p:sp>
        <p:nvSpPr>
          <p:cNvPr id="5" name="Légende encadrée 1 4"/>
          <p:cNvSpPr/>
          <p:nvPr/>
        </p:nvSpPr>
        <p:spPr>
          <a:xfrm>
            <a:off x="1295636" y="3933056"/>
            <a:ext cx="1656184" cy="648072"/>
          </a:xfrm>
          <a:prstGeom prst="borderCallout1">
            <a:avLst>
              <a:gd name="adj1" fmla="val 13392"/>
              <a:gd name="adj2" fmla="val 53"/>
              <a:gd name="adj3" fmla="val 99998"/>
              <a:gd name="adj4" fmla="val 10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Hendrik Wade </a:t>
            </a:r>
            <a:r>
              <a:rPr lang="fr-FR" b="1" dirty="0" err="1"/>
              <a:t>Bode</a:t>
            </a:r>
            <a:endParaRPr lang="fr-FR" dirty="0"/>
          </a:p>
        </p:txBody>
      </p:sp>
      <p:sp>
        <p:nvSpPr>
          <p:cNvPr id="6" name="Légende encadrée 1 5"/>
          <p:cNvSpPr/>
          <p:nvPr/>
        </p:nvSpPr>
        <p:spPr>
          <a:xfrm>
            <a:off x="5580112" y="3616576"/>
            <a:ext cx="1656184" cy="648072"/>
          </a:xfrm>
          <a:prstGeom prst="borderCallout1">
            <a:avLst>
              <a:gd name="adj1" fmla="val 13392"/>
              <a:gd name="adj2" fmla="val 53"/>
              <a:gd name="adj3" fmla="val 99998"/>
              <a:gd name="adj4" fmla="val 10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Pierre-Simon de Laplace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04" y="771893"/>
            <a:ext cx="1905000" cy="25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sp>
        <p:nvSpPr>
          <p:cNvPr id="3" name="Rectangle 1"/>
          <p:cNvSpPr txBox="1">
            <a:spLocks/>
          </p:cNvSpPr>
          <p:nvPr/>
        </p:nvSpPr>
        <p:spPr>
          <a:xfrm>
            <a:off x="990600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 smtClean="0"/>
              <a:t>Schéma block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92968" y="1197534"/>
            <a:ext cx="44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15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8893"/>
            <a:ext cx="9144000" cy="412317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0" y="2204864"/>
            <a:ext cx="4876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 smtClean="0"/>
              <a:t>Y</a:t>
            </a:r>
            <a:r>
              <a:rPr lang="fr-FR" sz="1100" baseline="-25000" dirty="0" err="1"/>
              <a:t>c</a:t>
            </a:r>
            <a:r>
              <a:rPr lang="fr-FR" sz="1050" dirty="0" smtClean="0"/>
              <a:t>(p)(mm)</a:t>
            </a:r>
            <a:endParaRPr lang="fr-FR" sz="1050" dirty="0"/>
          </a:p>
        </p:txBody>
      </p:sp>
      <p:sp>
        <p:nvSpPr>
          <p:cNvPr id="14" name="ZoneTexte 13"/>
          <p:cNvSpPr txBox="1"/>
          <p:nvPr/>
        </p:nvSpPr>
        <p:spPr>
          <a:xfrm>
            <a:off x="899592" y="2348880"/>
            <a:ext cx="5040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U</a:t>
            </a:r>
            <a:r>
              <a:rPr lang="fr-FR" sz="1100" baseline="-25000" dirty="0"/>
              <a:t>c</a:t>
            </a:r>
            <a:r>
              <a:rPr lang="fr-FR" sz="1050" dirty="0" smtClean="0"/>
              <a:t>(p)</a:t>
            </a:r>
          </a:p>
          <a:p>
            <a:r>
              <a:rPr lang="fr-FR" sz="1050" dirty="0" smtClean="0"/>
              <a:t>(v)</a:t>
            </a:r>
            <a:endParaRPr lang="fr-FR" sz="1050" dirty="0"/>
          </a:p>
        </p:txBody>
      </p:sp>
      <p:sp>
        <p:nvSpPr>
          <p:cNvPr id="15" name="ZoneTexte 14"/>
          <p:cNvSpPr txBox="1"/>
          <p:nvPr/>
        </p:nvSpPr>
        <p:spPr>
          <a:xfrm>
            <a:off x="1691680" y="2361193"/>
            <a:ext cx="50405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ε</a:t>
            </a:r>
            <a:r>
              <a:rPr lang="fr-FR" sz="1100" baseline="-25000" dirty="0"/>
              <a:t>c</a:t>
            </a:r>
            <a:r>
              <a:rPr lang="fr-FR" sz="1050" dirty="0" smtClean="0"/>
              <a:t>(p)</a:t>
            </a:r>
          </a:p>
          <a:p>
            <a:r>
              <a:rPr lang="fr-FR" sz="1050" dirty="0" smtClean="0"/>
              <a:t>(v)</a:t>
            </a:r>
            <a:endParaRPr lang="fr-FR" sz="1050" dirty="0"/>
          </a:p>
        </p:txBody>
      </p:sp>
      <p:sp>
        <p:nvSpPr>
          <p:cNvPr id="16" name="ZoneTexte 15"/>
          <p:cNvSpPr txBox="1"/>
          <p:nvPr/>
        </p:nvSpPr>
        <p:spPr>
          <a:xfrm>
            <a:off x="2843300" y="2462262"/>
            <a:ext cx="6485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U</a:t>
            </a:r>
            <a:r>
              <a:rPr lang="fr-FR" sz="1100" baseline="-25000" dirty="0" err="1"/>
              <a:t>vit</a:t>
            </a:r>
            <a:r>
              <a:rPr lang="fr-FR" sz="1050" dirty="0" smtClean="0"/>
              <a:t>(p)</a:t>
            </a:r>
          </a:p>
          <a:p>
            <a:r>
              <a:rPr lang="fr-FR" sz="1050" dirty="0" smtClean="0"/>
              <a:t>(v)</a:t>
            </a:r>
            <a:endParaRPr lang="fr-FR" sz="1050" dirty="0"/>
          </a:p>
        </p:txBody>
      </p:sp>
      <p:sp>
        <p:nvSpPr>
          <p:cNvPr id="17" name="ZoneTexte 16"/>
          <p:cNvSpPr txBox="1"/>
          <p:nvPr/>
        </p:nvSpPr>
        <p:spPr>
          <a:xfrm>
            <a:off x="5067300" y="2476584"/>
            <a:ext cx="6485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U</a:t>
            </a:r>
            <a:r>
              <a:rPr lang="fr-FR" sz="1100" baseline="-25000" dirty="0"/>
              <a:t>m</a:t>
            </a:r>
            <a:r>
              <a:rPr lang="fr-FR" sz="1050" dirty="0" smtClean="0"/>
              <a:t>(p)</a:t>
            </a:r>
          </a:p>
          <a:p>
            <a:r>
              <a:rPr lang="fr-FR" sz="1050" dirty="0" smtClean="0"/>
              <a:t>(v)</a:t>
            </a:r>
            <a:endParaRPr lang="fr-FR" sz="1050" dirty="0"/>
          </a:p>
        </p:txBody>
      </p:sp>
      <p:sp>
        <p:nvSpPr>
          <p:cNvPr id="18" name="ZoneTexte 17"/>
          <p:cNvSpPr txBox="1"/>
          <p:nvPr/>
        </p:nvSpPr>
        <p:spPr>
          <a:xfrm>
            <a:off x="3842970" y="2476584"/>
            <a:ext cx="6485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ε</a:t>
            </a:r>
            <a:r>
              <a:rPr lang="fr-FR" sz="1100" baseline="-25000" dirty="0"/>
              <a:t>vit</a:t>
            </a:r>
            <a:r>
              <a:rPr lang="fr-FR" sz="1050" dirty="0" smtClean="0"/>
              <a:t>(p)</a:t>
            </a:r>
          </a:p>
          <a:p>
            <a:r>
              <a:rPr lang="fr-FR" sz="1050" dirty="0" smtClean="0"/>
              <a:t>(v)</a:t>
            </a:r>
            <a:endParaRPr lang="fr-FR" sz="1050" dirty="0"/>
          </a:p>
        </p:txBody>
      </p:sp>
      <p:sp>
        <p:nvSpPr>
          <p:cNvPr id="19" name="ZoneTexte 18"/>
          <p:cNvSpPr txBox="1"/>
          <p:nvPr/>
        </p:nvSpPr>
        <p:spPr>
          <a:xfrm>
            <a:off x="6137705" y="2461344"/>
            <a:ext cx="6485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/>
              <a:t>ω</a:t>
            </a:r>
            <a:r>
              <a:rPr lang="fr-FR" sz="1100" baseline="-25000" dirty="0" err="1"/>
              <a:t>m</a:t>
            </a:r>
            <a:r>
              <a:rPr lang="fr-FR" sz="1050" dirty="0" smtClean="0"/>
              <a:t>(p)</a:t>
            </a:r>
          </a:p>
          <a:p>
            <a:r>
              <a:rPr lang="fr-FR" sz="1050" dirty="0" smtClean="0"/>
              <a:t>(rad/s)</a:t>
            </a:r>
            <a:endParaRPr lang="fr-FR" sz="1050" dirty="0"/>
          </a:p>
        </p:txBody>
      </p:sp>
      <p:sp>
        <p:nvSpPr>
          <p:cNvPr id="20" name="ZoneTexte 19"/>
          <p:cNvSpPr txBox="1"/>
          <p:nvPr/>
        </p:nvSpPr>
        <p:spPr>
          <a:xfrm>
            <a:off x="6813085" y="2461344"/>
            <a:ext cx="6485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ϴ</a:t>
            </a:r>
            <a:r>
              <a:rPr lang="fr-FR" sz="1100" baseline="-25000" dirty="0"/>
              <a:t>m</a:t>
            </a:r>
            <a:r>
              <a:rPr lang="fr-FR" sz="1050" dirty="0" smtClean="0"/>
              <a:t>(p)</a:t>
            </a:r>
          </a:p>
          <a:p>
            <a:r>
              <a:rPr lang="fr-FR" sz="1050" dirty="0" smtClean="0"/>
              <a:t>(rad)</a:t>
            </a:r>
            <a:endParaRPr lang="fr-FR" sz="1050" dirty="0"/>
          </a:p>
        </p:txBody>
      </p:sp>
      <p:sp>
        <p:nvSpPr>
          <p:cNvPr id="21" name="ZoneTexte 20"/>
          <p:cNvSpPr txBox="1"/>
          <p:nvPr/>
        </p:nvSpPr>
        <p:spPr>
          <a:xfrm>
            <a:off x="7713125" y="2461344"/>
            <a:ext cx="6485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ϴ</a:t>
            </a:r>
            <a:r>
              <a:rPr lang="fr-FR" sz="1100" baseline="-25000" dirty="0"/>
              <a:t>vis</a:t>
            </a:r>
            <a:r>
              <a:rPr lang="fr-FR" sz="1050" dirty="0" smtClean="0"/>
              <a:t>(p)</a:t>
            </a:r>
          </a:p>
          <a:p>
            <a:r>
              <a:rPr lang="fr-FR" sz="1050" dirty="0" smtClean="0"/>
              <a:t>(rad)</a:t>
            </a:r>
            <a:endParaRPr lang="fr-FR" sz="1050" dirty="0"/>
          </a:p>
        </p:txBody>
      </p:sp>
      <p:sp>
        <p:nvSpPr>
          <p:cNvPr id="22" name="ZoneTexte 21"/>
          <p:cNvSpPr txBox="1"/>
          <p:nvPr/>
        </p:nvSpPr>
        <p:spPr>
          <a:xfrm>
            <a:off x="3505124" y="3315108"/>
            <a:ext cx="98642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U</a:t>
            </a:r>
            <a:r>
              <a:rPr lang="fr-FR" sz="1100" baseline="-25000" dirty="0" err="1"/>
              <a:t>mes</a:t>
            </a:r>
            <a:r>
              <a:rPr lang="fr-FR" sz="1100" baseline="-25000" dirty="0"/>
              <a:t> vit</a:t>
            </a:r>
            <a:r>
              <a:rPr lang="fr-FR" sz="1050" dirty="0" smtClean="0"/>
              <a:t>(p)</a:t>
            </a:r>
          </a:p>
          <a:p>
            <a:r>
              <a:rPr lang="fr-FR" sz="1050" dirty="0" smtClean="0"/>
              <a:t>(V)</a:t>
            </a:r>
            <a:endParaRPr lang="fr-FR" sz="1050" dirty="0"/>
          </a:p>
        </p:txBody>
      </p:sp>
      <p:sp>
        <p:nvSpPr>
          <p:cNvPr id="23" name="ZoneTexte 22"/>
          <p:cNvSpPr txBox="1"/>
          <p:nvPr/>
        </p:nvSpPr>
        <p:spPr>
          <a:xfrm>
            <a:off x="4427984" y="4338297"/>
            <a:ext cx="7285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ϴ</a:t>
            </a:r>
            <a:r>
              <a:rPr lang="fr-FR" sz="1100" baseline="-25000" dirty="0"/>
              <a:t>roue</a:t>
            </a:r>
            <a:r>
              <a:rPr lang="fr-FR" sz="1050" dirty="0" smtClean="0"/>
              <a:t>(p)</a:t>
            </a:r>
          </a:p>
          <a:p>
            <a:r>
              <a:rPr lang="fr-FR" sz="1050" dirty="0" smtClean="0"/>
              <a:t>(rad)</a:t>
            </a:r>
            <a:endParaRPr lang="fr-FR" sz="1050" dirty="0"/>
          </a:p>
        </p:txBody>
      </p:sp>
      <p:sp>
        <p:nvSpPr>
          <p:cNvPr id="24" name="ZoneTexte 23"/>
          <p:cNvSpPr txBox="1"/>
          <p:nvPr/>
        </p:nvSpPr>
        <p:spPr>
          <a:xfrm>
            <a:off x="1752024" y="4338297"/>
            <a:ext cx="9864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 smtClean="0"/>
              <a:t>U</a:t>
            </a:r>
            <a:r>
              <a:rPr lang="fr-FR" sz="1100" baseline="-25000" dirty="0" err="1"/>
              <a:t>mes</a:t>
            </a:r>
            <a:r>
              <a:rPr lang="fr-FR" sz="1100" baseline="-25000" dirty="0"/>
              <a:t> pos</a:t>
            </a:r>
            <a:r>
              <a:rPr lang="fr-FR" sz="1050" dirty="0" smtClean="0"/>
              <a:t>(p)</a:t>
            </a:r>
          </a:p>
          <a:p>
            <a:r>
              <a:rPr lang="fr-FR" sz="1050" dirty="0" smtClean="0"/>
              <a:t>(V)</a:t>
            </a:r>
            <a:endParaRPr lang="fr-FR" sz="1050" dirty="0"/>
          </a:p>
        </p:txBody>
      </p:sp>
      <p:sp>
        <p:nvSpPr>
          <p:cNvPr id="27" name="Rectangle 26"/>
          <p:cNvSpPr/>
          <p:nvPr/>
        </p:nvSpPr>
        <p:spPr>
          <a:xfrm>
            <a:off x="2034395" y="2051614"/>
            <a:ext cx="996448" cy="360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Correcteur de position</a:t>
            </a:r>
            <a:endParaRPr lang="fr-FR" sz="1050" dirty="0"/>
          </a:p>
        </p:txBody>
      </p:sp>
      <p:sp>
        <p:nvSpPr>
          <p:cNvPr id="28" name="Rectangle 27"/>
          <p:cNvSpPr/>
          <p:nvPr/>
        </p:nvSpPr>
        <p:spPr>
          <a:xfrm>
            <a:off x="4160059" y="2045566"/>
            <a:ext cx="996448" cy="360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Correcteur de Vitesse</a:t>
            </a:r>
            <a:endParaRPr lang="fr-FR" sz="1050" dirty="0"/>
          </a:p>
        </p:txBody>
      </p:sp>
      <p:sp>
        <p:nvSpPr>
          <p:cNvPr id="29" name="Rectangle 28"/>
          <p:cNvSpPr/>
          <p:nvPr/>
        </p:nvSpPr>
        <p:spPr>
          <a:xfrm>
            <a:off x="5512991" y="2045564"/>
            <a:ext cx="665859" cy="360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Moteur</a:t>
            </a:r>
            <a:endParaRPr lang="fr-FR" sz="1050" dirty="0"/>
          </a:p>
        </p:txBody>
      </p:sp>
      <p:sp>
        <p:nvSpPr>
          <p:cNvPr id="30" name="Rectangle 29"/>
          <p:cNvSpPr/>
          <p:nvPr/>
        </p:nvSpPr>
        <p:spPr>
          <a:xfrm>
            <a:off x="7094989" y="2045564"/>
            <a:ext cx="987417" cy="360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Réducteur sortie moteur</a:t>
            </a:r>
            <a:endParaRPr lang="fr-FR" sz="1050" dirty="0"/>
          </a:p>
        </p:txBody>
      </p:sp>
      <p:sp>
        <p:nvSpPr>
          <p:cNvPr id="31" name="Rectangle 30"/>
          <p:cNvSpPr/>
          <p:nvPr/>
        </p:nvSpPr>
        <p:spPr>
          <a:xfrm>
            <a:off x="8251702" y="2045564"/>
            <a:ext cx="748713" cy="360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Ecrou-Vis</a:t>
            </a:r>
            <a:endParaRPr lang="fr-FR" sz="1050" dirty="0"/>
          </a:p>
        </p:txBody>
      </p:sp>
      <p:sp>
        <p:nvSpPr>
          <p:cNvPr id="32" name="Rectangle 31"/>
          <p:cNvSpPr/>
          <p:nvPr/>
        </p:nvSpPr>
        <p:spPr>
          <a:xfrm>
            <a:off x="6205861" y="2045564"/>
            <a:ext cx="835106" cy="360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Intégrateur</a:t>
            </a:r>
            <a:endParaRPr lang="fr-FR" sz="1050" dirty="0"/>
          </a:p>
        </p:txBody>
      </p:sp>
      <p:sp>
        <p:nvSpPr>
          <p:cNvPr id="33" name="Rectangle 32"/>
          <p:cNvSpPr/>
          <p:nvPr/>
        </p:nvSpPr>
        <p:spPr>
          <a:xfrm>
            <a:off x="4792245" y="3947317"/>
            <a:ext cx="996448" cy="360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Génératrice tachymétrique</a:t>
            </a:r>
            <a:endParaRPr lang="fr-FR" sz="1050" dirty="0"/>
          </a:p>
        </p:txBody>
      </p:sp>
      <p:sp>
        <p:nvSpPr>
          <p:cNvPr id="34" name="Rectangle 33"/>
          <p:cNvSpPr/>
          <p:nvPr/>
        </p:nvSpPr>
        <p:spPr>
          <a:xfrm>
            <a:off x="5067300" y="5118075"/>
            <a:ext cx="822514" cy="360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Vis pignon</a:t>
            </a:r>
            <a:endParaRPr lang="fr-FR" sz="1050" dirty="0"/>
          </a:p>
        </p:txBody>
      </p:sp>
      <p:sp>
        <p:nvSpPr>
          <p:cNvPr id="35" name="Rectangle 34"/>
          <p:cNvSpPr/>
          <p:nvPr/>
        </p:nvSpPr>
        <p:spPr>
          <a:xfrm>
            <a:off x="3459110" y="5118075"/>
            <a:ext cx="1216693" cy="360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Capteur potentiométrique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1486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PTSI                                                               Lycée B. Pascal - Rouen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71600" y="86183"/>
            <a:ext cx="7886700" cy="1325563"/>
          </a:xfrm>
        </p:spPr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fr-FR" sz="4400" b="0" i="0" dirty="0" smtClean="0">
                <a:latin typeface="Tw Cen MT"/>
                <a:ea typeface="+mj-ea"/>
                <a:cs typeface="+mj-cs"/>
              </a:rPr>
              <a:t>Sommaire</a:t>
            </a:r>
            <a:endParaRPr lang="fr-FR" sz="4400" b="0" i="0" dirty="0">
              <a:latin typeface="Tw Cen M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algn="l" defTabSz="914400">
              <a:spcBef>
                <a:spcPts val="700"/>
              </a:spcBef>
              <a:buClr>
                <a:srgbClr val="F3A447"/>
              </a:buClr>
              <a:buSzPct val="60000"/>
              <a:buFont typeface="Wingdings"/>
              <a:buChar char="Ø"/>
            </a:pPr>
            <a:r>
              <a:rPr lang="fr-FR" sz="2900" b="0" i="0" dirty="0" smtClean="0">
                <a:solidFill>
                  <a:schemeClr val="tx1"/>
                </a:solidFill>
                <a:latin typeface="Tw Cen MT"/>
                <a:ea typeface="+mn-ea"/>
                <a:cs typeface="+mn-cs"/>
              </a:rPr>
              <a:t>Présentation du système</a:t>
            </a:r>
          </a:p>
          <a:p>
            <a:pPr marL="640080" lvl="1" indent="-274320" algn="l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/>
              <a:buChar char="Ø"/>
            </a:pPr>
            <a:r>
              <a:rPr lang="fr-FR" sz="2600" b="0" i="0" dirty="0" smtClean="0">
                <a:solidFill>
                  <a:schemeClr val="tx1"/>
                </a:solidFill>
                <a:latin typeface="Tw Cen MT"/>
                <a:ea typeface="+mn-ea"/>
                <a:cs typeface="+mn-cs"/>
              </a:rPr>
              <a:t>Système en pratique</a:t>
            </a:r>
          </a:p>
          <a:p>
            <a:pPr marL="640080" lvl="1" indent="-274320" algn="l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/>
              <a:buChar char="Ø"/>
            </a:pPr>
            <a:r>
              <a:rPr lang="fr-FR" sz="2600" b="0" i="0" dirty="0" smtClean="0">
                <a:solidFill>
                  <a:schemeClr val="tx1"/>
                </a:solidFill>
                <a:latin typeface="Tw Cen MT"/>
                <a:ea typeface="+mn-ea"/>
                <a:cs typeface="+mn-cs"/>
              </a:rPr>
              <a:t>Maquette didactisée</a:t>
            </a:r>
          </a:p>
          <a:p>
            <a:pPr marL="1051560" lvl="2" indent="-342900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 panose="05000000000000000000" pitchFamily="2" charset="2"/>
              <a:buChar char="q"/>
            </a:pPr>
            <a:r>
              <a:rPr lang="fr-FR" sz="2300" b="0" i="0" dirty="0" smtClean="0">
                <a:solidFill>
                  <a:schemeClr val="tx1"/>
                </a:solidFill>
                <a:latin typeface="Tw Cen MT"/>
                <a:ea typeface="+mn-ea"/>
                <a:cs typeface="+mn-cs"/>
              </a:rPr>
              <a:t>Plateforme 6 axes</a:t>
            </a:r>
          </a:p>
          <a:p>
            <a:pPr marL="1051560" lvl="2" indent="-342900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 panose="05000000000000000000" pitchFamily="2" charset="2"/>
              <a:buChar char="q"/>
            </a:pPr>
            <a:r>
              <a:rPr lang="fr-FR" sz="2300" dirty="0" smtClean="0">
                <a:latin typeface="Tw Cen MT"/>
              </a:rPr>
              <a:t>Vérin</a:t>
            </a:r>
            <a:endParaRPr lang="fr-FR" sz="2300" b="0" i="0" dirty="0" smtClean="0">
              <a:solidFill>
                <a:schemeClr val="tx1"/>
              </a:solidFill>
              <a:latin typeface="Tw Cen MT"/>
              <a:ea typeface="+mn-ea"/>
              <a:cs typeface="+mn-cs"/>
            </a:endParaRPr>
          </a:p>
          <a:p>
            <a:pPr marL="320040" indent="-320040" algn="l" defTabSz="914400">
              <a:spcBef>
                <a:spcPts val="700"/>
              </a:spcBef>
              <a:buClr>
                <a:srgbClr val="F3A447"/>
              </a:buClr>
              <a:buSzPct val="60000"/>
              <a:buFont typeface="Wingdings"/>
              <a:buChar char="Ø"/>
            </a:pPr>
            <a:r>
              <a:rPr lang="fr-FR" sz="2900" b="0" i="0" dirty="0" smtClean="0">
                <a:solidFill>
                  <a:schemeClr val="tx1"/>
                </a:solidFill>
                <a:latin typeface="Tw Cen MT"/>
                <a:ea typeface="+mn-ea"/>
                <a:cs typeface="+mn-cs"/>
              </a:rPr>
              <a:t>Modèle de comportement</a:t>
            </a:r>
          </a:p>
          <a:p>
            <a:pPr marL="640080" lvl="1" indent="-274320" algn="l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/>
              <a:buChar char="Ø"/>
            </a:pPr>
            <a:r>
              <a:rPr lang="fr-FR" sz="2600" b="0" i="0" dirty="0" smtClean="0">
                <a:solidFill>
                  <a:schemeClr val="tx1"/>
                </a:solidFill>
                <a:latin typeface="Tw Cen MT"/>
                <a:ea typeface="+mn-ea"/>
                <a:cs typeface="+mn-cs"/>
              </a:rPr>
              <a:t>Résultats attendus</a:t>
            </a:r>
          </a:p>
          <a:p>
            <a:pPr marL="320040" indent="-320040" algn="l" defTabSz="914400">
              <a:spcBef>
                <a:spcPts val="700"/>
              </a:spcBef>
              <a:buClr>
                <a:srgbClr val="F3A447"/>
              </a:buClr>
              <a:buSzPct val="60000"/>
              <a:buFont typeface="Wingdings"/>
              <a:buChar char="Ø"/>
            </a:pPr>
            <a:r>
              <a:rPr lang="fr-FR" sz="2900" b="0" i="0" dirty="0" smtClean="0">
                <a:solidFill>
                  <a:schemeClr val="tx1"/>
                </a:solidFill>
                <a:latin typeface="Tw Cen MT"/>
                <a:ea typeface="+mn-ea"/>
                <a:cs typeface="+mn-cs"/>
              </a:rPr>
              <a:t>Modèle de connaissance</a:t>
            </a:r>
          </a:p>
          <a:p>
            <a:pPr marL="640080" lvl="1" indent="-274320" algn="l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/>
              <a:buChar char="Ø"/>
            </a:pPr>
            <a:r>
              <a:rPr lang="fr-FR" sz="2600" b="0" i="0" dirty="0" smtClean="0">
                <a:solidFill>
                  <a:schemeClr val="tx1"/>
                </a:solidFill>
                <a:latin typeface="Tw Cen MT"/>
                <a:ea typeface="+mn-ea"/>
                <a:cs typeface="+mn-cs"/>
              </a:rPr>
              <a:t>Compétence 1</a:t>
            </a:r>
          </a:p>
          <a:p>
            <a:pPr marL="640080" lvl="1" indent="-274320" algn="l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/>
              <a:buChar char="Ø"/>
            </a:pPr>
            <a:r>
              <a:rPr lang="fr-FR" sz="2600" b="0" i="0" dirty="0" smtClean="0">
                <a:solidFill>
                  <a:schemeClr val="tx1"/>
                </a:solidFill>
                <a:latin typeface="Tw Cen MT"/>
                <a:ea typeface="+mn-ea"/>
                <a:cs typeface="+mn-cs"/>
              </a:rPr>
              <a:t>Compétence 2</a:t>
            </a:r>
          </a:p>
          <a:p>
            <a:pPr marL="640080" lvl="1" indent="-274320" algn="l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/>
              <a:buChar char="Ø"/>
            </a:pP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92968" y="119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4139952" y="4894377"/>
            <a:ext cx="4824536" cy="990600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fr-FR" sz="4400" dirty="0">
                <a:solidFill>
                  <a:schemeClr val="bg1"/>
                </a:solidFill>
                <a:latin typeface="Tw Cen MT"/>
              </a:rPr>
              <a:t>Système en pratique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1" y="489903"/>
            <a:ext cx="2592288" cy="194421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77" y="555785"/>
            <a:ext cx="3006523" cy="194421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00" y="2750326"/>
            <a:ext cx="3401311" cy="179184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34453" y="267008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Simulateur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de vol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82064" y="183908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Simulateur de Mêlée de Thales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623720" y="265810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Cinémas 5D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820472" cy="1066800"/>
          </a:xfrm>
        </p:spPr>
        <p:txBody>
          <a:bodyPr>
            <a:noAutofit/>
          </a:bodyPr>
          <a:lstStyle/>
          <a:p>
            <a:pPr marL="365760" lvl="1" algn="l" rtl="0">
              <a:lnSpc>
                <a:spcPct val="90000"/>
              </a:lnSpc>
              <a:buClr>
                <a:srgbClr val="A5B592"/>
              </a:buClr>
              <a:buSzPct val="70000"/>
            </a:pPr>
            <a:r>
              <a:rPr lang="fr-FR" sz="4000" kern="1200" dirty="0">
                <a:solidFill>
                  <a:schemeClr val="tx1"/>
                </a:solidFill>
                <a:latin typeface="Tw Cen MT"/>
                <a:ea typeface="+mj-ea"/>
                <a:cs typeface="+mj-cs"/>
              </a:rPr>
              <a:t>Maquette </a:t>
            </a:r>
            <a:r>
              <a:rPr lang="fr-FR" sz="4000" kern="1200" dirty="0" smtClean="0">
                <a:solidFill>
                  <a:schemeClr val="tx1"/>
                </a:solidFill>
                <a:latin typeface="Tw Cen MT"/>
                <a:ea typeface="+mj-ea"/>
                <a:cs typeface="+mj-cs"/>
              </a:rPr>
              <a:t>didactisée- Plateforme </a:t>
            </a:r>
            <a:r>
              <a:rPr lang="fr-FR" sz="4000" kern="1200" dirty="0">
                <a:solidFill>
                  <a:schemeClr val="tx1"/>
                </a:solidFill>
                <a:latin typeface="Tw Cen MT"/>
                <a:ea typeface="+mj-ea"/>
                <a:cs typeface="+mj-cs"/>
              </a:rPr>
              <a:t>6 axes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735438" cy="3979639"/>
          </a:xfrm>
        </p:spPr>
        <p:txBody>
          <a:bodyPr>
            <a:normAutofit/>
          </a:bodyPr>
          <a:lstStyle/>
          <a:p>
            <a:pPr marL="365760" lvl="1" indent="0" algn="l" defTabSz="914400">
              <a:spcBef>
                <a:spcPts val="550"/>
              </a:spcBef>
              <a:buClr>
                <a:srgbClr val="A5B592"/>
              </a:buClr>
              <a:buSzPct val="70000"/>
              <a:buNone/>
            </a:pPr>
            <a:r>
              <a:rPr lang="fr-FR" sz="2600" b="0" i="0" dirty="0" smtClean="0">
                <a:solidFill>
                  <a:schemeClr val="tx1"/>
                </a:solidFill>
                <a:latin typeface="Tw Cen MT"/>
                <a:ea typeface="+mn-ea"/>
                <a:cs typeface="+mn-cs"/>
              </a:rPr>
              <a:t>Cette maquette comporte :</a:t>
            </a:r>
          </a:p>
          <a:p>
            <a:pPr marL="640080" lvl="1" indent="-274320" algn="l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/>
              <a:buChar char="Ø"/>
            </a:pPr>
            <a:r>
              <a:rPr lang="fr-FR" sz="2600" b="0" i="0" dirty="0" smtClean="0">
                <a:solidFill>
                  <a:schemeClr val="tx1"/>
                </a:solidFill>
                <a:latin typeface="Tw Cen MT"/>
                <a:ea typeface="+mn-ea"/>
                <a:cs typeface="+mn-cs"/>
              </a:rPr>
              <a:t>Partie opérative :</a:t>
            </a:r>
          </a:p>
          <a:p>
            <a:pPr marL="1051560" lvl="2" indent="-342900" defTabSz="914400">
              <a:spcBef>
                <a:spcPts val="550"/>
              </a:spcBef>
              <a:buClr>
                <a:srgbClr val="A5B592"/>
              </a:buClr>
              <a:buSzPct val="70000"/>
            </a:pPr>
            <a:r>
              <a:rPr lang="fr-FR" sz="2300" dirty="0" smtClean="0">
                <a:latin typeface="Tw Cen MT"/>
              </a:rPr>
              <a:t>6 vérins montés en parallèle</a:t>
            </a:r>
          </a:p>
          <a:p>
            <a:pPr marL="1051560" lvl="2" indent="-342900" defTabSz="914400">
              <a:spcBef>
                <a:spcPts val="550"/>
              </a:spcBef>
              <a:buClr>
                <a:srgbClr val="A5B592"/>
              </a:buClr>
              <a:buSzPct val="70000"/>
            </a:pPr>
            <a:r>
              <a:rPr lang="fr-FR" sz="2300" dirty="0" smtClean="0">
                <a:latin typeface="Tw Cen MT"/>
              </a:rPr>
              <a:t>Une</a:t>
            </a:r>
            <a:r>
              <a:rPr lang="fr-FR" sz="2300" b="0" i="0" dirty="0" smtClean="0">
                <a:solidFill>
                  <a:schemeClr val="tx1"/>
                </a:solidFill>
                <a:latin typeface="Tw Cen MT"/>
                <a:ea typeface="+mn-ea"/>
                <a:cs typeface="+mn-cs"/>
              </a:rPr>
              <a:t> extrémité articulée</a:t>
            </a:r>
          </a:p>
          <a:p>
            <a:pPr marL="1051560" lvl="2" indent="-342900" defTabSz="914400">
              <a:spcBef>
                <a:spcPts val="550"/>
              </a:spcBef>
              <a:buClr>
                <a:srgbClr val="A5B592"/>
              </a:buClr>
              <a:buSzPct val="70000"/>
            </a:pPr>
            <a:r>
              <a:rPr lang="fr-FR" sz="2300" dirty="0" smtClean="0">
                <a:latin typeface="Tw Cen MT"/>
              </a:rPr>
              <a:t>Une base fixe</a:t>
            </a:r>
            <a:endParaRPr lang="fr-FR" sz="2300" b="0" i="0" dirty="0" smtClean="0">
              <a:solidFill>
                <a:schemeClr val="tx1"/>
              </a:solidFill>
              <a:latin typeface="Tw Cen MT"/>
              <a:ea typeface="+mn-ea"/>
              <a:cs typeface="+mn-cs"/>
            </a:endParaRPr>
          </a:p>
          <a:p>
            <a:pPr marL="640080" lvl="1" indent="-274320" algn="l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/>
              <a:buChar char="Ø"/>
            </a:pPr>
            <a:r>
              <a:rPr lang="fr-FR" sz="2600" b="0" i="0" dirty="0" smtClean="0">
                <a:solidFill>
                  <a:schemeClr val="tx1"/>
                </a:solidFill>
                <a:latin typeface="Tw Cen MT"/>
                <a:ea typeface="+mn-ea"/>
                <a:cs typeface="+mn-cs"/>
              </a:rPr>
              <a:t>Partie commande</a:t>
            </a:r>
          </a:p>
          <a:p>
            <a:pPr marL="1051560" lvl="2" indent="-342900" defTabSz="914400">
              <a:spcBef>
                <a:spcPts val="550"/>
              </a:spcBef>
              <a:buClr>
                <a:srgbClr val="A5B592"/>
              </a:buClr>
              <a:buSzPct val="70000"/>
            </a:pPr>
            <a:r>
              <a:rPr lang="fr-FR" sz="2300" dirty="0" smtClean="0">
                <a:latin typeface="Tw Cen MT"/>
              </a:rPr>
              <a:t>Capteur potentiométrique</a:t>
            </a:r>
          </a:p>
          <a:p>
            <a:pPr marL="708660" lvl="2" indent="0" defTabSz="914400">
              <a:spcBef>
                <a:spcPts val="550"/>
              </a:spcBef>
              <a:buClr>
                <a:srgbClr val="A5B592"/>
              </a:buClr>
              <a:buSzPct val="70000"/>
              <a:buNone/>
            </a:pPr>
            <a:r>
              <a:rPr lang="fr-FR" sz="2300" b="0" i="0" dirty="0">
                <a:solidFill>
                  <a:schemeClr val="tx1"/>
                </a:solidFill>
                <a:latin typeface="Tw Cen MT"/>
                <a:ea typeface="+mn-ea"/>
                <a:cs typeface="+mn-cs"/>
              </a:rPr>
              <a:t>	</a:t>
            </a:r>
            <a:r>
              <a:rPr lang="fr-FR" sz="2300" dirty="0">
                <a:latin typeface="Tw Cen MT"/>
              </a:rPr>
              <a:t> </a:t>
            </a:r>
            <a:r>
              <a:rPr lang="fr-FR" sz="2300" dirty="0" smtClean="0">
                <a:latin typeface="Tw Cen MT"/>
              </a:rPr>
              <a:t> sur chaque vérin</a:t>
            </a:r>
          </a:p>
          <a:p>
            <a:pPr marL="1051560" lvl="2" indent="-342900" defTabSz="914400">
              <a:spcBef>
                <a:spcPts val="550"/>
              </a:spcBef>
              <a:buClr>
                <a:srgbClr val="A5B592"/>
              </a:buClr>
              <a:buSzPct val="70000"/>
            </a:pPr>
            <a:r>
              <a:rPr lang="fr-FR" sz="2300" b="0" i="0" dirty="0" smtClean="0">
                <a:solidFill>
                  <a:schemeClr val="tx1"/>
                </a:solidFill>
                <a:latin typeface="Tw Cen MT"/>
                <a:ea typeface="+mn-ea"/>
                <a:cs typeface="+mn-cs"/>
              </a:rPr>
              <a:t>Super-ordinateur IBM dernière génération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051" y="2132856"/>
            <a:ext cx="3186355" cy="4248472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92968" y="119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28650" y="5805264"/>
            <a:ext cx="47354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50" dirty="0" smtClean="0"/>
              <a:t>Note : Un 7</a:t>
            </a:r>
            <a:r>
              <a:rPr lang="fr-FR" sz="1750" baseline="30000" dirty="0" smtClean="0"/>
              <a:t>ème</a:t>
            </a:r>
            <a:r>
              <a:rPr lang="fr-FR" sz="1750" dirty="0" smtClean="0"/>
              <a:t> vérin a été ajouté à la maquette pour effectuer des testes isolés (asserv’, raideur…)</a:t>
            </a:r>
            <a:endParaRPr lang="fr-FR" sz="175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28491"/>
            <a:ext cx="3186354" cy="4248472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92968" y="119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5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1"/>
          <p:cNvSpPr txBox="1">
            <a:spLocks/>
          </p:cNvSpPr>
          <p:nvPr/>
        </p:nvSpPr>
        <p:spPr>
          <a:xfrm>
            <a:off x="375387" y="130734"/>
            <a:ext cx="8820472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5760" lvl="1" algn="l" rtl="0">
              <a:lnSpc>
                <a:spcPct val="90000"/>
              </a:lnSpc>
              <a:buClr>
                <a:srgbClr val="A5B592"/>
              </a:buClr>
              <a:buSzPct val="70000"/>
            </a:pPr>
            <a:r>
              <a:rPr lang="fr-FR" sz="4000" kern="1200" dirty="0" smtClean="0">
                <a:solidFill>
                  <a:schemeClr val="tx1"/>
                </a:solidFill>
                <a:latin typeface="Tw Cen MT"/>
                <a:ea typeface="+mj-ea"/>
                <a:cs typeface="+mj-cs"/>
              </a:rPr>
              <a:t>Maquette didactisée- Vérin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sp>
        <p:nvSpPr>
          <p:cNvPr id="8" name="Rectangl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735438" cy="3979639"/>
          </a:xfrm>
        </p:spPr>
        <p:txBody>
          <a:bodyPr>
            <a:normAutofit/>
          </a:bodyPr>
          <a:lstStyle/>
          <a:p>
            <a:pPr marL="365760" lvl="1" indent="0" algn="l" defTabSz="914400">
              <a:spcBef>
                <a:spcPts val="550"/>
              </a:spcBef>
              <a:buClr>
                <a:srgbClr val="A5B592"/>
              </a:buClr>
              <a:buSzPct val="70000"/>
              <a:buNone/>
            </a:pPr>
            <a:r>
              <a:rPr lang="fr-FR" sz="2600" b="0" i="0" dirty="0" smtClean="0">
                <a:solidFill>
                  <a:schemeClr val="tx1"/>
                </a:solidFill>
                <a:latin typeface="Tw Cen MT"/>
                <a:ea typeface="+mn-ea"/>
                <a:cs typeface="+mn-cs"/>
              </a:rPr>
              <a:t>Ce vérin comporte :</a:t>
            </a:r>
          </a:p>
          <a:p>
            <a:pPr marL="1051560" lvl="2" indent="-342900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sz="2300" dirty="0" smtClean="0">
                <a:latin typeface="Tw Cen MT"/>
              </a:rPr>
              <a:t>Réducteur planétaire</a:t>
            </a:r>
          </a:p>
          <a:p>
            <a:pPr marL="1051560" lvl="2" indent="-342900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sz="2300" dirty="0">
                <a:latin typeface="Tw Cen MT"/>
              </a:rPr>
              <a:t>Moteur a courant </a:t>
            </a:r>
            <a:r>
              <a:rPr lang="fr-FR" sz="2300" dirty="0" smtClean="0">
                <a:latin typeface="Tw Cen MT"/>
              </a:rPr>
              <a:t>continu</a:t>
            </a:r>
            <a:endParaRPr lang="fr-FR" sz="2300" b="0" i="0" dirty="0" smtClean="0">
              <a:solidFill>
                <a:schemeClr val="tx1"/>
              </a:solidFill>
              <a:latin typeface="Tw Cen MT"/>
              <a:ea typeface="+mn-ea"/>
              <a:cs typeface="+mn-cs"/>
            </a:endParaRPr>
          </a:p>
          <a:p>
            <a:pPr marL="1051560" lvl="2" indent="-342900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sz="2300" dirty="0" smtClean="0">
                <a:latin typeface="Tw Cen MT"/>
              </a:rPr>
              <a:t>Vis de commande du vérin</a:t>
            </a:r>
          </a:p>
          <a:p>
            <a:pPr marL="1051560" lvl="2" indent="-342900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sz="2300" dirty="0" smtClean="0">
                <a:latin typeface="Tw Cen MT"/>
              </a:rPr>
              <a:t>Écrou tige-vérin</a:t>
            </a:r>
          </a:p>
          <a:p>
            <a:pPr marL="1051560" lvl="2" indent="-342900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sz="2300" dirty="0" smtClean="0">
                <a:latin typeface="Tw Cen MT"/>
              </a:rPr>
              <a:t>Potentiomètre</a:t>
            </a:r>
          </a:p>
          <a:p>
            <a:pPr marL="1051560" lvl="2" indent="-342900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sz="2300" dirty="0" smtClean="0">
                <a:latin typeface="Tw Cen MT"/>
              </a:rPr>
              <a:t>Génératrice tachymétrique </a:t>
            </a:r>
          </a:p>
          <a:p>
            <a:pPr marL="1051560" lvl="2" indent="-342900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 panose="05000000000000000000" pitchFamily="2" charset="2"/>
              <a:buChar char="Ø"/>
            </a:pPr>
            <a:endParaRPr lang="fr-FR" sz="2300" dirty="0" smtClean="0">
              <a:latin typeface="Tw Cen MT"/>
            </a:endParaRPr>
          </a:p>
          <a:p>
            <a:pPr marL="1051560" lvl="2" indent="-342900" defTabSz="914400">
              <a:spcBef>
                <a:spcPts val="550"/>
              </a:spcBef>
              <a:buClr>
                <a:srgbClr val="A5B592"/>
              </a:buClr>
              <a:buSzPct val="70000"/>
              <a:buFont typeface="Wingdings" panose="05000000000000000000" pitchFamily="2" charset="2"/>
              <a:buChar char="Ø"/>
            </a:pPr>
            <a:endParaRPr lang="fr-FR" sz="2300" dirty="0" smtClean="0">
              <a:latin typeface="Tw Cen MT"/>
            </a:endParaRPr>
          </a:p>
          <a:p>
            <a:pPr marL="1051560" lvl="2" indent="-342900" defTabSz="914400">
              <a:spcBef>
                <a:spcPts val="550"/>
              </a:spcBef>
              <a:buClr>
                <a:srgbClr val="A5B592"/>
              </a:buClr>
              <a:buSzPct val="70000"/>
            </a:pPr>
            <a:endParaRPr lang="fr-FR" sz="2300" dirty="0" smtClean="0">
              <a:latin typeface="Tw Cen MT"/>
            </a:endParaRPr>
          </a:p>
          <a:p>
            <a:pPr marL="708660" lvl="2" indent="0" defTabSz="914400">
              <a:spcBef>
                <a:spcPts val="550"/>
              </a:spcBef>
              <a:buClr>
                <a:srgbClr val="A5B592"/>
              </a:buClr>
              <a:buSzPct val="70000"/>
              <a:buNone/>
            </a:pPr>
            <a:endParaRPr lang="fr-FR" sz="2300" b="0" i="0" dirty="0" smtClean="0">
              <a:solidFill>
                <a:schemeClr val="tx1"/>
              </a:solidFill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92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yygfc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916" y="0"/>
            <a:ext cx="9147916" cy="6858000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736" y="0"/>
            <a:ext cx="11946375" cy="6858000"/>
          </a:xfrm>
          <a:effectLst>
            <a:glow rad="127000">
              <a:schemeClr val="accent1"/>
            </a:glow>
          </a:effec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sp>
        <p:nvSpPr>
          <p:cNvPr id="12" name="Légende encadrée 1 11"/>
          <p:cNvSpPr/>
          <p:nvPr/>
        </p:nvSpPr>
        <p:spPr>
          <a:xfrm>
            <a:off x="5290883" y="4681479"/>
            <a:ext cx="3600400" cy="792088"/>
          </a:xfrm>
          <a:prstGeom prst="borderCallout1">
            <a:avLst>
              <a:gd name="adj1" fmla="val 32828"/>
              <a:gd name="adj2" fmla="val 339"/>
              <a:gd name="adj3" fmla="val -33914"/>
              <a:gd name="adj4" fmla="val -689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Moteur-Réducteur</a:t>
            </a:r>
            <a:endParaRPr lang="fr-FR" dirty="0"/>
          </a:p>
        </p:txBody>
      </p:sp>
      <p:sp>
        <p:nvSpPr>
          <p:cNvPr id="13" name="Légende encadrée 1 12"/>
          <p:cNvSpPr/>
          <p:nvPr/>
        </p:nvSpPr>
        <p:spPr>
          <a:xfrm>
            <a:off x="3491880" y="5564971"/>
            <a:ext cx="3600400" cy="791380"/>
          </a:xfrm>
          <a:prstGeom prst="borderCallout1">
            <a:avLst>
              <a:gd name="adj1" fmla="val 27264"/>
              <a:gd name="adj2" fmla="val -497"/>
              <a:gd name="adj3" fmla="val -71408"/>
              <a:gd name="adj4" fmla="val -504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Génératrice tachymétrique</a:t>
            </a:r>
            <a:endParaRPr lang="fr-FR" dirty="0"/>
          </a:p>
        </p:txBody>
      </p:sp>
      <p:sp>
        <p:nvSpPr>
          <p:cNvPr id="14" name="Légende encadrée 1 13"/>
          <p:cNvSpPr/>
          <p:nvPr/>
        </p:nvSpPr>
        <p:spPr>
          <a:xfrm>
            <a:off x="346091" y="1912694"/>
            <a:ext cx="3600400" cy="792088"/>
          </a:xfrm>
          <a:prstGeom prst="borderCallout1">
            <a:avLst>
              <a:gd name="adj1" fmla="val 98747"/>
              <a:gd name="adj2" fmla="val 70160"/>
              <a:gd name="adj3" fmla="val 238528"/>
              <a:gd name="adj4" fmla="val 1035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Vis du </a:t>
            </a:r>
            <a:r>
              <a:rPr lang="fr-FR" smtClean="0"/>
              <a:t>système </a:t>
            </a:r>
            <a:r>
              <a:rPr lang="fr-FR" smtClean="0"/>
              <a:t>vis-pignon</a:t>
            </a:r>
          </a:p>
          <a:p>
            <a:pPr algn="ctr"/>
            <a:r>
              <a:rPr lang="fr-FR" smtClean="0"/>
              <a:t>(pour </a:t>
            </a:r>
            <a:r>
              <a:rPr lang="fr-FR" dirty="0" smtClean="0"/>
              <a:t>le capteur)</a:t>
            </a:r>
            <a:endParaRPr lang="fr-FR" dirty="0"/>
          </a:p>
        </p:txBody>
      </p:sp>
      <p:sp>
        <p:nvSpPr>
          <p:cNvPr id="15" name="Légende encadrée 1 14"/>
          <p:cNvSpPr/>
          <p:nvPr/>
        </p:nvSpPr>
        <p:spPr>
          <a:xfrm>
            <a:off x="1835696" y="778396"/>
            <a:ext cx="3600400" cy="792088"/>
          </a:xfrm>
          <a:prstGeom prst="borderCallout1">
            <a:avLst>
              <a:gd name="adj1" fmla="val 28605"/>
              <a:gd name="adj2" fmla="val 100379"/>
              <a:gd name="adj3" fmla="val 181591"/>
              <a:gd name="adj4" fmla="val 1520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Vis (rotâtes)</a:t>
            </a:r>
            <a:endParaRPr lang="fr-FR" dirty="0"/>
          </a:p>
        </p:txBody>
      </p:sp>
      <p:sp>
        <p:nvSpPr>
          <p:cNvPr id="9" name="Légende encadrée 1 8"/>
          <p:cNvSpPr/>
          <p:nvPr/>
        </p:nvSpPr>
        <p:spPr>
          <a:xfrm>
            <a:off x="5449281" y="3752867"/>
            <a:ext cx="3600400" cy="792088"/>
          </a:xfrm>
          <a:prstGeom prst="borderCallout1">
            <a:avLst>
              <a:gd name="adj1" fmla="val 59328"/>
              <a:gd name="adj2" fmla="val 163"/>
              <a:gd name="adj3" fmla="val -802"/>
              <a:gd name="adj4" fmla="val -147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</a:t>
            </a:r>
            <a:r>
              <a:rPr lang="fr-FR" dirty="0" smtClean="0"/>
              <a:t>crou (mobile)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2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3563888" y="4894377"/>
            <a:ext cx="5400600" cy="990600"/>
          </a:xfrm>
        </p:spPr>
        <p:txBody>
          <a:bodyPr>
            <a:normAutofit fontScale="90000"/>
          </a:bodyPr>
          <a:lstStyle/>
          <a:p>
            <a:pPr defTabSz="914400">
              <a:spcBef>
                <a:spcPts val="0"/>
              </a:spcBef>
            </a:pPr>
            <a:r>
              <a:rPr lang="fr-FR" sz="4400" dirty="0" smtClean="0">
                <a:solidFill>
                  <a:schemeClr val="bg1"/>
                </a:solidFill>
                <a:latin typeface="Tw Cen MT"/>
              </a:rPr>
              <a:t>Modèle de comportement</a:t>
            </a:r>
            <a:endParaRPr lang="fr-FR" sz="4400" dirty="0">
              <a:solidFill>
                <a:schemeClr val="bg1"/>
              </a:solidFill>
              <a:latin typeface="Tw Cen MT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539552" y="2100166"/>
            <a:ext cx="3816424" cy="2736304"/>
          </a:xfrm>
          <a:custGeom>
            <a:avLst/>
            <a:gdLst>
              <a:gd name="connsiteX0" fmla="*/ 0 w 4472848"/>
              <a:gd name="connsiteY0" fmla="*/ 2910367 h 3118901"/>
              <a:gd name="connsiteX1" fmla="*/ 826265 w 4472848"/>
              <a:gd name="connsiteY1" fmla="*/ 2910367 h 3118901"/>
              <a:gd name="connsiteX2" fmla="*/ 1046602 w 4472848"/>
              <a:gd name="connsiteY2" fmla="*/ 2921384 h 3118901"/>
              <a:gd name="connsiteX3" fmla="*/ 1916935 w 4472848"/>
              <a:gd name="connsiteY3" fmla="*/ 211235 h 3118901"/>
              <a:gd name="connsiteX4" fmla="*/ 2831335 w 4472848"/>
              <a:gd name="connsiteY4" fmla="*/ 167167 h 3118901"/>
              <a:gd name="connsiteX5" fmla="*/ 3393195 w 4472848"/>
              <a:gd name="connsiteY5" fmla="*/ 90049 h 3118901"/>
              <a:gd name="connsiteX6" fmla="*/ 4032173 w 4472848"/>
              <a:gd name="connsiteY6" fmla="*/ 156151 h 3118901"/>
              <a:gd name="connsiteX7" fmla="*/ 4472848 w 4472848"/>
              <a:gd name="connsiteY7" fmla="*/ 145134 h 311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2848" h="3118901">
                <a:moveTo>
                  <a:pt x="0" y="2910367"/>
                </a:moveTo>
                <a:lnTo>
                  <a:pt x="826265" y="2910367"/>
                </a:lnTo>
                <a:cubicBezTo>
                  <a:pt x="1000699" y="2912203"/>
                  <a:pt x="864824" y="3371239"/>
                  <a:pt x="1046602" y="2921384"/>
                </a:cubicBezTo>
                <a:cubicBezTo>
                  <a:pt x="1228380" y="2471529"/>
                  <a:pt x="1619480" y="670271"/>
                  <a:pt x="1916935" y="211235"/>
                </a:cubicBezTo>
                <a:cubicBezTo>
                  <a:pt x="2214390" y="-247801"/>
                  <a:pt x="2585292" y="187365"/>
                  <a:pt x="2831335" y="167167"/>
                </a:cubicBezTo>
                <a:cubicBezTo>
                  <a:pt x="3077378" y="146969"/>
                  <a:pt x="3193055" y="91885"/>
                  <a:pt x="3393195" y="90049"/>
                </a:cubicBezTo>
                <a:cubicBezTo>
                  <a:pt x="3593335" y="88213"/>
                  <a:pt x="3852231" y="146970"/>
                  <a:pt x="4032173" y="156151"/>
                </a:cubicBezTo>
                <a:cubicBezTo>
                  <a:pt x="4212115" y="165332"/>
                  <a:pt x="4403075" y="145134"/>
                  <a:pt x="4472848" y="145134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Forme libre 16"/>
          <p:cNvSpPr/>
          <p:nvPr/>
        </p:nvSpPr>
        <p:spPr>
          <a:xfrm>
            <a:off x="4860032" y="820585"/>
            <a:ext cx="3854310" cy="2236424"/>
          </a:xfrm>
          <a:custGeom>
            <a:avLst/>
            <a:gdLst>
              <a:gd name="connsiteX0" fmla="*/ 0 w 2886419"/>
              <a:gd name="connsiteY0" fmla="*/ 2236424 h 2236424"/>
              <a:gd name="connsiteX1" fmla="*/ 473725 w 2886419"/>
              <a:gd name="connsiteY1" fmla="*/ 2236424 h 2236424"/>
              <a:gd name="connsiteX2" fmla="*/ 473725 w 2886419"/>
              <a:gd name="connsiteY2" fmla="*/ 2236424 h 2236424"/>
              <a:gd name="connsiteX3" fmla="*/ 1443209 w 2886419"/>
              <a:gd name="connsiteY3" fmla="*/ 308472 h 2236424"/>
              <a:gd name="connsiteX4" fmla="*/ 2886419 w 2886419"/>
              <a:gd name="connsiteY4" fmla="*/ 0 h 223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419" h="2236424">
                <a:moveTo>
                  <a:pt x="0" y="2236424"/>
                </a:moveTo>
                <a:lnTo>
                  <a:pt x="473725" y="2236424"/>
                </a:lnTo>
                <a:lnTo>
                  <a:pt x="473725" y="2236424"/>
                </a:lnTo>
                <a:cubicBezTo>
                  <a:pt x="635306" y="1915099"/>
                  <a:pt x="1041093" y="681209"/>
                  <a:pt x="1443209" y="308472"/>
                </a:cubicBezTo>
                <a:cubicBezTo>
                  <a:pt x="1845325" y="-64265"/>
                  <a:pt x="2521026" y="40395"/>
                  <a:pt x="2886419" y="0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539552" y="1882916"/>
            <a:ext cx="0" cy="301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39552" y="4894377"/>
            <a:ext cx="3816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4860032" y="548681"/>
            <a:ext cx="0" cy="2592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860032" y="3140968"/>
            <a:ext cx="4104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PTSI                                                               Lycée B. Pascal - Rouen</a:t>
            </a: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57454"/>
              </p:ext>
            </p:extLst>
          </p:nvPr>
        </p:nvGraphicFramePr>
        <p:xfrm>
          <a:off x="6041571" y="2013857"/>
          <a:ext cx="2601686" cy="2351247"/>
        </p:xfrm>
        <a:graphic>
          <a:graphicData uri="http://schemas.openxmlformats.org/drawingml/2006/table">
            <a:tbl>
              <a:tblPr firstRow="1"/>
              <a:tblGrid>
                <a:gridCol w="2601686"/>
              </a:tblGrid>
              <a:tr h="2351247">
                <a:tc>
                  <a:txBody>
                    <a:bodyPr/>
                    <a:lstStyle/>
                    <a:p>
                      <a:pPr algn="ctr"/>
                      <a:r>
                        <a:rPr lang="fr-FR" sz="2000" u="sng" dirty="0" smtClean="0"/>
                        <a:t>ECHELON 80MM</a:t>
                      </a:r>
                    </a:p>
                    <a:p>
                      <a:endParaRPr lang="fr-F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Signal</a:t>
                      </a:r>
                      <a:r>
                        <a:rPr lang="fr-FR" baseline="0" dirty="0" smtClean="0"/>
                        <a:t> : « carré 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Période : 4 (s)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Amplitude : 80 (mm)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Nombre de cycle : 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Nombre de point : 100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Longueur initial de vérin : 400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Prolongement : 1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2968" y="11975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7" y="1772816"/>
            <a:ext cx="5604115" cy="420308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15050" y="4581128"/>
            <a:ext cx="2633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ulim" panose="020B0600000101010101" pitchFamily="34" charset="-127"/>
                <a:ea typeface="Gulim" panose="020B0600000101010101" pitchFamily="34" charset="-127"/>
              </a:rPr>
              <a:t>Graphiquement :</a:t>
            </a:r>
          </a:p>
          <a:p>
            <a:r>
              <a:rPr lang="fr-FR" dirty="0" smtClean="0">
                <a:latin typeface="Gulim" panose="020B0600000101010101" pitchFamily="34" charset="-127"/>
                <a:ea typeface="Gulim" panose="020B0600000101010101" pitchFamily="34" charset="-127"/>
              </a:rPr>
              <a:t>K=1 </a:t>
            </a:r>
          </a:p>
          <a:p>
            <a:r>
              <a:rPr lang="el-GR" dirty="0" smtClean="0">
                <a:latin typeface="Gulim" panose="020B0600000101010101" pitchFamily="34" charset="-127"/>
                <a:ea typeface="Gulim" panose="020B0600000101010101" pitchFamily="34" charset="-127"/>
              </a:rPr>
              <a:t>τ</a:t>
            </a:r>
            <a:r>
              <a:rPr lang="fr-FR" dirty="0" smtClean="0"/>
              <a:t>≈9 (s)</a:t>
            </a:r>
          </a:p>
        </p:txBody>
      </p:sp>
      <p:sp>
        <p:nvSpPr>
          <p:cNvPr id="9" name="Rectangle 1"/>
          <p:cNvSpPr txBox="1">
            <a:spLocks/>
          </p:cNvSpPr>
          <p:nvPr/>
        </p:nvSpPr>
        <p:spPr>
          <a:xfrm>
            <a:off x="990600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 smtClean="0"/>
              <a:t>Essais 1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0971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548</Words>
  <Application>Microsoft Office PowerPoint</Application>
  <PresentationFormat>Affichage à l'écran (4:3)</PresentationFormat>
  <Paragraphs>173</Paragraphs>
  <Slides>16</Slides>
  <Notes>7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Gulim</vt:lpstr>
      <vt:lpstr>Arial</vt:lpstr>
      <vt:lpstr>Calibri</vt:lpstr>
      <vt:lpstr>Calibri Light</vt:lpstr>
      <vt:lpstr>Cambria Math</vt:lpstr>
      <vt:lpstr>Tw Cen MT</vt:lpstr>
      <vt:lpstr>Wingdings</vt:lpstr>
      <vt:lpstr>Thème Office</vt:lpstr>
      <vt:lpstr>  Plateforme  Six-axes (Hexapodes)</vt:lpstr>
      <vt:lpstr>Sommaire</vt:lpstr>
      <vt:lpstr>Système en pratique</vt:lpstr>
      <vt:lpstr>Maquette didactisée- Plateforme 6 axes</vt:lpstr>
      <vt:lpstr>Présentation PowerPoint</vt:lpstr>
      <vt:lpstr>Présentation PowerPoint</vt:lpstr>
      <vt:lpstr>Présentation PowerPoint</vt:lpstr>
      <vt:lpstr>Modèle de comportement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Modèle de connaissance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2013-10-22T18:05:29Z</dcterms:created>
  <dcterms:modified xsi:type="dcterms:W3CDTF">2013-11-03T12:11:24Z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