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57"/>
  </p:notesMasterIdLst>
  <p:sldIdLst>
    <p:sldId id="412" r:id="rId2"/>
    <p:sldId id="413" r:id="rId3"/>
    <p:sldId id="500" r:id="rId4"/>
    <p:sldId id="512" r:id="rId5"/>
    <p:sldId id="536" r:id="rId6"/>
    <p:sldId id="520" r:id="rId7"/>
    <p:sldId id="521" r:id="rId8"/>
    <p:sldId id="537" r:id="rId9"/>
    <p:sldId id="538" r:id="rId10"/>
    <p:sldId id="511" r:id="rId11"/>
    <p:sldId id="513" r:id="rId12"/>
    <p:sldId id="519" r:id="rId13"/>
    <p:sldId id="528" r:id="rId14"/>
    <p:sldId id="478" r:id="rId15"/>
    <p:sldId id="484" r:id="rId16"/>
    <p:sldId id="510" r:id="rId17"/>
    <p:sldId id="522" r:id="rId18"/>
    <p:sldId id="499" r:id="rId19"/>
    <p:sldId id="491" r:id="rId20"/>
    <p:sldId id="541" r:id="rId21"/>
    <p:sldId id="542" r:id="rId22"/>
    <p:sldId id="544" r:id="rId23"/>
    <p:sldId id="549" r:id="rId24"/>
    <p:sldId id="552" r:id="rId25"/>
    <p:sldId id="532" r:id="rId26"/>
    <p:sldId id="533" r:id="rId27"/>
    <p:sldId id="509" r:id="rId28"/>
    <p:sldId id="545" r:id="rId29"/>
    <p:sldId id="551" r:id="rId30"/>
    <p:sldId id="543" r:id="rId31"/>
    <p:sldId id="546" r:id="rId32"/>
    <p:sldId id="547" r:id="rId33"/>
    <p:sldId id="529" r:id="rId34"/>
    <p:sldId id="517" r:id="rId35"/>
    <p:sldId id="438" r:id="rId36"/>
    <p:sldId id="516" r:id="rId37"/>
    <p:sldId id="515" r:id="rId38"/>
    <p:sldId id="531" r:id="rId39"/>
    <p:sldId id="449" r:id="rId40"/>
    <p:sldId id="534" r:id="rId41"/>
    <p:sldId id="443" r:id="rId42"/>
    <p:sldId id="554" r:id="rId43"/>
    <p:sldId id="441" r:id="rId44"/>
    <p:sldId id="553" r:id="rId45"/>
    <p:sldId id="550" r:id="rId46"/>
    <p:sldId id="464" r:id="rId47"/>
    <p:sldId id="548" r:id="rId48"/>
    <p:sldId id="450" r:id="rId49"/>
    <p:sldId id="525" r:id="rId50"/>
    <p:sldId id="524" r:id="rId51"/>
    <p:sldId id="455" r:id="rId52"/>
    <p:sldId id="518" r:id="rId53"/>
    <p:sldId id="526" r:id="rId54"/>
    <p:sldId id="527" r:id="rId55"/>
    <p:sldId id="264" r:id="rId56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798" autoAdjust="0"/>
    <p:restoredTop sz="99078" autoAdjust="0"/>
  </p:normalViewPr>
  <p:slideViewPr>
    <p:cSldViewPr>
      <p:cViewPr>
        <p:scale>
          <a:sx n="100" d="100"/>
          <a:sy n="100" d="100"/>
        </p:scale>
        <p:origin x="-24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42" y="-10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87633-1ADC-483C-B155-E31B9E126DA0}" type="datetimeFigureOut">
              <a:rPr lang="fr-FR" smtClean="0"/>
              <a:pPr/>
              <a:t>06/09/2013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6C990-71B8-4D14-9EBB-C03617A797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71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608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804763" indent="-309524" defTabSz="95608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38098" indent="-247620" defTabSz="95608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733337" indent="-247620" defTabSz="95608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28576" indent="-247620" defTabSz="95608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23815" indent="-247620" defTabSz="9560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19054" indent="-247620" defTabSz="9560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714293" indent="-247620" defTabSz="9560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209532" indent="-247620" defTabSz="9560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FE2E145-8FBA-4A9F-A915-ED2B7F0E1CD3}" type="slidenum">
              <a:rPr lang="fr-FR" smtClean="0"/>
              <a:pPr eaLnBrk="1" hangingPunct="1"/>
              <a:t>44</a:t>
            </a:fld>
            <a:endParaRPr lang="fr-FR" smtClean="0"/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1D3A0D50-531F-471E-AFF2-0993B6BFE514}" type="slidenum">
              <a:rPr lang="en-US" sz="1300">
                <a:latin typeface="Brush Script MT" pitchFamily="66" charset="0"/>
              </a:rPr>
              <a:pPr algn="r" eaLnBrk="1" hangingPunct="1"/>
              <a:t>44</a:t>
            </a:fld>
            <a:endParaRPr lang="en-US" sz="1300">
              <a:latin typeface="Brush Script MT" pitchFamily="66" charset="0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A9428-57FA-40B7-A866-56202A522EE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340E35-54D5-45D4-909F-53F892C5F1C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D3917-7471-4398-AEF4-30A683FF3C6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7C6C8-9C1E-43D5-B6BD-92F8C09E6BD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621F405-7007-4DA5-B9B4-2C15172D4BA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086D9-CE44-49BB-895F-9E33D4D4D77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EBFC0-3EA6-4C40-97D6-4EB6188CA68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3BB5A-B0CD-4267-9BE3-0FD1DF20D55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0BD78-B2BD-4077-A9F9-99B1058C841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7ADF8-ACEC-402D-B76F-42782CEFCEE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CB221-75C4-49BA-A15B-246282EA0C4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F04A42F-AFC9-46B7-AD18-7651E0D507A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oisierejaune.com/video/21_lezard_rouge.html" TargetMode="External"/><Relationship Id="rId7" Type="http://schemas.openxmlformats.org/officeDocument/2006/relationships/image" Target="../media/image61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0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5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4" Type="http://schemas.openxmlformats.org/officeDocument/2006/relationships/hyperlink" Target="http://www.croisierejaune.com/video/29_Sahara_design_diner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hyperlink" Target="http://www.croisierejaune.com/video/29_Sahara_design_diner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oisierejaune.com/video/31_ephemere_ambassadeur_camp.html" TargetMode="External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4.jpeg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hyperlink" Target="http://www.croisierejaune.com/video/31_ephemere_ambassadeur_camp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34.jpeg"/><Relationship Id="rId4" Type="http://schemas.openxmlformats.org/officeDocument/2006/relationships/hyperlink" Target="http://www.croisierejaune.com/video/32_Ephemere_Sahara_Lounge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38.jpeg"/><Relationship Id="rId4" Type="http://schemas.openxmlformats.org/officeDocument/2006/relationships/image" Target="../media/image13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1.jpeg"/><Relationship Id="rId4" Type="http://schemas.openxmlformats.org/officeDocument/2006/relationships/image" Target="../media/image14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45.jpeg"/><Relationship Id="rId4" Type="http://schemas.openxmlformats.org/officeDocument/2006/relationships/image" Target="../media/image14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ine@croisierejaune.com" TargetMode="External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hyperlink" Target="http://www.croisierejaune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31850" y="5308600"/>
            <a:ext cx="4124325" cy="568325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</a:pPr>
            <a:r>
              <a:rPr lang="fr-FR" sz="3400" b="1" smtClean="0">
                <a:solidFill>
                  <a:srgbClr val="FFFFFF"/>
                </a:solidFill>
                <a:latin typeface="Pristina" pitchFamily="66" charset="0"/>
              </a:rPr>
              <a:t>Tous unis pour vous accueillir</a:t>
            </a:r>
          </a:p>
        </p:txBody>
      </p:sp>
      <p:pic>
        <p:nvPicPr>
          <p:cNvPr id="15363" name="Image 3" descr="LOGO CJ ENTIER2 BLC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3850"/>
            <a:ext cx="4270375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Image 11" descr="IMG_262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508500"/>
            <a:ext cx="32385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Image 12" descr="IMG_898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34938"/>
            <a:ext cx="32385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Image 13" descr="IMG_947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2328863"/>
            <a:ext cx="32385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7853C-FE80-41D9-A47F-0E40446D0759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7173" name="Rectangle 12"/>
          <p:cNvSpPr>
            <a:spLocks noChangeArrowheads="1"/>
          </p:cNvSpPr>
          <p:nvPr/>
        </p:nvSpPr>
        <p:spPr bwMode="auto">
          <a:xfrm>
            <a:off x="395536" y="133350"/>
            <a:ext cx="856895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>
              <a:spcBef>
                <a:spcPct val="20000"/>
              </a:spcBef>
            </a:pPr>
            <a:r>
              <a:rPr lang="fr-FR" sz="2400" i="1" u="sng" dirty="0">
                <a:latin typeface="Pristina" pitchFamily="66" charset="0"/>
              </a:rPr>
              <a:t>Jour </a:t>
            </a:r>
            <a:r>
              <a:rPr lang="fr-FR" sz="2400" i="1" u="sng" dirty="0" smtClean="0">
                <a:latin typeface="Pristina" pitchFamily="66" charset="0"/>
              </a:rPr>
              <a:t>2 </a:t>
            </a:r>
            <a:r>
              <a:rPr lang="fr-FR" sz="2400" i="1" u="sng" dirty="0" smtClean="0">
                <a:latin typeface="Pristina" pitchFamily="66" charset="0"/>
              </a:rPr>
              <a:t>–</a:t>
            </a:r>
            <a:r>
              <a:rPr lang="fr-FR" sz="2400" i="1" dirty="0" smtClean="0">
                <a:latin typeface="Pristina" pitchFamily="66" charset="0"/>
              </a:rPr>
              <a:t> </a:t>
            </a:r>
            <a:r>
              <a:rPr lang="fr-FR" sz="2400" i="1" dirty="0" err="1" smtClean="0">
                <a:latin typeface="Pristina" pitchFamily="66" charset="0"/>
              </a:rPr>
              <a:t>Tamerza</a:t>
            </a:r>
            <a:r>
              <a:rPr lang="fr-FR" sz="2400" i="1" dirty="0" smtClean="0">
                <a:latin typeface="Pristina" pitchFamily="66" charset="0"/>
              </a:rPr>
              <a:t> Palace </a:t>
            </a:r>
            <a:r>
              <a:rPr lang="fr-FR" sz="2400" i="1" dirty="0">
                <a:latin typeface="Pristina" pitchFamily="66" charset="0"/>
                <a:sym typeface="Wingdings" pitchFamily="2" charset="2"/>
              </a:rPr>
              <a:t> </a:t>
            </a:r>
            <a:r>
              <a:rPr lang="fr-FR" sz="2400" i="1" dirty="0" smtClean="0">
                <a:latin typeface="Pristina" pitchFamily="66" charset="0"/>
                <a:sym typeface="Wingdings" pitchFamily="2" charset="2"/>
              </a:rPr>
              <a:t>Gorges Sidi Bou </a:t>
            </a:r>
            <a:r>
              <a:rPr lang="fr-FR" sz="2400" i="1" dirty="0" err="1" smtClean="0">
                <a:latin typeface="Pristina" pitchFamily="66" charset="0"/>
                <a:sym typeface="Wingdings" pitchFamily="2" charset="2"/>
              </a:rPr>
              <a:t>Hlel</a:t>
            </a:r>
            <a:r>
              <a:rPr lang="fr-FR" sz="2400" i="1" dirty="0" smtClean="0">
                <a:latin typeface="Pristina" pitchFamily="66" charset="0"/>
                <a:sym typeface="Wingdings" pitchFamily="2" charset="2"/>
              </a:rPr>
              <a:t> </a:t>
            </a:r>
            <a:r>
              <a:rPr lang="fr-FR" sz="2400" i="1" dirty="0" smtClean="0">
                <a:latin typeface="Pristina" pitchFamily="66" charset="0"/>
                <a:sym typeface="Wingdings" pitchFamily="2" charset="2"/>
              </a:rPr>
              <a:t> </a:t>
            </a:r>
            <a:r>
              <a:rPr lang="fr-FR" sz="2400" i="1" dirty="0" smtClean="0">
                <a:latin typeface="Pristina" pitchFamily="66" charset="0"/>
                <a:sym typeface="Wingdings" pitchFamily="2" charset="2"/>
              </a:rPr>
              <a:t> </a:t>
            </a:r>
            <a:r>
              <a:rPr lang="fr-FR" sz="2400" i="1" dirty="0" smtClean="0">
                <a:latin typeface="Pristina" pitchFamily="66" charset="0"/>
                <a:sym typeface="Wingdings" pitchFamily="2" charset="2"/>
              </a:rPr>
              <a:t>Gare de </a:t>
            </a:r>
            <a:r>
              <a:rPr lang="fr-FR" sz="2400" i="1" dirty="0" err="1" smtClean="0">
                <a:latin typeface="Pristina" pitchFamily="66" charset="0"/>
                <a:sym typeface="Wingdings" pitchFamily="2" charset="2"/>
              </a:rPr>
              <a:t>Metlaoui</a:t>
            </a:r>
            <a:r>
              <a:rPr lang="fr-FR" sz="2400" i="1" dirty="0" smtClean="0">
                <a:latin typeface="Pristina" pitchFamily="66" charset="0"/>
                <a:sym typeface="Wingdings" pitchFamily="2" charset="2"/>
              </a:rPr>
              <a:t> </a:t>
            </a:r>
            <a:r>
              <a:rPr lang="fr-FR" sz="2400" i="1" dirty="0" err="1" smtClean="0">
                <a:latin typeface="Pristina" pitchFamily="66" charset="0"/>
                <a:sym typeface="Wingdings" pitchFamily="2" charset="2"/>
              </a:rPr>
              <a:t>Lezard</a:t>
            </a:r>
            <a:r>
              <a:rPr lang="fr-FR" sz="2400" i="1" dirty="0" smtClean="0">
                <a:latin typeface="Pristina" pitchFamily="66" charset="0"/>
                <a:sym typeface="Wingdings" pitchFamily="2" charset="2"/>
              </a:rPr>
              <a:t> rouge </a:t>
            </a:r>
            <a:r>
              <a:rPr lang="fr-FR" sz="2400" i="1" dirty="0" smtClean="0">
                <a:latin typeface="Pristina" pitchFamily="66" charset="0"/>
                <a:sym typeface="Wingdings" pitchFamily="2" charset="2"/>
              </a:rPr>
              <a:t> </a:t>
            </a:r>
            <a:r>
              <a:rPr lang="fr-FR" sz="2400" i="1" dirty="0" err="1" smtClean="0">
                <a:latin typeface="Pristina" pitchFamily="66" charset="0"/>
                <a:sym typeface="Wingdings" pitchFamily="2" charset="2"/>
              </a:rPr>
              <a:t>Tamerza</a:t>
            </a:r>
            <a:r>
              <a:rPr lang="fr-FR" sz="2400" i="1" dirty="0" smtClean="0">
                <a:latin typeface="Pristina" pitchFamily="66" charset="0"/>
                <a:sym typeface="Wingdings" pitchFamily="2" charset="2"/>
              </a:rPr>
              <a:t>  Palace :189 km – </a:t>
            </a:r>
            <a:r>
              <a:rPr lang="fr-FR" sz="2400" i="1" dirty="0">
                <a:latin typeface="Pristina" pitchFamily="66" charset="0"/>
                <a:sym typeface="Wingdings" pitchFamily="2" charset="2"/>
              </a:rPr>
              <a:t>Environ </a:t>
            </a:r>
            <a:r>
              <a:rPr lang="fr-FR" sz="2400" i="1" dirty="0" smtClean="0">
                <a:latin typeface="Pristina" pitchFamily="66" charset="0"/>
                <a:sym typeface="Wingdings" pitchFamily="2" charset="2"/>
              </a:rPr>
              <a:t>3 h </a:t>
            </a:r>
            <a:r>
              <a:rPr lang="fr-FR" sz="2400" i="1" dirty="0">
                <a:latin typeface="Pristina" pitchFamily="66" charset="0"/>
                <a:sym typeface="Wingdings" pitchFamily="2" charset="2"/>
              </a:rPr>
              <a:t>de route</a:t>
            </a:r>
            <a:endParaRPr lang="fr-FR" sz="2400" i="1" dirty="0">
              <a:latin typeface="Pristina" pitchFamily="66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18551" y="1988840"/>
            <a:ext cx="5317745" cy="411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2267744" y="242805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Pristina" pitchFamily="66" charset="0"/>
              </a:rPr>
              <a:t>Oasis  </a:t>
            </a:r>
            <a:r>
              <a:rPr lang="fr-FR" b="1" dirty="0" err="1" smtClean="0">
                <a:solidFill>
                  <a:schemeClr val="bg1">
                    <a:lumMod val="50000"/>
                    <a:lumOff val="50000"/>
                  </a:schemeClr>
                </a:solidFill>
                <a:latin typeface="Pristina" pitchFamily="66" charset="0"/>
              </a:rPr>
              <a:t>desMontagnes</a:t>
            </a:r>
            <a:endParaRPr lang="fr-FR" b="1" dirty="0">
              <a:solidFill>
                <a:schemeClr val="bg1">
                  <a:lumMod val="50000"/>
                  <a:lumOff val="50000"/>
                </a:schemeClr>
              </a:solidFill>
              <a:latin typeface="Pristina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52020" y="343431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Pristina" pitchFamily="66" charset="0"/>
              </a:rPr>
              <a:t>Embarquement Lézard Rouge</a:t>
            </a:r>
            <a:endParaRPr lang="fr-FR" b="1" dirty="0">
              <a:solidFill>
                <a:schemeClr val="bg1">
                  <a:lumMod val="50000"/>
                  <a:lumOff val="50000"/>
                </a:schemeClr>
              </a:solidFill>
              <a:latin typeface="Pristina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148064" y="486916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Pristina" pitchFamily="66" charset="0"/>
              </a:rPr>
              <a:t>Gorges de Sidi Bou </a:t>
            </a:r>
            <a:r>
              <a:rPr lang="fr-FR" b="1" dirty="0" err="1" smtClean="0">
                <a:solidFill>
                  <a:schemeClr val="bg1">
                    <a:lumMod val="50000"/>
                    <a:lumOff val="50000"/>
                  </a:schemeClr>
                </a:solidFill>
                <a:latin typeface="Pristina" pitchFamily="66" charset="0"/>
              </a:rPr>
              <a:t>Hlel</a:t>
            </a:r>
            <a:endParaRPr lang="fr-FR" b="1" dirty="0">
              <a:solidFill>
                <a:schemeClr val="bg1">
                  <a:lumMod val="50000"/>
                  <a:lumOff val="50000"/>
                </a:schemeClr>
              </a:solidFill>
              <a:latin typeface="Pristina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123728" y="380364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1">
                    <a:lumMod val="50000"/>
                    <a:lumOff val="50000"/>
                  </a:schemeClr>
                </a:solidFill>
                <a:latin typeface="Pristina" pitchFamily="66" charset="0"/>
              </a:rPr>
              <a:t>Tamerza</a:t>
            </a:r>
            <a:r>
              <a:rPr lang="fr-FR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Pristina" pitchFamily="66" charset="0"/>
              </a:rPr>
              <a:t> Palace 4*</a:t>
            </a:r>
            <a:endParaRPr lang="fr-FR" b="1" dirty="0">
              <a:solidFill>
                <a:schemeClr val="bg1">
                  <a:lumMod val="50000"/>
                  <a:lumOff val="50000"/>
                </a:schemeClr>
              </a:solidFill>
              <a:latin typeface="Pristin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7853C-FE80-41D9-A47F-0E40446D0759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7173" name="Rectangle 12"/>
          <p:cNvSpPr>
            <a:spLocks noChangeArrowheads="1"/>
          </p:cNvSpPr>
          <p:nvPr/>
        </p:nvSpPr>
        <p:spPr bwMode="auto">
          <a:xfrm>
            <a:off x="990600" y="133350"/>
            <a:ext cx="738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>
              <a:spcBef>
                <a:spcPct val="20000"/>
              </a:spcBef>
            </a:pPr>
            <a:r>
              <a:rPr lang="fr-FR" sz="2400" i="1" u="sng" dirty="0">
                <a:latin typeface="Pristina" pitchFamily="66" charset="0"/>
              </a:rPr>
              <a:t>Jour </a:t>
            </a:r>
            <a:r>
              <a:rPr lang="fr-FR" sz="2400" i="1" u="sng" dirty="0" smtClean="0">
                <a:latin typeface="Pristina" pitchFamily="66" charset="0"/>
              </a:rPr>
              <a:t>2: Mardi 25 mars 2014</a:t>
            </a:r>
            <a:endParaRPr lang="fr-FR" sz="2400" i="1" dirty="0">
              <a:latin typeface="Pristina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1772816"/>
            <a:ext cx="75608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Pristina" pitchFamily="66" charset="0"/>
              </a:rPr>
              <a:t>A partir de 6h30: Petit déjeuner au </a:t>
            </a:r>
            <a:r>
              <a:rPr lang="fr-FR" sz="2000" b="1" dirty="0" err="1" smtClean="0">
                <a:latin typeface="Pristina" pitchFamily="66" charset="0"/>
              </a:rPr>
              <a:t>Tamerza</a:t>
            </a:r>
            <a:r>
              <a:rPr lang="fr-FR" sz="2000" b="1" dirty="0" smtClean="0">
                <a:latin typeface="Pristina" pitchFamily="66" charset="0"/>
              </a:rPr>
              <a:t> Palace 4*</a:t>
            </a:r>
          </a:p>
          <a:p>
            <a:r>
              <a:rPr lang="fr-FR" sz="2000" b="1" dirty="0" smtClean="0">
                <a:latin typeface="Pristina" pitchFamily="66" charset="0"/>
              </a:rPr>
              <a:t>De 08h30 à 11h30 Matinée de travail pour les participants</a:t>
            </a:r>
          </a:p>
          <a:p>
            <a:r>
              <a:rPr lang="fr-FR" sz="2000" b="1" dirty="0" smtClean="0">
                <a:latin typeface="Pristina" pitchFamily="66" charset="0"/>
              </a:rPr>
              <a:t>Pause café</a:t>
            </a:r>
          </a:p>
          <a:p>
            <a:r>
              <a:rPr lang="fr-FR" sz="2000" b="1" dirty="0" smtClean="0">
                <a:latin typeface="Pristina" pitchFamily="66" charset="0"/>
              </a:rPr>
              <a:t>Parallèlement les accompagnants peuvent participer à divers ateliers initiation à la calligraphie, initiation à la cuisine tunisienne et initiation à la mosaïque</a:t>
            </a:r>
          </a:p>
          <a:p>
            <a:r>
              <a:rPr lang="fr-FR" sz="2000" b="1" dirty="0" smtClean="0">
                <a:latin typeface="Pristina" pitchFamily="66" charset="0"/>
              </a:rPr>
              <a:t>Vers 12h00 : Départ en 4x4 en direction de Gorges de Sidi </a:t>
            </a:r>
            <a:r>
              <a:rPr lang="fr-FR" sz="2000" b="1" dirty="0" err="1" smtClean="0">
                <a:latin typeface="Pristina" pitchFamily="66" charset="0"/>
              </a:rPr>
              <a:t>bou</a:t>
            </a:r>
            <a:r>
              <a:rPr lang="fr-FR" sz="2000" b="1" dirty="0" smtClean="0">
                <a:latin typeface="Pristina" pitchFamily="66" charset="0"/>
              </a:rPr>
              <a:t> </a:t>
            </a:r>
            <a:r>
              <a:rPr lang="fr-FR" sz="2000" b="1" dirty="0" err="1" smtClean="0">
                <a:latin typeface="Pristina" pitchFamily="66" charset="0"/>
              </a:rPr>
              <a:t>Hlel</a:t>
            </a:r>
            <a:endParaRPr lang="fr-FR" sz="2000" b="1" dirty="0" smtClean="0">
              <a:latin typeface="Pristina" pitchFamily="66" charset="0"/>
            </a:endParaRPr>
          </a:p>
          <a:p>
            <a:r>
              <a:rPr lang="fr-FR" sz="2000" b="1" dirty="0" smtClean="0">
                <a:latin typeface="Pristina" pitchFamily="66" charset="0"/>
              </a:rPr>
              <a:t>Les participants se dirige vers la salle de travail</a:t>
            </a:r>
          </a:p>
          <a:p>
            <a:r>
              <a:rPr lang="fr-FR" sz="2000" b="1" dirty="0" smtClean="0">
                <a:latin typeface="Pristina" pitchFamily="66" charset="0"/>
              </a:rPr>
              <a:t>Les accompagnants peuvent accéder aux Spa les Bains Berbères</a:t>
            </a:r>
          </a:p>
          <a:p>
            <a:r>
              <a:rPr lang="fr-FR" sz="2000" b="1" dirty="0" smtClean="0">
                <a:latin typeface="Pristina" pitchFamily="66" charset="0"/>
              </a:rPr>
              <a:t>Vers 19h00 : Fin de la réunion Installation dans les chambres et temps libres</a:t>
            </a:r>
          </a:p>
          <a:p>
            <a:r>
              <a:rPr lang="fr-FR" sz="2000" b="1" dirty="0" smtClean="0">
                <a:latin typeface="Pristina" pitchFamily="66" charset="0"/>
              </a:rPr>
              <a:t>Vers 20h00: Dîner au restaurant les Terrasses de l’Atlas</a:t>
            </a:r>
          </a:p>
          <a:p>
            <a:r>
              <a:rPr lang="fr-FR" sz="2000" b="1" dirty="0" smtClean="0">
                <a:latin typeface="Pristina" pitchFamily="66" charset="0"/>
              </a:rPr>
              <a:t>Nuit à l’hôtel en base double ou single</a:t>
            </a:r>
            <a:endParaRPr lang="fr-FR" sz="2000" b="1" dirty="0">
              <a:latin typeface="Pristin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085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60363" y="307975"/>
            <a:ext cx="83264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2800">
                <a:latin typeface="Maiandra GD" pitchFamily="34" charset="0"/>
              </a:rPr>
              <a:t>Activités ludiques</a:t>
            </a:r>
          </a:p>
        </p:txBody>
      </p:sp>
      <p:pic>
        <p:nvPicPr>
          <p:cNvPr id="35843" name="Picture 6" descr="IMG_0710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052513"/>
            <a:ext cx="3062288" cy="459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2"/>
          <p:cNvSpPr>
            <a:spLocks noChangeArrowheads="1"/>
          </p:cNvSpPr>
          <p:nvPr/>
        </p:nvSpPr>
        <p:spPr bwMode="auto">
          <a:xfrm>
            <a:off x="7250113" y="785813"/>
            <a:ext cx="189388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2000" dirty="0">
                <a:latin typeface="Maiandra GD" pitchFamily="34" charset="0"/>
              </a:rPr>
              <a:t>Initiation </a:t>
            </a:r>
            <a:r>
              <a:rPr lang="fr-FR" sz="2000" dirty="0" smtClean="0">
                <a:latin typeface="Maiandra GD" pitchFamily="34" charset="0"/>
              </a:rPr>
              <a:t>à la mosaïque</a:t>
            </a:r>
            <a:endParaRPr lang="fr-FR" sz="2000" dirty="0">
              <a:latin typeface="Maiandra GD" pitchFamily="34" charset="0"/>
            </a:endParaRPr>
          </a:p>
        </p:txBody>
      </p:sp>
      <p:sp>
        <p:nvSpPr>
          <p:cNvPr id="35847" name="Rectangle 2"/>
          <p:cNvSpPr>
            <a:spLocks noChangeArrowheads="1"/>
          </p:cNvSpPr>
          <p:nvPr/>
        </p:nvSpPr>
        <p:spPr bwMode="auto">
          <a:xfrm>
            <a:off x="6942137" y="4005064"/>
            <a:ext cx="22018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2000" dirty="0">
                <a:latin typeface="Maiandra GD" pitchFamily="34" charset="0"/>
              </a:rPr>
              <a:t>Initiation </a:t>
            </a:r>
            <a:r>
              <a:rPr lang="fr-FR" sz="2000" dirty="0" smtClean="0">
                <a:latin typeface="Maiandra GD" pitchFamily="34" charset="0"/>
              </a:rPr>
              <a:t>à la cuisine tunisienne</a:t>
            </a:r>
            <a:endParaRPr lang="fr-FR" sz="2000" dirty="0">
              <a:latin typeface="Maiandra GD" pitchFamily="34" charset="0"/>
            </a:endParaRPr>
          </a:p>
        </p:txBody>
      </p:sp>
      <p:sp>
        <p:nvSpPr>
          <p:cNvPr id="35848" name="Rectangle 2"/>
          <p:cNvSpPr>
            <a:spLocks noChangeArrowheads="1"/>
          </p:cNvSpPr>
          <p:nvPr/>
        </p:nvSpPr>
        <p:spPr bwMode="auto">
          <a:xfrm>
            <a:off x="1039813" y="5786438"/>
            <a:ext cx="220186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2000">
                <a:latin typeface="Maiandra GD" pitchFamily="34" charset="0"/>
              </a:rPr>
              <a:t>Initiation à la calligraphie arabe</a:t>
            </a:r>
          </a:p>
        </p:txBody>
      </p:sp>
      <p:pic>
        <p:nvPicPr>
          <p:cNvPr id="35849" name="Image 3" descr="LOGO CJ ENTIER2 BL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99" y="1049178"/>
            <a:ext cx="2947342" cy="20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96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1625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3641725"/>
            <a:ext cx="4103688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 descr="to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36323"/>
            <a:ext cx="3974405" cy="298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12"/>
          <p:cNvSpPr>
            <a:spLocks noChangeArrowheads="1"/>
          </p:cNvSpPr>
          <p:nvPr/>
        </p:nvSpPr>
        <p:spPr bwMode="auto">
          <a:xfrm>
            <a:off x="114300" y="188640"/>
            <a:ext cx="452913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fr-FR" sz="2800" dirty="0" smtClean="0">
                <a:latin typeface="Pristina" pitchFamily="66" charset="0"/>
              </a:rPr>
              <a:t>VTT </a:t>
            </a:r>
            <a:r>
              <a:rPr lang="fr-FR" sz="2800" dirty="0">
                <a:latin typeface="Pristina" pitchFamily="66" charset="0"/>
              </a:rPr>
              <a:t>dans </a:t>
            </a:r>
            <a:r>
              <a:rPr lang="fr-FR" sz="2800" dirty="0" smtClean="0">
                <a:latin typeface="Pristina" pitchFamily="66" charset="0"/>
              </a:rPr>
              <a:t>le village de </a:t>
            </a:r>
            <a:r>
              <a:rPr lang="fr-FR" sz="2800" dirty="0" err="1" smtClean="0">
                <a:latin typeface="Pristina" pitchFamily="66" charset="0"/>
              </a:rPr>
              <a:t>Tamerza</a:t>
            </a:r>
            <a:endParaRPr lang="fr-FR" sz="2800" i="1" dirty="0">
              <a:latin typeface="Pristina" pitchFamily="66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fr-FR" sz="2600" i="1" dirty="0">
              <a:latin typeface="Pristina" pitchFamily="66" charset="0"/>
            </a:endParaRPr>
          </a:p>
        </p:txBody>
      </p:sp>
      <p:pic>
        <p:nvPicPr>
          <p:cNvPr id="44034" name="Picture 2" descr="http://img.over-blog.com/528x396/1/97/00/08/le-sud/Tamerz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72" y="735861"/>
            <a:ext cx="3600400" cy="27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605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12"/>
          <p:cNvSpPr>
            <a:spLocks noChangeArrowheads="1"/>
          </p:cNvSpPr>
          <p:nvPr/>
        </p:nvSpPr>
        <p:spPr bwMode="auto">
          <a:xfrm>
            <a:off x="4427984" y="1124744"/>
            <a:ext cx="43924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fr-FR" sz="3000" i="1" dirty="0" smtClean="0">
                <a:latin typeface="Pristina" pitchFamily="66" charset="0"/>
              </a:rPr>
              <a:t>Départ en 4x4 de Djerba en direction du Grand Erg Oriental</a:t>
            </a:r>
            <a:endParaRPr lang="fr-FR" sz="3000" i="1" dirty="0">
              <a:latin typeface="Pristina" pitchFamily="66" charset="0"/>
            </a:endParaRPr>
          </a:p>
        </p:txBody>
      </p:sp>
      <p:pic>
        <p:nvPicPr>
          <p:cNvPr id="126982" name="Picture 6" descr="4x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3671888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7451304" y="188640"/>
            <a:ext cx="1692696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>
              <a:spcBef>
                <a:spcPct val="20000"/>
              </a:spcBef>
            </a:pPr>
            <a:r>
              <a:rPr lang="fr-FR" sz="3200" i="1" dirty="0" smtClean="0">
                <a:latin typeface="Pristina" pitchFamily="66" charset="0"/>
              </a:rPr>
              <a:t>Jour  1</a:t>
            </a:r>
            <a:endParaRPr lang="fr-FR" sz="3200" i="1" dirty="0">
              <a:latin typeface="Pristina" pitchFamily="66" charset="0"/>
            </a:endParaRPr>
          </a:p>
        </p:txBody>
      </p:sp>
      <p:pic>
        <p:nvPicPr>
          <p:cNvPr id="7" name="Picture 10" descr="IMG_6468B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3600450" cy="2398713"/>
          </a:xfrm>
          <a:prstGeom prst="rect">
            <a:avLst/>
          </a:prstGeom>
          <a:noFill/>
        </p:spPr>
      </p:pic>
      <p:pic>
        <p:nvPicPr>
          <p:cNvPr id="8" name="Picture 9" descr="IMG_4350B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24944"/>
            <a:ext cx="4542513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5"/>
          <p:cNvSpPr>
            <a:spLocks noChangeArrowheads="1"/>
          </p:cNvSpPr>
          <p:nvPr/>
        </p:nvSpPr>
        <p:spPr bwMode="auto">
          <a:xfrm>
            <a:off x="1187624" y="332656"/>
            <a:ext cx="4896543" cy="50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3000" i="1" dirty="0" smtClean="0">
                <a:latin typeface="Pristina" pitchFamily="66" charset="0"/>
              </a:rPr>
              <a:t>Les gorges de Sidi Bou </a:t>
            </a:r>
            <a:r>
              <a:rPr lang="fr-FR" sz="3000" i="1" dirty="0" err="1" smtClean="0">
                <a:latin typeface="Pristina" pitchFamily="66" charset="0"/>
              </a:rPr>
              <a:t>Hlel</a:t>
            </a:r>
            <a:endParaRPr lang="fr-FR" sz="3000" i="1" dirty="0">
              <a:latin typeface="Pristina" pitchFamily="66" charset="0"/>
            </a:endParaRPr>
          </a:p>
        </p:txBody>
      </p:sp>
      <p:pic>
        <p:nvPicPr>
          <p:cNvPr id="108548" name="Picture 4" descr="DPSCamera_0257B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608513" cy="3208337"/>
          </a:xfrm>
          <a:prstGeom prst="rect">
            <a:avLst/>
          </a:prstGeom>
          <a:noFill/>
        </p:spPr>
      </p:pic>
      <p:pic>
        <p:nvPicPr>
          <p:cNvPr id="108549" name="Picture 8" descr="IMG_404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36734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7529MX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35718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G_2969B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98987"/>
            <a:ext cx="3392487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884368" y="0"/>
            <a:ext cx="125963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>
              <a:spcBef>
                <a:spcPct val="20000"/>
              </a:spcBef>
            </a:pPr>
            <a:r>
              <a:rPr lang="fr-FR" sz="3200" i="1" dirty="0" smtClean="0">
                <a:latin typeface="Pristina" pitchFamily="66" charset="0"/>
              </a:rPr>
              <a:t>Jour  2</a:t>
            </a:r>
            <a:endParaRPr lang="fr-FR" sz="3200" i="1" dirty="0">
              <a:latin typeface="Pristin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79512" y="188641"/>
            <a:ext cx="86409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fr-FR" sz="2800" b="1" dirty="0">
                <a:latin typeface="Pristina" pitchFamily="66" charset="0"/>
                <a:ea typeface="ＭＳ Ｐゴシック" pitchFamily="124" charset="-128"/>
                <a:cs typeface="+mj-cs"/>
              </a:rPr>
              <a:t>Déjeuner dans les Gorges de Sidi Bou Hlel</a:t>
            </a:r>
          </a:p>
        </p:txBody>
      </p:sp>
      <p:sp>
        <p:nvSpPr>
          <p:cNvPr id="47107" name="Rectangle 8"/>
          <p:cNvSpPr>
            <a:spLocks noChangeArrowheads="1"/>
          </p:cNvSpPr>
          <p:nvPr/>
        </p:nvSpPr>
        <p:spPr bwMode="auto">
          <a:xfrm>
            <a:off x="1979613" y="5445125"/>
            <a:ext cx="44640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fr-FR" sz="3400" i="1">
              <a:solidFill>
                <a:srgbClr val="663300"/>
              </a:solidFill>
              <a:latin typeface="Maiandra GD" pitchFamily="34" charset="0"/>
            </a:endParaRPr>
          </a:p>
        </p:txBody>
      </p:sp>
      <p:pic>
        <p:nvPicPr>
          <p:cNvPr id="47109" name="Picture 7" descr="\\Servnas1\phototheque\16 PHOTOTHEQUE\03 - PRODUITS CJ\03. DEJ &amp; DINER &amp; COCKTAIL\déjeuner gorge\IMG_06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403225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8" descr="\\Servnas1\phototheque\16 PHOTOTHEQUE\03 - PRODUITS CJ\03. DEJ &amp; DINER &amp; COCKTAIL\déjeuner gorge\PICT00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403225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8" name="Picture 2" descr="\\Servboul1\imagescj\16 PHOTOTHEQUE\03 - PRODUITS CJ\03. DEJ &amp; DINER &amp; COCKTAIL\déjeuner gorge\IMG_06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36712"/>
            <a:ext cx="4103856" cy="2735904"/>
          </a:xfrm>
          <a:prstGeom prst="rect">
            <a:avLst/>
          </a:prstGeom>
          <a:noFill/>
        </p:spPr>
      </p:pic>
      <p:pic>
        <p:nvPicPr>
          <p:cNvPr id="101379" name="Picture 3" descr="\\Servboul1\imagescj\16 PHOTOTHEQUE\03 - PRODUITS CJ\03. DEJ &amp; DINER &amp; COCKTAIL\déjeuner gorge\IMG_06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4104456" cy="2736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2"/>
          <p:cNvSpPr>
            <a:spLocks noChangeArrowheads="1"/>
          </p:cNvSpPr>
          <p:nvPr/>
        </p:nvSpPr>
        <p:spPr bwMode="auto">
          <a:xfrm>
            <a:off x="1173163" y="803275"/>
            <a:ext cx="7970837" cy="8001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2000" dirty="0">
                <a:latin typeface="+mj-lt"/>
                <a:ea typeface="ＭＳ Ｐゴシック" charset="-128"/>
              </a:rPr>
              <a:t>Embarquez à bord du Lézard Rouge à la gare de </a:t>
            </a:r>
            <a:r>
              <a:rPr lang="fr-FR" sz="2000" dirty="0" err="1">
                <a:latin typeface="+mj-lt"/>
                <a:ea typeface="ＭＳ Ｐゴシック" charset="-128"/>
              </a:rPr>
              <a:t>Tebedit</a:t>
            </a:r>
            <a:endParaRPr lang="fr-FR" sz="2000" dirty="0">
              <a:latin typeface="+mj-lt"/>
              <a:ea typeface="ＭＳ Ｐゴシック" charset="-128"/>
            </a:endParaRPr>
          </a:p>
        </p:txBody>
      </p:sp>
      <p:pic>
        <p:nvPicPr>
          <p:cNvPr id="39939" name="Image 9" descr="Photo-248L-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512888"/>
            <a:ext cx="3228975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Image 12" descr="_MG_907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512888"/>
            <a:ext cx="28575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888"/>
            <a:ext cx="305752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7438"/>
            <a:ext cx="3057525" cy="207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3" name="Image 3" descr="LOGO CJ ENTIER2 BLC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01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6" descr="LOGO CJ BLC typo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58750"/>
            <a:ext cx="14827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250825" y="549275"/>
            <a:ext cx="69373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2000">
                <a:latin typeface="Pristina" pitchFamily="66" charset="0"/>
              </a:rPr>
              <a:t> Embarquez à bord du Lézard Rouge </a:t>
            </a:r>
          </a:p>
          <a:p>
            <a:pPr marL="342900" indent="-342900">
              <a:spcBef>
                <a:spcPct val="20000"/>
              </a:spcBef>
            </a:pPr>
            <a:r>
              <a:rPr lang="fr-FR" sz="1400">
                <a:hlinkClick r:id="rId3"/>
              </a:rPr>
              <a:t>http://www.croisierejaune.com/video/21_lezard_rouge.html</a:t>
            </a:r>
            <a:endParaRPr lang="fr-FR" sz="1400"/>
          </a:p>
          <a:p>
            <a:pPr marL="342900" indent="-342900">
              <a:spcBef>
                <a:spcPct val="20000"/>
              </a:spcBef>
            </a:pPr>
            <a:endParaRPr lang="fr-FR" sz="1400"/>
          </a:p>
        </p:txBody>
      </p:sp>
      <p:pic>
        <p:nvPicPr>
          <p:cNvPr id="15364" name="Image 9" descr="Photo-25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038475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Image 10" descr="Lézard-Roug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3251200"/>
            <a:ext cx="6105525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Image 11" descr="Image4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447800"/>
            <a:ext cx="298926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Image 12" descr="TunisieCL-04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1447800"/>
            <a:ext cx="311626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Sous-titre 2"/>
          <p:cNvSpPr>
            <a:spLocks/>
          </p:cNvSpPr>
          <p:nvPr/>
        </p:nvSpPr>
        <p:spPr bwMode="auto">
          <a:xfrm>
            <a:off x="366713" y="6411913"/>
            <a:ext cx="16176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sz="1400" b="1">
                <a:solidFill>
                  <a:srgbClr val="FFFFFF"/>
                </a:solidFill>
                <a:latin typeface="Pristina" pitchFamily="66" charset="0"/>
              </a:rPr>
              <a:t>La Tunisie Nouvelle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7988300" y="165100"/>
            <a:ext cx="9781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ctr" hangingPunct="0"/>
            <a:r>
              <a:rPr lang="fr-FR" sz="2000" b="1" dirty="0">
                <a:latin typeface="Pristina" pitchFamily="66" charset="0"/>
                <a:cs typeface="Arial" pitchFamily="34" charset="0"/>
              </a:rPr>
              <a:t>JOUR </a:t>
            </a:r>
            <a:r>
              <a:rPr lang="fr-FR" sz="2000" b="1" dirty="0" smtClean="0">
                <a:latin typeface="Pristina" pitchFamily="66" charset="0"/>
                <a:cs typeface="Arial" pitchFamily="34" charset="0"/>
              </a:rPr>
              <a:t>2</a:t>
            </a:r>
            <a:endParaRPr lang="fr-FR" sz="2000" dirty="0">
              <a:latin typeface="Pristin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ChangeArrowheads="1"/>
          </p:cNvSpPr>
          <p:nvPr/>
        </p:nvSpPr>
        <p:spPr bwMode="auto">
          <a:xfrm>
            <a:off x="1647825" y="363538"/>
            <a:ext cx="7273925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3000">
                <a:latin typeface="Pristina" pitchFamily="66" charset="0"/>
              </a:rPr>
              <a:t>Les oasis de montagnes en 4x4 </a:t>
            </a:r>
          </a:p>
          <a:p>
            <a:pPr marL="342900" indent="-342900">
              <a:spcBef>
                <a:spcPct val="20000"/>
              </a:spcBef>
            </a:pPr>
            <a:r>
              <a:rPr lang="fr-FR" sz="3000">
                <a:latin typeface="Pristina" pitchFamily="66" charset="0"/>
              </a:rPr>
              <a:t>Oasis de Chebika</a:t>
            </a:r>
          </a:p>
        </p:txBody>
      </p:sp>
      <p:pic>
        <p:nvPicPr>
          <p:cNvPr id="51205" name="Picture 5" descr="oasi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3689350"/>
            <a:ext cx="30543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oasis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611313"/>
            <a:ext cx="2838450" cy="4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 descr="DPSCamera_007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1600200"/>
            <a:ext cx="30622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4" descr="IMG_281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1600200"/>
            <a:ext cx="3144837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1" name="Rectangle 9"/>
          <p:cNvSpPr>
            <a:spLocks noChangeArrowheads="1"/>
          </p:cNvSpPr>
          <p:nvPr/>
        </p:nvSpPr>
        <p:spPr bwMode="auto">
          <a:xfrm>
            <a:off x="7988300" y="165100"/>
            <a:ext cx="10246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ctr" hangingPunct="0"/>
            <a:r>
              <a:rPr lang="fr-FR" sz="2000" b="1" dirty="0">
                <a:latin typeface="Pristina" pitchFamily="66" charset="0"/>
                <a:cs typeface="Arial" charset="0"/>
              </a:rPr>
              <a:t>JOUR </a:t>
            </a:r>
            <a:r>
              <a:rPr lang="fr-FR" sz="2000" b="1" dirty="0" smtClean="0">
                <a:latin typeface="Pristina" pitchFamily="66" charset="0"/>
                <a:cs typeface="Arial" charset="0"/>
              </a:rPr>
              <a:t> 2</a:t>
            </a:r>
            <a:endParaRPr lang="fr-FR" sz="2000" dirty="0">
              <a:latin typeface="Pristin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12"/>
          <p:cNvSpPr>
            <a:spLocks noChangeArrowheads="1"/>
          </p:cNvSpPr>
          <p:nvPr/>
        </p:nvSpPr>
        <p:spPr bwMode="auto">
          <a:xfrm>
            <a:off x="1907704" y="609215"/>
            <a:ext cx="64807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>
              <a:spcBef>
                <a:spcPct val="20000"/>
              </a:spcBef>
            </a:pPr>
            <a:r>
              <a:rPr lang="fr-FR" sz="3200" i="1" dirty="0" smtClean="0">
                <a:latin typeface="Pristina" pitchFamily="66" charset="0"/>
              </a:rPr>
              <a:t>Les </a:t>
            </a:r>
            <a:r>
              <a:rPr lang="fr-FR" sz="3200" i="1" dirty="0">
                <a:latin typeface="Pristina" pitchFamily="66" charset="0"/>
              </a:rPr>
              <a:t>temps forts de votre </a:t>
            </a:r>
            <a:r>
              <a:rPr lang="fr-FR" sz="3200" i="1" dirty="0" smtClean="0">
                <a:latin typeface="Pristina" pitchFamily="66" charset="0"/>
              </a:rPr>
              <a:t>séjour</a:t>
            </a:r>
            <a:endParaRPr lang="fr-FR" sz="3200" i="1" dirty="0">
              <a:latin typeface="Pristina" pitchFamily="66" charset="0"/>
            </a:endParaRPr>
          </a:p>
        </p:txBody>
      </p:sp>
      <p:pic>
        <p:nvPicPr>
          <p:cNvPr id="49157" name="Picture 7" descr="Terre sans homm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844824"/>
            <a:ext cx="1001092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Image 3" descr="LOGO CJ ENTIER2 BLC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11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51521" y="5949280"/>
            <a:ext cx="878611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3200" i="1" dirty="0" smtClean="0">
                <a:latin typeface="Pristina" pitchFamily="66" charset="0"/>
              </a:rPr>
              <a:t>24 au 27 mars 2014</a:t>
            </a:r>
            <a:endParaRPr lang="fr-FR" sz="3200" i="1" dirty="0" smtClean="0">
              <a:latin typeface="Pristina" pitchFamily="66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fr-FR" sz="2400" i="1" dirty="0" smtClean="0">
              <a:solidFill>
                <a:srgbClr val="663300"/>
              </a:solidFill>
              <a:latin typeface="Maiandra GD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fr-FR" sz="2400" i="1" dirty="0">
              <a:solidFill>
                <a:srgbClr val="66330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IMG_8005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500438"/>
            <a:ext cx="4824412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33219" y="1406120"/>
            <a:ext cx="3527425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FR" sz="3200" dirty="0">
                <a:latin typeface="Pristina" pitchFamily="66" charset="0"/>
                <a:ea typeface="ＭＳ Ｐゴシック" pitchFamily="-110" charset="-128"/>
              </a:rPr>
              <a:t>Dîner dans le vieux village de </a:t>
            </a:r>
            <a:r>
              <a:rPr lang="fr-FR" sz="3200" dirty="0" err="1">
                <a:latin typeface="Pristina" pitchFamily="66" charset="0"/>
                <a:ea typeface="ＭＳ Ｐゴシック" pitchFamily="-110" charset="-128"/>
              </a:rPr>
              <a:t>Tamerza</a:t>
            </a:r>
            <a:r>
              <a:rPr lang="fr-FR" sz="3200" dirty="0">
                <a:latin typeface="Pristina" pitchFamily="66" charset="0"/>
                <a:ea typeface="ＭＳ Ｐゴシック" pitchFamily="-110" charset="-128"/>
              </a:rPr>
              <a:t> avec mise en lumière 5000 bougies    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4149725"/>
            <a:ext cx="3681413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61950"/>
            <a:ext cx="4535488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115888"/>
            <a:ext cx="219551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fr-FR" sz="2000" dirty="0">
                <a:latin typeface="Maiandra GD" pitchFamily="34" charset="0"/>
              </a:rPr>
              <a:t>Jour </a:t>
            </a:r>
            <a:r>
              <a:rPr lang="fr-FR" sz="2000" dirty="0" smtClean="0">
                <a:latin typeface="Maiandra GD" pitchFamily="34" charset="0"/>
              </a:rPr>
              <a:t>2</a:t>
            </a:r>
            <a:endParaRPr lang="fr-FR" sz="20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88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2051050" y="136525"/>
            <a:ext cx="6985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FR" sz="2800" dirty="0">
                <a:latin typeface="Pristina" pitchFamily="66" charset="0"/>
                <a:ea typeface="ＭＳ Ｐゴシック" pitchFamily="-110" charset="-128"/>
              </a:rPr>
              <a:t>Dîner dans le vieux village de </a:t>
            </a:r>
            <a:r>
              <a:rPr lang="fr-FR" sz="2800" dirty="0" err="1">
                <a:latin typeface="Pristina" pitchFamily="66" charset="0"/>
                <a:ea typeface="ＭＳ Ｐゴシック" pitchFamily="-110" charset="-128"/>
              </a:rPr>
              <a:t>Tamerza</a:t>
            </a:r>
            <a:r>
              <a:rPr lang="fr-FR" sz="2800" dirty="0">
                <a:latin typeface="Pristina" pitchFamily="66" charset="0"/>
                <a:ea typeface="ＭＳ Ｐゴシック" pitchFamily="-110" charset="-128"/>
              </a:rPr>
              <a:t> avec mise en lumière 5000 bougies    </a:t>
            </a:r>
          </a:p>
        </p:txBody>
      </p:sp>
      <p:pic>
        <p:nvPicPr>
          <p:cNvPr id="24579" name="Picture 6" descr="IMG_42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32238"/>
            <a:ext cx="4103688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 descr="IMG_42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33825"/>
            <a:ext cx="4103687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 descr="IMG_42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3960812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12"/>
          <p:cNvSpPr>
            <a:spLocks noChangeArrowheads="1"/>
          </p:cNvSpPr>
          <p:nvPr/>
        </p:nvSpPr>
        <p:spPr bwMode="auto">
          <a:xfrm>
            <a:off x="0" y="115888"/>
            <a:ext cx="219551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fr-FR" sz="2000" dirty="0">
                <a:latin typeface="Maiandra GD" pitchFamily="34" charset="0"/>
              </a:rPr>
              <a:t>Jour </a:t>
            </a:r>
            <a:r>
              <a:rPr lang="fr-FR" sz="2000" dirty="0" smtClean="0">
                <a:latin typeface="Maiandra GD" pitchFamily="34" charset="0"/>
              </a:rPr>
              <a:t>2</a:t>
            </a:r>
            <a:endParaRPr lang="fr-FR" sz="2000" dirty="0">
              <a:latin typeface="Maiandra GD" pitchFamily="34" charset="0"/>
            </a:endParaRPr>
          </a:p>
        </p:txBody>
      </p:sp>
      <p:pic>
        <p:nvPicPr>
          <p:cNvPr id="2458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052513"/>
            <a:ext cx="4073525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864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2051050" y="438150"/>
            <a:ext cx="6985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FR" sz="2800" dirty="0">
                <a:latin typeface="Maiandra GD" pitchFamily="34" charset="0"/>
                <a:ea typeface="ＭＳ Ｐゴシック" pitchFamily="-110" charset="-128"/>
              </a:rPr>
              <a:t>Animation troupe Maalouf pendant le dîner</a:t>
            </a:r>
          </a:p>
        </p:txBody>
      </p:sp>
      <p:sp>
        <p:nvSpPr>
          <p:cNvPr id="28675" name="Rectangle 12"/>
          <p:cNvSpPr>
            <a:spLocks noChangeArrowheads="1"/>
          </p:cNvSpPr>
          <p:nvPr/>
        </p:nvSpPr>
        <p:spPr bwMode="auto">
          <a:xfrm>
            <a:off x="0" y="115888"/>
            <a:ext cx="219551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fr-FR" sz="3200" dirty="0">
                <a:latin typeface="Maiandra GD" pitchFamily="34" charset="0"/>
              </a:rPr>
              <a:t>Option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341438"/>
            <a:ext cx="39020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341438"/>
            <a:ext cx="379095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 descr="IMG_42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4292600"/>
            <a:ext cx="3678237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707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7853C-FE80-41D9-A47F-0E40446D0759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sp>
        <p:nvSpPr>
          <p:cNvPr id="7173" name="Rectangle 12"/>
          <p:cNvSpPr>
            <a:spLocks noChangeArrowheads="1"/>
          </p:cNvSpPr>
          <p:nvPr/>
        </p:nvSpPr>
        <p:spPr bwMode="auto">
          <a:xfrm>
            <a:off x="990600" y="133350"/>
            <a:ext cx="738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>
              <a:spcBef>
                <a:spcPct val="20000"/>
              </a:spcBef>
            </a:pPr>
            <a:r>
              <a:rPr lang="fr-FR" sz="2400" i="1" u="sng" dirty="0">
                <a:latin typeface="Pristina" pitchFamily="66" charset="0"/>
              </a:rPr>
              <a:t>Jour </a:t>
            </a:r>
            <a:r>
              <a:rPr lang="fr-FR" sz="2400" i="1" u="sng" dirty="0" smtClean="0">
                <a:latin typeface="Pristina" pitchFamily="66" charset="0"/>
              </a:rPr>
              <a:t>3: Mercredi 26 mars 2014</a:t>
            </a:r>
            <a:endParaRPr lang="fr-FR" sz="2400" i="1" dirty="0">
              <a:latin typeface="Pristina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1772816"/>
            <a:ext cx="7560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Pristina" pitchFamily="66" charset="0"/>
              </a:rPr>
              <a:t>A partir de 6h30: Petit déjeuner au </a:t>
            </a:r>
            <a:r>
              <a:rPr lang="fr-FR" sz="2000" b="1" dirty="0" err="1" smtClean="0">
                <a:latin typeface="Pristina" pitchFamily="66" charset="0"/>
              </a:rPr>
              <a:t>Tamerza</a:t>
            </a:r>
            <a:r>
              <a:rPr lang="fr-FR" sz="2000" b="1" dirty="0" smtClean="0">
                <a:latin typeface="Pristina" pitchFamily="66" charset="0"/>
              </a:rPr>
              <a:t> Palace 4*</a:t>
            </a:r>
          </a:p>
          <a:p>
            <a:r>
              <a:rPr lang="fr-FR" sz="2000" b="1" dirty="0" smtClean="0">
                <a:latin typeface="Pristina" pitchFamily="66" charset="0"/>
              </a:rPr>
              <a:t>Départ en 4x4 pour un rallye road book à travers le grand Erg Oriental avec GPS</a:t>
            </a:r>
            <a:endParaRPr lang="fr-FR" sz="2000" b="1" dirty="0" smtClean="0">
              <a:latin typeface="Pristina" pitchFamily="66" charset="0"/>
            </a:endParaRPr>
          </a:p>
          <a:p>
            <a:r>
              <a:rPr lang="fr-FR" sz="2000" b="1" dirty="0" smtClean="0">
                <a:latin typeface="Pristina" pitchFamily="66" charset="0"/>
              </a:rPr>
              <a:t>Arrêt pour divers ateliers</a:t>
            </a:r>
          </a:p>
          <a:p>
            <a:r>
              <a:rPr lang="fr-FR" sz="2000" b="1" dirty="0" smtClean="0">
                <a:latin typeface="Pristina" pitchFamily="66" charset="0"/>
              </a:rPr>
              <a:t>Vers 12h00 : Arrêt déjeuner pique nique </a:t>
            </a:r>
            <a:r>
              <a:rPr lang="fr-FR" sz="2000" b="1" dirty="0" err="1" smtClean="0">
                <a:latin typeface="Pristina" pitchFamily="66" charset="0"/>
              </a:rPr>
              <a:t>deluxe</a:t>
            </a:r>
            <a:r>
              <a:rPr lang="fr-FR" sz="2000" b="1" dirty="0" smtClean="0">
                <a:latin typeface="Pristina" pitchFamily="66" charset="0"/>
              </a:rPr>
              <a:t> </a:t>
            </a:r>
          </a:p>
          <a:p>
            <a:r>
              <a:rPr lang="fr-FR" sz="2000" b="1" dirty="0" smtClean="0">
                <a:latin typeface="Pristina" pitchFamily="66" charset="0"/>
              </a:rPr>
              <a:t>Reprise des 4x4 en direction des dunes </a:t>
            </a:r>
            <a:r>
              <a:rPr lang="fr-FR" sz="2000" b="1" dirty="0" err="1" smtClean="0">
                <a:latin typeface="Pristina" pitchFamily="66" charset="0"/>
              </a:rPr>
              <a:t>Lareguett</a:t>
            </a:r>
            <a:endParaRPr lang="fr-FR" sz="2000" b="1" dirty="0" smtClean="0">
              <a:latin typeface="Pristina" pitchFamily="66" charset="0"/>
            </a:endParaRPr>
          </a:p>
          <a:p>
            <a:r>
              <a:rPr lang="fr-FR" sz="2000" b="1" dirty="0" smtClean="0">
                <a:latin typeface="Pristina" pitchFamily="66" charset="0"/>
              </a:rPr>
              <a:t>Vers 18h00: Arrivée  sur le campement éphémère spécialement montée pour votre groupe</a:t>
            </a:r>
          </a:p>
          <a:p>
            <a:r>
              <a:rPr lang="fr-FR" sz="2000" b="1" dirty="0" smtClean="0">
                <a:latin typeface="Pristina" pitchFamily="66" charset="0"/>
              </a:rPr>
              <a:t>Vers  19h30: Conférence sur les étoiles avec Pierre </a:t>
            </a:r>
            <a:r>
              <a:rPr lang="fr-FR" sz="2000" b="1" dirty="0" err="1" smtClean="0">
                <a:latin typeface="Pristina" pitchFamily="66" charset="0"/>
              </a:rPr>
              <a:t>Kohler</a:t>
            </a:r>
            <a:r>
              <a:rPr lang="fr-FR" sz="2000" b="1" dirty="0" smtClean="0">
                <a:latin typeface="Pristina" pitchFamily="66" charset="0"/>
              </a:rPr>
              <a:t> et observation du ciel</a:t>
            </a:r>
          </a:p>
          <a:p>
            <a:r>
              <a:rPr lang="fr-FR" sz="2000" b="1" dirty="0" smtClean="0">
                <a:latin typeface="Pristina" pitchFamily="66" charset="0"/>
              </a:rPr>
              <a:t>20h30 Cocktail champagne sur une dune</a:t>
            </a:r>
          </a:p>
          <a:p>
            <a:r>
              <a:rPr lang="fr-FR" sz="2000" b="1" dirty="0" smtClean="0">
                <a:latin typeface="Pristina" pitchFamily="66" charset="0"/>
              </a:rPr>
              <a:t>21h00: Dîner design dans les dunes</a:t>
            </a:r>
          </a:p>
          <a:p>
            <a:r>
              <a:rPr lang="fr-FR" sz="2000" b="1" dirty="0" smtClean="0">
                <a:latin typeface="Pristina" pitchFamily="66" charset="0"/>
              </a:rPr>
              <a:t>Nuit en </a:t>
            </a:r>
            <a:r>
              <a:rPr lang="fr-FR" sz="2000" b="1" dirty="0" err="1" smtClean="0">
                <a:latin typeface="Pristina" pitchFamily="66" charset="0"/>
              </a:rPr>
              <a:t>lodge</a:t>
            </a:r>
            <a:r>
              <a:rPr lang="fr-FR" sz="2000" b="1" dirty="0" smtClean="0">
                <a:latin typeface="Pristina" pitchFamily="66" charset="0"/>
              </a:rPr>
              <a:t> Out of </a:t>
            </a:r>
            <a:r>
              <a:rPr lang="fr-FR" sz="2000" b="1" dirty="0" err="1" smtClean="0">
                <a:latin typeface="Pristina" pitchFamily="66" charset="0"/>
              </a:rPr>
              <a:t>Africa</a:t>
            </a:r>
            <a:r>
              <a:rPr lang="fr-FR" sz="2000" b="1" dirty="0" smtClean="0">
                <a:latin typeface="Pristina" pitchFamily="66" charset="0"/>
              </a:rPr>
              <a:t> base double ou </a:t>
            </a:r>
            <a:r>
              <a:rPr lang="fr-FR" sz="2000" b="1" dirty="0" err="1" smtClean="0">
                <a:latin typeface="Pristina" pitchFamily="66" charset="0"/>
              </a:rPr>
              <a:t>twin</a:t>
            </a:r>
            <a:endParaRPr lang="fr-FR" sz="2000" b="1" dirty="0">
              <a:latin typeface="Pristin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412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12"/>
          <p:cNvSpPr>
            <a:spLocks noChangeArrowheads="1"/>
          </p:cNvSpPr>
          <p:nvPr/>
        </p:nvSpPr>
        <p:spPr bwMode="auto">
          <a:xfrm>
            <a:off x="990600" y="133350"/>
            <a:ext cx="738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>
              <a:spcBef>
                <a:spcPct val="20000"/>
              </a:spcBef>
            </a:pPr>
            <a:r>
              <a:rPr lang="fr-FR" sz="2400" i="1" u="sng" dirty="0">
                <a:latin typeface="Pristina" pitchFamily="66" charset="0"/>
              </a:rPr>
              <a:t>Jour 1  </a:t>
            </a:r>
            <a:r>
              <a:rPr lang="fr-FR" sz="2400" i="1" u="sng" dirty="0" smtClean="0">
                <a:latin typeface="Pristina" pitchFamily="66" charset="0"/>
              </a:rPr>
              <a:t>-</a:t>
            </a:r>
            <a:r>
              <a:rPr lang="fr-FR" sz="2400" i="1" dirty="0" smtClean="0">
                <a:latin typeface="Pristina" pitchFamily="66" charset="0"/>
              </a:rPr>
              <a:t> </a:t>
            </a:r>
            <a:r>
              <a:rPr lang="fr-FR" sz="2400" i="1" dirty="0" err="1" smtClean="0">
                <a:latin typeface="Pristina" pitchFamily="66" charset="0"/>
              </a:rPr>
              <a:t>Tamerza</a:t>
            </a:r>
            <a:r>
              <a:rPr lang="fr-FR" sz="2400" i="1" dirty="0" smtClean="0">
                <a:latin typeface="Pristina" pitchFamily="66" charset="0"/>
                <a:sym typeface="Wingdings" pitchFamily="2" charset="2"/>
              </a:rPr>
              <a:t> </a:t>
            </a:r>
            <a:r>
              <a:rPr lang="fr-FR" sz="2400" i="1" dirty="0" err="1" smtClean="0">
                <a:latin typeface="Pristina" pitchFamily="66" charset="0"/>
                <a:sym typeface="Wingdings" pitchFamily="2" charset="2"/>
              </a:rPr>
              <a:t>Lareguett</a:t>
            </a:r>
            <a:r>
              <a:rPr lang="fr-FR" sz="2400" i="1" dirty="0" smtClean="0">
                <a:latin typeface="Pristina" pitchFamily="66" charset="0"/>
                <a:sym typeface="Wingdings" pitchFamily="2" charset="2"/>
              </a:rPr>
              <a:t> </a:t>
            </a:r>
            <a:r>
              <a:rPr lang="fr-FR" sz="2400" i="1" dirty="0">
                <a:latin typeface="Pristina" pitchFamily="66" charset="0"/>
                <a:sym typeface="Wingdings" pitchFamily="2" charset="2"/>
              </a:rPr>
              <a:t>: </a:t>
            </a:r>
            <a:r>
              <a:rPr lang="fr-FR" sz="2400" i="1" dirty="0" smtClean="0">
                <a:latin typeface="Pristina" pitchFamily="66" charset="0"/>
                <a:sym typeface="Wingdings" pitchFamily="2" charset="2"/>
              </a:rPr>
              <a:t>105 km </a:t>
            </a:r>
            <a:r>
              <a:rPr lang="fr-FR" sz="2400" i="1" dirty="0">
                <a:latin typeface="Pristina" pitchFamily="66" charset="0"/>
                <a:sym typeface="Wingdings" pitchFamily="2" charset="2"/>
              </a:rPr>
              <a:t>– Environ </a:t>
            </a:r>
            <a:r>
              <a:rPr lang="fr-FR" sz="2400" i="1" dirty="0" smtClean="0">
                <a:latin typeface="Pristina" pitchFamily="66" charset="0"/>
                <a:sym typeface="Wingdings" pitchFamily="2" charset="2"/>
              </a:rPr>
              <a:t>1h30 min de </a:t>
            </a:r>
            <a:r>
              <a:rPr lang="fr-FR" sz="2400" i="1" dirty="0">
                <a:latin typeface="Pristina" pitchFamily="66" charset="0"/>
                <a:sym typeface="Wingdings" pitchFamily="2" charset="2"/>
              </a:rPr>
              <a:t>route</a:t>
            </a:r>
            <a:endParaRPr lang="fr-FR" sz="2400" i="1" dirty="0">
              <a:latin typeface="Pristina" pitchFamily="66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74869" y="1200150"/>
            <a:ext cx="5650245" cy="508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324867" y="155679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1">
                    <a:lumMod val="50000"/>
                    <a:lumOff val="50000"/>
                  </a:schemeClr>
                </a:solidFill>
                <a:latin typeface="Pristina" pitchFamily="66" charset="0"/>
              </a:rPr>
              <a:t>Tamerza</a:t>
            </a:r>
            <a:r>
              <a:rPr lang="fr-FR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Pristina" pitchFamily="66" charset="0"/>
              </a:rPr>
              <a:t> Palace 4*</a:t>
            </a:r>
            <a:endParaRPr lang="fr-FR" b="1" dirty="0">
              <a:solidFill>
                <a:schemeClr val="bg1">
                  <a:lumMod val="50000"/>
                  <a:lumOff val="50000"/>
                </a:schemeClr>
              </a:solidFill>
              <a:latin typeface="Pristina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23728" y="472514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Pristina" pitchFamily="66" charset="0"/>
              </a:rPr>
              <a:t>Campement éphémère dunes de </a:t>
            </a:r>
            <a:r>
              <a:rPr lang="fr-FR" b="1" dirty="0" err="1" smtClean="0">
                <a:solidFill>
                  <a:schemeClr val="bg1">
                    <a:lumMod val="50000"/>
                    <a:lumOff val="50000"/>
                  </a:schemeClr>
                </a:solidFill>
                <a:latin typeface="Pristina" pitchFamily="66" charset="0"/>
              </a:rPr>
              <a:t>Lareguett</a:t>
            </a:r>
            <a:endParaRPr lang="fr-FR" b="1" dirty="0">
              <a:solidFill>
                <a:schemeClr val="bg1">
                  <a:lumMod val="50000"/>
                  <a:lumOff val="50000"/>
                </a:schemeClr>
              </a:solidFill>
              <a:latin typeface="Pristin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077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 3" descr="LOGO CJ ENTIER2 BL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117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1222375"/>
            <a:ext cx="1878012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57375"/>
            <a:ext cx="3468687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ZoneTexte 1"/>
          <p:cNvSpPr txBox="1">
            <a:spLocks noChangeArrowheads="1"/>
          </p:cNvSpPr>
          <p:nvPr/>
        </p:nvSpPr>
        <p:spPr bwMode="auto">
          <a:xfrm>
            <a:off x="3876675" y="2335213"/>
            <a:ext cx="30861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sz="2400" b="1" dirty="0">
                <a:latin typeface="Pristina" pitchFamily="66" charset="0"/>
              </a:rPr>
              <a:t>Pour ce Rallye vous serez muni d’un Road Book et d’un GPS par équipe .</a:t>
            </a:r>
          </a:p>
          <a:p>
            <a:endParaRPr lang="fr-FR" sz="2400" dirty="0">
              <a:solidFill>
                <a:schemeClr val="bg1"/>
              </a:solidFill>
              <a:latin typeface="Pristina" pitchFamily="66" charset="0"/>
            </a:endParaRPr>
          </a:p>
        </p:txBody>
      </p:sp>
      <p:sp>
        <p:nvSpPr>
          <p:cNvPr id="20486" name="Rectangle 16"/>
          <p:cNvSpPr>
            <a:spLocks noChangeArrowheads="1"/>
          </p:cNvSpPr>
          <p:nvPr/>
        </p:nvSpPr>
        <p:spPr bwMode="auto">
          <a:xfrm>
            <a:off x="3043238" y="549275"/>
            <a:ext cx="565308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fr-FR" sz="3200" dirty="0">
                <a:latin typeface="Pristina" pitchFamily="66" charset="0"/>
                <a:cs typeface="Arial" pitchFamily="34" charset="0"/>
              </a:rPr>
              <a:t>Rallye Road Book 4X4</a:t>
            </a:r>
          </a:p>
        </p:txBody>
      </p:sp>
      <p:pic>
        <p:nvPicPr>
          <p:cNvPr id="20488" name="Picture 9" descr="desert tunisien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4321175"/>
            <a:ext cx="3094038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7" descr="DSC_048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4321175"/>
            <a:ext cx="6075362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Rectangle 12"/>
          <p:cNvSpPr>
            <a:spLocks noChangeArrowheads="1"/>
          </p:cNvSpPr>
          <p:nvPr/>
        </p:nvSpPr>
        <p:spPr bwMode="auto">
          <a:xfrm>
            <a:off x="7524750" y="52388"/>
            <a:ext cx="169227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2400" i="1" dirty="0">
                <a:latin typeface="Maiandra GD" pitchFamily="34" charset="0"/>
                <a:cs typeface="Arial" pitchFamily="34" charset="0"/>
              </a:rPr>
              <a:t>Jour  3</a:t>
            </a:r>
          </a:p>
        </p:txBody>
      </p:sp>
    </p:spTree>
    <p:extLst>
      <p:ext uri="{BB962C8B-B14F-4D97-AF65-F5344CB8AC3E}">
        <p14:creationId xmlns:p14="http://schemas.microsoft.com/office/powerpoint/2010/main" val="26665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1530350"/>
            <a:ext cx="33147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4221163"/>
            <a:ext cx="62960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11"/>
          <p:cNvSpPr>
            <a:spLocks noChangeArrowheads="1"/>
          </p:cNvSpPr>
          <p:nvPr/>
        </p:nvSpPr>
        <p:spPr bwMode="auto">
          <a:xfrm>
            <a:off x="250824" y="1885950"/>
            <a:ext cx="460920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2400" dirty="0">
                <a:latin typeface="Pristina" pitchFamily="66" charset="0"/>
              </a:rPr>
              <a:t>Manger en plein air est une des meilleures façons de profiter de ces décors, c'est à ce titre que nous mettons à votre disposition un sac à dos pique nique pratique et facile à transporter. </a:t>
            </a:r>
          </a:p>
        </p:txBody>
      </p:sp>
      <p:sp>
        <p:nvSpPr>
          <p:cNvPr id="21511" name="Text Box 1028"/>
          <p:cNvSpPr txBox="1">
            <a:spLocks noChangeArrowheads="1"/>
          </p:cNvSpPr>
          <p:nvPr/>
        </p:nvSpPr>
        <p:spPr bwMode="auto">
          <a:xfrm>
            <a:off x="3347864" y="534623"/>
            <a:ext cx="52227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2800" dirty="0">
                <a:latin typeface="Pristina" pitchFamily="66" charset="0"/>
                <a:ea typeface="ＭＳ Ｐゴシック"/>
                <a:cs typeface="ＭＳ Ｐゴシック"/>
              </a:rPr>
              <a:t>Arrêt déjeuner pique nique en cours de route</a:t>
            </a:r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7721600" y="9710"/>
            <a:ext cx="13684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fr-FR" sz="2400" i="1" dirty="0">
                <a:latin typeface="Maiandra GD" pitchFamily="34" charset="0"/>
              </a:rPr>
              <a:t>Jour 3</a:t>
            </a:r>
          </a:p>
        </p:txBody>
      </p:sp>
      <p:pic>
        <p:nvPicPr>
          <p:cNvPr id="21513" name="Image 3" descr="LOGO CJ ENTIER2 BL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13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17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9" descr="IMG_3933B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87" y="1340768"/>
            <a:ext cx="345366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10" descr="IMG_3956B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57" y="1066800"/>
            <a:ext cx="4423127" cy="289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458788" y="217488"/>
            <a:ext cx="6789737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sz="4000" dirty="0" smtClean="0">
                <a:latin typeface="Pristina" pitchFamily="66" charset="0"/>
              </a:rPr>
              <a:t>Atelier Luge et </a:t>
            </a:r>
            <a:r>
              <a:rPr lang="fr-FR" sz="4000" dirty="0" err="1" smtClean="0">
                <a:latin typeface="Pristina" pitchFamily="66" charset="0"/>
              </a:rPr>
              <a:t>suf</a:t>
            </a:r>
            <a:r>
              <a:rPr lang="fr-FR" sz="4000" dirty="0" smtClean="0">
                <a:latin typeface="Pristina" pitchFamily="66" charset="0"/>
              </a:rPr>
              <a:t> dans les dunes et quad</a:t>
            </a:r>
            <a:endParaRPr lang="fr-FR" sz="4000" dirty="0">
              <a:latin typeface="Pristina" pitchFamily="66" charset="0"/>
            </a:endParaRPr>
          </a:p>
        </p:txBody>
      </p:sp>
      <p:pic>
        <p:nvPicPr>
          <p:cNvPr id="10" name="Picture 9" descr="IMG_6598B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4115089" cy="274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IMG_3607B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006" y="4124250"/>
            <a:ext cx="3827028" cy="254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 txBox="1">
            <a:spLocks/>
          </p:cNvSpPr>
          <p:nvPr/>
        </p:nvSpPr>
        <p:spPr bwMode="auto">
          <a:xfrm>
            <a:off x="458788" y="217488"/>
            <a:ext cx="6789737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 eaLnBrk="1" hangingPunct="1"/>
            <a:r>
              <a:rPr lang="fr-FR" sz="4000" dirty="0" smtClean="0">
                <a:latin typeface="Pristina" pitchFamily="66" charset="0"/>
              </a:rPr>
              <a:t>Atelier </a:t>
            </a:r>
            <a:r>
              <a:rPr lang="fr-FR" sz="4000" dirty="0" err="1" smtClean="0">
                <a:latin typeface="Pristina" pitchFamily="66" charset="0"/>
              </a:rPr>
              <a:t>Bumper</a:t>
            </a:r>
            <a:r>
              <a:rPr lang="fr-FR" sz="4000" dirty="0" smtClean="0">
                <a:latin typeface="Pristina" pitchFamily="66" charset="0"/>
              </a:rPr>
              <a:t> </a:t>
            </a:r>
            <a:r>
              <a:rPr lang="fr-FR" sz="4000" dirty="0">
                <a:latin typeface="Pristina" pitchFamily="66" charset="0"/>
              </a:rPr>
              <a:t>Ball</a:t>
            </a:r>
          </a:p>
        </p:txBody>
      </p:sp>
      <p:pic>
        <p:nvPicPr>
          <p:cNvPr id="24579" name="Image 3" descr="LOGO CJ ENTIER2 BL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146050"/>
            <a:ext cx="12461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Image 3" descr="LOGO CJ ENTIER2 BL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146050"/>
            <a:ext cx="12461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 descr="\\Servboul1\images cj\Nouvelle Photothèque\Opérations\FRANCE RABOTAGE - EVENTIS\1ére photo\_MG_11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37013"/>
            <a:ext cx="383857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 descr="\\Servboul1\images cj\Nouvelle Photothèque\Opérations\FRANCE RABOTAGE - EVENTIS\1ére photo\_MG_11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2566988"/>
            <a:ext cx="4406900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4" descr="\\Servboul1\images cj\Nouvelle Photothèque\Opérations\FRANCE RABOTAGE - EVENTIS\1ére photo\_MG_11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362075"/>
            <a:ext cx="37274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50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 txBox="1">
            <a:spLocks/>
          </p:cNvSpPr>
          <p:nvPr/>
        </p:nvSpPr>
        <p:spPr bwMode="auto">
          <a:xfrm>
            <a:off x="458788" y="217488"/>
            <a:ext cx="6789737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sz="4000" dirty="0" smtClean="0">
                <a:latin typeface="Pristina" pitchFamily="66" charset="0"/>
              </a:rPr>
              <a:t>Atelier Team </a:t>
            </a:r>
            <a:r>
              <a:rPr lang="fr-FR" sz="4000" dirty="0" err="1">
                <a:latin typeface="Pristina" pitchFamily="66" charset="0"/>
              </a:rPr>
              <a:t>Work</a:t>
            </a:r>
            <a:endParaRPr lang="fr-FR" sz="4000" dirty="0">
              <a:latin typeface="Pristina" pitchFamily="66" charset="0"/>
            </a:endParaRPr>
          </a:p>
        </p:txBody>
      </p:sp>
      <p:pic>
        <p:nvPicPr>
          <p:cNvPr id="26627" name="Image 3" descr="LOGO CJ ENTIER2 BL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146050"/>
            <a:ext cx="12461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Image 3" descr="LOGO CJ ENTIER2 BL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146050"/>
            <a:ext cx="12461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DSC0103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97" y="1647825"/>
            <a:ext cx="6072003" cy="4554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2947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7853C-FE80-41D9-A47F-0E40446D0759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7173" name="Rectangle 12"/>
          <p:cNvSpPr>
            <a:spLocks noChangeArrowheads="1"/>
          </p:cNvSpPr>
          <p:nvPr/>
        </p:nvSpPr>
        <p:spPr bwMode="auto">
          <a:xfrm>
            <a:off x="990600" y="133350"/>
            <a:ext cx="738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>
              <a:spcBef>
                <a:spcPct val="20000"/>
              </a:spcBef>
            </a:pPr>
            <a:r>
              <a:rPr lang="fr-FR" sz="2400" i="1" u="sng" dirty="0">
                <a:latin typeface="Pristina" pitchFamily="66" charset="0"/>
              </a:rPr>
              <a:t>Jour 1  </a:t>
            </a:r>
            <a:r>
              <a:rPr lang="fr-FR" sz="2400" i="1" u="sng" dirty="0" smtClean="0">
                <a:latin typeface="Pristina" pitchFamily="66" charset="0"/>
              </a:rPr>
              <a:t>-</a:t>
            </a:r>
            <a:r>
              <a:rPr lang="fr-FR" sz="2400" i="1" dirty="0" smtClean="0">
                <a:latin typeface="Pristina" pitchFamily="66" charset="0"/>
              </a:rPr>
              <a:t> Tozeur </a:t>
            </a:r>
            <a:r>
              <a:rPr lang="fr-FR" sz="2400" i="1" dirty="0" smtClean="0">
                <a:latin typeface="Pristina" pitchFamily="66" charset="0"/>
                <a:sym typeface="Wingdings" pitchFamily="2" charset="2"/>
              </a:rPr>
              <a:t> </a:t>
            </a:r>
            <a:r>
              <a:rPr lang="fr-FR" sz="2400" i="1" dirty="0" err="1" smtClean="0">
                <a:latin typeface="Pristina" pitchFamily="66" charset="0"/>
                <a:sym typeface="Wingdings" pitchFamily="2" charset="2"/>
              </a:rPr>
              <a:t>Tamerza</a:t>
            </a:r>
            <a:r>
              <a:rPr lang="fr-FR" sz="2400" i="1" dirty="0" smtClean="0">
                <a:latin typeface="Pristina" pitchFamily="66" charset="0"/>
                <a:sym typeface="Wingdings" pitchFamily="2" charset="2"/>
              </a:rPr>
              <a:t>  </a:t>
            </a:r>
            <a:r>
              <a:rPr lang="fr-FR" sz="2400" i="1" dirty="0">
                <a:latin typeface="Pristina" pitchFamily="66" charset="0"/>
                <a:sym typeface="Wingdings" pitchFamily="2" charset="2"/>
              </a:rPr>
              <a:t>: </a:t>
            </a:r>
            <a:r>
              <a:rPr lang="fr-FR" sz="2400" i="1" dirty="0" smtClean="0">
                <a:latin typeface="Pristina" pitchFamily="66" charset="0"/>
                <a:sym typeface="Wingdings" pitchFamily="2" charset="2"/>
              </a:rPr>
              <a:t>50,4km </a:t>
            </a:r>
            <a:r>
              <a:rPr lang="fr-FR" sz="2400" i="1" dirty="0">
                <a:latin typeface="Pristina" pitchFamily="66" charset="0"/>
                <a:sym typeface="Wingdings" pitchFamily="2" charset="2"/>
              </a:rPr>
              <a:t>– Environ </a:t>
            </a:r>
            <a:r>
              <a:rPr lang="fr-FR" sz="2400" i="1" dirty="0" smtClean="0">
                <a:latin typeface="Pristina" pitchFamily="66" charset="0"/>
                <a:sym typeface="Wingdings" pitchFamily="2" charset="2"/>
              </a:rPr>
              <a:t>50 min de </a:t>
            </a:r>
            <a:r>
              <a:rPr lang="fr-FR" sz="2400" i="1" dirty="0">
                <a:latin typeface="Pristina" pitchFamily="66" charset="0"/>
                <a:sym typeface="Wingdings" pitchFamily="2" charset="2"/>
              </a:rPr>
              <a:t>route</a:t>
            </a:r>
            <a:endParaRPr lang="fr-FR" sz="2400" i="1" dirty="0">
              <a:latin typeface="Pristina" pitchFamily="66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19698" y="980728"/>
            <a:ext cx="5670004" cy="548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153281" y="122724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bg1">
                    <a:lumMod val="50000"/>
                    <a:lumOff val="50000"/>
                  </a:schemeClr>
                </a:solidFill>
                <a:latin typeface="Pristina" pitchFamily="66" charset="0"/>
              </a:rPr>
              <a:t>Tamerza</a:t>
            </a:r>
            <a:r>
              <a:rPr lang="fr-FR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Pristina" pitchFamily="66" charset="0"/>
              </a:rPr>
              <a:t> Palace 4*</a:t>
            </a:r>
            <a:endParaRPr lang="fr-FR" b="1" dirty="0">
              <a:solidFill>
                <a:schemeClr val="bg1">
                  <a:lumMod val="50000"/>
                  <a:lumOff val="50000"/>
                </a:schemeClr>
              </a:solidFill>
              <a:latin typeface="Pristina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23928" y="49411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Pristina" pitchFamily="66" charset="0"/>
              </a:rPr>
              <a:t>Aéroport de Tozeur</a:t>
            </a:r>
            <a:endParaRPr lang="fr-FR" b="1" dirty="0">
              <a:solidFill>
                <a:schemeClr val="bg1">
                  <a:lumMod val="50000"/>
                  <a:lumOff val="50000"/>
                </a:schemeClr>
              </a:solidFill>
              <a:latin typeface="Pristina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 txBox="1">
            <a:spLocks/>
          </p:cNvSpPr>
          <p:nvPr/>
        </p:nvSpPr>
        <p:spPr bwMode="auto">
          <a:xfrm>
            <a:off x="458788" y="217488"/>
            <a:ext cx="82296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 eaLnBrk="1" hangingPunct="1"/>
            <a:r>
              <a:rPr lang="fr-FR" sz="4000">
                <a:latin typeface="Pristina" pitchFamily="66" charset="0"/>
              </a:rPr>
              <a:t>Épreuves des jarres</a:t>
            </a:r>
          </a:p>
        </p:txBody>
      </p:sp>
      <p:pic>
        <p:nvPicPr>
          <p:cNvPr id="13315" name="Image 3" descr="LOGO CJ ENTIER2 BL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146050"/>
            <a:ext cx="12461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Image 3" descr="LOGO CJ ENTIER2 BL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146050"/>
            <a:ext cx="12461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066800"/>
            <a:ext cx="4337050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http://jssnews.com/wp-content/uploads/2012/09/scorp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2416175"/>
            <a:ext cx="3976688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259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 txBox="1">
            <a:spLocks/>
          </p:cNvSpPr>
          <p:nvPr/>
        </p:nvSpPr>
        <p:spPr bwMode="auto">
          <a:xfrm>
            <a:off x="458788" y="217488"/>
            <a:ext cx="6789737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 eaLnBrk="1" hangingPunct="1"/>
            <a:r>
              <a:rPr lang="fr-FR" sz="4000" dirty="0" err="1" smtClean="0">
                <a:latin typeface="Pristina" pitchFamily="66" charset="0"/>
              </a:rPr>
              <a:t>Paint</a:t>
            </a:r>
            <a:r>
              <a:rPr lang="fr-FR" sz="4000" dirty="0" smtClean="0">
                <a:latin typeface="Pristina" pitchFamily="66" charset="0"/>
              </a:rPr>
              <a:t> Ball en plein milieu du désert</a:t>
            </a:r>
            <a:endParaRPr lang="fr-FR" sz="4000" dirty="0">
              <a:latin typeface="Pristina" pitchFamily="66" charset="0"/>
            </a:endParaRPr>
          </a:p>
        </p:txBody>
      </p:sp>
      <p:pic>
        <p:nvPicPr>
          <p:cNvPr id="28675" name="Image 3" descr="LOGO CJ ENTIER2 BL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146050"/>
            <a:ext cx="12461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Image 3" descr="LOGO CJ ENTIER2 BL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146050"/>
            <a:ext cx="12461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 descr="\\Servboul1\images cj\Nouvelle Photothèque\Opérations\PANZANI\DSC04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357563"/>
            <a:ext cx="4400550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3" descr="\\Servboul1\images cj\Nouvelle Photothèque\Opérations\PANZANI\DSC040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1524000"/>
            <a:ext cx="42291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068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679450" y="1093788"/>
            <a:ext cx="8357046" cy="1489075"/>
          </a:xfrm>
        </p:spPr>
        <p:txBody>
          <a:bodyPr/>
          <a:lstStyle/>
          <a:p>
            <a:pPr algn="l"/>
            <a:r>
              <a:rPr lang="fr-FR" sz="1800" dirty="0" smtClean="0">
                <a:solidFill>
                  <a:schemeClr val="tx1"/>
                </a:solidFill>
                <a:effectLst/>
              </a:rPr>
              <a:t>Entre chaque activité les participants tourneront une pub sur un thème à définir</a:t>
            </a:r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 smtClean="0"/>
          </a:p>
        </p:txBody>
      </p:sp>
      <p:sp>
        <p:nvSpPr>
          <p:cNvPr id="29699" name="Titre 1"/>
          <p:cNvSpPr txBox="1">
            <a:spLocks/>
          </p:cNvSpPr>
          <p:nvPr/>
        </p:nvSpPr>
        <p:spPr bwMode="auto">
          <a:xfrm>
            <a:off x="458788" y="244475"/>
            <a:ext cx="8443912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 eaLnBrk="1" hangingPunct="1"/>
            <a:r>
              <a:rPr lang="fr-FR" sz="4000" dirty="0" smtClean="0">
                <a:latin typeface="Pristina" pitchFamily="66" charset="0"/>
              </a:rPr>
              <a:t>Tournage </a:t>
            </a:r>
            <a:r>
              <a:rPr lang="fr-FR" sz="4000" dirty="0">
                <a:latin typeface="Pristina" pitchFamily="66" charset="0"/>
              </a:rPr>
              <a:t>d’une pub par équipe</a:t>
            </a:r>
          </a:p>
        </p:txBody>
      </p:sp>
      <p:pic>
        <p:nvPicPr>
          <p:cNvPr id="29700" name="Picture 4" descr="http://www.yenoo.be/sites/default/files/Tournage_Film-P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2003425"/>
            <a:ext cx="64770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954963" y="158750"/>
            <a:ext cx="1023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ctr" hangingPunct="0"/>
            <a:r>
              <a:rPr lang="fr-FR" sz="2000" b="1" dirty="0">
                <a:latin typeface="Pristina" pitchFamily="66" charset="0"/>
                <a:cs typeface="Arial" charset="0"/>
              </a:rPr>
              <a:t>JOUR  </a:t>
            </a:r>
            <a:r>
              <a:rPr lang="fr-FR" sz="2000" b="1" dirty="0" smtClean="0">
                <a:latin typeface="Pristina" pitchFamily="66" charset="0"/>
                <a:cs typeface="Arial" charset="0"/>
              </a:rPr>
              <a:t>3</a:t>
            </a:r>
            <a:endParaRPr lang="fr-FR" sz="2000" dirty="0">
              <a:latin typeface="Pristin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439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Image 14" descr="IMG_337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312863"/>
            <a:ext cx="45720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7954963" y="158750"/>
            <a:ext cx="1023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ctr" hangingPunct="0"/>
            <a:r>
              <a:rPr lang="fr-FR" sz="2000" b="1" dirty="0">
                <a:latin typeface="Pristina" pitchFamily="66" charset="0"/>
                <a:cs typeface="Arial" charset="0"/>
              </a:rPr>
              <a:t>JOUR  </a:t>
            </a:r>
            <a:r>
              <a:rPr lang="fr-FR" sz="2000" b="1" dirty="0" smtClean="0">
                <a:latin typeface="Pristina" pitchFamily="66" charset="0"/>
                <a:cs typeface="Arial" charset="0"/>
              </a:rPr>
              <a:t>3</a:t>
            </a:r>
            <a:endParaRPr lang="fr-FR" sz="2000" dirty="0">
              <a:latin typeface="Pristina" pitchFamily="66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2071688"/>
            <a:ext cx="4240213" cy="3195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83" name="Rectangle 2"/>
          <p:cNvSpPr>
            <a:spLocks noChangeArrowheads="1"/>
          </p:cNvSpPr>
          <p:nvPr/>
        </p:nvSpPr>
        <p:spPr bwMode="auto">
          <a:xfrm>
            <a:off x="1984375" y="558800"/>
            <a:ext cx="5681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3000" b="1" dirty="0" smtClean="0">
                <a:latin typeface="Pristina" pitchFamily="66" charset="0"/>
              </a:rPr>
              <a:t>Méharée </a:t>
            </a:r>
            <a:r>
              <a:rPr lang="fr-FR" sz="3000" b="1" dirty="0">
                <a:latin typeface="Pristina" pitchFamily="66" charset="0"/>
              </a:rPr>
              <a:t>à dos de dromadaire…</a:t>
            </a:r>
          </a:p>
        </p:txBody>
      </p:sp>
    </p:spTree>
    <p:extLst>
      <p:ext uri="{BB962C8B-B14F-4D97-AF65-F5344CB8AC3E}">
        <p14:creationId xmlns:p14="http://schemas.microsoft.com/office/powerpoint/2010/main" val="80245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754063" y="127000"/>
            <a:ext cx="7777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3000" b="1" i="1">
                <a:latin typeface="Pristina" pitchFamily="66" charset="0"/>
              </a:rPr>
              <a:t>Arrivée sur votre campement éphémère</a:t>
            </a:r>
            <a:endParaRPr lang="fr-FR" sz="3000" i="1">
              <a:latin typeface="Pristina" pitchFamily="66" charset="0"/>
            </a:endParaRPr>
          </a:p>
        </p:txBody>
      </p:sp>
      <p:pic>
        <p:nvPicPr>
          <p:cNvPr id="36867" name="Picture 4" descr="DSCN006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13125"/>
            <a:ext cx="338455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611188" y="6092825"/>
            <a:ext cx="7777162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3000" b="1" i="1" dirty="0">
                <a:latin typeface="Pristina" pitchFamily="66" charset="0"/>
              </a:rPr>
              <a:t>Dans </a:t>
            </a:r>
            <a:r>
              <a:rPr lang="fr-FR" sz="3000" b="1" i="1" dirty="0" smtClean="0">
                <a:latin typeface="Pristina" pitchFamily="66" charset="0"/>
              </a:rPr>
              <a:t> la Terre Sans Hommes</a:t>
            </a:r>
            <a:endParaRPr lang="fr-FR" sz="3000" b="1" i="1" dirty="0">
              <a:latin typeface="Pristina" pitchFamily="66" charset="0"/>
            </a:endParaRPr>
          </a:p>
        </p:txBody>
      </p:sp>
      <p:pic>
        <p:nvPicPr>
          <p:cNvPr id="36869" name="Picture 6" descr="lod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65200"/>
            <a:ext cx="33845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7" descr="lodge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965200"/>
            <a:ext cx="3527425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8" descr="IMG_405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33775"/>
            <a:ext cx="36004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577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179512" y="404664"/>
            <a:ext cx="82089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2400" dirty="0" smtClean="0">
                <a:latin typeface="Pristina" pitchFamily="66" charset="0"/>
              </a:rPr>
              <a:t>Campement </a:t>
            </a:r>
            <a:r>
              <a:rPr lang="fr-FR" sz="2400" dirty="0">
                <a:latin typeface="Pristina" pitchFamily="66" charset="0"/>
              </a:rPr>
              <a:t>éphémère monté spécialement pour vous </a:t>
            </a:r>
            <a:r>
              <a:rPr lang="fr-FR" sz="2400" dirty="0" smtClean="0">
                <a:latin typeface="Pristina" pitchFamily="66" charset="0"/>
              </a:rPr>
              <a:t>dans le Grand Erg Oriental</a:t>
            </a:r>
            <a:endParaRPr lang="fr-FR" sz="2400" dirty="0">
              <a:latin typeface="Pristina" pitchFamily="66" charset="0"/>
            </a:endParaRPr>
          </a:p>
        </p:txBody>
      </p:sp>
      <p:sp>
        <p:nvSpPr>
          <p:cNvPr id="34820" name="Rectangle 7"/>
          <p:cNvSpPr>
            <a:spLocks noChangeArrowheads="1"/>
          </p:cNvSpPr>
          <p:nvPr/>
        </p:nvSpPr>
        <p:spPr bwMode="auto">
          <a:xfrm>
            <a:off x="8159750" y="85725"/>
            <a:ext cx="713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ctr" hangingPunct="0"/>
            <a:r>
              <a:rPr lang="fr-FR" sz="2000" b="1" dirty="0" smtClean="0">
                <a:latin typeface="Pristina" pitchFamily="66" charset="0"/>
                <a:cs typeface="Arial" pitchFamily="34" charset="0"/>
              </a:rPr>
              <a:t>Jour </a:t>
            </a:r>
            <a:r>
              <a:rPr lang="fr-FR" sz="2000" b="1" dirty="0" smtClean="0">
                <a:latin typeface="Pristina" pitchFamily="66" charset="0"/>
                <a:cs typeface="Arial" pitchFamily="34" charset="0"/>
              </a:rPr>
              <a:t>3</a:t>
            </a:r>
            <a:endParaRPr lang="fr-FR" sz="2000" dirty="0">
              <a:latin typeface="Pristina" pitchFamily="66" charset="0"/>
            </a:endParaRPr>
          </a:p>
        </p:txBody>
      </p:sp>
      <p:pic>
        <p:nvPicPr>
          <p:cNvPr id="34821" name="Image 11" descr="IMG_898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7938"/>
            <a:ext cx="91440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90600" y="2438400"/>
            <a:ext cx="45624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100">
                <a:solidFill>
                  <a:srgbClr val="996633"/>
                </a:solidFill>
                <a:cs typeface="Arial" charset="0"/>
              </a:rPr>
              <a:t> </a:t>
            </a:r>
            <a:endParaRPr lang="fr-FR" sz="120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</a:pPr>
            <a:endParaRPr lang="fr-FR" sz="1100">
              <a:latin typeface="Times New Roman" pitchFamily="18" charset="0"/>
            </a:endParaRPr>
          </a:p>
        </p:txBody>
      </p:sp>
      <p:sp>
        <p:nvSpPr>
          <p:cNvPr id="14339" name="Rectangle 12"/>
          <p:cNvSpPr>
            <a:spLocks noChangeArrowheads="1"/>
          </p:cNvSpPr>
          <p:nvPr/>
        </p:nvSpPr>
        <p:spPr bwMode="auto">
          <a:xfrm>
            <a:off x="2019300" y="115888"/>
            <a:ext cx="600868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fr-FR" sz="3200" dirty="0">
                <a:latin typeface="Pristina" pitchFamily="66" charset="0"/>
              </a:rPr>
              <a:t>Soirée Conférence observation des étoiles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fr-FR" sz="3200" dirty="0">
                <a:latin typeface="Pristina" pitchFamily="66" charset="0"/>
              </a:rPr>
              <a:t>avec l’astronome Pierre </a:t>
            </a:r>
            <a:r>
              <a:rPr lang="fr-FR" sz="3200" dirty="0" err="1">
                <a:latin typeface="Pristina" pitchFamily="66" charset="0"/>
              </a:rPr>
              <a:t>Kohler</a:t>
            </a:r>
            <a:endParaRPr lang="fr-FR" sz="3200" dirty="0">
              <a:latin typeface="Pristina" pitchFamily="66" charset="0"/>
            </a:endParaRPr>
          </a:p>
        </p:txBody>
      </p:sp>
      <p:pic>
        <p:nvPicPr>
          <p:cNvPr id="14340" name="Picture 5" descr="Tozeur (97) co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3933825"/>
            <a:ext cx="381635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IMG_04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98900"/>
            <a:ext cx="3887787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Imag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09663"/>
            <a:ext cx="45370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Image 3" descr="LOGO CJ ENTIER2 BLC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6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dp.mariottini.free.fr/carnets/dubai/desert/cou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1181100"/>
            <a:ext cx="393382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ZoneTexte 1"/>
          <p:cNvSpPr txBox="1">
            <a:spLocks noChangeArrowheads="1"/>
          </p:cNvSpPr>
          <p:nvPr/>
        </p:nvSpPr>
        <p:spPr bwMode="auto">
          <a:xfrm>
            <a:off x="336550" y="1444625"/>
            <a:ext cx="39814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sz="2800" dirty="0">
                <a:latin typeface="Pristina" pitchFamily="66" charset="0"/>
              </a:rPr>
              <a:t>Arrêt </a:t>
            </a:r>
            <a:r>
              <a:rPr lang="fr-FR" sz="2800" dirty="0" smtClean="0">
                <a:latin typeface="Pristina" pitchFamily="66" charset="0"/>
              </a:rPr>
              <a:t>pour </a:t>
            </a:r>
            <a:r>
              <a:rPr lang="fr-FR" sz="2800" dirty="0">
                <a:latin typeface="Pristina" pitchFamily="66" charset="0"/>
              </a:rPr>
              <a:t>déguster une coupe de champagne dans les dunes du Grand Erg </a:t>
            </a:r>
            <a:r>
              <a:rPr lang="fr-FR" sz="2800" dirty="0" smtClean="0">
                <a:latin typeface="Pristina" pitchFamily="66" charset="0"/>
              </a:rPr>
              <a:t>Oriental</a:t>
            </a:r>
            <a:endParaRPr lang="fr-FR" sz="2800" dirty="0">
              <a:latin typeface="Pristina" pitchFamily="66" charset="0"/>
            </a:endParaRPr>
          </a:p>
        </p:txBody>
      </p:sp>
      <p:pic>
        <p:nvPicPr>
          <p:cNvPr id="12292" name="Picture 5" descr="\\Servboul1\images cj\16 PHOTOTHEQUE\03 - PRODUITS CJ\03. DEJ &amp; DINER &amp; COCKTAIL\cocktail dunes\P10108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3559175"/>
            <a:ext cx="381635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Image 3" descr="LOGO CJ ENTIER2 BL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9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age 6" descr="LOGO CJ BLC typo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58750"/>
            <a:ext cx="148272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501650" y="565150"/>
            <a:ext cx="69373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fr-FR" sz="3000">
                <a:latin typeface="Pristina" pitchFamily="66" charset="0"/>
              </a:rPr>
              <a:t>Design dinner à ciel ouvert</a:t>
            </a:r>
            <a:r>
              <a:rPr lang="fr-FR" sz="3000">
                <a:latin typeface="Maiandra GD" pitchFamily="34" charset="0"/>
              </a:rPr>
              <a:t> </a:t>
            </a:r>
          </a:p>
        </p:txBody>
      </p:sp>
      <p:pic>
        <p:nvPicPr>
          <p:cNvPr id="49156" name="Image 9" descr="IMG_974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270000"/>
            <a:ext cx="8110538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9"/>
          <p:cNvSpPr>
            <a:spLocks noChangeArrowheads="1"/>
          </p:cNvSpPr>
          <p:nvPr/>
        </p:nvSpPr>
        <p:spPr bwMode="auto">
          <a:xfrm>
            <a:off x="7616825" y="363538"/>
            <a:ext cx="969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ctr" hangingPunct="0"/>
            <a:r>
              <a:rPr lang="fr-FR" sz="2000" b="1">
                <a:latin typeface="Pristina" pitchFamily="66" charset="0"/>
                <a:cs typeface="Arial" charset="0"/>
              </a:rPr>
              <a:t>JOUR 2</a:t>
            </a:r>
            <a:endParaRPr lang="fr-FR" sz="2000">
              <a:latin typeface="Pristina" pitchFamily="66" charset="0"/>
            </a:endParaRPr>
          </a:p>
        </p:txBody>
      </p:sp>
      <p:sp>
        <p:nvSpPr>
          <p:cNvPr id="49158" name="Sous-titre 2"/>
          <p:cNvSpPr>
            <a:spLocks/>
          </p:cNvSpPr>
          <p:nvPr/>
        </p:nvSpPr>
        <p:spPr bwMode="auto">
          <a:xfrm>
            <a:off x="366713" y="6411913"/>
            <a:ext cx="16176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1400" b="1">
                <a:solidFill>
                  <a:srgbClr val="FFFFFF"/>
                </a:solidFill>
                <a:latin typeface="Pristina" pitchFamily="66" charset="0"/>
              </a:rPr>
              <a:t>La Tunisie Nouvelle</a:t>
            </a:r>
          </a:p>
        </p:txBody>
      </p:sp>
    </p:spTree>
    <p:extLst>
      <p:ext uri="{BB962C8B-B14F-4D97-AF65-F5344CB8AC3E}">
        <p14:creationId xmlns:p14="http://schemas.microsoft.com/office/powerpoint/2010/main" val="61072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 descr="DSC_02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0938"/>
            <a:ext cx="463867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Image 6" descr="LOGO CJ BLC typo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58750"/>
            <a:ext cx="14827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2"/>
          <p:cNvSpPr>
            <a:spLocks noChangeArrowheads="1"/>
          </p:cNvSpPr>
          <p:nvPr/>
        </p:nvSpPr>
        <p:spPr bwMode="auto">
          <a:xfrm>
            <a:off x="115888" y="620713"/>
            <a:ext cx="904557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fr-FR" sz="2000">
                <a:latin typeface="Pristina" pitchFamily="66" charset="0"/>
              </a:rPr>
              <a:t>Après un cocktail au milieu des dunes, vous découvrirez pour votre soirée, un diner design monté à ciel ouvert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fr-FR" sz="1400">
                <a:hlinkClick r:id="rId4"/>
              </a:rPr>
              <a:t>http://www.croisierejaune.com/video/29_Sahara_design_diner.html</a:t>
            </a:r>
            <a:endParaRPr lang="fr-FR" sz="14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fr-FR" sz="14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fr-FR" sz="1400"/>
          </a:p>
        </p:txBody>
      </p:sp>
      <p:pic>
        <p:nvPicPr>
          <p:cNvPr id="48133" name="Picture 5" descr="P100042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0"/>
            <a:ext cx="46386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7" descr="DSC_022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3690938"/>
            <a:ext cx="450532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8" descr="P100025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397000"/>
            <a:ext cx="443865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Rectangle 9"/>
          <p:cNvSpPr>
            <a:spLocks noChangeArrowheads="1"/>
          </p:cNvSpPr>
          <p:nvPr/>
        </p:nvSpPr>
        <p:spPr bwMode="auto">
          <a:xfrm>
            <a:off x="7954963" y="25400"/>
            <a:ext cx="969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ctr" hangingPunct="0"/>
            <a:r>
              <a:rPr lang="fr-FR" sz="2000" b="1" dirty="0">
                <a:latin typeface="Pristina" pitchFamily="66" charset="0"/>
                <a:cs typeface="Arial" pitchFamily="34" charset="0"/>
              </a:rPr>
              <a:t>JOUR </a:t>
            </a:r>
            <a:r>
              <a:rPr lang="fr-FR" sz="2000" b="1" dirty="0" smtClean="0">
                <a:latin typeface="Pristina" pitchFamily="66" charset="0"/>
                <a:cs typeface="Arial" pitchFamily="34" charset="0"/>
              </a:rPr>
              <a:t>3</a:t>
            </a:r>
            <a:endParaRPr lang="fr-FR" sz="2000" dirty="0">
              <a:latin typeface="Pristina" pitchFamily="66" charset="0"/>
            </a:endParaRPr>
          </a:p>
        </p:txBody>
      </p:sp>
      <p:sp>
        <p:nvSpPr>
          <p:cNvPr id="48137" name="Sous-titre 2"/>
          <p:cNvSpPr>
            <a:spLocks/>
          </p:cNvSpPr>
          <p:nvPr/>
        </p:nvSpPr>
        <p:spPr bwMode="auto">
          <a:xfrm>
            <a:off x="366713" y="6411913"/>
            <a:ext cx="16176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fr-FR" sz="1400" b="1">
                <a:solidFill>
                  <a:srgbClr val="FFFFFF"/>
                </a:solidFill>
                <a:latin typeface="Pristina" pitchFamily="66" charset="0"/>
              </a:rPr>
              <a:t>La Tunisie Nouvelle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7853C-FE80-41D9-A47F-0E40446D0759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7173" name="Rectangle 12"/>
          <p:cNvSpPr>
            <a:spLocks noChangeArrowheads="1"/>
          </p:cNvSpPr>
          <p:nvPr/>
        </p:nvSpPr>
        <p:spPr bwMode="auto">
          <a:xfrm>
            <a:off x="990600" y="133350"/>
            <a:ext cx="738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>
              <a:spcBef>
                <a:spcPct val="20000"/>
              </a:spcBef>
            </a:pPr>
            <a:r>
              <a:rPr lang="fr-FR" sz="2400" i="1" u="sng" dirty="0">
                <a:latin typeface="Pristina" pitchFamily="66" charset="0"/>
              </a:rPr>
              <a:t>Jour </a:t>
            </a:r>
            <a:r>
              <a:rPr lang="fr-FR" sz="2400" i="1" u="sng" dirty="0" smtClean="0">
                <a:latin typeface="Pristina" pitchFamily="66" charset="0"/>
              </a:rPr>
              <a:t>1 : Lundi 24 mars 2014</a:t>
            </a:r>
            <a:endParaRPr lang="fr-FR" sz="2400" i="1" dirty="0">
              <a:latin typeface="Pristina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1772816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Pristina" pitchFamily="66" charset="0"/>
              </a:rPr>
              <a:t>14h25 : Arrivée du vol TU… de Paris en direction de Tozeur</a:t>
            </a:r>
          </a:p>
          <a:p>
            <a:r>
              <a:rPr lang="fr-FR" sz="2000" b="1" dirty="0" smtClean="0">
                <a:latin typeface="Pristina" pitchFamily="66" charset="0"/>
              </a:rPr>
              <a:t>Vers </a:t>
            </a:r>
            <a:r>
              <a:rPr lang="fr-FR" sz="2000" b="1" dirty="0" smtClean="0">
                <a:latin typeface="Pristina" pitchFamily="66" charset="0"/>
              </a:rPr>
              <a:t> 15h15: départ en 4x4 en direction de l’hôtel </a:t>
            </a:r>
            <a:r>
              <a:rPr lang="fr-FR" sz="2000" b="1" dirty="0" err="1" smtClean="0">
                <a:latin typeface="Pristina" pitchFamily="66" charset="0"/>
              </a:rPr>
              <a:t>Tamerza</a:t>
            </a:r>
            <a:r>
              <a:rPr lang="fr-FR" sz="2000" b="1" dirty="0" smtClean="0">
                <a:latin typeface="Pristina" pitchFamily="66" charset="0"/>
              </a:rPr>
              <a:t> Palace 4*</a:t>
            </a:r>
          </a:p>
          <a:p>
            <a:r>
              <a:rPr lang="fr-FR" sz="2000" b="1" dirty="0" smtClean="0">
                <a:latin typeface="Pristina" pitchFamily="66" charset="0"/>
              </a:rPr>
              <a:t>Vers 16h00 : Arrivée à l’hôtel </a:t>
            </a:r>
            <a:r>
              <a:rPr lang="fr-FR" sz="2000" b="1" dirty="0" err="1" smtClean="0">
                <a:latin typeface="Pristina" pitchFamily="66" charset="0"/>
              </a:rPr>
              <a:t>Tamerza</a:t>
            </a:r>
            <a:r>
              <a:rPr lang="fr-FR" sz="2000" b="1" dirty="0" smtClean="0">
                <a:latin typeface="Pristina" pitchFamily="66" charset="0"/>
              </a:rPr>
              <a:t> Palace 4*, cocktail de bienvenue, remise des clefs sous enveloppes</a:t>
            </a:r>
          </a:p>
          <a:p>
            <a:r>
              <a:rPr lang="fr-FR" sz="2000" b="1" dirty="0" smtClean="0">
                <a:latin typeface="Pristina" pitchFamily="66" charset="0"/>
              </a:rPr>
              <a:t>Les participants se dirige vers la salle de travail</a:t>
            </a:r>
          </a:p>
          <a:p>
            <a:r>
              <a:rPr lang="fr-FR" sz="2000" b="1" dirty="0" smtClean="0">
                <a:latin typeface="Pristina" pitchFamily="66" charset="0"/>
              </a:rPr>
              <a:t>Les accompagnants peuvent accéder aux Spa les Bains Berbères</a:t>
            </a:r>
          </a:p>
          <a:p>
            <a:r>
              <a:rPr lang="fr-FR" sz="2000" b="1" dirty="0" smtClean="0">
                <a:latin typeface="Pristina" pitchFamily="66" charset="0"/>
              </a:rPr>
              <a:t>Vers 19h00 : Fin de la réunion Installation dans les chambres et temps libres</a:t>
            </a:r>
          </a:p>
          <a:p>
            <a:r>
              <a:rPr lang="fr-FR" sz="2000" b="1" dirty="0" smtClean="0">
                <a:latin typeface="Pristina" pitchFamily="66" charset="0"/>
              </a:rPr>
              <a:t>Vers 20h00: Dîner au restaurant les Terrasses de l’Atlas</a:t>
            </a:r>
          </a:p>
          <a:p>
            <a:r>
              <a:rPr lang="fr-FR" sz="2000" b="1" dirty="0" smtClean="0">
                <a:latin typeface="Pristina" pitchFamily="66" charset="0"/>
              </a:rPr>
              <a:t>Nuit à l’hôtel en base double ou single</a:t>
            </a:r>
            <a:endParaRPr lang="fr-FR" sz="2000" b="1" dirty="0">
              <a:latin typeface="Pristin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1147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336550" y="119063"/>
            <a:ext cx="85328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2600" i="1" dirty="0">
                <a:latin typeface="Maiandra GD" pitchFamily="34" charset="0"/>
              </a:rPr>
              <a:t>Option Design </a:t>
            </a:r>
            <a:r>
              <a:rPr lang="fr-FR" sz="2600" i="1" dirty="0" err="1">
                <a:latin typeface="Maiandra GD" pitchFamily="34" charset="0"/>
              </a:rPr>
              <a:t>Dinner</a:t>
            </a:r>
            <a:endParaRPr lang="fr-FR" sz="2600" i="1" dirty="0">
              <a:latin typeface="Maiandra GD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fr-FR" sz="2000" i="1" dirty="0">
                <a:solidFill>
                  <a:schemeClr val="bg1"/>
                </a:solidFill>
                <a:latin typeface="Maiandra GD" pitchFamily="34" charset="0"/>
                <a:hlinkClick r:id="rId2"/>
              </a:rPr>
              <a:t>http://www.croisierejaune.com/video/29_Sahara_design_diner.html</a:t>
            </a:r>
            <a:r>
              <a:rPr lang="fr-FR" sz="2000" i="1" dirty="0">
                <a:solidFill>
                  <a:schemeClr val="bg1"/>
                </a:solidFill>
                <a:latin typeface="Maiandra GD" pitchFamily="34" charset="0"/>
              </a:rPr>
              <a:t> </a:t>
            </a:r>
          </a:p>
        </p:txBody>
      </p:sp>
      <p:pic>
        <p:nvPicPr>
          <p:cNvPr id="49155" name="Picture 3" descr="\\Servboul1\images cj\16 PHOTOTHEQUE\03 - PRODUITS CJ\03. DEJ &amp; DINER &amp; COCKTAIL\DESIGN DINER\IMG_9743 - cop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959225"/>
            <a:ext cx="4067175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2" descr="\\Servboul1\images cj\16 PHOTOTHEQUE\03 - PRODUITS CJ\03. DEJ &amp; DINER &amp; COCKTAIL\DESIGN DINER\DinerMedin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68413"/>
            <a:ext cx="4284662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\\Servboul1\images cj\16 PHOTOTHEQUE\03 - PRODUITS CJ\03. DEJ &amp; DINER &amp; COCKTAIL\DESIGN DINER\_MG_8648 - copi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8700"/>
            <a:ext cx="4837113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4" descr="\\Servboul1\images cj\16 PHOTOTHEQUE\03 - PRODUITS CJ\03. DEJ &amp; DINER &amp; COCKTAIL\DESIGN DINER\_MG_8669 - copi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888"/>
            <a:ext cx="4837113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38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 6" descr="LOGO CJ BLC typo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58750"/>
            <a:ext cx="14827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360363" y="660400"/>
            <a:ext cx="6992937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2000">
                <a:latin typeface="Pristina" pitchFamily="66" charset="0"/>
              </a:rPr>
              <a:t>Un lieu unique et exclusif.</a:t>
            </a:r>
          </a:p>
          <a:p>
            <a:pPr marL="342900" indent="-342900">
              <a:spcBef>
                <a:spcPct val="20000"/>
              </a:spcBef>
            </a:pPr>
            <a:r>
              <a:rPr lang="fr-FR" sz="1400" i="1">
                <a:hlinkClick r:id="rId3"/>
              </a:rPr>
              <a:t>http://www.croisierejaune.com/video/31_ephemere_ambassadeur_camp.html</a:t>
            </a:r>
            <a:endParaRPr lang="fr-FR" sz="1400">
              <a:latin typeface="Maiandra GD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fr-FR" sz="1400">
              <a:latin typeface="Maiandra GD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fr-FR" sz="1400">
              <a:latin typeface="Maiandra GD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fr-FR" sz="1400">
              <a:latin typeface="Maiandra GD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fr-FR" sz="1400">
              <a:latin typeface="Maiandra GD" pitchFamily="34" charset="0"/>
            </a:endParaRPr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7635875" y="382588"/>
            <a:ext cx="10102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ctr" hangingPunct="0"/>
            <a:r>
              <a:rPr lang="fr-FR" sz="2000" b="1" dirty="0" smtClean="0">
                <a:latin typeface="Pristina" pitchFamily="66" charset="0"/>
                <a:cs typeface="Arial" pitchFamily="34" charset="0"/>
              </a:rPr>
              <a:t>JOUR  3</a:t>
            </a:r>
            <a:endParaRPr lang="fr-FR" sz="2000" dirty="0">
              <a:latin typeface="Pristina" pitchFamily="66" charset="0"/>
            </a:endParaRPr>
          </a:p>
        </p:txBody>
      </p:sp>
      <p:pic>
        <p:nvPicPr>
          <p:cNvPr id="41989" name="Image 7" descr="IMG_909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64262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Image 8" descr="DSC_046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1285875"/>
            <a:ext cx="2717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7" descr="6804M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0800"/>
            <a:ext cx="4032250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933825"/>
            <a:ext cx="38703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1341438" y="115888"/>
            <a:ext cx="68405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2400" i="1" dirty="0">
                <a:solidFill>
                  <a:srgbClr val="663300"/>
                </a:solidFill>
                <a:latin typeface="Maiandra GD" pitchFamily="34" charset="0"/>
              </a:rPr>
              <a:t> </a:t>
            </a:r>
            <a:r>
              <a:rPr lang="fr-FR" sz="2400" dirty="0">
                <a:latin typeface="Maiandra GD" pitchFamily="34" charset="0"/>
              </a:rPr>
              <a:t>Nuit sous Lodge Out of </a:t>
            </a:r>
            <a:r>
              <a:rPr lang="fr-FR" sz="2400" dirty="0" err="1">
                <a:latin typeface="Maiandra GD" pitchFamily="34" charset="0"/>
              </a:rPr>
              <a:t>Africa</a:t>
            </a:r>
            <a:r>
              <a:rPr lang="fr-FR" sz="2400" dirty="0">
                <a:latin typeface="Maiandra GD" pitchFamily="34" charset="0"/>
              </a:rPr>
              <a:t> </a:t>
            </a:r>
            <a:r>
              <a:rPr lang="fr-FR" sz="2400" dirty="0" smtClean="0">
                <a:latin typeface="Maiandra GD" pitchFamily="34" charset="0"/>
              </a:rPr>
              <a:t>(base 2</a:t>
            </a:r>
            <a:r>
              <a:rPr lang="fr-FR" sz="2400" dirty="0">
                <a:latin typeface="Maiandra GD" pitchFamily="34" charset="0"/>
              </a:rPr>
              <a:t>)</a:t>
            </a:r>
          </a:p>
        </p:txBody>
      </p:sp>
      <p:pic>
        <p:nvPicPr>
          <p:cNvPr id="19463" name="Image 3" descr="LOGO CJ ENTIER2 BL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IMG_3866B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908050"/>
            <a:ext cx="4176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66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0" y="0"/>
            <a:ext cx="7524328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2000" dirty="0">
                <a:latin typeface="Pristina" pitchFamily="66" charset="0"/>
              </a:rPr>
              <a:t>Le Lodge « Ambassadeur » base </a:t>
            </a:r>
            <a:r>
              <a:rPr lang="fr-FR" sz="2000" dirty="0" smtClean="0">
                <a:latin typeface="Pristina" pitchFamily="66" charset="0"/>
              </a:rPr>
              <a:t>2 </a:t>
            </a:r>
            <a:r>
              <a:rPr lang="fr-FR" sz="2000" dirty="0">
                <a:latin typeface="Pristina" pitchFamily="66" charset="0"/>
              </a:rPr>
              <a:t>: accueil et service</a:t>
            </a:r>
          </a:p>
          <a:p>
            <a:pPr marL="342900" indent="-342900">
              <a:spcBef>
                <a:spcPct val="20000"/>
              </a:spcBef>
            </a:pPr>
            <a:r>
              <a:rPr lang="fr-FR" sz="1400" i="1" dirty="0">
                <a:hlinkClick r:id="rId2"/>
              </a:rPr>
              <a:t>http://www.croisierejaune.com/video/31_ephemere_ambassadeur_camp.html</a:t>
            </a:r>
            <a:endParaRPr lang="fr-FR" sz="1400" dirty="0">
              <a:latin typeface="Maiandra GD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fr-FR" sz="1400" dirty="0">
              <a:latin typeface="Maiandra GD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fr-FR" sz="1400" dirty="0">
              <a:latin typeface="Maiandra GD" pitchFamily="34" charset="0"/>
            </a:endParaRPr>
          </a:p>
        </p:txBody>
      </p:sp>
      <p:sp>
        <p:nvSpPr>
          <p:cNvPr id="39940" name="Rectangle 7"/>
          <p:cNvSpPr>
            <a:spLocks noChangeArrowheads="1"/>
          </p:cNvSpPr>
          <p:nvPr/>
        </p:nvSpPr>
        <p:spPr bwMode="auto">
          <a:xfrm>
            <a:off x="8028384" y="0"/>
            <a:ext cx="10102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ctr" hangingPunct="0"/>
            <a:r>
              <a:rPr lang="fr-FR" sz="2000" b="1" dirty="0">
                <a:latin typeface="Pristina" pitchFamily="66" charset="0"/>
                <a:cs typeface="Arial" pitchFamily="34" charset="0"/>
              </a:rPr>
              <a:t>JOUR </a:t>
            </a:r>
            <a:r>
              <a:rPr lang="fr-FR" sz="2000" b="1" dirty="0" smtClean="0">
                <a:latin typeface="Pristina" pitchFamily="66" charset="0"/>
                <a:cs typeface="Arial" pitchFamily="34" charset="0"/>
              </a:rPr>
              <a:t>3 </a:t>
            </a:r>
            <a:endParaRPr lang="fr-FR" sz="2000" dirty="0">
              <a:latin typeface="Pristina" pitchFamily="66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79512" y="1268760"/>
            <a:ext cx="45365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ctr" hangingPunct="0"/>
            <a:r>
              <a:rPr lang="fr-FR" sz="2400" b="1" dirty="0" smtClean="0">
                <a:latin typeface="Pristina" pitchFamily="66" charset="0"/>
                <a:cs typeface="Arial" pitchFamily="34" charset="0"/>
              </a:rPr>
              <a:t>Plan base  2 lits doubles ou </a:t>
            </a:r>
            <a:r>
              <a:rPr lang="fr-FR" sz="2400" b="1" dirty="0" err="1" smtClean="0">
                <a:latin typeface="Pristina" pitchFamily="66" charset="0"/>
                <a:cs typeface="Arial" pitchFamily="34" charset="0"/>
              </a:rPr>
              <a:t>twin</a:t>
            </a:r>
            <a:r>
              <a:rPr lang="fr-FR" sz="2400" b="1" dirty="0" smtClean="0">
                <a:latin typeface="Pristina" pitchFamily="66" charset="0"/>
                <a:cs typeface="Arial" pitchFamily="34" charset="0"/>
              </a:rPr>
              <a:t> avec séparation</a:t>
            </a:r>
            <a:endParaRPr lang="fr-FR" sz="2400" dirty="0">
              <a:latin typeface="Pristina" pitchFamily="66" charset="0"/>
            </a:endParaRPr>
          </a:p>
        </p:txBody>
      </p:sp>
      <p:pic>
        <p:nvPicPr>
          <p:cNvPr id="8" name="Picture 7" descr="TENTE LODGE bas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791" y="1197833"/>
            <a:ext cx="3769042" cy="532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SC_01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8" y="2031206"/>
            <a:ext cx="5208252" cy="348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-100013"/>
            <a:ext cx="8229600" cy="114300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8000" dirty="0">
                <a:latin typeface="Maiandra GD" pitchFamily="34" charset="0"/>
              </a:rPr>
              <a:t> </a:t>
            </a:r>
            <a:r>
              <a:rPr lang="fr-FR" sz="3200" dirty="0">
                <a:latin typeface="Maiandra GD" pitchFamily="34" charset="0"/>
              </a:rPr>
              <a:t>Votre espace salle de bain</a:t>
            </a:r>
          </a:p>
        </p:txBody>
      </p:sp>
      <p:pic>
        <p:nvPicPr>
          <p:cNvPr id="22531" name="Picture 3" descr="\\192.168.1.5\cj\9 COMMERCIAL ET COMMUNICATION\COMMUNICATION\MANUEL DE VENTE\new brochure CJ tunisie\nuit lodge lareguett\IMG_39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11250"/>
            <a:ext cx="78486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Image 3" descr="LOGO CJ ENTIER2 BL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82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7853C-FE80-41D9-A47F-0E40446D0759}" type="slidenum">
              <a:rPr lang="fr-FR" smtClean="0"/>
              <a:pPr>
                <a:defRPr/>
              </a:pPr>
              <a:t>45</a:t>
            </a:fld>
            <a:endParaRPr lang="fr-FR"/>
          </a:p>
        </p:txBody>
      </p:sp>
      <p:sp>
        <p:nvSpPr>
          <p:cNvPr id="7173" name="Rectangle 12"/>
          <p:cNvSpPr>
            <a:spLocks noChangeArrowheads="1"/>
          </p:cNvSpPr>
          <p:nvPr/>
        </p:nvSpPr>
        <p:spPr bwMode="auto">
          <a:xfrm>
            <a:off x="992066" y="151514"/>
            <a:ext cx="738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>
              <a:spcBef>
                <a:spcPct val="20000"/>
              </a:spcBef>
            </a:pPr>
            <a:r>
              <a:rPr lang="fr-FR" sz="2400" i="1" u="sng" dirty="0">
                <a:latin typeface="Pristina" pitchFamily="66" charset="0"/>
              </a:rPr>
              <a:t>Jour </a:t>
            </a:r>
            <a:r>
              <a:rPr lang="fr-FR" sz="2400" i="1" u="sng" dirty="0" smtClean="0">
                <a:latin typeface="Pristina" pitchFamily="66" charset="0"/>
              </a:rPr>
              <a:t>4: </a:t>
            </a:r>
            <a:r>
              <a:rPr lang="fr-FR" sz="2400" i="1" u="sng" dirty="0" smtClean="0">
                <a:latin typeface="Pristina" pitchFamily="66" charset="0"/>
              </a:rPr>
              <a:t>Jeudi 27 </a:t>
            </a:r>
            <a:r>
              <a:rPr lang="fr-FR" sz="2400" i="1" u="sng" dirty="0" smtClean="0">
                <a:latin typeface="Pristina" pitchFamily="66" charset="0"/>
              </a:rPr>
              <a:t>mars 2014</a:t>
            </a:r>
            <a:endParaRPr lang="fr-FR" sz="2400" i="1" dirty="0">
              <a:latin typeface="Pristina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02583" y="864371"/>
            <a:ext cx="75608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Pristina" pitchFamily="66" charset="0"/>
              </a:rPr>
              <a:t>A partir de 6h30: Petit déjeuner  servis sur plateau devant les </a:t>
            </a:r>
            <a:r>
              <a:rPr lang="fr-FR" sz="2000" b="1" dirty="0" err="1" smtClean="0">
                <a:latin typeface="Pristina" pitchFamily="66" charset="0"/>
              </a:rPr>
              <a:t>lodges</a:t>
            </a:r>
            <a:r>
              <a:rPr lang="fr-FR" sz="2000" b="1" dirty="0" smtClean="0">
                <a:latin typeface="Pristina" pitchFamily="66" charset="0"/>
              </a:rPr>
              <a:t> des participants</a:t>
            </a:r>
          </a:p>
          <a:p>
            <a:r>
              <a:rPr lang="fr-FR" sz="2000" b="1" dirty="0" smtClean="0">
                <a:latin typeface="Pristina" pitchFamily="66" charset="0"/>
              </a:rPr>
              <a:t>Départ en 4x4  en direction de l’aéroport de Tozeur</a:t>
            </a:r>
          </a:p>
          <a:p>
            <a:endParaRPr lang="fr-FR" sz="2000" b="1" dirty="0">
              <a:latin typeface="Pristina" pitchFamily="66" charset="0"/>
            </a:endParaRPr>
          </a:p>
          <a:p>
            <a:r>
              <a:rPr lang="fr-FR" sz="2000" b="1" dirty="0" err="1" smtClean="0">
                <a:latin typeface="Pristina" pitchFamily="66" charset="0"/>
              </a:rPr>
              <a:t>Lareguett</a:t>
            </a:r>
            <a:r>
              <a:rPr lang="fr-FR" sz="2000" b="1" dirty="0" smtClean="0">
                <a:latin typeface="Pristina" pitchFamily="66" charset="0"/>
              </a:rPr>
              <a:t> </a:t>
            </a:r>
            <a:r>
              <a:rPr lang="fr-FR" sz="2000" i="1" dirty="0">
                <a:latin typeface="Pristina" pitchFamily="66" charset="0"/>
                <a:sym typeface="Wingdings" pitchFamily="2" charset="2"/>
              </a:rPr>
              <a:t> </a:t>
            </a:r>
            <a:r>
              <a:rPr lang="fr-FR" sz="2000" i="1" dirty="0" smtClean="0">
                <a:latin typeface="Pristina" pitchFamily="66" charset="0"/>
                <a:sym typeface="Wingdings" pitchFamily="2" charset="2"/>
              </a:rPr>
              <a:t>Aéroport de Tozeur : 60 </a:t>
            </a:r>
            <a:r>
              <a:rPr lang="fr-FR" sz="2000" i="1" dirty="0">
                <a:latin typeface="Pristina" pitchFamily="66" charset="0"/>
                <a:sym typeface="Wingdings" pitchFamily="2" charset="2"/>
              </a:rPr>
              <a:t>km – Environ </a:t>
            </a:r>
            <a:r>
              <a:rPr lang="fr-FR" sz="2000" i="1" dirty="0" smtClean="0">
                <a:latin typeface="Pristina" pitchFamily="66" charset="0"/>
                <a:sym typeface="Wingdings" pitchFamily="2" charset="2"/>
              </a:rPr>
              <a:t>1 </a:t>
            </a:r>
            <a:r>
              <a:rPr lang="fr-FR" sz="2000" i="1" dirty="0">
                <a:latin typeface="Pristina" pitchFamily="66" charset="0"/>
                <a:sym typeface="Wingdings" pitchFamily="2" charset="2"/>
              </a:rPr>
              <a:t>h de route</a:t>
            </a:r>
            <a:endParaRPr lang="fr-FR" sz="2000" i="1" dirty="0">
              <a:latin typeface="Pristina" pitchFamily="66" charset="0"/>
            </a:endParaRPr>
          </a:p>
          <a:p>
            <a:endParaRPr lang="fr-FR" sz="2000" b="1" dirty="0">
              <a:latin typeface="Pristina" pitchFamily="66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6438" y="2348880"/>
            <a:ext cx="5933130" cy="381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642732" y="2996952"/>
            <a:ext cx="174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Pristina" pitchFamily="66" charset="0"/>
              </a:rPr>
              <a:t>Aéroport de Tozeur</a:t>
            </a:r>
            <a:endParaRPr lang="fr-FR" b="1" dirty="0">
              <a:solidFill>
                <a:schemeClr val="bg1">
                  <a:lumMod val="50000"/>
                  <a:lumOff val="50000"/>
                </a:schemeClr>
              </a:solidFill>
              <a:latin typeface="Pristina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827337" y="3181618"/>
            <a:ext cx="1746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Pristina" pitchFamily="66" charset="0"/>
              </a:rPr>
              <a:t>Campement éphémère dans les dunes de </a:t>
            </a:r>
            <a:r>
              <a:rPr lang="fr-FR" b="1" dirty="0" err="1" smtClean="0">
                <a:solidFill>
                  <a:schemeClr val="bg1">
                    <a:lumMod val="50000"/>
                    <a:lumOff val="50000"/>
                  </a:schemeClr>
                </a:solidFill>
                <a:latin typeface="Pristina" pitchFamily="66" charset="0"/>
              </a:rPr>
              <a:t>Lareguett</a:t>
            </a:r>
            <a:endParaRPr lang="fr-FR" b="1" dirty="0">
              <a:solidFill>
                <a:schemeClr val="bg1">
                  <a:lumMod val="50000"/>
                  <a:lumOff val="50000"/>
                </a:schemeClr>
              </a:solidFill>
              <a:latin typeface="Pristin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212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Image 6" descr="LOGO CJ BLC typo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58750"/>
            <a:ext cx="14827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2"/>
          <p:cNvSpPr>
            <a:spLocks noChangeArrowheads="1"/>
          </p:cNvSpPr>
          <p:nvPr/>
        </p:nvSpPr>
        <p:spPr bwMode="auto">
          <a:xfrm>
            <a:off x="360363" y="660400"/>
            <a:ext cx="85979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fr-FR" sz="2000" dirty="0">
                <a:latin typeface="Pristina" pitchFamily="66" charset="0"/>
              </a:rPr>
              <a:t>Au petit matin, votre « valet de </a:t>
            </a:r>
            <a:r>
              <a:rPr lang="fr-FR" sz="2000" dirty="0" err="1">
                <a:latin typeface="Pristina" pitchFamily="66" charset="0"/>
              </a:rPr>
              <a:t>lodge</a:t>
            </a:r>
            <a:r>
              <a:rPr lang="fr-FR" sz="2000" dirty="0">
                <a:latin typeface="Pristina" pitchFamily="66" charset="0"/>
              </a:rPr>
              <a:t> » vous amènera sur un plateau le petit déjeuner à l’heure souhaitée</a:t>
            </a:r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7826375" y="223838"/>
            <a:ext cx="984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ctr" hangingPunct="0"/>
            <a:r>
              <a:rPr lang="fr-FR" sz="2000" b="1" dirty="0">
                <a:latin typeface="Pristina" pitchFamily="66" charset="0"/>
                <a:cs typeface="Arial" pitchFamily="34" charset="0"/>
              </a:rPr>
              <a:t>JOUR </a:t>
            </a:r>
            <a:r>
              <a:rPr lang="fr-FR" sz="2000" b="1" dirty="0" smtClean="0">
                <a:latin typeface="Pristina" pitchFamily="66" charset="0"/>
                <a:cs typeface="Arial" pitchFamily="34" charset="0"/>
              </a:rPr>
              <a:t>4</a:t>
            </a:r>
            <a:endParaRPr lang="fr-FR" sz="2000" dirty="0">
              <a:latin typeface="Pristina" pitchFamily="66" charset="0"/>
            </a:endParaRPr>
          </a:p>
        </p:txBody>
      </p:sp>
      <p:pic>
        <p:nvPicPr>
          <p:cNvPr id="37895" name="Image 8" descr="PAC_300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1220788"/>
            <a:ext cx="6892925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/>
          <p:cNvSpPr>
            <a:spLocks noChangeArrowheads="1"/>
          </p:cNvSpPr>
          <p:nvPr/>
        </p:nvSpPr>
        <p:spPr bwMode="auto">
          <a:xfrm>
            <a:off x="360363" y="2996952"/>
            <a:ext cx="85979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 sz="4000" dirty="0" smtClean="0">
                <a:latin typeface="Calibri" pitchFamily="34" charset="0"/>
                <a:cs typeface="Calibri" pitchFamily="34" charset="0"/>
              </a:rPr>
              <a:t>PRESTATIONS OPTIONNELLES</a:t>
            </a:r>
            <a:endParaRPr lang="fr-FR" sz="4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2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Image 6" descr="IMG_262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5075"/>
            <a:ext cx="2776538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Image 7" descr="IMG_264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0"/>
          <a:stretch>
            <a:fillRect/>
          </a:stretch>
        </p:blipFill>
        <p:spPr bwMode="auto">
          <a:xfrm>
            <a:off x="2776538" y="1235075"/>
            <a:ext cx="6367462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7954963" y="-39688"/>
            <a:ext cx="969962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fontAlgn="ctr" hangingPunct="0"/>
            <a:r>
              <a:rPr lang="fr-FR" sz="2000" b="1" dirty="0">
                <a:latin typeface="Pristina" pitchFamily="66" charset="0"/>
                <a:cs typeface="Arial" pitchFamily="34" charset="0"/>
              </a:rPr>
              <a:t>JOUR </a:t>
            </a:r>
            <a:r>
              <a:rPr lang="fr-FR" sz="2000" b="1" dirty="0" smtClean="0">
                <a:latin typeface="Pristina" pitchFamily="66" charset="0"/>
                <a:cs typeface="Arial" pitchFamily="34" charset="0"/>
              </a:rPr>
              <a:t>3</a:t>
            </a:r>
            <a:endParaRPr lang="fr-FR" sz="2000" dirty="0">
              <a:latin typeface="Pristina" pitchFamily="66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763947" y="372953"/>
            <a:ext cx="41973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hangingPunct="0"/>
            <a:r>
              <a:rPr lang="fr-FR" sz="4000" dirty="0" smtClean="0">
                <a:latin typeface="Pristina" pitchFamily="66" charset="0"/>
              </a:rPr>
              <a:t>Sahara </a:t>
            </a:r>
            <a:r>
              <a:rPr lang="fr-FR" sz="4000" dirty="0" err="1">
                <a:latin typeface="Pristina" pitchFamily="66" charset="0"/>
              </a:rPr>
              <a:t>Lounge</a:t>
            </a:r>
            <a:endParaRPr lang="fr-FR" sz="4000" dirty="0">
              <a:latin typeface="Pristin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1227138"/>
            <a:ext cx="4003675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8" descr="IMG_95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894138"/>
            <a:ext cx="4176713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10"/>
          <p:cNvSpPr>
            <a:spLocks noChangeArrowheads="1"/>
          </p:cNvSpPr>
          <p:nvPr/>
        </p:nvSpPr>
        <p:spPr bwMode="auto">
          <a:xfrm>
            <a:off x="323850" y="2205038"/>
            <a:ext cx="431958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b="1" i="1" dirty="0"/>
              <a:t>Pour visualiser le lien cliquer ici: </a:t>
            </a:r>
          </a:p>
          <a:p>
            <a:pPr marL="342900" indent="-342900">
              <a:spcBef>
                <a:spcPct val="20000"/>
              </a:spcBef>
            </a:pPr>
            <a:endParaRPr lang="fr-FR" b="1" i="1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fr-FR" b="1" i="1" dirty="0">
                <a:solidFill>
                  <a:schemeClr val="bg1"/>
                </a:solidFill>
                <a:hlinkClick r:id="rId4"/>
              </a:rPr>
              <a:t>http://www.croisierejaune.com/video/32_Ephemere_Sahara_Lounge.html</a:t>
            </a:r>
            <a:r>
              <a:rPr lang="fr-FR" b="1" i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5061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3894138"/>
            <a:ext cx="4440238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8"/>
          <p:cNvSpPr>
            <a:spLocks noChangeArrowheads="1"/>
          </p:cNvSpPr>
          <p:nvPr/>
        </p:nvSpPr>
        <p:spPr bwMode="auto">
          <a:xfrm>
            <a:off x="7524750" y="-71438"/>
            <a:ext cx="16922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2400" i="1" dirty="0">
                <a:latin typeface="Maiandra GD" pitchFamily="34" charset="0"/>
                <a:cs typeface="Arial" charset="0"/>
              </a:rPr>
              <a:t>Jour  </a:t>
            </a:r>
            <a:r>
              <a:rPr lang="fr-FR" sz="2400" i="1" dirty="0" smtClean="0">
                <a:latin typeface="Maiandra GD" pitchFamily="34" charset="0"/>
                <a:cs typeface="Arial" charset="0"/>
              </a:rPr>
              <a:t>3</a:t>
            </a:r>
            <a:endParaRPr lang="fr-FR" sz="2400" i="1" dirty="0">
              <a:latin typeface="Maiandra GD" pitchFamily="34" charset="0"/>
              <a:cs typeface="Arial" charset="0"/>
            </a:endParaRPr>
          </a:p>
        </p:txBody>
      </p:sp>
      <p:pic>
        <p:nvPicPr>
          <p:cNvPr id="45064" name="Image 3" descr="LOGO CJ ENTIER2 BLC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95736" y="476250"/>
            <a:ext cx="41973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hangingPunct="0"/>
            <a:r>
              <a:rPr lang="fr-FR" sz="4000" dirty="0" smtClean="0">
                <a:latin typeface="Pristina" pitchFamily="66" charset="0"/>
              </a:rPr>
              <a:t>Sahara </a:t>
            </a:r>
            <a:r>
              <a:rPr lang="fr-FR" sz="4000" dirty="0" err="1">
                <a:latin typeface="Pristina" pitchFamily="66" charset="0"/>
              </a:rPr>
              <a:t>Lounge</a:t>
            </a:r>
            <a:endParaRPr lang="fr-FR" sz="4000" dirty="0">
              <a:latin typeface="Pristin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5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138113" y="260350"/>
            <a:ext cx="2770187" cy="6264275"/>
          </a:xfrm>
          <a:prstGeom prst="rect">
            <a:avLst/>
          </a:prstGeom>
          <a:solidFill>
            <a:srgbClr val="AA7554">
              <a:alpha val="70195"/>
            </a:srgb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50825" y="3284538"/>
            <a:ext cx="2592388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75" tIns="40087" rIns="80175" bIns="40087">
            <a:spAutoFit/>
          </a:bodyPr>
          <a:lstStyle>
            <a:lvl1pPr defTabSz="8016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3200" b="1" i="1">
                <a:solidFill>
                  <a:schemeClr val="bg1"/>
                </a:solidFill>
                <a:latin typeface="Book Antiqua" pitchFamily="18" charset="0"/>
              </a:rPr>
              <a:t>Hôtel 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sz="3200" b="1" i="1">
                <a:solidFill>
                  <a:schemeClr val="bg1"/>
                </a:solidFill>
                <a:latin typeface="Book Antiqua" pitchFamily="18" charset="0"/>
              </a:rPr>
              <a:t>Tamerza Palace Tozeur</a:t>
            </a:r>
            <a:endParaRPr lang="fr-FR" sz="2800" b="1" i="1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6388" name="Image 3" descr="LOGO CJ ENTIER2 BL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64636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260350"/>
            <a:ext cx="31623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3284538"/>
            <a:ext cx="32305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260350"/>
            <a:ext cx="2738437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2060575"/>
            <a:ext cx="2786062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4" descr="P10102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4097338"/>
            <a:ext cx="2741612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5373688"/>
            <a:ext cx="3230563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7446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IMG_24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2019300"/>
            <a:ext cx="206375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5" descr="IMG_26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32225"/>
            <a:ext cx="417671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Image 9" descr="IMG_242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33375"/>
            <a:ext cx="461962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570288"/>
            <a:ext cx="4535487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49263" y="1062038"/>
            <a:ext cx="41973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hangingPunct="0"/>
            <a:r>
              <a:rPr lang="fr-FR" sz="4000" dirty="0" smtClean="0">
                <a:latin typeface="Pristina" pitchFamily="66" charset="0"/>
              </a:rPr>
              <a:t>Sahara </a:t>
            </a:r>
            <a:r>
              <a:rPr lang="fr-FR" sz="4000" dirty="0" err="1">
                <a:latin typeface="Pristina" pitchFamily="66" charset="0"/>
              </a:rPr>
              <a:t>Lounge</a:t>
            </a:r>
            <a:endParaRPr lang="fr-FR" sz="4000" dirty="0">
              <a:latin typeface="Pristina" pitchFamily="66" charset="0"/>
            </a:endParaRPr>
          </a:p>
        </p:txBody>
      </p:sp>
      <p:pic>
        <p:nvPicPr>
          <p:cNvPr id="44039" name="Image 3" descr="LOGO CJ ENTIER2 BLC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22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 6" descr="LOGO CJ BLC typo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58750"/>
            <a:ext cx="148272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98425" y="919273"/>
            <a:ext cx="433863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2000" dirty="0">
                <a:latin typeface="Pristina" pitchFamily="66" charset="0"/>
              </a:rPr>
              <a:t>Puis vous découvrirez une discothèque à ciel ouvert pour clôturez ce séjour éphémère et unique dans le Grand Erg Oriental</a:t>
            </a:r>
          </a:p>
        </p:txBody>
      </p:sp>
      <p:pic>
        <p:nvPicPr>
          <p:cNvPr id="54276" name="Picture 5" descr="IMG_106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98250"/>
            <a:ext cx="7379416" cy="364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8"/>
          <p:cNvSpPr>
            <a:spLocks noChangeArrowheads="1"/>
          </p:cNvSpPr>
          <p:nvPr/>
        </p:nvSpPr>
        <p:spPr bwMode="auto">
          <a:xfrm>
            <a:off x="2701925" y="165100"/>
            <a:ext cx="969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fontAlgn="ctr" hangingPunct="0"/>
            <a:r>
              <a:rPr lang="fr-FR" sz="2000" b="1" dirty="0">
                <a:latin typeface="Pristina" pitchFamily="66" charset="0"/>
                <a:cs typeface="Arial" pitchFamily="34" charset="0"/>
              </a:rPr>
              <a:t>JOUR </a:t>
            </a:r>
            <a:r>
              <a:rPr lang="fr-FR" sz="2000" b="1" dirty="0" smtClean="0">
                <a:latin typeface="Pristina" pitchFamily="66" charset="0"/>
                <a:cs typeface="Arial" pitchFamily="34" charset="0"/>
              </a:rPr>
              <a:t>3</a:t>
            </a:r>
            <a:endParaRPr lang="fr-FR" sz="2000" dirty="0">
              <a:latin typeface="Pristina" pitchFamily="66" charset="0"/>
            </a:endParaRPr>
          </a:p>
        </p:txBody>
      </p:sp>
      <p:pic>
        <p:nvPicPr>
          <p:cNvPr id="54278" name="Image 9" descr="IMG_108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363538"/>
            <a:ext cx="23542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Image 10" descr="IMG_119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363538"/>
            <a:ext cx="23526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1907704" y="260350"/>
            <a:ext cx="6961659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2000" dirty="0" smtClean="0">
                <a:latin typeface="Maiandra GD" pitchFamily="34" charset="0"/>
              </a:rPr>
              <a:t>Option Soirée </a:t>
            </a:r>
            <a:r>
              <a:rPr lang="fr-FR" sz="2000" dirty="0">
                <a:latin typeface="Maiandra GD" pitchFamily="34" charset="0"/>
              </a:rPr>
              <a:t>discothèque évènementielle sous les étoiles</a:t>
            </a:r>
          </a:p>
        </p:txBody>
      </p:sp>
      <p:pic>
        <p:nvPicPr>
          <p:cNvPr id="24579" name="Picture 2" descr="\\Servboul1\images cj\Nouvelle Photothèque\Opérations\ALTERDOMUS-OP\AD CSO\IMG_14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3752850"/>
            <a:ext cx="3754438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 descr="\\Servboul1\images cj\Nouvelle Photothèque\Opérations\ALTERDOMUS-OP\AD CSO\IMG_14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656013"/>
            <a:ext cx="4011613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\\Servboul1\images cj\Nouvelle Photothèque\Opérations\ALTERDOMUS-OP\IMG_8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935038"/>
            <a:ext cx="3916362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 descr="\\Servboul1\images cj\Nouvelle Photothèque\Opérations\ALTERDOMUS-OP\IMG_8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566863"/>
            <a:ext cx="3709987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Image 3" descr="LOGO CJ ENTIER2 BLC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66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1259631" y="342900"/>
            <a:ext cx="7704981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3000" dirty="0" smtClean="0">
                <a:latin typeface="Candara" pitchFamily="34" charset="0"/>
              </a:rPr>
              <a:t>Option Lancement </a:t>
            </a:r>
            <a:r>
              <a:rPr lang="fr-FR" sz="3000" dirty="0">
                <a:latin typeface="Candara" pitchFamily="34" charset="0"/>
              </a:rPr>
              <a:t>de montgolfières à la fin du dîner</a:t>
            </a:r>
            <a:endParaRPr lang="fr-FR" sz="3000" i="1" dirty="0">
              <a:latin typeface="Candara" pitchFamily="34" charset="0"/>
            </a:endParaRPr>
          </a:p>
        </p:txBody>
      </p:sp>
      <p:pic>
        <p:nvPicPr>
          <p:cNvPr id="48131" name="Picture 2" descr="http://www.logeekdesign.fr/images_site/images_complementaires/lanterne_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17813"/>
            <a:ext cx="44735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http://www.cadeau-genial.com/wp-content/images/produits/lanterne-volant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2817813"/>
            <a:ext cx="28098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Image 3" descr="LOGO CJ ENTIER2 BL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41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1475656" y="260350"/>
            <a:ext cx="739370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fr-FR" sz="2600" i="1" dirty="0">
                <a:latin typeface="Maiandra GD" pitchFamily="34" charset="0"/>
              </a:rPr>
              <a:t>Option</a:t>
            </a:r>
            <a:r>
              <a:rPr lang="fr-FR" sz="2600" i="1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fr-FR" sz="2600" dirty="0">
                <a:latin typeface="Maiandra GD" pitchFamily="34" charset="0"/>
              </a:rPr>
              <a:t>Lettres de feu au nom du </a:t>
            </a:r>
            <a:r>
              <a:rPr lang="fr-FR" sz="2600" dirty="0" smtClean="0">
                <a:latin typeface="Maiandra GD" pitchFamily="34" charset="0"/>
              </a:rPr>
              <a:t>groupe</a:t>
            </a:r>
            <a:endParaRPr lang="fr-FR" sz="2600" dirty="0">
              <a:latin typeface="Maiandra GD" pitchFamily="34" charset="0"/>
            </a:endParaRPr>
          </a:p>
        </p:txBody>
      </p:sp>
      <p:pic>
        <p:nvPicPr>
          <p:cNvPr id="49155" name="Picture 2" descr="\\Servboul1\images cj\Nouvelle Photothèque\Prestation\Lettre de feu\Image 1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395413"/>
            <a:ext cx="721042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Image 3" descr="LOGO CJ ENTIER2 BL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6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476375" y="692150"/>
            <a:ext cx="6408738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fr-FR" sz="3400" i="1">
              <a:solidFill>
                <a:srgbClr val="663300"/>
              </a:solidFill>
              <a:latin typeface="Maiandra GD" pitchFamily="34" charset="0"/>
            </a:endParaRPr>
          </a:p>
        </p:txBody>
      </p:sp>
      <p:pic>
        <p:nvPicPr>
          <p:cNvPr id="9220" name="Picture 8" descr="Tozeu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9000" y="1844824"/>
            <a:ext cx="19940588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83568" y="3933056"/>
            <a:ext cx="7993062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000" b="1" dirty="0" smtClean="0">
                <a:latin typeface="Pristina" pitchFamily="66" charset="0"/>
              </a:rPr>
              <a:t>Laura </a:t>
            </a:r>
            <a:r>
              <a:rPr lang="fr-FR" sz="3000" b="1" dirty="0" err="1" smtClean="0">
                <a:latin typeface="Pristina" pitchFamily="66" charset="0"/>
              </a:rPr>
              <a:t>Drean</a:t>
            </a:r>
            <a:endParaRPr lang="fr-FR" sz="3000" b="1" dirty="0" smtClean="0">
              <a:latin typeface="Pristina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fr-FR" sz="3000" b="1" dirty="0">
                <a:latin typeface="Pristina" pitchFamily="66" charset="0"/>
              </a:rPr>
              <a:t>0</a:t>
            </a:r>
            <a:r>
              <a:rPr lang="fr-FR" sz="3000" dirty="0" smtClean="0">
                <a:latin typeface="Pristina" pitchFamily="66" charset="0"/>
              </a:rPr>
              <a:t>1 </a:t>
            </a:r>
            <a:r>
              <a:rPr lang="fr-FR" sz="3000" dirty="0">
                <a:latin typeface="Pristina" pitchFamily="66" charset="0"/>
              </a:rPr>
              <a:t>49 </a:t>
            </a:r>
            <a:r>
              <a:rPr lang="fr-FR" sz="3000" dirty="0" smtClean="0">
                <a:latin typeface="Pristina" pitchFamily="66" charset="0"/>
              </a:rPr>
              <a:t>650 650</a:t>
            </a:r>
          </a:p>
          <a:p>
            <a:pPr algn="ctr">
              <a:spcBef>
                <a:spcPct val="50000"/>
              </a:spcBef>
            </a:pPr>
            <a:r>
              <a:rPr lang="fr-FR" sz="2000" dirty="0" smtClean="0">
                <a:solidFill>
                  <a:srgbClr val="663300"/>
                </a:solidFill>
                <a:latin typeface="Maiandra GD" pitchFamily="34" charset="0"/>
                <a:hlinkClick r:id="rId3"/>
              </a:rPr>
              <a:t>laura@croisierejaune.com</a:t>
            </a:r>
            <a:endParaRPr lang="fr-FR" sz="2000" dirty="0">
              <a:solidFill>
                <a:schemeClr val="tx2"/>
              </a:solidFill>
              <a:latin typeface="Maiandra GD" pitchFamily="34" charset="0"/>
            </a:endParaRPr>
          </a:p>
          <a:p>
            <a:pPr>
              <a:spcBef>
                <a:spcPct val="50000"/>
              </a:spcBef>
            </a:pPr>
            <a:endParaRPr lang="fr-FR" sz="2000" dirty="0">
              <a:solidFill>
                <a:schemeClr val="tx2"/>
              </a:solidFill>
              <a:latin typeface="Maiandra GD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sz="2000" dirty="0" smtClean="0">
                <a:solidFill>
                  <a:srgbClr val="663300"/>
                </a:solidFill>
                <a:latin typeface="Maiandra GD" pitchFamily="34" charset="0"/>
                <a:hlinkClick r:id="rId4"/>
              </a:rPr>
              <a:t>www.croisierejaune.com</a:t>
            </a:r>
            <a:endParaRPr lang="fr-FR" sz="2000" dirty="0" smtClean="0">
              <a:solidFill>
                <a:srgbClr val="663300"/>
              </a:solidFill>
              <a:latin typeface="Maiandra GD" pitchFamily="34" charset="0"/>
            </a:endParaRPr>
          </a:p>
          <a:p>
            <a:pPr algn="ctr">
              <a:spcBef>
                <a:spcPct val="50000"/>
              </a:spcBef>
            </a:pPr>
            <a:endParaRPr lang="fr-FR" sz="2000" dirty="0">
              <a:solidFill>
                <a:srgbClr val="663300"/>
              </a:solidFill>
              <a:latin typeface="Maiandra GD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40481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fr-FR" sz="3400" b="1" i="1" dirty="0">
                <a:latin typeface="Pristina" pitchFamily="66" charset="0"/>
              </a:rPr>
              <a:t>Contact</a:t>
            </a:r>
            <a:endParaRPr lang="fr-FR" sz="3400" i="1" dirty="0">
              <a:latin typeface="Pristina" pitchFamily="66" charset="0"/>
            </a:endParaRPr>
          </a:p>
        </p:txBody>
      </p:sp>
      <p:pic>
        <p:nvPicPr>
          <p:cNvPr id="7" name="Image 3" descr="LOGO CJ ENTIER2 BLC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619672" cy="157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7478M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430" y="764704"/>
            <a:ext cx="3468208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179512" y="116632"/>
            <a:ext cx="8712126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0" hangingPunct="0"/>
            <a:r>
              <a:rPr lang="fr-FR" sz="3200" dirty="0" smtClean="0">
                <a:latin typeface="Pristina" pitchFamily="66" charset="0"/>
              </a:rPr>
              <a:t>Détente au bord de la piscine </a:t>
            </a:r>
            <a:r>
              <a:rPr lang="fr-FR" sz="3200" dirty="0" err="1" smtClean="0">
                <a:latin typeface="Pristina" pitchFamily="66" charset="0"/>
              </a:rPr>
              <a:t>duTamerza</a:t>
            </a:r>
            <a:r>
              <a:rPr lang="fr-FR" sz="3200" dirty="0" smtClean="0">
                <a:latin typeface="Pristina" pitchFamily="66" charset="0"/>
              </a:rPr>
              <a:t> Palace 4*</a:t>
            </a:r>
            <a:endParaRPr lang="fr-FR" sz="3200" dirty="0">
              <a:latin typeface="Pristina" pitchFamily="66" charset="0"/>
            </a:endParaRPr>
          </a:p>
        </p:txBody>
      </p:sp>
      <p:pic>
        <p:nvPicPr>
          <p:cNvPr id="37892" name="Picture 8" descr="P1030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3740989"/>
            <a:ext cx="54737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Image 9" descr="Image30pisc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0988"/>
            <a:ext cx="38766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4772025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91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009775" y="136083"/>
            <a:ext cx="669607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FR" sz="2800" dirty="0">
                <a:latin typeface="Pristina" pitchFamily="66" charset="0"/>
              </a:rPr>
              <a:t>Privatisation du SPA de l’hôtel </a:t>
            </a:r>
            <a:r>
              <a:rPr lang="fr-FR" sz="2800" dirty="0" err="1">
                <a:latin typeface="Pristina" pitchFamily="66" charset="0"/>
              </a:rPr>
              <a:t>Tamerza</a:t>
            </a:r>
            <a:r>
              <a:rPr lang="fr-FR" sz="2800" dirty="0">
                <a:latin typeface="Pristina" pitchFamily="66" charset="0"/>
              </a:rPr>
              <a:t> Palace pour l’après midi</a:t>
            </a:r>
          </a:p>
        </p:txBody>
      </p:sp>
      <p:pic>
        <p:nvPicPr>
          <p:cNvPr id="38915" name="Picture 3" descr="7731M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4492625"/>
            <a:ext cx="3614738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7732M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054100"/>
            <a:ext cx="20034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7733M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88" y="852488"/>
            <a:ext cx="20462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Spa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8263"/>
            <a:ext cx="2009775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8" descr="TOL_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660775"/>
            <a:ext cx="1789112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877888"/>
            <a:ext cx="3375025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Image 3" descr="LOGO CJ ENTIER2 BLC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73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sz="1200" smtClean="0">
              <a:solidFill>
                <a:srgbClr val="FFFFFF"/>
              </a:solidFill>
              <a:latin typeface="Calibri" pitchFamily="34" charset="0"/>
              <a:ea typeface="ＭＳ Ｐゴシック" pitchFamily="-110" charset="-128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383391" y="158750"/>
            <a:ext cx="8538359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fr-FR" sz="3200" dirty="0">
                <a:latin typeface="Pristina" pitchFamily="66" charset="0"/>
              </a:rPr>
              <a:t>Dîner au restaurant panoramique du restaurant du </a:t>
            </a:r>
            <a:r>
              <a:rPr lang="fr-FR" sz="3200" dirty="0" err="1">
                <a:latin typeface="Pristina" pitchFamily="66" charset="0"/>
              </a:rPr>
              <a:t>Tamerza</a:t>
            </a:r>
            <a:r>
              <a:rPr lang="fr-FR" sz="3200" dirty="0">
                <a:latin typeface="Pristina" pitchFamily="66" charset="0"/>
              </a:rPr>
              <a:t> </a:t>
            </a:r>
            <a:r>
              <a:rPr lang="fr-FR" sz="3200" dirty="0" smtClean="0">
                <a:latin typeface="Pristina" pitchFamily="66" charset="0"/>
              </a:rPr>
              <a:t>Palace 4*</a:t>
            </a:r>
            <a:endParaRPr lang="fr-FR" sz="3200" dirty="0">
              <a:latin typeface="Pristina" pitchFamily="66" charset="0"/>
            </a:endParaRPr>
          </a:p>
        </p:txBody>
      </p:sp>
      <p:pic>
        <p:nvPicPr>
          <p:cNvPr id="17412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124200"/>
            <a:ext cx="3557587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mage 7" descr="Tamerza-pisci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981075"/>
            <a:ext cx="32575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636588"/>
            <a:ext cx="4383088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odegam.ivector.co.uk/content/DataObjects/Property/Image/image_46_4_v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91" y="4103696"/>
            <a:ext cx="3972585" cy="264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12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1571625" y="33338"/>
            <a:ext cx="76628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FR" sz="3600" dirty="0">
                <a:latin typeface="Pristina" pitchFamily="66" charset="0"/>
              </a:rPr>
              <a:t>Nuit à l’hôtel </a:t>
            </a:r>
            <a:r>
              <a:rPr lang="fr-FR" sz="3600" dirty="0" err="1">
                <a:latin typeface="Pristina" pitchFamily="66" charset="0"/>
              </a:rPr>
              <a:t>Tamerza</a:t>
            </a:r>
            <a:r>
              <a:rPr lang="fr-FR" sz="3600" dirty="0">
                <a:latin typeface="Pristina" pitchFamily="66" charset="0"/>
              </a:rPr>
              <a:t> Palace</a:t>
            </a:r>
          </a:p>
        </p:txBody>
      </p:sp>
      <p:pic>
        <p:nvPicPr>
          <p:cNvPr id="1843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213100"/>
            <a:ext cx="3384550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844550"/>
            <a:ext cx="4157663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4414838"/>
            <a:ext cx="4291013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Tamerza Palace, Tamerz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196751"/>
            <a:ext cx="42799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67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1801</TotalTime>
  <Words>996</Words>
  <Application>Microsoft Office PowerPoint</Application>
  <PresentationFormat>Affichage à l'écran (4:3)</PresentationFormat>
  <Paragraphs>156</Paragraphs>
  <Slides>55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56" baseType="lpstr">
      <vt:lpstr>Apex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Entre chaque activité les participants tourneront une pub sur un thème à définir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Votre espace salle de bain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camille</dc:creator>
  <cp:lastModifiedBy>Laura DREAN</cp:lastModifiedBy>
  <cp:revision>190</cp:revision>
  <dcterms:created xsi:type="dcterms:W3CDTF">2010-01-11T15:17:50Z</dcterms:created>
  <dcterms:modified xsi:type="dcterms:W3CDTF">2013-09-06T15:01:44Z</dcterms:modified>
</cp:coreProperties>
</file>