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handoutMasterIdLst>
    <p:handoutMasterId r:id="rId25"/>
  </p:handoutMasterIdLst>
  <p:sldIdLst>
    <p:sldId id="259" r:id="rId3"/>
    <p:sldId id="260" r:id="rId4"/>
    <p:sldId id="261" r:id="rId5"/>
    <p:sldId id="263" r:id="rId6"/>
    <p:sldId id="281" r:id="rId7"/>
    <p:sldId id="283" r:id="rId8"/>
    <p:sldId id="282" r:id="rId9"/>
    <p:sldId id="284" r:id="rId10"/>
    <p:sldId id="264" r:id="rId11"/>
    <p:sldId id="271" r:id="rId12"/>
    <p:sldId id="262" r:id="rId13"/>
    <p:sldId id="272" r:id="rId14"/>
    <p:sldId id="267" r:id="rId15"/>
    <p:sldId id="285" r:id="rId16"/>
    <p:sldId id="266" r:id="rId17"/>
    <p:sldId id="286" r:id="rId18"/>
    <p:sldId id="288" r:id="rId19"/>
    <p:sldId id="280" r:id="rId20"/>
    <p:sldId id="278" r:id="rId21"/>
    <p:sldId id="274" r:id="rId22"/>
    <p:sldId id="269" r:id="rId23"/>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71" autoAdjust="0"/>
  </p:normalViewPr>
  <p:slideViewPr>
    <p:cSldViewPr>
      <p:cViewPr>
        <p:scale>
          <a:sx n="62" d="100"/>
          <a:sy n="62" d="100"/>
        </p:scale>
        <p:origin x="-1290"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35252-2414-46AC-BC8B-5161AF4190AA}"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FR"/>
        </a:p>
      </dgm:t>
    </dgm:pt>
    <dgm:pt modelId="{C32852F7-C72E-4F58-B337-7FCEA15E660B}">
      <dgm:prSet phldrT="[Texte]"/>
      <dgm:spPr/>
      <dgm:t>
        <a:bodyPr/>
        <a:lstStyle/>
        <a:p>
          <a:r>
            <a:rPr lang="fr-FR" dirty="0" smtClean="0"/>
            <a:t>Construction</a:t>
          </a:r>
          <a:endParaRPr lang="fr-FR" dirty="0"/>
        </a:p>
      </dgm:t>
    </dgm:pt>
    <dgm:pt modelId="{403D22AA-E378-4851-AEEA-8060418D9713}" type="parTrans" cxnId="{A106A9C9-6806-40CC-97DB-7780AC551324}">
      <dgm:prSet/>
      <dgm:spPr/>
      <dgm:t>
        <a:bodyPr/>
        <a:lstStyle/>
        <a:p>
          <a:endParaRPr lang="fr-FR"/>
        </a:p>
      </dgm:t>
    </dgm:pt>
    <dgm:pt modelId="{A7FF40C0-BC3B-4B55-9699-15F7C952E089}" type="sibTrans" cxnId="{A106A9C9-6806-40CC-97DB-7780AC551324}">
      <dgm:prSet/>
      <dgm:spPr/>
      <dgm:t>
        <a:bodyPr/>
        <a:lstStyle/>
        <a:p>
          <a:endParaRPr lang="fr-FR"/>
        </a:p>
      </dgm:t>
    </dgm:pt>
    <dgm:pt modelId="{2D456926-177D-44BC-A91E-A74B437558D4}">
      <dgm:prSet phldrT="[Texte]"/>
      <dgm:spPr/>
      <dgm:t>
        <a:bodyPr/>
        <a:lstStyle/>
        <a:p>
          <a:r>
            <a:rPr lang="fr-FR" dirty="0" smtClean="0"/>
            <a:t>Expérimentation</a:t>
          </a:r>
          <a:endParaRPr lang="fr-FR" dirty="0"/>
        </a:p>
      </dgm:t>
    </dgm:pt>
    <dgm:pt modelId="{C6ABE510-5AF8-416A-8490-251E2F09FF01}" type="parTrans" cxnId="{4B18C41A-4551-439E-960B-84FA0063EB64}">
      <dgm:prSet/>
      <dgm:spPr/>
      <dgm:t>
        <a:bodyPr/>
        <a:lstStyle/>
        <a:p>
          <a:endParaRPr lang="fr-FR"/>
        </a:p>
      </dgm:t>
    </dgm:pt>
    <dgm:pt modelId="{E0FD8A93-3D66-4119-8A70-BD6C389FD495}" type="sibTrans" cxnId="{4B18C41A-4551-439E-960B-84FA0063EB64}">
      <dgm:prSet/>
      <dgm:spPr/>
      <dgm:t>
        <a:bodyPr/>
        <a:lstStyle/>
        <a:p>
          <a:endParaRPr lang="fr-FR"/>
        </a:p>
      </dgm:t>
    </dgm:pt>
    <dgm:pt modelId="{589DA7F1-265F-4B51-9D4C-C96904152FA2}">
      <dgm:prSet phldrT="[Texte]"/>
      <dgm:spPr/>
      <dgm:t>
        <a:bodyPr/>
        <a:lstStyle/>
        <a:p>
          <a:r>
            <a:rPr lang="fr-FR" dirty="0" smtClean="0"/>
            <a:t>Concrétisation</a:t>
          </a:r>
          <a:endParaRPr lang="fr-FR" dirty="0"/>
        </a:p>
      </dgm:t>
    </dgm:pt>
    <dgm:pt modelId="{5F06CEF2-283B-4F87-B09F-47DFE708C9B8}" type="parTrans" cxnId="{88817CB6-2317-4F36-8FBA-9DDAE8CB1762}">
      <dgm:prSet/>
      <dgm:spPr/>
      <dgm:t>
        <a:bodyPr/>
        <a:lstStyle/>
        <a:p>
          <a:endParaRPr lang="fr-FR"/>
        </a:p>
      </dgm:t>
    </dgm:pt>
    <dgm:pt modelId="{50B4A2CB-6FBF-4951-BEF0-EB2E6D857901}" type="sibTrans" cxnId="{88817CB6-2317-4F36-8FBA-9DDAE8CB1762}">
      <dgm:prSet/>
      <dgm:spPr/>
      <dgm:t>
        <a:bodyPr/>
        <a:lstStyle/>
        <a:p>
          <a:endParaRPr lang="fr-FR"/>
        </a:p>
      </dgm:t>
    </dgm:pt>
    <dgm:pt modelId="{5B9F6C91-9C8F-46E9-9851-4E4AD71DF4F2}" type="pres">
      <dgm:prSet presAssocID="{97935252-2414-46AC-BC8B-5161AF4190AA}" presName="Name0" presStyleCnt="0">
        <dgm:presLayoutVars>
          <dgm:dir/>
          <dgm:resizeHandles val="exact"/>
        </dgm:presLayoutVars>
      </dgm:prSet>
      <dgm:spPr/>
      <dgm:t>
        <a:bodyPr/>
        <a:lstStyle/>
        <a:p>
          <a:endParaRPr lang="fr-FR"/>
        </a:p>
      </dgm:t>
    </dgm:pt>
    <dgm:pt modelId="{9C57A49A-2E59-404A-967D-54C73E3F200B}" type="pres">
      <dgm:prSet presAssocID="{97935252-2414-46AC-BC8B-5161AF4190AA}" presName="arrow" presStyleLbl="bgShp" presStyleIdx="0" presStyleCnt="1"/>
      <dgm:spPr/>
    </dgm:pt>
    <dgm:pt modelId="{6C5D4B20-4D95-421E-A974-779FE8C6DA81}" type="pres">
      <dgm:prSet presAssocID="{97935252-2414-46AC-BC8B-5161AF4190AA}" presName="points" presStyleCnt="0"/>
      <dgm:spPr/>
    </dgm:pt>
    <dgm:pt modelId="{B0C2908C-8D63-4822-A466-172BF5B582B0}" type="pres">
      <dgm:prSet presAssocID="{C32852F7-C72E-4F58-B337-7FCEA15E660B}" presName="compositeA" presStyleCnt="0"/>
      <dgm:spPr/>
    </dgm:pt>
    <dgm:pt modelId="{CA8A3E0E-5967-49E8-9058-927BCD3A2E2D}" type="pres">
      <dgm:prSet presAssocID="{C32852F7-C72E-4F58-B337-7FCEA15E660B}" presName="textA" presStyleLbl="revTx" presStyleIdx="0" presStyleCnt="3">
        <dgm:presLayoutVars>
          <dgm:bulletEnabled val="1"/>
        </dgm:presLayoutVars>
      </dgm:prSet>
      <dgm:spPr/>
      <dgm:t>
        <a:bodyPr/>
        <a:lstStyle/>
        <a:p>
          <a:endParaRPr lang="fr-FR"/>
        </a:p>
      </dgm:t>
    </dgm:pt>
    <dgm:pt modelId="{93D016E6-6D4A-474D-B66C-29FF570E00CA}" type="pres">
      <dgm:prSet presAssocID="{C32852F7-C72E-4F58-B337-7FCEA15E660B}" presName="circleA" presStyleLbl="node1" presStyleIdx="0" presStyleCnt="3"/>
      <dgm:spPr/>
    </dgm:pt>
    <dgm:pt modelId="{27173A85-DD95-4788-AAA9-53D949ECD501}" type="pres">
      <dgm:prSet presAssocID="{C32852F7-C72E-4F58-B337-7FCEA15E660B}" presName="spaceA" presStyleCnt="0"/>
      <dgm:spPr/>
    </dgm:pt>
    <dgm:pt modelId="{FD368795-4863-4998-A3F4-C890FC4198FE}" type="pres">
      <dgm:prSet presAssocID="{A7FF40C0-BC3B-4B55-9699-15F7C952E089}" presName="space" presStyleCnt="0"/>
      <dgm:spPr/>
    </dgm:pt>
    <dgm:pt modelId="{00ABA99F-AB15-485B-BC92-884AB4640B9A}" type="pres">
      <dgm:prSet presAssocID="{2D456926-177D-44BC-A91E-A74B437558D4}" presName="compositeB" presStyleCnt="0"/>
      <dgm:spPr/>
    </dgm:pt>
    <dgm:pt modelId="{5E299F91-8384-405D-B211-71598CC1917C}" type="pres">
      <dgm:prSet presAssocID="{2D456926-177D-44BC-A91E-A74B437558D4}" presName="textB" presStyleLbl="revTx" presStyleIdx="1" presStyleCnt="3" custLinFactY="-50000" custLinFactNeighborX="1731" custLinFactNeighborY="-100000">
        <dgm:presLayoutVars>
          <dgm:bulletEnabled val="1"/>
        </dgm:presLayoutVars>
      </dgm:prSet>
      <dgm:spPr/>
      <dgm:t>
        <a:bodyPr/>
        <a:lstStyle/>
        <a:p>
          <a:endParaRPr lang="fr-FR"/>
        </a:p>
      </dgm:t>
    </dgm:pt>
    <dgm:pt modelId="{84CF1BA8-50FE-4C8A-9D42-2D1B629A9297}" type="pres">
      <dgm:prSet presAssocID="{2D456926-177D-44BC-A91E-A74B437558D4}" presName="circleB" presStyleLbl="node1" presStyleIdx="1" presStyleCnt="3"/>
      <dgm:spPr/>
    </dgm:pt>
    <dgm:pt modelId="{46756830-140C-49D1-94E5-7886E8F476A1}" type="pres">
      <dgm:prSet presAssocID="{2D456926-177D-44BC-A91E-A74B437558D4}" presName="spaceB" presStyleCnt="0"/>
      <dgm:spPr/>
    </dgm:pt>
    <dgm:pt modelId="{D302C395-6FEE-49B4-AB25-4AFCC8EC7E36}" type="pres">
      <dgm:prSet presAssocID="{E0FD8A93-3D66-4119-8A70-BD6C389FD495}" presName="space" presStyleCnt="0"/>
      <dgm:spPr/>
    </dgm:pt>
    <dgm:pt modelId="{5278E39B-1DAA-4925-8903-7053D3310A83}" type="pres">
      <dgm:prSet presAssocID="{589DA7F1-265F-4B51-9D4C-C96904152FA2}" presName="compositeA" presStyleCnt="0"/>
      <dgm:spPr/>
    </dgm:pt>
    <dgm:pt modelId="{20C344B8-ACD0-4487-A98C-66FEE49CEF84}" type="pres">
      <dgm:prSet presAssocID="{589DA7F1-265F-4B51-9D4C-C96904152FA2}" presName="textA" presStyleLbl="revTx" presStyleIdx="2" presStyleCnt="3">
        <dgm:presLayoutVars>
          <dgm:bulletEnabled val="1"/>
        </dgm:presLayoutVars>
      </dgm:prSet>
      <dgm:spPr/>
      <dgm:t>
        <a:bodyPr/>
        <a:lstStyle/>
        <a:p>
          <a:endParaRPr lang="fr-FR"/>
        </a:p>
      </dgm:t>
    </dgm:pt>
    <dgm:pt modelId="{5E1194F6-60EE-4F93-B865-41713909FDA9}" type="pres">
      <dgm:prSet presAssocID="{589DA7F1-265F-4B51-9D4C-C96904152FA2}" presName="circleA" presStyleLbl="node1" presStyleIdx="2" presStyleCnt="3"/>
      <dgm:spPr/>
    </dgm:pt>
    <dgm:pt modelId="{892DBFEE-BB3B-4169-92C4-E9912850D143}" type="pres">
      <dgm:prSet presAssocID="{589DA7F1-265F-4B51-9D4C-C96904152FA2}" presName="spaceA" presStyleCnt="0"/>
      <dgm:spPr/>
    </dgm:pt>
  </dgm:ptLst>
  <dgm:cxnLst>
    <dgm:cxn modelId="{88817CB6-2317-4F36-8FBA-9DDAE8CB1762}" srcId="{97935252-2414-46AC-BC8B-5161AF4190AA}" destId="{589DA7F1-265F-4B51-9D4C-C96904152FA2}" srcOrd="2" destOrd="0" parTransId="{5F06CEF2-283B-4F87-B09F-47DFE708C9B8}" sibTransId="{50B4A2CB-6FBF-4951-BEF0-EB2E6D857901}"/>
    <dgm:cxn modelId="{4C3C1727-CC66-4EE8-A77B-88E376E996FC}" type="presOf" srcId="{2D456926-177D-44BC-A91E-A74B437558D4}" destId="{5E299F91-8384-405D-B211-71598CC1917C}" srcOrd="0" destOrd="0" presId="urn:microsoft.com/office/officeart/2005/8/layout/hProcess11"/>
    <dgm:cxn modelId="{CAEB3F57-C918-4911-8202-14589E51A061}" type="presOf" srcId="{589DA7F1-265F-4B51-9D4C-C96904152FA2}" destId="{20C344B8-ACD0-4487-A98C-66FEE49CEF84}" srcOrd="0" destOrd="0" presId="urn:microsoft.com/office/officeart/2005/8/layout/hProcess11"/>
    <dgm:cxn modelId="{A106A9C9-6806-40CC-97DB-7780AC551324}" srcId="{97935252-2414-46AC-BC8B-5161AF4190AA}" destId="{C32852F7-C72E-4F58-B337-7FCEA15E660B}" srcOrd="0" destOrd="0" parTransId="{403D22AA-E378-4851-AEEA-8060418D9713}" sibTransId="{A7FF40C0-BC3B-4B55-9699-15F7C952E089}"/>
    <dgm:cxn modelId="{19B6D189-1CB7-45C7-A2CF-405B306576D2}" type="presOf" srcId="{C32852F7-C72E-4F58-B337-7FCEA15E660B}" destId="{CA8A3E0E-5967-49E8-9058-927BCD3A2E2D}" srcOrd="0" destOrd="0" presId="urn:microsoft.com/office/officeart/2005/8/layout/hProcess11"/>
    <dgm:cxn modelId="{4B18C41A-4551-439E-960B-84FA0063EB64}" srcId="{97935252-2414-46AC-BC8B-5161AF4190AA}" destId="{2D456926-177D-44BC-A91E-A74B437558D4}" srcOrd="1" destOrd="0" parTransId="{C6ABE510-5AF8-416A-8490-251E2F09FF01}" sibTransId="{E0FD8A93-3D66-4119-8A70-BD6C389FD495}"/>
    <dgm:cxn modelId="{63147930-FBB1-4D20-A14D-3815C3AD95FE}" type="presOf" srcId="{97935252-2414-46AC-BC8B-5161AF4190AA}" destId="{5B9F6C91-9C8F-46E9-9851-4E4AD71DF4F2}" srcOrd="0" destOrd="0" presId="urn:microsoft.com/office/officeart/2005/8/layout/hProcess11"/>
    <dgm:cxn modelId="{C42FE610-5EC1-47B2-B15E-94658312A03E}" type="presParOf" srcId="{5B9F6C91-9C8F-46E9-9851-4E4AD71DF4F2}" destId="{9C57A49A-2E59-404A-967D-54C73E3F200B}" srcOrd="0" destOrd="0" presId="urn:microsoft.com/office/officeart/2005/8/layout/hProcess11"/>
    <dgm:cxn modelId="{7EACA981-E965-4766-90F9-09D1214B8521}" type="presParOf" srcId="{5B9F6C91-9C8F-46E9-9851-4E4AD71DF4F2}" destId="{6C5D4B20-4D95-421E-A974-779FE8C6DA81}" srcOrd="1" destOrd="0" presId="urn:microsoft.com/office/officeart/2005/8/layout/hProcess11"/>
    <dgm:cxn modelId="{1CBB719E-DC2C-4829-AEA8-B4F965FA5788}" type="presParOf" srcId="{6C5D4B20-4D95-421E-A974-779FE8C6DA81}" destId="{B0C2908C-8D63-4822-A466-172BF5B582B0}" srcOrd="0" destOrd="0" presId="urn:microsoft.com/office/officeart/2005/8/layout/hProcess11"/>
    <dgm:cxn modelId="{0E11FB50-659D-408D-8613-F57675B97882}" type="presParOf" srcId="{B0C2908C-8D63-4822-A466-172BF5B582B0}" destId="{CA8A3E0E-5967-49E8-9058-927BCD3A2E2D}" srcOrd="0" destOrd="0" presId="urn:microsoft.com/office/officeart/2005/8/layout/hProcess11"/>
    <dgm:cxn modelId="{124FDF92-750D-43B1-9640-86547DF5A707}" type="presParOf" srcId="{B0C2908C-8D63-4822-A466-172BF5B582B0}" destId="{93D016E6-6D4A-474D-B66C-29FF570E00CA}" srcOrd="1" destOrd="0" presId="urn:microsoft.com/office/officeart/2005/8/layout/hProcess11"/>
    <dgm:cxn modelId="{24AB2B1C-FE83-47DB-9C66-7DAE34BFE72A}" type="presParOf" srcId="{B0C2908C-8D63-4822-A466-172BF5B582B0}" destId="{27173A85-DD95-4788-AAA9-53D949ECD501}" srcOrd="2" destOrd="0" presId="urn:microsoft.com/office/officeart/2005/8/layout/hProcess11"/>
    <dgm:cxn modelId="{28A70B2E-6E0E-403D-925B-2AAA937D3473}" type="presParOf" srcId="{6C5D4B20-4D95-421E-A974-779FE8C6DA81}" destId="{FD368795-4863-4998-A3F4-C890FC4198FE}" srcOrd="1" destOrd="0" presId="urn:microsoft.com/office/officeart/2005/8/layout/hProcess11"/>
    <dgm:cxn modelId="{33A0AD30-7310-478F-A53B-161CA1AACDD9}" type="presParOf" srcId="{6C5D4B20-4D95-421E-A974-779FE8C6DA81}" destId="{00ABA99F-AB15-485B-BC92-884AB4640B9A}" srcOrd="2" destOrd="0" presId="urn:microsoft.com/office/officeart/2005/8/layout/hProcess11"/>
    <dgm:cxn modelId="{44ED44C4-CD80-411C-B00D-C8746E749C6D}" type="presParOf" srcId="{00ABA99F-AB15-485B-BC92-884AB4640B9A}" destId="{5E299F91-8384-405D-B211-71598CC1917C}" srcOrd="0" destOrd="0" presId="urn:microsoft.com/office/officeart/2005/8/layout/hProcess11"/>
    <dgm:cxn modelId="{22F628BD-EDA9-4F52-8D23-289D814B8BF5}" type="presParOf" srcId="{00ABA99F-AB15-485B-BC92-884AB4640B9A}" destId="{84CF1BA8-50FE-4C8A-9D42-2D1B629A9297}" srcOrd="1" destOrd="0" presId="urn:microsoft.com/office/officeart/2005/8/layout/hProcess11"/>
    <dgm:cxn modelId="{4EF965B6-3870-4BFA-A7BF-18FDC507DAED}" type="presParOf" srcId="{00ABA99F-AB15-485B-BC92-884AB4640B9A}" destId="{46756830-140C-49D1-94E5-7886E8F476A1}" srcOrd="2" destOrd="0" presId="urn:microsoft.com/office/officeart/2005/8/layout/hProcess11"/>
    <dgm:cxn modelId="{5E522933-2CC4-4A53-A326-FADC5E547FB7}" type="presParOf" srcId="{6C5D4B20-4D95-421E-A974-779FE8C6DA81}" destId="{D302C395-6FEE-49B4-AB25-4AFCC8EC7E36}" srcOrd="3" destOrd="0" presId="urn:microsoft.com/office/officeart/2005/8/layout/hProcess11"/>
    <dgm:cxn modelId="{F690FCEA-712D-4789-A5B3-A5ED6E19954F}" type="presParOf" srcId="{6C5D4B20-4D95-421E-A974-779FE8C6DA81}" destId="{5278E39B-1DAA-4925-8903-7053D3310A83}" srcOrd="4" destOrd="0" presId="urn:microsoft.com/office/officeart/2005/8/layout/hProcess11"/>
    <dgm:cxn modelId="{D2CED27B-F8C7-4C28-B052-3B444CB29375}" type="presParOf" srcId="{5278E39B-1DAA-4925-8903-7053D3310A83}" destId="{20C344B8-ACD0-4487-A98C-66FEE49CEF84}" srcOrd="0" destOrd="0" presId="urn:microsoft.com/office/officeart/2005/8/layout/hProcess11"/>
    <dgm:cxn modelId="{C57214B7-626B-4D43-B104-F4AD4007F73B}" type="presParOf" srcId="{5278E39B-1DAA-4925-8903-7053D3310A83}" destId="{5E1194F6-60EE-4F93-B865-41713909FDA9}" srcOrd="1" destOrd="0" presId="urn:microsoft.com/office/officeart/2005/8/layout/hProcess11"/>
    <dgm:cxn modelId="{5D46F6A6-9BE5-460B-8903-1FF30426C363}" type="presParOf" srcId="{5278E39B-1DAA-4925-8903-7053D3310A83}" destId="{892DBFEE-BB3B-4169-92C4-E9912850D14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7A49A-2E59-404A-967D-54C73E3F200B}">
      <dsp:nvSpPr>
        <dsp:cNvPr id="0" name=""/>
        <dsp:cNvSpPr/>
      </dsp:nvSpPr>
      <dsp:spPr>
        <a:xfrm>
          <a:off x="0" y="388843"/>
          <a:ext cx="7200800" cy="51845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8A3E0E-5967-49E8-9058-927BCD3A2E2D}">
      <dsp:nvSpPr>
        <dsp:cNvPr id="0" name=""/>
        <dsp:cNvSpPr/>
      </dsp:nvSpPr>
      <dsp:spPr>
        <a:xfrm>
          <a:off x="3164" y="0"/>
          <a:ext cx="2088513" cy="51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fr-FR" sz="1800" kern="1200" dirty="0" smtClean="0"/>
            <a:t>Construction</a:t>
          </a:r>
          <a:endParaRPr lang="fr-FR" sz="1800" kern="1200" dirty="0"/>
        </a:p>
      </dsp:txBody>
      <dsp:txXfrm>
        <a:off x="3164" y="0"/>
        <a:ext cx="2088513" cy="518457"/>
      </dsp:txXfrm>
    </dsp:sp>
    <dsp:sp modelId="{93D016E6-6D4A-474D-B66C-29FF570E00CA}">
      <dsp:nvSpPr>
        <dsp:cNvPr id="0" name=""/>
        <dsp:cNvSpPr/>
      </dsp:nvSpPr>
      <dsp:spPr>
        <a:xfrm>
          <a:off x="982613" y="583264"/>
          <a:ext cx="129614" cy="1296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299F91-8384-405D-B211-71598CC1917C}">
      <dsp:nvSpPr>
        <dsp:cNvPr id="0" name=""/>
        <dsp:cNvSpPr/>
      </dsp:nvSpPr>
      <dsp:spPr>
        <a:xfrm>
          <a:off x="2232255" y="0"/>
          <a:ext cx="2088513" cy="51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fr-FR" sz="1800" kern="1200" dirty="0" smtClean="0"/>
            <a:t>Expérimentation</a:t>
          </a:r>
          <a:endParaRPr lang="fr-FR" sz="1800" kern="1200" dirty="0"/>
        </a:p>
      </dsp:txBody>
      <dsp:txXfrm>
        <a:off x="2232255" y="0"/>
        <a:ext cx="2088513" cy="518457"/>
      </dsp:txXfrm>
    </dsp:sp>
    <dsp:sp modelId="{84CF1BA8-50FE-4C8A-9D42-2D1B629A9297}">
      <dsp:nvSpPr>
        <dsp:cNvPr id="0" name=""/>
        <dsp:cNvSpPr/>
      </dsp:nvSpPr>
      <dsp:spPr>
        <a:xfrm>
          <a:off x="3175552" y="583264"/>
          <a:ext cx="129614" cy="1296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C344B8-ACD0-4487-A98C-66FEE49CEF84}">
      <dsp:nvSpPr>
        <dsp:cNvPr id="0" name=""/>
        <dsp:cNvSpPr/>
      </dsp:nvSpPr>
      <dsp:spPr>
        <a:xfrm>
          <a:off x="4389042" y="0"/>
          <a:ext cx="2088513" cy="51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fr-FR" sz="1800" kern="1200" dirty="0" smtClean="0"/>
            <a:t>Concrétisation</a:t>
          </a:r>
          <a:endParaRPr lang="fr-FR" sz="1800" kern="1200" dirty="0"/>
        </a:p>
      </dsp:txBody>
      <dsp:txXfrm>
        <a:off x="4389042" y="0"/>
        <a:ext cx="2088513" cy="518457"/>
      </dsp:txXfrm>
    </dsp:sp>
    <dsp:sp modelId="{5E1194F6-60EE-4F93-B865-41713909FDA9}">
      <dsp:nvSpPr>
        <dsp:cNvPr id="0" name=""/>
        <dsp:cNvSpPr/>
      </dsp:nvSpPr>
      <dsp:spPr>
        <a:xfrm>
          <a:off x="5368491" y="583264"/>
          <a:ext cx="129614" cy="1296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B42EAB21-F0E8-4A9F-9302-186FA9FB3699}" type="datetimeFigureOut">
              <a:rPr lang="fr-FR"/>
              <a:pPr>
                <a:defRPr/>
              </a:pPr>
              <a:t>02/09/2013</a:t>
            </a:fld>
            <a:endParaRPr lang="fr-FR"/>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fr-FR"/>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E06FCB28-4160-49E3-A63A-85876A46EFBE}" type="slidenum">
              <a:rPr lang="fr-FR"/>
              <a:pPr>
                <a:defRPr/>
              </a:pPr>
              <a:t>‹N°›</a:t>
            </a:fld>
            <a:endParaRPr lang="fr-FR"/>
          </a:p>
        </p:txBody>
      </p:sp>
    </p:spTree>
    <p:extLst>
      <p:ext uri="{BB962C8B-B14F-4D97-AF65-F5344CB8AC3E}">
        <p14:creationId xmlns:p14="http://schemas.microsoft.com/office/powerpoint/2010/main" val="1084704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C165C36-4DF0-44BF-905B-A1A4FFF3386B}" type="datetimeFigureOut">
              <a:rPr lang="fr-FR"/>
              <a:pPr>
                <a:defRPr/>
              </a:pPr>
              <a:t>02/09/2013</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A70A15C-8F3F-4B9E-BCD6-10BA711ECBA4}" type="slidenum">
              <a:rPr lang="fr-FR"/>
              <a:pPr>
                <a:defRPr/>
              </a:pPr>
              <a:t>‹N°›</a:t>
            </a:fld>
            <a:endParaRPr lang="fr-FR"/>
          </a:p>
        </p:txBody>
      </p:sp>
    </p:spTree>
    <p:extLst>
      <p:ext uri="{BB962C8B-B14F-4D97-AF65-F5344CB8AC3E}">
        <p14:creationId xmlns:p14="http://schemas.microsoft.com/office/powerpoint/2010/main" val="2397500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images3.photomania.com/videoview_flv.asp?login=x_x23082013_UYRM2&amp;photo=radAD4B4.flv&amp;album=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403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4D709B-3CB7-45D3-A4C9-A58AC23FA600}" type="slidenum">
              <a:rPr lang="fr-FR" smtClean="0"/>
              <a:pPr fontAlgn="base">
                <a:spcBef>
                  <a:spcPct val="0"/>
                </a:spcBef>
                <a:spcAft>
                  <a:spcPct val="0"/>
                </a:spcAft>
                <a:defRPr/>
              </a:pPr>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6463"/>
            <a:r>
              <a:rPr lang="fr-FR" smtClean="0"/>
              <a:t>En 2011, les CCCR et OR ont répondu favorablement à la proposition initiée par le Syndicat Mixte Roannais Pays de Rhône pour </a:t>
            </a:r>
            <a:r>
              <a:rPr lang="fr-FR" b="1" smtClean="0"/>
              <a:t>EXPÉRIMENTER</a:t>
            </a:r>
            <a:r>
              <a:rPr lang="fr-FR" smtClean="0"/>
              <a:t> sur leur territoire une OPAV ayant pour finalité de </a:t>
            </a:r>
            <a:r>
              <a:rPr lang="fr-FR" b="1" smtClean="0"/>
              <a:t>créer un programme d’action visant à promouvoir la sauvegarde des espèces fruitières locales et réhabiliter des savoir-faire locaux, créer du lien social autour des vergers familiaux et publics et proposer un développement économique qui s’appuierai sur l’arboriculture et la consommation de proximité…. </a:t>
            </a:r>
          </a:p>
          <a:p>
            <a:pPr defTabSz="906463"/>
            <a:endParaRPr lang="fr-FR" smtClean="0"/>
          </a:p>
          <a:p>
            <a:pPr defTabSz="906463"/>
            <a:r>
              <a:rPr lang="fr-FR" smtClean="0"/>
              <a:t>Premières OPAV initiées en Lorraine pour sauvegarder les variétés fruitières traditionnelles. </a:t>
            </a:r>
            <a:r>
              <a:rPr lang="fr-FR" b="1" smtClean="0"/>
              <a:t>Pour y parvenir, elles s’appuient sur une implication forte des populations qui contribuent à la transmission des usages et savoir-faire locaux.</a:t>
            </a:r>
          </a:p>
          <a:p>
            <a:pPr defTabSz="906463"/>
            <a:endParaRPr lang="fr-FR" smtClean="0"/>
          </a:p>
          <a:p>
            <a:pPr defTabSz="906463"/>
            <a:r>
              <a:rPr lang="fr-FR" smtClean="0"/>
              <a:t>Ds le Roannais une attente des habitants –&gt; Opportunité pour mettre en œuvre la compétence agricole de Roannais Agglomération : «  Protection de l’environnement dans le cadre de l’agriculture » </a:t>
            </a:r>
            <a:r>
              <a:rPr lang="fr-FR" smtClean="0">
                <a:sym typeface="Wingdings" pitchFamily="2" charset="2"/>
              </a:rPr>
              <a:t> BIODIVERSITES , CONSO LOCALE, PAYSAGES AGRICOLES</a:t>
            </a:r>
            <a:r>
              <a:rPr lang="fr-FR" smtClean="0"/>
              <a:t>.</a:t>
            </a:r>
          </a:p>
          <a:p>
            <a:pPr defTabSz="906463"/>
            <a:endParaRPr lang="fr-FR" smtClean="0"/>
          </a:p>
          <a:p>
            <a:pPr defTabSz="906463"/>
            <a:r>
              <a:rPr lang="fr-FR" smtClean="0"/>
              <a:t> </a:t>
            </a:r>
          </a:p>
        </p:txBody>
      </p:sp>
      <p:sp>
        <p:nvSpPr>
          <p:cNvPr id="5120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41818F-D473-4FAC-92FD-82AE7AA48B8D}" type="slidenum">
              <a:rPr lang="fr-FR" smtClean="0"/>
              <a:pPr fontAlgn="base">
                <a:spcBef>
                  <a:spcPct val="0"/>
                </a:spcBef>
                <a:spcAft>
                  <a:spcPct val="0"/>
                </a:spcAft>
                <a:defRPr/>
              </a:pPr>
              <a:t>12</a:t>
            </a:fld>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Intensification = agrandissement des parcelles et mécanisation</a:t>
            </a:r>
          </a:p>
        </p:txBody>
      </p:sp>
      <p:sp>
        <p:nvSpPr>
          <p:cNvPr id="522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2177F1-AF29-47F2-B09C-934F6C703B30}" type="slidenum">
              <a:rPr lang="fr-FR" smtClean="0"/>
              <a:pPr fontAlgn="base">
                <a:spcBef>
                  <a:spcPct val="0"/>
                </a:spcBef>
                <a:spcAft>
                  <a:spcPct val="0"/>
                </a:spcAft>
                <a:defRPr/>
              </a:pPr>
              <a:t>13</a:t>
            </a:fld>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solidFill>
                  <a:schemeClr val="accent2"/>
                </a:solidFill>
              </a:rPr>
              <a:t>ML engagé en tant que vacataire // D’après ces fiches de travail, 204 heures réalisées et réparties :</a:t>
            </a:r>
          </a:p>
          <a:p>
            <a:r>
              <a:rPr lang="fr-FR" smtClean="0">
                <a:solidFill>
                  <a:schemeClr val="accent2"/>
                </a:solidFill>
              </a:rPr>
              <a:t>	11% Visites	</a:t>
            </a:r>
          </a:p>
          <a:p>
            <a:r>
              <a:rPr lang="fr-FR" smtClean="0">
                <a:solidFill>
                  <a:schemeClr val="accent2"/>
                </a:solidFill>
              </a:rPr>
              <a:t>	44% Formations</a:t>
            </a:r>
          </a:p>
          <a:p>
            <a:r>
              <a:rPr lang="fr-FR" smtClean="0">
                <a:solidFill>
                  <a:schemeClr val="accent2"/>
                </a:solidFill>
              </a:rPr>
              <a:t>	18% Permanences (=73% pour ces 3 missions)</a:t>
            </a:r>
          </a:p>
          <a:p>
            <a:r>
              <a:rPr lang="fr-FR" smtClean="0">
                <a:solidFill>
                  <a:schemeClr val="accent2"/>
                </a:solidFill>
              </a:rPr>
              <a:t>	17% Gestion Administrative</a:t>
            </a:r>
          </a:p>
          <a:p>
            <a:r>
              <a:rPr lang="fr-FR" smtClean="0">
                <a:solidFill>
                  <a:schemeClr val="accent2"/>
                </a:solidFill>
              </a:rPr>
              <a:t> 	3% Communication</a:t>
            </a:r>
          </a:p>
          <a:p>
            <a:r>
              <a:rPr lang="fr-FR" smtClean="0">
                <a:solidFill>
                  <a:schemeClr val="accent2"/>
                </a:solidFill>
              </a:rPr>
              <a:t>	7% Entretien</a:t>
            </a:r>
          </a:p>
          <a:p>
            <a:endParaRPr lang="fr-FR" smtClean="0">
              <a:solidFill>
                <a:schemeClr val="accent2"/>
              </a:solidFill>
            </a:endParaRPr>
          </a:p>
          <a:p>
            <a:r>
              <a:rPr lang="fr-FR" smtClean="0">
                <a:solidFill>
                  <a:schemeClr val="accent2"/>
                </a:solidFill>
              </a:rPr>
              <a:t>DETAIL STAGE :  </a:t>
            </a:r>
            <a:r>
              <a:rPr lang="fr-FR" smtClean="0"/>
              <a:t>Création d’une pépinière Pouilly les Nonains.</a:t>
            </a:r>
          </a:p>
          <a:p>
            <a:r>
              <a:rPr lang="fr-FR" smtClean="0">
                <a:solidFill>
                  <a:schemeClr val="accent2"/>
                </a:solidFill>
              </a:rPr>
              <a:t>	</a:t>
            </a:r>
            <a:r>
              <a:rPr lang="fr-FR" smtClean="0"/>
              <a:t>4 stages de greffe à la fente (octobre et mars).</a:t>
            </a:r>
          </a:p>
          <a:p>
            <a:r>
              <a:rPr lang="fr-FR" smtClean="0"/>
              <a:t>	1 stage de greffe à l’écusson (août).</a:t>
            </a:r>
          </a:p>
          <a:p>
            <a:r>
              <a:rPr lang="fr-FR" smtClean="0"/>
              <a:t>	4 stages de tailles chez les particuliers (janvier, février et mars).</a:t>
            </a:r>
          </a:p>
          <a:p>
            <a:pPr>
              <a:buFont typeface="Symbol" pitchFamily="18" charset="2"/>
              <a:buChar char="Þ"/>
            </a:pPr>
            <a:endParaRPr lang="fr-FR" smtClean="0"/>
          </a:p>
          <a:p>
            <a:r>
              <a:rPr lang="fr-FR" smtClean="0"/>
              <a:t>DETAILS PERMANENCE d’août à novembre 2012 : Ambierle, Saint Jean Saint Maurice, Saint Romain La Motte, Pouilly les Nonains, Noailly, Renaison, Villemontais et Les Noés </a:t>
            </a:r>
            <a:r>
              <a:rPr lang="fr-FR" smtClean="0">
                <a:sym typeface="Wingdings" pitchFamily="2" charset="2"/>
              </a:rPr>
              <a:t></a:t>
            </a:r>
            <a:r>
              <a:rPr lang="fr-FR" smtClean="0"/>
              <a:t> Format non adéquate</a:t>
            </a:r>
          </a:p>
          <a:p>
            <a:endParaRPr lang="fr-FR" smtClean="0">
              <a:solidFill>
                <a:schemeClr val="accent2"/>
              </a:solidFill>
            </a:endParaRPr>
          </a:p>
          <a:p>
            <a:r>
              <a:rPr lang="fr-FR" b="1" smtClean="0">
                <a:solidFill>
                  <a:schemeClr val="accent2"/>
                </a:solidFill>
              </a:rPr>
              <a:t>RQ</a:t>
            </a:r>
            <a:r>
              <a:rPr lang="fr-FR" smtClean="0">
                <a:solidFill>
                  <a:schemeClr val="accent2"/>
                </a:solidFill>
              </a:rPr>
              <a:t> : Attention tâche chronophage –&gt;7% ML dédié à l’entretien –&gt; facteur limitant dans les OPAV et les création de vergers</a:t>
            </a:r>
          </a:p>
          <a:p>
            <a:pPr>
              <a:buFont typeface="Wingdings" pitchFamily="2" charset="2"/>
              <a:buChar char="è"/>
            </a:pPr>
            <a:r>
              <a:rPr lang="fr-FR" smtClean="0">
                <a:solidFill>
                  <a:schemeClr val="accent2"/>
                </a:solidFill>
              </a:rPr>
              <a:t>Qui entretien ? Quels moyens ?</a:t>
            </a:r>
          </a:p>
        </p:txBody>
      </p:sp>
      <p:sp>
        <p:nvSpPr>
          <p:cNvPr id="4" name="Espace réservé du numéro de diapositive 3"/>
          <p:cNvSpPr>
            <a:spLocks noGrp="1"/>
          </p:cNvSpPr>
          <p:nvPr>
            <p:ph type="sldNum" sz="quarter" idx="5"/>
          </p:nvPr>
        </p:nvSpPr>
        <p:spPr/>
        <p:txBody>
          <a:bodyPr/>
          <a:lstStyle/>
          <a:p>
            <a:pPr>
              <a:defRPr/>
            </a:pPr>
            <a:fld id="{EC3BAFE8-20BB-47B3-B5C2-24D40FE033C7}" type="slidenum">
              <a:rPr lang="fr-FR" smtClean="0"/>
              <a:pPr>
                <a:defRPr/>
              </a:pP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Verger : impulser une dynamique verger, support de visibilité.</a:t>
            </a:r>
          </a:p>
          <a:p>
            <a:pPr eaLnBrk="1" hangingPunct="1">
              <a:spcBef>
                <a:spcPct val="0"/>
              </a:spcBef>
            </a:pPr>
            <a:r>
              <a:rPr lang="fr-FR" smtClean="0"/>
              <a:t>Ateliers : répondre aux demandes des habitants, créer du réseau</a:t>
            </a:r>
          </a:p>
        </p:txBody>
      </p:sp>
      <p:sp>
        <p:nvSpPr>
          <p:cNvPr id="5427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CC6D5D-F41E-4DAE-A9B9-502AC8B5332A}" type="slidenum">
              <a:rPr lang="fr-FR" smtClean="0"/>
              <a:pPr fontAlgn="base">
                <a:spcBef>
                  <a:spcPct val="0"/>
                </a:spcBef>
                <a:spcAft>
                  <a:spcPct val="0"/>
                </a:spcAft>
                <a:defRPr/>
              </a:pPr>
              <a:t>15</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endParaRPr lang="fr-FR" smtClean="0"/>
          </a:p>
        </p:txBody>
      </p:sp>
      <p:sp>
        <p:nvSpPr>
          <p:cNvPr id="4" name="Espace réservé du numéro de diapositive 3"/>
          <p:cNvSpPr>
            <a:spLocks noGrp="1"/>
          </p:cNvSpPr>
          <p:nvPr>
            <p:ph type="sldNum" sz="quarter" idx="5"/>
          </p:nvPr>
        </p:nvSpPr>
        <p:spPr/>
        <p:txBody>
          <a:bodyPr/>
          <a:lstStyle/>
          <a:p>
            <a:pPr>
              <a:defRPr/>
            </a:pPr>
            <a:fld id="{46250332-F126-4D1D-97CE-648229209F29}" type="slidenum">
              <a:rPr lang="fr-FR" smtClean="0"/>
              <a:pPr>
                <a:defRPr/>
              </a:pPr>
              <a:t>16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dirty="0" smtClean="0"/>
              <a:t>Visualiser la vidéo : Clic Droit / Ouvrir le lien hypertexte (</a:t>
            </a:r>
            <a:r>
              <a:rPr lang="fr-FR" u="sng" dirty="0" smtClean="0">
                <a:hlinkClick r:id="rId3"/>
              </a:rPr>
              <a:t>http://images3.photomania.com/videoview_flv.asp?login=x_x23082013_UYRM2&amp;photo=radAD4B4.flv&amp;album=1</a:t>
            </a:r>
            <a:r>
              <a:rPr lang="fr-FR" dirty="0" smtClean="0"/>
              <a:t>)</a:t>
            </a:r>
          </a:p>
          <a:p>
            <a:endParaRPr lang="fr-FR" dirty="0" smtClean="0"/>
          </a:p>
        </p:txBody>
      </p:sp>
      <p:sp>
        <p:nvSpPr>
          <p:cNvPr id="4" name="Espace réservé du numéro de diapositive 3"/>
          <p:cNvSpPr>
            <a:spLocks noGrp="1"/>
          </p:cNvSpPr>
          <p:nvPr>
            <p:ph type="sldNum" sz="quarter" idx="5"/>
          </p:nvPr>
        </p:nvSpPr>
        <p:spPr/>
        <p:txBody>
          <a:bodyPr/>
          <a:lstStyle/>
          <a:p>
            <a:pPr>
              <a:defRPr/>
            </a:pPr>
            <a:fld id="{51937D1E-7893-42F6-9AFE-36CBF322DAAD}" type="slidenum">
              <a:rPr lang="fr-FR" smtClean="0"/>
              <a:pPr>
                <a:defRPr/>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Public Scolaire, Touriste, Promeneurs</a:t>
            </a:r>
          </a:p>
          <a:p>
            <a:pPr eaLnBrk="1" hangingPunct="1">
              <a:spcBef>
                <a:spcPct val="0"/>
              </a:spcBef>
            </a:pPr>
            <a:r>
              <a:rPr lang="fr-FR" smtClean="0"/>
              <a:t>Aménagement : accès à l’eau</a:t>
            </a:r>
          </a:p>
          <a:p>
            <a:pPr eaLnBrk="1" hangingPunct="1">
              <a:spcBef>
                <a:spcPct val="0"/>
              </a:spcBef>
            </a:pPr>
            <a:r>
              <a:rPr lang="fr-FR" smtClean="0"/>
              <a:t>Entretien : Investissement matériel</a:t>
            </a:r>
          </a:p>
          <a:p>
            <a:pPr eaLnBrk="1" hangingPunct="1">
              <a:spcBef>
                <a:spcPct val="0"/>
              </a:spcBef>
            </a:pPr>
            <a:endParaRPr lang="fr-FR" smtClean="0"/>
          </a:p>
          <a:p>
            <a:pPr eaLnBrk="1" hangingPunct="1">
              <a:spcBef>
                <a:spcPct val="0"/>
              </a:spcBef>
            </a:pPr>
            <a:r>
              <a:rPr lang="fr-FR" smtClean="0"/>
              <a:t>Préparation terrain : défrichage, débourrage + lutte contre renouée</a:t>
            </a:r>
          </a:p>
          <a:p>
            <a:pPr eaLnBrk="1" hangingPunct="1">
              <a:spcBef>
                <a:spcPct val="0"/>
              </a:spcBef>
            </a:pPr>
            <a:r>
              <a:rPr lang="fr-FR" smtClean="0"/>
              <a:t>Pépinière (tuteurs et plants)</a:t>
            </a:r>
          </a:p>
          <a:p>
            <a:pPr eaLnBrk="1" hangingPunct="1">
              <a:spcBef>
                <a:spcPct val="0"/>
              </a:spcBef>
            </a:pPr>
            <a:endParaRPr lang="fr-FR" smtClean="0"/>
          </a:p>
          <a:p>
            <a:pPr eaLnBrk="1" hangingPunct="1">
              <a:spcBef>
                <a:spcPct val="0"/>
              </a:spcBef>
            </a:pPr>
            <a:r>
              <a:rPr lang="fr-FR" smtClean="0"/>
              <a:t>Modalités de la convention : 99 ans, évaluation une fois par an</a:t>
            </a:r>
          </a:p>
          <a:p>
            <a:pPr eaLnBrk="1" hangingPunct="1">
              <a:spcBef>
                <a:spcPct val="0"/>
              </a:spcBef>
            </a:pPr>
            <a:endParaRPr lang="fr-FR" smtClean="0"/>
          </a:p>
          <a:p>
            <a:pPr eaLnBrk="1" hangingPunct="1">
              <a:spcBef>
                <a:spcPct val="0"/>
              </a:spcBef>
            </a:pPr>
            <a:r>
              <a:rPr lang="fr-FR" b="1" smtClean="0"/>
              <a:t>Attention</a:t>
            </a:r>
            <a:r>
              <a:rPr lang="fr-FR" smtClean="0"/>
              <a:t> </a:t>
            </a:r>
          </a:p>
          <a:p>
            <a:pPr eaLnBrk="1" hangingPunct="1">
              <a:spcBef>
                <a:spcPct val="0"/>
              </a:spcBef>
            </a:pPr>
            <a:r>
              <a:rPr lang="fr-FR" smtClean="0"/>
              <a:t>- l’IME n’est pas propriétaire du terrain mais le loue à une SCI dont le gérant dont le gérant est aussi le directeur général de l’IME.</a:t>
            </a:r>
          </a:p>
          <a:p>
            <a:r>
              <a:rPr lang="fr-FR" smtClean="0"/>
              <a:t>- Zonage : AUc, zone à urbaniser – type pavillonaire.</a:t>
            </a:r>
          </a:p>
          <a:p>
            <a:pPr eaLnBrk="1" hangingPunct="1">
              <a:spcBef>
                <a:spcPct val="0"/>
              </a:spcBef>
            </a:pPr>
            <a:endParaRPr lang="fr-FR" smtClean="0"/>
          </a:p>
          <a:p>
            <a:pPr eaLnBrk="1" hangingPunct="1">
              <a:spcBef>
                <a:spcPct val="0"/>
              </a:spcBef>
            </a:pPr>
            <a:r>
              <a:rPr lang="fr-FR" smtClean="0"/>
              <a:t>Info : le directeur va bientôt partir de la structure, potentiellement un CdP qui le remplace !</a:t>
            </a:r>
          </a:p>
          <a:p>
            <a:pPr eaLnBrk="1" hangingPunct="1">
              <a:spcBef>
                <a:spcPct val="0"/>
              </a:spcBef>
            </a:pPr>
            <a:endParaRPr lang="fr-FR" smtClean="0"/>
          </a:p>
          <a:p>
            <a:pPr eaLnBrk="1" hangingPunct="1">
              <a:spcBef>
                <a:spcPct val="0"/>
              </a:spcBef>
            </a:pPr>
            <a:endParaRPr lang="fr-FR" smtClean="0"/>
          </a:p>
        </p:txBody>
      </p:sp>
      <p:sp>
        <p:nvSpPr>
          <p:cNvPr id="5837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A212E1-DB5B-41F9-AD09-5F7334122E4A}" type="slidenum">
              <a:rPr lang="fr-FR" smtClean="0"/>
              <a:pPr fontAlgn="base">
                <a:spcBef>
                  <a:spcPct val="0"/>
                </a:spcBef>
                <a:spcAft>
                  <a:spcPct val="0"/>
                </a:spcAft>
                <a:defRPr/>
              </a:pPr>
              <a:t>18</a:t>
            </a:fld>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Fourniture des plants : une vingtaine de plants greffés l’année dernière.</a:t>
            </a:r>
          </a:p>
          <a:p>
            <a:pPr eaLnBrk="1" hangingPunct="1">
              <a:spcBef>
                <a:spcPct val="0"/>
              </a:spcBef>
            </a:pPr>
            <a:endParaRPr lang="fr-FR" smtClean="0"/>
          </a:p>
          <a:p>
            <a:pPr eaLnBrk="1" hangingPunct="1">
              <a:spcBef>
                <a:spcPct val="0"/>
              </a:spcBef>
            </a:pPr>
            <a:r>
              <a:rPr lang="fr-FR" smtClean="0"/>
              <a:t>Fixer un nb de jour d’intervention, une fréquence (une fois par mois) </a:t>
            </a:r>
          </a:p>
          <a:p>
            <a:pPr eaLnBrk="1" hangingPunct="1">
              <a:spcBef>
                <a:spcPct val="0"/>
              </a:spcBef>
            </a:pPr>
            <a:endParaRPr lang="fr-FR" smtClean="0"/>
          </a:p>
        </p:txBody>
      </p:sp>
      <p:sp>
        <p:nvSpPr>
          <p:cNvPr id="5734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C9319A-798D-4811-8BE6-18DEB6E77617}" type="slidenum">
              <a:rPr lang="fr-FR" smtClean="0"/>
              <a:pPr fontAlgn="base">
                <a:spcBef>
                  <a:spcPct val="0"/>
                </a:spcBef>
                <a:spcAft>
                  <a:spcPct val="0"/>
                </a:spcAft>
                <a:defRPr/>
              </a:pPr>
              <a:t>19</a:t>
            </a:fld>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Budgets unitaires ?</a:t>
            </a:r>
          </a:p>
          <a:p>
            <a:pPr eaLnBrk="1" hangingPunct="1">
              <a:spcBef>
                <a:spcPct val="0"/>
              </a:spcBef>
            </a:pPr>
            <a:endParaRPr lang="fr-FR" smtClean="0"/>
          </a:p>
          <a:p>
            <a:pPr eaLnBrk="1" hangingPunct="1">
              <a:spcBef>
                <a:spcPct val="0"/>
              </a:spcBef>
            </a:pPr>
            <a:r>
              <a:rPr lang="fr-FR" smtClean="0"/>
              <a:t>Difficulté rencontrée : les Croqueurs de Pommes est une équipe de bénévoles. Cependant, Mr Lopin, en tant que vacataire était rémunéré pour les formations mises en place en 2012-2013. Aussi, nous cherchons un moyen pour que l’association rétribue financièrement les « bénévoles » qui animeraient ces formations. Le bureau des Croqueurs doit discuter de la possibilité de passer par des chèques emploi associatif. C’est un service prévus pour les petites associations employant peu de personnes et surtout pour des missions ponctuelles. Ces chèques permettent de simplifier les formalités liées à l’embauche. </a:t>
            </a:r>
          </a:p>
          <a:p>
            <a:pPr eaLnBrk="1" hangingPunct="1">
              <a:spcBef>
                <a:spcPct val="0"/>
              </a:spcBef>
            </a:pPr>
            <a:endParaRPr lang="fr-FR" smtClean="0"/>
          </a:p>
        </p:txBody>
      </p:sp>
      <p:sp>
        <p:nvSpPr>
          <p:cNvPr id="5939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F63A89-1198-4384-84CE-D1C197DC7A7E}" type="slidenum">
              <a:rPr lang="fr-FR" smtClean="0"/>
              <a:pPr fontAlgn="base">
                <a:spcBef>
                  <a:spcPct val="0"/>
                </a:spcBef>
                <a:spcAft>
                  <a:spcPct val="0"/>
                </a:spcAft>
                <a:defRPr/>
              </a:pPr>
              <a:t>20</a:t>
            </a:fld>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Impulsée par le Pays, fiche action dédiée dans le CDDRA « Développer le lien Agriculture-Grand Public en matière de Paysage // Haute qualité de vie // Patrimoine Roannais comme source de richesse	; La charte paysagère préconise la réhabilitation des vergers dans le Roannais.</a:t>
            </a:r>
          </a:p>
          <a:p>
            <a:pPr eaLnBrk="1" hangingPunct="1">
              <a:spcBef>
                <a:spcPct val="0"/>
              </a:spcBef>
            </a:pPr>
            <a:r>
              <a:rPr lang="fr-FR" smtClean="0"/>
              <a:t>=&gt; Mise en place d’une opération globale de replantation d’arbres fruitiers prenant en compte la profession agricole</a:t>
            </a:r>
          </a:p>
          <a:p>
            <a:pPr eaLnBrk="1" hangingPunct="1">
              <a:spcBef>
                <a:spcPct val="0"/>
              </a:spcBef>
            </a:pPr>
            <a:r>
              <a:rPr lang="fr-FR" smtClean="0"/>
              <a:t>et la valorisation des produits : Taux d'aide indicatifs : Animation/diagnostic = 80% ; Plantations sous condition = 50%</a:t>
            </a:r>
          </a:p>
          <a:p>
            <a:pPr eaLnBrk="1" hangingPunct="1">
              <a:spcBef>
                <a:spcPct val="0"/>
              </a:spcBef>
            </a:pPr>
            <a:endParaRPr lang="fr-FR" smtClean="0"/>
          </a:p>
          <a:p>
            <a:pPr eaLnBrk="1" hangingPunct="1">
              <a:spcBef>
                <a:spcPct val="0"/>
              </a:spcBef>
            </a:pPr>
            <a:r>
              <a:rPr lang="fr-FR" smtClean="0"/>
              <a:t>Variétés locales, traditionnelles ? A forte identité territoriale ?</a:t>
            </a:r>
          </a:p>
          <a:p>
            <a:pPr eaLnBrk="1" hangingPunct="1">
              <a:spcBef>
                <a:spcPct val="0"/>
              </a:spcBef>
            </a:pPr>
            <a:r>
              <a:rPr lang="fr-FR" smtClean="0"/>
              <a:t>Variétés // valorisation culture fruitière ?</a:t>
            </a:r>
          </a:p>
          <a:p>
            <a:pPr eaLnBrk="1" hangingPunct="1">
              <a:spcBef>
                <a:spcPct val="0"/>
              </a:spcBef>
            </a:pPr>
            <a:endParaRPr lang="fr-FR" smtClean="0"/>
          </a:p>
          <a:p>
            <a:pPr eaLnBrk="1" hangingPunct="1">
              <a:spcBef>
                <a:spcPct val="0"/>
              </a:spcBef>
            </a:pPr>
            <a:r>
              <a:rPr lang="fr-FR" smtClean="0"/>
              <a:t>Quelles échelles ? Essaimage ou concrétisation d’un programme sur cette zone ? </a:t>
            </a:r>
          </a:p>
          <a:p>
            <a:pPr eaLnBrk="1" hangingPunct="1">
              <a:spcBef>
                <a:spcPct val="0"/>
              </a:spcBef>
            </a:pPr>
            <a:r>
              <a:rPr lang="fr-FR" smtClean="0"/>
              <a:t>=&gt; démarche test sur un territoire volontaire en associant élus, agriculteurs et habitants dans</a:t>
            </a:r>
          </a:p>
          <a:p>
            <a:pPr eaLnBrk="1" hangingPunct="1">
              <a:spcBef>
                <a:spcPct val="0"/>
              </a:spcBef>
            </a:pPr>
            <a:r>
              <a:rPr lang="fr-FR" smtClean="0"/>
              <a:t>l'objectif de replanter et réhabiliter des vergers publics et/ou privés</a:t>
            </a:r>
          </a:p>
          <a:p>
            <a:pPr eaLnBrk="1" hangingPunct="1">
              <a:spcBef>
                <a:spcPct val="0"/>
              </a:spcBef>
            </a:pPr>
            <a:endParaRPr lang="fr-FR" smtClean="0"/>
          </a:p>
          <a:p>
            <a:pPr eaLnBrk="1" hangingPunct="1">
              <a:spcBef>
                <a:spcPct val="0"/>
              </a:spcBef>
            </a:pPr>
            <a:r>
              <a:rPr lang="fr-FR" smtClean="0"/>
              <a:t>Recherche d’autres terrains  ?? </a:t>
            </a:r>
          </a:p>
          <a:p>
            <a:pPr eaLnBrk="1" hangingPunct="1">
              <a:spcBef>
                <a:spcPct val="0"/>
              </a:spcBef>
            </a:pPr>
            <a:r>
              <a:rPr lang="fr-FR" smtClean="0"/>
              <a:t>Communaux : essaimage ou mobilisation pour autre projet ? </a:t>
            </a:r>
          </a:p>
          <a:p>
            <a:pPr eaLnBrk="1" hangingPunct="1">
              <a:spcBef>
                <a:spcPct val="0"/>
              </a:spcBef>
            </a:pPr>
            <a:r>
              <a:rPr lang="fr-FR" smtClean="0"/>
              <a:t>=&gt; Saint Jean Saint Maurice, Parcours découverte, sentier de randonnées ?</a:t>
            </a:r>
          </a:p>
          <a:p>
            <a:pPr eaLnBrk="1" hangingPunct="1">
              <a:spcBef>
                <a:spcPct val="0"/>
              </a:spcBef>
            </a:pPr>
            <a:r>
              <a:rPr lang="fr-FR" smtClean="0"/>
              <a:t>Agriculteurs : pour se faire plaisir ou expérimentation d’une nouvelle production</a:t>
            </a:r>
          </a:p>
          <a:p>
            <a:pPr eaLnBrk="1" hangingPunct="1">
              <a:spcBef>
                <a:spcPct val="0"/>
              </a:spcBef>
            </a:pPr>
            <a:r>
              <a:rPr lang="fr-FR" smtClean="0"/>
              <a:t>  =&gt; Roannais Agglo apporte son support financier en échange d’une expériementation avec la restoCo ?</a:t>
            </a:r>
          </a:p>
          <a:p>
            <a:pPr eaLnBrk="1" hangingPunct="1">
              <a:spcBef>
                <a:spcPct val="0"/>
              </a:spcBef>
            </a:pPr>
            <a:endParaRPr lang="fr-FR" smtClean="0"/>
          </a:p>
          <a:p>
            <a:pPr eaLnBrk="1" hangingPunct="1">
              <a:spcBef>
                <a:spcPct val="0"/>
              </a:spcBef>
            </a:pPr>
            <a:endParaRPr lang="fr-FR" smtClean="0"/>
          </a:p>
        </p:txBody>
      </p:sp>
      <p:sp>
        <p:nvSpPr>
          <p:cNvPr id="604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EF6F45-8512-4CDD-8E80-443E8342C216}" type="slidenum">
              <a:rPr lang="fr-FR" smtClean="0"/>
              <a:pPr fontAlgn="base">
                <a:spcBef>
                  <a:spcPct val="0"/>
                </a:spcBef>
                <a:spcAft>
                  <a:spcPct val="0"/>
                </a:spcAft>
                <a:defRPr/>
              </a:pPr>
              <a:t>21</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506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41212A-C926-4E03-9FAD-DB9E80642DBE}" type="slidenum">
              <a:rPr lang="fr-FR" smtClean="0"/>
              <a:pPr fontAlgn="base">
                <a:spcBef>
                  <a:spcPct val="0"/>
                </a:spcBef>
                <a:spcAft>
                  <a:spcPct val="0"/>
                </a:spcAft>
                <a:defRPr/>
              </a:pPr>
              <a:t>2</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608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DDEBB4-C2C0-4C9E-B20E-611DFC0F1831}" type="slidenum">
              <a:rPr lang="fr-FR" smtClean="0"/>
              <a:pPr fontAlgn="base">
                <a:spcBef>
                  <a:spcPct val="0"/>
                </a:spcBef>
                <a:spcAft>
                  <a:spcPct val="0"/>
                </a:spcAft>
                <a:defRPr/>
              </a:pPr>
              <a:t>3</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710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E1355C-B70D-440A-A7E6-78E61194513F}" type="slidenum">
              <a:rPr lang="fr-FR" smtClean="0"/>
              <a:pPr fontAlgn="base">
                <a:spcBef>
                  <a:spcPct val="0"/>
                </a:spcBef>
                <a:spcAft>
                  <a:spcPct val="0"/>
                </a:spcAft>
                <a:defRPr/>
              </a:pPr>
              <a:t>4</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E24D821-9479-4E45-A4FD-DC90FDFE1D17}" type="slidenum">
              <a:rPr lang="fr-FR" smtClean="0"/>
              <a:pPr>
                <a:defRPr/>
              </a:pPr>
              <a:t>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Proposition d’une liste d’enjeux à soumettre à la hiérarchisation des membres du groupe voire à compléter.</a:t>
            </a:r>
          </a:p>
          <a:p>
            <a:endParaRPr lang="fr-FR" smtClean="0"/>
          </a:p>
          <a:p>
            <a:r>
              <a:rPr lang="fr-FR" smtClean="0"/>
              <a:t>La phase de suivi et d’accompagnement est-elle nécessaire si le portage est fait par l’association type « RUSE » qui associe déjà les différents acteurs.</a:t>
            </a:r>
          </a:p>
          <a:p>
            <a:r>
              <a:rPr lang="fr-FR" smtClean="0"/>
              <a:t>Dans le cahier des charges cette phase n’est pas détaillée quant-aux moyens mis en œuvre. Retour assez positif sur la phase 1. Les avis relatifs à la phase 2 est plus réservée.</a:t>
            </a:r>
          </a:p>
          <a:p>
            <a:endParaRPr lang="fr-FR" smtClean="0"/>
          </a:p>
        </p:txBody>
      </p:sp>
      <p:sp>
        <p:nvSpPr>
          <p:cNvPr id="4" name="Espace réservé du numéro de diapositive 3"/>
          <p:cNvSpPr>
            <a:spLocks noGrp="1"/>
          </p:cNvSpPr>
          <p:nvPr>
            <p:ph type="sldNum" sz="quarter" idx="5"/>
          </p:nvPr>
        </p:nvSpPr>
        <p:spPr/>
        <p:txBody>
          <a:bodyPr/>
          <a:lstStyle/>
          <a:p>
            <a:pPr>
              <a:defRPr/>
            </a:pPr>
            <a:fld id="{1D5F2932-A2E6-45F5-ABEB-3FA2319026BB}" type="slidenum">
              <a:rPr lang="fr-FR" smtClean="0"/>
              <a:pPr>
                <a:defRPr/>
              </a:pPr>
              <a:t>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Point sur l’apiculture du Roannais’(CR de la première rencontre)</a:t>
            </a:r>
          </a:p>
          <a:p>
            <a:pPr eaLnBrk="1" hangingPunct="1">
              <a:spcBef>
                <a:spcPct val="0"/>
              </a:spcBef>
            </a:pPr>
            <a:endParaRPr lang="fr-FR" smtClean="0"/>
          </a:p>
          <a:p>
            <a:pPr eaLnBrk="1" hangingPunct="1">
              <a:spcBef>
                <a:spcPct val="0"/>
              </a:spcBef>
            </a:pPr>
            <a:r>
              <a:rPr lang="fr-FR" smtClean="0"/>
              <a:t>Porter à connaissance de la demande de 2011 à la ville de Mably pour une extension du local abritant le rucher école.</a:t>
            </a:r>
          </a:p>
          <a:p>
            <a:pPr eaLnBrk="1" hangingPunct="1">
              <a:spcBef>
                <a:spcPct val="0"/>
              </a:spcBef>
            </a:pPr>
            <a:endParaRPr lang="fr-FR" smtClean="0"/>
          </a:p>
          <a:p>
            <a:pPr eaLnBrk="1" hangingPunct="1">
              <a:spcBef>
                <a:spcPct val="0"/>
              </a:spcBef>
            </a:pPr>
            <a:r>
              <a:rPr lang="fr-FR" smtClean="0"/>
              <a:t>Information sur le projet des 1000 et 1 ruches: </a:t>
            </a:r>
          </a:p>
          <a:p>
            <a:pPr eaLnBrk="1" hangingPunct="1">
              <a:spcBef>
                <a:spcPct val="0"/>
              </a:spcBef>
            </a:pPr>
            <a:r>
              <a:rPr lang="fr-FR" smtClean="0"/>
              <a:t>-piste à explorer</a:t>
            </a:r>
          </a:p>
          <a:p>
            <a:pPr eaLnBrk="1" hangingPunct="1">
              <a:spcBef>
                <a:spcPct val="0"/>
              </a:spcBef>
            </a:pPr>
            <a:r>
              <a:rPr lang="fr-FR" smtClean="0"/>
              <a:t>-Initier la démarche sans précipitation</a:t>
            </a:r>
          </a:p>
          <a:p>
            <a:pPr eaLnBrk="1" hangingPunct="1">
              <a:spcBef>
                <a:spcPct val="0"/>
              </a:spcBef>
            </a:pPr>
            <a:endParaRPr lang="fr-FR" smtClean="0"/>
          </a:p>
          <a:p>
            <a:pPr eaLnBrk="1" hangingPunct="1">
              <a:spcBef>
                <a:spcPct val="0"/>
              </a:spcBef>
            </a:pPr>
            <a:r>
              <a:rPr lang="fr-FR" smtClean="0"/>
              <a:t>Biodiversité: des directives nationales; lien avec d’autres actions du service agriculture</a:t>
            </a:r>
          </a:p>
          <a:p>
            <a:pPr eaLnBrk="1" hangingPunct="1">
              <a:spcBef>
                <a:spcPct val="0"/>
              </a:spcBef>
            </a:pPr>
            <a:endParaRPr lang="fr-FR" smtClean="0"/>
          </a:p>
          <a:p>
            <a:pPr eaLnBrk="1" hangingPunct="1">
              <a:spcBef>
                <a:spcPct val="0"/>
              </a:spcBef>
              <a:buFontTx/>
              <a:buChar char="-"/>
            </a:pPr>
            <a:endParaRPr lang="fr-FR" smtClean="0"/>
          </a:p>
        </p:txBody>
      </p:sp>
      <p:sp>
        <p:nvSpPr>
          <p:cNvPr id="4813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60543D-0DFF-4DAD-AD1C-E166EE930916}" type="slidenum">
              <a:rPr lang="fr-FR" smtClean="0"/>
              <a:pPr fontAlgn="base">
                <a:spcBef>
                  <a:spcPct val="0"/>
                </a:spcBef>
                <a:spcAft>
                  <a:spcPct val="0"/>
                </a:spcAft>
                <a:defRPr/>
              </a:pPr>
              <a:t>9</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915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7071FF-EA7C-4549-9403-B067026A55C0}" type="slidenum">
              <a:rPr lang="fr-FR" smtClean="0"/>
              <a:pPr fontAlgn="base">
                <a:spcBef>
                  <a:spcPct val="0"/>
                </a:spcBef>
                <a:spcAft>
                  <a:spcPct val="0"/>
                </a:spcAft>
                <a:defRPr/>
              </a:pPr>
              <a:t>10</a:t>
            </a:fld>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Inspirées des OPAH et expérimentées en Lorraine, les OPAV sont des opérations globales et publiques destinées aux collectivités territoriales. Leur objectif est de relancer une dynamique autour des vergers familiaux.</a:t>
            </a:r>
          </a:p>
          <a:p>
            <a:pPr eaLnBrk="1" hangingPunct="1">
              <a:spcBef>
                <a:spcPct val="0"/>
              </a:spcBef>
            </a:pPr>
            <a:r>
              <a:rPr lang="fr-FR" smtClean="0"/>
              <a:t>OPAH : constitue un </a:t>
            </a:r>
            <a:r>
              <a:rPr lang="fr-FR" b="1" smtClean="0"/>
              <a:t>outil d'intervention publique</a:t>
            </a:r>
            <a:r>
              <a:rPr lang="fr-FR" smtClean="0"/>
              <a:t> mis en place sur des territoires conjuguant des difficultés liées à l'habitat privé.</a:t>
            </a:r>
          </a:p>
        </p:txBody>
      </p:sp>
      <p:sp>
        <p:nvSpPr>
          <p:cNvPr id="5018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D1FB75-97FF-4A3B-A2A1-182097E1BC28}" type="slidenum">
              <a:rPr lang="fr-FR" smtClean="0"/>
              <a:pPr fontAlgn="base">
                <a:spcBef>
                  <a:spcPct val="0"/>
                </a:spcBef>
                <a:spcAft>
                  <a:spcPct val="0"/>
                </a:spcAft>
                <a:defRPr/>
              </a:pPr>
              <a:t>11</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a:blip r:embed="rId2">
            <a:extLst>
              <a:ext uri="{28A0092B-C50C-407E-A947-70E740481C1C}">
                <a14:useLocalDpi xmlns:a14="http://schemas.microsoft.com/office/drawing/2010/main" val="0"/>
              </a:ext>
            </a:extLst>
          </a:blip>
          <a:srcRect l="4790" t="21062" b="21788"/>
          <a:stretch>
            <a:fillRect/>
          </a:stretch>
        </p:blipFill>
        <p:spPr bwMode="auto">
          <a:xfrm>
            <a:off x="0" y="1125538"/>
            <a:ext cx="645001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444500"/>
            <a:ext cx="31718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68313" y="2276475"/>
            <a:ext cx="8135937" cy="2160588"/>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2" name="Titre 1"/>
          <p:cNvSpPr>
            <a:spLocks noGrp="1"/>
          </p:cNvSpPr>
          <p:nvPr>
            <p:ph type="ctrTitle"/>
          </p:nvPr>
        </p:nvSpPr>
        <p:spPr>
          <a:xfrm>
            <a:off x="971600" y="2708920"/>
            <a:ext cx="7272808" cy="2304256"/>
          </a:xfrm>
        </p:spPr>
        <p:txBody>
          <a:bodyPr>
            <a:normAutofit/>
          </a:bodyPr>
          <a:lstStyle>
            <a:lvl1pPr>
              <a:defRPr sz="4000">
                <a:solidFill>
                  <a:schemeClr val="bg1"/>
                </a:solidFill>
                <a:latin typeface="Arial" pitchFamily="34" charset="0"/>
                <a:cs typeface="Arial" pitchFamily="34" charset="0"/>
              </a:defRPr>
            </a:lvl1pPr>
          </a:lstStyle>
          <a:p>
            <a:r>
              <a:rPr lang="fr-FR" smtClean="0"/>
              <a:t>Modifiez le style du titre</a:t>
            </a:r>
            <a:endParaRPr lang="fr-FR"/>
          </a:p>
        </p:txBody>
      </p:sp>
      <p:sp>
        <p:nvSpPr>
          <p:cNvPr id="24" name="Espace réservé du texte 23"/>
          <p:cNvSpPr>
            <a:spLocks noGrp="1"/>
          </p:cNvSpPr>
          <p:nvPr>
            <p:ph type="body" sz="quarter" idx="14"/>
          </p:nvPr>
        </p:nvSpPr>
        <p:spPr>
          <a:xfrm>
            <a:off x="468313" y="476945"/>
            <a:ext cx="2879725" cy="431775"/>
          </a:xfrm>
        </p:spPr>
        <p:txBody>
          <a:bodyPr>
            <a:noAutofit/>
          </a:bodyPr>
          <a:lstStyle>
            <a:lvl1pPr marL="0" indent="0">
              <a:buNone/>
              <a:defRPr sz="2000" baseline="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smtClean="0"/>
              <a:t>Modifiez les styles du texte du masque</a:t>
            </a:r>
          </a:p>
        </p:txBody>
      </p:sp>
      <p:sp>
        <p:nvSpPr>
          <p:cNvPr id="7" name="Espace réservé du numéro de diapositive 16"/>
          <p:cNvSpPr>
            <a:spLocks noGrp="1"/>
          </p:cNvSpPr>
          <p:nvPr>
            <p:ph type="sldNum" sz="quarter" idx="15"/>
          </p:nvPr>
        </p:nvSpPr>
        <p:spPr>
          <a:xfrm>
            <a:off x="6659563" y="6232525"/>
            <a:ext cx="2133600" cy="365125"/>
          </a:xfrm>
        </p:spPr>
        <p:txBody>
          <a:bodyPr/>
          <a:lstStyle>
            <a:lvl1pPr>
              <a:defRPr/>
            </a:lvl1pPr>
          </a:lstStyle>
          <a:p>
            <a:pPr>
              <a:defRPr/>
            </a:pPr>
            <a:fld id="{702BD597-927E-4D56-A0CF-2497D84484AA}" type="slidenum">
              <a:rPr lang="fr-FR"/>
              <a:pPr>
                <a:defRPr/>
              </a:pPr>
              <a:t>‹N°›</a:t>
            </a:fld>
            <a:endParaRPr lang="fr-FR"/>
          </a:p>
        </p:txBody>
      </p:sp>
    </p:spTree>
    <p:extLst>
      <p:ext uri="{BB962C8B-B14F-4D97-AF65-F5344CB8AC3E}">
        <p14:creationId xmlns:p14="http://schemas.microsoft.com/office/powerpoint/2010/main" val="339516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5C51FCF-0946-4A5D-846B-E3A603313ECB}" type="slidenum">
              <a:rPr lang="fr-FR"/>
              <a:pPr>
                <a:defRPr/>
              </a:pPr>
              <a:t>‹N°›</a:t>
            </a:fld>
            <a:endParaRPr lang="fr-FR"/>
          </a:p>
        </p:txBody>
      </p:sp>
    </p:spTree>
    <p:extLst>
      <p:ext uri="{BB962C8B-B14F-4D97-AF65-F5344CB8AC3E}">
        <p14:creationId xmlns:p14="http://schemas.microsoft.com/office/powerpoint/2010/main" val="16219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E43D03C-E60F-4278-AA62-B70B03AFADD5}" type="slidenum">
              <a:rPr lang="fr-FR"/>
              <a:pPr>
                <a:defRPr/>
              </a:pPr>
              <a:t>‹N°›</a:t>
            </a:fld>
            <a:endParaRPr lang="fr-FR"/>
          </a:p>
        </p:txBody>
      </p:sp>
    </p:spTree>
    <p:extLst>
      <p:ext uri="{BB962C8B-B14F-4D97-AF65-F5344CB8AC3E}">
        <p14:creationId xmlns:p14="http://schemas.microsoft.com/office/powerpoint/2010/main" val="171702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a:blip r:embed="rId2">
            <a:extLst>
              <a:ext uri="{28A0092B-C50C-407E-A947-70E740481C1C}">
                <a14:useLocalDpi xmlns:a14="http://schemas.microsoft.com/office/drawing/2010/main" val="0"/>
              </a:ext>
            </a:extLst>
          </a:blip>
          <a:srcRect l="4790" t="21062" b="21788"/>
          <a:stretch>
            <a:fillRect/>
          </a:stretch>
        </p:blipFill>
        <p:spPr bwMode="auto">
          <a:xfrm>
            <a:off x="0" y="1125538"/>
            <a:ext cx="645001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444500"/>
            <a:ext cx="31718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68313" y="2276475"/>
            <a:ext cx="8135937" cy="2160588"/>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2" name="Titre 1"/>
          <p:cNvSpPr>
            <a:spLocks noGrp="1"/>
          </p:cNvSpPr>
          <p:nvPr>
            <p:ph type="ctrTitle"/>
          </p:nvPr>
        </p:nvSpPr>
        <p:spPr>
          <a:xfrm>
            <a:off x="971600" y="2708920"/>
            <a:ext cx="7272808" cy="2304256"/>
          </a:xfrm>
        </p:spPr>
        <p:txBody>
          <a:bodyPr>
            <a:normAutofit/>
          </a:bodyPr>
          <a:lstStyle>
            <a:lvl1pPr>
              <a:defRPr sz="4000">
                <a:solidFill>
                  <a:schemeClr val="bg1"/>
                </a:solidFill>
                <a:latin typeface="Arial" pitchFamily="34" charset="0"/>
                <a:cs typeface="Arial" pitchFamily="34" charset="0"/>
              </a:defRPr>
            </a:lvl1pPr>
          </a:lstStyle>
          <a:p>
            <a:r>
              <a:rPr lang="fr-FR" smtClean="0"/>
              <a:t>Modifiez le style du titre</a:t>
            </a:r>
            <a:endParaRPr lang="fr-FR"/>
          </a:p>
        </p:txBody>
      </p:sp>
      <p:sp>
        <p:nvSpPr>
          <p:cNvPr id="24" name="Espace réservé du texte 23"/>
          <p:cNvSpPr>
            <a:spLocks noGrp="1"/>
          </p:cNvSpPr>
          <p:nvPr>
            <p:ph type="body" sz="quarter" idx="14"/>
          </p:nvPr>
        </p:nvSpPr>
        <p:spPr>
          <a:xfrm>
            <a:off x="468313" y="476945"/>
            <a:ext cx="2879725" cy="431775"/>
          </a:xfrm>
        </p:spPr>
        <p:txBody>
          <a:bodyPr>
            <a:noAutofit/>
          </a:bodyPr>
          <a:lstStyle>
            <a:lvl1pPr marL="0" indent="0">
              <a:buNone/>
              <a:defRPr sz="2000" baseline="0">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smtClean="0"/>
              <a:t>Modifiez les styles du texte du masque</a:t>
            </a:r>
          </a:p>
        </p:txBody>
      </p:sp>
      <p:sp>
        <p:nvSpPr>
          <p:cNvPr id="7" name="Espace réservé du numéro de diapositive 16"/>
          <p:cNvSpPr>
            <a:spLocks noGrp="1"/>
          </p:cNvSpPr>
          <p:nvPr>
            <p:ph type="sldNum" sz="quarter" idx="15"/>
          </p:nvPr>
        </p:nvSpPr>
        <p:spPr>
          <a:xfrm>
            <a:off x="6659563" y="6232525"/>
            <a:ext cx="2133600" cy="365125"/>
          </a:xfrm>
        </p:spPr>
        <p:txBody>
          <a:bodyPr/>
          <a:lstStyle>
            <a:lvl1pPr>
              <a:defRPr/>
            </a:lvl1pPr>
          </a:lstStyle>
          <a:p>
            <a:pPr>
              <a:defRPr/>
            </a:pPr>
            <a:fld id="{ED913118-CAFE-4AC7-894A-609288339681}" type="slidenum">
              <a:rPr lang="fr-FR"/>
              <a:pPr>
                <a:defRPr/>
              </a:pPr>
              <a:t>‹N°›</a:t>
            </a:fld>
            <a:endParaRPr lang="fr-FR"/>
          </a:p>
        </p:txBody>
      </p:sp>
    </p:spTree>
    <p:extLst>
      <p:ext uri="{BB962C8B-B14F-4D97-AF65-F5344CB8AC3E}">
        <p14:creationId xmlns:p14="http://schemas.microsoft.com/office/powerpoint/2010/main" val="1443743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6"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69350" b="21642"/>
          <a:stretch>
            <a:fillRect/>
          </a:stretch>
        </p:blipFill>
        <p:spPr bwMode="auto">
          <a:xfrm>
            <a:off x="179388" y="6086475"/>
            <a:ext cx="5762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51520" y="260648"/>
            <a:ext cx="8640960" cy="490066"/>
          </a:xfrm>
          <a:solidFill>
            <a:srgbClr val="C00000"/>
          </a:solidFill>
        </p:spPr>
        <p:txBody>
          <a:bodyPr>
            <a:noAutofit/>
          </a:bodyPr>
          <a:lstStyle>
            <a:lvl1pPr algn="r">
              <a:defRPr sz="3200">
                <a:solidFill>
                  <a:schemeClr val="bg1"/>
                </a:solidFill>
                <a:latin typeface="Arial" pitchFamily="34" charset="0"/>
                <a:cs typeface="Arial" pitchFamily="34" charset="0"/>
              </a:defRPr>
            </a:lvl1pPr>
          </a:lstStyle>
          <a:p>
            <a:r>
              <a:rPr lang="fr-FR" smtClean="0"/>
              <a:t>Modifiez le style du titre</a:t>
            </a:r>
            <a:endParaRPr lang="fr-FR" dirty="0"/>
          </a:p>
        </p:txBody>
      </p:sp>
      <p:sp>
        <p:nvSpPr>
          <p:cNvPr id="3" name="Espace réservé du contenu 2"/>
          <p:cNvSpPr>
            <a:spLocks noGrp="1"/>
          </p:cNvSpPr>
          <p:nvPr>
            <p:ph idx="1"/>
          </p:nvPr>
        </p:nvSpPr>
        <p:spPr>
          <a:xfrm>
            <a:off x="323528" y="1124744"/>
            <a:ext cx="8568952" cy="5001419"/>
          </a:xfrm>
        </p:spPr>
        <p:txBody>
          <a:bodyPr/>
          <a:lstStyle>
            <a:lvl1pPr>
              <a:defRPr>
                <a:latin typeface="Arial" pitchFamily="34" charset="0"/>
                <a:cs typeface="Arial" pitchFamily="34" charset="0"/>
              </a:defRPr>
            </a:lvl1pPr>
            <a:lvl2pPr>
              <a:defRPr>
                <a:solidFill>
                  <a:srgbClr val="C00000"/>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marL="1828800" indent="0">
              <a:buNone/>
              <a:defRPr>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p:txBody>
      </p:sp>
      <p:sp>
        <p:nvSpPr>
          <p:cNvPr id="9" name="Espace réservé du texte 12"/>
          <p:cNvSpPr>
            <a:spLocks noGrp="1"/>
          </p:cNvSpPr>
          <p:nvPr>
            <p:ph type="body" sz="quarter" idx="12"/>
          </p:nvPr>
        </p:nvSpPr>
        <p:spPr>
          <a:xfrm>
            <a:off x="656456" y="6381576"/>
            <a:ext cx="3240856" cy="431800"/>
          </a:xfrm>
        </p:spPr>
        <p:txBody>
          <a:bodyPr>
            <a:noAutofit/>
          </a:bodyPr>
          <a:lstStyle>
            <a:lvl1pPr marL="0" indent="0">
              <a:buFontTx/>
              <a:buNone/>
              <a:defRPr sz="1200" baseline="0">
                <a:latin typeface="Arial" pitchFamily="34" charset="0"/>
                <a:cs typeface="Arial"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fr-FR" smtClean="0"/>
              <a:t>Modifiez les styles du texte du masque</a:t>
            </a:r>
          </a:p>
        </p:txBody>
      </p:sp>
      <p:sp>
        <p:nvSpPr>
          <p:cNvPr id="10" name="Espace réservé du texte 3"/>
          <p:cNvSpPr>
            <a:spLocks noGrp="1"/>
          </p:cNvSpPr>
          <p:nvPr>
            <p:ph type="body" sz="quarter" idx="13"/>
          </p:nvPr>
        </p:nvSpPr>
        <p:spPr>
          <a:xfrm>
            <a:off x="5902316" y="6401113"/>
            <a:ext cx="2519760" cy="215553"/>
          </a:xfrm>
        </p:spPr>
        <p:txBody>
          <a:bodyPr>
            <a:noAutofit/>
          </a:bodyPr>
          <a:lstStyle>
            <a:lvl1pPr marL="0" indent="0">
              <a:buNone/>
              <a:defRPr sz="1400" baseline="0">
                <a:latin typeface="Arial" pitchFamily="34" charset="0"/>
                <a:cs typeface="Arial" pitchFamily="34" charset="0"/>
              </a:defRPr>
            </a:lvl1pPr>
          </a:lstStyle>
          <a:p>
            <a:pPr lvl="0"/>
            <a:r>
              <a:rPr lang="fr-FR" smtClean="0"/>
              <a:t>Modifiez les styles du texte du masque</a:t>
            </a:r>
          </a:p>
        </p:txBody>
      </p:sp>
      <p:sp>
        <p:nvSpPr>
          <p:cNvPr id="7" name="Espace réservé du numéro de diapositive 17"/>
          <p:cNvSpPr>
            <a:spLocks noGrp="1"/>
          </p:cNvSpPr>
          <p:nvPr>
            <p:ph type="sldNum" sz="quarter" idx="14"/>
          </p:nvPr>
        </p:nvSpPr>
        <p:spPr>
          <a:xfrm>
            <a:off x="8459788" y="6326188"/>
            <a:ext cx="442912" cy="342900"/>
          </a:xfrm>
        </p:spPr>
        <p:txBody>
          <a:bodyPr/>
          <a:lstStyle>
            <a:lvl1pPr>
              <a:defRPr/>
            </a:lvl1pPr>
          </a:lstStyle>
          <a:p>
            <a:pPr>
              <a:defRPr/>
            </a:pPr>
            <a:fld id="{43D38A67-025E-47B2-B34B-E36AE1E7A759}" type="slidenum">
              <a:rPr lang="fr-FR"/>
              <a:pPr>
                <a:defRPr/>
              </a:pPr>
              <a:t>‹N°›</a:t>
            </a:fld>
            <a:endParaRPr lang="fr-FR" dirty="0"/>
          </a:p>
        </p:txBody>
      </p:sp>
    </p:spTree>
    <p:extLst>
      <p:ext uri="{BB962C8B-B14F-4D97-AF65-F5344CB8AC3E}">
        <p14:creationId xmlns:p14="http://schemas.microsoft.com/office/powerpoint/2010/main" val="171601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5" name="Titre 1"/>
          <p:cNvSpPr txBox="1">
            <a:spLocks/>
          </p:cNvSpPr>
          <p:nvPr userDrawn="1"/>
        </p:nvSpPr>
        <p:spPr>
          <a:xfrm>
            <a:off x="1123950" y="2860675"/>
            <a:ext cx="7272338" cy="2305050"/>
          </a:xfrm>
          <a:prstGeom prst="rect">
            <a:avLst/>
          </a:prstGeom>
        </p:spPr>
        <p:txBody>
          <a:bodyPr anchor="ctr">
            <a:normAutofit/>
          </a:bodyPr>
          <a:lst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a:lstStyle>
          <a:p>
            <a:pPr fontAlgn="auto">
              <a:spcAft>
                <a:spcPts val="0"/>
              </a:spcAft>
              <a:defRPr/>
            </a:pPr>
            <a:r>
              <a:rPr lang="fr-FR" smtClean="0">
                <a:solidFill>
                  <a:prstClr val="white"/>
                </a:solidFill>
              </a:rPr>
              <a:t>Modifiez le style du titre</a:t>
            </a:r>
            <a:endParaRPr lang="fr-FR">
              <a:solidFill>
                <a:prstClr val="white"/>
              </a:solidFill>
            </a:endParaRPr>
          </a:p>
        </p:txBody>
      </p:sp>
      <p:pic>
        <p:nvPicPr>
          <p:cNvPr id="6" name="Image 6"/>
          <p:cNvPicPr>
            <a:picLocks noChangeAspect="1"/>
          </p:cNvPicPr>
          <p:nvPr userDrawn="1"/>
        </p:nvPicPr>
        <p:blipFill>
          <a:blip r:embed="rId2">
            <a:extLst>
              <a:ext uri="{28A0092B-C50C-407E-A947-70E740481C1C}">
                <a14:useLocalDpi xmlns:a14="http://schemas.microsoft.com/office/drawing/2010/main" val="0"/>
              </a:ext>
            </a:extLst>
          </a:blip>
          <a:srcRect l="4790" t="21062" b="21788"/>
          <a:stretch>
            <a:fillRect/>
          </a:stretch>
        </p:blipFill>
        <p:spPr bwMode="auto">
          <a:xfrm>
            <a:off x="152400" y="1277938"/>
            <a:ext cx="6450013"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620713" y="2492375"/>
            <a:ext cx="8135937" cy="2160588"/>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Espace réservé du numéro de diapositive 16"/>
          <p:cNvSpPr txBox="1">
            <a:spLocks/>
          </p:cNvSpPr>
          <p:nvPr userDrawn="1"/>
        </p:nvSpPr>
        <p:spPr>
          <a:xfrm>
            <a:off x="7956550" y="6384925"/>
            <a:ext cx="1066800" cy="365125"/>
          </a:xfrm>
          <a:prstGeom prst="rect">
            <a:avLst/>
          </a:prstGeom>
        </p:spPr>
        <p:txBody>
          <a:bodyPr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EFDE748-6457-42A9-B976-3240E3DE1E21}" type="slidenum">
              <a:rPr lang="fr-FR" smtClean="0">
                <a:solidFill>
                  <a:prstClr val="black">
                    <a:tint val="75000"/>
                  </a:prstClr>
                </a:solidFill>
              </a:rPr>
              <a:pPr fontAlgn="auto">
                <a:spcBef>
                  <a:spcPts val="0"/>
                </a:spcBef>
                <a:spcAft>
                  <a:spcPts val="0"/>
                </a:spcAft>
                <a:defRPr/>
              </a:pPr>
              <a:t>‹N°›</a:t>
            </a:fld>
            <a:endParaRPr lang="fr-FR" dirty="0">
              <a:solidFill>
                <a:prstClr val="black">
                  <a:tint val="75000"/>
                </a:prstClr>
              </a:solidFill>
            </a:endParaRPr>
          </a:p>
        </p:txBody>
      </p:sp>
      <p:pic>
        <p:nvPicPr>
          <p:cNvPr id="9" name="Espace réservé du contenu 3"/>
          <p:cNvPicPr>
            <a:picLocks noChangeAspect="1"/>
          </p:cNvPicPr>
          <p:nvPr userDrawn="1"/>
        </p:nvPicPr>
        <p:blipFill>
          <a:blip r:embed="rId3">
            <a:extLst>
              <a:ext uri="{28A0092B-C50C-407E-A947-70E740481C1C}">
                <a14:useLocalDpi xmlns:a14="http://schemas.microsoft.com/office/drawing/2010/main" val="0"/>
              </a:ext>
            </a:extLst>
          </a:blip>
          <a:srcRect l="69350" b="21642"/>
          <a:stretch>
            <a:fillRect/>
          </a:stretch>
        </p:blipFill>
        <p:spPr bwMode="auto">
          <a:xfrm>
            <a:off x="152400" y="6092825"/>
            <a:ext cx="576263"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124000" y="3332410"/>
            <a:ext cx="7272808" cy="2328838"/>
          </a:xfrm>
        </p:spPr>
        <p:txBody>
          <a:bodyPr anchor="t">
            <a:normAutofit/>
          </a:bodyPr>
          <a:lstStyle>
            <a:lvl1pPr algn="l">
              <a:defRPr sz="3200" b="1" cap="all">
                <a:solidFill>
                  <a:schemeClr val="bg1"/>
                </a:solidFill>
                <a:latin typeface="Arial" pitchFamily="34" charset="0"/>
                <a:cs typeface="Arial" pitchFamily="34" charset="0"/>
              </a:defRPr>
            </a:lvl1pPr>
          </a:lstStyle>
          <a:p>
            <a:r>
              <a:rPr lang="fr-FR" smtClean="0"/>
              <a:t>Modifiez le style du titre</a:t>
            </a:r>
            <a:endParaRPr lang="fr-FR"/>
          </a:p>
        </p:txBody>
      </p:sp>
      <p:sp>
        <p:nvSpPr>
          <p:cNvPr id="13" name="Espace réservé du texte 12"/>
          <p:cNvSpPr>
            <a:spLocks noGrp="1"/>
          </p:cNvSpPr>
          <p:nvPr>
            <p:ph type="body" sz="quarter" idx="12"/>
          </p:nvPr>
        </p:nvSpPr>
        <p:spPr>
          <a:xfrm>
            <a:off x="656456" y="6381576"/>
            <a:ext cx="3240856" cy="431800"/>
          </a:xfrm>
        </p:spPr>
        <p:txBody>
          <a:bodyPr>
            <a:noAutofit/>
          </a:bodyPr>
          <a:lstStyle>
            <a:lvl1pPr marL="0" indent="0">
              <a:buFontTx/>
              <a:buNone/>
              <a:defRPr sz="1200" baseline="0">
                <a:latin typeface="Arial" pitchFamily="34" charset="0"/>
                <a:cs typeface="Arial"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fr-FR" smtClean="0"/>
              <a:t>Modifiez les styles du texte du masque</a:t>
            </a:r>
          </a:p>
        </p:txBody>
      </p:sp>
      <p:sp>
        <p:nvSpPr>
          <p:cNvPr id="4" name="Espace réservé du texte 3"/>
          <p:cNvSpPr>
            <a:spLocks noGrp="1"/>
          </p:cNvSpPr>
          <p:nvPr>
            <p:ph type="body" sz="quarter" idx="13"/>
          </p:nvPr>
        </p:nvSpPr>
        <p:spPr>
          <a:xfrm>
            <a:off x="5902316" y="6401113"/>
            <a:ext cx="2519760" cy="215553"/>
          </a:xfrm>
        </p:spPr>
        <p:txBody>
          <a:bodyPr>
            <a:noAutofit/>
          </a:bodyPr>
          <a:lstStyle>
            <a:lvl1pPr marL="0" indent="0">
              <a:buNone/>
              <a:defRPr sz="1400" baseline="0">
                <a:latin typeface="Arial" pitchFamily="34" charset="0"/>
                <a:cs typeface="Arial" pitchFamily="34" charset="0"/>
              </a:defRPr>
            </a:lvl1pPr>
          </a:lstStyle>
          <a:p>
            <a:pPr lvl="0"/>
            <a:r>
              <a:rPr lang="fr-FR" smtClean="0"/>
              <a:t>Modifiez les styles du texte du masque</a:t>
            </a:r>
          </a:p>
        </p:txBody>
      </p:sp>
    </p:spTree>
    <p:extLst>
      <p:ext uri="{BB962C8B-B14F-4D97-AF65-F5344CB8AC3E}">
        <p14:creationId xmlns:p14="http://schemas.microsoft.com/office/powerpoint/2010/main" val="1650871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7"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69350" b="21642"/>
          <a:stretch>
            <a:fillRect/>
          </a:stretch>
        </p:blipFill>
        <p:spPr bwMode="auto">
          <a:xfrm>
            <a:off x="179388" y="6086475"/>
            <a:ext cx="5762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17"/>
          <p:cNvSpPr txBox="1">
            <a:spLocks/>
          </p:cNvSpPr>
          <p:nvPr userDrawn="1"/>
        </p:nvSpPr>
        <p:spPr>
          <a:xfrm>
            <a:off x="8459788" y="6326188"/>
            <a:ext cx="442912" cy="342900"/>
          </a:xfrm>
          <a:prstGeom prst="rect">
            <a:avLst/>
          </a:prstGeom>
        </p:spPr>
        <p:txBody>
          <a:bodyPr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849BD12-F124-4009-BFAF-E9A771C56E3C}" type="slidenum">
              <a:rPr lang="fr-FR" smtClean="0">
                <a:solidFill>
                  <a:prstClr val="black">
                    <a:tint val="75000"/>
                  </a:prstClr>
                </a:solidFill>
              </a:rPr>
              <a:pPr fontAlgn="auto">
                <a:spcBef>
                  <a:spcPts val="0"/>
                </a:spcBef>
                <a:spcAft>
                  <a:spcPts val="0"/>
                </a:spcAft>
                <a:defRPr/>
              </a:pPr>
              <a:t>‹N°›</a:t>
            </a:fld>
            <a:endParaRPr lang="fr-FR" dirty="0">
              <a:solidFill>
                <a:prstClr val="black">
                  <a:tint val="75000"/>
                </a:prstClr>
              </a:solidFill>
            </a:endParaRPr>
          </a:p>
        </p:txBody>
      </p:sp>
      <p:sp>
        <p:nvSpPr>
          <p:cNvPr id="9" name="Espace réservé du contenu 2"/>
          <p:cNvSpPr>
            <a:spLocks noGrp="1"/>
          </p:cNvSpPr>
          <p:nvPr>
            <p:ph idx="13"/>
          </p:nvPr>
        </p:nvSpPr>
        <p:spPr>
          <a:xfrm>
            <a:off x="255856" y="1049793"/>
            <a:ext cx="4176464" cy="5001419"/>
          </a:xfrm>
        </p:spPr>
        <p:txBody>
          <a:bodyPr>
            <a:normAutofit/>
          </a:bodyPr>
          <a:lstStyle>
            <a:lvl1pPr>
              <a:defRPr sz="2400">
                <a:latin typeface="Arial" pitchFamily="34" charset="0"/>
                <a:cs typeface="Arial" pitchFamily="34" charset="0"/>
              </a:defRPr>
            </a:lvl1pPr>
            <a:lvl2pPr>
              <a:defRPr sz="2000">
                <a:solidFill>
                  <a:srgbClr val="C00000"/>
                </a:solidFill>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marL="1828800" indent="0">
              <a:buNone/>
              <a:defRPr>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p:txBody>
      </p:sp>
      <p:sp>
        <p:nvSpPr>
          <p:cNvPr id="12" name="Espace réservé du texte 12"/>
          <p:cNvSpPr>
            <a:spLocks noGrp="1"/>
          </p:cNvSpPr>
          <p:nvPr>
            <p:ph type="body" sz="quarter" idx="14"/>
          </p:nvPr>
        </p:nvSpPr>
        <p:spPr>
          <a:xfrm>
            <a:off x="683568" y="6381328"/>
            <a:ext cx="3240856" cy="431800"/>
          </a:xfrm>
        </p:spPr>
        <p:txBody>
          <a:bodyPr>
            <a:noAutofit/>
          </a:bodyPr>
          <a:lstStyle>
            <a:lvl1pPr marL="0" indent="0">
              <a:buFontTx/>
              <a:buNone/>
              <a:defRPr sz="1200" baseline="0">
                <a:latin typeface="Arial" pitchFamily="34" charset="0"/>
                <a:cs typeface="Arial"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fr-FR" smtClean="0"/>
              <a:t>Modifiez les styles du texte du masque</a:t>
            </a:r>
          </a:p>
        </p:txBody>
      </p:sp>
      <p:sp>
        <p:nvSpPr>
          <p:cNvPr id="13" name="Espace réservé du texte 3"/>
          <p:cNvSpPr>
            <a:spLocks noGrp="1"/>
          </p:cNvSpPr>
          <p:nvPr>
            <p:ph type="body" sz="quarter" idx="15"/>
          </p:nvPr>
        </p:nvSpPr>
        <p:spPr>
          <a:xfrm>
            <a:off x="5902316" y="6401113"/>
            <a:ext cx="2519760" cy="215553"/>
          </a:xfrm>
        </p:spPr>
        <p:txBody>
          <a:bodyPr>
            <a:noAutofit/>
          </a:bodyPr>
          <a:lstStyle>
            <a:lvl1pPr marL="0" indent="0">
              <a:buNone/>
              <a:defRPr sz="1400" baseline="0">
                <a:latin typeface="Arial" pitchFamily="34" charset="0"/>
                <a:cs typeface="Arial" pitchFamily="34" charset="0"/>
              </a:defRPr>
            </a:lvl1pPr>
          </a:lstStyle>
          <a:p>
            <a:pPr lvl="0"/>
            <a:r>
              <a:rPr lang="fr-FR" smtClean="0"/>
              <a:t>Modifiez les styles du texte du masque</a:t>
            </a:r>
          </a:p>
        </p:txBody>
      </p:sp>
      <p:sp>
        <p:nvSpPr>
          <p:cNvPr id="14" name="Espace réservé du contenu 2"/>
          <p:cNvSpPr>
            <a:spLocks noGrp="1"/>
          </p:cNvSpPr>
          <p:nvPr>
            <p:ph idx="16"/>
          </p:nvPr>
        </p:nvSpPr>
        <p:spPr>
          <a:xfrm>
            <a:off x="4716016" y="1052736"/>
            <a:ext cx="4176464" cy="5001419"/>
          </a:xfrm>
        </p:spPr>
        <p:txBody>
          <a:bodyPr>
            <a:normAutofit/>
          </a:bodyPr>
          <a:lstStyle>
            <a:lvl1pPr>
              <a:defRPr sz="2400">
                <a:latin typeface="Arial" pitchFamily="34" charset="0"/>
                <a:cs typeface="Arial" pitchFamily="34" charset="0"/>
              </a:defRPr>
            </a:lvl1pPr>
            <a:lvl2pPr>
              <a:defRPr sz="2000">
                <a:solidFill>
                  <a:srgbClr val="C00000"/>
                </a:solidFill>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marL="1828800" indent="0">
              <a:buNone/>
              <a:defRPr>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p:txBody>
      </p:sp>
      <p:sp>
        <p:nvSpPr>
          <p:cNvPr id="15" name="Titre 1"/>
          <p:cNvSpPr>
            <a:spLocks noGrp="1"/>
          </p:cNvSpPr>
          <p:nvPr>
            <p:ph type="title"/>
          </p:nvPr>
        </p:nvSpPr>
        <p:spPr>
          <a:xfrm>
            <a:off x="251520" y="260648"/>
            <a:ext cx="8640960" cy="490066"/>
          </a:xfrm>
          <a:solidFill>
            <a:srgbClr val="C00000"/>
          </a:solidFill>
        </p:spPr>
        <p:txBody>
          <a:bodyPr>
            <a:noAutofit/>
          </a:bodyPr>
          <a:lstStyle>
            <a:lvl1pPr algn="r">
              <a:defRPr sz="3200">
                <a:solidFill>
                  <a:schemeClr val="bg1"/>
                </a:solidFill>
                <a:latin typeface="Arial" pitchFamily="34" charset="0"/>
                <a:cs typeface="Arial" pitchFamily="34" charset="0"/>
              </a:defRPr>
            </a:lvl1pPr>
          </a:lstStyle>
          <a:p>
            <a:r>
              <a:rPr lang="fr-FR" smtClean="0"/>
              <a:t>Modifiez le style du titre</a:t>
            </a:r>
            <a:endParaRPr lang="fr-FR" dirty="0"/>
          </a:p>
        </p:txBody>
      </p:sp>
    </p:spTree>
    <p:extLst>
      <p:ext uri="{BB962C8B-B14F-4D97-AF65-F5344CB8AC3E}">
        <p14:creationId xmlns:p14="http://schemas.microsoft.com/office/powerpoint/2010/main" val="1841920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2D17F657-6B1E-4680-9404-4FFF0372229E}" type="slidenum">
              <a:rPr lang="fr-FR"/>
              <a:pPr>
                <a:defRPr/>
              </a:pPr>
              <a:t>‹N°›</a:t>
            </a:fld>
            <a:endParaRPr lang="fr-FR"/>
          </a:p>
        </p:txBody>
      </p:sp>
    </p:spTree>
    <p:extLst>
      <p:ext uri="{BB962C8B-B14F-4D97-AF65-F5344CB8AC3E}">
        <p14:creationId xmlns:p14="http://schemas.microsoft.com/office/powerpoint/2010/main" val="3975666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pPr>
              <a:defRPr/>
            </a:pPr>
            <a:fld id="{85CCF74D-4066-40AA-9D3F-C5B151305B08}" type="slidenum">
              <a:rPr lang="fr-FR"/>
              <a:pPr>
                <a:defRPr/>
              </a:pPr>
              <a:t>‹N°›</a:t>
            </a:fld>
            <a:endParaRPr lang="fr-FR"/>
          </a:p>
        </p:txBody>
      </p:sp>
    </p:spTree>
    <p:extLst>
      <p:ext uri="{BB962C8B-B14F-4D97-AF65-F5344CB8AC3E}">
        <p14:creationId xmlns:p14="http://schemas.microsoft.com/office/powerpoint/2010/main" val="1334464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2CE3404C-1C6B-4256-B48E-7DA4186CED8F}" type="slidenum">
              <a:rPr lang="fr-FR"/>
              <a:pPr>
                <a:defRPr/>
              </a:pPr>
              <a:t>‹N°›</a:t>
            </a:fld>
            <a:endParaRPr lang="fr-FR"/>
          </a:p>
        </p:txBody>
      </p:sp>
    </p:spTree>
    <p:extLst>
      <p:ext uri="{BB962C8B-B14F-4D97-AF65-F5344CB8AC3E}">
        <p14:creationId xmlns:p14="http://schemas.microsoft.com/office/powerpoint/2010/main" val="470687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F21E0DDC-9209-4AB3-A464-E09E562AD092}" type="slidenum">
              <a:rPr lang="fr-FR"/>
              <a:pPr>
                <a:defRPr/>
              </a:pPr>
              <a:t>‹N°›</a:t>
            </a:fld>
            <a:endParaRPr lang="fr-FR"/>
          </a:p>
        </p:txBody>
      </p:sp>
    </p:spTree>
    <p:extLst>
      <p:ext uri="{BB962C8B-B14F-4D97-AF65-F5344CB8AC3E}">
        <p14:creationId xmlns:p14="http://schemas.microsoft.com/office/powerpoint/2010/main" val="287211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6"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69350" b="21642"/>
          <a:stretch>
            <a:fillRect/>
          </a:stretch>
        </p:blipFill>
        <p:spPr bwMode="auto">
          <a:xfrm>
            <a:off x="179388" y="6086475"/>
            <a:ext cx="5762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51520" y="260648"/>
            <a:ext cx="8640960" cy="490066"/>
          </a:xfrm>
          <a:solidFill>
            <a:srgbClr val="C00000"/>
          </a:solidFill>
        </p:spPr>
        <p:txBody>
          <a:bodyPr>
            <a:noAutofit/>
          </a:bodyPr>
          <a:lstStyle>
            <a:lvl1pPr algn="r">
              <a:defRPr sz="3200">
                <a:solidFill>
                  <a:schemeClr val="bg1"/>
                </a:solidFill>
                <a:latin typeface="Arial" pitchFamily="34" charset="0"/>
                <a:cs typeface="Arial" pitchFamily="34" charset="0"/>
              </a:defRPr>
            </a:lvl1pPr>
          </a:lstStyle>
          <a:p>
            <a:r>
              <a:rPr lang="fr-FR" smtClean="0"/>
              <a:t>Modifiez le style du titre</a:t>
            </a:r>
            <a:endParaRPr lang="fr-FR" dirty="0"/>
          </a:p>
        </p:txBody>
      </p:sp>
      <p:sp>
        <p:nvSpPr>
          <p:cNvPr id="3" name="Espace réservé du contenu 2"/>
          <p:cNvSpPr>
            <a:spLocks noGrp="1"/>
          </p:cNvSpPr>
          <p:nvPr>
            <p:ph idx="1"/>
          </p:nvPr>
        </p:nvSpPr>
        <p:spPr>
          <a:xfrm>
            <a:off x="323528" y="1124744"/>
            <a:ext cx="8568952" cy="5001419"/>
          </a:xfrm>
        </p:spPr>
        <p:txBody>
          <a:bodyPr/>
          <a:lstStyle>
            <a:lvl1pPr>
              <a:defRPr>
                <a:latin typeface="Arial" pitchFamily="34" charset="0"/>
                <a:cs typeface="Arial" pitchFamily="34" charset="0"/>
              </a:defRPr>
            </a:lvl1pPr>
            <a:lvl2pPr>
              <a:defRPr>
                <a:solidFill>
                  <a:srgbClr val="C00000"/>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marL="1828800" indent="0">
              <a:buNone/>
              <a:defRPr>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p:txBody>
      </p:sp>
      <p:sp>
        <p:nvSpPr>
          <p:cNvPr id="9" name="Espace réservé du texte 12"/>
          <p:cNvSpPr>
            <a:spLocks noGrp="1"/>
          </p:cNvSpPr>
          <p:nvPr>
            <p:ph type="body" sz="quarter" idx="12"/>
          </p:nvPr>
        </p:nvSpPr>
        <p:spPr>
          <a:xfrm>
            <a:off x="656456" y="6381576"/>
            <a:ext cx="3240856" cy="431800"/>
          </a:xfrm>
        </p:spPr>
        <p:txBody>
          <a:bodyPr>
            <a:noAutofit/>
          </a:bodyPr>
          <a:lstStyle>
            <a:lvl1pPr marL="0" indent="0">
              <a:buFontTx/>
              <a:buNone/>
              <a:defRPr sz="1200" baseline="0">
                <a:latin typeface="Arial" pitchFamily="34" charset="0"/>
                <a:cs typeface="Arial"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fr-FR" smtClean="0"/>
              <a:t>Modifiez les styles du texte du masque</a:t>
            </a:r>
          </a:p>
        </p:txBody>
      </p:sp>
      <p:sp>
        <p:nvSpPr>
          <p:cNvPr id="10" name="Espace réservé du texte 3"/>
          <p:cNvSpPr>
            <a:spLocks noGrp="1"/>
          </p:cNvSpPr>
          <p:nvPr>
            <p:ph type="body" sz="quarter" idx="13"/>
          </p:nvPr>
        </p:nvSpPr>
        <p:spPr>
          <a:xfrm>
            <a:off x="5902316" y="6401113"/>
            <a:ext cx="2519760" cy="215553"/>
          </a:xfrm>
        </p:spPr>
        <p:txBody>
          <a:bodyPr>
            <a:noAutofit/>
          </a:bodyPr>
          <a:lstStyle>
            <a:lvl1pPr marL="0" indent="0">
              <a:buNone/>
              <a:defRPr sz="1400" baseline="0">
                <a:latin typeface="Arial" pitchFamily="34" charset="0"/>
                <a:cs typeface="Arial" pitchFamily="34" charset="0"/>
              </a:defRPr>
            </a:lvl1pPr>
          </a:lstStyle>
          <a:p>
            <a:pPr lvl="0"/>
            <a:r>
              <a:rPr lang="fr-FR" smtClean="0"/>
              <a:t>Modifiez les styles du texte du masque</a:t>
            </a:r>
          </a:p>
        </p:txBody>
      </p:sp>
      <p:sp>
        <p:nvSpPr>
          <p:cNvPr id="7" name="Espace réservé du numéro de diapositive 17"/>
          <p:cNvSpPr>
            <a:spLocks noGrp="1"/>
          </p:cNvSpPr>
          <p:nvPr>
            <p:ph type="sldNum" sz="quarter" idx="14"/>
          </p:nvPr>
        </p:nvSpPr>
        <p:spPr>
          <a:xfrm>
            <a:off x="8459788" y="6326188"/>
            <a:ext cx="442912" cy="342900"/>
          </a:xfrm>
        </p:spPr>
        <p:txBody>
          <a:bodyPr/>
          <a:lstStyle>
            <a:lvl1pPr>
              <a:defRPr/>
            </a:lvl1pPr>
          </a:lstStyle>
          <a:p>
            <a:pPr>
              <a:defRPr/>
            </a:pPr>
            <a:fld id="{858C7014-C65E-42A1-902C-FCBF176DA9DF}" type="slidenum">
              <a:rPr lang="fr-FR"/>
              <a:pPr>
                <a:defRPr/>
              </a:pPr>
              <a:t>‹N°›</a:t>
            </a:fld>
            <a:endParaRPr lang="fr-FR" dirty="0"/>
          </a:p>
        </p:txBody>
      </p:sp>
    </p:spTree>
    <p:extLst>
      <p:ext uri="{BB962C8B-B14F-4D97-AF65-F5344CB8AC3E}">
        <p14:creationId xmlns:p14="http://schemas.microsoft.com/office/powerpoint/2010/main" val="2588463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7B142673-C596-401C-B984-1BA365BCA738}" type="slidenum">
              <a:rPr lang="fr-FR"/>
              <a:pPr>
                <a:defRPr/>
              </a:pPr>
              <a:t>‹N°›</a:t>
            </a:fld>
            <a:endParaRPr lang="fr-FR"/>
          </a:p>
        </p:txBody>
      </p:sp>
    </p:spTree>
    <p:extLst>
      <p:ext uri="{BB962C8B-B14F-4D97-AF65-F5344CB8AC3E}">
        <p14:creationId xmlns:p14="http://schemas.microsoft.com/office/powerpoint/2010/main" val="2453805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85B7348-7841-4EC8-9D61-C74AE3ABA43C}" type="slidenum">
              <a:rPr lang="fr-FR"/>
              <a:pPr>
                <a:defRPr/>
              </a:pPr>
              <a:t>‹N°›</a:t>
            </a:fld>
            <a:endParaRPr lang="fr-FR"/>
          </a:p>
        </p:txBody>
      </p:sp>
    </p:spTree>
    <p:extLst>
      <p:ext uri="{BB962C8B-B14F-4D97-AF65-F5344CB8AC3E}">
        <p14:creationId xmlns:p14="http://schemas.microsoft.com/office/powerpoint/2010/main" val="3870748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242DAFB-B349-40FB-AFA2-630E5D2A9647}" type="slidenum">
              <a:rPr lang="fr-FR"/>
              <a:pPr>
                <a:defRPr/>
              </a:pPr>
              <a:t>‹N°›</a:t>
            </a:fld>
            <a:endParaRPr lang="fr-FR"/>
          </a:p>
        </p:txBody>
      </p:sp>
    </p:spTree>
    <p:extLst>
      <p:ext uri="{BB962C8B-B14F-4D97-AF65-F5344CB8AC3E}">
        <p14:creationId xmlns:p14="http://schemas.microsoft.com/office/powerpoint/2010/main" val="8754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5" name="Titre 1"/>
          <p:cNvSpPr txBox="1">
            <a:spLocks/>
          </p:cNvSpPr>
          <p:nvPr userDrawn="1"/>
        </p:nvSpPr>
        <p:spPr>
          <a:xfrm>
            <a:off x="1123950" y="2860675"/>
            <a:ext cx="7272338" cy="2305050"/>
          </a:xfrm>
          <a:prstGeom prst="rect">
            <a:avLst/>
          </a:prstGeom>
        </p:spPr>
        <p:txBody>
          <a:bodyPr anchor="ctr">
            <a:normAutofit/>
          </a:bodyPr>
          <a:lst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a:lstStyle>
          <a:p>
            <a:pPr fontAlgn="auto">
              <a:spcAft>
                <a:spcPts val="0"/>
              </a:spcAft>
              <a:defRPr/>
            </a:pPr>
            <a:r>
              <a:rPr lang="fr-FR" smtClean="0">
                <a:solidFill>
                  <a:prstClr val="white"/>
                </a:solidFill>
              </a:rPr>
              <a:t>Modifiez le style du titre</a:t>
            </a:r>
            <a:endParaRPr lang="fr-FR">
              <a:solidFill>
                <a:prstClr val="white"/>
              </a:solidFill>
            </a:endParaRPr>
          </a:p>
        </p:txBody>
      </p:sp>
      <p:pic>
        <p:nvPicPr>
          <p:cNvPr id="6" name="Image 6"/>
          <p:cNvPicPr>
            <a:picLocks noChangeAspect="1"/>
          </p:cNvPicPr>
          <p:nvPr userDrawn="1"/>
        </p:nvPicPr>
        <p:blipFill>
          <a:blip r:embed="rId2">
            <a:extLst>
              <a:ext uri="{28A0092B-C50C-407E-A947-70E740481C1C}">
                <a14:useLocalDpi xmlns:a14="http://schemas.microsoft.com/office/drawing/2010/main" val="0"/>
              </a:ext>
            </a:extLst>
          </a:blip>
          <a:srcRect l="4790" t="21062" b="21788"/>
          <a:stretch>
            <a:fillRect/>
          </a:stretch>
        </p:blipFill>
        <p:spPr bwMode="auto">
          <a:xfrm>
            <a:off x="152400" y="1277938"/>
            <a:ext cx="6450013"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620713" y="2492375"/>
            <a:ext cx="8135937" cy="2160588"/>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Espace réservé du numéro de diapositive 16"/>
          <p:cNvSpPr txBox="1">
            <a:spLocks/>
          </p:cNvSpPr>
          <p:nvPr userDrawn="1"/>
        </p:nvSpPr>
        <p:spPr>
          <a:xfrm>
            <a:off x="7956550" y="6384925"/>
            <a:ext cx="1066800" cy="365125"/>
          </a:xfrm>
          <a:prstGeom prst="rect">
            <a:avLst/>
          </a:prstGeom>
        </p:spPr>
        <p:txBody>
          <a:bodyPr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18613CC-DF24-497B-A2A4-0DCC60EF27AC}" type="slidenum">
              <a:rPr lang="fr-FR" smtClean="0">
                <a:solidFill>
                  <a:prstClr val="black">
                    <a:tint val="75000"/>
                  </a:prstClr>
                </a:solidFill>
              </a:rPr>
              <a:pPr fontAlgn="auto">
                <a:spcBef>
                  <a:spcPts val="0"/>
                </a:spcBef>
                <a:spcAft>
                  <a:spcPts val="0"/>
                </a:spcAft>
                <a:defRPr/>
              </a:pPr>
              <a:t>‹N°›</a:t>
            </a:fld>
            <a:endParaRPr lang="fr-FR" dirty="0">
              <a:solidFill>
                <a:prstClr val="black">
                  <a:tint val="75000"/>
                </a:prstClr>
              </a:solidFill>
            </a:endParaRPr>
          </a:p>
        </p:txBody>
      </p:sp>
      <p:pic>
        <p:nvPicPr>
          <p:cNvPr id="9" name="Espace réservé du contenu 3"/>
          <p:cNvPicPr>
            <a:picLocks noChangeAspect="1"/>
          </p:cNvPicPr>
          <p:nvPr userDrawn="1"/>
        </p:nvPicPr>
        <p:blipFill>
          <a:blip r:embed="rId3">
            <a:extLst>
              <a:ext uri="{28A0092B-C50C-407E-A947-70E740481C1C}">
                <a14:useLocalDpi xmlns:a14="http://schemas.microsoft.com/office/drawing/2010/main" val="0"/>
              </a:ext>
            </a:extLst>
          </a:blip>
          <a:srcRect l="69350" b="21642"/>
          <a:stretch>
            <a:fillRect/>
          </a:stretch>
        </p:blipFill>
        <p:spPr bwMode="auto">
          <a:xfrm>
            <a:off x="152400" y="6092825"/>
            <a:ext cx="576263"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124000" y="3332410"/>
            <a:ext cx="7272808" cy="2328838"/>
          </a:xfrm>
        </p:spPr>
        <p:txBody>
          <a:bodyPr anchor="t">
            <a:normAutofit/>
          </a:bodyPr>
          <a:lstStyle>
            <a:lvl1pPr algn="l">
              <a:defRPr sz="3200" b="1" cap="all">
                <a:solidFill>
                  <a:schemeClr val="bg1"/>
                </a:solidFill>
                <a:latin typeface="Arial" pitchFamily="34" charset="0"/>
                <a:cs typeface="Arial" pitchFamily="34" charset="0"/>
              </a:defRPr>
            </a:lvl1pPr>
          </a:lstStyle>
          <a:p>
            <a:r>
              <a:rPr lang="fr-FR" smtClean="0"/>
              <a:t>Modifiez le style du titre</a:t>
            </a:r>
            <a:endParaRPr lang="fr-FR"/>
          </a:p>
        </p:txBody>
      </p:sp>
      <p:sp>
        <p:nvSpPr>
          <p:cNvPr id="13" name="Espace réservé du texte 12"/>
          <p:cNvSpPr>
            <a:spLocks noGrp="1"/>
          </p:cNvSpPr>
          <p:nvPr>
            <p:ph type="body" sz="quarter" idx="12"/>
          </p:nvPr>
        </p:nvSpPr>
        <p:spPr>
          <a:xfrm>
            <a:off x="656456" y="6381576"/>
            <a:ext cx="3240856" cy="431800"/>
          </a:xfrm>
        </p:spPr>
        <p:txBody>
          <a:bodyPr>
            <a:noAutofit/>
          </a:bodyPr>
          <a:lstStyle>
            <a:lvl1pPr marL="0" indent="0">
              <a:buFontTx/>
              <a:buNone/>
              <a:defRPr sz="1200" baseline="0">
                <a:latin typeface="Arial" pitchFamily="34" charset="0"/>
                <a:cs typeface="Arial"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fr-FR" smtClean="0"/>
              <a:t>Modifiez les styles du texte du masque</a:t>
            </a:r>
          </a:p>
        </p:txBody>
      </p:sp>
      <p:sp>
        <p:nvSpPr>
          <p:cNvPr id="4" name="Espace réservé du texte 3"/>
          <p:cNvSpPr>
            <a:spLocks noGrp="1"/>
          </p:cNvSpPr>
          <p:nvPr>
            <p:ph type="body" sz="quarter" idx="13"/>
          </p:nvPr>
        </p:nvSpPr>
        <p:spPr>
          <a:xfrm>
            <a:off x="5902316" y="6401113"/>
            <a:ext cx="2519760" cy="215553"/>
          </a:xfrm>
        </p:spPr>
        <p:txBody>
          <a:bodyPr>
            <a:noAutofit/>
          </a:bodyPr>
          <a:lstStyle>
            <a:lvl1pPr marL="0" indent="0">
              <a:buNone/>
              <a:defRPr sz="1400" baseline="0">
                <a:latin typeface="Arial" pitchFamily="34" charset="0"/>
                <a:cs typeface="Arial" pitchFamily="34" charset="0"/>
              </a:defRPr>
            </a:lvl1pPr>
          </a:lstStyle>
          <a:p>
            <a:pPr lvl="0"/>
            <a:r>
              <a:rPr lang="fr-FR" smtClean="0"/>
              <a:t>Modifiez les styles du texte du masque</a:t>
            </a:r>
          </a:p>
        </p:txBody>
      </p:sp>
    </p:spTree>
    <p:extLst>
      <p:ext uri="{BB962C8B-B14F-4D97-AF65-F5344CB8AC3E}">
        <p14:creationId xmlns:p14="http://schemas.microsoft.com/office/powerpoint/2010/main" val="44800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7" name="Espace réservé du contenu 3"/>
          <p:cNvPicPr>
            <a:picLocks noChangeAspect="1"/>
          </p:cNvPicPr>
          <p:nvPr userDrawn="1"/>
        </p:nvPicPr>
        <p:blipFill>
          <a:blip r:embed="rId2">
            <a:extLst>
              <a:ext uri="{28A0092B-C50C-407E-A947-70E740481C1C}">
                <a14:useLocalDpi xmlns:a14="http://schemas.microsoft.com/office/drawing/2010/main" val="0"/>
              </a:ext>
            </a:extLst>
          </a:blip>
          <a:srcRect l="69350" b="21642"/>
          <a:stretch>
            <a:fillRect/>
          </a:stretch>
        </p:blipFill>
        <p:spPr bwMode="auto">
          <a:xfrm>
            <a:off x="179388" y="6086475"/>
            <a:ext cx="5762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17"/>
          <p:cNvSpPr txBox="1">
            <a:spLocks/>
          </p:cNvSpPr>
          <p:nvPr userDrawn="1"/>
        </p:nvSpPr>
        <p:spPr>
          <a:xfrm>
            <a:off x="8459788" y="6326188"/>
            <a:ext cx="442912" cy="342900"/>
          </a:xfrm>
          <a:prstGeom prst="rect">
            <a:avLst/>
          </a:prstGeom>
        </p:spPr>
        <p:txBody>
          <a:bodyPr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859C7B0-B408-42E1-89DF-A900E66EB531}" type="slidenum">
              <a:rPr lang="fr-FR" smtClean="0">
                <a:solidFill>
                  <a:prstClr val="black">
                    <a:tint val="75000"/>
                  </a:prstClr>
                </a:solidFill>
              </a:rPr>
              <a:pPr fontAlgn="auto">
                <a:spcBef>
                  <a:spcPts val="0"/>
                </a:spcBef>
                <a:spcAft>
                  <a:spcPts val="0"/>
                </a:spcAft>
                <a:defRPr/>
              </a:pPr>
              <a:t>‹N°›</a:t>
            </a:fld>
            <a:endParaRPr lang="fr-FR" dirty="0">
              <a:solidFill>
                <a:prstClr val="black">
                  <a:tint val="75000"/>
                </a:prstClr>
              </a:solidFill>
            </a:endParaRPr>
          </a:p>
        </p:txBody>
      </p:sp>
      <p:sp>
        <p:nvSpPr>
          <p:cNvPr id="9" name="Espace réservé du contenu 2"/>
          <p:cNvSpPr>
            <a:spLocks noGrp="1"/>
          </p:cNvSpPr>
          <p:nvPr>
            <p:ph idx="13"/>
          </p:nvPr>
        </p:nvSpPr>
        <p:spPr>
          <a:xfrm>
            <a:off x="255856" y="1049793"/>
            <a:ext cx="4176464" cy="5001419"/>
          </a:xfrm>
        </p:spPr>
        <p:txBody>
          <a:bodyPr>
            <a:normAutofit/>
          </a:bodyPr>
          <a:lstStyle>
            <a:lvl1pPr>
              <a:defRPr sz="2400">
                <a:latin typeface="Arial" pitchFamily="34" charset="0"/>
                <a:cs typeface="Arial" pitchFamily="34" charset="0"/>
              </a:defRPr>
            </a:lvl1pPr>
            <a:lvl2pPr>
              <a:defRPr sz="2000">
                <a:solidFill>
                  <a:srgbClr val="C00000"/>
                </a:solidFill>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marL="1828800" indent="0">
              <a:buNone/>
              <a:defRPr>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p:txBody>
      </p:sp>
      <p:sp>
        <p:nvSpPr>
          <p:cNvPr id="12" name="Espace réservé du texte 12"/>
          <p:cNvSpPr>
            <a:spLocks noGrp="1"/>
          </p:cNvSpPr>
          <p:nvPr>
            <p:ph type="body" sz="quarter" idx="14"/>
          </p:nvPr>
        </p:nvSpPr>
        <p:spPr>
          <a:xfrm>
            <a:off x="683568" y="6381328"/>
            <a:ext cx="3240856" cy="431800"/>
          </a:xfrm>
        </p:spPr>
        <p:txBody>
          <a:bodyPr>
            <a:noAutofit/>
          </a:bodyPr>
          <a:lstStyle>
            <a:lvl1pPr marL="0" indent="0">
              <a:buFontTx/>
              <a:buNone/>
              <a:defRPr sz="1200" baseline="0">
                <a:latin typeface="Arial" pitchFamily="34" charset="0"/>
                <a:cs typeface="Arial"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fr-FR" smtClean="0"/>
              <a:t>Modifiez les styles du texte du masque</a:t>
            </a:r>
          </a:p>
        </p:txBody>
      </p:sp>
      <p:sp>
        <p:nvSpPr>
          <p:cNvPr id="13" name="Espace réservé du texte 3"/>
          <p:cNvSpPr>
            <a:spLocks noGrp="1"/>
          </p:cNvSpPr>
          <p:nvPr>
            <p:ph type="body" sz="quarter" idx="15"/>
          </p:nvPr>
        </p:nvSpPr>
        <p:spPr>
          <a:xfrm>
            <a:off x="5902316" y="6401113"/>
            <a:ext cx="2519760" cy="215553"/>
          </a:xfrm>
        </p:spPr>
        <p:txBody>
          <a:bodyPr>
            <a:noAutofit/>
          </a:bodyPr>
          <a:lstStyle>
            <a:lvl1pPr marL="0" indent="0">
              <a:buNone/>
              <a:defRPr sz="1400" baseline="0">
                <a:latin typeface="Arial" pitchFamily="34" charset="0"/>
                <a:cs typeface="Arial" pitchFamily="34" charset="0"/>
              </a:defRPr>
            </a:lvl1pPr>
          </a:lstStyle>
          <a:p>
            <a:pPr lvl="0"/>
            <a:r>
              <a:rPr lang="fr-FR" smtClean="0"/>
              <a:t>Modifiez les styles du texte du masque</a:t>
            </a:r>
          </a:p>
        </p:txBody>
      </p:sp>
      <p:sp>
        <p:nvSpPr>
          <p:cNvPr id="14" name="Espace réservé du contenu 2"/>
          <p:cNvSpPr>
            <a:spLocks noGrp="1"/>
          </p:cNvSpPr>
          <p:nvPr>
            <p:ph idx="16"/>
          </p:nvPr>
        </p:nvSpPr>
        <p:spPr>
          <a:xfrm>
            <a:off x="4716016" y="1052736"/>
            <a:ext cx="4176464" cy="5001419"/>
          </a:xfrm>
        </p:spPr>
        <p:txBody>
          <a:bodyPr>
            <a:normAutofit/>
          </a:bodyPr>
          <a:lstStyle>
            <a:lvl1pPr>
              <a:defRPr sz="2400">
                <a:latin typeface="Arial" pitchFamily="34" charset="0"/>
                <a:cs typeface="Arial" pitchFamily="34" charset="0"/>
              </a:defRPr>
            </a:lvl1pPr>
            <a:lvl2pPr>
              <a:defRPr sz="2000">
                <a:solidFill>
                  <a:srgbClr val="C00000"/>
                </a:solidFill>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marL="1828800" indent="0">
              <a:buNone/>
              <a:defRPr>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p:txBody>
      </p:sp>
      <p:sp>
        <p:nvSpPr>
          <p:cNvPr id="15" name="Titre 1"/>
          <p:cNvSpPr>
            <a:spLocks noGrp="1"/>
          </p:cNvSpPr>
          <p:nvPr>
            <p:ph type="title"/>
          </p:nvPr>
        </p:nvSpPr>
        <p:spPr>
          <a:xfrm>
            <a:off x="251520" y="260648"/>
            <a:ext cx="8640960" cy="490066"/>
          </a:xfrm>
          <a:solidFill>
            <a:srgbClr val="C00000"/>
          </a:solidFill>
        </p:spPr>
        <p:txBody>
          <a:bodyPr>
            <a:noAutofit/>
          </a:bodyPr>
          <a:lstStyle>
            <a:lvl1pPr algn="r">
              <a:defRPr sz="3200">
                <a:solidFill>
                  <a:schemeClr val="bg1"/>
                </a:solidFill>
                <a:latin typeface="Arial" pitchFamily="34" charset="0"/>
                <a:cs typeface="Arial" pitchFamily="34" charset="0"/>
              </a:defRPr>
            </a:lvl1pPr>
          </a:lstStyle>
          <a:p>
            <a:r>
              <a:rPr lang="fr-FR" smtClean="0"/>
              <a:t>Modifiez le style du titre</a:t>
            </a:r>
            <a:endParaRPr lang="fr-FR" dirty="0"/>
          </a:p>
        </p:txBody>
      </p:sp>
    </p:spTree>
    <p:extLst>
      <p:ext uri="{BB962C8B-B14F-4D97-AF65-F5344CB8AC3E}">
        <p14:creationId xmlns:p14="http://schemas.microsoft.com/office/powerpoint/2010/main" val="157919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E6118416-29FA-4FCF-8A96-10F5181E7F2D}" type="slidenum">
              <a:rPr lang="fr-FR"/>
              <a:pPr>
                <a:defRPr/>
              </a:pPr>
              <a:t>‹N°›</a:t>
            </a:fld>
            <a:endParaRPr lang="fr-FR"/>
          </a:p>
        </p:txBody>
      </p:sp>
    </p:spTree>
    <p:extLst>
      <p:ext uri="{BB962C8B-B14F-4D97-AF65-F5344CB8AC3E}">
        <p14:creationId xmlns:p14="http://schemas.microsoft.com/office/powerpoint/2010/main" val="346037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pPr>
              <a:defRPr/>
            </a:pPr>
            <a:fld id="{B5A70A0C-68BE-4BA3-9F89-50A9D16E2409}" type="slidenum">
              <a:rPr lang="fr-FR"/>
              <a:pPr>
                <a:defRPr/>
              </a:pPr>
              <a:t>‹N°›</a:t>
            </a:fld>
            <a:endParaRPr lang="fr-FR"/>
          </a:p>
        </p:txBody>
      </p:sp>
    </p:spTree>
    <p:extLst>
      <p:ext uri="{BB962C8B-B14F-4D97-AF65-F5344CB8AC3E}">
        <p14:creationId xmlns:p14="http://schemas.microsoft.com/office/powerpoint/2010/main" val="234829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9C345BC0-4C43-4431-840C-65FFCB57412B}" type="slidenum">
              <a:rPr lang="fr-FR"/>
              <a:pPr>
                <a:defRPr/>
              </a:pPr>
              <a:t>‹N°›</a:t>
            </a:fld>
            <a:endParaRPr lang="fr-FR"/>
          </a:p>
        </p:txBody>
      </p:sp>
    </p:spTree>
    <p:extLst>
      <p:ext uri="{BB962C8B-B14F-4D97-AF65-F5344CB8AC3E}">
        <p14:creationId xmlns:p14="http://schemas.microsoft.com/office/powerpoint/2010/main" val="253688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6F439376-D54F-485A-A1FE-0DBCF5F63A13}" type="slidenum">
              <a:rPr lang="fr-FR"/>
              <a:pPr>
                <a:defRPr/>
              </a:pPr>
              <a:t>‹N°›</a:t>
            </a:fld>
            <a:endParaRPr lang="fr-FR"/>
          </a:p>
        </p:txBody>
      </p:sp>
    </p:spTree>
    <p:extLst>
      <p:ext uri="{BB962C8B-B14F-4D97-AF65-F5344CB8AC3E}">
        <p14:creationId xmlns:p14="http://schemas.microsoft.com/office/powerpoint/2010/main" val="1685763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E9836756-58C5-4C7F-AF10-42DB76102036}" type="slidenum">
              <a:rPr lang="fr-FR"/>
              <a:pPr>
                <a:defRPr/>
              </a:pPr>
              <a:t>‹N°›</a:t>
            </a:fld>
            <a:endParaRPr lang="fr-FR"/>
          </a:p>
        </p:txBody>
      </p:sp>
    </p:spTree>
    <p:extLst>
      <p:ext uri="{BB962C8B-B14F-4D97-AF65-F5344CB8AC3E}">
        <p14:creationId xmlns:p14="http://schemas.microsoft.com/office/powerpoint/2010/main" val="117050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86B4F810-F0CB-47A1-A85E-A93FC0BD1A1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D9C7420-0757-40D8-B9DD-287813BBBDA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3"/>
          <p:cNvSpPr>
            <a:spLocks noGrp="1"/>
          </p:cNvSpPr>
          <p:nvPr>
            <p:ph type="ctrTitle"/>
          </p:nvPr>
        </p:nvSpPr>
        <p:spPr>
          <a:xfrm>
            <a:off x="971550" y="2349500"/>
            <a:ext cx="7272338" cy="2303463"/>
          </a:xfrm>
        </p:spPr>
        <p:txBody>
          <a:bodyPr/>
          <a:lstStyle/>
          <a:p>
            <a:pPr eaLnBrk="1" hangingPunct="1">
              <a:defRPr/>
            </a:pPr>
            <a:r>
              <a:rPr lang="fr-FR" dirty="0" smtClean="0">
                <a:latin typeface="+mn-lt"/>
                <a:cs typeface="Arial" charset="0"/>
              </a:rPr>
              <a:t>Groupe de Travail</a:t>
            </a:r>
            <a:br>
              <a:rPr lang="fr-FR" dirty="0" smtClean="0">
                <a:latin typeface="+mn-lt"/>
                <a:cs typeface="Arial" charset="0"/>
              </a:rPr>
            </a:br>
            <a:r>
              <a:rPr lang="fr-FR" dirty="0" smtClean="0">
                <a:latin typeface="+mn-lt"/>
                <a:cs typeface="Arial" charset="0"/>
              </a:rPr>
              <a:t>OPAV et APICULTURE</a:t>
            </a:r>
            <a:br>
              <a:rPr lang="fr-FR" dirty="0" smtClean="0">
                <a:latin typeface="+mn-lt"/>
                <a:cs typeface="Arial" charset="0"/>
              </a:rPr>
            </a:br>
            <a:endParaRPr lang="fr-FR" dirty="0" smtClean="0">
              <a:latin typeface="+mn-lt"/>
              <a:cs typeface="Arial" charset="0"/>
            </a:endParaRPr>
          </a:p>
        </p:txBody>
      </p:sp>
      <p:sp>
        <p:nvSpPr>
          <p:cNvPr id="25603" name="Espace réservé du texte 4"/>
          <p:cNvSpPr>
            <a:spLocks noGrp="1"/>
          </p:cNvSpPr>
          <p:nvPr>
            <p:ph type="body" sz="quarter" idx="14"/>
          </p:nvPr>
        </p:nvSpPr>
        <p:spPr>
          <a:xfrm>
            <a:off x="468313" y="476250"/>
            <a:ext cx="2879725" cy="431800"/>
          </a:xfrm>
        </p:spPr>
        <p:txBody>
          <a:bodyPr/>
          <a:lstStyle/>
          <a:p>
            <a:pPr eaLnBrk="1" hangingPunct="1"/>
            <a:r>
              <a:rPr lang="fr-FR" smtClean="0">
                <a:latin typeface="Arial" charset="0"/>
                <a:cs typeface="Arial" charset="0"/>
              </a:rPr>
              <a:t>Pole Environnement </a:t>
            </a:r>
          </a:p>
          <a:p>
            <a:pPr eaLnBrk="1" hangingPunct="1"/>
            <a:r>
              <a:rPr lang="fr-FR" smtClean="0">
                <a:latin typeface="Arial" charset="0"/>
                <a:cs typeface="Arial" charset="0"/>
              </a:rPr>
              <a:t>Service Agriculture</a:t>
            </a:r>
          </a:p>
        </p:txBody>
      </p:sp>
      <p:sp>
        <p:nvSpPr>
          <p:cNvPr id="25604" name="Sous-titre 2"/>
          <p:cNvSpPr txBox="1">
            <a:spLocks/>
          </p:cNvSpPr>
          <p:nvPr/>
        </p:nvSpPr>
        <p:spPr bwMode="auto">
          <a:xfrm>
            <a:off x="1371600" y="3860800"/>
            <a:ext cx="64008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20000"/>
              </a:spcBef>
              <a:buFont typeface="Arial" charset="0"/>
              <a:buNone/>
            </a:pPr>
            <a:r>
              <a:rPr lang="fr-FR" sz="2800"/>
              <a:t>4 septembre 2013 - Saint Léger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Rucher Ecole</a:t>
            </a:r>
          </a:p>
        </p:txBody>
      </p:sp>
      <p:sp>
        <p:nvSpPr>
          <p:cNvPr id="34819"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34820"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250825" y="836613"/>
            <a:ext cx="8642350" cy="369887"/>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pitchFamily="34" charset="0"/>
              <a:buNone/>
              <a:defRPr sz="1800" b="0" i="0" u="none" strike="noStrike" kern="0" cap="none" spc="0" baseline="0">
                <a:solidFill>
                  <a:srgbClr val="000000"/>
                </a:solidFill>
                <a:uFillTx/>
              </a:defRPr>
            </a:pPr>
            <a:r>
              <a:rPr lang="fr-FR" sz="1800" kern="0" dirty="0" smtClean="0">
                <a:solidFill>
                  <a:srgbClr val="000000"/>
                </a:solidFill>
                <a:latin typeface="Times New Roman" pitchFamily="18"/>
                <a:cs typeface="Times New Roman" pitchFamily="18"/>
              </a:rPr>
              <a:t>Implantation actuelle</a:t>
            </a:r>
          </a:p>
        </p:txBody>
      </p:sp>
      <p:pic>
        <p:nvPicPr>
          <p:cNvPr id="34822"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86000" y="927100"/>
            <a:ext cx="5256213"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avec flèche 7"/>
          <p:cNvCxnSpPr>
            <a:stCxn id="34824" idx="3"/>
          </p:cNvCxnSpPr>
          <p:nvPr/>
        </p:nvCxnSpPr>
        <p:spPr>
          <a:xfrm>
            <a:off x="1547813" y="2317750"/>
            <a:ext cx="2447925" cy="534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824" name="ZoneTexte 9"/>
          <p:cNvSpPr txBox="1">
            <a:spLocks noChangeArrowheads="1"/>
          </p:cNvSpPr>
          <p:nvPr/>
        </p:nvSpPr>
        <p:spPr bwMode="auto">
          <a:xfrm>
            <a:off x="250825" y="2133600"/>
            <a:ext cx="1296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t>Local actuel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4"/>
          <p:cNvSpPr>
            <a:spLocks noGrp="1"/>
          </p:cNvSpPr>
          <p:nvPr>
            <p:ph type="title"/>
          </p:nvPr>
        </p:nvSpPr>
        <p:spPr>
          <a:xfrm>
            <a:off x="250825" y="260350"/>
            <a:ext cx="8642350" cy="490538"/>
          </a:xfrm>
        </p:spPr>
        <p:txBody>
          <a:bodyPr/>
          <a:lstStyle/>
          <a:p>
            <a:pPr eaLnBrk="1" hangingPunct="1"/>
            <a:r>
              <a:rPr lang="fr-FR" smtClean="0">
                <a:latin typeface="Arial" charset="0"/>
                <a:cs typeface="Arial" charset="0"/>
              </a:rPr>
              <a:t>OPAV</a:t>
            </a:r>
          </a:p>
        </p:txBody>
      </p:sp>
      <p:sp>
        <p:nvSpPr>
          <p:cNvPr id="35843"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35844"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193675" y="1196975"/>
            <a:ext cx="8569325" cy="522288"/>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pitchFamily="34" charset="0"/>
              <a:buNone/>
              <a:defRPr sz="1800" b="0" i="0" u="none" strike="noStrike" kern="0" cap="none" spc="0" baseline="0">
                <a:solidFill>
                  <a:srgbClr val="000000"/>
                </a:solidFill>
                <a:uFillTx/>
              </a:defRPr>
            </a:pPr>
            <a:r>
              <a:rPr lang="fr-FR" sz="2800" kern="0" dirty="0" smtClean="0">
                <a:solidFill>
                  <a:srgbClr val="000000"/>
                </a:solidFill>
                <a:latin typeface="Times New Roman" pitchFamily="18"/>
                <a:cs typeface="Times New Roman" pitchFamily="18"/>
              </a:rPr>
              <a:t>Opération Programmée d’Amélioration des Vergers</a:t>
            </a:r>
          </a:p>
        </p:txBody>
      </p:sp>
      <p:pic>
        <p:nvPicPr>
          <p:cNvPr id="35846" name="Picture 4"/>
          <p:cNvPicPr>
            <a:picLocks noChangeAspect="1" noChangeArrowheads="1"/>
          </p:cNvPicPr>
          <p:nvPr/>
        </p:nvPicPr>
        <p:blipFill>
          <a:blip r:embed="rId3">
            <a:extLst>
              <a:ext uri="{28A0092B-C50C-407E-A947-70E740481C1C}">
                <a14:useLocalDpi xmlns:a14="http://schemas.microsoft.com/office/drawing/2010/main" val="0"/>
              </a:ext>
            </a:extLst>
          </a:blip>
          <a:srcRect l="36577" t="15508" r="18423" b="30756"/>
          <a:stretch>
            <a:fillRect/>
          </a:stretch>
        </p:blipFill>
        <p:spPr bwMode="auto">
          <a:xfrm>
            <a:off x="1735138" y="1989138"/>
            <a:ext cx="54864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4"/>
          <p:cNvSpPr>
            <a:spLocks noGrp="1"/>
          </p:cNvSpPr>
          <p:nvPr>
            <p:ph type="title"/>
          </p:nvPr>
        </p:nvSpPr>
        <p:spPr>
          <a:xfrm>
            <a:off x="250825" y="260350"/>
            <a:ext cx="8642350" cy="490538"/>
          </a:xfrm>
        </p:spPr>
        <p:txBody>
          <a:bodyPr/>
          <a:lstStyle/>
          <a:p>
            <a:pPr algn="l" eaLnBrk="1" hangingPunct="1"/>
            <a:r>
              <a:rPr lang="fr-FR" smtClean="0">
                <a:latin typeface="Arial" charset="0"/>
                <a:cs typeface="Arial" charset="0"/>
              </a:rPr>
              <a:t>	       Contexte dans le Roannais</a:t>
            </a:r>
          </a:p>
        </p:txBody>
      </p:sp>
      <p:sp>
        <p:nvSpPr>
          <p:cNvPr id="36867"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36868"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4" name="ZoneTexte 3"/>
          <p:cNvSpPr txBox="1"/>
          <p:nvPr/>
        </p:nvSpPr>
        <p:spPr>
          <a:xfrm>
            <a:off x="2555875" y="962025"/>
            <a:ext cx="3960813"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fr-FR" dirty="0"/>
              <a:t>2011 : Appel à projet du Pays Roannais </a:t>
            </a:r>
          </a:p>
          <a:p>
            <a:pPr algn="ctr" fontAlgn="auto">
              <a:spcBef>
                <a:spcPts val="0"/>
              </a:spcBef>
              <a:spcAft>
                <a:spcPts val="0"/>
              </a:spcAft>
              <a:defRPr/>
            </a:pPr>
            <a:r>
              <a:rPr lang="fr-FR" dirty="0"/>
              <a:t>Relance des vergers familiaux et locaux</a:t>
            </a:r>
          </a:p>
        </p:txBody>
      </p:sp>
      <p:sp>
        <p:nvSpPr>
          <p:cNvPr id="5" name="Flèche vers le bas 4"/>
          <p:cNvSpPr/>
          <p:nvPr/>
        </p:nvSpPr>
        <p:spPr>
          <a:xfrm>
            <a:off x="4391025" y="1773238"/>
            <a:ext cx="288925" cy="352425"/>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fr-FR"/>
          </a:p>
        </p:txBody>
      </p:sp>
      <p:sp>
        <p:nvSpPr>
          <p:cNvPr id="36871" name="ZoneTexte 9"/>
          <p:cNvSpPr txBox="1">
            <a:spLocks noChangeArrowheads="1"/>
          </p:cNvSpPr>
          <p:nvPr/>
        </p:nvSpPr>
        <p:spPr bwMode="auto">
          <a:xfrm>
            <a:off x="2633663" y="2162175"/>
            <a:ext cx="3960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b="1"/>
              <a:t>IMPULSION D’UNE OPAV</a:t>
            </a:r>
          </a:p>
          <a:p>
            <a:pPr algn="ctr" eaLnBrk="1" hangingPunct="1"/>
            <a:r>
              <a:rPr lang="fr-FR" b="1"/>
              <a:t> OUTIL PEDAGOGIQUE</a:t>
            </a:r>
          </a:p>
        </p:txBody>
      </p:sp>
      <p:sp>
        <p:nvSpPr>
          <p:cNvPr id="36872" name="ZoneTexte 13"/>
          <p:cNvSpPr txBox="1">
            <a:spLocks noChangeArrowheads="1"/>
          </p:cNvSpPr>
          <p:nvPr/>
        </p:nvSpPr>
        <p:spPr bwMode="auto">
          <a:xfrm>
            <a:off x="2776538" y="390842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fr-FR"/>
          </a:p>
        </p:txBody>
      </p:sp>
      <p:sp>
        <p:nvSpPr>
          <p:cNvPr id="19" name="ZoneTexte 18"/>
          <p:cNvSpPr txBox="1"/>
          <p:nvPr/>
        </p:nvSpPr>
        <p:spPr>
          <a:xfrm>
            <a:off x="90488" y="3773488"/>
            <a:ext cx="2978150" cy="2032000"/>
          </a:xfrm>
          <a:prstGeom prst="rect">
            <a:avLst/>
          </a:prstGeom>
          <a:ln w="3175">
            <a:solidFill>
              <a:schemeClr val="bg2"/>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fr-FR" b="1" dirty="0"/>
              <a:t>ENVIRONNEMENTAL</a:t>
            </a:r>
          </a:p>
          <a:p>
            <a:pPr fontAlgn="auto">
              <a:spcBef>
                <a:spcPts val="0"/>
              </a:spcBef>
              <a:spcAft>
                <a:spcPts val="0"/>
              </a:spcAft>
              <a:defRPr/>
            </a:pPr>
            <a:r>
              <a:rPr lang="fr-FR" dirty="0"/>
              <a:t>Sensibiliser à la biodiversité</a:t>
            </a:r>
          </a:p>
          <a:p>
            <a:pPr fontAlgn="auto">
              <a:spcBef>
                <a:spcPts val="0"/>
              </a:spcBef>
              <a:spcAft>
                <a:spcPts val="0"/>
              </a:spcAft>
              <a:defRPr/>
            </a:pPr>
            <a:r>
              <a:rPr lang="fr-FR" dirty="0"/>
              <a:t>Préserver un patrimoine local</a:t>
            </a:r>
          </a:p>
          <a:p>
            <a:pPr fontAlgn="auto">
              <a:spcBef>
                <a:spcPts val="0"/>
              </a:spcBef>
              <a:spcAft>
                <a:spcPts val="0"/>
              </a:spcAft>
              <a:defRPr/>
            </a:pPr>
            <a:endParaRPr lang="fr-FR" dirty="0"/>
          </a:p>
          <a:p>
            <a:pPr algn="ctr" fontAlgn="auto">
              <a:spcBef>
                <a:spcPts val="0"/>
              </a:spcBef>
              <a:spcAft>
                <a:spcPts val="0"/>
              </a:spcAft>
              <a:defRPr/>
            </a:pPr>
            <a:r>
              <a:rPr lang="fr-FR" u="sng" dirty="0"/>
              <a:t>Enjeu</a:t>
            </a:r>
          </a:p>
          <a:p>
            <a:pPr algn="ctr" fontAlgn="auto">
              <a:spcBef>
                <a:spcPts val="0"/>
              </a:spcBef>
              <a:spcAft>
                <a:spcPts val="0"/>
              </a:spcAft>
              <a:defRPr/>
            </a:pPr>
            <a:r>
              <a:rPr lang="fr-FR" dirty="0"/>
              <a:t>Inscrire les vergers au cœur des milieux urbains et ruraux</a:t>
            </a:r>
          </a:p>
        </p:txBody>
      </p:sp>
      <p:sp>
        <p:nvSpPr>
          <p:cNvPr id="36874" name="ZoneTexte 20"/>
          <p:cNvSpPr txBox="1">
            <a:spLocks noChangeArrowheads="1"/>
          </p:cNvSpPr>
          <p:nvPr/>
        </p:nvSpPr>
        <p:spPr bwMode="auto">
          <a:xfrm>
            <a:off x="3276600" y="3810000"/>
            <a:ext cx="2663825" cy="2032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b="1"/>
              <a:t>AGRICOLE</a:t>
            </a:r>
          </a:p>
          <a:p>
            <a:pPr algn="ctr" eaLnBrk="1" hangingPunct="1"/>
            <a:r>
              <a:rPr lang="fr-FR"/>
              <a:t>Diversifier l’agriculture</a:t>
            </a:r>
          </a:p>
          <a:p>
            <a:pPr eaLnBrk="1" hangingPunct="1"/>
            <a:endParaRPr lang="fr-FR"/>
          </a:p>
          <a:p>
            <a:pPr algn="ctr" eaLnBrk="1" hangingPunct="1"/>
            <a:r>
              <a:rPr lang="fr-FR" u="sng"/>
              <a:t>Enjeu</a:t>
            </a:r>
          </a:p>
          <a:p>
            <a:pPr algn="ctr" eaLnBrk="1" hangingPunct="1"/>
            <a:r>
              <a:rPr lang="fr-FR"/>
              <a:t>Développer et valoriser une production fruitière locale </a:t>
            </a:r>
          </a:p>
        </p:txBody>
      </p:sp>
      <p:sp>
        <p:nvSpPr>
          <p:cNvPr id="36875" name="ZoneTexte 21"/>
          <p:cNvSpPr txBox="1">
            <a:spLocks noChangeArrowheads="1"/>
          </p:cNvSpPr>
          <p:nvPr/>
        </p:nvSpPr>
        <p:spPr bwMode="auto">
          <a:xfrm>
            <a:off x="6156325" y="3773488"/>
            <a:ext cx="2879725" cy="2032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b="1"/>
              <a:t>SOCIAL</a:t>
            </a:r>
          </a:p>
          <a:p>
            <a:pPr algn="ctr" eaLnBrk="1" hangingPunct="1"/>
            <a:r>
              <a:rPr lang="fr-FR"/>
              <a:t>Affirmer une identité territoriale </a:t>
            </a:r>
          </a:p>
          <a:p>
            <a:pPr algn="ctr" eaLnBrk="1" hangingPunct="1"/>
            <a:endParaRPr lang="fr-FR"/>
          </a:p>
          <a:p>
            <a:pPr algn="ctr" eaLnBrk="1" hangingPunct="1"/>
            <a:r>
              <a:rPr lang="fr-FR" u="sng"/>
              <a:t>Enjeu</a:t>
            </a:r>
          </a:p>
          <a:p>
            <a:pPr algn="ctr" eaLnBrk="1" hangingPunct="1"/>
            <a:r>
              <a:rPr lang="fr-FR"/>
              <a:t>Conserver les savoir-faire et valoriser les paysages</a:t>
            </a:r>
          </a:p>
        </p:txBody>
      </p:sp>
      <p:cxnSp>
        <p:nvCxnSpPr>
          <p:cNvPr id="12" name="Connecteur droit avec flèche 11"/>
          <p:cNvCxnSpPr>
            <a:stCxn id="36871" idx="2"/>
            <a:endCxn id="19" idx="0"/>
          </p:cNvCxnSpPr>
          <p:nvPr/>
        </p:nvCxnSpPr>
        <p:spPr>
          <a:xfrm flipH="1">
            <a:off x="1579563" y="2808288"/>
            <a:ext cx="3033712" cy="9652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Connecteur droit avec flèche 26"/>
          <p:cNvCxnSpPr>
            <a:stCxn id="36871" idx="2"/>
            <a:endCxn id="36874" idx="0"/>
          </p:cNvCxnSpPr>
          <p:nvPr/>
        </p:nvCxnSpPr>
        <p:spPr>
          <a:xfrm flipH="1">
            <a:off x="4608513" y="2808288"/>
            <a:ext cx="4762" cy="100171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9" name="Connecteur droit avec flèche 28"/>
          <p:cNvCxnSpPr>
            <a:stCxn id="36871" idx="2"/>
            <a:endCxn id="36875" idx="0"/>
          </p:cNvCxnSpPr>
          <p:nvPr/>
        </p:nvCxnSpPr>
        <p:spPr>
          <a:xfrm>
            <a:off x="4613275" y="2808288"/>
            <a:ext cx="2982913" cy="9652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Diagnostic verger CCOR et CCCR</a:t>
            </a:r>
          </a:p>
        </p:txBody>
      </p:sp>
      <p:sp>
        <p:nvSpPr>
          <p:cNvPr id="37891"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37892"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graphicFrame>
        <p:nvGraphicFramePr>
          <p:cNvPr id="4" name="Tableau 3"/>
          <p:cNvGraphicFramePr>
            <a:graphicFrameLocks noGrp="1"/>
          </p:cNvGraphicFramePr>
          <p:nvPr/>
        </p:nvGraphicFramePr>
        <p:xfrm>
          <a:off x="1042988" y="1052513"/>
          <a:ext cx="6840537" cy="4895851"/>
        </p:xfrm>
        <a:graphic>
          <a:graphicData uri="http://schemas.openxmlformats.org/drawingml/2006/table">
            <a:tbl>
              <a:tblPr firstRow="1" firstCol="1" bandRow="1">
                <a:tableStyleId>{073A0DAA-6AF3-43AB-8588-CEC1D06C72B9}</a:tableStyleId>
              </a:tblPr>
              <a:tblGrid>
                <a:gridCol w="3516706"/>
                <a:gridCol w="3323831"/>
              </a:tblGrid>
              <a:tr h="275365">
                <a:tc gridSpan="2">
                  <a:txBody>
                    <a:bodyPr/>
                    <a:lstStyle/>
                    <a:p>
                      <a:pPr algn="ctr">
                        <a:lnSpc>
                          <a:spcPct val="115000"/>
                        </a:lnSpc>
                        <a:spcAft>
                          <a:spcPts val="0"/>
                        </a:spcAft>
                      </a:pPr>
                      <a:r>
                        <a:rPr lang="fr-FR" sz="1400" dirty="0">
                          <a:effectLst/>
                        </a:rPr>
                        <a:t>ZONE DE MONTAGNE</a:t>
                      </a:r>
                      <a:endParaRPr lang="fr-FR" sz="1100" dirty="0">
                        <a:effectLst/>
                        <a:latin typeface="Calibri"/>
                        <a:ea typeface="Calibri"/>
                        <a:cs typeface="Times New Roman"/>
                      </a:endParaRPr>
                    </a:p>
                  </a:txBody>
                  <a:tcPr marL="44449" marR="44449" marT="0" marB="0" anchor="b"/>
                </a:tc>
                <a:tc hMerge="1">
                  <a:txBody>
                    <a:bodyPr/>
                    <a:lstStyle/>
                    <a:p>
                      <a:endParaRPr lang="fr-FR"/>
                    </a:p>
                  </a:txBody>
                  <a:tcPr/>
                </a:tc>
              </a:tr>
              <a:tr h="220151">
                <a:tc>
                  <a:txBody>
                    <a:bodyPr/>
                    <a:lstStyle/>
                    <a:p>
                      <a:pPr algn="ctr">
                        <a:lnSpc>
                          <a:spcPct val="115000"/>
                        </a:lnSpc>
                        <a:spcAft>
                          <a:spcPts val="0"/>
                        </a:spcAft>
                      </a:pPr>
                      <a:r>
                        <a:rPr lang="fr-FR" sz="1200" b="1" i="0" dirty="0">
                          <a:solidFill>
                            <a:schemeClr val="tx1"/>
                          </a:solidFill>
                          <a:effectLst/>
                        </a:rPr>
                        <a:t>Constat</a:t>
                      </a:r>
                      <a:endParaRPr lang="fr-FR" sz="1100" b="1" i="0" dirty="0">
                        <a:solidFill>
                          <a:schemeClr val="tx1"/>
                        </a:solidFill>
                        <a:effectLst/>
                        <a:latin typeface="Calibri"/>
                        <a:ea typeface="Calibri"/>
                        <a:cs typeface="Times New Roman"/>
                      </a:endParaRPr>
                    </a:p>
                  </a:txBody>
                  <a:tcPr marL="44449" marR="44449" marT="0" marB="0" anchor="b">
                    <a:solidFill>
                      <a:schemeClr val="bg1">
                        <a:lumMod val="85000"/>
                      </a:schemeClr>
                    </a:solidFill>
                  </a:tcPr>
                </a:tc>
                <a:tc>
                  <a:txBody>
                    <a:bodyPr/>
                    <a:lstStyle/>
                    <a:p>
                      <a:pPr algn="ctr">
                        <a:lnSpc>
                          <a:spcPct val="115000"/>
                        </a:lnSpc>
                        <a:spcAft>
                          <a:spcPts val="0"/>
                        </a:spcAft>
                      </a:pPr>
                      <a:r>
                        <a:rPr lang="fr-FR" sz="1200" b="1" dirty="0">
                          <a:effectLst/>
                        </a:rPr>
                        <a:t>Analyse</a:t>
                      </a:r>
                      <a:endParaRPr lang="fr-FR" sz="1100" b="1" dirty="0">
                        <a:effectLst/>
                        <a:latin typeface="Calibri"/>
                        <a:ea typeface="Calibri"/>
                        <a:cs typeface="Times New Roman"/>
                      </a:endParaRPr>
                    </a:p>
                  </a:txBody>
                  <a:tcPr marL="44449" marR="44449" marT="0" marB="0" anchor="b">
                    <a:solidFill>
                      <a:schemeClr val="bg1">
                        <a:lumMod val="85000"/>
                      </a:schemeClr>
                    </a:solidFill>
                  </a:tcPr>
                </a:tc>
              </a:tr>
              <a:tr h="930680">
                <a:tc>
                  <a:txBody>
                    <a:bodyPr/>
                    <a:lstStyle/>
                    <a:p>
                      <a:pPr algn="ctr">
                        <a:lnSpc>
                          <a:spcPct val="115000"/>
                        </a:lnSpc>
                        <a:spcAft>
                          <a:spcPts val="0"/>
                        </a:spcAft>
                      </a:pPr>
                      <a:r>
                        <a:rPr lang="fr-FR" sz="1400" b="0" dirty="0">
                          <a:solidFill>
                            <a:schemeClr val="tx1"/>
                          </a:solidFill>
                          <a:effectLst/>
                        </a:rPr>
                        <a:t>Vieux arbres dans les </a:t>
                      </a:r>
                      <a:r>
                        <a:rPr lang="fr-FR" sz="1400" b="0" dirty="0" smtClean="0">
                          <a:solidFill>
                            <a:schemeClr val="tx1"/>
                          </a:solidFill>
                          <a:effectLst/>
                        </a:rPr>
                        <a:t>prés </a:t>
                      </a:r>
                      <a:r>
                        <a:rPr lang="fr-FR" sz="1400" b="0" dirty="0">
                          <a:solidFill>
                            <a:schemeClr val="tx1"/>
                          </a:solidFill>
                          <a:effectLst/>
                        </a:rPr>
                        <a:t>et petits </a:t>
                      </a:r>
                      <a:endParaRPr lang="fr-FR" sz="1400" b="0" dirty="0" smtClean="0">
                        <a:solidFill>
                          <a:schemeClr val="tx1"/>
                        </a:solidFill>
                        <a:effectLst/>
                      </a:endParaRPr>
                    </a:p>
                    <a:p>
                      <a:pPr algn="ctr">
                        <a:lnSpc>
                          <a:spcPct val="115000"/>
                        </a:lnSpc>
                        <a:spcAft>
                          <a:spcPts val="0"/>
                        </a:spcAft>
                      </a:pPr>
                      <a:r>
                        <a:rPr lang="fr-FR" sz="1400" b="0" dirty="0" smtClean="0">
                          <a:solidFill>
                            <a:schemeClr val="tx1"/>
                          </a:solidFill>
                          <a:effectLst/>
                        </a:rPr>
                        <a:t>vergers </a:t>
                      </a:r>
                      <a:r>
                        <a:rPr lang="fr-FR" sz="1400" b="0" dirty="0">
                          <a:solidFill>
                            <a:schemeClr val="tx1"/>
                          </a:solidFill>
                          <a:effectLst/>
                        </a:rPr>
                        <a:t>à proximité des </a:t>
                      </a:r>
                      <a:r>
                        <a:rPr lang="fr-FR" sz="1400" b="0" dirty="0" smtClean="0">
                          <a:solidFill>
                            <a:schemeClr val="tx1"/>
                          </a:solidFill>
                          <a:effectLst/>
                        </a:rPr>
                        <a:t>fermes </a:t>
                      </a:r>
                    </a:p>
                    <a:p>
                      <a:pPr algn="ctr">
                        <a:lnSpc>
                          <a:spcPct val="115000"/>
                        </a:lnSpc>
                        <a:spcAft>
                          <a:spcPts val="0"/>
                        </a:spcAft>
                      </a:pPr>
                      <a:r>
                        <a:rPr lang="fr-FR" sz="1400" b="0" dirty="0" smtClean="0">
                          <a:solidFill>
                            <a:schemeClr val="tx1"/>
                          </a:solidFill>
                          <a:effectLst/>
                        </a:rPr>
                        <a:t>Non entretenus </a:t>
                      </a:r>
                      <a:r>
                        <a:rPr lang="fr-FR" sz="1400" b="0" dirty="0">
                          <a:solidFill>
                            <a:schemeClr val="tx1"/>
                          </a:solidFill>
                          <a:effectLst/>
                        </a:rPr>
                        <a:t>mais régulièrement récoltés</a:t>
                      </a:r>
                      <a:endParaRPr lang="fr-FR" sz="1200" b="0" dirty="0">
                        <a:solidFill>
                          <a:schemeClr val="tx1"/>
                        </a:solidFill>
                        <a:effectLst/>
                        <a:latin typeface="Calibri"/>
                        <a:ea typeface="Calibri"/>
                        <a:cs typeface="Times New Roman"/>
                      </a:endParaRPr>
                    </a:p>
                  </a:txBody>
                  <a:tcPr marL="44449" marR="44449" marT="0" marB="0" anchor="ctr">
                    <a:solidFill>
                      <a:schemeClr val="bg1">
                        <a:lumMod val="95000"/>
                      </a:schemeClr>
                    </a:solidFill>
                  </a:tcPr>
                </a:tc>
                <a:tc>
                  <a:txBody>
                    <a:bodyPr/>
                    <a:lstStyle/>
                    <a:p>
                      <a:pPr marL="179388" indent="0" algn="ctr">
                        <a:lnSpc>
                          <a:spcPct val="115000"/>
                        </a:lnSpc>
                        <a:spcAft>
                          <a:spcPts val="0"/>
                        </a:spcAft>
                      </a:pPr>
                      <a:r>
                        <a:rPr lang="fr-FR" sz="1400" dirty="0">
                          <a:effectLst/>
                        </a:rPr>
                        <a:t>Vergers non renouvelés </a:t>
                      </a:r>
                      <a:r>
                        <a:rPr lang="fr-FR" sz="1400" dirty="0" smtClean="0">
                          <a:effectLst/>
                        </a:rPr>
                        <a:t> </a:t>
                      </a:r>
                    </a:p>
                    <a:p>
                      <a:pPr marL="179388" indent="0" algn="ctr">
                        <a:lnSpc>
                          <a:spcPct val="115000"/>
                        </a:lnSpc>
                        <a:spcAft>
                          <a:spcPts val="0"/>
                        </a:spcAft>
                      </a:pPr>
                      <a:r>
                        <a:rPr lang="fr-FR" sz="1400" dirty="0" smtClean="0">
                          <a:effectLst/>
                        </a:rPr>
                        <a:t>Subsistance </a:t>
                      </a:r>
                      <a:r>
                        <a:rPr lang="fr-FR" sz="1400" dirty="0">
                          <a:effectLst/>
                        </a:rPr>
                        <a:t>due à la forte pente qui </a:t>
                      </a:r>
                      <a:endParaRPr lang="fr-FR" sz="1400" dirty="0" smtClean="0">
                        <a:effectLst/>
                      </a:endParaRPr>
                    </a:p>
                    <a:p>
                      <a:pPr marL="179388" indent="0" algn="ctr">
                        <a:lnSpc>
                          <a:spcPct val="115000"/>
                        </a:lnSpc>
                        <a:spcAft>
                          <a:spcPts val="0"/>
                        </a:spcAft>
                      </a:pPr>
                      <a:r>
                        <a:rPr lang="fr-FR" sz="1400" dirty="0" smtClean="0">
                          <a:effectLst/>
                        </a:rPr>
                        <a:t>ne </a:t>
                      </a:r>
                      <a:r>
                        <a:rPr lang="fr-FR" sz="1400" dirty="0">
                          <a:effectLst/>
                        </a:rPr>
                        <a:t>permet pas la mécanisation</a:t>
                      </a:r>
                      <a:endParaRPr lang="fr-FR" sz="1200" dirty="0">
                        <a:effectLst/>
                        <a:latin typeface="Calibri"/>
                        <a:ea typeface="Calibri"/>
                        <a:cs typeface="Times New Roman"/>
                      </a:endParaRPr>
                    </a:p>
                  </a:txBody>
                  <a:tcPr marL="44449" marR="44449" marT="0" marB="0" anchor="ctr">
                    <a:solidFill>
                      <a:schemeClr val="bg1">
                        <a:lumMod val="95000"/>
                      </a:schemeClr>
                    </a:solidFill>
                  </a:tcPr>
                </a:tc>
              </a:tr>
              <a:tr h="275365">
                <a:tc gridSpan="2">
                  <a:txBody>
                    <a:bodyPr/>
                    <a:lstStyle/>
                    <a:p>
                      <a:pPr algn="ctr">
                        <a:lnSpc>
                          <a:spcPct val="115000"/>
                        </a:lnSpc>
                        <a:spcAft>
                          <a:spcPts val="0"/>
                        </a:spcAft>
                      </a:pPr>
                      <a:r>
                        <a:rPr lang="fr-FR" sz="1400" dirty="0">
                          <a:effectLst/>
                        </a:rPr>
                        <a:t>ZONE DE PLAINE</a:t>
                      </a:r>
                      <a:endParaRPr lang="fr-FR" sz="1100" dirty="0">
                        <a:effectLst/>
                        <a:latin typeface="Calibri"/>
                        <a:ea typeface="Calibri"/>
                        <a:cs typeface="Times New Roman"/>
                      </a:endParaRPr>
                    </a:p>
                  </a:txBody>
                  <a:tcPr marL="44449" marR="44449" marT="0" marB="0" anchor="b"/>
                </a:tc>
                <a:tc hMerge="1">
                  <a:txBody>
                    <a:bodyPr/>
                    <a:lstStyle/>
                    <a:p>
                      <a:endParaRPr lang="fr-FR"/>
                    </a:p>
                  </a:txBody>
                  <a:tcPr/>
                </a:tc>
              </a:tr>
              <a:tr h="220151">
                <a:tc>
                  <a:txBody>
                    <a:bodyPr/>
                    <a:lstStyle/>
                    <a:p>
                      <a:pPr algn="ctr">
                        <a:lnSpc>
                          <a:spcPct val="115000"/>
                        </a:lnSpc>
                        <a:spcAft>
                          <a:spcPts val="0"/>
                        </a:spcAft>
                      </a:pPr>
                      <a:r>
                        <a:rPr lang="fr-FR" sz="1200" b="1" dirty="0">
                          <a:solidFill>
                            <a:schemeClr val="tx1"/>
                          </a:solidFill>
                          <a:effectLst/>
                        </a:rPr>
                        <a:t>Constat</a:t>
                      </a:r>
                      <a:endParaRPr lang="fr-FR" sz="1100" b="1" dirty="0">
                        <a:solidFill>
                          <a:schemeClr val="tx1"/>
                        </a:solidFill>
                        <a:effectLst/>
                        <a:latin typeface="Calibri"/>
                        <a:ea typeface="Calibri"/>
                        <a:cs typeface="Times New Roman"/>
                      </a:endParaRPr>
                    </a:p>
                  </a:txBody>
                  <a:tcPr marL="44449" marR="44449" marT="0" marB="0" anchor="b">
                    <a:solidFill>
                      <a:schemeClr val="bg1">
                        <a:lumMod val="85000"/>
                      </a:schemeClr>
                    </a:solidFill>
                  </a:tcPr>
                </a:tc>
                <a:tc>
                  <a:txBody>
                    <a:bodyPr/>
                    <a:lstStyle/>
                    <a:p>
                      <a:pPr algn="ctr">
                        <a:lnSpc>
                          <a:spcPct val="115000"/>
                        </a:lnSpc>
                        <a:spcAft>
                          <a:spcPts val="0"/>
                        </a:spcAft>
                      </a:pPr>
                      <a:r>
                        <a:rPr lang="fr-FR" sz="1200" b="1" dirty="0">
                          <a:effectLst/>
                        </a:rPr>
                        <a:t>Analyse</a:t>
                      </a:r>
                      <a:endParaRPr lang="fr-FR" sz="1100" b="1" dirty="0">
                        <a:effectLst/>
                        <a:latin typeface="Calibri"/>
                        <a:ea typeface="Calibri"/>
                        <a:cs typeface="Times New Roman"/>
                      </a:endParaRPr>
                    </a:p>
                  </a:txBody>
                  <a:tcPr marL="44449" marR="44449" marT="0" marB="0" anchor="b">
                    <a:solidFill>
                      <a:schemeClr val="bg1">
                        <a:lumMod val="85000"/>
                      </a:schemeClr>
                    </a:solidFill>
                  </a:tcPr>
                </a:tc>
              </a:tr>
              <a:tr h="1726327">
                <a:tc>
                  <a:txBody>
                    <a:bodyPr/>
                    <a:lstStyle/>
                    <a:p>
                      <a:pPr algn="ctr">
                        <a:lnSpc>
                          <a:spcPct val="115000"/>
                        </a:lnSpc>
                        <a:spcAft>
                          <a:spcPts val="0"/>
                        </a:spcAft>
                      </a:pPr>
                      <a:r>
                        <a:rPr lang="fr-FR" sz="1400" b="0" dirty="0">
                          <a:solidFill>
                            <a:schemeClr val="tx1"/>
                          </a:solidFill>
                          <a:effectLst/>
                        </a:rPr>
                        <a:t>Nouvelles habitations, quelques </a:t>
                      </a:r>
                      <a:r>
                        <a:rPr lang="fr-FR" sz="1400" b="0" dirty="0" smtClean="0">
                          <a:solidFill>
                            <a:schemeClr val="tx1"/>
                          </a:solidFill>
                          <a:effectLst/>
                        </a:rPr>
                        <a:t>arbres</a:t>
                      </a:r>
                    </a:p>
                    <a:p>
                      <a:pPr algn="ctr">
                        <a:lnSpc>
                          <a:spcPct val="115000"/>
                        </a:lnSpc>
                        <a:spcAft>
                          <a:spcPts val="0"/>
                        </a:spcAft>
                      </a:pPr>
                      <a:r>
                        <a:rPr lang="fr-FR" sz="1400" b="0" dirty="0" smtClean="0">
                          <a:solidFill>
                            <a:schemeClr val="tx1"/>
                          </a:solidFill>
                          <a:effectLst/>
                        </a:rPr>
                        <a:t> </a:t>
                      </a:r>
                      <a:r>
                        <a:rPr lang="fr-FR" sz="1400" b="0" dirty="0">
                          <a:solidFill>
                            <a:schemeClr val="tx1"/>
                          </a:solidFill>
                          <a:effectLst/>
                        </a:rPr>
                        <a:t>fruitiers dans la plupart des </a:t>
                      </a:r>
                      <a:r>
                        <a:rPr lang="fr-FR" sz="1400" b="0" dirty="0" smtClean="0">
                          <a:solidFill>
                            <a:schemeClr val="tx1"/>
                          </a:solidFill>
                          <a:effectLst/>
                        </a:rPr>
                        <a:t>jardins.</a:t>
                      </a:r>
                    </a:p>
                    <a:p>
                      <a:pPr algn="ctr">
                        <a:lnSpc>
                          <a:spcPct val="115000"/>
                        </a:lnSpc>
                        <a:spcAft>
                          <a:spcPts val="0"/>
                        </a:spcAft>
                      </a:pPr>
                      <a:r>
                        <a:rPr lang="fr-FR" sz="1400" b="0" dirty="0" smtClean="0">
                          <a:solidFill>
                            <a:schemeClr val="tx1"/>
                          </a:solidFill>
                          <a:effectLst/>
                        </a:rPr>
                        <a:t>Variétés </a:t>
                      </a:r>
                      <a:r>
                        <a:rPr lang="fr-FR" sz="1400" b="0" dirty="0">
                          <a:solidFill>
                            <a:schemeClr val="tx1"/>
                          </a:solidFill>
                          <a:effectLst/>
                        </a:rPr>
                        <a:t>courantes, achetés en </a:t>
                      </a:r>
                      <a:endParaRPr lang="fr-FR" sz="1400" b="0" dirty="0" smtClean="0">
                        <a:solidFill>
                          <a:schemeClr val="tx1"/>
                        </a:solidFill>
                        <a:effectLst/>
                      </a:endParaRPr>
                    </a:p>
                    <a:p>
                      <a:pPr algn="ctr">
                        <a:lnSpc>
                          <a:spcPct val="115000"/>
                        </a:lnSpc>
                        <a:spcAft>
                          <a:spcPts val="0"/>
                        </a:spcAft>
                      </a:pPr>
                      <a:r>
                        <a:rPr lang="fr-FR" sz="1400" b="0" dirty="0" smtClean="0">
                          <a:solidFill>
                            <a:schemeClr val="tx1"/>
                          </a:solidFill>
                          <a:effectLst/>
                        </a:rPr>
                        <a:t>magasin </a:t>
                      </a:r>
                      <a:r>
                        <a:rPr lang="fr-FR" sz="1400" b="0" dirty="0">
                          <a:solidFill>
                            <a:schemeClr val="tx1"/>
                          </a:solidFill>
                          <a:effectLst/>
                        </a:rPr>
                        <a:t>de jardinage</a:t>
                      </a:r>
                      <a:endParaRPr lang="fr-FR" sz="1200" b="0" dirty="0">
                        <a:solidFill>
                          <a:schemeClr val="tx1"/>
                        </a:solidFill>
                        <a:effectLst/>
                        <a:latin typeface="Calibri"/>
                        <a:ea typeface="Calibri"/>
                        <a:cs typeface="Times New Roman"/>
                      </a:endParaRPr>
                    </a:p>
                  </a:txBody>
                  <a:tcPr marL="44449" marR="44449" marT="0" marB="0" anchor="ctr">
                    <a:solidFill>
                      <a:schemeClr val="bg1">
                        <a:lumMod val="95000"/>
                      </a:schemeClr>
                    </a:solidFill>
                  </a:tcPr>
                </a:tc>
                <a:tc>
                  <a:txBody>
                    <a:bodyPr/>
                    <a:lstStyle/>
                    <a:p>
                      <a:pPr algn="ctr">
                        <a:lnSpc>
                          <a:spcPct val="115000"/>
                        </a:lnSpc>
                        <a:spcAft>
                          <a:spcPts val="0"/>
                        </a:spcAft>
                      </a:pPr>
                      <a:r>
                        <a:rPr lang="fr-FR" sz="1400" dirty="0">
                          <a:effectLst/>
                        </a:rPr>
                        <a:t>Disparition des arbres anciens due </a:t>
                      </a:r>
                      <a:endParaRPr lang="fr-FR" sz="1400" dirty="0" smtClean="0">
                        <a:effectLst/>
                      </a:endParaRPr>
                    </a:p>
                    <a:p>
                      <a:pPr algn="ctr">
                        <a:lnSpc>
                          <a:spcPct val="115000"/>
                        </a:lnSpc>
                        <a:spcAft>
                          <a:spcPts val="0"/>
                        </a:spcAft>
                      </a:pPr>
                      <a:r>
                        <a:rPr lang="fr-FR" sz="1400" dirty="0" smtClean="0">
                          <a:effectLst/>
                        </a:rPr>
                        <a:t>à l'intensification et à l’urbanisation </a:t>
                      </a:r>
                      <a:r>
                        <a:rPr lang="fr-FR" sz="1400" dirty="0">
                          <a:effectLst/>
                        </a:rPr>
                        <a:t>progressive </a:t>
                      </a:r>
                      <a:endParaRPr lang="fr-FR" sz="1400" dirty="0" smtClean="0">
                        <a:effectLst/>
                      </a:endParaRPr>
                    </a:p>
                    <a:p>
                      <a:pPr algn="ctr">
                        <a:lnSpc>
                          <a:spcPct val="115000"/>
                        </a:lnSpc>
                        <a:spcAft>
                          <a:spcPts val="0"/>
                        </a:spcAft>
                      </a:pPr>
                      <a:r>
                        <a:rPr lang="fr-FR" sz="1400" dirty="0" smtClean="0">
                          <a:effectLst/>
                        </a:rPr>
                        <a:t>Intérêt </a:t>
                      </a:r>
                      <a:r>
                        <a:rPr lang="fr-FR" sz="1400" dirty="0">
                          <a:effectLst/>
                        </a:rPr>
                        <a:t>certain pour la culture et la transformation fruitière </a:t>
                      </a:r>
                      <a:endParaRPr lang="fr-FR" sz="1200" dirty="0">
                        <a:effectLst/>
                        <a:latin typeface="Calibri"/>
                        <a:ea typeface="Calibri"/>
                        <a:cs typeface="Times New Roman"/>
                      </a:endParaRPr>
                    </a:p>
                  </a:txBody>
                  <a:tcPr marL="44449" marR="44449" marT="0" marB="0" anchor="ctr">
                    <a:solidFill>
                      <a:schemeClr val="bg1">
                        <a:lumMod val="95000"/>
                      </a:schemeClr>
                    </a:solidFill>
                  </a:tcPr>
                </a:tc>
              </a:tr>
              <a:tr h="275365">
                <a:tc gridSpan="2">
                  <a:txBody>
                    <a:bodyPr/>
                    <a:lstStyle/>
                    <a:p>
                      <a:pPr algn="ctr">
                        <a:lnSpc>
                          <a:spcPct val="115000"/>
                        </a:lnSpc>
                        <a:spcAft>
                          <a:spcPts val="0"/>
                        </a:spcAft>
                      </a:pPr>
                      <a:r>
                        <a:rPr lang="fr-FR" sz="1400" dirty="0">
                          <a:effectLst/>
                        </a:rPr>
                        <a:t>ZONE DES COTEAUX</a:t>
                      </a:r>
                      <a:endParaRPr lang="fr-FR" sz="1100" dirty="0">
                        <a:effectLst/>
                        <a:latin typeface="Calibri"/>
                        <a:ea typeface="Calibri"/>
                        <a:cs typeface="Times New Roman"/>
                      </a:endParaRPr>
                    </a:p>
                  </a:txBody>
                  <a:tcPr marL="44449" marR="44449" marT="0" marB="0" anchor="b"/>
                </a:tc>
                <a:tc hMerge="1">
                  <a:txBody>
                    <a:bodyPr/>
                    <a:lstStyle/>
                    <a:p>
                      <a:endParaRPr lang="fr-FR"/>
                    </a:p>
                  </a:txBody>
                  <a:tcPr/>
                </a:tc>
              </a:tr>
              <a:tr h="220151">
                <a:tc>
                  <a:txBody>
                    <a:bodyPr/>
                    <a:lstStyle/>
                    <a:p>
                      <a:pPr algn="ctr">
                        <a:lnSpc>
                          <a:spcPct val="115000"/>
                        </a:lnSpc>
                        <a:spcAft>
                          <a:spcPts val="0"/>
                        </a:spcAft>
                      </a:pPr>
                      <a:r>
                        <a:rPr lang="fr-FR" sz="1200" b="1" dirty="0">
                          <a:solidFill>
                            <a:schemeClr val="tx1"/>
                          </a:solidFill>
                          <a:effectLst/>
                        </a:rPr>
                        <a:t>Constat</a:t>
                      </a:r>
                      <a:endParaRPr lang="fr-FR" sz="1100" b="1" dirty="0">
                        <a:solidFill>
                          <a:schemeClr val="tx1"/>
                        </a:solidFill>
                        <a:effectLst/>
                        <a:latin typeface="Calibri"/>
                        <a:ea typeface="Calibri"/>
                        <a:cs typeface="Times New Roman"/>
                      </a:endParaRPr>
                    </a:p>
                  </a:txBody>
                  <a:tcPr marL="44449" marR="44449" marT="0" marB="0" anchor="b">
                    <a:solidFill>
                      <a:schemeClr val="bg1">
                        <a:lumMod val="85000"/>
                      </a:schemeClr>
                    </a:solidFill>
                  </a:tcPr>
                </a:tc>
                <a:tc>
                  <a:txBody>
                    <a:bodyPr/>
                    <a:lstStyle/>
                    <a:p>
                      <a:pPr algn="ctr">
                        <a:lnSpc>
                          <a:spcPct val="115000"/>
                        </a:lnSpc>
                        <a:spcAft>
                          <a:spcPts val="0"/>
                        </a:spcAft>
                      </a:pPr>
                      <a:r>
                        <a:rPr lang="fr-FR" sz="1200" b="1" dirty="0">
                          <a:effectLst/>
                        </a:rPr>
                        <a:t>Analyse</a:t>
                      </a:r>
                      <a:endParaRPr lang="fr-FR" sz="1100" b="1" dirty="0">
                        <a:effectLst/>
                        <a:latin typeface="Calibri"/>
                        <a:ea typeface="Calibri"/>
                        <a:cs typeface="Times New Roman"/>
                      </a:endParaRPr>
                    </a:p>
                  </a:txBody>
                  <a:tcPr marL="44449" marR="44449" marT="0" marB="0" anchor="b">
                    <a:solidFill>
                      <a:schemeClr val="bg1">
                        <a:lumMod val="85000"/>
                      </a:schemeClr>
                    </a:solidFill>
                  </a:tcPr>
                </a:tc>
              </a:tr>
              <a:tr h="752296">
                <a:tc>
                  <a:txBody>
                    <a:bodyPr/>
                    <a:lstStyle/>
                    <a:p>
                      <a:pPr algn="ctr">
                        <a:lnSpc>
                          <a:spcPct val="115000"/>
                        </a:lnSpc>
                        <a:spcAft>
                          <a:spcPts val="0"/>
                        </a:spcAft>
                      </a:pPr>
                      <a:r>
                        <a:rPr lang="fr-FR" sz="1400" b="0" dirty="0">
                          <a:solidFill>
                            <a:schemeClr val="tx1"/>
                          </a:solidFill>
                          <a:effectLst/>
                        </a:rPr>
                        <a:t>Quelques parcelles de vergers </a:t>
                      </a:r>
                      <a:endParaRPr lang="fr-FR" sz="1400" b="0" dirty="0" smtClean="0">
                        <a:solidFill>
                          <a:schemeClr val="tx1"/>
                        </a:solidFill>
                        <a:effectLst/>
                      </a:endParaRPr>
                    </a:p>
                    <a:p>
                      <a:pPr algn="ctr">
                        <a:lnSpc>
                          <a:spcPct val="115000"/>
                        </a:lnSpc>
                        <a:spcAft>
                          <a:spcPts val="0"/>
                        </a:spcAft>
                      </a:pPr>
                      <a:r>
                        <a:rPr lang="fr-FR" sz="1400" b="0" dirty="0" smtClean="0">
                          <a:solidFill>
                            <a:schemeClr val="tx1"/>
                          </a:solidFill>
                          <a:effectLst/>
                        </a:rPr>
                        <a:t>le </a:t>
                      </a:r>
                      <a:r>
                        <a:rPr lang="fr-FR" sz="1400" b="0" dirty="0">
                          <a:solidFill>
                            <a:schemeClr val="tx1"/>
                          </a:solidFill>
                          <a:effectLst/>
                        </a:rPr>
                        <a:t>long des cours d'eau </a:t>
                      </a:r>
                      <a:endParaRPr lang="fr-FR" sz="1400" b="0" dirty="0" smtClean="0">
                        <a:solidFill>
                          <a:schemeClr val="tx1"/>
                        </a:solidFill>
                        <a:effectLst/>
                      </a:endParaRPr>
                    </a:p>
                    <a:p>
                      <a:pPr algn="ctr">
                        <a:lnSpc>
                          <a:spcPct val="115000"/>
                        </a:lnSpc>
                        <a:spcAft>
                          <a:spcPts val="0"/>
                        </a:spcAft>
                      </a:pPr>
                      <a:r>
                        <a:rPr lang="fr-FR" sz="1400" b="0" dirty="0" smtClean="0">
                          <a:solidFill>
                            <a:schemeClr val="tx1"/>
                          </a:solidFill>
                          <a:effectLst/>
                        </a:rPr>
                        <a:t>Disparition </a:t>
                      </a:r>
                      <a:r>
                        <a:rPr lang="fr-FR" sz="1400" b="0" dirty="0">
                          <a:solidFill>
                            <a:schemeClr val="tx1"/>
                          </a:solidFill>
                          <a:effectLst/>
                        </a:rPr>
                        <a:t>de la pêche de vigne</a:t>
                      </a:r>
                      <a:endParaRPr lang="fr-FR" sz="1200" b="0" dirty="0">
                        <a:solidFill>
                          <a:schemeClr val="tx1"/>
                        </a:solidFill>
                        <a:effectLst/>
                        <a:latin typeface="Calibri"/>
                        <a:ea typeface="Calibri"/>
                        <a:cs typeface="Times New Roman"/>
                      </a:endParaRPr>
                    </a:p>
                  </a:txBody>
                  <a:tcPr marL="44449" marR="44449" marT="0" marB="0" anchor="ctr">
                    <a:solidFill>
                      <a:schemeClr val="bg1">
                        <a:lumMod val="95000"/>
                      </a:schemeClr>
                    </a:solidFill>
                  </a:tcPr>
                </a:tc>
                <a:tc>
                  <a:txBody>
                    <a:bodyPr/>
                    <a:lstStyle/>
                    <a:p>
                      <a:pPr algn="ctr">
                        <a:lnSpc>
                          <a:spcPct val="115000"/>
                        </a:lnSpc>
                        <a:spcAft>
                          <a:spcPts val="0"/>
                        </a:spcAft>
                      </a:pPr>
                      <a:r>
                        <a:rPr lang="fr-FR" sz="1400" b="0" dirty="0">
                          <a:solidFill>
                            <a:schemeClr val="tx1"/>
                          </a:solidFill>
                          <a:effectLst/>
                        </a:rPr>
                        <a:t>Forte identité territoriale de la vigne</a:t>
                      </a:r>
                      <a:endParaRPr lang="fr-FR" sz="1200" b="0" dirty="0">
                        <a:solidFill>
                          <a:schemeClr val="tx1"/>
                        </a:solidFill>
                        <a:effectLst/>
                        <a:latin typeface="Calibri"/>
                        <a:ea typeface="Calibri"/>
                        <a:cs typeface="Times New Roman"/>
                      </a:endParaRPr>
                    </a:p>
                  </a:txBody>
                  <a:tcPr marL="44449" marR="44449" marT="0" marB="0" anchor="ctr">
                    <a:solidFill>
                      <a:schemeClr val="bg1">
                        <a:lumMod val="95000"/>
                      </a:schemeClr>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4"/>
          <p:cNvSpPr>
            <a:spLocks noGrp="1"/>
          </p:cNvSpPr>
          <p:nvPr>
            <p:ph type="title"/>
          </p:nvPr>
        </p:nvSpPr>
        <p:spPr>
          <a:xfrm>
            <a:off x="250825" y="260350"/>
            <a:ext cx="8642350" cy="490538"/>
          </a:xfrm>
        </p:spPr>
        <p:txBody>
          <a:bodyPr/>
          <a:lstStyle/>
          <a:p>
            <a:pPr algn="ctr"/>
            <a:r>
              <a:rPr lang="fr-FR" smtClean="0">
                <a:latin typeface="Arial" charset="0"/>
                <a:cs typeface="Arial" charset="0"/>
              </a:rPr>
              <a:t>Actions réalisées 2012 - 2013 </a:t>
            </a:r>
          </a:p>
        </p:txBody>
      </p:sp>
      <p:sp>
        <p:nvSpPr>
          <p:cNvPr id="38915" name="Espace réservé du texte 16"/>
          <p:cNvSpPr>
            <a:spLocks noGrp="1"/>
          </p:cNvSpPr>
          <p:nvPr>
            <p:ph type="body" sz="quarter" idx="12"/>
          </p:nvPr>
        </p:nvSpPr>
        <p:spPr>
          <a:xfrm>
            <a:off x="693738" y="6453188"/>
            <a:ext cx="1538287" cy="360362"/>
          </a:xfrm>
        </p:spPr>
        <p:txBody>
          <a:bodyPr/>
          <a:lstStyle/>
          <a:p>
            <a:r>
              <a:rPr lang="fr-FR" smtClean="0">
                <a:latin typeface="Arial" charset="0"/>
                <a:cs typeface="Arial" charset="0"/>
              </a:rPr>
              <a:t>Service Agriculture</a:t>
            </a:r>
          </a:p>
          <a:p>
            <a:endParaRPr lang="fr-FR" smtClean="0">
              <a:latin typeface="Arial" charset="0"/>
              <a:cs typeface="Arial" charset="0"/>
            </a:endParaRPr>
          </a:p>
        </p:txBody>
      </p:sp>
      <p:sp>
        <p:nvSpPr>
          <p:cNvPr id="38916" name="Espace réservé du texte 17"/>
          <p:cNvSpPr>
            <a:spLocks noGrp="1"/>
          </p:cNvSpPr>
          <p:nvPr>
            <p:ph type="body" sz="quarter" idx="13"/>
          </p:nvPr>
        </p:nvSpPr>
        <p:spPr>
          <a:xfrm>
            <a:off x="4968875" y="6453188"/>
            <a:ext cx="4211638" cy="288925"/>
          </a:xfrm>
        </p:spPr>
        <p:txBody>
          <a:bodyPr/>
          <a:lstStyle/>
          <a:p>
            <a:r>
              <a:rPr lang="fr-FR" sz="1200" smtClean="0">
                <a:latin typeface="Arial" charset="0"/>
                <a:cs typeface="Arial" charset="0"/>
              </a:rPr>
              <a:t>Groupe de Travail OPAV &amp; Apiculture - 4 septembre 2013</a:t>
            </a:r>
          </a:p>
        </p:txBody>
      </p:sp>
      <p:sp>
        <p:nvSpPr>
          <p:cNvPr id="2" name="Rectangle 1"/>
          <p:cNvSpPr/>
          <p:nvPr/>
        </p:nvSpPr>
        <p:spPr>
          <a:xfrm>
            <a:off x="127000" y="2665413"/>
            <a:ext cx="5761038" cy="3140075"/>
          </a:xfrm>
          <a:prstGeom prst="rect">
            <a:avLst/>
          </a:prstGeom>
        </p:spPr>
        <p:txBody>
          <a:bodyPr>
            <a:spAutoFit/>
          </a:bodyPr>
          <a:lstStyle/>
          <a:p>
            <a:pPr marL="285750" indent="-285750" algn="just">
              <a:buFont typeface="Wingdings" pitchFamily="2" charset="2"/>
              <a:buChar char="Ø"/>
              <a:defRPr/>
            </a:pPr>
            <a:r>
              <a:rPr lang="fr-FR" b="1" u="sng" dirty="0"/>
              <a:t>Ateliers / Formations</a:t>
            </a:r>
            <a:r>
              <a:rPr lang="fr-FR" b="1" dirty="0"/>
              <a:t> (44 % tps ML)</a:t>
            </a:r>
            <a:endParaRPr lang="fr-FR" b="1" u="sng" dirty="0"/>
          </a:p>
          <a:p>
            <a:pPr algn="just">
              <a:defRPr/>
            </a:pPr>
            <a:r>
              <a:rPr lang="fr-FR" u="sng" dirty="0"/>
              <a:t>Objectifs</a:t>
            </a:r>
            <a:r>
              <a:rPr lang="fr-FR" dirty="0"/>
              <a:t>: Transmettre des savoir-faire, créer et entretenir un réseau</a:t>
            </a:r>
          </a:p>
          <a:p>
            <a:pPr algn="just">
              <a:defRPr/>
            </a:pPr>
            <a:r>
              <a:rPr lang="fr-FR" u="sng" dirty="0"/>
              <a:t>Réalisé</a:t>
            </a:r>
            <a:r>
              <a:rPr lang="fr-FR" dirty="0"/>
              <a:t>: 9 demi-journées d’atelier greffe et taille.</a:t>
            </a:r>
          </a:p>
          <a:p>
            <a:pPr algn="just">
              <a:defRPr/>
            </a:pPr>
            <a:r>
              <a:rPr lang="fr-FR" u="sng" dirty="0"/>
              <a:t>Résultat</a:t>
            </a:r>
            <a:r>
              <a:rPr lang="fr-FR" dirty="0"/>
              <a:t>: Bonne participation et intérêt croissant</a:t>
            </a:r>
            <a:endParaRPr lang="fr-FR" dirty="0">
              <a:solidFill>
                <a:schemeClr val="bg1">
                  <a:lumMod val="75000"/>
                </a:schemeClr>
              </a:solidFill>
            </a:endParaRPr>
          </a:p>
          <a:p>
            <a:pPr algn="just">
              <a:defRPr/>
            </a:pPr>
            <a:r>
              <a:rPr lang="fr-FR" dirty="0"/>
              <a:t> </a:t>
            </a:r>
          </a:p>
          <a:p>
            <a:pPr marL="285750" indent="-285750" algn="just">
              <a:buFont typeface="Wingdings" pitchFamily="2" charset="2"/>
              <a:buChar char="Ø"/>
              <a:defRPr/>
            </a:pPr>
            <a:r>
              <a:rPr lang="fr-FR" b="1" u="sng" dirty="0"/>
              <a:t>Permanences - Conseils</a:t>
            </a:r>
            <a:r>
              <a:rPr lang="fr-FR" b="1" dirty="0"/>
              <a:t> (18% tps ML)</a:t>
            </a:r>
            <a:r>
              <a:rPr lang="fr-FR" b="1" u="sng" dirty="0"/>
              <a:t> </a:t>
            </a:r>
            <a:endParaRPr lang="fr-FR" b="1" dirty="0"/>
          </a:p>
          <a:p>
            <a:pPr algn="just">
              <a:defRPr/>
            </a:pPr>
            <a:r>
              <a:rPr lang="fr-FR" u="sng" dirty="0"/>
              <a:t>Objectifs</a:t>
            </a:r>
            <a:r>
              <a:rPr lang="fr-FR" dirty="0"/>
              <a:t> : Conseiller, affiner la connaissance des vergers locaux, créer et entretenir un réseau</a:t>
            </a:r>
          </a:p>
          <a:p>
            <a:pPr algn="just">
              <a:defRPr/>
            </a:pPr>
            <a:r>
              <a:rPr lang="fr-FR" u="sng" dirty="0"/>
              <a:t>Réalisé</a:t>
            </a:r>
            <a:r>
              <a:rPr lang="fr-FR" b="1" u="sng" dirty="0"/>
              <a:t> </a:t>
            </a:r>
            <a:r>
              <a:rPr lang="fr-FR" dirty="0"/>
              <a:t>: demi-journées dans 8 communes </a:t>
            </a:r>
          </a:p>
          <a:p>
            <a:pPr algn="just">
              <a:defRPr/>
            </a:pPr>
            <a:r>
              <a:rPr lang="fr-FR" u="sng" dirty="0"/>
              <a:t>Résultat</a:t>
            </a:r>
            <a:r>
              <a:rPr lang="fr-FR" dirty="0"/>
              <a:t> :	Très peu de fréquentation </a:t>
            </a:r>
          </a:p>
        </p:txBody>
      </p:sp>
      <p:sp>
        <p:nvSpPr>
          <p:cNvPr id="3" name="ZoneTexte 2"/>
          <p:cNvSpPr txBox="1"/>
          <p:nvPr/>
        </p:nvSpPr>
        <p:spPr>
          <a:xfrm>
            <a:off x="107950" y="971550"/>
            <a:ext cx="8891588" cy="369888"/>
          </a:xfrm>
          <a:prstGeom prst="rect">
            <a:avLst/>
          </a:prstGeom>
          <a:noFill/>
          <a:ln>
            <a:solidFill>
              <a:schemeClr val="bg1">
                <a:lumMod val="85000"/>
              </a:schemeClr>
            </a:solidFill>
          </a:ln>
        </p:spPr>
        <p:txBody>
          <a:bodyPr>
            <a:spAutoFit/>
          </a:bodyPr>
          <a:lstStyle/>
          <a:p>
            <a:pPr>
              <a:defRPr/>
            </a:pPr>
            <a:r>
              <a:rPr lang="fr-FR" dirty="0"/>
              <a:t>Missions réalisées par Michel Lopin, membre actif de l’association des Croqueurs de Pommes</a:t>
            </a:r>
          </a:p>
        </p:txBody>
      </p:sp>
      <p:pic>
        <p:nvPicPr>
          <p:cNvPr id="38919" name="Picture 2"/>
          <p:cNvPicPr>
            <a:picLocks noChangeAspect="1" noChangeArrowheads="1"/>
          </p:cNvPicPr>
          <p:nvPr/>
        </p:nvPicPr>
        <p:blipFill>
          <a:blip r:embed="rId3">
            <a:extLst>
              <a:ext uri="{28A0092B-C50C-407E-A947-70E740481C1C}">
                <a14:useLocalDpi xmlns:a14="http://schemas.microsoft.com/office/drawing/2010/main" val="0"/>
              </a:ext>
            </a:extLst>
          </a:blip>
          <a:srcRect l="19444" t="17595" r="13750" b="13298"/>
          <a:stretch>
            <a:fillRect/>
          </a:stretch>
        </p:blipFill>
        <p:spPr bwMode="auto">
          <a:xfrm>
            <a:off x="6122988" y="2386013"/>
            <a:ext cx="2727325" cy="176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3"/>
          <p:cNvPicPr>
            <a:picLocks noChangeAspect="1" noChangeArrowheads="1"/>
          </p:cNvPicPr>
          <p:nvPr/>
        </p:nvPicPr>
        <p:blipFill>
          <a:blip r:embed="rId4">
            <a:extLst>
              <a:ext uri="{28A0092B-C50C-407E-A947-70E740481C1C}">
                <a14:useLocalDpi xmlns:a14="http://schemas.microsoft.com/office/drawing/2010/main" val="0"/>
              </a:ext>
            </a:extLst>
          </a:blip>
          <a:srcRect l="14027" t="23334" r="14027" b="14702"/>
          <a:stretch>
            <a:fillRect/>
          </a:stretch>
        </p:blipFill>
        <p:spPr bwMode="auto">
          <a:xfrm>
            <a:off x="6059488" y="4411663"/>
            <a:ext cx="2855912"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7950" y="1557338"/>
            <a:ext cx="8839200" cy="922337"/>
          </a:xfrm>
          <a:prstGeom prst="rect">
            <a:avLst/>
          </a:prstGeom>
        </p:spPr>
        <p:txBody>
          <a:bodyPr>
            <a:spAutoFit/>
          </a:bodyPr>
          <a:lstStyle/>
          <a:p>
            <a:pPr marL="285750" indent="-285750" algn="just">
              <a:buFont typeface="Wingdings" pitchFamily="2" charset="2"/>
              <a:buChar char="Ø"/>
              <a:defRPr/>
            </a:pPr>
            <a:r>
              <a:rPr lang="fr-FR" b="1" u="sng" dirty="0"/>
              <a:t>Repérage des variétés</a:t>
            </a:r>
            <a:r>
              <a:rPr lang="fr-FR" b="1" dirty="0"/>
              <a:t> (11% tps ML)</a:t>
            </a:r>
          </a:p>
          <a:p>
            <a:pPr algn="just">
              <a:defRPr/>
            </a:pPr>
            <a:r>
              <a:rPr lang="fr-FR" u="sng" dirty="0"/>
              <a:t>Objectifs</a:t>
            </a:r>
            <a:r>
              <a:rPr lang="fr-FR" dirty="0"/>
              <a:t>: Repérer et constituer une base de données des arbres remarquables roannais</a:t>
            </a:r>
          </a:p>
          <a:p>
            <a:pPr algn="just">
              <a:defRPr/>
            </a:pPr>
            <a:r>
              <a:rPr lang="fr-FR" u="sng" dirty="0"/>
              <a:t>Réalisé</a:t>
            </a:r>
            <a:r>
              <a:rPr lang="fr-FR" dirty="0"/>
              <a:t>: Visite de vergers et prélèvement de greffons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Projets en cours </a:t>
            </a:r>
          </a:p>
        </p:txBody>
      </p:sp>
      <p:sp>
        <p:nvSpPr>
          <p:cNvPr id="39939"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39940"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5" name="Rectangle 4"/>
          <p:cNvSpPr/>
          <p:nvPr/>
        </p:nvSpPr>
        <p:spPr>
          <a:xfrm>
            <a:off x="250825" y="1052513"/>
            <a:ext cx="8642350" cy="5078412"/>
          </a:xfrm>
          <a:prstGeom prst="rect">
            <a:avLst/>
          </a:prstGeom>
        </p:spPr>
        <p:txBody>
          <a:bodyPr>
            <a:spAutoFit/>
          </a:bodyPr>
          <a:lstStyle/>
          <a:p>
            <a:pPr marL="285750" indent="-285750" algn="just" fontAlgn="auto">
              <a:spcBef>
                <a:spcPts val="0"/>
              </a:spcBef>
              <a:spcAft>
                <a:spcPts val="0"/>
              </a:spcAft>
              <a:buFont typeface="Wingdings" pitchFamily="2" charset="2"/>
              <a:buChar char="Ø"/>
              <a:defRPr/>
            </a:pPr>
            <a:r>
              <a:rPr lang="fr-FR" b="1" u="sng" dirty="0">
                <a:latin typeface="+mn-lt"/>
              </a:rPr>
              <a:t>Verger conservatoire pédagogique</a:t>
            </a:r>
          </a:p>
          <a:p>
            <a:pPr algn="just" fontAlgn="auto">
              <a:spcBef>
                <a:spcPts val="0"/>
              </a:spcBef>
              <a:spcAft>
                <a:spcPts val="0"/>
              </a:spcAft>
              <a:defRPr/>
            </a:pPr>
            <a:r>
              <a:rPr lang="fr-FR" u="sng" dirty="0">
                <a:latin typeface="+mn-lt"/>
              </a:rPr>
              <a:t>Objectif</a:t>
            </a:r>
            <a:r>
              <a:rPr lang="fr-FR" dirty="0">
                <a:latin typeface="+mn-lt"/>
              </a:rPr>
              <a:t>: Créer un espace vitrine/ressource ouvert au public, support pédagogique pour tous et mettre en place une pépinière en lien avec les ateliers de formation</a:t>
            </a:r>
          </a:p>
          <a:p>
            <a:pPr algn="just" fontAlgn="auto">
              <a:spcBef>
                <a:spcPts val="0"/>
              </a:spcBef>
              <a:spcAft>
                <a:spcPts val="0"/>
              </a:spcAft>
              <a:defRPr/>
            </a:pPr>
            <a:r>
              <a:rPr lang="fr-FR" u="sng" dirty="0">
                <a:latin typeface="+mn-lt"/>
              </a:rPr>
              <a:t>Partenaires</a:t>
            </a:r>
            <a:r>
              <a:rPr lang="fr-FR" dirty="0">
                <a:latin typeface="+mn-lt"/>
              </a:rPr>
              <a:t>: Institut Médico Associatif (IME) de </a:t>
            </a:r>
            <a:r>
              <a:rPr lang="fr-FR" dirty="0" err="1">
                <a:latin typeface="+mn-lt"/>
              </a:rPr>
              <a:t>Taron</a:t>
            </a:r>
            <a:r>
              <a:rPr lang="fr-FR" dirty="0">
                <a:latin typeface="+mn-lt"/>
              </a:rPr>
              <a:t> et l’association des Croqueurs de Pommes du </a:t>
            </a:r>
            <a:r>
              <a:rPr lang="fr-FR" dirty="0" err="1">
                <a:latin typeface="+mn-lt"/>
              </a:rPr>
              <a:t>Jarez</a:t>
            </a:r>
            <a:r>
              <a:rPr lang="fr-FR" dirty="0">
                <a:latin typeface="+mn-lt"/>
              </a:rPr>
              <a:t>.</a:t>
            </a: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dirty="0">
              <a:latin typeface="+mn-lt"/>
            </a:endParaRPr>
          </a:p>
          <a:p>
            <a:pPr algn="just" fontAlgn="auto">
              <a:spcBef>
                <a:spcPts val="0"/>
              </a:spcBef>
              <a:spcAft>
                <a:spcPts val="0"/>
              </a:spcAft>
              <a:defRPr/>
            </a:pPr>
            <a:endParaRPr lang="fr-FR" b="1" u="sng" dirty="0">
              <a:latin typeface="+mn-lt"/>
            </a:endParaRPr>
          </a:p>
          <a:p>
            <a:pPr algn="just" fontAlgn="auto">
              <a:spcBef>
                <a:spcPts val="0"/>
              </a:spcBef>
              <a:spcAft>
                <a:spcPts val="0"/>
              </a:spcAft>
              <a:defRPr/>
            </a:pPr>
            <a:endParaRPr lang="fr-FR" b="1" u="sng" dirty="0">
              <a:latin typeface="+mn-lt"/>
            </a:endParaRPr>
          </a:p>
          <a:p>
            <a:pPr marL="285750" indent="-285750" algn="just" fontAlgn="auto">
              <a:spcBef>
                <a:spcPts val="0"/>
              </a:spcBef>
              <a:spcAft>
                <a:spcPts val="0"/>
              </a:spcAft>
              <a:buFont typeface="Wingdings" pitchFamily="2" charset="2"/>
              <a:buChar char="Ø"/>
              <a:defRPr/>
            </a:pPr>
            <a:r>
              <a:rPr lang="fr-FR" b="1" u="sng" dirty="0">
                <a:latin typeface="+mn-lt"/>
              </a:rPr>
              <a:t>Ateliers de formation</a:t>
            </a:r>
          </a:p>
          <a:p>
            <a:pPr algn="just" fontAlgn="auto">
              <a:spcBef>
                <a:spcPts val="0"/>
              </a:spcBef>
              <a:spcAft>
                <a:spcPts val="0"/>
              </a:spcAft>
              <a:defRPr/>
            </a:pPr>
            <a:r>
              <a:rPr lang="fr-FR" u="sng" dirty="0">
                <a:latin typeface="+mn-lt"/>
              </a:rPr>
              <a:t>Objectif</a:t>
            </a:r>
            <a:r>
              <a:rPr lang="fr-FR" dirty="0">
                <a:latin typeface="+mn-lt"/>
              </a:rPr>
              <a:t>: Proposer des  ateliers de greffe et de taille et développer l’offre des ateliers (transformation fruitière dans un premier temps).  </a:t>
            </a:r>
          </a:p>
          <a:p>
            <a:pPr algn="just" fontAlgn="auto">
              <a:spcBef>
                <a:spcPts val="0"/>
              </a:spcBef>
              <a:spcAft>
                <a:spcPts val="0"/>
              </a:spcAft>
              <a:defRPr/>
            </a:pPr>
            <a:r>
              <a:rPr lang="fr-FR" u="sng" dirty="0">
                <a:latin typeface="+mn-lt"/>
              </a:rPr>
              <a:t>Prestataires envisagés</a:t>
            </a:r>
            <a:r>
              <a:rPr lang="fr-FR" dirty="0">
                <a:latin typeface="+mn-lt"/>
              </a:rPr>
              <a:t>: L’association des Croqueurs de Pommes du </a:t>
            </a:r>
            <a:r>
              <a:rPr lang="fr-FR" dirty="0" err="1">
                <a:latin typeface="+mn-lt"/>
              </a:rPr>
              <a:t>Jarez</a:t>
            </a:r>
            <a:r>
              <a:rPr lang="fr-FR" dirty="0">
                <a:latin typeface="+mn-lt"/>
              </a:rPr>
              <a:t> et le Lycée  </a:t>
            </a:r>
            <a:r>
              <a:rPr lang="fr-FR" dirty="0" err="1">
                <a:latin typeface="+mn-lt"/>
              </a:rPr>
              <a:t>Chervé</a:t>
            </a:r>
            <a:endParaRPr lang="fr-FR" dirty="0">
              <a:latin typeface="+mn-lt"/>
            </a:endParaRPr>
          </a:p>
        </p:txBody>
      </p:sp>
      <p:pic>
        <p:nvPicPr>
          <p:cNvPr id="39942" name="Picture 2" descr="C:\Documents and Settings\cribet\Mes documents\Dropbox\Service Agriculture\Projets\OPAV\BIBLIO\Doc_MLOPIN\Détermination variétale\verger taron (renaison )\photo 15 09 2012\DSC007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0" y="-9601200"/>
            <a:ext cx="5400675"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5"/>
          <p:cNvPicPr>
            <a:picLocks noChangeAspect="1" noChangeArrowheads="1"/>
          </p:cNvPicPr>
          <p:nvPr/>
        </p:nvPicPr>
        <p:blipFill>
          <a:blip r:embed="rId4">
            <a:extLst>
              <a:ext uri="{28A0092B-C50C-407E-A947-70E740481C1C}">
                <a14:useLocalDpi xmlns:a14="http://schemas.microsoft.com/office/drawing/2010/main" val="0"/>
              </a:ext>
            </a:extLst>
          </a:blip>
          <a:srcRect l="33116" t="16431" r="17731" b="34460"/>
          <a:stretch>
            <a:fillRect/>
          </a:stretch>
        </p:blipFill>
        <p:spPr bwMode="auto">
          <a:xfrm>
            <a:off x="2627313" y="2714625"/>
            <a:ext cx="28082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6"/>
          <p:cNvPicPr>
            <a:picLocks noChangeAspect="1" noChangeArrowheads="1"/>
          </p:cNvPicPr>
          <p:nvPr/>
        </p:nvPicPr>
        <p:blipFill>
          <a:blip r:embed="rId5">
            <a:extLst>
              <a:ext uri="{28A0092B-C50C-407E-A947-70E740481C1C}">
                <a14:useLocalDpi xmlns:a14="http://schemas.microsoft.com/office/drawing/2010/main" val="0"/>
              </a:ext>
            </a:extLst>
          </a:blip>
          <a:srcRect l="30000" t="46892" r="49001" b="24117"/>
          <a:stretch>
            <a:fillRect/>
          </a:stretch>
        </p:blipFill>
        <p:spPr bwMode="auto">
          <a:xfrm>
            <a:off x="6043613" y="2487613"/>
            <a:ext cx="2560637"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7"/>
          <p:cNvPicPr>
            <a:picLocks noChangeAspect="1" noChangeArrowheads="1"/>
          </p:cNvPicPr>
          <p:nvPr/>
        </p:nvPicPr>
        <p:blipFill>
          <a:blip r:embed="rId6">
            <a:extLst>
              <a:ext uri="{28A0092B-C50C-407E-A947-70E740481C1C}">
                <a14:useLocalDpi xmlns:a14="http://schemas.microsoft.com/office/drawing/2010/main" val="0"/>
              </a:ext>
            </a:extLst>
          </a:blip>
          <a:srcRect l="48346" t="22523" r="27193" b="31094"/>
          <a:stretch>
            <a:fillRect/>
          </a:stretch>
        </p:blipFill>
        <p:spPr bwMode="auto">
          <a:xfrm>
            <a:off x="468313" y="2582863"/>
            <a:ext cx="167005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4"/>
          <p:cNvSpPr>
            <a:spLocks noGrp="1"/>
          </p:cNvSpPr>
          <p:nvPr>
            <p:ph type="title"/>
          </p:nvPr>
        </p:nvSpPr>
        <p:spPr>
          <a:xfrm>
            <a:off x="250825" y="260350"/>
            <a:ext cx="8642350" cy="490538"/>
          </a:xfrm>
        </p:spPr>
        <p:txBody>
          <a:bodyPr/>
          <a:lstStyle/>
          <a:p>
            <a:pPr algn="ctr"/>
            <a:r>
              <a:rPr lang="fr-FR" smtClean="0">
                <a:latin typeface="Arial" charset="0"/>
                <a:cs typeface="Arial" charset="0"/>
              </a:rPr>
              <a:t>Verger conservatoire pédagogique </a:t>
            </a:r>
          </a:p>
        </p:txBody>
      </p:sp>
      <p:sp>
        <p:nvSpPr>
          <p:cNvPr id="40963" name="Espace réservé du texte 16"/>
          <p:cNvSpPr>
            <a:spLocks noGrp="1"/>
          </p:cNvSpPr>
          <p:nvPr>
            <p:ph type="body" sz="quarter" idx="12"/>
          </p:nvPr>
        </p:nvSpPr>
        <p:spPr>
          <a:xfrm>
            <a:off x="693738" y="6453188"/>
            <a:ext cx="1538287" cy="360362"/>
          </a:xfrm>
        </p:spPr>
        <p:txBody>
          <a:bodyPr/>
          <a:lstStyle/>
          <a:p>
            <a:r>
              <a:rPr lang="fr-FR" smtClean="0">
                <a:latin typeface="Arial" charset="0"/>
                <a:cs typeface="Arial" charset="0"/>
              </a:rPr>
              <a:t>Service Agriculture</a:t>
            </a:r>
          </a:p>
          <a:p>
            <a:endParaRPr lang="fr-FR" smtClean="0">
              <a:latin typeface="Arial" charset="0"/>
              <a:cs typeface="Arial" charset="0"/>
            </a:endParaRPr>
          </a:p>
        </p:txBody>
      </p:sp>
      <p:sp>
        <p:nvSpPr>
          <p:cNvPr id="40964" name="Espace réservé du texte 17"/>
          <p:cNvSpPr>
            <a:spLocks noGrp="1"/>
          </p:cNvSpPr>
          <p:nvPr>
            <p:ph type="body" sz="quarter" idx="13"/>
          </p:nvPr>
        </p:nvSpPr>
        <p:spPr>
          <a:xfrm>
            <a:off x="4968875" y="6453188"/>
            <a:ext cx="4211638" cy="288925"/>
          </a:xfrm>
        </p:spPr>
        <p:txBody>
          <a:bodyPr/>
          <a:lstStyle/>
          <a:p>
            <a:r>
              <a:rPr lang="fr-FR" sz="1200" smtClean="0">
                <a:latin typeface="Arial" charset="0"/>
                <a:cs typeface="Arial" charset="0"/>
              </a:rPr>
              <a:t>Groupe de Travail OPAV &amp; Apiculture - 4 septembre 2013</a:t>
            </a:r>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l="29443" t="22223" r="27638" b="15778"/>
          <a:stretch>
            <a:fillRect/>
          </a:stretch>
        </p:blipFill>
        <p:spPr bwMode="auto">
          <a:xfrm>
            <a:off x="1476375" y="876300"/>
            <a:ext cx="6176963"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4"/>
          <p:cNvSpPr>
            <a:spLocks noGrp="1"/>
          </p:cNvSpPr>
          <p:nvPr>
            <p:ph type="title"/>
          </p:nvPr>
        </p:nvSpPr>
        <p:spPr>
          <a:xfrm>
            <a:off x="250825" y="260350"/>
            <a:ext cx="8642350" cy="490538"/>
          </a:xfrm>
        </p:spPr>
        <p:txBody>
          <a:bodyPr/>
          <a:lstStyle/>
          <a:p>
            <a:pPr algn="ctr"/>
            <a:r>
              <a:rPr lang="fr-FR" smtClean="0">
                <a:latin typeface="Arial" charset="0"/>
                <a:cs typeface="Arial" charset="0"/>
              </a:rPr>
              <a:t>Verger conservatoire pédagogique </a:t>
            </a:r>
          </a:p>
        </p:txBody>
      </p:sp>
      <p:sp>
        <p:nvSpPr>
          <p:cNvPr id="41987" name="Espace réservé du texte 16"/>
          <p:cNvSpPr>
            <a:spLocks noGrp="1"/>
          </p:cNvSpPr>
          <p:nvPr>
            <p:ph type="body" sz="quarter" idx="12"/>
          </p:nvPr>
        </p:nvSpPr>
        <p:spPr>
          <a:xfrm>
            <a:off x="693738" y="6453188"/>
            <a:ext cx="1538287" cy="360362"/>
          </a:xfrm>
        </p:spPr>
        <p:txBody>
          <a:bodyPr/>
          <a:lstStyle/>
          <a:p>
            <a:r>
              <a:rPr lang="fr-FR" smtClean="0">
                <a:latin typeface="Arial" charset="0"/>
                <a:cs typeface="Arial" charset="0"/>
              </a:rPr>
              <a:t>Service Agriculture</a:t>
            </a:r>
          </a:p>
          <a:p>
            <a:endParaRPr lang="fr-FR" smtClean="0">
              <a:latin typeface="Arial" charset="0"/>
              <a:cs typeface="Arial" charset="0"/>
            </a:endParaRPr>
          </a:p>
        </p:txBody>
      </p:sp>
      <p:sp>
        <p:nvSpPr>
          <p:cNvPr id="41988" name="Espace réservé du texte 17"/>
          <p:cNvSpPr>
            <a:spLocks noGrp="1"/>
          </p:cNvSpPr>
          <p:nvPr>
            <p:ph type="body" sz="quarter" idx="13"/>
          </p:nvPr>
        </p:nvSpPr>
        <p:spPr>
          <a:xfrm>
            <a:off x="4968875" y="6453188"/>
            <a:ext cx="4211638" cy="288925"/>
          </a:xfrm>
        </p:spPr>
        <p:txBody>
          <a:bodyPr/>
          <a:lstStyle/>
          <a:p>
            <a:r>
              <a:rPr lang="fr-FR" sz="1200" smtClean="0">
                <a:latin typeface="Arial" charset="0"/>
                <a:cs typeface="Arial" charset="0"/>
              </a:rPr>
              <a:t>Groupe de Travail OPAV &amp; Apiculture - 4 septembre 2013</a:t>
            </a:r>
          </a:p>
        </p:txBody>
      </p:sp>
      <p:pic>
        <p:nvPicPr>
          <p:cNvPr id="7" name="Verger_IME_Taron_0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980728"/>
            <a:ext cx="8448938" cy="47525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Verger conservatoire pédagogique </a:t>
            </a:r>
          </a:p>
        </p:txBody>
      </p:sp>
      <p:sp>
        <p:nvSpPr>
          <p:cNvPr id="43011"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43012"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6" name="Rectangle 5"/>
          <p:cNvSpPr/>
          <p:nvPr/>
        </p:nvSpPr>
        <p:spPr>
          <a:xfrm>
            <a:off x="2206625" y="981075"/>
            <a:ext cx="4537075" cy="368300"/>
          </a:xfrm>
          <a:prstGeom prst="rect">
            <a:avLst/>
          </a:prstGeom>
          <a:ln>
            <a:solidFill>
              <a:schemeClr val="bg1">
                <a:lumMod val="85000"/>
              </a:schemeClr>
            </a:solidFill>
          </a:ln>
        </p:spPr>
        <p:txBody>
          <a:bodyPr>
            <a:spAutoFit/>
          </a:bodyPr>
          <a:lstStyle/>
          <a:p>
            <a:pPr algn="ctr" fontAlgn="auto">
              <a:spcBef>
                <a:spcPts val="0"/>
              </a:spcBef>
              <a:spcAft>
                <a:spcPts val="0"/>
              </a:spcAft>
              <a:defRPr/>
            </a:pPr>
            <a:r>
              <a:rPr lang="fr-FR" dirty="0">
                <a:latin typeface="+mn-lt"/>
              </a:rPr>
              <a:t>Mise à disposition et valorisation du terrain</a:t>
            </a:r>
          </a:p>
        </p:txBody>
      </p:sp>
      <p:sp>
        <p:nvSpPr>
          <p:cNvPr id="3" name="Rectangle 2"/>
          <p:cNvSpPr/>
          <p:nvPr/>
        </p:nvSpPr>
        <p:spPr>
          <a:xfrm>
            <a:off x="196850" y="1692275"/>
            <a:ext cx="8640763" cy="3416300"/>
          </a:xfrm>
          <a:prstGeom prst="rect">
            <a:avLst/>
          </a:prstGeom>
          <a:ln>
            <a:solidFill>
              <a:schemeClr val="bg1">
                <a:lumMod val="85000"/>
              </a:schemeClr>
            </a:solidFill>
          </a:ln>
        </p:spPr>
        <p:txBody>
          <a:bodyPr>
            <a:spAutoFit/>
          </a:bodyPr>
          <a:lstStyle/>
          <a:p>
            <a:pPr algn="ctr" fontAlgn="auto">
              <a:spcBef>
                <a:spcPts val="0"/>
              </a:spcBef>
              <a:spcAft>
                <a:spcPts val="0"/>
              </a:spcAft>
              <a:defRPr/>
            </a:pPr>
            <a:r>
              <a:rPr lang="fr-FR" b="1" dirty="0">
                <a:latin typeface="+mn-lt"/>
              </a:rPr>
              <a:t>MODE OPERATOIRE </a:t>
            </a:r>
            <a:r>
              <a:rPr lang="fr-FR" dirty="0">
                <a:latin typeface="+mn-lt"/>
              </a:rPr>
              <a:t>: Convention avec l’IME de </a:t>
            </a:r>
            <a:r>
              <a:rPr lang="fr-FR" dirty="0" err="1">
                <a:latin typeface="+mn-lt"/>
              </a:rPr>
              <a:t>Taron</a:t>
            </a:r>
            <a:endParaRPr lang="fr-FR" dirty="0">
              <a:latin typeface="+mn-lt"/>
            </a:endParaRPr>
          </a:p>
          <a:p>
            <a:pPr algn="ctr" fontAlgn="auto">
              <a:spcBef>
                <a:spcPts val="0"/>
              </a:spcBef>
              <a:spcAft>
                <a:spcPts val="0"/>
              </a:spcAft>
              <a:defRPr/>
            </a:pPr>
            <a:endParaRPr lang="fr-FR" dirty="0">
              <a:latin typeface="+mn-lt"/>
            </a:endParaRPr>
          </a:p>
          <a:p>
            <a:pPr algn="just" fontAlgn="auto">
              <a:spcBef>
                <a:spcPts val="0"/>
              </a:spcBef>
              <a:spcAft>
                <a:spcPts val="0"/>
              </a:spcAft>
              <a:defRPr/>
            </a:pPr>
            <a:r>
              <a:rPr lang="fr-FR" u="sng" dirty="0">
                <a:latin typeface="+mn-lt"/>
              </a:rPr>
              <a:t>Engagements de l’IME </a:t>
            </a:r>
          </a:p>
          <a:p>
            <a:pPr algn="just" fontAlgn="auto">
              <a:spcBef>
                <a:spcPts val="0"/>
              </a:spcBef>
              <a:spcAft>
                <a:spcPts val="0"/>
              </a:spcAft>
              <a:defRPr/>
            </a:pPr>
            <a:r>
              <a:rPr lang="fr-FR" dirty="0">
                <a:latin typeface="+mn-lt"/>
              </a:rPr>
              <a:t>Mise à disposition du terrain pour mise en place du verger et ateliers</a:t>
            </a:r>
          </a:p>
          <a:p>
            <a:pPr algn="just" fontAlgn="auto">
              <a:spcBef>
                <a:spcPts val="0"/>
              </a:spcBef>
              <a:spcAft>
                <a:spcPts val="0"/>
              </a:spcAft>
              <a:defRPr/>
            </a:pPr>
            <a:r>
              <a:rPr lang="fr-FR" dirty="0">
                <a:latin typeface="+mn-lt"/>
              </a:rPr>
              <a:t>Ouverture au public (en négociation). </a:t>
            </a:r>
          </a:p>
          <a:p>
            <a:pPr algn="just" fontAlgn="auto">
              <a:spcBef>
                <a:spcPts val="0"/>
              </a:spcBef>
              <a:spcAft>
                <a:spcPts val="0"/>
              </a:spcAft>
              <a:defRPr/>
            </a:pPr>
            <a:r>
              <a:rPr lang="fr-FR" dirty="0">
                <a:latin typeface="+mn-lt"/>
              </a:rPr>
              <a:t>Aménagement du terrain (accès à l’eau)</a:t>
            </a:r>
          </a:p>
          <a:p>
            <a:pPr algn="just" fontAlgn="auto">
              <a:spcBef>
                <a:spcPts val="0"/>
              </a:spcBef>
              <a:spcAft>
                <a:spcPts val="0"/>
              </a:spcAft>
              <a:defRPr/>
            </a:pPr>
            <a:r>
              <a:rPr lang="fr-FR" dirty="0">
                <a:latin typeface="+mn-lt"/>
              </a:rPr>
              <a:t>Entretien du verger et signalétique in situ. </a:t>
            </a:r>
          </a:p>
          <a:p>
            <a:pPr algn="just" fontAlgn="auto">
              <a:spcBef>
                <a:spcPts val="0"/>
              </a:spcBef>
              <a:spcAft>
                <a:spcPts val="0"/>
              </a:spcAft>
              <a:defRPr/>
            </a:pPr>
            <a:endParaRPr lang="fr-FR" dirty="0">
              <a:latin typeface="+mn-lt"/>
            </a:endParaRPr>
          </a:p>
          <a:p>
            <a:pPr algn="just" fontAlgn="auto">
              <a:spcBef>
                <a:spcPts val="0"/>
              </a:spcBef>
              <a:spcAft>
                <a:spcPts val="0"/>
              </a:spcAft>
              <a:defRPr/>
            </a:pPr>
            <a:r>
              <a:rPr lang="fr-FR" u="sng" dirty="0">
                <a:latin typeface="+mn-lt"/>
              </a:rPr>
              <a:t>Engagements de Roannais Agglomération</a:t>
            </a:r>
          </a:p>
          <a:p>
            <a:pPr algn="just" fontAlgn="auto">
              <a:spcBef>
                <a:spcPts val="0"/>
              </a:spcBef>
              <a:spcAft>
                <a:spcPts val="0"/>
              </a:spcAft>
              <a:defRPr/>
            </a:pPr>
            <a:r>
              <a:rPr lang="fr-FR" dirty="0">
                <a:latin typeface="+mn-lt"/>
              </a:rPr>
              <a:t>Prise en charge d’animations pour les élèves de l’IME.</a:t>
            </a:r>
          </a:p>
          <a:p>
            <a:pPr algn="just" fontAlgn="auto">
              <a:spcBef>
                <a:spcPts val="0"/>
              </a:spcBef>
              <a:spcAft>
                <a:spcPts val="0"/>
              </a:spcAft>
              <a:defRPr/>
            </a:pPr>
            <a:r>
              <a:rPr lang="fr-FR" dirty="0">
                <a:latin typeface="+mn-lt"/>
              </a:rPr>
              <a:t>Préparation du terrain et prise en charge de la pépinière  </a:t>
            </a:r>
          </a:p>
          <a:p>
            <a:pPr algn="just" fontAlgn="auto">
              <a:spcBef>
                <a:spcPts val="0"/>
              </a:spcBef>
              <a:spcAft>
                <a:spcPts val="0"/>
              </a:spcAft>
              <a:defRPr/>
            </a:pPr>
            <a:r>
              <a:rPr lang="fr-FR" dirty="0">
                <a:latin typeface="+mn-lt"/>
              </a:rPr>
              <a:t>Communication</a:t>
            </a:r>
          </a:p>
        </p:txBody>
      </p:sp>
      <p:sp>
        <p:nvSpPr>
          <p:cNvPr id="10" name="Rectangle 9"/>
          <p:cNvSpPr/>
          <p:nvPr/>
        </p:nvSpPr>
        <p:spPr>
          <a:xfrm>
            <a:off x="1349375" y="5475288"/>
            <a:ext cx="6337300" cy="646112"/>
          </a:xfrm>
          <a:prstGeom prst="rect">
            <a:avLst/>
          </a:prstGeom>
          <a:solidFill>
            <a:schemeClr val="bg1">
              <a:lumMod val="85000"/>
            </a:schemeClr>
          </a:solidFill>
          <a:ln>
            <a:solidFill>
              <a:schemeClr val="bg1">
                <a:lumMod val="85000"/>
              </a:schemeClr>
            </a:solidFill>
          </a:ln>
        </p:spPr>
        <p:txBody>
          <a:bodyPr>
            <a:spAutoFit/>
          </a:bodyPr>
          <a:lstStyle/>
          <a:p>
            <a:pPr algn="just" fontAlgn="auto">
              <a:spcBef>
                <a:spcPts val="0"/>
              </a:spcBef>
              <a:spcAft>
                <a:spcPts val="0"/>
              </a:spcAft>
              <a:defRPr/>
            </a:pPr>
            <a:r>
              <a:rPr lang="fr-FR" b="1" dirty="0">
                <a:latin typeface="+mn-lt"/>
              </a:rPr>
              <a:t>A discuter </a:t>
            </a:r>
            <a:r>
              <a:rPr lang="fr-FR" dirty="0">
                <a:latin typeface="+mn-lt"/>
              </a:rPr>
              <a:t>: Programme d’animations public à destination du l’IME</a:t>
            </a:r>
          </a:p>
          <a:p>
            <a:pPr algn="just" fontAlgn="auto">
              <a:spcBef>
                <a:spcPts val="0"/>
              </a:spcBef>
              <a:spcAft>
                <a:spcPts val="0"/>
              </a:spcAft>
              <a:defRPr/>
            </a:pPr>
            <a:r>
              <a:rPr lang="fr-FR" b="1" dirty="0">
                <a:latin typeface="+mn-lt"/>
              </a:rPr>
              <a:t>Pour aller plus loin </a:t>
            </a:r>
            <a:r>
              <a:rPr lang="fr-FR" dirty="0">
                <a:latin typeface="+mn-lt"/>
              </a:rPr>
              <a:t>: Pastoralisme ? Apiculture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Verger conservatoire pédagogique </a:t>
            </a:r>
          </a:p>
        </p:txBody>
      </p:sp>
      <p:sp>
        <p:nvSpPr>
          <p:cNvPr id="44035"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44036"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6" name="Rectangle 5"/>
          <p:cNvSpPr/>
          <p:nvPr/>
        </p:nvSpPr>
        <p:spPr>
          <a:xfrm>
            <a:off x="2363788" y="1042988"/>
            <a:ext cx="3863975" cy="369887"/>
          </a:xfrm>
          <a:prstGeom prst="rect">
            <a:avLst/>
          </a:prstGeom>
          <a:ln>
            <a:solidFill>
              <a:schemeClr val="bg1">
                <a:lumMod val="85000"/>
              </a:schemeClr>
            </a:solidFill>
          </a:ln>
        </p:spPr>
        <p:txBody>
          <a:bodyPr>
            <a:spAutoFit/>
          </a:bodyPr>
          <a:lstStyle/>
          <a:p>
            <a:pPr algn="ctr" fontAlgn="auto">
              <a:spcBef>
                <a:spcPts val="0"/>
              </a:spcBef>
              <a:spcAft>
                <a:spcPts val="0"/>
              </a:spcAft>
              <a:defRPr/>
            </a:pPr>
            <a:r>
              <a:rPr lang="fr-FR" dirty="0">
                <a:latin typeface="+mn-lt"/>
              </a:rPr>
              <a:t>Expertise et appui technique</a:t>
            </a:r>
          </a:p>
        </p:txBody>
      </p:sp>
      <p:sp>
        <p:nvSpPr>
          <p:cNvPr id="3" name="Rectangle 2"/>
          <p:cNvSpPr/>
          <p:nvPr/>
        </p:nvSpPr>
        <p:spPr>
          <a:xfrm>
            <a:off x="225425" y="1730375"/>
            <a:ext cx="8640763" cy="3140075"/>
          </a:xfrm>
          <a:prstGeom prst="rect">
            <a:avLst/>
          </a:prstGeom>
          <a:ln>
            <a:solidFill>
              <a:schemeClr val="bg1">
                <a:lumMod val="85000"/>
              </a:schemeClr>
            </a:solidFill>
          </a:ln>
        </p:spPr>
        <p:txBody>
          <a:bodyPr>
            <a:spAutoFit/>
          </a:bodyPr>
          <a:lstStyle/>
          <a:p>
            <a:pPr algn="ctr" fontAlgn="auto">
              <a:spcBef>
                <a:spcPts val="0"/>
              </a:spcBef>
              <a:spcAft>
                <a:spcPts val="0"/>
              </a:spcAft>
              <a:defRPr/>
            </a:pPr>
            <a:r>
              <a:rPr lang="fr-FR" b="1" dirty="0">
                <a:latin typeface="+mn-lt"/>
              </a:rPr>
              <a:t>MODE OPERATOIRE </a:t>
            </a:r>
            <a:r>
              <a:rPr lang="fr-FR" dirty="0">
                <a:latin typeface="+mn-lt"/>
              </a:rPr>
              <a:t>: Convention avec les Croqueurs de Pommes</a:t>
            </a:r>
          </a:p>
          <a:p>
            <a:pPr algn="ctr" fontAlgn="auto">
              <a:spcBef>
                <a:spcPts val="0"/>
              </a:spcBef>
              <a:spcAft>
                <a:spcPts val="0"/>
              </a:spcAft>
              <a:defRPr/>
            </a:pPr>
            <a:endParaRPr lang="fr-FR" dirty="0">
              <a:latin typeface="+mn-lt"/>
            </a:endParaRPr>
          </a:p>
          <a:p>
            <a:pPr algn="just" fontAlgn="auto">
              <a:spcBef>
                <a:spcPts val="0"/>
              </a:spcBef>
              <a:spcAft>
                <a:spcPts val="0"/>
              </a:spcAft>
              <a:defRPr/>
            </a:pPr>
            <a:r>
              <a:rPr lang="fr-FR" u="sng" dirty="0">
                <a:latin typeface="+mn-lt"/>
              </a:rPr>
              <a:t>Engagements des Croqueurs de Pommes</a:t>
            </a:r>
            <a:r>
              <a:rPr lang="fr-FR" dirty="0">
                <a:latin typeface="+mn-lt"/>
              </a:rPr>
              <a:t> : expert technique</a:t>
            </a:r>
          </a:p>
          <a:p>
            <a:pPr algn="just" fontAlgn="auto">
              <a:spcBef>
                <a:spcPts val="0"/>
              </a:spcBef>
              <a:spcAft>
                <a:spcPts val="0"/>
              </a:spcAft>
              <a:defRPr/>
            </a:pPr>
            <a:r>
              <a:rPr lang="fr-FR" dirty="0">
                <a:latin typeface="+mn-lt"/>
              </a:rPr>
              <a:t>Appui à la mise en place et pour la gestion du verger </a:t>
            </a:r>
          </a:p>
          <a:p>
            <a:pPr algn="ctr" fontAlgn="auto">
              <a:spcBef>
                <a:spcPts val="0"/>
              </a:spcBef>
              <a:spcAft>
                <a:spcPts val="0"/>
              </a:spcAft>
              <a:defRPr/>
            </a:pPr>
            <a:r>
              <a:rPr lang="fr-FR" dirty="0">
                <a:latin typeface="+mn-lt"/>
              </a:rPr>
              <a:t> </a:t>
            </a:r>
          </a:p>
          <a:p>
            <a:pPr algn="just" fontAlgn="auto">
              <a:spcBef>
                <a:spcPts val="0"/>
              </a:spcBef>
              <a:spcAft>
                <a:spcPts val="0"/>
              </a:spcAft>
              <a:defRPr/>
            </a:pPr>
            <a:r>
              <a:rPr lang="fr-FR" u="sng" dirty="0">
                <a:latin typeface="+mn-lt"/>
              </a:rPr>
              <a:t>Engagements de Roannais Agglomération </a:t>
            </a:r>
            <a:r>
              <a:rPr lang="fr-FR" dirty="0">
                <a:latin typeface="+mn-lt"/>
              </a:rPr>
              <a:t>: pilote  </a:t>
            </a:r>
          </a:p>
          <a:p>
            <a:pPr algn="just" fontAlgn="auto">
              <a:spcBef>
                <a:spcPts val="0"/>
              </a:spcBef>
              <a:spcAft>
                <a:spcPts val="0"/>
              </a:spcAft>
              <a:defRPr/>
            </a:pPr>
            <a:r>
              <a:rPr lang="fr-FR" dirty="0">
                <a:latin typeface="+mn-lt"/>
              </a:rPr>
              <a:t>Autorise l’accès des membres de l’association au verger et attribue une subvention aux Croqueurs de Pommes.</a:t>
            </a:r>
          </a:p>
          <a:p>
            <a:pPr algn="just" fontAlgn="auto">
              <a:spcBef>
                <a:spcPts val="0"/>
              </a:spcBef>
              <a:spcAft>
                <a:spcPts val="0"/>
              </a:spcAft>
              <a:defRPr/>
            </a:pPr>
            <a:endParaRPr lang="fr-FR" dirty="0">
              <a:latin typeface="+mn-lt"/>
            </a:endParaRPr>
          </a:p>
          <a:p>
            <a:pPr algn="ctr" fontAlgn="auto">
              <a:spcBef>
                <a:spcPts val="0"/>
              </a:spcBef>
              <a:spcAft>
                <a:spcPts val="0"/>
              </a:spcAft>
              <a:defRPr/>
            </a:pPr>
            <a:r>
              <a:rPr lang="fr-FR" dirty="0">
                <a:latin typeface="+mn-lt"/>
              </a:rPr>
              <a:t>Attention Croqueurs de Pommes n’est pas une prestataire mais un partenaire dans la mise en place du verger.</a:t>
            </a:r>
            <a:endParaRPr lang="fr-FR" dirty="0">
              <a:solidFill>
                <a:schemeClr val="bg1">
                  <a:lumMod val="65000"/>
                </a:schemeClr>
              </a:solidFill>
              <a:latin typeface="+mn-lt"/>
            </a:endParaRPr>
          </a:p>
        </p:txBody>
      </p:sp>
      <p:sp>
        <p:nvSpPr>
          <p:cNvPr id="9" name="Rectangle 8"/>
          <p:cNvSpPr/>
          <p:nvPr/>
        </p:nvSpPr>
        <p:spPr>
          <a:xfrm>
            <a:off x="825500" y="5229225"/>
            <a:ext cx="7440613" cy="923925"/>
          </a:xfrm>
          <a:prstGeom prst="rect">
            <a:avLst/>
          </a:prstGeom>
          <a:solidFill>
            <a:schemeClr val="bg1">
              <a:lumMod val="85000"/>
            </a:schemeClr>
          </a:solidFill>
          <a:ln>
            <a:solidFill>
              <a:schemeClr val="bg1">
                <a:lumMod val="85000"/>
              </a:schemeClr>
            </a:solidFill>
          </a:ln>
        </p:spPr>
        <p:txBody>
          <a:bodyPr>
            <a:spAutoFit/>
          </a:bodyPr>
          <a:lstStyle/>
          <a:p>
            <a:pPr algn="just" fontAlgn="auto">
              <a:spcBef>
                <a:spcPts val="0"/>
              </a:spcBef>
              <a:spcAft>
                <a:spcPts val="0"/>
              </a:spcAft>
              <a:defRPr/>
            </a:pPr>
            <a:r>
              <a:rPr lang="fr-FR" b="1" dirty="0">
                <a:latin typeface="+mn-lt"/>
              </a:rPr>
              <a:t>A discuter </a:t>
            </a:r>
            <a:r>
              <a:rPr lang="fr-FR" dirty="0">
                <a:latin typeface="+mn-lt"/>
              </a:rPr>
              <a:t>: 	Quelles modalités d’interventions ?  </a:t>
            </a:r>
          </a:p>
          <a:p>
            <a:pPr algn="just" fontAlgn="auto">
              <a:spcBef>
                <a:spcPts val="0"/>
              </a:spcBef>
              <a:spcAft>
                <a:spcPts val="0"/>
              </a:spcAft>
              <a:defRPr/>
            </a:pPr>
            <a:r>
              <a:rPr lang="fr-FR" dirty="0">
                <a:latin typeface="+mn-lt"/>
              </a:rPr>
              <a:t>		Quelle durée ? </a:t>
            </a:r>
          </a:p>
          <a:p>
            <a:pPr algn="just" fontAlgn="auto">
              <a:spcBef>
                <a:spcPts val="0"/>
              </a:spcBef>
              <a:spcAft>
                <a:spcPts val="0"/>
              </a:spcAft>
              <a:defRPr/>
            </a:pPr>
            <a:r>
              <a:rPr lang="fr-FR" dirty="0">
                <a:latin typeface="+mn-lt"/>
              </a:rPr>
              <a:t>		Quel montant?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Rappel</a:t>
            </a:r>
          </a:p>
        </p:txBody>
      </p:sp>
      <p:sp>
        <p:nvSpPr>
          <p:cNvPr id="26627"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26628"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323850" y="854075"/>
            <a:ext cx="8569325" cy="400050"/>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pitchFamily="34" charset="0"/>
              <a:buNone/>
              <a:defRPr sz="1800" b="0" i="0" u="none" strike="noStrike" kern="0" cap="none" spc="0" baseline="0">
                <a:solidFill>
                  <a:srgbClr val="000000"/>
                </a:solidFill>
                <a:uFillTx/>
              </a:defRPr>
            </a:pPr>
            <a:r>
              <a:rPr lang="fr-FR" sz="2000" kern="0" dirty="0" smtClean="0">
                <a:solidFill>
                  <a:srgbClr val="000000"/>
                </a:solidFill>
                <a:latin typeface="Times New Roman" pitchFamily="18"/>
                <a:cs typeface="Times New Roman" pitchFamily="18"/>
              </a:rPr>
              <a:t>L’AGRICULTURE, COMPETENCE FACULTATIVE </a:t>
            </a:r>
          </a:p>
        </p:txBody>
      </p:sp>
      <p:sp>
        <p:nvSpPr>
          <p:cNvPr id="2" name="Rectangle 1"/>
          <p:cNvSpPr/>
          <p:nvPr/>
        </p:nvSpPr>
        <p:spPr>
          <a:xfrm>
            <a:off x="323850" y="1768475"/>
            <a:ext cx="8569325" cy="3416300"/>
          </a:xfrm>
          <a:prstGeom prst="rect">
            <a:avLst/>
          </a:prstGeom>
        </p:spPr>
        <p:txBody>
          <a:bodyPr>
            <a:spAutoFit/>
          </a:bodyPr>
          <a:lstStyle/>
          <a:p>
            <a:pPr marL="285750" indent="-285750" fontAlgn="auto">
              <a:spcBef>
                <a:spcPts val="0"/>
              </a:spcBef>
              <a:spcAft>
                <a:spcPts val="0"/>
              </a:spcAft>
              <a:buFont typeface="Wingdings" pitchFamily="2" charset="2"/>
              <a:buChar char="Ø"/>
              <a:defRPr/>
            </a:pPr>
            <a:r>
              <a:rPr lang="fr-FR" u="sng" dirty="0">
                <a:latin typeface="+mn-lt"/>
              </a:rPr>
              <a:t>Développement de l’agriculture</a:t>
            </a:r>
          </a:p>
          <a:p>
            <a:pPr fontAlgn="auto">
              <a:spcBef>
                <a:spcPts val="0"/>
              </a:spcBef>
              <a:spcAft>
                <a:spcPts val="0"/>
              </a:spcAft>
              <a:defRPr/>
            </a:pPr>
            <a:r>
              <a:rPr lang="fr-FR" dirty="0">
                <a:latin typeface="+mn-lt"/>
              </a:rPr>
              <a:t>Promotion et valorisation des productions agricoles dans le cadre d’événementiels et d’actions de communication, de dimension au moins régionale.</a:t>
            </a:r>
          </a:p>
          <a:p>
            <a:pPr lvl="1" fontAlgn="auto">
              <a:spcBef>
                <a:spcPts val="0"/>
              </a:spcBef>
              <a:spcAft>
                <a:spcPts val="0"/>
              </a:spcAft>
              <a:defRPr/>
            </a:pPr>
            <a:endParaRPr lang="fr-FR" dirty="0">
              <a:latin typeface="+mn-lt"/>
            </a:endParaRPr>
          </a:p>
          <a:p>
            <a:pPr marL="285750" indent="-285750" fontAlgn="auto">
              <a:spcBef>
                <a:spcPts val="0"/>
              </a:spcBef>
              <a:spcAft>
                <a:spcPts val="0"/>
              </a:spcAft>
              <a:buFont typeface="Wingdings" pitchFamily="2" charset="2"/>
              <a:buChar char="Ø"/>
              <a:defRPr/>
            </a:pPr>
            <a:r>
              <a:rPr lang="fr-FR" u="sng" dirty="0">
                <a:latin typeface="+mn-lt"/>
              </a:rPr>
              <a:t>Protection des espaces agricoles</a:t>
            </a:r>
          </a:p>
          <a:p>
            <a:pPr fontAlgn="auto">
              <a:spcBef>
                <a:spcPts val="0"/>
              </a:spcBef>
              <a:spcAft>
                <a:spcPts val="0"/>
              </a:spcAft>
              <a:defRPr/>
            </a:pPr>
            <a:r>
              <a:rPr lang="fr-FR" dirty="0">
                <a:latin typeface="+mn-lt"/>
              </a:rPr>
              <a:t>Protection et développement des espaces agricoles à l’exception de la mise en œuvre du PAEN des communes.</a:t>
            </a:r>
          </a:p>
          <a:p>
            <a:pPr fontAlgn="auto">
              <a:spcBef>
                <a:spcPts val="0"/>
              </a:spcBef>
              <a:spcAft>
                <a:spcPts val="0"/>
              </a:spcAft>
              <a:defRPr/>
            </a:pPr>
            <a:endParaRPr lang="fr-FR" dirty="0">
              <a:latin typeface="+mn-lt"/>
            </a:endParaRPr>
          </a:p>
          <a:p>
            <a:pPr marL="285750" indent="-285750" fontAlgn="auto">
              <a:spcBef>
                <a:spcPts val="0"/>
              </a:spcBef>
              <a:spcAft>
                <a:spcPts val="0"/>
              </a:spcAft>
              <a:buFont typeface="Wingdings" pitchFamily="2" charset="2"/>
              <a:buChar char="Ø"/>
              <a:defRPr/>
            </a:pPr>
            <a:r>
              <a:rPr lang="fr-FR" u="sng" dirty="0">
                <a:latin typeface="+mn-lt"/>
              </a:rPr>
              <a:t>Protection de l’environnement dans le cadre de l’agriculture</a:t>
            </a:r>
          </a:p>
          <a:p>
            <a:pPr fontAlgn="auto">
              <a:spcBef>
                <a:spcPts val="0"/>
              </a:spcBef>
              <a:spcAft>
                <a:spcPts val="0"/>
              </a:spcAft>
              <a:defRPr/>
            </a:pPr>
            <a:r>
              <a:rPr lang="fr-FR" dirty="0">
                <a:latin typeface="+mn-lt"/>
              </a:rPr>
              <a:t>Développement et sensibilisation à la biodiversité en milieu agricole. Sensibilisation à la consommation locale et aux circuits de proximité. Sensibilisation à la préservation des paysages agricoles.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Ateliers de formation</a:t>
            </a:r>
          </a:p>
        </p:txBody>
      </p:sp>
      <p:sp>
        <p:nvSpPr>
          <p:cNvPr id="45059"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45060"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pic>
        <p:nvPicPr>
          <p:cNvPr id="45061" name="Picture 3" descr="C:\Documents and Settings\cribet\Mes documents\Dropbox\Service Agriculture\Projets\OPAV\BIBLIO\Doc_MLOPIN\Détermination variétale\verger taron (renaison )\photo 15 09 2012\DSC007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0" y="-96012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59063" y="1042988"/>
            <a:ext cx="3887787" cy="369887"/>
          </a:xfrm>
          <a:prstGeom prst="rect">
            <a:avLst/>
          </a:prstGeom>
          <a:ln>
            <a:solidFill>
              <a:schemeClr val="bg1">
                <a:lumMod val="85000"/>
              </a:schemeClr>
            </a:solidFill>
          </a:ln>
        </p:spPr>
        <p:txBody>
          <a:bodyPr>
            <a:spAutoFit/>
          </a:bodyPr>
          <a:lstStyle/>
          <a:p>
            <a:pPr algn="ctr" fontAlgn="auto">
              <a:spcBef>
                <a:spcPts val="0"/>
              </a:spcBef>
              <a:spcAft>
                <a:spcPts val="0"/>
              </a:spcAft>
              <a:defRPr/>
            </a:pPr>
            <a:r>
              <a:rPr lang="fr-FR" dirty="0">
                <a:latin typeface="+mn-lt"/>
              </a:rPr>
              <a:t>Préparation et animation des ateliers 	</a:t>
            </a:r>
          </a:p>
        </p:txBody>
      </p:sp>
      <p:sp>
        <p:nvSpPr>
          <p:cNvPr id="9" name="Rectangle 8"/>
          <p:cNvSpPr/>
          <p:nvPr/>
        </p:nvSpPr>
        <p:spPr>
          <a:xfrm>
            <a:off x="225425" y="1984375"/>
            <a:ext cx="8640763" cy="2308225"/>
          </a:xfrm>
          <a:prstGeom prst="rect">
            <a:avLst/>
          </a:prstGeom>
          <a:ln>
            <a:solidFill>
              <a:schemeClr val="bg1">
                <a:lumMod val="85000"/>
              </a:schemeClr>
            </a:solidFill>
          </a:ln>
        </p:spPr>
        <p:txBody>
          <a:bodyPr>
            <a:spAutoFit/>
          </a:bodyPr>
          <a:lstStyle/>
          <a:p>
            <a:pPr algn="ctr" fontAlgn="auto">
              <a:spcBef>
                <a:spcPts val="0"/>
              </a:spcBef>
              <a:spcAft>
                <a:spcPts val="0"/>
              </a:spcAft>
              <a:defRPr/>
            </a:pPr>
            <a:r>
              <a:rPr lang="fr-FR" b="1" dirty="0">
                <a:latin typeface="+mn-lt"/>
              </a:rPr>
              <a:t>MODE OPERATOIRE </a:t>
            </a:r>
            <a:r>
              <a:rPr lang="fr-FR" dirty="0">
                <a:latin typeface="+mn-lt"/>
              </a:rPr>
              <a:t>: Prestation de service</a:t>
            </a:r>
          </a:p>
          <a:p>
            <a:pPr algn="ctr" fontAlgn="auto">
              <a:spcBef>
                <a:spcPts val="0"/>
              </a:spcBef>
              <a:spcAft>
                <a:spcPts val="0"/>
              </a:spcAft>
              <a:defRPr/>
            </a:pPr>
            <a:endParaRPr lang="fr-FR" dirty="0">
              <a:latin typeface="+mn-lt"/>
            </a:endParaRPr>
          </a:p>
          <a:p>
            <a:pPr fontAlgn="auto">
              <a:spcBef>
                <a:spcPts val="0"/>
              </a:spcBef>
              <a:spcAft>
                <a:spcPts val="0"/>
              </a:spcAft>
              <a:defRPr/>
            </a:pPr>
            <a:r>
              <a:rPr lang="fr-FR" u="sng" dirty="0">
                <a:latin typeface="+mn-lt"/>
              </a:rPr>
              <a:t>Croqueurs de Pommes </a:t>
            </a:r>
            <a:r>
              <a:rPr lang="fr-FR" dirty="0">
                <a:latin typeface="+mn-lt"/>
              </a:rPr>
              <a:t>: Savoir-faire greffe et taille</a:t>
            </a:r>
          </a:p>
          <a:p>
            <a:pPr fontAlgn="auto">
              <a:spcBef>
                <a:spcPts val="0"/>
              </a:spcBef>
              <a:spcAft>
                <a:spcPts val="0"/>
              </a:spcAft>
              <a:defRPr/>
            </a:pPr>
            <a:r>
              <a:rPr lang="fr-FR" dirty="0">
                <a:latin typeface="+mn-lt"/>
              </a:rPr>
              <a:t>Budget  unitaire :</a:t>
            </a:r>
          </a:p>
          <a:p>
            <a:pPr fontAlgn="auto">
              <a:spcBef>
                <a:spcPts val="0"/>
              </a:spcBef>
              <a:spcAft>
                <a:spcPts val="0"/>
              </a:spcAft>
              <a:defRPr/>
            </a:pPr>
            <a:endParaRPr lang="fr-FR" dirty="0">
              <a:latin typeface="+mn-lt"/>
            </a:endParaRPr>
          </a:p>
          <a:p>
            <a:pPr fontAlgn="auto">
              <a:spcBef>
                <a:spcPts val="0"/>
              </a:spcBef>
              <a:spcAft>
                <a:spcPts val="0"/>
              </a:spcAft>
              <a:defRPr/>
            </a:pPr>
            <a:r>
              <a:rPr lang="fr-FR" u="sng" dirty="0">
                <a:latin typeface="+mn-lt"/>
              </a:rPr>
              <a:t>Lycée de </a:t>
            </a:r>
            <a:r>
              <a:rPr lang="fr-FR" u="sng" dirty="0" err="1">
                <a:latin typeface="+mn-lt"/>
              </a:rPr>
              <a:t>Chervé</a:t>
            </a:r>
            <a:r>
              <a:rPr lang="fr-FR" u="sng" dirty="0">
                <a:latin typeface="+mn-lt"/>
              </a:rPr>
              <a:t> </a:t>
            </a:r>
            <a:r>
              <a:rPr lang="fr-FR" dirty="0">
                <a:latin typeface="+mn-lt"/>
              </a:rPr>
              <a:t>: Transformation jus de fruits</a:t>
            </a:r>
          </a:p>
          <a:p>
            <a:pPr algn="just" fontAlgn="auto">
              <a:spcBef>
                <a:spcPts val="0"/>
              </a:spcBef>
              <a:spcAft>
                <a:spcPts val="0"/>
              </a:spcAft>
              <a:defRPr/>
            </a:pPr>
            <a:r>
              <a:rPr lang="fr-FR" dirty="0">
                <a:latin typeface="+mn-lt"/>
              </a:rPr>
              <a:t>Budget unitaire :</a:t>
            </a:r>
          </a:p>
          <a:p>
            <a:pPr algn="just" fontAlgn="auto">
              <a:spcBef>
                <a:spcPts val="0"/>
              </a:spcBef>
              <a:spcAft>
                <a:spcPts val="0"/>
              </a:spcAft>
              <a:defRPr/>
            </a:pPr>
            <a:endParaRPr lang="fr-FR" dirty="0">
              <a:latin typeface="+mn-lt"/>
            </a:endParaRPr>
          </a:p>
        </p:txBody>
      </p:sp>
      <p:sp>
        <p:nvSpPr>
          <p:cNvPr id="10" name="Rectangle 9"/>
          <p:cNvSpPr/>
          <p:nvPr/>
        </p:nvSpPr>
        <p:spPr>
          <a:xfrm>
            <a:off x="2097088" y="4581525"/>
            <a:ext cx="4897437" cy="368300"/>
          </a:xfrm>
          <a:prstGeom prst="rect">
            <a:avLst/>
          </a:prstGeom>
          <a:solidFill>
            <a:schemeClr val="bg1">
              <a:lumMod val="85000"/>
            </a:schemeClr>
          </a:solidFill>
          <a:ln>
            <a:solidFill>
              <a:schemeClr val="bg1">
                <a:lumMod val="85000"/>
              </a:schemeClr>
            </a:solidFill>
          </a:ln>
        </p:spPr>
        <p:txBody>
          <a:bodyPr>
            <a:spAutoFit/>
          </a:bodyPr>
          <a:lstStyle/>
          <a:p>
            <a:pPr algn="just" fontAlgn="auto">
              <a:spcBef>
                <a:spcPts val="0"/>
              </a:spcBef>
              <a:spcAft>
                <a:spcPts val="0"/>
              </a:spcAft>
              <a:defRPr/>
            </a:pPr>
            <a:r>
              <a:rPr lang="fr-FR" b="1" dirty="0">
                <a:latin typeface="+mn-lt"/>
              </a:rPr>
              <a:t>A voir</a:t>
            </a:r>
            <a:r>
              <a:rPr lang="fr-FR" dirty="0">
                <a:latin typeface="+mn-lt"/>
              </a:rPr>
              <a:t> :  Proposition d’un programme de formation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OPAV – PROGRAMME D’ACTION</a:t>
            </a:r>
          </a:p>
        </p:txBody>
      </p:sp>
      <p:sp>
        <p:nvSpPr>
          <p:cNvPr id="46083"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46084"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323850" y="854075"/>
            <a:ext cx="8569325" cy="400050"/>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pitchFamily="34" charset="0"/>
              <a:buNone/>
              <a:defRPr sz="1800" b="0" i="0" u="none" strike="noStrike" kern="0" cap="none" spc="0" baseline="0">
                <a:solidFill>
                  <a:srgbClr val="000000"/>
                </a:solidFill>
                <a:uFillTx/>
              </a:defRPr>
            </a:pPr>
            <a:r>
              <a:rPr lang="fr-FR" sz="2000" kern="0" dirty="0" smtClean="0">
                <a:solidFill>
                  <a:srgbClr val="000000"/>
                </a:solidFill>
                <a:latin typeface="Times New Roman" pitchFamily="18"/>
                <a:cs typeface="Times New Roman" pitchFamily="18"/>
              </a:rPr>
              <a:t>Quelles suites pour l’OPAV ? </a:t>
            </a:r>
          </a:p>
        </p:txBody>
      </p:sp>
      <p:sp>
        <p:nvSpPr>
          <p:cNvPr id="2" name="ZoneTexte 1"/>
          <p:cNvSpPr txBox="1"/>
          <p:nvPr/>
        </p:nvSpPr>
        <p:spPr>
          <a:xfrm>
            <a:off x="1876425" y="4062413"/>
            <a:ext cx="5472113" cy="20304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285750" indent="-285750" fontAlgn="auto">
              <a:spcBef>
                <a:spcPts val="0"/>
              </a:spcBef>
              <a:spcAft>
                <a:spcPts val="0"/>
              </a:spcAft>
              <a:buFont typeface="Symbol" pitchFamily="18" charset="2"/>
              <a:buChar char="Þ"/>
              <a:defRPr/>
            </a:pPr>
            <a:r>
              <a:rPr lang="fr-FR" dirty="0"/>
              <a:t>Quel rôle pour Roannais Agglomération ?</a:t>
            </a:r>
          </a:p>
          <a:p>
            <a:pPr fontAlgn="auto">
              <a:spcBef>
                <a:spcPts val="0"/>
              </a:spcBef>
              <a:spcAft>
                <a:spcPts val="0"/>
              </a:spcAft>
              <a:defRPr/>
            </a:pPr>
            <a:endParaRPr lang="fr-FR" dirty="0"/>
          </a:p>
          <a:p>
            <a:pPr marL="285750" indent="-285750" fontAlgn="auto">
              <a:spcBef>
                <a:spcPts val="0"/>
              </a:spcBef>
              <a:spcAft>
                <a:spcPts val="0"/>
              </a:spcAft>
              <a:buFont typeface="Symbol" pitchFamily="18" charset="2"/>
              <a:buChar char="Þ"/>
              <a:defRPr/>
            </a:pPr>
            <a:r>
              <a:rPr lang="fr-FR" dirty="0"/>
              <a:t>Quelles actions / Quelles échéances ?</a:t>
            </a:r>
          </a:p>
          <a:p>
            <a:pPr fontAlgn="auto">
              <a:spcBef>
                <a:spcPts val="0"/>
              </a:spcBef>
              <a:spcAft>
                <a:spcPts val="0"/>
              </a:spcAft>
              <a:defRPr/>
            </a:pPr>
            <a:endParaRPr lang="fr-FR" dirty="0"/>
          </a:p>
          <a:p>
            <a:pPr marL="285750" indent="-285750" fontAlgn="auto">
              <a:spcBef>
                <a:spcPts val="0"/>
              </a:spcBef>
              <a:spcAft>
                <a:spcPts val="0"/>
              </a:spcAft>
              <a:buFont typeface="Symbol" pitchFamily="18" charset="2"/>
              <a:buChar char="Þ"/>
              <a:defRPr/>
            </a:pPr>
            <a:r>
              <a:rPr lang="fr-FR" dirty="0"/>
              <a:t>Quelles orientations : Variétés ? Périmètre d’action ?</a:t>
            </a:r>
          </a:p>
          <a:p>
            <a:pPr fontAlgn="auto">
              <a:spcBef>
                <a:spcPts val="0"/>
              </a:spcBef>
              <a:spcAft>
                <a:spcPts val="0"/>
              </a:spcAft>
              <a:defRPr/>
            </a:pPr>
            <a:endParaRPr lang="fr-FR" dirty="0"/>
          </a:p>
          <a:p>
            <a:pPr marL="285750" indent="-285750" fontAlgn="auto">
              <a:spcBef>
                <a:spcPts val="0"/>
              </a:spcBef>
              <a:spcAft>
                <a:spcPts val="0"/>
              </a:spcAft>
              <a:buFont typeface="Symbol" pitchFamily="18" charset="2"/>
              <a:buChar char="Þ"/>
              <a:defRPr/>
            </a:pPr>
            <a:r>
              <a:rPr lang="fr-FR" dirty="0"/>
              <a:t>Quels moyens humains et financiers ? </a:t>
            </a:r>
          </a:p>
        </p:txBody>
      </p:sp>
      <p:sp>
        <p:nvSpPr>
          <p:cNvPr id="3" name="ZoneTexte 2"/>
          <p:cNvSpPr txBox="1"/>
          <p:nvPr/>
        </p:nvSpPr>
        <p:spPr>
          <a:xfrm>
            <a:off x="544513" y="2552700"/>
            <a:ext cx="7772400" cy="1200150"/>
          </a:xfrm>
          <a:prstGeom prst="rect">
            <a:avLst/>
          </a:prstGeom>
          <a:noFill/>
        </p:spPr>
        <p:txBody>
          <a:bodyPr>
            <a:spAutoFit/>
          </a:bodyPr>
          <a:lstStyle/>
          <a:p>
            <a:pPr>
              <a:defRPr/>
            </a:pPr>
            <a:r>
              <a:rPr lang="fr-FR" b="1" dirty="0"/>
              <a:t>Rappel des enjeux :</a:t>
            </a:r>
          </a:p>
          <a:p>
            <a:pPr marL="285750" indent="-285750">
              <a:buFont typeface="Arial" pitchFamily="34" charset="0"/>
              <a:buChar char="•"/>
              <a:defRPr/>
            </a:pPr>
            <a:r>
              <a:rPr lang="fr-FR" dirty="0"/>
              <a:t>Inscrire les vergers au cœur des milieux urbains et ruraux</a:t>
            </a:r>
          </a:p>
          <a:p>
            <a:pPr marL="285750" indent="-285750">
              <a:buFont typeface="Arial" pitchFamily="34" charset="0"/>
              <a:buChar char="•"/>
              <a:defRPr/>
            </a:pPr>
            <a:r>
              <a:rPr lang="fr-FR" dirty="0"/>
              <a:t>Développer et valoriser une production fruitière locale</a:t>
            </a:r>
          </a:p>
          <a:p>
            <a:pPr marL="285750" indent="-285750">
              <a:buFont typeface="Arial" pitchFamily="34" charset="0"/>
              <a:buChar char="•"/>
              <a:defRPr/>
            </a:pPr>
            <a:r>
              <a:rPr lang="fr-FR" dirty="0"/>
              <a:t>Conserver les savoir-faire et valoriser les paysage </a:t>
            </a:r>
          </a:p>
        </p:txBody>
      </p:sp>
      <p:graphicFrame>
        <p:nvGraphicFramePr>
          <p:cNvPr id="8" name="Diagramme 7"/>
          <p:cNvGraphicFramePr/>
          <p:nvPr/>
        </p:nvGraphicFramePr>
        <p:xfrm>
          <a:off x="1008112" y="1484784"/>
          <a:ext cx="7200800" cy="12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Ordre du Jour</a:t>
            </a:r>
          </a:p>
        </p:txBody>
      </p:sp>
      <p:sp>
        <p:nvSpPr>
          <p:cNvPr id="27651"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27652"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290513" y="1844675"/>
            <a:ext cx="8569325" cy="2678113"/>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fontAlgn="auto">
              <a:spcBef>
                <a:spcPts val="0"/>
              </a:spcBef>
              <a:spcAft>
                <a:spcPts val="0"/>
              </a:spcAft>
              <a:buFont typeface="+mj-lt"/>
              <a:buAutoNum type="arabicPeriod"/>
              <a:defRPr sz="1800" b="0" i="0" u="none" strike="noStrike" kern="0" cap="none" spc="0" baseline="0">
                <a:solidFill>
                  <a:srgbClr val="000000"/>
                </a:solidFill>
                <a:uFillTx/>
              </a:defRPr>
            </a:pPr>
            <a:r>
              <a:rPr lang="fr-FR" sz="2800" kern="0" dirty="0" smtClean="0">
                <a:solidFill>
                  <a:srgbClr val="000000"/>
                </a:solidFill>
                <a:latin typeface="Times New Roman" pitchFamily="18"/>
                <a:cs typeface="Times New Roman" pitchFamily="18"/>
              </a:rPr>
              <a:t>DEA, Etude de la Dynamique des Emplois Agricoles</a:t>
            </a:r>
          </a:p>
          <a:p>
            <a:pPr marL="514350" indent="-514350" fontAlgn="auto">
              <a:spcBef>
                <a:spcPts val="0"/>
              </a:spcBef>
              <a:spcAft>
                <a:spcPts val="0"/>
              </a:spcAft>
              <a:buFont typeface="+mj-lt"/>
              <a:buAutoNum type="arabicPeriod"/>
              <a:defRPr sz="1800" b="0" i="0" u="none" strike="noStrike" kern="0" cap="none" spc="0" baseline="0">
                <a:solidFill>
                  <a:srgbClr val="000000"/>
                </a:solidFill>
                <a:uFillTx/>
              </a:defRPr>
            </a:pPr>
            <a:endParaRPr lang="fr-FR" sz="2800" kern="0" dirty="0" smtClean="0">
              <a:solidFill>
                <a:srgbClr val="000000"/>
              </a:solidFill>
              <a:latin typeface="Times New Roman" pitchFamily="18"/>
              <a:cs typeface="Times New Roman" pitchFamily="18"/>
            </a:endParaRPr>
          </a:p>
          <a:p>
            <a:pPr marL="514350" indent="-514350" fontAlgn="auto">
              <a:spcBef>
                <a:spcPts val="0"/>
              </a:spcBef>
              <a:spcAft>
                <a:spcPts val="0"/>
              </a:spcAft>
              <a:buFont typeface="+mj-lt"/>
              <a:buAutoNum type="arabicPeriod"/>
              <a:defRPr sz="1800" b="0" i="0" u="none" strike="noStrike" kern="0" cap="none" spc="0" baseline="0">
                <a:solidFill>
                  <a:srgbClr val="000000"/>
                </a:solidFill>
                <a:uFillTx/>
              </a:defRPr>
            </a:pPr>
            <a:r>
              <a:rPr lang="fr-FR" sz="2800" kern="0" dirty="0" smtClean="0">
                <a:solidFill>
                  <a:srgbClr val="000000"/>
                </a:solidFill>
                <a:latin typeface="Times New Roman" pitchFamily="18"/>
                <a:cs typeface="Times New Roman" pitchFamily="18"/>
              </a:rPr>
              <a:t>Apiculture</a:t>
            </a:r>
          </a:p>
          <a:p>
            <a:pPr marL="514350" indent="-514350" fontAlgn="auto">
              <a:spcBef>
                <a:spcPts val="0"/>
              </a:spcBef>
              <a:spcAft>
                <a:spcPts val="0"/>
              </a:spcAft>
              <a:buFont typeface="+mj-lt"/>
              <a:buAutoNum type="arabicPeriod"/>
              <a:defRPr sz="1800" b="0" i="0" u="none" strike="noStrike" kern="0" cap="none" spc="0" baseline="0">
                <a:solidFill>
                  <a:srgbClr val="000000"/>
                </a:solidFill>
                <a:uFillTx/>
              </a:defRPr>
            </a:pPr>
            <a:endParaRPr lang="fr-FR" sz="2800" kern="0" dirty="0" smtClean="0">
              <a:solidFill>
                <a:srgbClr val="000000"/>
              </a:solidFill>
              <a:latin typeface="Times New Roman" pitchFamily="18"/>
              <a:cs typeface="Times New Roman" pitchFamily="18"/>
            </a:endParaRPr>
          </a:p>
          <a:p>
            <a:pPr marL="514350" indent="-514350" fontAlgn="auto">
              <a:spcBef>
                <a:spcPts val="0"/>
              </a:spcBef>
              <a:spcAft>
                <a:spcPts val="0"/>
              </a:spcAft>
              <a:buFont typeface="+mj-lt"/>
              <a:buAutoNum type="arabicPeriod"/>
              <a:defRPr sz="1800" b="0" i="0" u="none" strike="noStrike" kern="0" cap="none" spc="0" baseline="0">
                <a:solidFill>
                  <a:srgbClr val="000000"/>
                </a:solidFill>
                <a:uFillTx/>
              </a:defRPr>
            </a:pPr>
            <a:r>
              <a:rPr lang="fr-FR" sz="2800" kern="0" dirty="0" smtClean="0">
                <a:solidFill>
                  <a:srgbClr val="000000"/>
                </a:solidFill>
                <a:latin typeface="Times New Roman" pitchFamily="18"/>
                <a:cs typeface="Times New Roman" pitchFamily="18"/>
              </a:rPr>
              <a:t>OPAV, Opération Programmée d’Amélioration des Vergers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Etude DEA</a:t>
            </a:r>
          </a:p>
        </p:txBody>
      </p:sp>
      <p:sp>
        <p:nvSpPr>
          <p:cNvPr id="28675"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28676"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250825" y="1052513"/>
            <a:ext cx="8569325" cy="646112"/>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r>
              <a:rPr lang="fr-FR" sz="3600" kern="0" dirty="0" smtClean="0">
                <a:solidFill>
                  <a:srgbClr val="000000"/>
                </a:solidFill>
                <a:latin typeface="Times New Roman" pitchFamily="18"/>
                <a:cs typeface="Times New Roman" pitchFamily="18"/>
              </a:rPr>
              <a:t>Rédaction du Cahier des charges</a:t>
            </a:r>
          </a:p>
        </p:txBody>
      </p:sp>
      <p:sp>
        <p:nvSpPr>
          <p:cNvPr id="28678" name="ZoneTexte 6"/>
          <p:cNvSpPr txBox="1">
            <a:spLocks noChangeArrowheads="1"/>
          </p:cNvSpPr>
          <p:nvPr/>
        </p:nvSpPr>
        <p:spPr bwMode="auto">
          <a:xfrm>
            <a:off x="323850" y="1557338"/>
            <a:ext cx="842486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FontTx/>
              <a:buChar char="-"/>
            </a:pPr>
            <a:endParaRPr lang="fr-FR" sz="3200"/>
          </a:p>
          <a:p>
            <a:pPr eaLnBrk="1" hangingPunct="1">
              <a:buFontTx/>
              <a:buChar char="-"/>
            </a:pPr>
            <a:r>
              <a:rPr lang="fr-FR" sz="3200"/>
              <a:t> Rappel  des enjeux de ce diagnostic </a:t>
            </a:r>
          </a:p>
          <a:p>
            <a:pPr eaLnBrk="1" hangingPunct="1"/>
            <a:endParaRPr lang="fr-FR" sz="3200"/>
          </a:p>
          <a:p>
            <a:pPr eaLnBrk="1" hangingPunct="1">
              <a:buFontTx/>
              <a:buChar char="-"/>
            </a:pPr>
            <a:r>
              <a:rPr lang="fr-FR" sz="3200"/>
              <a:t> Proposition de la Chambre d’agriculture</a:t>
            </a:r>
          </a:p>
          <a:p>
            <a:pPr eaLnBrk="1" hangingPunct="1">
              <a:buFontTx/>
              <a:buChar char="-"/>
            </a:pPr>
            <a:endParaRPr lang="fr-FR" sz="3200"/>
          </a:p>
          <a:p>
            <a:pPr eaLnBrk="1" hangingPunct="1">
              <a:buFontTx/>
              <a:buChar char="-"/>
            </a:pPr>
            <a:r>
              <a:rPr lang="fr-FR" sz="3200"/>
              <a:t> Propositions, amendements de Roannais Agglomération par le groupe de travail OPAV</a:t>
            </a:r>
            <a:endParaRPr lang="fr-FR"/>
          </a:p>
          <a:p>
            <a:pPr eaLnBrk="1" hangingPunct="1">
              <a:buFontTx/>
              <a:buChar char="-"/>
            </a:pPr>
            <a:endParaRPr lang="fr-FR"/>
          </a:p>
          <a:p>
            <a:pPr eaLnBrk="1" hangingPunct="1">
              <a:buFontTx/>
              <a:buChar char="-"/>
            </a:pP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Etude DEA</a:t>
            </a:r>
            <a:endParaRPr lang="fr-FR" b="1" smtClean="0">
              <a:latin typeface="Arial" charset="0"/>
              <a:cs typeface="Arial" charset="0"/>
            </a:endParaRPr>
          </a:p>
        </p:txBody>
      </p:sp>
      <p:sp>
        <p:nvSpPr>
          <p:cNvPr id="3" name="Espace réservé du contenu 2"/>
          <p:cNvSpPr>
            <a:spLocks noGrp="1"/>
          </p:cNvSpPr>
          <p:nvPr>
            <p:ph idx="1"/>
          </p:nvPr>
        </p:nvSpPr>
        <p:spPr>
          <a:xfrm>
            <a:off x="323850" y="1125538"/>
            <a:ext cx="8569325" cy="5000625"/>
          </a:xfrm>
        </p:spPr>
        <p:txBody>
          <a:bodyPr/>
          <a:lstStyle/>
          <a:p>
            <a:pPr marL="0" indent="0" algn="just" eaLnBrk="1" hangingPunct="1">
              <a:buFont typeface="Arial" charset="0"/>
              <a:buNone/>
              <a:defRPr/>
            </a:pPr>
            <a:r>
              <a:rPr lang="fr-FR" sz="2600" b="1" u="sng" dirty="0">
                <a:solidFill>
                  <a:prstClr val="black"/>
                </a:solidFill>
                <a:latin typeface="Calibri"/>
                <a:cs typeface="+mn-cs"/>
              </a:rPr>
              <a:t>DEA ENJEUX</a:t>
            </a:r>
          </a:p>
          <a:p>
            <a:pPr algn="just" eaLnBrk="1" hangingPunct="1">
              <a:defRPr/>
            </a:pPr>
            <a:r>
              <a:rPr lang="fr-FR" sz="2600" dirty="0">
                <a:solidFill>
                  <a:prstClr val="black"/>
                </a:solidFill>
                <a:latin typeface="Calibri"/>
                <a:cs typeface="+mn-cs"/>
              </a:rPr>
              <a:t>Anticiper les transmissions</a:t>
            </a:r>
          </a:p>
          <a:p>
            <a:pPr algn="just" eaLnBrk="1" hangingPunct="1">
              <a:defRPr/>
            </a:pPr>
            <a:r>
              <a:rPr lang="fr-FR" sz="2600" dirty="0">
                <a:solidFill>
                  <a:prstClr val="black"/>
                </a:solidFill>
                <a:latin typeface="Calibri"/>
                <a:cs typeface="+mn-cs"/>
              </a:rPr>
              <a:t>Réfléchir à l’avenir agricole du territoire et aux rôles des différents acteurs</a:t>
            </a:r>
          </a:p>
          <a:p>
            <a:pPr algn="just" eaLnBrk="1" hangingPunct="1">
              <a:defRPr/>
            </a:pPr>
            <a:r>
              <a:rPr lang="fr-FR" sz="2600" dirty="0">
                <a:solidFill>
                  <a:prstClr val="black"/>
                </a:solidFill>
                <a:latin typeface="Calibri"/>
                <a:cs typeface="+mn-cs"/>
              </a:rPr>
              <a:t>Alimenter, par ce diagnostic qui servira de base commune à un instant t, les réflexions de l’instance de concertation </a:t>
            </a:r>
          </a:p>
          <a:p>
            <a:pPr algn="just" eaLnBrk="1" hangingPunct="1">
              <a:defRPr/>
            </a:pPr>
            <a:r>
              <a:rPr lang="fr-FR" sz="2600" dirty="0">
                <a:solidFill>
                  <a:prstClr val="black"/>
                </a:solidFill>
                <a:latin typeface="Calibri"/>
                <a:cs typeface="+mn-cs"/>
              </a:rPr>
              <a:t>Aider à définir les enjeux agricoles du territoire</a:t>
            </a:r>
          </a:p>
          <a:p>
            <a:pPr algn="just" eaLnBrk="1" hangingPunct="1">
              <a:defRPr/>
            </a:pPr>
            <a:r>
              <a:rPr lang="fr-FR" sz="2600" dirty="0">
                <a:solidFill>
                  <a:prstClr val="black"/>
                </a:solidFill>
                <a:latin typeface="Calibri"/>
                <a:cs typeface="+mn-cs"/>
              </a:rPr>
              <a:t>Travailler à la mise en cohérence de l’agriculture telle qu’elle est ou sera exercée sur le Roannais et les politiques publiques locales et/ou nationales</a:t>
            </a:r>
            <a:r>
              <a:rPr lang="fr-FR" dirty="0">
                <a:solidFill>
                  <a:prstClr val="black"/>
                </a:solidFill>
                <a:latin typeface="Calibri"/>
                <a:cs typeface="+mn-cs"/>
              </a:rPr>
              <a:t>.</a:t>
            </a:r>
          </a:p>
          <a:p>
            <a:pPr eaLnBrk="1" hangingPunct="1">
              <a:defRPr/>
            </a:pPr>
            <a:endParaRPr lang="fr-FR" dirty="0"/>
          </a:p>
        </p:txBody>
      </p:sp>
      <p:sp>
        <p:nvSpPr>
          <p:cNvPr id="4" name="Espace réservé du numéro de diapositive 3"/>
          <p:cNvSpPr>
            <a:spLocks noGrp="1"/>
          </p:cNvSpPr>
          <p:nvPr>
            <p:ph type="sldNum" sz="quarter" idx="14"/>
          </p:nvPr>
        </p:nvSpPr>
        <p:spPr/>
        <p:txBody>
          <a:bodyPr/>
          <a:lstStyle/>
          <a:p>
            <a:pPr>
              <a:defRPr/>
            </a:pPr>
            <a:fld id="{D57EB7F1-1CA6-4507-9166-55E18A206E6D}" type="slidenum">
              <a:rPr lang="fr-FR" smtClean="0"/>
              <a:pPr>
                <a:defRPr/>
              </a:pPr>
              <a:t>5</a:t>
            </a:fld>
            <a:endParaRPr lang="fr-FR" dirty="0"/>
          </a:p>
        </p:txBody>
      </p:sp>
      <p:sp>
        <p:nvSpPr>
          <p:cNvPr id="29701" name="Espace réservé du texte 4"/>
          <p:cNvSpPr>
            <a:spLocks noGrp="1"/>
          </p:cNvSpPr>
          <p:nvPr>
            <p:ph type="body" sz="quarter" idx="12"/>
          </p:nvPr>
        </p:nvSpPr>
        <p:spPr>
          <a:xfrm>
            <a:off x="657225" y="6381750"/>
            <a:ext cx="3240088" cy="431800"/>
          </a:xfrm>
        </p:spPr>
        <p:txBody>
          <a:bodyPr/>
          <a:lstStyle/>
          <a:p>
            <a:pPr eaLnBrk="1" hangingPunct="1"/>
            <a:r>
              <a:rPr lang="fr-FR" smtClean="0">
                <a:latin typeface="Arial" charset="0"/>
                <a:cs typeface="Arial" charset="0"/>
              </a:rPr>
              <a:t>Service agriculture</a:t>
            </a:r>
          </a:p>
        </p:txBody>
      </p:sp>
      <p:sp>
        <p:nvSpPr>
          <p:cNvPr id="29702" name="Espace réservé du texte 5"/>
          <p:cNvSpPr>
            <a:spLocks noGrp="1"/>
          </p:cNvSpPr>
          <p:nvPr>
            <p:ph type="body" sz="quarter" idx="13"/>
          </p:nvPr>
        </p:nvSpPr>
        <p:spPr>
          <a:xfrm>
            <a:off x="5902325" y="6400800"/>
            <a:ext cx="2519363" cy="215900"/>
          </a:xfrm>
        </p:spPr>
        <p:txBody>
          <a:bodyPr/>
          <a:lstStyle/>
          <a:p>
            <a:pPr algn="r" eaLnBrk="1" hangingPunct="1"/>
            <a:r>
              <a:rPr lang="fr-FR" sz="1200" smtClean="0">
                <a:latin typeface="Arial" charset="0"/>
                <a:cs typeface="Arial" charset="0"/>
              </a:rPr>
              <a:t>25/06/2013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contenu 2"/>
          <p:cNvSpPr>
            <a:spLocks noGrp="1"/>
          </p:cNvSpPr>
          <p:nvPr>
            <p:ph idx="1"/>
          </p:nvPr>
        </p:nvSpPr>
        <p:spPr>
          <a:xfrm>
            <a:off x="323850" y="1125538"/>
            <a:ext cx="8569325" cy="5000625"/>
          </a:xfrm>
        </p:spPr>
        <p:txBody>
          <a:bodyPr/>
          <a:lstStyle/>
          <a:p>
            <a:pPr eaLnBrk="1" hangingPunct="1"/>
            <a:r>
              <a:rPr lang="fr-FR" smtClean="0">
                <a:latin typeface="Calibri" pitchFamily="34" charset="0"/>
                <a:cs typeface="Arial" charset="0"/>
              </a:rPr>
              <a:t>Proposition d’offre par la CA de la Loire</a:t>
            </a:r>
          </a:p>
          <a:p>
            <a:pPr eaLnBrk="1" hangingPunct="1">
              <a:buFont typeface="Arial" charset="0"/>
              <a:buNone/>
            </a:pPr>
            <a:r>
              <a:rPr lang="fr-FR" sz="2800" smtClean="0">
                <a:latin typeface="Calibri" pitchFamily="34" charset="0"/>
                <a:cs typeface="Arial" charset="0"/>
              </a:rPr>
              <a:t>  (sur la base de l’offre faite à la COPLER)</a:t>
            </a:r>
          </a:p>
          <a:p>
            <a:pPr eaLnBrk="1" hangingPunct="1">
              <a:buFont typeface="Arial" charset="0"/>
              <a:buNone/>
            </a:pPr>
            <a:endParaRPr lang="fr-FR" sz="1000" smtClean="0">
              <a:latin typeface="Calibri" pitchFamily="34" charset="0"/>
              <a:cs typeface="Arial" charset="0"/>
            </a:endParaRPr>
          </a:p>
          <a:p>
            <a:pPr eaLnBrk="1" hangingPunct="1">
              <a:buFont typeface="Wingdings" pitchFamily="2" charset="2"/>
              <a:buChar char="Ø"/>
            </a:pPr>
            <a:r>
              <a:rPr lang="fr-FR" smtClean="0">
                <a:latin typeface="Calibri" pitchFamily="34" charset="0"/>
                <a:cs typeface="Arial" charset="0"/>
              </a:rPr>
              <a:t>En 2 temps:</a:t>
            </a:r>
          </a:p>
          <a:p>
            <a:pPr eaLnBrk="1" hangingPunct="1">
              <a:buFont typeface="Arial" charset="0"/>
              <a:buNone/>
            </a:pPr>
            <a:r>
              <a:rPr lang="fr-FR" smtClean="0">
                <a:latin typeface="Calibri" pitchFamily="34" charset="0"/>
                <a:cs typeface="Arial" charset="0"/>
              </a:rPr>
              <a:t>1) Phase d’étude et de mise en place</a:t>
            </a:r>
          </a:p>
          <a:p>
            <a:pPr eaLnBrk="1" hangingPunct="1">
              <a:buFont typeface="Arial" charset="0"/>
              <a:buNone/>
            </a:pPr>
            <a:r>
              <a:rPr lang="fr-FR" smtClean="0">
                <a:latin typeface="Calibri" pitchFamily="34" charset="0"/>
                <a:cs typeface="Arial" charset="0"/>
              </a:rPr>
              <a:t>2) Phase de suivi et d’accompagnement</a:t>
            </a:r>
          </a:p>
          <a:p>
            <a:pPr eaLnBrk="1" hangingPunct="1">
              <a:buFont typeface="Arial" charset="0"/>
              <a:buNone/>
            </a:pPr>
            <a:endParaRPr lang="fr-FR" sz="1600" smtClean="0">
              <a:latin typeface="Calibri" pitchFamily="34" charset="0"/>
              <a:cs typeface="Arial" charset="0"/>
            </a:endParaRPr>
          </a:p>
          <a:p>
            <a:pPr eaLnBrk="1" hangingPunct="1"/>
            <a:r>
              <a:rPr lang="fr-FR" smtClean="0">
                <a:latin typeface="Calibri" pitchFamily="34" charset="0"/>
                <a:cs typeface="Arial" charset="0"/>
              </a:rPr>
              <a:t>Portage dans le cadre de l’association type « RUSE » = maitre d’ouvrage (différent de la proposition)</a:t>
            </a:r>
          </a:p>
          <a:p>
            <a:pPr eaLnBrk="1" hangingPunct="1"/>
            <a:endParaRPr lang="fr-FR" smtClean="0">
              <a:latin typeface="Arial" charset="0"/>
              <a:cs typeface="Arial" charset="0"/>
            </a:endParaRPr>
          </a:p>
          <a:p>
            <a:pPr eaLnBrk="1" hangingPunct="1">
              <a:buFont typeface="Arial" charset="0"/>
              <a:buNone/>
            </a:pPr>
            <a:endParaRPr lang="fr-FR" smtClean="0">
              <a:latin typeface="Arial" charset="0"/>
              <a:cs typeface="Arial" charset="0"/>
            </a:endParaRPr>
          </a:p>
        </p:txBody>
      </p:sp>
      <p:sp>
        <p:nvSpPr>
          <p:cNvPr id="4" name="Espace réservé du numéro de diapositive 3"/>
          <p:cNvSpPr>
            <a:spLocks noGrp="1"/>
          </p:cNvSpPr>
          <p:nvPr>
            <p:ph type="sldNum" sz="quarter" idx="14"/>
          </p:nvPr>
        </p:nvSpPr>
        <p:spPr/>
        <p:txBody>
          <a:bodyPr/>
          <a:lstStyle/>
          <a:p>
            <a:pPr>
              <a:defRPr/>
            </a:pPr>
            <a:fld id="{CF6C8236-4E20-4A6A-A814-C64A75DBB462}" type="slidenum">
              <a:rPr lang="fr-FR" smtClean="0"/>
              <a:pPr>
                <a:defRPr/>
              </a:pPr>
              <a:t>6</a:t>
            </a:fld>
            <a:endParaRPr lang="fr-FR" dirty="0"/>
          </a:p>
        </p:txBody>
      </p:sp>
      <p:sp>
        <p:nvSpPr>
          <p:cNvPr id="30724" name="Espace réservé du texte 4"/>
          <p:cNvSpPr>
            <a:spLocks noGrp="1"/>
          </p:cNvSpPr>
          <p:nvPr>
            <p:ph type="body" sz="quarter" idx="12"/>
          </p:nvPr>
        </p:nvSpPr>
        <p:spPr>
          <a:xfrm>
            <a:off x="657225" y="6381750"/>
            <a:ext cx="3240088" cy="431800"/>
          </a:xfrm>
        </p:spPr>
        <p:txBody>
          <a:bodyPr/>
          <a:lstStyle/>
          <a:p>
            <a:pPr eaLnBrk="1" hangingPunct="1"/>
            <a:r>
              <a:rPr lang="fr-FR" smtClean="0">
                <a:latin typeface="Arial" charset="0"/>
                <a:cs typeface="Arial" charset="0"/>
              </a:rPr>
              <a:t>Service agriculture</a:t>
            </a:r>
          </a:p>
        </p:txBody>
      </p:sp>
      <p:sp>
        <p:nvSpPr>
          <p:cNvPr id="30725" name="Espace réservé du texte 5"/>
          <p:cNvSpPr>
            <a:spLocks noGrp="1"/>
          </p:cNvSpPr>
          <p:nvPr>
            <p:ph type="body" sz="quarter" idx="13"/>
          </p:nvPr>
        </p:nvSpPr>
        <p:spPr>
          <a:xfrm>
            <a:off x="5902325" y="6400800"/>
            <a:ext cx="2519363" cy="215900"/>
          </a:xfrm>
        </p:spPr>
        <p:txBody>
          <a:bodyPr/>
          <a:lstStyle/>
          <a:p>
            <a:pPr algn="r" eaLnBrk="1" hangingPunct="1"/>
            <a:r>
              <a:rPr lang="fr-FR" sz="1200" smtClean="0">
                <a:latin typeface="Arial" charset="0"/>
                <a:cs typeface="Arial" charset="0"/>
              </a:rPr>
              <a:t>25/06/2013</a:t>
            </a:r>
          </a:p>
        </p:txBody>
      </p:sp>
      <p:sp>
        <p:nvSpPr>
          <p:cNvPr id="30726" name="Titre 6"/>
          <p:cNvSpPr>
            <a:spLocks noGrp="1"/>
          </p:cNvSpPr>
          <p:nvPr>
            <p:ph type="title"/>
          </p:nvPr>
        </p:nvSpPr>
        <p:spPr>
          <a:xfrm>
            <a:off x="503238" y="260350"/>
            <a:ext cx="8640762" cy="490538"/>
          </a:xfrm>
        </p:spPr>
        <p:txBody>
          <a:bodyPr/>
          <a:lstStyle/>
          <a:p>
            <a:pPr algn="ctr" eaLnBrk="1" hangingPunct="1"/>
            <a:r>
              <a:rPr lang="fr-FR" smtClean="0">
                <a:latin typeface="Arial" charset="0"/>
                <a:cs typeface="Arial" charset="0"/>
              </a:rPr>
              <a:t>Etude DEA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Etude DEA</a:t>
            </a:r>
          </a:p>
        </p:txBody>
      </p:sp>
      <p:sp>
        <p:nvSpPr>
          <p:cNvPr id="31747" name="Espace réservé du contenu 2"/>
          <p:cNvSpPr>
            <a:spLocks noGrp="1"/>
          </p:cNvSpPr>
          <p:nvPr>
            <p:ph idx="1"/>
          </p:nvPr>
        </p:nvSpPr>
        <p:spPr>
          <a:xfrm>
            <a:off x="323850" y="908050"/>
            <a:ext cx="8208963" cy="5400675"/>
          </a:xfrm>
        </p:spPr>
        <p:txBody>
          <a:bodyPr/>
          <a:lstStyle/>
          <a:p>
            <a:pPr eaLnBrk="1" hangingPunct="1"/>
            <a:r>
              <a:rPr lang="fr-FR" smtClean="0">
                <a:latin typeface="Calibri" pitchFamily="34" charset="0"/>
                <a:cs typeface="Arial" charset="0"/>
              </a:rPr>
              <a:t>Travail sur les enjeux et objectifs attendus</a:t>
            </a:r>
          </a:p>
          <a:p>
            <a:pPr eaLnBrk="1" hangingPunct="1">
              <a:buFont typeface="Arial" charset="0"/>
              <a:buNone/>
            </a:pPr>
            <a:r>
              <a:rPr lang="fr-FR" smtClean="0">
                <a:latin typeface="Calibri" pitchFamily="34" charset="0"/>
                <a:cs typeface="Arial" charset="0"/>
              </a:rPr>
              <a:t>            Hiérarchisation de enjeux/ diagnostic</a:t>
            </a:r>
          </a:p>
          <a:p>
            <a:pPr algn="just" eaLnBrk="1" hangingPunct="1">
              <a:buFont typeface="Arial" charset="0"/>
              <a:buNone/>
            </a:pPr>
            <a:r>
              <a:rPr lang="fr-FR" sz="2800" smtClean="0">
                <a:latin typeface="Calibri" pitchFamily="34" charset="0"/>
                <a:cs typeface="Arial" charset="0"/>
              </a:rPr>
              <a:t>  </a:t>
            </a:r>
            <a:r>
              <a:rPr lang="fr-FR" sz="2800" i="1" smtClean="0">
                <a:latin typeface="Calibri" pitchFamily="34" charset="0"/>
                <a:cs typeface="Arial" charset="0"/>
              </a:rPr>
              <a:t>  Les propositions du groupe seront portées à la connaissance des autres groupes de travail du service agriculture afin de proposer à la commission agriculture une rédaction de cahier des charges compatibles avec les enjeux ainsi identifiés.</a:t>
            </a:r>
          </a:p>
          <a:p>
            <a:pPr algn="just" eaLnBrk="1" hangingPunct="1">
              <a:buFont typeface="Arial" charset="0"/>
              <a:buNone/>
            </a:pPr>
            <a:r>
              <a:rPr lang="fr-FR" sz="2800" i="1" smtClean="0">
                <a:latin typeface="Calibri" pitchFamily="34" charset="0"/>
                <a:cs typeface="Arial" charset="0"/>
              </a:rPr>
              <a:t>		    </a:t>
            </a:r>
          </a:p>
          <a:p>
            <a:pPr algn="just" eaLnBrk="1" hangingPunct="1">
              <a:buFont typeface="Arial" charset="0"/>
              <a:buNone/>
            </a:pPr>
            <a:r>
              <a:rPr lang="fr-FR" sz="2800" i="1" smtClean="0">
                <a:latin typeface="Calibri" pitchFamily="34" charset="0"/>
                <a:cs typeface="Arial" charset="0"/>
              </a:rPr>
              <a:t>		   </a:t>
            </a:r>
            <a:r>
              <a:rPr lang="fr-FR" smtClean="0">
                <a:latin typeface="Calibri" pitchFamily="34" charset="0"/>
                <a:cs typeface="Arial" charset="0"/>
              </a:rPr>
              <a:t>Offre / Plan d’actions </a:t>
            </a:r>
            <a:r>
              <a:rPr lang="fr-FR" sz="2000" smtClean="0">
                <a:latin typeface="Calibri" pitchFamily="34" charset="0"/>
                <a:cs typeface="Arial" charset="0"/>
              </a:rPr>
              <a:t>(phase 1 et phase 2?)</a:t>
            </a:r>
          </a:p>
        </p:txBody>
      </p:sp>
      <p:sp>
        <p:nvSpPr>
          <p:cNvPr id="31748" name="Espace réservé du texte 3"/>
          <p:cNvSpPr>
            <a:spLocks noGrp="1"/>
          </p:cNvSpPr>
          <p:nvPr>
            <p:ph type="body" sz="quarter" idx="12"/>
          </p:nvPr>
        </p:nvSpPr>
        <p:spPr>
          <a:xfrm>
            <a:off x="657225" y="6381750"/>
            <a:ext cx="3240088" cy="431800"/>
          </a:xfrm>
        </p:spPr>
        <p:txBody>
          <a:bodyPr/>
          <a:lstStyle/>
          <a:p>
            <a:pPr eaLnBrk="1" hangingPunct="1"/>
            <a:endParaRPr lang="fr-FR" smtClean="0">
              <a:latin typeface="Arial" charset="0"/>
              <a:cs typeface="Arial" charset="0"/>
            </a:endParaRPr>
          </a:p>
        </p:txBody>
      </p:sp>
      <p:sp>
        <p:nvSpPr>
          <p:cNvPr id="31749" name="Espace réservé du texte 4"/>
          <p:cNvSpPr>
            <a:spLocks noGrp="1"/>
          </p:cNvSpPr>
          <p:nvPr>
            <p:ph type="body" sz="quarter" idx="13"/>
          </p:nvPr>
        </p:nvSpPr>
        <p:spPr>
          <a:xfrm>
            <a:off x="5902325" y="6400800"/>
            <a:ext cx="2519363" cy="215900"/>
          </a:xfrm>
        </p:spPr>
        <p:txBody>
          <a:bodyPr/>
          <a:lstStyle/>
          <a:p>
            <a:pPr eaLnBrk="1" hangingPunct="1"/>
            <a:endParaRPr lang="fr-FR" smtClean="0">
              <a:latin typeface="Arial" charset="0"/>
              <a:cs typeface="Arial" charset="0"/>
            </a:endParaRPr>
          </a:p>
        </p:txBody>
      </p:sp>
      <p:sp>
        <p:nvSpPr>
          <p:cNvPr id="6" name="Espace réservé du numéro de diapositive 5"/>
          <p:cNvSpPr>
            <a:spLocks noGrp="1"/>
          </p:cNvSpPr>
          <p:nvPr>
            <p:ph type="sldNum" sz="quarter" idx="14"/>
          </p:nvPr>
        </p:nvSpPr>
        <p:spPr/>
        <p:txBody>
          <a:bodyPr/>
          <a:lstStyle/>
          <a:p>
            <a:pPr>
              <a:defRPr/>
            </a:pPr>
            <a:fld id="{EEC824C6-031D-473A-8E1F-4C42C4AB57C2}" type="slidenum">
              <a:rPr lang="fr-FR" smtClean="0"/>
              <a:pPr>
                <a:defRPr/>
              </a:pPr>
              <a:t>7</a:t>
            </a:fld>
            <a:endParaRPr lang="fr-FR" dirty="0"/>
          </a:p>
        </p:txBody>
      </p:sp>
      <p:sp>
        <p:nvSpPr>
          <p:cNvPr id="7" name="Flèche droite 6"/>
          <p:cNvSpPr/>
          <p:nvPr/>
        </p:nvSpPr>
        <p:spPr>
          <a:xfrm>
            <a:off x="468313" y="1700213"/>
            <a:ext cx="935037"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Flèche droite 7"/>
          <p:cNvSpPr/>
          <p:nvPr/>
        </p:nvSpPr>
        <p:spPr>
          <a:xfrm>
            <a:off x="468313" y="5037138"/>
            <a:ext cx="935037"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457200" y="260350"/>
            <a:ext cx="8229600" cy="792163"/>
          </a:xfrm>
        </p:spPr>
        <p:txBody>
          <a:bodyPr/>
          <a:lstStyle/>
          <a:p>
            <a:pPr eaLnBrk="1" hangingPunct="1"/>
            <a:r>
              <a:rPr lang="fr-FR" sz="2800" smtClean="0"/>
              <a:t>Enjeux potentiels</a:t>
            </a:r>
            <a:endParaRPr lang="fr-FR" smtClean="0"/>
          </a:p>
        </p:txBody>
      </p:sp>
      <p:sp>
        <p:nvSpPr>
          <p:cNvPr id="3" name="Espace réservé du numéro de diapositive 2"/>
          <p:cNvSpPr>
            <a:spLocks noGrp="1"/>
          </p:cNvSpPr>
          <p:nvPr>
            <p:ph type="sldNum" sz="quarter" idx="12"/>
          </p:nvPr>
        </p:nvSpPr>
        <p:spPr/>
        <p:txBody>
          <a:bodyPr/>
          <a:lstStyle/>
          <a:p>
            <a:pPr>
              <a:defRPr/>
            </a:pPr>
            <a:fld id="{3A678AB4-68B6-445B-9712-434FC37357FA}" type="slidenum">
              <a:rPr lang="fr-FR" smtClean="0"/>
              <a:pPr>
                <a:defRPr/>
              </a:pPr>
              <a:t>8</a:t>
            </a:fld>
            <a:endParaRPr lang="fr-FR"/>
          </a:p>
        </p:txBody>
      </p:sp>
      <p:sp>
        <p:nvSpPr>
          <p:cNvPr id="32772" name="ZoneTexte 3"/>
          <p:cNvSpPr txBox="1">
            <a:spLocks noChangeArrowheads="1"/>
          </p:cNvSpPr>
          <p:nvPr/>
        </p:nvSpPr>
        <p:spPr bwMode="auto">
          <a:xfrm>
            <a:off x="395288" y="1196975"/>
            <a:ext cx="83534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Font typeface="Wingdings" pitchFamily="2" charset="2"/>
              <a:buChar char="ü"/>
            </a:pPr>
            <a:endParaRPr lang="fr-FR"/>
          </a:p>
          <a:p>
            <a:pPr eaLnBrk="1" hangingPunct="1">
              <a:buFont typeface="Wingdings" pitchFamily="2" charset="2"/>
              <a:buChar char="ü"/>
            </a:pPr>
            <a:r>
              <a:rPr lang="fr-FR"/>
              <a:t>-</a:t>
            </a:r>
          </a:p>
          <a:p>
            <a:pPr eaLnBrk="1" hangingPunct="1">
              <a:buFont typeface="Wingdings" pitchFamily="2" charset="2"/>
              <a:buChar char="ü"/>
            </a:pPr>
            <a:r>
              <a:rPr lang="fr-FR"/>
              <a:t> -</a:t>
            </a:r>
          </a:p>
          <a:p>
            <a:pPr eaLnBrk="1" hangingPunct="1">
              <a:buFont typeface="Wingdings" pitchFamily="2" charset="2"/>
              <a:buChar char="ü"/>
            </a:pPr>
            <a:r>
              <a:rPr lang="fr-FR"/>
              <a:t>-</a:t>
            </a:r>
          </a:p>
          <a:p>
            <a:pPr eaLnBrk="1" hangingPunct="1">
              <a:buFont typeface="Wingdings" pitchFamily="2" charset="2"/>
              <a:buChar char="ü"/>
            </a:pPr>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4"/>
          <p:cNvSpPr>
            <a:spLocks noGrp="1"/>
          </p:cNvSpPr>
          <p:nvPr>
            <p:ph type="title"/>
          </p:nvPr>
        </p:nvSpPr>
        <p:spPr>
          <a:xfrm>
            <a:off x="250825" y="260350"/>
            <a:ext cx="8642350" cy="490538"/>
          </a:xfrm>
        </p:spPr>
        <p:txBody>
          <a:bodyPr/>
          <a:lstStyle/>
          <a:p>
            <a:pPr algn="ctr" eaLnBrk="1" hangingPunct="1"/>
            <a:r>
              <a:rPr lang="fr-FR" smtClean="0">
                <a:latin typeface="Arial" charset="0"/>
                <a:cs typeface="Arial" charset="0"/>
              </a:rPr>
              <a:t>APICULTURE</a:t>
            </a:r>
          </a:p>
        </p:txBody>
      </p:sp>
      <p:sp>
        <p:nvSpPr>
          <p:cNvPr id="33795" name="Espace réservé du texte 16"/>
          <p:cNvSpPr>
            <a:spLocks noGrp="1"/>
          </p:cNvSpPr>
          <p:nvPr>
            <p:ph type="body" sz="quarter" idx="12"/>
          </p:nvPr>
        </p:nvSpPr>
        <p:spPr>
          <a:xfrm>
            <a:off x="693738" y="6453188"/>
            <a:ext cx="1538287" cy="360362"/>
          </a:xfrm>
        </p:spPr>
        <p:txBody>
          <a:bodyPr/>
          <a:lstStyle/>
          <a:p>
            <a:pPr eaLnBrk="1" hangingPunct="1"/>
            <a:r>
              <a:rPr lang="fr-FR" smtClean="0">
                <a:latin typeface="Arial" charset="0"/>
                <a:cs typeface="Arial" charset="0"/>
              </a:rPr>
              <a:t>Service Agriculture</a:t>
            </a:r>
          </a:p>
          <a:p>
            <a:pPr eaLnBrk="1" hangingPunct="1"/>
            <a:endParaRPr lang="fr-FR" smtClean="0">
              <a:latin typeface="Arial" charset="0"/>
              <a:cs typeface="Arial" charset="0"/>
            </a:endParaRPr>
          </a:p>
        </p:txBody>
      </p:sp>
      <p:sp>
        <p:nvSpPr>
          <p:cNvPr id="33796" name="Espace réservé du texte 17"/>
          <p:cNvSpPr>
            <a:spLocks noGrp="1"/>
          </p:cNvSpPr>
          <p:nvPr>
            <p:ph type="body" sz="quarter" idx="13"/>
          </p:nvPr>
        </p:nvSpPr>
        <p:spPr>
          <a:xfrm>
            <a:off x="4968875" y="6453188"/>
            <a:ext cx="4211638" cy="288925"/>
          </a:xfrm>
        </p:spPr>
        <p:txBody>
          <a:bodyPr/>
          <a:lstStyle/>
          <a:p>
            <a:pPr eaLnBrk="1" hangingPunct="1"/>
            <a:r>
              <a:rPr lang="fr-FR" sz="1200" smtClean="0">
                <a:latin typeface="Arial" charset="0"/>
                <a:cs typeface="Arial" charset="0"/>
              </a:rPr>
              <a:t>Groupe de Travail OPAV &amp; Apiculture - 4 septembre 2013</a:t>
            </a:r>
          </a:p>
        </p:txBody>
      </p:sp>
      <p:sp>
        <p:nvSpPr>
          <p:cNvPr id="9" name="ZoneTexte 17"/>
          <p:cNvSpPr txBox="1">
            <a:spLocks/>
          </p:cNvSpPr>
          <p:nvPr/>
        </p:nvSpPr>
        <p:spPr>
          <a:xfrm>
            <a:off x="250825" y="836613"/>
            <a:ext cx="8569325" cy="5540375"/>
          </a:xfrm>
          <a:prstGeom prst="rect">
            <a:avLst/>
          </a:prstGeom>
          <a:solidFill>
            <a:srgbClr val="FFFFFF"/>
          </a:solidFill>
          <a:ln w="25402">
            <a:solidFill>
              <a:srgbClr val="C0504D"/>
            </a:solidFill>
            <a:prstDash val="solid"/>
          </a:ln>
          <a:effectLst>
            <a:outerShdw dist="38103" dir="5400000" algn="tl">
              <a:srgbClr val="000000">
                <a:alpha val="40000"/>
              </a:srgbClr>
            </a:outerShdw>
          </a:effectLst>
        </p:spPr>
        <p:txBody>
          <a:bodyPr anchorCtr="1">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itchFamily="2" charset="2"/>
              <a:buChar char="v"/>
              <a:defRPr sz="1800" b="0" i="0" u="none" strike="noStrike" kern="0" cap="none" spc="0" baseline="0">
                <a:solidFill>
                  <a:srgbClr val="000000"/>
                </a:solidFill>
                <a:uFillTx/>
              </a:defRPr>
            </a:pPr>
            <a:r>
              <a:rPr lang="fr-FR" sz="2800" kern="0" dirty="0" smtClean="0">
                <a:solidFill>
                  <a:srgbClr val="000000"/>
                </a:solidFill>
                <a:cs typeface="Times New Roman" pitchFamily="18"/>
              </a:rPr>
              <a:t>Point sur les échanges avec l’Abeille Roannaise</a:t>
            </a:r>
          </a:p>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r>
              <a:rPr lang="fr-FR" sz="2800" kern="0" dirty="0" smtClean="0">
                <a:solidFill>
                  <a:srgbClr val="000000"/>
                </a:solidFill>
                <a:cs typeface="Times New Roman" pitchFamily="18"/>
              </a:rPr>
              <a:t>(Rucher Ecole, fragilité, menaces,…)</a:t>
            </a:r>
          </a:p>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endParaRPr lang="fr-FR" sz="1600" kern="0" dirty="0" smtClean="0">
              <a:solidFill>
                <a:srgbClr val="000000"/>
              </a:solidFill>
              <a:cs typeface="Times New Roman" pitchFamily="18"/>
            </a:endParaRPr>
          </a:p>
          <a:p>
            <a:pPr marL="0" indent="0" fontAlgn="auto">
              <a:spcBef>
                <a:spcPts val="0"/>
              </a:spcBef>
              <a:spcAft>
                <a:spcPts val="0"/>
              </a:spcAft>
              <a:buFont typeface="Wingdings" pitchFamily="2" charset="2"/>
              <a:buChar char="v"/>
              <a:defRPr sz="1800" b="0" i="0" u="none" strike="noStrike" kern="0" cap="none" spc="0" baseline="0">
                <a:solidFill>
                  <a:srgbClr val="000000"/>
                </a:solidFill>
                <a:uFillTx/>
              </a:defRPr>
            </a:pPr>
            <a:r>
              <a:rPr lang="fr-FR" sz="2800" kern="0" dirty="0" smtClean="0">
                <a:solidFill>
                  <a:srgbClr val="000000"/>
                </a:solidFill>
                <a:cs typeface="Times New Roman" pitchFamily="18"/>
              </a:rPr>
              <a:t>Dynamisation de cette production</a:t>
            </a:r>
          </a:p>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endParaRPr lang="fr-FR" sz="1400" kern="0" dirty="0" smtClean="0">
              <a:solidFill>
                <a:srgbClr val="000000"/>
              </a:solidFill>
              <a:cs typeface="Times New Roman" pitchFamily="18"/>
            </a:endParaRPr>
          </a:p>
          <a:p>
            <a:pPr marL="0" indent="0" fontAlgn="auto">
              <a:spcBef>
                <a:spcPts val="0"/>
              </a:spcBef>
              <a:spcAft>
                <a:spcPts val="0"/>
              </a:spcAft>
              <a:buFont typeface="Wingdings" pitchFamily="2" charset="2"/>
              <a:buChar char="v"/>
              <a:defRPr sz="1800" b="0" i="0" u="none" strike="noStrike" kern="0" cap="none" spc="0" baseline="0">
                <a:solidFill>
                  <a:srgbClr val="000000"/>
                </a:solidFill>
                <a:uFillTx/>
              </a:defRPr>
            </a:pPr>
            <a:r>
              <a:rPr lang="fr-FR" sz="2800" kern="0" dirty="0" smtClean="0">
                <a:solidFill>
                  <a:srgbClr val="000000"/>
                </a:solidFill>
                <a:cs typeface="Times New Roman" pitchFamily="18"/>
              </a:rPr>
              <a:t>Dimension économique mais aussi environnementale</a:t>
            </a:r>
          </a:p>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endParaRPr lang="fr-FR" sz="1600" kern="0" dirty="0" smtClean="0">
              <a:solidFill>
                <a:srgbClr val="000000"/>
              </a:solidFill>
              <a:cs typeface="Times New Roman" pitchFamily="18"/>
            </a:endParaRPr>
          </a:p>
          <a:p>
            <a:pPr marL="0" indent="0" fontAlgn="auto">
              <a:spcBef>
                <a:spcPts val="0"/>
              </a:spcBef>
              <a:spcAft>
                <a:spcPts val="0"/>
              </a:spcAft>
              <a:buFont typeface="Wingdings" pitchFamily="2" charset="2"/>
              <a:buChar char="v"/>
              <a:defRPr sz="1800" b="0" i="0" u="none" strike="noStrike" kern="0" cap="none" spc="0" baseline="0">
                <a:solidFill>
                  <a:srgbClr val="000000"/>
                </a:solidFill>
                <a:uFillTx/>
              </a:defRPr>
            </a:pPr>
            <a:r>
              <a:rPr lang="fr-FR" sz="2800" kern="0" dirty="0" smtClean="0">
                <a:solidFill>
                  <a:srgbClr val="000000"/>
                </a:solidFill>
                <a:cs typeface="Times New Roman" pitchFamily="18"/>
              </a:rPr>
              <a:t>Complémentarité avec les autres actions agricoles</a:t>
            </a:r>
          </a:p>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endParaRPr lang="fr-FR" sz="2800" kern="0" dirty="0" smtClean="0">
              <a:solidFill>
                <a:srgbClr val="000000"/>
              </a:solidFill>
              <a:cs typeface="Times New Roman" pitchFamily="18"/>
            </a:endParaRPr>
          </a:p>
          <a:p>
            <a:pPr marL="0" indent="0" fontAlgn="auto">
              <a:spcBef>
                <a:spcPts val="0"/>
              </a:spcBef>
              <a:spcAft>
                <a:spcPts val="0"/>
              </a:spcAft>
              <a:buFont typeface="Arial" pitchFamily="34" charset="0"/>
              <a:buNone/>
              <a:defRPr sz="1800" b="0" i="0" u="none" strike="noStrike" kern="0" cap="none" spc="0" baseline="0">
                <a:solidFill>
                  <a:srgbClr val="000000"/>
                </a:solidFill>
                <a:uFillTx/>
              </a:defRPr>
            </a:pPr>
            <a:r>
              <a:rPr lang="fr-FR" sz="2800" b="1" kern="0" dirty="0" smtClean="0">
                <a:solidFill>
                  <a:srgbClr val="000000"/>
                </a:solidFill>
                <a:cs typeface="Times New Roman" pitchFamily="18"/>
              </a:rPr>
              <a:t>Quel doit être le rôle de Roannais Agglomération?</a:t>
            </a:r>
          </a:p>
          <a:p>
            <a:pPr marL="0" indent="0" fontAlgn="auto">
              <a:spcBef>
                <a:spcPts val="0"/>
              </a:spcBef>
              <a:spcAft>
                <a:spcPts val="0"/>
              </a:spcAft>
              <a:buFontTx/>
              <a:buChar char="-"/>
              <a:defRPr sz="1800" b="0" i="0" u="none" strike="noStrike" kern="0" cap="none" spc="0" baseline="0">
                <a:solidFill>
                  <a:srgbClr val="000000"/>
                </a:solidFill>
                <a:uFillTx/>
              </a:defRPr>
            </a:pPr>
            <a:r>
              <a:rPr lang="fr-FR" sz="2800" kern="0" dirty="0" smtClean="0">
                <a:solidFill>
                  <a:srgbClr val="000000"/>
                </a:solidFill>
                <a:cs typeface="Times New Roman" pitchFamily="18"/>
              </a:rPr>
              <a:t> Maitre d’Ouvrage</a:t>
            </a:r>
          </a:p>
          <a:p>
            <a:pPr marL="0" indent="0" fontAlgn="auto">
              <a:spcBef>
                <a:spcPts val="0"/>
              </a:spcBef>
              <a:spcAft>
                <a:spcPts val="0"/>
              </a:spcAft>
              <a:buFontTx/>
              <a:buChar char="-"/>
              <a:defRPr sz="1800" b="0" i="0" u="none" strike="noStrike" kern="0" cap="none" spc="0" baseline="0">
                <a:solidFill>
                  <a:srgbClr val="000000"/>
                </a:solidFill>
                <a:uFillTx/>
              </a:defRPr>
            </a:pPr>
            <a:r>
              <a:rPr lang="fr-FR" sz="2800" kern="0" dirty="0" smtClean="0">
                <a:solidFill>
                  <a:srgbClr val="000000"/>
                </a:solidFill>
                <a:cs typeface="Times New Roman" pitchFamily="18"/>
              </a:rPr>
              <a:t> Coordonnateur/Mise à disposition d’ingénierie de projet</a:t>
            </a:r>
          </a:p>
          <a:p>
            <a:pPr marL="0" indent="0" fontAlgn="auto">
              <a:spcBef>
                <a:spcPts val="0"/>
              </a:spcBef>
              <a:spcAft>
                <a:spcPts val="0"/>
              </a:spcAft>
              <a:buFontTx/>
              <a:buChar char="-"/>
              <a:defRPr sz="1800" b="0" i="0" u="none" strike="noStrike" kern="0" cap="none" spc="0" baseline="0">
                <a:solidFill>
                  <a:srgbClr val="000000"/>
                </a:solidFill>
                <a:uFillTx/>
              </a:defRPr>
            </a:pPr>
            <a:r>
              <a:rPr lang="fr-FR" sz="2800" kern="0" dirty="0" smtClean="0">
                <a:solidFill>
                  <a:srgbClr val="000000"/>
                </a:solidFill>
                <a:cs typeface="Times New Roman" pitchFamily="18"/>
              </a:rPr>
              <a:t> Accompagnement financier (subvention, études,…)</a:t>
            </a:r>
          </a:p>
          <a:p>
            <a:pPr marL="0" indent="0" fontAlgn="auto">
              <a:spcBef>
                <a:spcPts val="0"/>
              </a:spcBef>
              <a:spcAft>
                <a:spcPts val="0"/>
              </a:spcAft>
              <a:buFontTx/>
              <a:buChar char="-"/>
              <a:defRPr sz="1800" b="0" i="0" u="none" strike="noStrike" kern="0" cap="none" spc="0" baseline="0">
                <a:solidFill>
                  <a:srgbClr val="000000"/>
                </a:solidFill>
                <a:uFillTx/>
              </a:defRPr>
            </a:pPr>
            <a:r>
              <a:rPr lang="fr-FR" sz="2800" kern="0" dirty="0" smtClean="0">
                <a:solidFill>
                  <a:srgbClr val="000000"/>
                </a:solidFill>
                <a:cs typeface="Times New Roman" pitchFamily="18"/>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ele_ppt_roannais-agglomer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dele_ppt_roannais-agglomer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1689</Words>
  <Application>Microsoft Office PowerPoint</Application>
  <PresentationFormat>Affichage à l'écran (4:3)</PresentationFormat>
  <Paragraphs>349</Paragraphs>
  <Slides>21</Slides>
  <Notes>19</Notes>
  <HiddenSlides>0</HiddenSlides>
  <MMClips>1</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21</vt:i4>
      </vt:variant>
    </vt:vector>
  </HeadingPairs>
  <TitlesOfParts>
    <vt:vector size="28" baseType="lpstr">
      <vt:lpstr>Calibri</vt:lpstr>
      <vt:lpstr>Arial</vt:lpstr>
      <vt:lpstr>Times New Roman</vt:lpstr>
      <vt:lpstr>Wingdings</vt:lpstr>
      <vt:lpstr>Symbol</vt:lpstr>
      <vt:lpstr>modele_ppt_roannais-agglomeration</vt:lpstr>
      <vt:lpstr>1_modele_ppt_roannais-agglomeration</vt:lpstr>
      <vt:lpstr>Groupe de Travail OPAV et APICULTURE </vt:lpstr>
      <vt:lpstr>Rappel</vt:lpstr>
      <vt:lpstr>Ordre du Jour</vt:lpstr>
      <vt:lpstr>Etude DEA</vt:lpstr>
      <vt:lpstr>Etude DEA</vt:lpstr>
      <vt:lpstr>Etude DEA</vt:lpstr>
      <vt:lpstr>Etude DEA</vt:lpstr>
      <vt:lpstr>Enjeux potentiels</vt:lpstr>
      <vt:lpstr>APICULTURE</vt:lpstr>
      <vt:lpstr>Rucher Ecole</vt:lpstr>
      <vt:lpstr>OPAV</vt:lpstr>
      <vt:lpstr>        Contexte dans le Roannais</vt:lpstr>
      <vt:lpstr>Diagnostic verger CCOR et CCCR</vt:lpstr>
      <vt:lpstr>Actions réalisées 2012 - 2013 </vt:lpstr>
      <vt:lpstr>Projets en cours </vt:lpstr>
      <vt:lpstr>Verger conservatoire pédagogique </vt:lpstr>
      <vt:lpstr>Verger conservatoire pédagogique </vt:lpstr>
      <vt:lpstr>Verger conservatoire pédagogique </vt:lpstr>
      <vt:lpstr>Verger conservatoire pédagogique </vt:lpstr>
      <vt:lpstr>Ateliers de formation</vt:lpstr>
      <vt:lpstr>OPAV – PROGRAMME D’ACTION</vt:lpstr>
    </vt:vector>
  </TitlesOfParts>
  <Company>GRA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Groupe de Travail OPAV et APICULTURE </dc:title>
  <dc:creator>RIBET Chloé</dc:creator>
  <cp:lastModifiedBy>RIBET Chloé</cp:lastModifiedBy>
  <cp:revision>108</cp:revision>
  <cp:lastPrinted>2013-08-27T07:16:26Z</cp:lastPrinted>
  <dcterms:created xsi:type="dcterms:W3CDTF">2013-08-23T06:37:27Z</dcterms:created>
  <dcterms:modified xsi:type="dcterms:W3CDTF">2013-09-02T08:41:58Z</dcterms:modified>
</cp:coreProperties>
</file>