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7" r:id="rId2"/>
    <p:sldId id="303" r:id="rId3"/>
    <p:sldId id="390" r:id="rId4"/>
    <p:sldId id="360" r:id="rId5"/>
    <p:sldId id="406" r:id="rId6"/>
    <p:sldId id="404" r:id="rId7"/>
    <p:sldId id="409" r:id="rId8"/>
    <p:sldId id="367" r:id="rId9"/>
    <p:sldId id="368" r:id="rId10"/>
    <p:sldId id="410" r:id="rId11"/>
    <p:sldId id="411" r:id="rId12"/>
    <p:sldId id="412" r:id="rId13"/>
    <p:sldId id="413" r:id="rId14"/>
    <p:sldId id="418" r:id="rId15"/>
    <p:sldId id="415" r:id="rId16"/>
    <p:sldId id="416" r:id="rId17"/>
    <p:sldId id="417" r:id="rId18"/>
    <p:sldId id="419" r:id="rId19"/>
    <p:sldId id="388" r:id="rId20"/>
    <p:sldId id="394" r:id="rId21"/>
    <p:sldId id="395" r:id="rId22"/>
    <p:sldId id="391" r:id="rId23"/>
    <p:sldId id="376" r:id="rId24"/>
    <p:sldId id="378" r:id="rId25"/>
    <p:sldId id="377" r:id="rId26"/>
    <p:sldId id="398" r:id="rId27"/>
    <p:sldId id="382" r:id="rId28"/>
    <p:sldId id="381" r:id="rId29"/>
    <p:sldId id="421" r:id="rId30"/>
    <p:sldId id="422" r:id="rId31"/>
    <p:sldId id="414" r:id="rId32"/>
    <p:sldId id="403" r:id="rId33"/>
  </p:sldIdLst>
  <p:sldSz cx="10440988" cy="7561263"/>
  <p:notesSz cx="7099300" cy="10234613"/>
  <p:defaultTextStyle>
    <a:defPPr>
      <a:defRPr lang="fr-FR"/>
    </a:defPPr>
    <a:lvl1pPr algn="l" defTabSz="1026545" rtl="0" fontAlgn="base">
      <a:spcBef>
        <a:spcPct val="0"/>
      </a:spcBef>
      <a:spcAft>
        <a:spcPct val="0"/>
      </a:spcAft>
      <a:defRPr sz="2000" kern="1200">
        <a:solidFill>
          <a:schemeClr val="tx1"/>
        </a:solidFill>
        <a:latin typeface="Arial" charset="0"/>
        <a:ea typeface="+mn-ea"/>
        <a:cs typeface="Arial" charset="0"/>
      </a:defRPr>
    </a:lvl1pPr>
    <a:lvl2pPr marL="513270" indent="-57032" algn="l" defTabSz="1026545" rtl="0" fontAlgn="base">
      <a:spcBef>
        <a:spcPct val="0"/>
      </a:spcBef>
      <a:spcAft>
        <a:spcPct val="0"/>
      </a:spcAft>
      <a:defRPr sz="2000" kern="1200">
        <a:solidFill>
          <a:schemeClr val="tx1"/>
        </a:solidFill>
        <a:latin typeface="Arial" charset="0"/>
        <a:ea typeface="+mn-ea"/>
        <a:cs typeface="Arial" charset="0"/>
      </a:defRPr>
    </a:lvl2pPr>
    <a:lvl3pPr marL="1026545" indent="-114064" algn="l" defTabSz="1026545" rtl="0" fontAlgn="base">
      <a:spcBef>
        <a:spcPct val="0"/>
      </a:spcBef>
      <a:spcAft>
        <a:spcPct val="0"/>
      </a:spcAft>
      <a:defRPr sz="2000" kern="1200">
        <a:solidFill>
          <a:schemeClr val="tx1"/>
        </a:solidFill>
        <a:latin typeface="Arial" charset="0"/>
        <a:ea typeface="+mn-ea"/>
        <a:cs typeface="Arial" charset="0"/>
      </a:defRPr>
    </a:lvl3pPr>
    <a:lvl4pPr marL="1539815" indent="-171075" algn="l" defTabSz="1026545" rtl="0" fontAlgn="base">
      <a:spcBef>
        <a:spcPct val="0"/>
      </a:spcBef>
      <a:spcAft>
        <a:spcPct val="0"/>
      </a:spcAft>
      <a:defRPr sz="2000" kern="1200">
        <a:solidFill>
          <a:schemeClr val="tx1"/>
        </a:solidFill>
        <a:latin typeface="Arial" charset="0"/>
        <a:ea typeface="+mn-ea"/>
        <a:cs typeface="Arial" charset="0"/>
      </a:defRPr>
    </a:lvl4pPr>
    <a:lvl5pPr marL="2053082" indent="-228128" algn="l" defTabSz="1026545" rtl="0" fontAlgn="base">
      <a:spcBef>
        <a:spcPct val="0"/>
      </a:spcBef>
      <a:spcAft>
        <a:spcPct val="0"/>
      </a:spcAft>
      <a:defRPr sz="2000" kern="1200">
        <a:solidFill>
          <a:schemeClr val="tx1"/>
        </a:solidFill>
        <a:latin typeface="Arial" charset="0"/>
        <a:ea typeface="+mn-ea"/>
        <a:cs typeface="Arial" charset="0"/>
      </a:defRPr>
    </a:lvl5pPr>
    <a:lvl6pPr marL="2281205" algn="l" defTabSz="912484" rtl="0" eaLnBrk="1" latinLnBrk="0" hangingPunct="1">
      <a:defRPr sz="2000" kern="1200">
        <a:solidFill>
          <a:schemeClr val="tx1"/>
        </a:solidFill>
        <a:latin typeface="Arial" charset="0"/>
        <a:ea typeface="+mn-ea"/>
        <a:cs typeface="Arial" charset="0"/>
      </a:defRPr>
    </a:lvl6pPr>
    <a:lvl7pPr marL="2737447" algn="l" defTabSz="912484" rtl="0" eaLnBrk="1" latinLnBrk="0" hangingPunct="1">
      <a:defRPr sz="2000" kern="1200">
        <a:solidFill>
          <a:schemeClr val="tx1"/>
        </a:solidFill>
        <a:latin typeface="Arial" charset="0"/>
        <a:ea typeface="+mn-ea"/>
        <a:cs typeface="Arial" charset="0"/>
      </a:defRPr>
    </a:lvl7pPr>
    <a:lvl8pPr marL="3193692" algn="l" defTabSz="912484" rtl="0" eaLnBrk="1" latinLnBrk="0" hangingPunct="1">
      <a:defRPr sz="2000" kern="1200">
        <a:solidFill>
          <a:schemeClr val="tx1"/>
        </a:solidFill>
        <a:latin typeface="Arial" charset="0"/>
        <a:ea typeface="+mn-ea"/>
        <a:cs typeface="Arial" charset="0"/>
      </a:defRPr>
    </a:lvl8pPr>
    <a:lvl9pPr marL="3649928" algn="l" defTabSz="912484" rtl="0" eaLnBrk="1" latinLnBrk="0" hangingPunct="1">
      <a:defRPr sz="20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09" autoAdjust="0"/>
  </p:normalViewPr>
  <p:slideViewPr>
    <p:cSldViewPr>
      <p:cViewPr varScale="1">
        <p:scale>
          <a:sx n="91" d="100"/>
          <a:sy n="91" d="100"/>
        </p:scale>
        <p:origin x="-114" y="-96"/>
      </p:cViewPr>
      <p:guideLst>
        <p:guide orient="horz" pos="2382"/>
        <p:guide pos="3289"/>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3076363" cy="511731"/>
          </a:xfrm>
          <a:prstGeom prst="rect">
            <a:avLst/>
          </a:prstGeom>
        </p:spPr>
        <p:txBody>
          <a:bodyPr vert="horz" lIns="99038" tIns="49519" rIns="99038" bIns="49519" rtlCol="0"/>
          <a:lstStyle>
            <a:lvl1pPr algn="l" fontAlgn="auto">
              <a:spcBef>
                <a:spcPts val="0"/>
              </a:spcBef>
              <a:spcAft>
                <a:spcPts val="0"/>
              </a:spcAft>
              <a:defRPr sz="1300">
                <a:latin typeface="+mn-lt"/>
                <a:cs typeface="+mn-cs"/>
              </a:defRPr>
            </a:lvl1pPr>
          </a:lstStyle>
          <a:p>
            <a:pPr>
              <a:defRPr/>
            </a:pPr>
            <a:endParaRPr lang="fr-FR"/>
          </a:p>
        </p:txBody>
      </p:sp>
      <p:sp>
        <p:nvSpPr>
          <p:cNvPr id="3" name="Espace réservé de la date 2"/>
          <p:cNvSpPr>
            <a:spLocks noGrp="1"/>
          </p:cNvSpPr>
          <p:nvPr>
            <p:ph type="dt" idx="1"/>
          </p:nvPr>
        </p:nvSpPr>
        <p:spPr>
          <a:xfrm>
            <a:off x="4021295" y="1"/>
            <a:ext cx="3076363" cy="511731"/>
          </a:xfrm>
          <a:prstGeom prst="rect">
            <a:avLst/>
          </a:prstGeom>
        </p:spPr>
        <p:txBody>
          <a:bodyPr vert="horz" lIns="99038" tIns="49519" rIns="99038" bIns="49519" rtlCol="0"/>
          <a:lstStyle>
            <a:lvl1pPr algn="r" fontAlgn="auto">
              <a:spcBef>
                <a:spcPts val="0"/>
              </a:spcBef>
              <a:spcAft>
                <a:spcPts val="0"/>
              </a:spcAft>
              <a:defRPr sz="1300" smtClean="0">
                <a:latin typeface="+mn-lt"/>
                <a:cs typeface="+mn-cs"/>
              </a:defRPr>
            </a:lvl1pPr>
          </a:lstStyle>
          <a:p>
            <a:pPr>
              <a:defRPr/>
            </a:pPr>
            <a:fld id="{6EAADC6C-30BA-4AC1-8EC9-AF32568F3F8E}" type="datetimeFigureOut">
              <a:rPr lang="fr-FR"/>
              <a:pPr>
                <a:defRPr/>
              </a:pPr>
              <a:t>20/08/2013</a:t>
            </a:fld>
            <a:endParaRPr lang="fr-FR"/>
          </a:p>
        </p:txBody>
      </p:sp>
      <p:sp>
        <p:nvSpPr>
          <p:cNvPr id="4" name="Espace réservé de l'image des diapositives 3"/>
          <p:cNvSpPr>
            <a:spLocks noGrp="1" noRot="1" noChangeAspect="1"/>
          </p:cNvSpPr>
          <p:nvPr>
            <p:ph type="sldImg" idx="2"/>
          </p:nvPr>
        </p:nvSpPr>
        <p:spPr>
          <a:xfrm>
            <a:off x="901700" y="768350"/>
            <a:ext cx="5295900" cy="3836988"/>
          </a:xfrm>
          <a:prstGeom prst="rect">
            <a:avLst/>
          </a:prstGeom>
          <a:noFill/>
          <a:ln w="12700">
            <a:solidFill>
              <a:prstClr val="black"/>
            </a:solidFill>
          </a:ln>
        </p:spPr>
        <p:txBody>
          <a:bodyPr vert="horz" lIns="99038" tIns="49519" rIns="99038" bIns="49519" rtlCol="0" anchor="ctr"/>
          <a:lstStyle/>
          <a:p>
            <a:pPr lvl="0"/>
            <a:endParaRPr lang="fr-FR" noProof="0"/>
          </a:p>
        </p:txBody>
      </p:sp>
      <p:sp>
        <p:nvSpPr>
          <p:cNvPr id="5" name="Espace réservé des commentaires 4"/>
          <p:cNvSpPr>
            <a:spLocks noGrp="1"/>
          </p:cNvSpPr>
          <p:nvPr>
            <p:ph type="body" sz="quarter" idx="3"/>
          </p:nvPr>
        </p:nvSpPr>
        <p:spPr>
          <a:xfrm>
            <a:off x="709931" y="4861441"/>
            <a:ext cx="5679440" cy="4605576"/>
          </a:xfrm>
          <a:prstGeom prst="rect">
            <a:avLst/>
          </a:prstGeom>
        </p:spPr>
        <p:txBody>
          <a:bodyPr vert="horz" lIns="99038" tIns="49519" rIns="99038" bIns="49519"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1" y="9721107"/>
            <a:ext cx="3076363" cy="511731"/>
          </a:xfrm>
          <a:prstGeom prst="rect">
            <a:avLst/>
          </a:prstGeom>
        </p:spPr>
        <p:txBody>
          <a:bodyPr vert="horz" lIns="99038" tIns="49519" rIns="99038" bIns="49519" rtlCol="0" anchor="b"/>
          <a:lstStyle>
            <a:lvl1pPr algn="l" fontAlgn="auto">
              <a:spcBef>
                <a:spcPts val="0"/>
              </a:spcBef>
              <a:spcAft>
                <a:spcPts val="0"/>
              </a:spcAft>
              <a:defRPr sz="13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4021295" y="9721107"/>
            <a:ext cx="3076363" cy="511731"/>
          </a:xfrm>
          <a:prstGeom prst="rect">
            <a:avLst/>
          </a:prstGeom>
        </p:spPr>
        <p:txBody>
          <a:bodyPr vert="horz" lIns="99038" tIns="49519" rIns="99038" bIns="49519" rtlCol="0" anchor="b"/>
          <a:lstStyle>
            <a:lvl1pPr algn="r" fontAlgn="auto">
              <a:spcBef>
                <a:spcPts val="0"/>
              </a:spcBef>
              <a:spcAft>
                <a:spcPts val="0"/>
              </a:spcAft>
              <a:defRPr sz="1300" smtClean="0">
                <a:latin typeface="+mn-lt"/>
                <a:cs typeface="+mn-cs"/>
              </a:defRPr>
            </a:lvl1pPr>
          </a:lstStyle>
          <a:p>
            <a:pPr>
              <a:defRPr/>
            </a:pPr>
            <a:fld id="{45333A54-6AF4-4C38-B6B1-95E97BF80ED4}"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6253" algn="l" rtl="0" fontAlgn="base">
      <a:spcBef>
        <a:spcPct val="30000"/>
      </a:spcBef>
      <a:spcAft>
        <a:spcPct val="0"/>
      </a:spcAft>
      <a:defRPr sz="1200" kern="1200">
        <a:solidFill>
          <a:schemeClr val="tx1"/>
        </a:solidFill>
        <a:latin typeface="+mn-lt"/>
        <a:ea typeface="+mn-ea"/>
        <a:cs typeface="+mn-cs"/>
      </a:defRPr>
    </a:lvl2pPr>
    <a:lvl3pPr marL="912484" algn="l" rtl="0" fontAlgn="base">
      <a:spcBef>
        <a:spcPct val="30000"/>
      </a:spcBef>
      <a:spcAft>
        <a:spcPct val="0"/>
      </a:spcAft>
      <a:defRPr sz="1200" kern="1200">
        <a:solidFill>
          <a:schemeClr val="tx1"/>
        </a:solidFill>
        <a:latin typeface="+mn-lt"/>
        <a:ea typeface="+mn-ea"/>
        <a:cs typeface="+mn-cs"/>
      </a:defRPr>
    </a:lvl3pPr>
    <a:lvl4pPr marL="1368725" algn="l" rtl="0" fontAlgn="base">
      <a:spcBef>
        <a:spcPct val="30000"/>
      </a:spcBef>
      <a:spcAft>
        <a:spcPct val="0"/>
      </a:spcAft>
      <a:defRPr sz="1200" kern="1200">
        <a:solidFill>
          <a:schemeClr val="tx1"/>
        </a:solidFill>
        <a:latin typeface="+mn-lt"/>
        <a:ea typeface="+mn-ea"/>
        <a:cs typeface="+mn-cs"/>
      </a:defRPr>
    </a:lvl4pPr>
    <a:lvl5pPr marL="1824964" algn="l" rtl="0" fontAlgn="base">
      <a:spcBef>
        <a:spcPct val="30000"/>
      </a:spcBef>
      <a:spcAft>
        <a:spcPct val="0"/>
      </a:spcAft>
      <a:defRPr sz="1200" kern="1200">
        <a:solidFill>
          <a:schemeClr val="tx1"/>
        </a:solidFill>
        <a:latin typeface="+mn-lt"/>
        <a:ea typeface="+mn-ea"/>
        <a:cs typeface="+mn-cs"/>
      </a:defRPr>
    </a:lvl5pPr>
    <a:lvl6pPr marL="2281205" algn="l" defTabSz="912484" rtl="0" eaLnBrk="1" latinLnBrk="0" hangingPunct="1">
      <a:defRPr sz="1200" kern="1200">
        <a:solidFill>
          <a:schemeClr val="tx1"/>
        </a:solidFill>
        <a:latin typeface="+mn-lt"/>
        <a:ea typeface="+mn-ea"/>
        <a:cs typeface="+mn-cs"/>
      </a:defRPr>
    </a:lvl6pPr>
    <a:lvl7pPr marL="2737447" algn="l" defTabSz="912484" rtl="0" eaLnBrk="1" latinLnBrk="0" hangingPunct="1">
      <a:defRPr sz="1200" kern="1200">
        <a:solidFill>
          <a:schemeClr val="tx1"/>
        </a:solidFill>
        <a:latin typeface="+mn-lt"/>
        <a:ea typeface="+mn-ea"/>
        <a:cs typeface="+mn-cs"/>
      </a:defRPr>
    </a:lvl7pPr>
    <a:lvl8pPr marL="3193692" algn="l" defTabSz="912484" rtl="0" eaLnBrk="1" latinLnBrk="0" hangingPunct="1">
      <a:defRPr sz="1200" kern="1200">
        <a:solidFill>
          <a:schemeClr val="tx1"/>
        </a:solidFill>
        <a:latin typeface="+mn-lt"/>
        <a:ea typeface="+mn-ea"/>
        <a:cs typeface="+mn-cs"/>
      </a:defRPr>
    </a:lvl8pPr>
    <a:lvl9pPr marL="3649928" algn="l" defTabSz="91248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1700" y="769938"/>
            <a:ext cx="5295900" cy="38354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45333A54-6AF4-4C38-B6B1-95E97BF80ED4}" type="slidenum">
              <a:rPr lang="fr-FR" smtClean="0"/>
              <a:pPr>
                <a:defRPr/>
              </a:pPr>
              <a:t>29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1700" y="769938"/>
            <a:ext cx="5295900" cy="38354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45333A54-6AF4-4C38-B6B1-95E97BF80ED4}" type="slidenum">
              <a:rPr lang="fr-FR" smtClean="0"/>
              <a:pPr>
                <a:defRPr/>
              </a:pPr>
              <a:t>30</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1700" y="769938"/>
            <a:ext cx="5295900" cy="38354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45333A54-6AF4-4C38-B6B1-95E97BF80ED4}" type="slidenum">
              <a:rPr lang="fr-FR" smtClean="0"/>
              <a:pPr>
                <a:defRPr/>
              </a:pPr>
              <a:t>31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83074" y="2348916"/>
            <a:ext cx="8874840" cy="1620771"/>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566148" y="4284720"/>
            <a:ext cx="7308692" cy="1932323"/>
          </a:xfrm>
        </p:spPr>
        <p:txBody>
          <a:bodyPr/>
          <a:lstStyle>
            <a:lvl1pPr marL="0" indent="0" algn="ctr">
              <a:buNone/>
              <a:defRPr>
                <a:solidFill>
                  <a:schemeClr val="tx1">
                    <a:tint val="75000"/>
                  </a:schemeClr>
                </a:solidFill>
              </a:defRPr>
            </a:lvl1pPr>
            <a:lvl2pPr marL="513270" indent="0" algn="ctr">
              <a:buNone/>
              <a:defRPr>
                <a:solidFill>
                  <a:schemeClr val="tx1">
                    <a:tint val="75000"/>
                  </a:schemeClr>
                </a:solidFill>
              </a:defRPr>
            </a:lvl2pPr>
            <a:lvl3pPr marL="1026545" indent="0" algn="ctr">
              <a:buNone/>
              <a:defRPr>
                <a:solidFill>
                  <a:schemeClr val="tx1">
                    <a:tint val="75000"/>
                  </a:schemeClr>
                </a:solidFill>
              </a:defRPr>
            </a:lvl3pPr>
            <a:lvl4pPr marL="1539815" indent="0" algn="ctr">
              <a:buNone/>
              <a:defRPr>
                <a:solidFill>
                  <a:schemeClr val="tx1">
                    <a:tint val="75000"/>
                  </a:schemeClr>
                </a:solidFill>
              </a:defRPr>
            </a:lvl4pPr>
            <a:lvl5pPr marL="2053082" indent="0" algn="ctr">
              <a:buNone/>
              <a:defRPr>
                <a:solidFill>
                  <a:schemeClr val="tx1">
                    <a:tint val="75000"/>
                  </a:schemeClr>
                </a:solidFill>
              </a:defRPr>
            </a:lvl5pPr>
            <a:lvl6pPr marL="2566359" indent="0" algn="ctr">
              <a:buNone/>
              <a:defRPr>
                <a:solidFill>
                  <a:schemeClr val="tx1">
                    <a:tint val="75000"/>
                  </a:schemeClr>
                </a:solidFill>
              </a:defRPr>
            </a:lvl6pPr>
            <a:lvl7pPr marL="3079630" indent="0" algn="ctr">
              <a:buNone/>
              <a:defRPr>
                <a:solidFill>
                  <a:schemeClr val="tx1">
                    <a:tint val="75000"/>
                  </a:schemeClr>
                </a:solidFill>
              </a:defRPr>
            </a:lvl7pPr>
            <a:lvl8pPr marL="3592891" indent="0" algn="ctr">
              <a:buNone/>
              <a:defRPr>
                <a:solidFill>
                  <a:schemeClr val="tx1">
                    <a:tint val="75000"/>
                  </a:schemeClr>
                </a:solidFill>
              </a:defRPr>
            </a:lvl8pPr>
            <a:lvl9pPr marL="4106168"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AC83FC7E-FABE-4FB3-89DD-9B9897C96A26}" type="datetime1">
              <a:rPr lang="fr-FR"/>
              <a:pPr>
                <a:defRPr/>
              </a:pPr>
              <a:t>20/08/2013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2AD28019-2FC0-4AD5-B0B6-9E9790B7DEC9}"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4F71A152-0734-442B-91A4-C2C4D3C11432}" type="datetime1">
              <a:rPr lang="fr-FR"/>
              <a:pPr>
                <a:defRPr/>
              </a:pPr>
              <a:t>20/08/2013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581EF9DC-E10B-4352-9E9F-18ACF22512C5}"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569716" y="302807"/>
            <a:ext cx="2349222" cy="6451578"/>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522050" y="302807"/>
            <a:ext cx="6873650" cy="645157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ABE922EB-9F6F-49E1-BCD4-39B24BE5F03A}" type="datetime1">
              <a:rPr lang="fr-FR"/>
              <a:pPr>
                <a:defRPr/>
              </a:pPr>
              <a:t>20/08/2013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29258FD4-D5F8-41F8-B852-9165C5166257}" type="slidenum">
              <a:rPr lang="fr-FR"/>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522288" y="303219"/>
            <a:ext cx="9396412" cy="1260475"/>
          </a:xfrm>
        </p:spPr>
        <p:txBody>
          <a:bodyPr/>
          <a:lstStyle/>
          <a:p>
            <a:r>
              <a:rPr lang="en-US"/>
              <a:t>Cliquez pour modifier le style du titre</a:t>
            </a:r>
            <a:endParaRPr lang="fr-FR"/>
          </a:p>
        </p:txBody>
      </p:sp>
      <p:sp>
        <p:nvSpPr>
          <p:cNvPr id="3" name="Espace réservé du tableau 2"/>
          <p:cNvSpPr>
            <a:spLocks noGrp="1"/>
          </p:cNvSpPr>
          <p:nvPr>
            <p:ph type="tbl" idx="1"/>
          </p:nvPr>
        </p:nvSpPr>
        <p:spPr>
          <a:xfrm>
            <a:off x="522288" y="1763713"/>
            <a:ext cx="9396412" cy="4991100"/>
          </a:xfrm>
        </p:spPr>
        <p:txBody>
          <a:bodyPr/>
          <a:lstStyle/>
          <a:p>
            <a:endParaRPr lang="fr-FR"/>
          </a:p>
        </p:txBody>
      </p:sp>
      <p:sp>
        <p:nvSpPr>
          <p:cNvPr id="4" name="Espace réservé de la date 3"/>
          <p:cNvSpPr>
            <a:spLocks noGrp="1"/>
          </p:cNvSpPr>
          <p:nvPr>
            <p:ph type="dt" sz="half" idx="10"/>
          </p:nvPr>
        </p:nvSpPr>
        <p:spPr>
          <a:xfrm>
            <a:off x="522312" y="7008836"/>
            <a:ext cx="2435225" cy="401637"/>
          </a:xfrm>
        </p:spPr>
        <p:txBody>
          <a:bodyPr/>
          <a:lstStyle>
            <a:lvl1pPr>
              <a:defRPr/>
            </a:lvl1pPr>
          </a:lstStyle>
          <a:p>
            <a:pPr>
              <a:defRPr/>
            </a:pPr>
            <a:fld id="{5319BD73-DD38-48D4-8B5B-920C8DFFC8C3}" type="datetime1">
              <a:rPr lang="fr-FR"/>
              <a:pPr>
                <a:defRPr/>
              </a:pPr>
              <a:t>20/08/2013</a:t>
            </a:fld>
            <a:endParaRPr lang="fr-FR"/>
          </a:p>
        </p:txBody>
      </p:sp>
      <p:sp>
        <p:nvSpPr>
          <p:cNvPr id="5" name="Espace réservé du pied de page 4"/>
          <p:cNvSpPr>
            <a:spLocks noGrp="1"/>
          </p:cNvSpPr>
          <p:nvPr>
            <p:ph type="ftr" sz="quarter" idx="11"/>
          </p:nvPr>
        </p:nvSpPr>
        <p:spPr>
          <a:xfrm>
            <a:off x="3567114" y="7008836"/>
            <a:ext cx="3306762" cy="401637"/>
          </a:xfrm>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a:xfrm>
            <a:off x="7483499" y="7008836"/>
            <a:ext cx="2435225" cy="401637"/>
          </a:xfrm>
        </p:spPr>
        <p:txBody>
          <a:bodyPr/>
          <a:lstStyle>
            <a:lvl1pPr>
              <a:defRPr/>
            </a:lvl1pPr>
          </a:lstStyle>
          <a:p>
            <a:pPr>
              <a:defRPr/>
            </a:pPr>
            <a:fld id="{B9CCF2F0-613F-4BD7-98F8-0EC63671160C}" type="slidenum">
              <a:rPr lang="fr-FR"/>
              <a:pPr>
                <a:defRPr/>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522288" y="303216"/>
            <a:ext cx="9396412" cy="6451600"/>
          </a:xfrm>
        </p:spPr>
        <p:txBody>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
        <p:nvSpPr>
          <p:cNvPr id="3" name="Espace réservé de la date 2"/>
          <p:cNvSpPr>
            <a:spLocks noGrp="1"/>
          </p:cNvSpPr>
          <p:nvPr>
            <p:ph type="dt" sz="half" idx="10"/>
          </p:nvPr>
        </p:nvSpPr>
        <p:spPr>
          <a:xfrm>
            <a:off x="522312" y="7008836"/>
            <a:ext cx="2435225" cy="401637"/>
          </a:xfrm>
        </p:spPr>
        <p:txBody>
          <a:bodyPr/>
          <a:lstStyle>
            <a:lvl1pPr>
              <a:defRPr/>
            </a:lvl1pPr>
          </a:lstStyle>
          <a:p>
            <a:pPr>
              <a:defRPr/>
            </a:pPr>
            <a:fld id="{AA930E98-154A-45F0-9B92-F83565818BC8}" type="datetime1">
              <a:rPr lang="fr-FR"/>
              <a:pPr>
                <a:defRPr/>
              </a:pPr>
              <a:t>20/08/2013</a:t>
            </a:fld>
            <a:endParaRPr lang="fr-FR"/>
          </a:p>
        </p:txBody>
      </p:sp>
      <p:sp>
        <p:nvSpPr>
          <p:cNvPr id="4" name="Espace réservé du pied de page 3"/>
          <p:cNvSpPr>
            <a:spLocks noGrp="1"/>
          </p:cNvSpPr>
          <p:nvPr>
            <p:ph type="ftr" sz="quarter" idx="11"/>
          </p:nvPr>
        </p:nvSpPr>
        <p:spPr>
          <a:xfrm>
            <a:off x="3567114" y="7008836"/>
            <a:ext cx="3306762" cy="401637"/>
          </a:xfrm>
        </p:spPr>
        <p:txBody>
          <a:bodyPr/>
          <a:lstStyle>
            <a:lvl1pPr>
              <a:defRPr/>
            </a:lvl1pPr>
          </a:lstStyle>
          <a:p>
            <a:pPr>
              <a:defRPr/>
            </a:pPr>
            <a:endParaRPr lang="fr-FR"/>
          </a:p>
        </p:txBody>
      </p:sp>
      <p:sp>
        <p:nvSpPr>
          <p:cNvPr id="5" name="Espace réservé du numéro de diapositive 4"/>
          <p:cNvSpPr>
            <a:spLocks noGrp="1"/>
          </p:cNvSpPr>
          <p:nvPr>
            <p:ph type="sldNum" sz="quarter" idx="12"/>
          </p:nvPr>
        </p:nvSpPr>
        <p:spPr>
          <a:xfrm>
            <a:off x="7483499" y="7008836"/>
            <a:ext cx="2435225" cy="401637"/>
          </a:xfrm>
        </p:spPr>
        <p:txBody>
          <a:bodyPr/>
          <a:lstStyle>
            <a:lvl1pPr>
              <a:defRPr/>
            </a:lvl1pPr>
          </a:lstStyle>
          <a:p>
            <a:pPr>
              <a:defRPr/>
            </a:pPr>
            <a:fld id="{53CCAEE7-59E7-4127-8239-9C355C622FD1}"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A57F3F9D-0174-4FC8-BE51-ABD98A3807D2}" type="datetime1">
              <a:rPr lang="fr-FR"/>
              <a:pPr>
                <a:defRPr/>
              </a:pPr>
              <a:t>20/08/2013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FB0AC622-7FC8-4548-8A14-0F8E153DDFDA}"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24766" y="4858835"/>
            <a:ext cx="8874840" cy="1501751"/>
          </a:xfrm>
        </p:spPr>
        <p:txBody>
          <a:bodyPr anchor="t"/>
          <a:lstStyle>
            <a:lvl1pPr algn="l">
              <a:defRPr sz="45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824766" y="3204786"/>
            <a:ext cx="8874840" cy="1654026"/>
          </a:xfrm>
        </p:spPr>
        <p:txBody>
          <a:bodyPr anchor="b"/>
          <a:lstStyle>
            <a:lvl1pPr marL="0" indent="0">
              <a:buNone/>
              <a:defRPr sz="2300">
                <a:solidFill>
                  <a:schemeClr val="tx1">
                    <a:tint val="75000"/>
                  </a:schemeClr>
                </a:solidFill>
              </a:defRPr>
            </a:lvl1pPr>
            <a:lvl2pPr marL="513270" indent="0">
              <a:buNone/>
              <a:defRPr sz="2000">
                <a:solidFill>
                  <a:schemeClr val="tx1">
                    <a:tint val="75000"/>
                  </a:schemeClr>
                </a:solidFill>
              </a:defRPr>
            </a:lvl2pPr>
            <a:lvl3pPr marL="1026545" indent="0">
              <a:buNone/>
              <a:defRPr sz="1800">
                <a:solidFill>
                  <a:schemeClr val="tx1">
                    <a:tint val="75000"/>
                  </a:schemeClr>
                </a:solidFill>
              </a:defRPr>
            </a:lvl3pPr>
            <a:lvl4pPr marL="1539815" indent="0">
              <a:buNone/>
              <a:defRPr sz="1600">
                <a:solidFill>
                  <a:schemeClr val="tx1">
                    <a:tint val="75000"/>
                  </a:schemeClr>
                </a:solidFill>
              </a:defRPr>
            </a:lvl4pPr>
            <a:lvl5pPr marL="2053082" indent="0">
              <a:buNone/>
              <a:defRPr sz="1600">
                <a:solidFill>
                  <a:schemeClr val="tx1">
                    <a:tint val="75000"/>
                  </a:schemeClr>
                </a:solidFill>
              </a:defRPr>
            </a:lvl5pPr>
            <a:lvl6pPr marL="2566359" indent="0">
              <a:buNone/>
              <a:defRPr sz="1600">
                <a:solidFill>
                  <a:schemeClr val="tx1">
                    <a:tint val="75000"/>
                  </a:schemeClr>
                </a:solidFill>
              </a:defRPr>
            </a:lvl6pPr>
            <a:lvl7pPr marL="3079630" indent="0">
              <a:buNone/>
              <a:defRPr sz="1600">
                <a:solidFill>
                  <a:schemeClr val="tx1">
                    <a:tint val="75000"/>
                  </a:schemeClr>
                </a:solidFill>
              </a:defRPr>
            </a:lvl7pPr>
            <a:lvl8pPr marL="3592891" indent="0">
              <a:buNone/>
              <a:defRPr sz="1600">
                <a:solidFill>
                  <a:schemeClr val="tx1">
                    <a:tint val="75000"/>
                  </a:schemeClr>
                </a:solidFill>
              </a:defRPr>
            </a:lvl8pPr>
            <a:lvl9pPr marL="4106168" indent="0">
              <a:buNone/>
              <a:defRPr sz="16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F7C89736-E137-466D-8EDD-144228DDE524}" type="datetime1">
              <a:rPr lang="fr-FR"/>
              <a:pPr>
                <a:defRPr/>
              </a:pPr>
              <a:t>20/08/2013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DDB64644-2D9C-4415-B1D7-F620446789AA}"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522050" y="1764295"/>
            <a:ext cx="4611436" cy="4990084"/>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307502" y="1764295"/>
            <a:ext cx="4611436" cy="4990084"/>
          </a:xfrm>
        </p:spPr>
        <p:txBody>
          <a:bodyPr/>
          <a:lstStyle>
            <a:lvl1pPr>
              <a:defRPr sz="32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12B00B92-B272-461A-BAA9-0602536BA798}" type="datetime1">
              <a:rPr lang="fr-FR"/>
              <a:pPr>
                <a:defRPr/>
              </a:pPr>
              <a:t>20/08/2013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D571FA03-1700-47B4-B675-60C19536DE43}"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522049" y="1692533"/>
            <a:ext cx="4613250" cy="705367"/>
          </a:xfrm>
        </p:spPr>
        <p:txBody>
          <a:bodyPr anchor="b"/>
          <a:lstStyle>
            <a:lvl1pPr marL="0" indent="0">
              <a:buNone/>
              <a:defRPr sz="2700" b="1"/>
            </a:lvl1pPr>
            <a:lvl2pPr marL="513270" indent="0">
              <a:buNone/>
              <a:defRPr sz="2300" b="1"/>
            </a:lvl2pPr>
            <a:lvl3pPr marL="1026545" indent="0">
              <a:buNone/>
              <a:defRPr sz="2000" b="1"/>
            </a:lvl3pPr>
            <a:lvl4pPr marL="1539815" indent="0">
              <a:buNone/>
              <a:defRPr sz="1800" b="1"/>
            </a:lvl4pPr>
            <a:lvl5pPr marL="2053082" indent="0">
              <a:buNone/>
              <a:defRPr sz="1800" b="1"/>
            </a:lvl5pPr>
            <a:lvl6pPr marL="2566359" indent="0">
              <a:buNone/>
              <a:defRPr sz="1800" b="1"/>
            </a:lvl6pPr>
            <a:lvl7pPr marL="3079630" indent="0">
              <a:buNone/>
              <a:defRPr sz="1800" b="1"/>
            </a:lvl7pPr>
            <a:lvl8pPr marL="3592891" indent="0">
              <a:buNone/>
              <a:defRPr sz="1800" b="1"/>
            </a:lvl8pPr>
            <a:lvl9pPr marL="4106168" indent="0">
              <a:buNone/>
              <a:defRPr sz="18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522049" y="2397901"/>
            <a:ext cx="4613250" cy="4356478"/>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303877" y="1692533"/>
            <a:ext cx="4615062" cy="705367"/>
          </a:xfrm>
        </p:spPr>
        <p:txBody>
          <a:bodyPr anchor="b"/>
          <a:lstStyle>
            <a:lvl1pPr marL="0" indent="0">
              <a:buNone/>
              <a:defRPr sz="2700" b="1"/>
            </a:lvl1pPr>
            <a:lvl2pPr marL="513270" indent="0">
              <a:buNone/>
              <a:defRPr sz="2300" b="1"/>
            </a:lvl2pPr>
            <a:lvl3pPr marL="1026545" indent="0">
              <a:buNone/>
              <a:defRPr sz="2000" b="1"/>
            </a:lvl3pPr>
            <a:lvl4pPr marL="1539815" indent="0">
              <a:buNone/>
              <a:defRPr sz="1800" b="1"/>
            </a:lvl4pPr>
            <a:lvl5pPr marL="2053082" indent="0">
              <a:buNone/>
              <a:defRPr sz="1800" b="1"/>
            </a:lvl5pPr>
            <a:lvl6pPr marL="2566359" indent="0">
              <a:buNone/>
              <a:defRPr sz="1800" b="1"/>
            </a:lvl6pPr>
            <a:lvl7pPr marL="3079630" indent="0">
              <a:buNone/>
              <a:defRPr sz="1800" b="1"/>
            </a:lvl7pPr>
            <a:lvl8pPr marL="3592891" indent="0">
              <a:buNone/>
              <a:defRPr sz="1800" b="1"/>
            </a:lvl8pPr>
            <a:lvl9pPr marL="4106168" indent="0">
              <a:buNone/>
              <a:defRPr sz="18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5303877" y="2397901"/>
            <a:ext cx="4615062" cy="4356478"/>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5DCE0FF8-936B-4F76-A0D9-E85AF11012A1}" type="datetime1">
              <a:rPr lang="fr-FR"/>
              <a:pPr>
                <a:defRPr/>
              </a:pPr>
              <a:t>20/08/2013</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C3A41811-D46C-42DB-9CDF-7CE4E4AADE73}"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5F2BEE98-87DA-4678-B53A-8F708E4E68B1}" type="datetime1">
              <a:rPr lang="fr-FR"/>
              <a:pPr>
                <a:defRPr/>
              </a:pPr>
              <a:t>20/08/2013</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09D69772-D78F-4499-A5F3-50EBAC599484}"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77ED3924-4EC3-46EB-9282-0D42235B7D48}" type="datetime1">
              <a:rPr lang="fr-FR"/>
              <a:pPr>
                <a:defRPr/>
              </a:pPr>
              <a:t>20/08/2013</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2CB407AB-B353-4427-9B5B-8B59C2EEE440}"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22074" y="301050"/>
            <a:ext cx="3435013" cy="1281214"/>
          </a:xfrm>
        </p:spPr>
        <p:txBody>
          <a:bodyPr anchor="b"/>
          <a:lstStyle>
            <a:lvl1pPr algn="l">
              <a:defRPr sz="2300" b="1"/>
            </a:lvl1pPr>
          </a:lstStyle>
          <a:p>
            <a:r>
              <a:rPr lang="fr-FR" smtClean="0"/>
              <a:t>Cliquez pour modifier le style du titre</a:t>
            </a:r>
            <a:endParaRPr lang="fr-FR"/>
          </a:p>
        </p:txBody>
      </p:sp>
      <p:sp>
        <p:nvSpPr>
          <p:cNvPr id="3" name="Espace réservé du contenu 2"/>
          <p:cNvSpPr>
            <a:spLocks noGrp="1"/>
          </p:cNvSpPr>
          <p:nvPr>
            <p:ph idx="1"/>
          </p:nvPr>
        </p:nvSpPr>
        <p:spPr>
          <a:xfrm>
            <a:off x="4082136" y="301051"/>
            <a:ext cx="5836802" cy="6453328"/>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522074" y="1582265"/>
            <a:ext cx="3435013" cy="5172114"/>
          </a:xfrm>
        </p:spPr>
        <p:txBody>
          <a:bodyPr/>
          <a:lstStyle>
            <a:lvl1pPr marL="0" indent="0">
              <a:buNone/>
              <a:defRPr sz="1600"/>
            </a:lvl1pPr>
            <a:lvl2pPr marL="513270" indent="0">
              <a:buNone/>
              <a:defRPr sz="1400"/>
            </a:lvl2pPr>
            <a:lvl3pPr marL="1026545" indent="0">
              <a:buNone/>
              <a:defRPr sz="1100"/>
            </a:lvl3pPr>
            <a:lvl4pPr marL="1539815" indent="0">
              <a:buNone/>
              <a:defRPr sz="1000"/>
            </a:lvl4pPr>
            <a:lvl5pPr marL="2053082" indent="0">
              <a:buNone/>
              <a:defRPr sz="1000"/>
            </a:lvl5pPr>
            <a:lvl6pPr marL="2566359" indent="0">
              <a:buNone/>
              <a:defRPr sz="1000"/>
            </a:lvl6pPr>
            <a:lvl7pPr marL="3079630" indent="0">
              <a:buNone/>
              <a:defRPr sz="1000"/>
            </a:lvl7pPr>
            <a:lvl8pPr marL="3592891" indent="0">
              <a:buNone/>
              <a:defRPr sz="1000"/>
            </a:lvl8pPr>
            <a:lvl9pPr marL="4106168" indent="0">
              <a:buNone/>
              <a:defRPr sz="10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5EE9E41F-6BE2-4183-94F8-D2AE2E00C4FD}" type="datetime1">
              <a:rPr lang="fr-FR"/>
              <a:pPr>
                <a:defRPr/>
              </a:pPr>
              <a:t>20/08/2013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92A996E2-2E67-4430-8C4E-D9A438CB0C56}"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046510" y="5292884"/>
            <a:ext cx="6264593" cy="624855"/>
          </a:xfrm>
        </p:spPr>
        <p:txBody>
          <a:bodyPr anchor="b"/>
          <a:lstStyle>
            <a:lvl1pPr algn="l">
              <a:defRPr sz="23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2046510" y="675613"/>
            <a:ext cx="6264593" cy="4536758"/>
          </a:xfrm>
        </p:spPr>
        <p:txBody>
          <a:bodyPr rtlCol="0">
            <a:normAutofit/>
          </a:bodyPr>
          <a:lstStyle>
            <a:lvl1pPr marL="0" indent="0">
              <a:buNone/>
              <a:defRPr sz="3600"/>
            </a:lvl1pPr>
            <a:lvl2pPr marL="513270" indent="0">
              <a:buNone/>
              <a:defRPr sz="3200"/>
            </a:lvl2pPr>
            <a:lvl3pPr marL="1026545" indent="0">
              <a:buNone/>
              <a:defRPr sz="2700"/>
            </a:lvl3pPr>
            <a:lvl4pPr marL="1539815" indent="0">
              <a:buNone/>
              <a:defRPr sz="2300"/>
            </a:lvl4pPr>
            <a:lvl5pPr marL="2053082" indent="0">
              <a:buNone/>
              <a:defRPr sz="2300"/>
            </a:lvl5pPr>
            <a:lvl6pPr marL="2566359" indent="0">
              <a:buNone/>
              <a:defRPr sz="2300"/>
            </a:lvl6pPr>
            <a:lvl7pPr marL="3079630" indent="0">
              <a:buNone/>
              <a:defRPr sz="2300"/>
            </a:lvl7pPr>
            <a:lvl8pPr marL="3592891" indent="0">
              <a:buNone/>
              <a:defRPr sz="2300"/>
            </a:lvl8pPr>
            <a:lvl9pPr marL="4106168" indent="0">
              <a:buNone/>
              <a:defRPr sz="2300"/>
            </a:lvl9pPr>
          </a:lstStyle>
          <a:p>
            <a:pPr lvl="0"/>
            <a:endParaRPr lang="fr-FR" noProof="0"/>
          </a:p>
        </p:txBody>
      </p:sp>
      <p:sp>
        <p:nvSpPr>
          <p:cNvPr id="4" name="Espace réservé du texte 3"/>
          <p:cNvSpPr>
            <a:spLocks noGrp="1"/>
          </p:cNvSpPr>
          <p:nvPr>
            <p:ph type="body" sz="half" idx="2"/>
          </p:nvPr>
        </p:nvSpPr>
        <p:spPr>
          <a:xfrm>
            <a:off x="2046510" y="5917739"/>
            <a:ext cx="6264593" cy="887398"/>
          </a:xfrm>
        </p:spPr>
        <p:txBody>
          <a:bodyPr/>
          <a:lstStyle>
            <a:lvl1pPr marL="0" indent="0">
              <a:buNone/>
              <a:defRPr sz="1600"/>
            </a:lvl1pPr>
            <a:lvl2pPr marL="513270" indent="0">
              <a:buNone/>
              <a:defRPr sz="1400"/>
            </a:lvl2pPr>
            <a:lvl3pPr marL="1026545" indent="0">
              <a:buNone/>
              <a:defRPr sz="1100"/>
            </a:lvl3pPr>
            <a:lvl4pPr marL="1539815" indent="0">
              <a:buNone/>
              <a:defRPr sz="1000"/>
            </a:lvl4pPr>
            <a:lvl5pPr marL="2053082" indent="0">
              <a:buNone/>
              <a:defRPr sz="1000"/>
            </a:lvl5pPr>
            <a:lvl6pPr marL="2566359" indent="0">
              <a:buNone/>
              <a:defRPr sz="1000"/>
            </a:lvl6pPr>
            <a:lvl7pPr marL="3079630" indent="0">
              <a:buNone/>
              <a:defRPr sz="1000"/>
            </a:lvl7pPr>
            <a:lvl8pPr marL="3592891" indent="0">
              <a:buNone/>
              <a:defRPr sz="1000"/>
            </a:lvl8pPr>
            <a:lvl9pPr marL="4106168" indent="0">
              <a:buNone/>
              <a:defRPr sz="10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6A3CD85-22C5-4B60-8943-E78B416543A1}" type="datetime1">
              <a:rPr lang="fr-FR"/>
              <a:pPr>
                <a:defRPr/>
              </a:pPr>
              <a:t>20/08/2013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166E1457-5273-4093-9568-E82830E73156}"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522288" y="303219"/>
            <a:ext cx="9396412" cy="1260475"/>
          </a:xfrm>
          <a:prstGeom prst="rect">
            <a:avLst/>
          </a:prstGeom>
          <a:noFill/>
          <a:ln w="9525">
            <a:noFill/>
            <a:miter lim="800000"/>
            <a:headEnd/>
            <a:tailEnd/>
          </a:ln>
        </p:spPr>
        <p:txBody>
          <a:bodyPr vert="horz" wrap="square" lIns="102657" tIns="51327" rIns="102657" bIns="51327"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522288" y="1763713"/>
            <a:ext cx="9396412" cy="4991100"/>
          </a:xfrm>
          <a:prstGeom prst="rect">
            <a:avLst/>
          </a:prstGeom>
          <a:noFill/>
          <a:ln w="9525">
            <a:noFill/>
            <a:miter lim="800000"/>
            <a:headEnd/>
            <a:tailEnd/>
          </a:ln>
        </p:spPr>
        <p:txBody>
          <a:bodyPr vert="horz" wrap="square" lIns="102657" tIns="51327" rIns="102657" bIns="51327"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522312" y="7008836"/>
            <a:ext cx="2435225" cy="401637"/>
          </a:xfrm>
          <a:prstGeom prst="rect">
            <a:avLst/>
          </a:prstGeom>
        </p:spPr>
        <p:txBody>
          <a:bodyPr vert="horz" lIns="102657" tIns="51327" rIns="102657" bIns="51327" rtlCol="0" anchor="ctr"/>
          <a:lstStyle>
            <a:lvl1pPr algn="l" fontAlgn="auto">
              <a:spcBef>
                <a:spcPts val="0"/>
              </a:spcBef>
              <a:spcAft>
                <a:spcPts val="0"/>
              </a:spcAft>
              <a:defRPr sz="1400" smtClean="0">
                <a:solidFill>
                  <a:schemeClr val="tx1">
                    <a:tint val="75000"/>
                  </a:schemeClr>
                </a:solidFill>
                <a:latin typeface="+mn-lt"/>
                <a:cs typeface="+mn-cs"/>
              </a:defRPr>
            </a:lvl1pPr>
          </a:lstStyle>
          <a:p>
            <a:pPr>
              <a:defRPr/>
            </a:pPr>
            <a:fld id="{A4161C85-4B92-41D8-A131-E5456BAF8629}" type="datetime1">
              <a:rPr lang="fr-FR"/>
              <a:pPr>
                <a:defRPr/>
              </a:pPr>
              <a:t>20/08/2013</a:t>
            </a:fld>
            <a:endParaRPr lang="fr-FR"/>
          </a:p>
        </p:txBody>
      </p:sp>
      <p:sp>
        <p:nvSpPr>
          <p:cNvPr id="5" name="Espace réservé du pied de page 4"/>
          <p:cNvSpPr>
            <a:spLocks noGrp="1"/>
          </p:cNvSpPr>
          <p:nvPr>
            <p:ph type="ftr" sz="quarter" idx="3"/>
          </p:nvPr>
        </p:nvSpPr>
        <p:spPr>
          <a:xfrm>
            <a:off x="3567114" y="7008836"/>
            <a:ext cx="3306762" cy="401637"/>
          </a:xfrm>
          <a:prstGeom prst="rect">
            <a:avLst/>
          </a:prstGeom>
        </p:spPr>
        <p:txBody>
          <a:bodyPr vert="horz" lIns="102657" tIns="51327" rIns="102657" bIns="51327" rtlCol="0" anchor="ctr"/>
          <a:lstStyle>
            <a:lvl1pPr algn="ctr" fontAlgn="auto">
              <a:spcBef>
                <a:spcPts val="0"/>
              </a:spcBef>
              <a:spcAft>
                <a:spcPts val="0"/>
              </a:spcAft>
              <a:defRPr sz="1400">
                <a:solidFill>
                  <a:schemeClr val="tx1">
                    <a:tint val="75000"/>
                  </a:schemeClr>
                </a:solidFill>
                <a:latin typeface="+mn-lt"/>
                <a:cs typeface="+mn-cs"/>
              </a:defRPr>
            </a:lvl1pPr>
          </a:lstStyle>
          <a:p>
            <a:pPr>
              <a:defRPr/>
            </a:pPr>
            <a:endParaRPr lang="fr-FR"/>
          </a:p>
        </p:txBody>
      </p:sp>
      <p:sp>
        <p:nvSpPr>
          <p:cNvPr id="6" name="Espace réservé du numéro de diapositive 5"/>
          <p:cNvSpPr>
            <a:spLocks noGrp="1"/>
          </p:cNvSpPr>
          <p:nvPr>
            <p:ph type="sldNum" sz="quarter" idx="4"/>
          </p:nvPr>
        </p:nvSpPr>
        <p:spPr>
          <a:xfrm>
            <a:off x="7483499" y="7008836"/>
            <a:ext cx="2435225" cy="401637"/>
          </a:xfrm>
          <a:prstGeom prst="rect">
            <a:avLst/>
          </a:prstGeom>
        </p:spPr>
        <p:txBody>
          <a:bodyPr vert="horz" lIns="102657" tIns="51327" rIns="102657" bIns="51327" rtlCol="0" anchor="ctr"/>
          <a:lstStyle>
            <a:lvl1pPr algn="r" fontAlgn="auto">
              <a:spcBef>
                <a:spcPts val="0"/>
              </a:spcBef>
              <a:spcAft>
                <a:spcPts val="0"/>
              </a:spcAft>
              <a:defRPr sz="1400" smtClean="0">
                <a:solidFill>
                  <a:schemeClr val="tx1">
                    <a:tint val="75000"/>
                  </a:schemeClr>
                </a:solidFill>
                <a:latin typeface="+mn-lt"/>
                <a:cs typeface="+mn-cs"/>
              </a:defRPr>
            </a:lvl1pPr>
          </a:lstStyle>
          <a:p>
            <a:pPr>
              <a:defRPr/>
            </a:pPr>
            <a:fld id="{AE17B252-ECD4-4BD7-86A3-C60C8452EB56}"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 id="2147483660" r:id="rId12"/>
    <p:sldLayoutId id="2147483661" r:id="rId13"/>
  </p:sldLayoutIdLst>
  <p:hf hdr="0" ftr="0" dt="0"/>
  <p:txStyles>
    <p:titleStyle>
      <a:lvl1pPr algn="ctr" defTabSz="1026545" rtl="0" fontAlgn="base">
        <a:spcBef>
          <a:spcPct val="0"/>
        </a:spcBef>
        <a:spcAft>
          <a:spcPct val="0"/>
        </a:spcAft>
        <a:defRPr sz="5000" kern="1200">
          <a:solidFill>
            <a:schemeClr val="tx1"/>
          </a:solidFill>
          <a:latin typeface="+mj-lt"/>
          <a:ea typeface="+mj-ea"/>
          <a:cs typeface="+mj-cs"/>
        </a:defRPr>
      </a:lvl1pPr>
      <a:lvl2pPr algn="ctr" defTabSz="1026545" rtl="0" fontAlgn="base">
        <a:spcBef>
          <a:spcPct val="0"/>
        </a:spcBef>
        <a:spcAft>
          <a:spcPct val="0"/>
        </a:spcAft>
        <a:defRPr sz="5000">
          <a:solidFill>
            <a:schemeClr val="tx1"/>
          </a:solidFill>
          <a:latin typeface="Calibri" pitchFamily="34" charset="0"/>
        </a:defRPr>
      </a:lvl2pPr>
      <a:lvl3pPr algn="ctr" defTabSz="1026545" rtl="0" fontAlgn="base">
        <a:spcBef>
          <a:spcPct val="0"/>
        </a:spcBef>
        <a:spcAft>
          <a:spcPct val="0"/>
        </a:spcAft>
        <a:defRPr sz="5000">
          <a:solidFill>
            <a:schemeClr val="tx1"/>
          </a:solidFill>
          <a:latin typeface="Calibri" pitchFamily="34" charset="0"/>
        </a:defRPr>
      </a:lvl3pPr>
      <a:lvl4pPr algn="ctr" defTabSz="1026545" rtl="0" fontAlgn="base">
        <a:spcBef>
          <a:spcPct val="0"/>
        </a:spcBef>
        <a:spcAft>
          <a:spcPct val="0"/>
        </a:spcAft>
        <a:defRPr sz="5000">
          <a:solidFill>
            <a:schemeClr val="tx1"/>
          </a:solidFill>
          <a:latin typeface="Calibri" pitchFamily="34" charset="0"/>
        </a:defRPr>
      </a:lvl4pPr>
      <a:lvl5pPr algn="ctr" defTabSz="1026545" rtl="0" fontAlgn="base">
        <a:spcBef>
          <a:spcPct val="0"/>
        </a:spcBef>
        <a:spcAft>
          <a:spcPct val="0"/>
        </a:spcAft>
        <a:defRPr sz="5000">
          <a:solidFill>
            <a:schemeClr val="tx1"/>
          </a:solidFill>
          <a:latin typeface="Calibri" pitchFamily="34" charset="0"/>
        </a:defRPr>
      </a:lvl5pPr>
      <a:lvl6pPr marL="456253" algn="ctr" defTabSz="1026545" rtl="0" fontAlgn="base">
        <a:spcBef>
          <a:spcPct val="0"/>
        </a:spcBef>
        <a:spcAft>
          <a:spcPct val="0"/>
        </a:spcAft>
        <a:defRPr sz="5000">
          <a:solidFill>
            <a:schemeClr val="tx1"/>
          </a:solidFill>
          <a:latin typeface="Calibri" pitchFamily="34" charset="0"/>
        </a:defRPr>
      </a:lvl6pPr>
      <a:lvl7pPr marL="912484" algn="ctr" defTabSz="1026545" rtl="0" fontAlgn="base">
        <a:spcBef>
          <a:spcPct val="0"/>
        </a:spcBef>
        <a:spcAft>
          <a:spcPct val="0"/>
        </a:spcAft>
        <a:defRPr sz="5000">
          <a:solidFill>
            <a:schemeClr val="tx1"/>
          </a:solidFill>
          <a:latin typeface="Calibri" pitchFamily="34" charset="0"/>
        </a:defRPr>
      </a:lvl7pPr>
      <a:lvl8pPr marL="1368725" algn="ctr" defTabSz="1026545" rtl="0" fontAlgn="base">
        <a:spcBef>
          <a:spcPct val="0"/>
        </a:spcBef>
        <a:spcAft>
          <a:spcPct val="0"/>
        </a:spcAft>
        <a:defRPr sz="5000">
          <a:solidFill>
            <a:schemeClr val="tx1"/>
          </a:solidFill>
          <a:latin typeface="Calibri" pitchFamily="34" charset="0"/>
        </a:defRPr>
      </a:lvl8pPr>
      <a:lvl9pPr marL="1824964" algn="ctr" defTabSz="1026545" rtl="0" fontAlgn="base">
        <a:spcBef>
          <a:spcPct val="0"/>
        </a:spcBef>
        <a:spcAft>
          <a:spcPct val="0"/>
        </a:spcAft>
        <a:defRPr sz="5000">
          <a:solidFill>
            <a:schemeClr val="tx1"/>
          </a:solidFill>
          <a:latin typeface="Calibri" pitchFamily="34" charset="0"/>
        </a:defRPr>
      </a:lvl9pPr>
    </p:titleStyle>
    <p:bodyStyle>
      <a:lvl1pPr marL="384957" indent="-384957" algn="l" defTabSz="1026545" rtl="0" fontAlgn="base">
        <a:spcBef>
          <a:spcPct val="20000"/>
        </a:spcBef>
        <a:spcAft>
          <a:spcPct val="0"/>
        </a:spcAft>
        <a:buFont typeface="Arial" charset="0"/>
        <a:buChar char="•"/>
        <a:defRPr sz="3600" kern="1200">
          <a:solidFill>
            <a:schemeClr val="tx1"/>
          </a:solidFill>
          <a:latin typeface="+mn-lt"/>
          <a:ea typeface="+mn-ea"/>
          <a:cs typeface="+mn-cs"/>
        </a:defRPr>
      </a:lvl1pPr>
      <a:lvl2pPr marL="833276" indent="-320009" algn="l" defTabSz="1026545" rtl="0" fontAlgn="base">
        <a:spcBef>
          <a:spcPct val="20000"/>
        </a:spcBef>
        <a:spcAft>
          <a:spcPct val="0"/>
        </a:spcAft>
        <a:buFont typeface="Arial" charset="0"/>
        <a:buChar char="–"/>
        <a:defRPr sz="3200" kern="1200">
          <a:solidFill>
            <a:schemeClr val="tx1"/>
          </a:solidFill>
          <a:latin typeface="+mn-lt"/>
          <a:ea typeface="+mn-ea"/>
          <a:cs typeface="+mn-cs"/>
        </a:defRPr>
      </a:lvl2pPr>
      <a:lvl3pPr marL="1283182" indent="-256635" algn="l" defTabSz="1026545" rtl="0" fontAlgn="base">
        <a:spcBef>
          <a:spcPct val="20000"/>
        </a:spcBef>
        <a:spcAft>
          <a:spcPct val="0"/>
        </a:spcAft>
        <a:buFont typeface="Arial" charset="0"/>
        <a:buChar char="•"/>
        <a:defRPr sz="2700" kern="1200">
          <a:solidFill>
            <a:schemeClr val="tx1"/>
          </a:solidFill>
          <a:latin typeface="+mn-lt"/>
          <a:ea typeface="+mn-ea"/>
          <a:cs typeface="+mn-cs"/>
        </a:defRPr>
      </a:lvl3pPr>
      <a:lvl4pPr marL="1796445" indent="-256635" algn="l" defTabSz="1026545" rtl="0" fontAlgn="base">
        <a:spcBef>
          <a:spcPct val="20000"/>
        </a:spcBef>
        <a:spcAft>
          <a:spcPct val="0"/>
        </a:spcAft>
        <a:buFont typeface="Arial" charset="0"/>
        <a:buChar char="–"/>
        <a:defRPr sz="2300" kern="1200">
          <a:solidFill>
            <a:schemeClr val="tx1"/>
          </a:solidFill>
          <a:latin typeface="+mn-lt"/>
          <a:ea typeface="+mn-ea"/>
          <a:cs typeface="+mn-cs"/>
        </a:defRPr>
      </a:lvl4pPr>
      <a:lvl5pPr marL="2309720" indent="-256635" algn="l" defTabSz="1026545" rtl="0" fontAlgn="base">
        <a:spcBef>
          <a:spcPct val="20000"/>
        </a:spcBef>
        <a:spcAft>
          <a:spcPct val="0"/>
        </a:spcAft>
        <a:buFont typeface="Arial" charset="0"/>
        <a:buChar char="»"/>
        <a:defRPr sz="2300" kern="1200">
          <a:solidFill>
            <a:schemeClr val="tx1"/>
          </a:solidFill>
          <a:latin typeface="+mn-lt"/>
          <a:ea typeface="+mn-ea"/>
          <a:cs typeface="+mn-cs"/>
        </a:defRPr>
      </a:lvl5pPr>
      <a:lvl6pPr marL="2822992" indent="-256635" algn="l" defTabSz="1026545"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36269" indent="-256635" algn="l" defTabSz="1026545"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49532" indent="-256635" algn="l" defTabSz="1026545"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62805" indent="-256635" algn="l" defTabSz="1026545"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fr-FR"/>
      </a:defPPr>
      <a:lvl1pPr marL="0" algn="l" defTabSz="1026545" rtl="0" eaLnBrk="1" latinLnBrk="0" hangingPunct="1">
        <a:defRPr sz="2000" kern="1200">
          <a:solidFill>
            <a:schemeClr val="tx1"/>
          </a:solidFill>
          <a:latin typeface="+mn-lt"/>
          <a:ea typeface="+mn-ea"/>
          <a:cs typeface="+mn-cs"/>
        </a:defRPr>
      </a:lvl1pPr>
      <a:lvl2pPr marL="513270" algn="l" defTabSz="1026545" rtl="0" eaLnBrk="1" latinLnBrk="0" hangingPunct="1">
        <a:defRPr sz="2000" kern="1200">
          <a:solidFill>
            <a:schemeClr val="tx1"/>
          </a:solidFill>
          <a:latin typeface="+mn-lt"/>
          <a:ea typeface="+mn-ea"/>
          <a:cs typeface="+mn-cs"/>
        </a:defRPr>
      </a:lvl2pPr>
      <a:lvl3pPr marL="1026545" algn="l" defTabSz="1026545" rtl="0" eaLnBrk="1" latinLnBrk="0" hangingPunct="1">
        <a:defRPr sz="2000" kern="1200">
          <a:solidFill>
            <a:schemeClr val="tx1"/>
          </a:solidFill>
          <a:latin typeface="+mn-lt"/>
          <a:ea typeface="+mn-ea"/>
          <a:cs typeface="+mn-cs"/>
        </a:defRPr>
      </a:lvl3pPr>
      <a:lvl4pPr marL="1539815" algn="l" defTabSz="1026545" rtl="0" eaLnBrk="1" latinLnBrk="0" hangingPunct="1">
        <a:defRPr sz="2000" kern="1200">
          <a:solidFill>
            <a:schemeClr val="tx1"/>
          </a:solidFill>
          <a:latin typeface="+mn-lt"/>
          <a:ea typeface="+mn-ea"/>
          <a:cs typeface="+mn-cs"/>
        </a:defRPr>
      </a:lvl4pPr>
      <a:lvl5pPr marL="2053082" algn="l" defTabSz="1026545" rtl="0" eaLnBrk="1" latinLnBrk="0" hangingPunct="1">
        <a:defRPr sz="2000" kern="1200">
          <a:solidFill>
            <a:schemeClr val="tx1"/>
          </a:solidFill>
          <a:latin typeface="+mn-lt"/>
          <a:ea typeface="+mn-ea"/>
          <a:cs typeface="+mn-cs"/>
        </a:defRPr>
      </a:lvl5pPr>
      <a:lvl6pPr marL="2566359" algn="l" defTabSz="1026545" rtl="0" eaLnBrk="1" latinLnBrk="0" hangingPunct="1">
        <a:defRPr sz="2000" kern="1200">
          <a:solidFill>
            <a:schemeClr val="tx1"/>
          </a:solidFill>
          <a:latin typeface="+mn-lt"/>
          <a:ea typeface="+mn-ea"/>
          <a:cs typeface="+mn-cs"/>
        </a:defRPr>
      </a:lvl6pPr>
      <a:lvl7pPr marL="3079630" algn="l" defTabSz="1026545" rtl="0" eaLnBrk="1" latinLnBrk="0" hangingPunct="1">
        <a:defRPr sz="2000" kern="1200">
          <a:solidFill>
            <a:schemeClr val="tx1"/>
          </a:solidFill>
          <a:latin typeface="+mn-lt"/>
          <a:ea typeface="+mn-ea"/>
          <a:cs typeface="+mn-cs"/>
        </a:defRPr>
      </a:lvl7pPr>
      <a:lvl8pPr marL="3592891" algn="l" defTabSz="1026545" rtl="0" eaLnBrk="1" latinLnBrk="0" hangingPunct="1">
        <a:defRPr sz="2000" kern="1200">
          <a:solidFill>
            <a:schemeClr val="tx1"/>
          </a:solidFill>
          <a:latin typeface="+mn-lt"/>
          <a:ea typeface="+mn-ea"/>
          <a:cs typeface="+mn-cs"/>
        </a:defRPr>
      </a:lvl8pPr>
      <a:lvl9pPr marL="4106168" algn="l" defTabSz="102654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jpeg"/></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png"/></Relationships>
</file>

<file path=ppt/slides/_rels/slide1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1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1.xml"/><Relationship Id="rId4" Type="http://schemas.openxmlformats.org/officeDocument/2006/relationships/image" Target="../media/image6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1.xml"/><Relationship Id="rId5" Type="http://schemas.openxmlformats.org/officeDocument/2006/relationships/image" Target="../media/image68.jpeg"/><Relationship Id="rId4" Type="http://schemas.openxmlformats.org/officeDocument/2006/relationships/image" Target="../media/image67.jpeg"/></Relationships>
</file>

<file path=ppt/slides/_rels/slide2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eg"/><Relationship Id="rId1" Type="http://schemas.openxmlformats.org/officeDocument/2006/relationships/slideLayout" Target="../slideLayouts/slideLayout1.xml"/><Relationship Id="rId6" Type="http://schemas.openxmlformats.org/officeDocument/2006/relationships/image" Target="../media/image73.png"/><Relationship Id="rId5" Type="http://schemas.openxmlformats.org/officeDocument/2006/relationships/image" Target="../media/image72.jpeg"/><Relationship Id="rId4" Type="http://schemas.openxmlformats.org/officeDocument/2006/relationships/image" Target="../media/image71.jpeg"/></Relationships>
</file>

<file path=ppt/slides/_rels/slide23.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 Id="rId5" Type="http://schemas.openxmlformats.org/officeDocument/2006/relationships/image" Target="../media/image77.jpeg"/><Relationship Id="rId4" Type="http://schemas.openxmlformats.org/officeDocument/2006/relationships/image" Target="../media/image76.jpeg"/></Relationships>
</file>

<file path=ppt/slides/_rels/slide24.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casafree.com/modules/xcgal/albums/userpics/38023/jardin%20majorelle.jpg" TargetMode="External"/><Relationship Id="rId2" Type="http://schemas.openxmlformats.org/officeDocument/2006/relationships/image" Target="../media/image80.jpeg"/><Relationship Id="rId1" Type="http://schemas.openxmlformats.org/officeDocument/2006/relationships/slideLayout" Target="../slideLayouts/slideLayout2.xml"/><Relationship Id="rId5" Type="http://schemas.openxmlformats.org/officeDocument/2006/relationships/image" Target="../media/image82.jpeg"/><Relationship Id="rId4" Type="http://schemas.openxmlformats.org/officeDocument/2006/relationships/image" Target="../media/image81.jpeg"/></Relationships>
</file>

<file path=ppt/slides/_rels/slide2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1.xml"/><Relationship Id="rId6" Type="http://schemas.openxmlformats.org/officeDocument/2006/relationships/image" Target="../media/image87.jpeg"/><Relationship Id="rId5" Type="http://schemas.openxmlformats.org/officeDocument/2006/relationships/image" Target="../media/image86.png"/><Relationship Id="rId4" Type="http://schemas.openxmlformats.org/officeDocument/2006/relationships/image" Target="../media/image85.jpeg"/></Relationships>
</file>

<file path=ppt/slides/_rels/slide27.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1.jpeg"/><Relationship Id="rId7" Type="http://schemas.openxmlformats.org/officeDocument/2006/relationships/image" Target="../media/image95.jpeg"/><Relationship Id="rId2" Type="http://schemas.openxmlformats.org/officeDocument/2006/relationships/image" Target="../media/image90.jpeg"/><Relationship Id="rId1" Type="http://schemas.openxmlformats.org/officeDocument/2006/relationships/slideLayout" Target="../slideLayouts/slideLayout1.xml"/><Relationship Id="rId6" Type="http://schemas.openxmlformats.org/officeDocument/2006/relationships/image" Target="../media/image94.jpeg"/><Relationship Id="rId5" Type="http://schemas.openxmlformats.org/officeDocument/2006/relationships/image" Target="../media/image93.jpeg"/><Relationship Id="rId4" Type="http://schemas.openxmlformats.org/officeDocument/2006/relationships/image" Target="../media/image92.jpeg"/></Relationships>
</file>

<file path=ppt/slides/_rels/slide29.xml.rels><?xml version="1.0" encoding="UTF-8" standalone="yes"?>
<Relationships xmlns="http://schemas.openxmlformats.org/package/2006/relationships"><Relationship Id="rId3" Type="http://schemas.openxmlformats.org/officeDocument/2006/relationships/hyperlink" Target="http://www.pourcel-chefs-blog.com/blog1/wp-content/uploads/2009/02/896012.jp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8.jpeg"/><Relationship Id="rId5" Type="http://schemas.openxmlformats.org/officeDocument/2006/relationships/image" Target="../media/image97.jpeg"/><Relationship Id="rId4" Type="http://schemas.openxmlformats.org/officeDocument/2006/relationships/image" Target="../media/image96.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01.jpeg"/><Relationship Id="rId4" Type="http://schemas.openxmlformats.org/officeDocument/2006/relationships/image" Target="../media/image100.jpeg"/></Relationships>
</file>

<file path=ppt/slides/_rels/slide31.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4.png"/><Relationship Id="rId4" Type="http://schemas.openxmlformats.org/officeDocument/2006/relationships/image" Target="../media/image103.jpeg"/></Relationships>
</file>

<file path=ppt/slides/_rels/slide32.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jpeg"/><Relationship Id="rId1" Type="http://schemas.openxmlformats.org/officeDocument/2006/relationships/slideLayout" Target="../slideLayouts/slideLayout7.xml"/><Relationship Id="rId5" Type="http://schemas.openxmlformats.org/officeDocument/2006/relationships/image" Target="../media/image108.jpeg"/><Relationship Id="rId4" Type="http://schemas.openxmlformats.org/officeDocument/2006/relationships/image" Target="../media/image107.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8.jpeg"/><Relationship Id="rId7" Type="http://schemas.openxmlformats.org/officeDocument/2006/relationships/image" Target="../media/image10.jpeg"/><Relationship Id="rId2" Type="http://schemas.openxmlformats.org/officeDocument/2006/relationships/hyperlink" Target="http://upload.wikimedia.org/wikipedia/fr/a/ac/ThiMil_FillBer.jpg" TargetMode="External"/><Relationship Id="rId1" Type="http://schemas.openxmlformats.org/officeDocument/2006/relationships/slideLayout" Target="../slideLayouts/slideLayout1.xml"/><Relationship Id="rId6" Type="http://schemas.openxmlformats.org/officeDocument/2006/relationships/hyperlink" Target="http://upload.wikimedia.org/wikipedia/commons/c/ca/ThiMil_Hsayn.jpg" TargetMode="External"/><Relationship Id="rId5" Type="http://schemas.openxmlformats.org/officeDocument/2006/relationships/image" Target="../media/image9.jpeg"/><Relationship Id="rId4" Type="http://schemas.openxmlformats.org/officeDocument/2006/relationships/hyperlink" Target="http://upload.wikimedia.org/wikipedia/commons/c/ce/Trek57.jpg" TargetMode="External"/><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563942" y="180982"/>
            <a:ext cx="6732587" cy="1477138"/>
          </a:xfrm>
          <a:prstGeom prst="rect">
            <a:avLst/>
          </a:prstGeom>
          <a:noFill/>
        </p:spPr>
        <p:txBody>
          <a:bodyPr lIns="91251" tIns="45626" rIns="91251" bIns="45626">
            <a:spAutoFit/>
          </a:bodyPr>
          <a:lstStyle/>
          <a:p>
            <a:pPr algn="r"/>
            <a:r>
              <a:rPr lang="fr-FR" sz="3600" b="1" dirty="0">
                <a:solidFill>
                  <a:srgbClr val="595959"/>
                </a:solidFill>
                <a:latin typeface="Calibri" pitchFamily="34" charset="0"/>
              </a:rPr>
              <a:t>Programme </a:t>
            </a:r>
            <a:r>
              <a:rPr lang="fr-FR" sz="3600" b="1" dirty="0" smtClean="0">
                <a:solidFill>
                  <a:srgbClr val="595959"/>
                </a:solidFill>
                <a:latin typeface="Calibri" pitchFamily="34" charset="0"/>
              </a:rPr>
              <a:t>Exclusif</a:t>
            </a:r>
          </a:p>
          <a:p>
            <a:pPr algn="r"/>
            <a:r>
              <a:rPr lang="fr-FR" sz="1800" b="1" i="1" dirty="0" smtClean="0">
                <a:solidFill>
                  <a:schemeClr val="bg1">
                    <a:lumMod val="65000"/>
                  </a:schemeClr>
                </a:solidFill>
                <a:latin typeface="Calibri" pitchFamily="34" charset="0"/>
              </a:rPr>
              <a:t>Mai 2014 – 3 jours / 2 nuits</a:t>
            </a:r>
          </a:p>
          <a:p>
            <a:pPr algn="r"/>
            <a:r>
              <a:rPr lang="fr-FR" sz="1800" b="1" i="1" dirty="0" smtClean="0">
                <a:solidFill>
                  <a:schemeClr val="bg1">
                    <a:lumMod val="65000"/>
                  </a:schemeClr>
                </a:solidFill>
                <a:latin typeface="Calibri" pitchFamily="34" charset="0"/>
              </a:rPr>
              <a:t>Marrakech</a:t>
            </a:r>
          </a:p>
          <a:p>
            <a:pPr algn="r"/>
            <a:r>
              <a:rPr lang="fr-FR" sz="1800" b="1" i="1" dirty="0" smtClean="0">
                <a:solidFill>
                  <a:schemeClr val="bg1">
                    <a:lumMod val="65000"/>
                  </a:schemeClr>
                </a:solidFill>
                <a:latin typeface="Calibri" pitchFamily="34" charset="0"/>
              </a:rPr>
              <a:t>250 pax</a:t>
            </a:r>
          </a:p>
        </p:txBody>
      </p:sp>
      <p:pic>
        <p:nvPicPr>
          <p:cNvPr id="14341" name="Picture 5" descr="http://www.guide-maroc.net/photos/fes/ombre-noir-blanc-architecture-mosquee-.jpg"/>
          <p:cNvPicPr>
            <a:picLocks noChangeAspect="1" noChangeArrowheads="1"/>
          </p:cNvPicPr>
          <p:nvPr/>
        </p:nvPicPr>
        <p:blipFill>
          <a:blip r:embed="rId2" cstate="email"/>
          <a:srcRect/>
          <a:stretch>
            <a:fillRect/>
          </a:stretch>
        </p:blipFill>
        <p:spPr bwMode="auto">
          <a:xfrm>
            <a:off x="0" y="0"/>
            <a:ext cx="4255147" cy="7561263"/>
          </a:xfrm>
          <a:prstGeom prst="rect">
            <a:avLst/>
          </a:prstGeom>
          <a:noFill/>
          <a:ln w="9525">
            <a:noFill/>
            <a:miter lim="800000"/>
            <a:headEnd/>
            <a:tailEnd/>
          </a:ln>
        </p:spPr>
      </p:pic>
      <p:sp>
        <p:nvSpPr>
          <p:cNvPr id="8" name="Espace réservé du numéro de diapositive 7"/>
          <p:cNvSpPr>
            <a:spLocks noGrp="1"/>
          </p:cNvSpPr>
          <p:nvPr>
            <p:ph type="sldNum" sz="quarter" idx="12"/>
          </p:nvPr>
        </p:nvSpPr>
        <p:spPr/>
        <p:txBody>
          <a:bodyPr/>
          <a:lstStyle/>
          <a:p>
            <a:pPr>
              <a:defRPr/>
            </a:pPr>
            <a:fld id="{E1F5BC3B-B56C-4F25-8D9D-500B0341876C}" type="slidenum">
              <a:rPr lang="fr-FR"/>
              <a:pPr>
                <a:defRPr/>
              </a:pPr>
              <a:t>1</a:t>
            </a:fld>
            <a:endParaRPr lang="fr-FR" dirty="0"/>
          </a:p>
        </p:txBody>
      </p:sp>
      <p:pic>
        <p:nvPicPr>
          <p:cNvPr id="1026" name="Picture 2" descr="image017"/>
          <p:cNvPicPr>
            <a:picLocks noChangeAspect="1" noChangeArrowheads="1"/>
          </p:cNvPicPr>
          <p:nvPr/>
        </p:nvPicPr>
        <p:blipFill>
          <a:blip r:embed="rId3" cstate="email"/>
          <a:srcRect/>
          <a:stretch>
            <a:fillRect/>
          </a:stretch>
        </p:blipFill>
        <p:spPr bwMode="auto">
          <a:xfrm>
            <a:off x="4572422" y="0"/>
            <a:ext cx="1495425" cy="923925"/>
          </a:xfrm>
          <a:prstGeom prst="rect">
            <a:avLst/>
          </a:prstGeom>
          <a:noFill/>
          <a:ln w="9525">
            <a:noFill/>
            <a:miter lim="800000"/>
            <a:headEnd/>
            <a:tailEnd/>
          </a:ln>
        </p:spPr>
      </p:pic>
      <p:pic>
        <p:nvPicPr>
          <p:cNvPr id="37890" name="Picture 2" descr="comSquare"/>
          <p:cNvPicPr>
            <a:picLocks noChangeAspect="1" noChangeArrowheads="1"/>
          </p:cNvPicPr>
          <p:nvPr/>
        </p:nvPicPr>
        <p:blipFill>
          <a:blip r:embed="rId4" cstate="email"/>
          <a:srcRect/>
          <a:stretch>
            <a:fillRect/>
          </a:stretch>
        </p:blipFill>
        <p:spPr bwMode="auto">
          <a:xfrm>
            <a:off x="0" y="4212679"/>
            <a:ext cx="2228850" cy="4762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ZoneTexte 7"/>
          <p:cNvSpPr txBox="1">
            <a:spLocks noChangeArrowheads="1"/>
          </p:cNvSpPr>
          <p:nvPr/>
        </p:nvSpPr>
        <p:spPr bwMode="auto">
          <a:xfrm>
            <a:off x="5220499" y="127793"/>
            <a:ext cx="4934092" cy="1088479"/>
          </a:xfrm>
          <a:prstGeom prst="rect">
            <a:avLst/>
          </a:prstGeom>
          <a:noFill/>
          <a:ln w="9525">
            <a:noFill/>
            <a:miter lim="800000"/>
            <a:headEnd/>
            <a:tailEnd/>
          </a:ln>
        </p:spPr>
        <p:txBody>
          <a:bodyPr lIns="102597" tIns="51296" rIns="102597" bIns="51296">
            <a:spAutoFit/>
          </a:bodyPr>
          <a:lstStyle/>
          <a:p>
            <a:pPr algn="r"/>
            <a:r>
              <a:rPr lang="fr-FR" sz="3200" b="1" dirty="0" smtClean="0">
                <a:latin typeface="Calibri" pitchFamily="34" charset="0"/>
              </a:rPr>
              <a:t>Dîner en Camp Nomade </a:t>
            </a:r>
          </a:p>
          <a:p>
            <a:pPr algn="r"/>
            <a:r>
              <a:rPr lang="fr-FR" sz="3200" b="1" dirty="0" smtClean="0">
                <a:latin typeface="Calibri" pitchFamily="34" charset="0"/>
              </a:rPr>
              <a:t>au milieu de nul part</a:t>
            </a:r>
            <a:endParaRPr lang="fr-FR" sz="3200" b="1" dirty="0">
              <a:latin typeface="Calibri" pitchFamily="34" charset="0"/>
            </a:endParaRPr>
          </a:p>
        </p:txBody>
      </p:sp>
      <p:sp>
        <p:nvSpPr>
          <p:cNvPr id="20" name="ZoneTexte 19"/>
          <p:cNvSpPr txBox="1"/>
          <p:nvPr/>
        </p:nvSpPr>
        <p:spPr>
          <a:xfrm>
            <a:off x="204832" y="961120"/>
            <a:ext cx="4850709" cy="319037"/>
          </a:xfrm>
          <a:prstGeom prst="rect">
            <a:avLst/>
          </a:prstGeom>
          <a:noFill/>
        </p:spPr>
        <p:txBody>
          <a:bodyPr lIns="102597" tIns="51296" rIns="102597" bIns="51296">
            <a:spAutoFit/>
          </a:bodyPr>
          <a:lstStyle/>
          <a:p>
            <a:pPr fontAlgn="auto">
              <a:spcBef>
                <a:spcPts val="0"/>
              </a:spcBef>
              <a:spcAft>
                <a:spcPts val="0"/>
              </a:spcAft>
              <a:defRPr/>
            </a:pPr>
            <a:r>
              <a:rPr lang="fr-FR" sz="1400" b="1" dirty="0">
                <a:solidFill>
                  <a:schemeClr val="tx1">
                    <a:lumMod val="50000"/>
                    <a:lumOff val="50000"/>
                  </a:schemeClr>
                </a:solidFill>
                <a:latin typeface="+mn-lt"/>
              </a:rPr>
              <a:t>DESCRIPTION &amp; SITUATION</a:t>
            </a:r>
          </a:p>
        </p:txBody>
      </p:sp>
      <p:cxnSp>
        <p:nvCxnSpPr>
          <p:cNvPr id="29" name="Connecteur droit 28"/>
          <p:cNvCxnSpPr/>
          <p:nvPr/>
        </p:nvCxnSpPr>
        <p:spPr>
          <a:xfrm>
            <a:off x="286406" y="3852069"/>
            <a:ext cx="4934092" cy="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5" name="ZoneTexte 44"/>
          <p:cNvSpPr txBox="1"/>
          <p:nvPr/>
        </p:nvSpPr>
        <p:spPr>
          <a:xfrm>
            <a:off x="219836" y="1351746"/>
            <a:ext cx="5357851" cy="2473473"/>
          </a:xfrm>
          <a:prstGeom prst="rect">
            <a:avLst/>
          </a:prstGeom>
          <a:noFill/>
        </p:spPr>
        <p:txBody>
          <a:bodyPr wrap="square" lIns="102597" tIns="51296" rIns="102597" bIns="51296">
            <a:spAutoFit/>
          </a:bodyPr>
          <a:lstStyle/>
          <a:p>
            <a:r>
              <a:rPr lang="fr-FR" sz="1400" dirty="0" smtClean="0">
                <a:solidFill>
                  <a:srgbClr val="7F7F7F"/>
                </a:solidFill>
                <a:latin typeface="Calibri" pitchFamily="34" charset="0"/>
              </a:rPr>
              <a:t>En plein cœur du désert d’</a:t>
            </a:r>
            <a:r>
              <a:rPr lang="fr-FR" sz="1400" dirty="0" err="1" smtClean="0">
                <a:solidFill>
                  <a:srgbClr val="7F7F7F"/>
                </a:solidFill>
                <a:latin typeface="Calibri" pitchFamily="34" charset="0"/>
              </a:rPr>
              <a:t>Agafay</a:t>
            </a:r>
            <a:r>
              <a:rPr lang="fr-FR" sz="1400" dirty="0" smtClean="0">
                <a:solidFill>
                  <a:srgbClr val="7F7F7F"/>
                </a:solidFill>
                <a:latin typeface="Calibri" pitchFamily="34" charset="0"/>
              </a:rPr>
              <a:t>, au bord du lac </a:t>
            </a:r>
            <a:r>
              <a:rPr lang="fr-FR" sz="1400" dirty="0" err="1" smtClean="0">
                <a:solidFill>
                  <a:srgbClr val="7F7F7F"/>
                </a:solidFill>
                <a:latin typeface="Calibri" pitchFamily="34" charset="0"/>
              </a:rPr>
              <a:t>Lalla</a:t>
            </a:r>
            <a:r>
              <a:rPr lang="fr-FR" sz="1400" dirty="0" smtClean="0">
                <a:solidFill>
                  <a:srgbClr val="7F7F7F"/>
                </a:solidFill>
                <a:latin typeface="Calibri" pitchFamily="34" charset="0"/>
              </a:rPr>
              <a:t> </a:t>
            </a:r>
            <a:r>
              <a:rPr lang="fr-FR" sz="1400" dirty="0" err="1" smtClean="0">
                <a:solidFill>
                  <a:srgbClr val="7F7F7F"/>
                </a:solidFill>
                <a:latin typeface="Calibri" pitchFamily="34" charset="0"/>
              </a:rPr>
              <a:t>Takerkoust</a:t>
            </a:r>
            <a:r>
              <a:rPr lang="fr-FR" sz="1400" dirty="0" smtClean="0">
                <a:solidFill>
                  <a:srgbClr val="7F7F7F"/>
                </a:solidFill>
                <a:latin typeface="Calibri" pitchFamily="34" charset="0"/>
              </a:rPr>
              <a:t> ou en palmeraie, vivez l’expérience d’un dîner exceptionnel dans un camp Nomade éphémère, installé exclusivement pour vous avec des tentes </a:t>
            </a:r>
            <a:r>
              <a:rPr lang="fr-FR" sz="1400" dirty="0" err="1" smtClean="0">
                <a:solidFill>
                  <a:srgbClr val="7F7F7F"/>
                </a:solidFill>
                <a:latin typeface="Calibri" pitchFamily="34" charset="0"/>
              </a:rPr>
              <a:t>Khaïma</a:t>
            </a:r>
            <a:r>
              <a:rPr lang="fr-FR" sz="1400" dirty="0" smtClean="0">
                <a:solidFill>
                  <a:srgbClr val="7F7F7F"/>
                </a:solidFill>
                <a:latin typeface="Calibri" pitchFamily="34" charset="0"/>
              </a:rPr>
              <a:t> (Berbère) et illuminé de centaine de torches, bougies, braseros…</a:t>
            </a:r>
          </a:p>
          <a:p>
            <a:r>
              <a:rPr lang="fr-FR" sz="1400" dirty="0" smtClean="0">
                <a:solidFill>
                  <a:srgbClr val="7F7F7F"/>
                </a:solidFill>
                <a:latin typeface="Calibri" pitchFamily="34" charset="0"/>
              </a:rPr>
              <a:t>Une atmosphère bédouine, où l’on s’évade de tout repère spatio-temporel.</a:t>
            </a:r>
          </a:p>
          <a:p>
            <a:r>
              <a:rPr lang="fr-FR" sz="1400" dirty="0" smtClean="0">
                <a:solidFill>
                  <a:srgbClr val="7F7F7F"/>
                </a:solidFill>
                <a:latin typeface="Calibri" pitchFamily="34" charset="0"/>
              </a:rPr>
              <a:t>Une cuisine typiquement marocaine, servie à table, avec tout le confort nécessaire pour apprécier les plats.</a:t>
            </a:r>
          </a:p>
          <a:p>
            <a:r>
              <a:rPr lang="fr-FR" sz="1400" dirty="0" smtClean="0">
                <a:solidFill>
                  <a:srgbClr val="7F7F7F"/>
                </a:solidFill>
                <a:latin typeface="Calibri" pitchFamily="34" charset="0"/>
              </a:rPr>
              <a:t>Des animations sont programmées pendant toute la soirées,  et une ambiance festive vous divertira jusqu’au bout de la nuit.</a:t>
            </a:r>
          </a:p>
        </p:txBody>
      </p:sp>
      <p:pic>
        <p:nvPicPr>
          <p:cNvPr id="14" name="Image 13" descr="DSC_0167.jpg"/>
          <p:cNvPicPr>
            <a:picLocks noChangeAspect="1"/>
          </p:cNvPicPr>
          <p:nvPr/>
        </p:nvPicPr>
        <p:blipFill>
          <a:blip r:embed="rId2" cstate="email"/>
          <a:stretch>
            <a:fillRect/>
          </a:stretch>
        </p:blipFill>
        <p:spPr>
          <a:xfrm>
            <a:off x="5649126" y="4280703"/>
            <a:ext cx="4588789" cy="3071834"/>
          </a:xfrm>
          <a:prstGeom prst="rect">
            <a:avLst/>
          </a:prstGeom>
        </p:spPr>
      </p:pic>
      <p:pic>
        <p:nvPicPr>
          <p:cNvPr id="18" name="Image 17" descr="IMG_9247.jpg"/>
          <p:cNvPicPr>
            <a:picLocks noChangeAspect="1"/>
          </p:cNvPicPr>
          <p:nvPr/>
        </p:nvPicPr>
        <p:blipFill>
          <a:blip r:embed="rId3" cstate="email"/>
          <a:srcRect/>
          <a:stretch>
            <a:fillRect/>
          </a:stretch>
        </p:blipFill>
        <p:spPr>
          <a:xfrm>
            <a:off x="5649123" y="1351745"/>
            <a:ext cx="4588788" cy="2643141"/>
          </a:xfrm>
          <a:prstGeom prst="rect">
            <a:avLst/>
          </a:prstGeom>
        </p:spPr>
      </p:pic>
      <p:pic>
        <p:nvPicPr>
          <p:cNvPr id="22" name="Image 21" descr="IMG_9253.jpg"/>
          <p:cNvPicPr>
            <a:picLocks noChangeAspect="1"/>
          </p:cNvPicPr>
          <p:nvPr/>
        </p:nvPicPr>
        <p:blipFill>
          <a:blip r:embed="rId4" cstate="email"/>
          <a:stretch>
            <a:fillRect/>
          </a:stretch>
        </p:blipFill>
        <p:spPr>
          <a:xfrm>
            <a:off x="291272" y="4066383"/>
            <a:ext cx="4929222" cy="3286148"/>
          </a:xfrm>
          <a:prstGeom prst="rect">
            <a:avLst/>
          </a:prstGeom>
        </p:spPr>
      </p:pic>
      <p:sp>
        <p:nvSpPr>
          <p:cNvPr id="9" name="ZoneTexte 8"/>
          <p:cNvSpPr txBox="1"/>
          <p:nvPr/>
        </p:nvSpPr>
        <p:spPr>
          <a:xfrm>
            <a:off x="251942" y="180231"/>
            <a:ext cx="4968552" cy="646141"/>
          </a:xfrm>
          <a:prstGeom prst="rect">
            <a:avLst/>
          </a:prstGeom>
          <a:noFill/>
        </p:spPr>
        <p:txBody>
          <a:bodyPr wrap="square" lIns="91251" tIns="45626" rIns="91251" bIns="45626" rtlCol="0">
            <a:spAutoFit/>
          </a:bodyPr>
          <a:lstStyle/>
          <a:p>
            <a:pPr algn="r"/>
            <a:r>
              <a:rPr lang="fr-FR" sz="1800" b="1" dirty="0" smtClean="0"/>
              <a:t>UNE PREMIERE SOIREE UNIQUE SOUS LES ETOILES</a:t>
            </a:r>
            <a:endParaRPr lang="fr-FR" sz="18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descr="IMG_9250.jpg"/>
          <p:cNvPicPr>
            <a:picLocks noChangeAspect="1"/>
          </p:cNvPicPr>
          <p:nvPr/>
        </p:nvPicPr>
        <p:blipFill>
          <a:blip r:embed="rId2" cstate="email"/>
          <a:stretch>
            <a:fillRect/>
          </a:stretch>
        </p:blipFill>
        <p:spPr>
          <a:xfrm>
            <a:off x="3429557" y="1494615"/>
            <a:ext cx="4005529" cy="6000792"/>
          </a:xfrm>
          <a:prstGeom prst="rect">
            <a:avLst/>
          </a:prstGeom>
        </p:spPr>
      </p:pic>
      <p:pic>
        <p:nvPicPr>
          <p:cNvPr id="23" name="Image 22" descr="Salon chichas.jpg"/>
          <p:cNvPicPr>
            <a:picLocks noChangeAspect="1"/>
          </p:cNvPicPr>
          <p:nvPr/>
        </p:nvPicPr>
        <p:blipFill>
          <a:blip r:embed="rId3" cstate="email"/>
          <a:stretch>
            <a:fillRect/>
          </a:stretch>
        </p:blipFill>
        <p:spPr>
          <a:xfrm>
            <a:off x="7553842" y="4556760"/>
            <a:ext cx="2611238" cy="1749574"/>
          </a:xfrm>
          <a:prstGeom prst="rect">
            <a:avLst/>
          </a:prstGeom>
        </p:spPr>
      </p:pic>
      <p:pic>
        <p:nvPicPr>
          <p:cNvPr id="26" name="Image 25" descr="_MG_4449.jpg"/>
          <p:cNvPicPr>
            <a:picLocks noChangeAspect="1"/>
          </p:cNvPicPr>
          <p:nvPr/>
        </p:nvPicPr>
        <p:blipFill>
          <a:blip r:embed="rId4" cstate="email"/>
          <a:srcRect/>
          <a:stretch>
            <a:fillRect/>
          </a:stretch>
        </p:blipFill>
        <p:spPr>
          <a:xfrm>
            <a:off x="148396" y="1280315"/>
            <a:ext cx="3214710" cy="3982271"/>
          </a:xfrm>
          <a:prstGeom prst="rect">
            <a:avLst/>
          </a:prstGeom>
        </p:spPr>
      </p:pic>
      <p:pic>
        <p:nvPicPr>
          <p:cNvPr id="28" name="Image 27" descr="_MG_4431_v.jpg"/>
          <p:cNvPicPr>
            <a:picLocks noChangeAspect="1"/>
          </p:cNvPicPr>
          <p:nvPr/>
        </p:nvPicPr>
        <p:blipFill>
          <a:blip r:embed="rId5" cstate="email"/>
          <a:stretch>
            <a:fillRect/>
          </a:stretch>
        </p:blipFill>
        <p:spPr>
          <a:xfrm>
            <a:off x="143551" y="5350981"/>
            <a:ext cx="3219163" cy="2144426"/>
          </a:xfrm>
          <a:prstGeom prst="rect">
            <a:avLst/>
          </a:prstGeom>
        </p:spPr>
      </p:pic>
      <p:pic>
        <p:nvPicPr>
          <p:cNvPr id="32" name="Image 31" descr="_MG_4544.jpg"/>
          <p:cNvPicPr>
            <a:picLocks noChangeAspect="1"/>
          </p:cNvPicPr>
          <p:nvPr/>
        </p:nvPicPr>
        <p:blipFill>
          <a:blip r:embed="rId6" cstate="email"/>
          <a:srcRect/>
          <a:stretch>
            <a:fillRect/>
          </a:stretch>
        </p:blipFill>
        <p:spPr>
          <a:xfrm>
            <a:off x="7534710" y="1494615"/>
            <a:ext cx="2615019" cy="2974849"/>
          </a:xfrm>
          <a:prstGeom prst="rect">
            <a:avLst/>
          </a:prstGeom>
        </p:spPr>
      </p:pic>
      <p:sp>
        <p:nvSpPr>
          <p:cNvPr id="11" name="ZoneTexte 7"/>
          <p:cNvSpPr txBox="1">
            <a:spLocks noChangeArrowheads="1"/>
          </p:cNvSpPr>
          <p:nvPr/>
        </p:nvSpPr>
        <p:spPr bwMode="auto">
          <a:xfrm>
            <a:off x="5220499" y="127793"/>
            <a:ext cx="4934092" cy="1088479"/>
          </a:xfrm>
          <a:prstGeom prst="rect">
            <a:avLst/>
          </a:prstGeom>
          <a:noFill/>
          <a:ln w="9525">
            <a:noFill/>
            <a:miter lim="800000"/>
            <a:headEnd/>
            <a:tailEnd/>
          </a:ln>
        </p:spPr>
        <p:txBody>
          <a:bodyPr lIns="102597" tIns="51296" rIns="102597" bIns="51296">
            <a:spAutoFit/>
          </a:bodyPr>
          <a:lstStyle/>
          <a:p>
            <a:pPr algn="r"/>
            <a:r>
              <a:rPr lang="fr-FR" sz="3200" b="1" dirty="0" smtClean="0">
                <a:latin typeface="Calibri" pitchFamily="34" charset="0"/>
              </a:rPr>
              <a:t>Dîner en Camp Nomade </a:t>
            </a:r>
          </a:p>
          <a:p>
            <a:pPr algn="r"/>
            <a:r>
              <a:rPr lang="fr-FR" sz="3200" b="1" dirty="0" smtClean="0">
                <a:latin typeface="Calibri" pitchFamily="34" charset="0"/>
              </a:rPr>
              <a:t>au milieu de nul part</a:t>
            </a:r>
            <a:endParaRPr lang="fr-FR" sz="3200" b="1" dirty="0">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FB0AC622-7FC8-4548-8A14-0F8E153DDFDA}" type="slidenum">
              <a:rPr lang="fr-FR" smtClean="0"/>
              <a:pPr>
                <a:defRPr/>
              </a:pPr>
              <a:t>12</a:t>
            </a:fld>
            <a:endParaRPr lang="fr-FR"/>
          </a:p>
        </p:txBody>
      </p:sp>
      <p:sp>
        <p:nvSpPr>
          <p:cNvPr id="5" name="ZoneTexte 7"/>
          <p:cNvSpPr txBox="1">
            <a:spLocks noChangeArrowheads="1"/>
          </p:cNvSpPr>
          <p:nvPr/>
        </p:nvSpPr>
        <p:spPr bwMode="auto">
          <a:xfrm>
            <a:off x="3996358" y="127775"/>
            <a:ext cx="6158232" cy="904031"/>
          </a:xfrm>
          <a:prstGeom prst="rect">
            <a:avLst/>
          </a:prstGeom>
          <a:noFill/>
          <a:ln w="9525">
            <a:noFill/>
            <a:miter lim="800000"/>
            <a:headEnd/>
            <a:tailEnd/>
          </a:ln>
        </p:spPr>
        <p:txBody>
          <a:bodyPr wrap="square" lIns="102637" tIns="51316" rIns="102637" bIns="51316">
            <a:spAutoFit/>
          </a:bodyPr>
          <a:lstStyle/>
          <a:p>
            <a:pPr algn="r"/>
            <a:r>
              <a:rPr lang="fr-FR" sz="3200" b="1" dirty="0" smtClean="0">
                <a:latin typeface="Calibri" pitchFamily="34" charset="0"/>
              </a:rPr>
              <a:t>Ambiance soirée Nomade </a:t>
            </a:r>
          </a:p>
          <a:p>
            <a:pPr algn="r"/>
            <a:r>
              <a:rPr lang="fr-FR" b="1" dirty="0" smtClean="0">
                <a:solidFill>
                  <a:schemeClr val="bg1">
                    <a:lumMod val="65000"/>
                  </a:schemeClr>
                </a:solidFill>
                <a:latin typeface="Calibri" pitchFamily="34" charset="0"/>
              </a:rPr>
              <a:t>L’expérience Nomade Haut de Gamme</a:t>
            </a:r>
            <a:endParaRPr lang="fr-FR" b="1" dirty="0">
              <a:solidFill>
                <a:schemeClr val="bg1">
                  <a:lumMod val="65000"/>
                </a:schemeClr>
              </a:solidFill>
              <a:latin typeface="Calibri" pitchFamily="34" charset="0"/>
            </a:endParaRPr>
          </a:p>
        </p:txBody>
      </p:sp>
      <p:pic>
        <p:nvPicPr>
          <p:cNvPr id="6" name="Image 5" descr="Henné.JPG"/>
          <p:cNvPicPr>
            <a:picLocks noChangeAspect="1"/>
          </p:cNvPicPr>
          <p:nvPr/>
        </p:nvPicPr>
        <p:blipFill>
          <a:blip r:embed="rId2" cstate="email"/>
          <a:stretch>
            <a:fillRect/>
          </a:stretch>
        </p:blipFill>
        <p:spPr>
          <a:xfrm>
            <a:off x="2720178" y="1347110"/>
            <a:ext cx="2239719" cy="3362215"/>
          </a:xfrm>
          <a:prstGeom prst="rect">
            <a:avLst/>
          </a:prstGeom>
        </p:spPr>
      </p:pic>
      <p:pic>
        <p:nvPicPr>
          <p:cNvPr id="7" name="Image 6" descr="Assises.JPG"/>
          <p:cNvPicPr>
            <a:picLocks noChangeAspect="1"/>
          </p:cNvPicPr>
          <p:nvPr/>
        </p:nvPicPr>
        <p:blipFill>
          <a:blip r:embed="rId3" cstate="email"/>
          <a:srcRect/>
          <a:stretch>
            <a:fillRect/>
          </a:stretch>
        </p:blipFill>
        <p:spPr>
          <a:xfrm>
            <a:off x="4248868" y="4780780"/>
            <a:ext cx="2400386" cy="2646223"/>
          </a:xfrm>
          <a:prstGeom prst="rect">
            <a:avLst/>
          </a:prstGeom>
        </p:spPr>
      </p:pic>
      <p:pic>
        <p:nvPicPr>
          <p:cNvPr id="10" name="Image 9" descr="DJ Nomade.JPG"/>
          <p:cNvPicPr>
            <a:picLocks noChangeAspect="1"/>
          </p:cNvPicPr>
          <p:nvPr/>
        </p:nvPicPr>
        <p:blipFill>
          <a:blip r:embed="rId4" cstate="email"/>
          <a:srcRect/>
          <a:stretch>
            <a:fillRect/>
          </a:stretch>
        </p:blipFill>
        <p:spPr>
          <a:xfrm>
            <a:off x="148410" y="1349872"/>
            <a:ext cx="2469393" cy="3359467"/>
          </a:xfrm>
          <a:prstGeom prst="rect">
            <a:avLst/>
          </a:prstGeom>
        </p:spPr>
      </p:pic>
      <p:pic>
        <p:nvPicPr>
          <p:cNvPr id="11" name="Image 10" descr="Gnawa.JPG"/>
          <p:cNvPicPr>
            <a:picLocks noChangeAspect="1"/>
          </p:cNvPicPr>
          <p:nvPr/>
        </p:nvPicPr>
        <p:blipFill>
          <a:blip r:embed="rId5" cstate="email"/>
          <a:stretch>
            <a:fillRect/>
          </a:stretch>
        </p:blipFill>
        <p:spPr>
          <a:xfrm>
            <a:off x="148396" y="4780763"/>
            <a:ext cx="4000528" cy="2664930"/>
          </a:xfrm>
          <a:prstGeom prst="rect">
            <a:avLst/>
          </a:prstGeom>
        </p:spPr>
      </p:pic>
      <p:pic>
        <p:nvPicPr>
          <p:cNvPr id="14" name="Image 13" descr="_MG_4633_v.jpg"/>
          <p:cNvPicPr>
            <a:picLocks noChangeAspect="1"/>
          </p:cNvPicPr>
          <p:nvPr/>
        </p:nvPicPr>
        <p:blipFill>
          <a:blip r:embed="rId6" cstate="email"/>
          <a:srcRect/>
          <a:stretch>
            <a:fillRect/>
          </a:stretch>
        </p:blipFill>
        <p:spPr>
          <a:xfrm>
            <a:off x="6792130" y="4780773"/>
            <a:ext cx="3286148" cy="2643196"/>
          </a:xfrm>
          <a:prstGeom prst="rect">
            <a:avLst/>
          </a:prstGeom>
        </p:spPr>
      </p:pic>
      <p:pic>
        <p:nvPicPr>
          <p:cNvPr id="16" name="Image 15" descr="DSC_0217.jpg"/>
          <p:cNvPicPr>
            <a:picLocks noChangeAspect="1"/>
          </p:cNvPicPr>
          <p:nvPr/>
        </p:nvPicPr>
        <p:blipFill>
          <a:blip r:embed="rId7" cstate="email"/>
          <a:stretch>
            <a:fillRect/>
          </a:stretch>
        </p:blipFill>
        <p:spPr>
          <a:xfrm>
            <a:off x="5077618" y="1361781"/>
            <a:ext cx="5000660" cy="334755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ZoneTexte 7"/>
          <p:cNvSpPr txBox="1">
            <a:spLocks noChangeArrowheads="1"/>
          </p:cNvSpPr>
          <p:nvPr/>
        </p:nvSpPr>
        <p:spPr bwMode="auto">
          <a:xfrm>
            <a:off x="3886803" y="304017"/>
            <a:ext cx="6158232" cy="596295"/>
          </a:xfrm>
          <a:prstGeom prst="rect">
            <a:avLst/>
          </a:prstGeom>
          <a:noFill/>
          <a:ln w="9525">
            <a:noFill/>
            <a:miter lim="800000"/>
            <a:headEnd/>
            <a:tailEnd/>
          </a:ln>
        </p:spPr>
        <p:txBody>
          <a:bodyPr wrap="square" lIns="102718" tIns="51357" rIns="102718" bIns="51357">
            <a:spAutoFit/>
          </a:bodyPr>
          <a:lstStyle/>
          <a:p>
            <a:pPr algn="r"/>
            <a:r>
              <a:rPr lang="fr-FR" sz="3200" b="1" dirty="0" smtClean="0">
                <a:latin typeface="Calibri" pitchFamily="34" charset="0"/>
              </a:rPr>
              <a:t>FIRE SHOW</a:t>
            </a:r>
            <a:endParaRPr lang="fr-FR" sz="3200" b="1" dirty="0">
              <a:latin typeface="Calibri" pitchFamily="34" charset="0"/>
            </a:endParaRPr>
          </a:p>
        </p:txBody>
      </p:sp>
      <p:sp>
        <p:nvSpPr>
          <p:cNvPr id="35" name="Espace réservé du numéro de diapositive 34"/>
          <p:cNvSpPr>
            <a:spLocks noGrp="1"/>
          </p:cNvSpPr>
          <p:nvPr>
            <p:ph type="sldNum" sz="quarter" idx="12"/>
          </p:nvPr>
        </p:nvSpPr>
        <p:spPr/>
        <p:txBody>
          <a:bodyPr/>
          <a:lstStyle/>
          <a:p>
            <a:pPr>
              <a:defRPr/>
            </a:pPr>
            <a:fld id="{2AD28019-2FC0-4AD5-B0B6-9E9790B7DEC9}" type="slidenum">
              <a:rPr lang="fr-FR" smtClean="0"/>
              <a:pPr>
                <a:defRPr/>
              </a:pPr>
              <a:t>13</a:t>
            </a:fld>
            <a:endParaRPr lang="fr-FR"/>
          </a:p>
        </p:txBody>
      </p:sp>
      <p:pic>
        <p:nvPicPr>
          <p:cNvPr id="18" name="Image 17" descr="_MG_4579.JPG"/>
          <p:cNvPicPr>
            <a:picLocks noChangeAspect="1"/>
          </p:cNvPicPr>
          <p:nvPr/>
        </p:nvPicPr>
        <p:blipFill>
          <a:blip r:embed="rId2" cstate="email"/>
          <a:stretch>
            <a:fillRect/>
          </a:stretch>
        </p:blipFill>
        <p:spPr>
          <a:xfrm>
            <a:off x="4932462" y="1044329"/>
            <a:ext cx="4647642" cy="3096000"/>
          </a:xfrm>
          <a:prstGeom prst="rect">
            <a:avLst/>
          </a:prstGeom>
        </p:spPr>
      </p:pic>
      <p:pic>
        <p:nvPicPr>
          <p:cNvPr id="21" name="Image 20" descr="_MG_4643.jpg"/>
          <p:cNvPicPr>
            <a:picLocks noChangeAspect="1"/>
          </p:cNvPicPr>
          <p:nvPr/>
        </p:nvPicPr>
        <p:blipFill>
          <a:blip r:embed="rId3" cstate="email"/>
          <a:stretch>
            <a:fillRect/>
          </a:stretch>
        </p:blipFill>
        <p:spPr>
          <a:xfrm>
            <a:off x="539974" y="1044328"/>
            <a:ext cx="4220689" cy="6336000"/>
          </a:xfrm>
          <a:prstGeom prst="rect">
            <a:avLst/>
          </a:prstGeom>
        </p:spPr>
      </p:pic>
      <p:pic>
        <p:nvPicPr>
          <p:cNvPr id="26625" name="Picture 1"/>
          <p:cNvPicPr>
            <a:picLocks noChangeAspect="1" noChangeArrowheads="1"/>
          </p:cNvPicPr>
          <p:nvPr/>
        </p:nvPicPr>
        <p:blipFill>
          <a:blip r:embed="rId4" cstate="email"/>
          <a:srcRect/>
          <a:stretch>
            <a:fillRect/>
          </a:stretch>
        </p:blipFill>
        <p:spPr bwMode="auto">
          <a:xfrm>
            <a:off x="4932464" y="4249031"/>
            <a:ext cx="4634012" cy="313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39974" y="828303"/>
            <a:ext cx="3456384" cy="10801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pPr>
              <a:defRPr/>
            </a:pPr>
            <a:fld id="{FB0AC622-7FC8-4548-8A14-0F8E153DDFDA}" type="slidenum">
              <a:rPr lang="fr-FR" smtClean="0"/>
              <a:pPr>
                <a:defRPr/>
              </a:pPr>
              <a:t>14</a:t>
            </a:fld>
            <a:endParaRPr lang="fr-FR" dirty="0"/>
          </a:p>
        </p:txBody>
      </p:sp>
      <p:sp>
        <p:nvSpPr>
          <p:cNvPr id="6" name="ZoneTexte 5"/>
          <p:cNvSpPr txBox="1"/>
          <p:nvPr/>
        </p:nvSpPr>
        <p:spPr>
          <a:xfrm>
            <a:off x="4068366" y="180231"/>
            <a:ext cx="6048672" cy="522948"/>
          </a:xfrm>
          <a:prstGeom prst="rect">
            <a:avLst/>
          </a:prstGeom>
          <a:noFill/>
        </p:spPr>
        <p:txBody>
          <a:bodyPr wrap="square" lIns="91170" tIns="45585" rIns="91170" bIns="45585" rtlCol="0">
            <a:spAutoFit/>
          </a:bodyPr>
          <a:lstStyle/>
          <a:p>
            <a:pPr algn="r"/>
            <a:r>
              <a:rPr lang="fr-FR" sz="2800" b="1" dirty="0" smtClean="0"/>
              <a:t>JOUR 2</a:t>
            </a:r>
            <a:endParaRPr lang="fr-FR" sz="2800" b="1" dirty="0"/>
          </a:p>
        </p:txBody>
      </p:sp>
      <p:pic>
        <p:nvPicPr>
          <p:cNvPr id="7" name="Picture 2" descr="image017"/>
          <p:cNvPicPr>
            <a:picLocks noChangeAspect="1" noChangeArrowheads="1"/>
          </p:cNvPicPr>
          <p:nvPr/>
        </p:nvPicPr>
        <p:blipFill>
          <a:blip r:embed="rId2" cstate="email"/>
          <a:srcRect/>
          <a:stretch>
            <a:fillRect/>
          </a:stretch>
        </p:blipFill>
        <p:spPr bwMode="auto">
          <a:xfrm>
            <a:off x="972022" y="3564607"/>
            <a:ext cx="2088232" cy="1290181"/>
          </a:xfrm>
          <a:prstGeom prst="rect">
            <a:avLst/>
          </a:prstGeom>
          <a:noFill/>
          <a:ln w="9525">
            <a:noFill/>
            <a:miter lim="800000"/>
            <a:headEnd/>
            <a:tailEnd/>
          </a:ln>
        </p:spPr>
      </p:pic>
      <p:pic>
        <p:nvPicPr>
          <p:cNvPr id="8" name="Picture 2" descr="comSquare"/>
          <p:cNvPicPr>
            <a:picLocks noChangeAspect="1" noChangeArrowheads="1"/>
          </p:cNvPicPr>
          <p:nvPr/>
        </p:nvPicPr>
        <p:blipFill>
          <a:blip r:embed="rId3" cstate="email"/>
          <a:srcRect/>
          <a:stretch>
            <a:fillRect/>
          </a:stretch>
        </p:blipFill>
        <p:spPr bwMode="auto">
          <a:xfrm>
            <a:off x="1116038" y="1116335"/>
            <a:ext cx="2228850" cy="476250"/>
          </a:xfrm>
          <a:prstGeom prst="rect">
            <a:avLst/>
          </a:prstGeom>
          <a:noFill/>
        </p:spPr>
      </p:pic>
      <p:sp>
        <p:nvSpPr>
          <p:cNvPr id="10" name="Rectangle 9"/>
          <p:cNvSpPr/>
          <p:nvPr/>
        </p:nvSpPr>
        <p:spPr>
          <a:xfrm>
            <a:off x="4644430" y="820956"/>
            <a:ext cx="5616624" cy="6524863"/>
          </a:xfrm>
          <a:prstGeom prst="rect">
            <a:avLst/>
          </a:prstGeom>
        </p:spPr>
        <p:txBody>
          <a:bodyPr wrap="square">
            <a:spAutoFit/>
          </a:bodyPr>
          <a:lstStyle/>
          <a:p>
            <a:pPr algn="ctr" defTabSz="1027366" fontAlgn="auto">
              <a:spcBef>
                <a:spcPts val="0"/>
              </a:spcBef>
              <a:spcAft>
                <a:spcPts val="0"/>
              </a:spcAft>
              <a:defRPr/>
            </a:pPr>
            <a:r>
              <a:rPr lang="fr-FR" sz="1400" dirty="0" smtClean="0">
                <a:latin typeface="Arial" pitchFamily="34" charset="0"/>
                <a:ea typeface="Calibri"/>
                <a:cs typeface="Arial" pitchFamily="34" charset="0"/>
              </a:rPr>
              <a:t>Petit déjeuner face au désert et  à l’Atlas avec notamment du live cooking de crêpes et pains typiquement berbères</a:t>
            </a:r>
          </a:p>
          <a:p>
            <a:pPr algn="ctr" defTabSz="1027366" fontAlgn="auto">
              <a:spcBef>
                <a:spcPts val="0"/>
              </a:spcBef>
              <a:spcAft>
                <a:spcPts val="0"/>
              </a:spcAft>
              <a:defRPr/>
            </a:pPr>
            <a:endParaRPr lang="fr-FR" sz="1400" dirty="0" smtClean="0">
              <a:latin typeface="Arial" pitchFamily="34" charset="0"/>
              <a:ea typeface="Calibri"/>
              <a:cs typeface="Arial" pitchFamily="34" charset="0"/>
            </a:endParaRPr>
          </a:p>
          <a:p>
            <a:pPr algn="ctr" defTabSz="1027366" fontAlgn="auto">
              <a:spcBef>
                <a:spcPts val="0"/>
              </a:spcBef>
              <a:spcAft>
                <a:spcPts val="0"/>
              </a:spcAft>
              <a:defRPr/>
            </a:pPr>
            <a:r>
              <a:rPr lang="fr-FR" sz="1400" b="1" dirty="0" smtClean="0">
                <a:latin typeface="Arial" pitchFamily="34" charset="0"/>
                <a:ea typeface="Calibri"/>
                <a:cs typeface="Arial" pitchFamily="34" charset="0"/>
              </a:rPr>
              <a:t>Puis multi activités aventure et zen attitude</a:t>
            </a:r>
          </a:p>
          <a:p>
            <a:pPr algn="ctr" defTabSz="1027366" fontAlgn="auto">
              <a:spcBef>
                <a:spcPts val="0"/>
              </a:spcBef>
              <a:spcAft>
                <a:spcPts val="0"/>
              </a:spcAft>
              <a:defRPr/>
            </a:pPr>
            <a:r>
              <a:rPr lang="fr-FR" sz="1400" b="1" dirty="0" smtClean="0">
                <a:latin typeface="Arial" pitchFamily="34" charset="0"/>
                <a:ea typeface="Calibri"/>
                <a:cs typeface="Arial" pitchFamily="34" charset="0"/>
              </a:rPr>
              <a:t> sur et autour de votre camp</a:t>
            </a:r>
          </a:p>
          <a:p>
            <a:pPr algn="ctr">
              <a:spcAft>
                <a:spcPts val="0"/>
              </a:spcAft>
            </a:pPr>
            <a:endParaRPr lang="fr-FR" sz="800" dirty="0" smtClean="0">
              <a:latin typeface="Arial" pitchFamily="34" charset="0"/>
              <a:ea typeface="Calibri"/>
              <a:cs typeface="Arial" pitchFamily="34" charset="0"/>
            </a:endParaRPr>
          </a:p>
          <a:p>
            <a:pPr algn="ctr" defTabSz="1027160" fontAlgn="auto">
              <a:spcBef>
                <a:spcPts val="0"/>
              </a:spcBef>
              <a:spcAft>
                <a:spcPts val="0"/>
              </a:spcAft>
              <a:defRPr/>
            </a:pPr>
            <a:r>
              <a:rPr lang="fr-FR" sz="1400" dirty="0" smtClean="0">
                <a:latin typeface="Arial" pitchFamily="34" charset="0"/>
                <a:ea typeface="Calibri"/>
                <a:cs typeface="Arial" pitchFamily="34" charset="0"/>
              </a:rPr>
              <a:t>Quad, dromadaire, spa nomade, cours de cuisine, atelier </a:t>
            </a:r>
            <a:r>
              <a:rPr lang="fr-FR" sz="1400" smtClean="0">
                <a:latin typeface="Arial" pitchFamily="34" charset="0"/>
                <a:ea typeface="Calibri"/>
                <a:cs typeface="Arial" pitchFamily="34" charset="0"/>
              </a:rPr>
              <a:t>de </a:t>
            </a:r>
            <a:r>
              <a:rPr lang="fr-FR" sz="1400" smtClean="0">
                <a:latin typeface="Arial" pitchFamily="34" charset="0"/>
                <a:ea typeface="Calibri"/>
                <a:cs typeface="Arial" pitchFamily="34" charset="0"/>
              </a:rPr>
              <a:t>.</a:t>
            </a:r>
            <a:endParaRPr lang="fr-FR" sz="1400" dirty="0" smtClean="0">
              <a:latin typeface="Arial" pitchFamily="34" charset="0"/>
              <a:ea typeface="Calibri"/>
              <a:cs typeface="Arial" pitchFamily="34" charset="0"/>
            </a:endParaRPr>
          </a:p>
          <a:p>
            <a:pPr algn="ctr">
              <a:spcAft>
                <a:spcPts val="0"/>
              </a:spcAft>
            </a:pPr>
            <a:endParaRPr lang="fr-FR" sz="1400" dirty="0" smtClean="0">
              <a:latin typeface="Arial" pitchFamily="34" charset="0"/>
              <a:ea typeface="Calibri"/>
              <a:cs typeface="Arial" pitchFamily="34" charset="0"/>
            </a:endParaRPr>
          </a:p>
          <a:p>
            <a:pPr algn="ctr">
              <a:spcAft>
                <a:spcPts val="0"/>
              </a:spcAft>
            </a:pPr>
            <a:r>
              <a:rPr lang="fr-FR" sz="1400" dirty="0" smtClean="0">
                <a:latin typeface="Arial" pitchFamily="34" charset="0"/>
                <a:ea typeface="Calibri"/>
                <a:cs typeface="Arial" pitchFamily="34" charset="0"/>
              </a:rPr>
              <a:t>Route vers Marrakech en fin de matinée (entre 45 et 60mn de route</a:t>
            </a:r>
            <a:r>
              <a:rPr lang="fr-FR" sz="1400" dirty="0" smtClean="0">
                <a:latin typeface="Arial" pitchFamily="34" charset="0"/>
                <a:ea typeface="Calibri"/>
                <a:cs typeface="Arial" pitchFamily="34" charset="0"/>
              </a:rPr>
              <a:t>)</a:t>
            </a:r>
          </a:p>
          <a:p>
            <a:pPr algn="ctr">
              <a:spcAft>
                <a:spcPts val="0"/>
              </a:spcAft>
            </a:pPr>
            <a:endParaRPr lang="fr-FR" sz="1400" dirty="0" smtClean="0">
              <a:latin typeface="Arial" pitchFamily="34" charset="0"/>
              <a:ea typeface="Calibri"/>
              <a:cs typeface="Arial" pitchFamily="34" charset="0"/>
            </a:endParaRPr>
          </a:p>
          <a:p>
            <a:pPr algn="ctr">
              <a:spcAft>
                <a:spcPts val="0"/>
              </a:spcAft>
            </a:pPr>
            <a:r>
              <a:rPr lang="fr-FR" sz="1200" i="1" dirty="0" smtClean="0">
                <a:latin typeface="Arial" pitchFamily="34" charset="0"/>
                <a:ea typeface="Calibri"/>
                <a:cs typeface="Arial" pitchFamily="34" charset="0"/>
              </a:rPr>
              <a:t>Possibilité de prévoir un arrêt durant lequel les participants verraient passer devant eux un troupeau de chèvres. Chaque chèvre aurait autour de son cou un petit collier à récolter avec des mots à rassembler. Ceux-ci, une fois réunis, formeraient un seul et même message en rapport avec la société – Nous consulter pour un devis.</a:t>
            </a:r>
            <a:endParaRPr lang="fr-FR" sz="1200" i="1" dirty="0" smtClean="0">
              <a:latin typeface="Arial" pitchFamily="34" charset="0"/>
              <a:ea typeface="Calibri"/>
              <a:cs typeface="Arial" pitchFamily="34" charset="0"/>
            </a:endParaRPr>
          </a:p>
          <a:p>
            <a:pPr algn="ctr">
              <a:spcAft>
                <a:spcPts val="0"/>
              </a:spcAft>
            </a:pPr>
            <a:endParaRPr lang="fr-FR" sz="1400" dirty="0" smtClean="0">
              <a:latin typeface="Arial" pitchFamily="34" charset="0"/>
              <a:ea typeface="Calibri"/>
              <a:cs typeface="Arial" pitchFamily="34" charset="0"/>
            </a:endParaRPr>
          </a:p>
          <a:p>
            <a:pPr algn="ctr">
              <a:spcAft>
                <a:spcPts val="0"/>
              </a:spcAft>
            </a:pPr>
            <a:r>
              <a:rPr lang="fr-FR" sz="1400" dirty="0" smtClean="0">
                <a:latin typeface="Arial" pitchFamily="34" charset="0"/>
                <a:ea typeface="Calibri"/>
                <a:cs typeface="Arial" pitchFamily="34" charset="0"/>
              </a:rPr>
              <a:t>Déjeuner autour de la piscine de votre hôtel</a:t>
            </a:r>
          </a:p>
          <a:p>
            <a:pPr algn="ctr">
              <a:spcAft>
                <a:spcPts val="0"/>
              </a:spcAft>
            </a:pPr>
            <a:endParaRPr lang="fr-FR" sz="1400" dirty="0" smtClean="0">
              <a:latin typeface="Arial" pitchFamily="34" charset="0"/>
              <a:ea typeface="Calibri"/>
              <a:cs typeface="Arial" pitchFamily="34" charset="0"/>
            </a:endParaRPr>
          </a:p>
          <a:p>
            <a:pPr algn="ctr">
              <a:spcAft>
                <a:spcPts val="0"/>
              </a:spcAft>
            </a:pPr>
            <a:r>
              <a:rPr lang="fr-FR" sz="1400" dirty="0" smtClean="0">
                <a:latin typeface="Arial" pitchFamily="34" charset="0"/>
                <a:ea typeface="Calibri"/>
                <a:cs typeface="Arial" pitchFamily="34" charset="0"/>
              </a:rPr>
              <a:t>Après-midi avec </a:t>
            </a:r>
            <a:r>
              <a:rPr lang="fr-FR" sz="1400" b="1" dirty="0" smtClean="0">
                <a:latin typeface="Arial" pitchFamily="34" charset="0"/>
                <a:ea typeface="Calibri"/>
                <a:cs typeface="Arial" pitchFamily="34" charset="0"/>
              </a:rPr>
              <a:t>programme d’activités à la carte sur Marrakech:</a:t>
            </a:r>
            <a:r>
              <a:rPr lang="fr-FR" sz="1400" dirty="0" smtClean="0">
                <a:latin typeface="Arial" pitchFamily="34" charset="0"/>
                <a:ea typeface="Calibri"/>
                <a:cs typeface="Arial" pitchFamily="34" charset="0"/>
              </a:rPr>
              <a:t> </a:t>
            </a:r>
            <a:r>
              <a:rPr lang="fr-FR" sz="1400" dirty="0" smtClean="0">
                <a:latin typeface="Arial" pitchFamily="34" charset="0"/>
                <a:ea typeface="Times New Roman"/>
                <a:cs typeface="Arial" pitchFamily="34" charset="0"/>
              </a:rPr>
              <a:t>Spa à l’hôtel ou dans des </a:t>
            </a:r>
            <a:r>
              <a:rPr lang="fr-FR" sz="1400" dirty="0" err="1" smtClean="0">
                <a:latin typeface="Arial" pitchFamily="34" charset="0"/>
                <a:ea typeface="Times New Roman"/>
                <a:cs typeface="Arial" pitchFamily="34" charset="0"/>
              </a:rPr>
              <a:t>riads</a:t>
            </a:r>
            <a:r>
              <a:rPr lang="fr-FR" sz="1400" dirty="0" smtClean="0">
                <a:latin typeface="Arial" pitchFamily="34" charset="0"/>
                <a:ea typeface="Times New Roman"/>
                <a:cs typeface="Arial" pitchFamily="34" charset="0"/>
              </a:rPr>
              <a:t> en médina, plusieurs types de visites en médina, cours de cuisine, calèche et découverte du jardin Majorelle, visite shopping tendance/</a:t>
            </a:r>
            <a:r>
              <a:rPr lang="fr-FR" sz="1400" dirty="0" err="1" smtClean="0">
                <a:latin typeface="Arial" pitchFamily="34" charset="0"/>
                <a:ea typeface="Times New Roman"/>
                <a:cs typeface="Arial" pitchFamily="34" charset="0"/>
              </a:rPr>
              <a:t>trendy</a:t>
            </a:r>
            <a:r>
              <a:rPr lang="fr-FR" sz="1400" dirty="0" smtClean="0">
                <a:latin typeface="Arial" pitchFamily="34" charset="0"/>
                <a:ea typeface="Times New Roman"/>
                <a:cs typeface="Arial" pitchFamily="34" charset="0"/>
              </a:rPr>
              <a:t> sur les pas du film </a:t>
            </a:r>
            <a:r>
              <a:rPr lang="fr-FR" sz="1400" dirty="0" err="1" smtClean="0">
                <a:latin typeface="Arial" pitchFamily="34" charset="0"/>
                <a:ea typeface="Times New Roman"/>
                <a:cs typeface="Arial" pitchFamily="34" charset="0"/>
              </a:rPr>
              <a:t>Sex</a:t>
            </a:r>
            <a:r>
              <a:rPr lang="fr-FR" sz="1400" dirty="0" smtClean="0">
                <a:latin typeface="Arial" pitchFamily="34" charset="0"/>
                <a:ea typeface="Times New Roman"/>
                <a:cs typeface="Arial" pitchFamily="34" charset="0"/>
              </a:rPr>
              <a:t> and the City 2</a:t>
            </a:r>
            <a:r>
              <a:rPr lang="fr-FR" sz="1400" dirty="0" smtClean="0">
                <a:latin typeface="Arial" pitchFamily="34" charset="0"/>
                <a:ea typeface="Times New Roman"/>
                <a:cs typeface="Arial" pitchFamily="34" charset="0"/>
              </a:rPr>
              <a:t>…</a:t>
            </a:r>
          </a:p>
          <a:p>
            <a:pPr algn="ctr">
              <a:spcAft>
                <a:spcPts val="0"/>
              </a:spcAft>
            </a:pPr>
            <a:endParaRPr lang="fr-FR" sz="1400" dirty="0" smtClean="0">
              <a:latin typeface="Arial" pitchFamily="34" charset="0"/>
              <a:ea typeface="Times New Roman"/>
              <a:cs typeface="Arial" pitchFamily="34" charset="0"/>
            </a:endParaRPr>
          </a:p>
          <a:p>
            <a:pPr algn="ctr">
              <a:spcAft>
                <a:spcPts val="0"/>
              </a:spcAft>
            </a:pPr>
            <a:r>
              <a:rPr lang="fr-FR" sz="1400" b="1" dirty="0" smtClean="0">
                <a:latin typeface="Arial" pitchFamily="34" charset="0"/>
                <a:ea typeface="Calibri"/>
                <a:cs typeface="Arial" pitchFamily="34" charset="0"/>
              </a:rPr>
              <a:t>Soirée Blanche Façon Marrakech </a:t>
            </a:r>
            <a:r>
              <a:rPr lang="fr-FR" sz="1400" b="1" dirty="0" err="1" smtClean="0">
                <a:latin typeface="Arial" pitchFamily="34" charset="0"/>
                <a:ea typeface="Calibri"/>
                <a:cs typeface="Arial" pitchFamily="34" charset="0"/>
              </a:rPr>
              <a:t>Trendy</a:t>
            </a:r>
            <a:r>
              <a:rPr lang="fr-FR" sz="1400" b="1" dirty="0" smtClean="0">
                <a:latin typeface="Arial" pitchFamily="34" charset="0"/>
                <a:ea typeface="Calibri"/>
                <a:cs typeface="Arial" pitchFamily="34" charset="0"/>
              </a:rPr>
              <a:t> avec privatisation du restaurant Le Crystal et entrée au Pacha Club</a:t>
            </a:r>
          </a:p>
          <a:p>
            <a:pPr algn="ctr">
              <a:spcAft>
                <a:spcPts val="0"/>
              </a:spcAft>
            </a:pPr>
            <a:endParaRPr lang="fr-FR" sz="1400" dirty="0" smtClean="0">
              <a:latin typeface="Arial" pitchFamily="34" charset="0"/>
              <a:ea typeface="Calibri"/>
              <a:cs typeface="Arial" pitchFamily="34" charset="0"/>
            </a:endParaRPr>
          </a:p>
          <a:p>
            <a:pPr algn="ctr">
              <a:spcAft>
                <a:spcPts val="0"/>
              </a:spcAft>
            </a:pPr>
            <a:r>
              <a:rPr lang="fr-FR" sz="1400" dirty="0" smtClean="0">
                <a:latin typeface="Arial" pitchFamily="34" charset="0"/>
                <a:ea typeface="Calibri"/>
                <a:cs typeface="Arial" pitchFamily="34" charset="0"/>
              </a:rPr>
              <a:t>Option Soirée </a:t>
            </a:r>
            <a:r>
              <a:rPr lang="fr-FR" sz="1400" dirty="0" smtClean="0">
                <a:latin typeface="Arial" pitchFamily="34" charset="0"/>
                <a:ea typeface="Calibri"/>
                <a:cs typeface="Arial" pitchFamily="34" charset="0"/>
              </a:rPr>
              <a:t>« </a:t>
            </a:r>
            <a:r>
              <a:rPr lang="fr-FR" sz="1400" dirty="0" err="1" smtClean="0">
                <a:latin typeface="Arial" pitchFamily="34" charset="0"/>
                <a:ea typeface="Calibri"/>
                <a:cs typeface="Arial" pitchFamily="34" charset="0"/>
              </a:rPr>
              <a:t>Rustic</a:t>
            </a:r>
            <a:r>
              <a:rPr lang="fr-FR" sz="1400" dirty="0" smtClean="0">
                <a:latin typeface="Arial" pitchFamily="34" charset="0"/>
                <a:ea typeface="Calibri"/>
                <a:cs typeface="Arial" pitchFamily="34" charset="0"/>
              </a:rPr>
              <a:t> / Chic »: Dîner au </a:t>
            </a:r>
            <a:r>
              <a:rPr lang="fr-FR" sz="1400" dirty="0" err="1" smtClean="0">
                <a:latin typeface="Arial" pitchFamily="34" charset="0"/>
                <a:ea typeface="Calibri"/>
                <a:cs typeface="Arial" pitchFamily="34" charset="0"/>
              </a:rPr>
              <a:t>Beldi</a:t>
            </a:r>
            <a:r>
              <a:rPr lang="fr-FR" sz="1400" dirty="0" smtClean="0">
                <a:latin typeface="Arial" pitchFamily="34" charset="0"/>
                <a:ea typeface="Calibri"/>
                <a:cs typeface="Arial" pitchFamily="34" charset="0"/>
              </a:rPr>
              <a:t> Country </a:t>
            </a:r>
            <a:r>
              <a:rPr lang="fr-FR" sz="1400" dirty="0" smtClean="0">
                <a:latin typeface="Arial" pitchFamily="34" charset="0"/>
                <a:ea typeface="Calibri"/>
                <a:cs typeface="Arial" pitchFamily="34" charset="0"/>
              </a:rPr>
              <a:t>Club</a:t>
            </a:r>
            <a:endParaRPr lang="fr-FR" sz="1400" dirty="0" smtClean="0">
              <a:ea typeface="Calibri"/>
              <a:cs typeface="Times New Roman"/>
            </a:endParaRPr>
          </a:p>
          <a:p>
            <a:pPr algn="ctr">
              <a:spcAft>
                <a:spcPts val="0"/>
              </a:spcAft>
            </a:pPr>
            <a:endParaRPr lang="fr-FR" sz="1400" dirty="0" smtClean="0">
              <a:ea typeface="Calibri"/>
              <a:cs typeface="Times New Roman"/>
            </a:endParaRPr>
          </a:p>
          <a:p>
            <a:pPr algn="ctr">
              <a:spcAft>
                <a:spcPts val="0"/>
              </a:spcAft>
            </a:pPr>
            <a:endParaRPr lang="fr-FR" sz="1400" dirty="0" smtClean="0">
              <a:latin typeface="Arial" pitchFamily="34" charset="0"/>
              <a:ea typeface="Times New Roman"/>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p:cNvPicPr>
            <a:picLocks noChangeAspect="1" noChangeArrowheads="1"/>
          </p:cNvPicPr>
          <p:nvPr/>
        </p:nvPicPr>
        <p:blipFill>
          <a:blip r:embed="rId2" cstate="email"/>
          <a:srcRect/>
          <a:stretch>
            <a:fillRect/>
          </a:stretch>
        </p:blipFill>
        <p:spPr bwMode="auto">
          <a:xfrm>
            <a:off x="251943" y="1116336"/>
            <a:ext cx="9937104" cy="3691217"/>
          </a:xfrm>
          <a:prstGeom prst="rect">
            <a:avLst/>
          </a:prstGeom>
          <a:noFill/>
          <a:ln w="28575">
            <a:noFill/>
            <a:miter lim="800000"/>
            <a:headEnd/>
            <a:tailEnd/>
          </a:ln>
          <a:effectLst/>
        </p:spPr>
      </p:pic>
      <p:pic>
        <p:nvPicPr>
          <p:cNvPr id="2052" name="Picture 4"/>
          <p:cNvPicPr>
            <a:picLocks noChangeAspect="1" noChangeArrowheads="1"/>
          </p:cNvPicPr>
          <p:nvPr/>
        </p:nvPicPr>
        <p:blipFill>
          <a:blip r:embed="rId3" cstate="email"/>
          <a:srcRect/>
          <a:stretch>
            <a:fillRect/>
          </a:stretch>
        </p:blipFill>
        <p:spPr bwMode="auto">
          <a:xfrm>
            <a:off x="7020695" y="4879560"/>
            <a:ext cx="3168352" cy="2357454"/>
          </a:xfrm>
          <a:prstGeom prst="rect">
            <a:avLst/>
          </a:prstGeom>
          <a:noFill/>
          <a:ln w="28575">
            <a:noFill/>
            <a:miter lim="800000"/>
            <a:headEnd/>
            <a:tailEnd/>
          </a:ln>
          <a:effectLst/>
        </p:spPr>
      </p:pic>
      <p:pic>
        <p:nvPicPr>
          <p:cNvPr id="2051" name="Picture 3"/>
          <p:cNvPicPr>
            <a:picLocks noChangeAspect="1" noChangeArrowheads="1"/>
          </p:cNvPicPr>
          <p:nvPr/>
        </p:nvPicPr>
        <p:blipFill>
          <a:blip r:embed="rId4" cstate="email"/>
          <a:srcRect/>
          <a:stretch>
            <a:fillRect/>
          </a:stretch>
        </p:blipFill>
        <p:spPr bwMode="auto">
          <a:xfrm>
            <a:off x="3636319" y="4879560"/>
            <a:ext cx="3312368" cy="2357454"/>
          </a:xfrm>
          <a:prstGeom prst="rect">
            <a:avLst/>
          </a:prstGeom>
          <a:noFill/>
          <a:ln w="28575">
            <a:noFill/>
            <a:miter lim="800000"/>
            <a:headEnd/>
            <a:tailEnd/>
          </a:ln>
          <a:effectLst/>
        </p:spPr>
      </p:pic>
      <p:pic>
        <p:nvPicPr>
          <p:cNvPr id="2055" name="Picture 7"/>
          <p:cNvPicPr>
            <a:picLocks noChangeAspect="1" noChangeArrowheads="1"/>
          </p:cNvPicPr>
          <p:nvPr/>
        </p:nvPicPr>
        <p:blipFill>
          <a:blip r:embed="rId5" cstate="email"/>
          <a:srcRect/>
          <a:stretch>
            <a:fillRect/>
          </a:stretch>
        </p:blipFill>
        <p:spPr bwMode="auto">
          <a:xfrm>
            <a:off x="251943" y="4879572"/>
            <a:ext cx="3312368" cy="2357455"/>
          </a:xfrm>
          <a:prstGeom prst="rect">
            <a:avLst/>
          </a:prstGeom>
          <a:noFill/>
          <a:ln w="28575">
            <a:noFill/>
            <a:miter lim="800000"/>
            <a:headEnd/>
            <a:tailEnd/>
          </a:ln>
          <a:effectLst/>
        </p:spPr>
      </p:pic>
      <p:sp>
        <p:nvSpPr>
          <p:cNvPr id="9" name="ZoneTexte 8"/>
          <p:cNvSpPr txBox="1"/>
          <p:nvPr/>
        </p:nvSpPr>
        <p:spPr>
          <a:xfrm>
            <a:off x="2791603" y="47652"/>
            <a:ext cx="7530062" cy="522929"/>
          </a:xfrm>
          <a:prstGeom prst="rect">
            <a:avLst/>
          </a:prstGeom>
          <a:noFill/>
        </p:spPr>
        <p:txBody>
          <a:bodyPr wrap="square" lIns="91107" tIns="45554" rIns="91107" bIns="45554">
            <a:spAutoFit/>
          </a:bodyPr>
          <a:lstStyle/>
          <a:p>
            <a:pPr algn="r"/>
            <a:r>
              <a:rPr lang="fr-FR" sz="2800" b="1" dirty="0" smtClean="0">
                <a:latin typeface="Calibri" pitchFamily="34" charset="0"/>
              </a:rPr>
              <a:t>Excursion en quad dans le désert de l’Atlas…</a:t>
            </a:r>
            <a:endParaRPr lang="fr-FR" sz="2800" b="1" dirty="0">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6266E378-A4B0-43A8-8AE0-848D331F3749}" type="slidenum">
              <a:rPr lang="fr-FR" smtClean="0"/>
              <a:pPr/>
              <a:t>16</a:t>
            </a:fld>
            <a:endParaRPr lang="fr-FR"/>
          </a:p>
        </p:txBody>
      </p:sp>
      <p:sp>
        <p:nvSpPr>
          <p:cNvPr id="7" name="ZoneTexte 6"/>
          <p:cNvSpPr txBox="1"/>
          <p:nvPr/>
        </p:nvSpPr>
        <p:spPr>
          <a:xfrm>
            <a:off x="323950" y="252239"/>
            <a:ext cx="4608512" cy="400011"/>
          </a:xfrm>
          <a:prstGeom prst="rect">
            <a:avLst/>
          </a:prstGeom>
          <a:noFill/>
        </p:spPr>
        <p:txBody>
          <a:bodyPr wrap="square" lIns="91341" tIns="45671" rIns="91341" bIns="45671" rtlCol="0">
            <a:spAutoFit/>
          </a:bodyPr>
          <a:lstStyle/>
          <a:p>
            <a:r>
              <a:rPr lang="fr-FR" dirty="0" smtClean="0"/>
              <a:t>Un Raid Quad unique</a:t>
            </a:r>
            <a:endParaRPr lang="fr-FR" dirty="0"/>
          </a:p>
        </p:txBody>
      </p:sp>
      <p:pic>
        <p:nvPicPr>
          <p:cNvPr id="2" name="Picture 2" descr="http://www.raidberbere.com/wp-content/gallery/photos-maroc-2009/photo_204.jpg"/>
          <p:cNvPicPr>
            <a:picLocks noChangeAspect="1" noChangeArrowheads="1"/>
          </p:cNvPicPr>
          <p:nvPr/>
        </p:nvPicPr>
        <p:blipFill>
          <a:blip r:embed="rId2" cstate="email"/>
          <a:srcRect/>
          <a:stretch>
            <a:fillRect/>
          </a:stretch>
        </p:blipFill>
        <p:spPr bwMode="auto">
          <a:xfrm>
            <a:off x="496342" y="1994681"/>
            <a:ext cx="4327356" cy="2500330"/>
          </a:xfrm>
          <a:prstGeom prst="rect">
            <a:avLst/>
          </a:prstGeom>
          <a:ln>
            <a:noFill/>
          </a:ln>
          <a:effectLst>
            <a:outerShdw blurRad="292100" dist="139700" dir="2700000" algn="tl" rotWithShape="0">
              <a:srgbClr val="333333">
                <a:alpha val="65000"/>
              </a:srgbClr>
            </a:outerShdw>
          </a:effectLst>
        </p:spPr>
      </p:pic>
      <p:pic>
        <p:nvPicPr>
          <p:cNvPr id="35844" name="Picture 4" descr="http://www.terredesetoiles.com/fr/wp-content/gallery/activite/rando-agafay-lara-21.jpg"/>
          <p:cNvPicPr>
            <a:picLocks noChangeAspect="1" noChangeArrowheads="1"/>
          </p:cNvPicPr>
          <p:nvPr/>
        </p:nvPicPr>
        <p:blipFill>
          <a:blip r:embed="rId3" cstate="email"/>
          <a:srcRect/>
          <a:stretch>
            <a:fillRect/>
          </a:stretch>
        </p:blipFill>
        <p:spPr bwMode="auto">
          <a:xfrm>
            <a:off x="5577687" y="3923509"/>
            <a:ext cx="4320479" cy="3237176"/>
          </a:xfrm>
          <a:prstGeom prst="rect">
            <a:avLst/>
          </a:prstGeom>
          <a:ln>
            <a:noFill/>
          </a:ln>
          <a:effectLst>
            <a:outerShdw blurRad="292100" dist="139700" dir="2700000" algn="tl" rotWithShape="0">
              <a:srgbClr val="333333">
                <a:alpha val="65000"/>
              </a:srgbClr>
            </a:outerShdw>
          </a:effectLst>
        </p:spPr>
      </p:pic>
      <p:pic>
        <p:nvPicPr>
          <p:cNvPr id="35846" name="Picture 6" descr="http://helicoptere.heliconia-maroc.com/upload/chameau.jpg"/>
          <p:cNvPicPr>
            <a:picLocks noChangeAspect="1" noChangeArrowheads="1"/>
          </p:cNvPicPr>
          <p:nvPr/>
        </p:nvPicPr>
        <p:blipFill>
          <a:blip r:embed="rId4" cstate="email"/>
          <a:srcRect/>
          <a:stretch>
            <a:fillRect/>
          </a:stretch>
        </p:blipFill>
        <p:spPr bwMode="auto">
          <a:xfrm>
            <a:off x="5724552" y="1620394"/>
            <a:ext cx="3168352" cy="1887896"/>
          </a:xfrm>
          <a:prstGeom prst="rect">
            <a:avLst/>
          </a:prstGeom>
          <a:ln>
            <a:noFill/>
          </a:ln>
          <a:effectLst>
            <a:outerShdw blurRad="292100" dist="139700" dir="2700000" algn="tl" rotWithShape="0">
              <a:srgbClr val="333333">
                <a:alpha val="65000"/>
              </a:srgbClr>
            </a:outerShdw>
          </a:effectLst>
        </p:spPr>
      </p:pic>
      <p:sp>
        <p:nvSpPr>
          <p:cNvPr id="10" name="ZoneTexte 9"/>
          <p:cNvSpPr txBox="1"/>
          <p:nvPr/>
        </p:nvSpPr>
        <p:spPr>
          <a:xfrm>
            <a:off x="3671888" y="47627"/>
            <a:ext cx="6732587" cy="1015644"/>
          </a:xfrm>
          <a:prstGeom prst="rect">
            <a:avLst/>
          </a:prstGeom>
          <a:noFill/>
        </p:spPr>
        <p:txBody>
          <a:bodyPr lIns="91341" tIns="45671" rIns="91341" bIns="45671">
            <a:spAutoFit/>
          </a:bodyPr>
          <a:lstStyle/>
          <a:p>
            <a:pPr algn="r"/>
            <a:r>
              <a:rPr lang="fr-FR" sz="3000" b="1" dirty="0" smtClean="0">
                <a:solidFill>
                  <a:srgbClr val="404040"/>
                </a:solidFill>
                <a:latin typeface="Calibri" pitchFamily="34" charset="0"/>
              </a:rPr>
              <a:t>SUR LES PISTES DANS LE DESERT D’AGAFAY et L’ATLAS…</a:t>
            </a:r>
            <a:endParaRPr lang="fr-FR" sz="3000" b="1" dirty="0">
              <a:solidFill>
                <a:srgbClr val="404040"/>
              </a:solidFill>
              <a:latin typeface="Calibri" pitchFamily="34" charset="0"/>
            </a:endParaRPr>
          </a:p>
        </p:txBody>
      </p:sp>
      <p:pic>
        <p:nvPicPr>
          <p:cNvPr id="9" name="Image 8" descr="Quad 1.jpg"/>
          <p:cNvPicPr>
            <a:picLocks noChangeAspect="1"/>
          </p:cNvPicPr>
          <p:nvPr/>
        </p:nvPicPr>
        <p:blipFill>
          <a:blip r:embed="rId5" cstate="email"/>
          <a:stretch>
            <a:fillRect/>
          </a:stretch>
        </p:blipFill>
        <p:spPr>
          <a:xfrm>
            <a:off x="1434282" y="4792143"/>
            <a:ext cx="3857652" cy="256038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cstate="email"/>
          <a:srcRect/>
          <a:stretch>
            <a:fillRect/>
          </a:stretch>
        </p:blipFill>
        <p:spPr bwMode="auto">
          <a:xfrm>
            <a:off x="251955" y="1512378"/>
            <a:ext cx="5208581" cy="3168352"/>
          </a:xfrm>
          <a:prstGeom prst="rect">
            <a:avLst/>
          </a:prstGeom>
          <a:noFill/>
          <a:ln w="9525">
            <a:noFill/>
            <a:miter lim="800000"/>
            <a:headEnd/>
            <a:tailEnd/>
          </a:ln>
        </p:spPr>
      </p:pic>
      <p:pic>
        <p:nvPicPr>
          <p:cNvPr id="1031" name="Picture 7"/>
          <p:cNvPicPr>
            <a:picLocks noChangeAspect="1" noChangeArrowheads="1"/>
          </p:cNvPicPr>
          <p:nvPr/>
        </p:nvPicPr>
        <p:blipFill>
          <a:blip r:embed="rId3" cstate="email"/>
          <a:srcRect/>
          <a:stretch>
            <a:fillRect/>
          </a:stretch>
        </p:blipFill>
        <p:spPr bwMode="auto">
          <a:xfrm>
            <a:off x="5508526" y="1512392"/>
            <a:ext cx="4680520" cy="3168001"/>
          </a:xfrm>
          <a:prstGeom prst="rect">
            <a:avLst/>
          </a:prstGeom>
          <a:noFill/>
          <a:ln w="9525">
            <a:noFill/>
            <a:miter lim="800000"/>
            <a:headEnd/>
            <a:tailEnd/>
          </a:ln>
        </p:spPr>
      </p:pic>
      <p:sp>
        <p:nvSpPr>
          <p:cNvPr id="8" name="Espace réservé du numéro de diapositive 7"/>
          <p:cNvSpPr>
            <a:spLocks noGrp="1"/>
          </p:cNvSpPr>
          <p:nvPr>
            <p:ph type="sldNum" sz="quarter" idx="12"/>
          </p:nvPr>
        </p:nvSpPr>
        <p:spPr/>
        <p:txBody>
          <a:bodyPr/>
          <a:lstStyle/>
          <a:p>
            <a:fld id="{6266E378-A4B0-43A8-8AE0-848D331F3749}" type="slidenum">
              <a:rPr lang="fr-FR" smtClean="0"/>
              <a:pPr/>
              <a:t>17</a:t>
            </a:fld>
            <a:endParaRPr lang="fr-FR"/>
          </a:p>
        </p:txBody>
      </p:sp>
      <p:sp>
        <p:nvSpPr>
          <p:cNvPr id="9" name="ZoneTexte 8"/>
          <p:cNvSpPr txBox="1"/>
          <p:nvPr/>
        </p:nvSpPr>
        <p:spPr>
          <a:xfrm>
            <a:off x="3671888" y="47638"/>
            <a:ext cx="6732587" cy="522976"/>
          </a:xfrm>
          <a:prstGeom prst="rect">
            <a:avLst/>
          </a:prstGeom>
          <a:noFill/>
        </p:spPr>
        <p:txBody>
          <a:bodyPr lIns="91152" tIns="45576" rIns="91152" bIns="45576">
            <a:spAutoFit/>
          </a:bodyPr>
          <a:lstStyle/>
          <a:p>
            <a:pPr algn="r"/>
            <a:r>
              <a:rPr lang="fr-FR" sz="2800" b="1" dirty="0" smtClean="0">
                <a:latin typeface="Calibri" pitchFamily="34" charset="0"/>
              </a:rPr>
              <a:t>Spa nomade au milieu de nulle part...</a:t>
            </a:r>
            <a:endParaRPr lang="fr-FR" sz="2800" b="1" dirty="0">
              <a:latin typeface="Calibri" pitchFamily="34" charset="0"/>
            </a:endParaRPr>
          </a:p>
        </p:txBody>
      </p:sp>
      <p:pic>
        <p:nvPicPr>
          <p:cNvPr id="1029" name="Picture 5"/>
          <p:cNvPicPr>
            <a:picLocks noChangeAspect="1" noChangeArrowheads="1"/>
          </p:cNvPicPr>
          <p:nvPr/>
        </p:nvPicPr>
        <p:blipFill>
          <a:blip r:embed="rId4" cstate="email"/>
          <a:srcRect/>
          <a:stretch>
            <a:fillRect/>
          </a:stretch>
        </p:blipFill>
        <p:spPr bwMode="auto">
          <a:xfrm>
            <a:off x="2753845" y="4752739"/>
            <a:ext cx="3288866" cy="2482147"/>
          </a:xfrm>
          <a:prstGeom prst="rect">
            <a:avLst/>
          </a:prstGeom>
          <a:noFill/>
          <a:ln w="9525">
            <a:noFill/>
            <a:miter lim="800000"/>
            <a:headEnd/>
            <a:tailEnd/>
          </a:ln>
        </p:spPr>
      </p:pic>
      <p:pic>
        <p:nvPicPr>
          <p:cNvPr id="1028" name="Picture 4" descr="http://handsonmobilespa.com/images/desert-massage.jpg"/>
          <p:cNvPicPr>
            <a:picLocks noChangeAspect="1" noChangeArrowheads="1"/>
          </p:cNvPicPr>
          <p:nvPr/>
        </p:nvPicPr>
        <p:blipFill>
          <a:blip r:embed="rId5" cstate="email"/>
          <a:srcRect/>
          <a:stretch>
            <a:fillRect/>
          </a:stretch>
        </p:blipFill>
        <p:spPr bwMode="auto">
          <a:xfrm>
            <a:off x="251945" y="4752745"/>
            <a:ext cx="2419680" cy="2484276"/>
          </a:xfrm>
          <a:prstGeom prst="rect">
            <a:avLst/>
          </a:prstGeom>
          <a:noFill/>
        </p:spPr>
      </p:pic>
      <p:pic>
        <p:nvPicPr>
          <p:cNvPr id="2050" name="Picture 2"/>
          <p:cNvPicPr>
            <a:picLocks noChangeAspect="1" noChangeArrowheads="1"/>
          </p:cNvPicPr>
          <p:nvPr/>
        </p:nvPicPr>
        <p:blipFill>
          <a:blip r:embed="rId6" cstate="email"/>
          <a:srcRect/>
          <a:stretch>
            <a:fillRect/>
          </a:stretch>
        </p:blipFill>
        <p:spPr bwMode="auto">
          <a:xfrm>
            <a:off x="6124937" y="4752752"/>
            <a:ext cx="4064115" cy="24818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srcRect/>
          <a:stretch>
            <a:fillRect/>
          </a:stretch>
        </p:blipFill>
        <p:spPr bwMode="auto">
          <a:xfrm>
            <a:off x="6012582" y="1044327"/>
            <a:ext cx="4104456" cy="2952328"/>
          </a:xfrm>
          <a:prstGeom prst="rect">
            <a:avLst/>
          </a:prstGeom>
          <a:noFill/>
          <a:ln w="9525">
            <a:noFill/>
            <a:miter lim="800000"/>
            <a:headEnd/>
            <a:tailEnd/>
          </a:ln>
          <a:effectLst/>
        </p:spPr>
      </p:pic>
      <p:sp>
        <p:nvSpPr>
          <p:cNvPr id="10" name="ZoneTexte 9"/>
          <p:cNvSpPr txBox="1"/>
          <p:nvPr/>
        </p:nvSpPr>
        <p:spPr>
          <a:xfrm>
            <a:off x="251942" y="1404367"/>
            <a:ext cx="5472608" cy="1580911"/>
          </a:xfrm>
          <a:prstGeom prst="rect">
            <a:avLst/>
          </a:prstGeom>
          <a:noFill/>
        </p:spPr>
        <p:txBody>
          <a:bodyPr wrap="square" lIns="102587" tIns="51291" rIns="102587" bIns="51291">
            <a:spAutoFit/>
          </a:bodyPr>
          <a:lstStyle/>
          <a:p>
            <a:pPr algn="just">
              <a:buFontTx/>
              <a:buChar char="-"/>
            </a:pPr>
            <a:endParaRPr lang="fr-FR" sz="600" dirty="0">
              <a:solidFill>
                <a:schemeClr val="tx1">
                  <a:lumMod val="50000"/>
                  <a:lumOff val="50000"/>
                </a:schemeClr>
              </a:solidFill>
              <a:latin typeface="Calibri" pitchFamily="34" charset="0"/>
            </a:endParaRPr>
          </a:p>
          <a:p>
            <a:pPr algn="just">
              <a:buFontTx/>
              <a:buChar char="-"/>
            </a:pPr>
            <a:r>
              <a:rPr lang="fr-FR" sz="1400" dirty="0">
                <a:solidFill>
                  <a:schemeClr val="tx1">
                    <a:lumMod val="50000"/>
                    <a:lumOff val="50000"/>
                  </a:schemeClr>
                </a:solidFill>
                <a:latin typeface="Calibri" pitchFamily="34" charset="0"/>
              </a:rPr>
              <a:t> La </a:t>
            </a:r>
            <a:r>
              <a:rPr lang="fr-FR" sz="1400" dirty="0" smtClean="0">
                <a:solidFill>
                  <a:schemeClr val="tx1">
                    <a:lumMod val="50000"/>
                    <a:lumOff val="50000"/>
                  </a:schemeClr>
                </a:solidFill>
                <a:latin typeface="Calibri" pitchFamily="34" charset="0"/>
              </a:rPr>
              <a:t>cuisine avec des chefs mais aussi la « dada », c’est-à-dire la maman de la famille qui vous apprendra le pliage des crêpes </a:t>
            </a:r>
            <a:r>
              <a:rPr lang="fr-FR" sz="1400" dirty="0">
                <a:solidFill>
                  <a:schemeClr val="tx1">
                    <a:lumMod val="50000"/>
                    <a:lumOff val="50000"/>
                  </a:schemeClr>
                </a:solidFill>
                <a:latin typeface="Calibri" pitchFamily="34" charset="0"/>
              </a:rPr>
              <a:t>traditionnelles et vous révélera aussi les secrets de la </a:t>
            </a:r>
            <a:r>
              <a:rPr lang="fr-FR" sz="1400" dirty="0" smtClean="0">
                <a:solidFill>
                  <a:schemeClr val="tx1">
                    <a:lumMod val="50000"/>
                    <a:lumOff val="50000"/>
                  </a:schemeClr>
                </a:solidFill>
                <a:latin typeface="Calibri" pitchFamily="34" charset="0"/>
              </a:rPr>
              <a:t>vraie </a:t>
            </a:r>
            <a:r>
              <a:rPr lang="fr-FR" sz="1400" dirty="0">
                <a:solidFill>
                  <a:schemeClr val="tx1">
                    <a:lumMod val="50000"/>
                    <a:lumOff val="50000"/>
                  </a:schemeClr>
                </a:solidFill>
                <a:latin typeface="Calibri" pitchFamily="34" charset="0"/>
              </a:rPr>
              <a:t>préparation du thé à la menthe…</a:t>
            </a:r>
          </a:p>
          <a:p>
            <a:pPr algn="just">
              <a:buFontTx/>
              <a:buChar char="-"/>
            </a:pPr>
            <a:endParaRPr lang="fr-FR" sz="600" dirty="0">
              <a:solidFill>
                <a:schemeClr val="tx1">
                  <a:lumMod val="50000"/>
                  <a:lumOff val="50000"/>
                </a:schemeClr>
              </a:solidFill>
              <a:latin typeface="Calibri" pitchFamily="34" charset="0"/>
            </a:endParaRPr>
          </a:p>
          <a:p>
            <a:pPr algn="just">
              <a:buFontTx/>
              <a:buChar char="-"/>
            </a:pPr>
            <a:r>
              <a:rPr lang="fr-FR" sz="1400" dirty="0">
                <a:solidFill>
                  <a:schemeClr val="tx1">
                    <a:lumMod val="50000"/>
                    <a:lumOff val="50000"/>
                  </a:schemeClr>
                </a:solidFill>
                <a:latin typeface="Calibri" pitchFamily="34" charset="0"/>
              </a:rPr>
              <a:t> La musique avec </a:t>
            </a:r>
            <a:r>
              <a:rPr lang="fr-FR" sz="1400" dirty="0" smtClean="0">
                <a:solidFill>
                  <a:schemeClr val="tx1">
                    <a:lumMod val="50000"/>
                    <a:lumOff val="50000"/>
                  </a:schemeClr>
                </a:solidFill>
                <a:latin typeface="Calibri" pitchFamily="34" charset="0"/>
              </a:rPr>
              <a:t>3 musiciens </a:t>
            </a:r>
            <a:r>
              <a:rPr lang="fr-FR" sz="1400" dirty="0" err="1" smtClean="0">
                <a:solidFill>
                  <a:schemeClr val="tx1">
                    <a:lumMod val="50000"/>
                    <a:lumOff val="50000"/>
                  </a:schemeClr>
                </a:solidFill>
                <a:latin typeface="Calibri" pitchFamily="34" charset="0"/>
              </a:rPr>
              <a:t>Gnaouas</a:t>
            </a:r>
            <a:r>
              <a:rPr lang="fr-FR" sz="1400" dirty="0" smtClean="0">
                <a:solidFill>
                  <a:schemeClr val="tx1">
                    <a:lumMod val="50000"/>
                    <a:lumOff val="50000"/>
                  </a:schemeClr>
                </a:solidFill>
                <a:latin typeface="Calibri" pitchFamily="34" charset="0"/>
              </a:rPr>
              <a:t> </a:t>
            </a:r>
            <a:r>
              <a:rPr lang="fr-FR" sz="1400" dirty="0">
                <a:solidFill>
                  <a:schemeClr val="tx1">
                    <a:lumMod val="50000"/>
                    <a:lumOff val="50000"/>
                  </a:schemeClr>
                </a:solidFill>
                <a:latin typeface="Calibri" pitchFamily="34" charset="0"/>
              </a:rPr>
              <a:t>parce que le rythme n’a pas de frontière et que l’harmonie se trouve vite quand la motivation est là</a:t>
            </a:r>
            <a:r>
              <a:rPr lang="fr-FR" sz="1400" dirty="0" smtClean="0">
                <a:solidFill>
                  <a:schemeClr val="tx1">
                    <a:lumMod val="50000"/>
                    <a:lumOff val="50000"/>
                  </a:schemeClr>
                </a:solidFill>
                <a:latin typeface="Calibri" pitchFamily="34" charset="0"/>
              </a:rPr>
              <a:t>…</a:t>
            </a:r>
            <a:endParaRPr lang="fr-FR" sz="1400" dirty="0">
              <a:solidFill>
                <a:schemeClr val="tx1">
                  <a:lumMod val="50000"/>
                  <a:lumOff val="50000"/>
                </a:schemeClr>
              </a:solidFill>
              <a:latin typeface="Calibri" pitchFamily="34" charset="0"/>
            </a:endParaRPr>
          </a:p>
        </p:txBody>
      </p:sp>
      <p:sp>
        <p:nvSpPr>
          <p:cNvPr id="7" name="ZoneTexte 6"/>
          <p:cNvSpPr txBox="1"/>
          <p:nvPr/>
        </p:nvSpPr>
        <p:spPr>
          <a:xfrm>
            <a:off x="251943" y="972319"/>
            <a:ext cx="4608512" cy="400101"/>
          </a:xfrm>
          <a:prstGeom prst="rect">
            <a:avLst/>
          </a:prstGeom>
          <a:noFill/>
        </p:spPr>
        <p:txBody>
          <a:bodyPr wrap="square" lIns="91233" tIns="45617" rIns="91233" bIns="45617" rtlCol="0">
            <a:spAutoFit/>
          </a:bodyPr>
          <a:lstStyle/>
          <a:p>
            <a:r>
              <a:rPr lang="fr-FR" b="1" dirty="0" smtClean="0">
                <a:solidFill>
                  <a:schemeClr val="tx1">
                    <a:lumMod val="50000"/>
                    <a:lumOff val="50000"/>
                  </a:schemeClr>
                </a:solidFill>
                <a:latin typeface="+mj-lt"/>
              </a:rPr>
              <a:t>Sur votre campement…</a:t>
            </a:r>
            <a:endParaRPr lang="fr-FR" b="1" dirty="0">
              <a:solidFill>
                <a:schemeClr val="tx1">
                  <a:lumMod val="50000"/>
                  <a:lumOff val="50000"/>
                </a:schemeClr>
              </a:solidFill>
              <a:latin typeface="+mj-lt"/>
            </a:endParaRPr>
          </a:p>
        </p:txBody>
      </p:sp>
      <p:sp>
        <p:nvSpPr>
          <p:cNvPr id="13" name="ZoneTexte 12"/>
          <p:cNvSpPr txBox="1"/>
          <p:nvPr/>
        </p:nvSpPr>
        <p:spPr>
          <a:xfrm>
            <a:off x="2671623" y="47647"/>
            <a:ext cx="7650042" cy="522976"/>
          </a:xfrm>
          <a:prstGeom prst="rect">
            <a:avLst/>
          </a:prstGeom>
          <a:noFill/>
        </p:spPr>
        <p:txBody>
          <a:bodyPr wrap="square" lIns="91143" tIns="45572" rIns="91143" bIns="45572">
            <a:spAutoFit/>
          </a:bodyPr>
          <a:lstStyle/>
          <a:p>
            <a:pPr algn="r"/>
            <a:r>
              <a:rPr lang="fr-FR" sz="2800" b="1" dirty="0" smtClean="0">
                <a:latin typeface="Calibri" pitchFamily="34" charset="0"/>
              </a:rPr>
              <a:t>Des rencontres et des moments d’échange…</a:t>
            </a:r>
            <a:endParaRPr lang="fr-FR" sz="2800" b="1" dirty="0">
              <a:latin typeface="Calibri" pitchFamily="34" charset="0"/>
            </a:endParaRPr>
          </a:p>
        </p:txBody>
      </p:sp>
      <p:sp>
        <p:nvSpPr>
          <p:cNvPr id="56322" name="AutoShape 2" descr="http://t1.gstatic.com/images?q=tbn:ANd9GcTX-DeSTS_IHlx4paq24gCSrPaH-wZEtVBdzrKytuSNTB2ZaFOsLTUUCnNcow"/>
          <p:cNvSpPr>
            <a:spLocks noChangeAspect="1" noChangeArrowheads="1"/>
          </p:cNvSpPr>
          <p:nvPr/>
        </p:nvSpPr>
        <p:spPr bwMode="auto">
          <a:xfrm>
            <a:off x="63504" y="-136525"/>
            <a:ext cx="300038" cy="300038"/>
          </a:xfrm>
          <a:prstGeom prst="rect">
            <a:avLst/>
          </a:prstGeom>
          <a:noFill/>
        </p:spPr>
        <p:txBody>
          <a:bodyPr vert="horz" wrap="square" lIns="91377" tIns="45689" rIns="91377" bIns="45689" numCol="1" anchor="t" anchorCtr="0" compatLnSpc="1">
            <a:prstTxWarp prst="textNoShape">
              <a:avLst/>
            </a:prstTxWarp>
          </a:bodyPr>
          <a:lstStyle/>
          <a:p>
            <a:endParaRPr lang="fr-FR"/>
          </a:p>
        </p:txBody>
      </p:sp>
      <p:sp>
        <p:nvSpPr>
          <p:cNvPr id="56325" name="AutoShape 5" descr="http://www.1001stages.com/img/img_rubriques/1290.jpg"/>
          <p:cNvSpPr>
            <a:spLocks noChangeAspect="1" noChangeArrowheads="1"/>
          </p:cNvSpPr>
          <p:nvPr/>
        </p:nvSpPr>
        <p:spPr bwMode="auto">
          <a:xfrm>
            <a:off x="63504" y="-136525"/>
            <a:ext cx="300038" cy="300038"/>
          </a:xfrm>
          <a:prstGeom prst="rect">
            <a:avLst/>
          </a:prstGeom>
          <a:noFill/>
        </p:spPr>
        <p:txBody>
          <a:bodyPr vert="horz" wrap="square" lIns="91377" tIns="45689" rIns="91377" bIns="45689" numCol="1" anchor="t" anchorCtr="0" compatLnSpc="1">
            <a:prstTxWarp prst="textNoShape">
              <a:avLst/>
            </a:prstTxWarp>
          </a:bodyPr>
          <a:lstStyle/>
          <a:p>
            <a:endParaRPr lang="fr-FR"/>
          </a:p>
        </p:txBody>
      </p:sp>
      <p:pic>
        <p:nvPicPr>
          <p:cNvPr id="2050" name="Picture 2" descr="http://p4.storage.canalblog.com/45/68/362335/29939131.jpg"/>
          <p:cNvPicPr>
            <a:picLocks noChangeAspect="1" noChangeArrowheads="1"/>
          </p:cNvPicPr>
          <p:nvPr/>
        </p:nvPicPr>
        <p:blipFill>
          <a:blip r:embed="rId3" cstate="email"/>
          <a:srcRect/>
          <a:stretch>
            <a:fillRect/>
          </a:stretch>
        </p:blipFill>
        <p:spPr bwMode="auto">
          <a:xfrm>
            <a:off x="755998" y="3636615"/>
            <a:ext cx="3072341" cy="2304256"/>
          </a:xfrm>
          <a:prstGeom prst="rect">
            <a:avLst/>
          </a:prstGeom>
          <a:noFill/>
        </p:spPr>
      </p:pic>
      <p:pic>
        <p:nvPicPr>
          <p:cNvPr id="2052" name="Picture 4" descr="http://s1.e-monsite.com/2009/02/09/81402837the-marocain-jpg.jpg"/>
          <p:cNvPicPr>
            <a:picLocks noChangeAspect="1" noChangeArrowheads="1"/>
          </p:cNvPicPr>
          <p:nvPr/>
        </p:nvPicPr>
        <p:blipFill>
          <a:blip r:embed="rId4" cstate="email"/>
          <a:srcRect/>
          <a:stretch>
            <a:fillRect/>
          </a:stretch>
        </p:blipFill>
        <p:spPr bwMode="auto">
          <a:xfrm>
            <a:off x="4428406" y="4356695"/>
            <a:ext cx="3810000" cy="28575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descr="http://www.istanbul-casablanca-rally.com/media/184-518.jpg"/>
          <p:cNvPicPr>
            <a:picLocks noChangeAspect="1" noChangeArrowheads="1"/>
          </p:cNvPicPr>
          <p:nvPr/>
        </p:nvPicPr>
        <p:blipFill>
          <a:blip r:embed="rId2" cstate="email"/>
          <a:srcRect/>
          <a:stretch>
            <a:fillRect/>
          </a:stretch>
        </p:blipFill>
        <p:spPr bwMode="auto">
          <a:xfrm>
            <a:off x="6863568" y="5209393"/>
            <a:ext cx="3286148" cy="2143140"/>
          </a:xfrm>
          <a:prstGeom prst="rect">
            <a:avLst/>
          </a:prstGeom>
          <a:noFill/>
        </p:spPr>
      </p:pic>
      <p:pic>
        <p:nvPicPr>
          <p:cNvPr id="3074" name="Picture 2" descr="http://www.chafona.com/images/dAq31410.jpg"/>
          <p:cNvPicPr>
            <a:picLocks noChangeAspect="1" noChangeArrowheads="1"/>
          </p:cNvPicPr>
          <p:nvPr/>
        </p:nvPicPr>
        <p:blipFill>
          <a:blip r:embed="rId3" cstate="email"/>
          <a:srcRect/>
          <a:stretch>
            <a:fillRect/>
          </a:stretch>
        </p:blipFill>
        <p:spPr bwMode="auto">
          <a:xfrm>
            <a:off x="3577420" y="5209393"/>
            <a:ext cx="3286148" cy="2143140"/>
          </a:xfrm>
          <a:prstGeom prst="rect">
            <a:avLst/>
          </a:prstGeom>
          <a:noFill/>
        </p:spPr>
      </p:pic>
      <p:pic>
        <p:nvPicPr>
          <p:cNvPr id="34" name="Picture 28"/>
          <p:cNvPicPr>
            <a:picLocks noChangeAspect="1" noChangeArrowheads="1"/>
          </p:cNvPicPr>
          <p:nvPr/>
        </p:nvPicPr>
        <p:blipFill>
          <a:blip r:embed="rId4" cstate="email"/>
          <a:srcRect/>
          <a:stretch>
            <a:fillRect/>
          </a:stretch>
        </p:blipFill>
        <p:spPr bwMode="auto">
          <a:xfrm>
            <a:off x="291305" y="5209393"/>
            <a:ext cx="3286147" cy="2119294"/>
          </a:xfrm>
          <a:prstGeom prst="rect">
            <a:avLst/>
          </a:prstGeom>
          <a:noFill/>
        </p:spPr>
      </p:pic>
      <p:sp>
        <p:nvSpPr>
          <p:cNvPr id="23556" name="ZoneTexte 7"/>
          <p:cNvSpPr txBox="1">
            <a:spLocks noChangeArrowheads="1"/>
          </p:cNvSpPr>
          <p:nvPr/>
        </p:nvSpPr>
        <p:spPr bwMode="auto">
          <a:xfrm>
            <a:off x="2700214" y="127806"/>
            <a:ext cx="7454400" cy="595941"/>
          </a:xfrm>
          <a:prstGeom prst="rect">
            <a:avLst/>
          </a:prstGeom>
          <a:noFill/>
          <a:ln w="9525">
            <a:noFill/>
            <a:miter lim="800000"/>
            <a:headEnd/>
            <a:tailEnd/>
          </a:ln>
        </p:spPr>
        <p:txBody>
          <a:bodyPr wrap="square" lIns="102344" tIns="51167" rIns="102344" bIns="51167">
            <a:spAutoFit/>
          </a:bodyPr>
          <a:lstStyle/>
          <a:p>
            <a:pPr algn="r"/>
            <a:r>
              <a:rPr lang="fr-FR" sz="3200" b="1" dirty="0" smtClean="0">
                <a:latin typeface="Calibri" pitchFamily="34" charset="0"/>
              </a:rPr>
              <a:t>SOFITEL PALAIS IMPERIAL – LOUNGE &amp; SPA</a:t>
            </a:r>
            <a:endParaRPr lang="fr-FR" sz="3200" b="1" dirty="0">
              <a:latin typeface="Calibri" pitchFamily="34" charset="0"/>
            </a:endParaRPr>
          </a:p>
        </p:txBody>
      </p:sp>
      <p:sp>
        <p:nvSpPr>
          <p:cNvPr id="9" name="Rectangle à coins arrondis 8"/>
          <p:cNvSpPr/>
          <p:nvPr/>
        </p:nvSpPr>
        <p:spPr>
          <a:xfrm>
            <a:off x="7149321" y="684370"/>
            <a:ext cx="2921888" cy="238746"/>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2344" tIns="51167" rIns="102344" bIns="51167" anchor="ctr"/>
          <a:lstStyle/>
          <a:p>
            <a:pPr algn="ctr">
              <a:defRPr/>
            </a:pPr>
            <a:endParaRPr lang="fr-FR" dirty="0"/>
          </a:p>
        </p:txBody>
      </p:sp>
      <p:sp>
        <p:nvSpPr>
          <p:cNvPr id="23558" name="ZoneTexte 9"/>
          <p:cNvSpPr txBox="1">
            <a:spLocks noChangeArrowheads="1"/>
          </p:cNvSpPr>
          <p:nvPr/>
        </p:nvSpPr>
        <p:spPr bwMode="auto">
          <a:xfrm>
            <a:off x="7149321" y="651112"/>
            <a:ext cx="2921888" cy="288300"/>
          </a:xfrm>
          <a:prstGeom prst="rect">
            <a:avLst/>
          </a:prstGeom>
          <a:noFill/>
          <a:ln w="9525">
            <a:noFill/>
            <a:miter lim="800000"/>
            <a:headEnd/>
            <a:tailEnd/>
          </a:ln>
        </p:spPr>
        <p:txBody>
          <a:bodyPr wrap="square" lIns="102344" tIns="51167" rIns="102344" bIns="51167">
            <a:spAutoFit/>
          </a:bodyPr>
          <a:lstStyle/>
          <a:p>
            <a:pPr algn="ctr"/>
            <a:r>
              <a:rPr lang="fr-FR" sz="1200" b="1" dirty="0" smtClean="0">
                <a:solidFill>
                  <a:schemeClr val="bg1"/>
                </a:solidFill>
                <a:latin typeface="Calibri" pitchFamily="34" charset="0"/>
              </a:rPr>
              <a:t>www.sofitel.com/gb/home/index.shtml</a:t>
            </a:r>
            <a:endParaRPr lang="fr-FR" sz="1200" b="1" dirty="0">
              <a:solidFill>
                <a:schemeClr val="bg1"/>
              </a:solidFill>
              <a:latin typeface="Calibri" pitchFamily="34" charset="0"/>
            </a:endParaRPr>
          </a:p>
        </p:txBody>
      </p:sp>
      <p:cxnSp>
        <p:nvCxnSpPr>
          <p:cNvPr id="12" name="Connecteur droit avec flèche 11"/>
          <p:cNvCxnSpPr/>
          <p:nvPr/>
        </p:nvCxnSpPr>
        <p:spPr>
          <a:xfrm rot="5400000" flipH="1" flipV="1">
            <a:off x="7295912" y="847959"/>
            <a:ext cx="157526" cy="164953"/>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204832" y="1479024"/>
            <a:ext cx="4850709" cy="318777"/>
          </a:xfrm>
          <a:prstGeom prst="rect">
            <a:avLst/>
          </a:prstGeom>
          <a:noFill/>
        </p:spPr>
        <p:txBody>
          <a:bodyPr lIns="102344" tIns="51167" rIns="102344" bIns="51167">
            <a:spAutoFit/>
          </a:bodyPr>
          <a:lstStyle/>
          <a:p>
            <a:pPr>
              <a:defRPr/>
            </a:pPr>
            <a:r>
              <a:rPr lang="fr-FR" sz="1400" b="1" dirty="0">
                <a:solidFill>
                  <a:schemeClr val="tx1">
                    <a:lumMod val="50000"/>
                    <a:lumOff val="50000"/>
                  </a:schemeClr>
                </a:solidFill>
              </a:rPr>
              <a:t>DESCRIPTION &amp; SITUATION</a:t>
            </a:r>
          </a:p>
        </p:txBody>
      </p:sp>
      <p:sp>
        <p:nvSpPr>
          <p:cNvPr id="21" name="ZoneTexte 20"/>
          <p:cNvSpPr txBox="1"/>
          <p:nvPr/>
        </p:nvSpPr>
        <p:spPr>
          <a:xfrm>
            <a:off x="5220494" y="1479024"/>
            <a:ext cx="4850709" cy="318777"/>
          </a:xfrm>
          <a:prstGeom prst="rect">
            <a:avLst/>
          </a:prstGeom>
          <a:noFill/>
        </p:spPr>
        <p:txBody>
          <a:bodyPr lIns="102344" tIns="51167" rIns="102344" bIns="51167">
            <a:spAutoFit/>
          </a:bodyPr>
          <a:lstStyle/>
          <a:p>
            <a:pPr>
              <a:defRPr/>
            </a:pPr>
            <a:r>
              <a:rPr lang="fr-FR" sz="1400" b="1" dirty="0">
                <a:solidFill>
                  <a:schemeClr val="tx1">
                    <a:lumMod val="50000"/>
                    <a:lumOff val="50000"/>
                  </a:schemeClr>
                </a:solidFill>
              </a:rPr>
              <a:t>RESTAURANTS &amp; BARS</a:t>
            </a:r>
          </a:p>
        </p:txBody>
      </p:sp>
      <p:sp>
        <p:nvSpPr>
          <p:cNvPr id="22" name="ZoneTexte 21"/>
          <p:cNvSpPr txBox="1"/>
          <p:nvPr/>
        </p:nvSpPr>
        <p:spPr>
          <a:xfrm>
            <a:off x="5220494" y="3542466"/>
            <a:ext cx="4850709" cy="318777"/>
          </a:xfrm>
          <a:prstGeom prst="rect">
            <a:avLst/>
          </a:prstGeom>
          <a:noFill/>
        </p:spPr>
        <p:txBody>
          <a:bodyPr lIns="102344" tIns="51167" rIns="102344" bIns="51167">
            <a:spAutoFit/>
          </a:bodyPr>
          <a:lstStyle/>
          <a:p>
            <a:pPr>
              <a:defRPr/>
            </a:pPr>
            <a:r>
              <a:rPr lang="fr-FR" sz="1400" b="1" dirty="0">
                <a:solidFill>
                  <a:schemeClr val="tx1">
                    <a:lumMod val="50000"/>
                    <a:lumOff val="50000"/>
                  </a:schemeClr>
                </a:solidFill>
              </a:rPr>
              <a:t>DETENTE &amp; SPORT</a:t>
            </a:r>
          </a:p>
        </p:txBody>
      </p:sp>
      <p:sp>
        <p:nvSpPr>
          <p:cNvPr id="23" name="ZoneTexte 22"/>
          <p:cNvSpPr txBox="1"/>
          <p:nvPr/>
        </p:nvSpPr>
        <p:spPr>
          <a:xfrm>
            <a:off x="204832" y="2995001"/>
            <a:ext cx="4850709" cy="318777"/>
          </a:xfrm>
          <a:prstGeom prst="rect">
            <a:avLst/>
          </a:prstGeom>
          <a:noFill/>
        </p:spPr>
        <p:txBody>
          <a:bodyPr lIns="102344" tIns="51167" rIns="102344" bIns="51167">
            <a:spAutoFit/>
          </a:bodyPr>
          <a:lstStyle/>
          <a:p>
            <a:pPr>
              <a:defRPr/>
            </a:pPr>
            <a:r>
              <a:rPr lang="fr-FR" sz="1400" b="1" dirty="0">
                <a:solidFill>
                  <a:schemeClr val="tx1">
                    <a:lumMod val="50000"/>
                    <a:lumOff val="50000"/>
                  </a:schemeClr>
                </a:solidFill>
              </a:rPr>
              <a:t>HEBERGEMENT &amp; SEMINAIRE</a:t>
            </a:r>
          </a:p>
        </p:txBody>
      </p:sp>
      <p:cxnSp>
        <p:nvCxnSpPr>
          <p:cNvPr id="24" name="Connecteur droit 23"/>
          <p:cNvCxnSpPr/>
          <p:nvPr/>
        </p:nvCxnSpPr>
        <p:spPr>
          <a:xfrm>
            <a:off x="286462" y="4086835"/>
            <a:ext cx="4769139" cy="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Connecteur droit 43"/>
          <p:cNvCxnSpPr/>
          <p:nvPr/>
        </p:nvCxnSpPr>
        <p:spPr>
          <a:xfrm>
            <a:off x="5302065" y="2509919"/>
            <a:ext cx="4769138" cy="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5" name="ZoneTexte 44"/>
          <p:cNvSpPr txBox="1"/>
          <p:nvPr/>
        </p:nvSpPr>
        <p:spPr>
          <a:xfrm>
            <a:off x="204832" y="1741555"/>
            <a:ext cx="4850709" cy="1026663"/>
          </a:xfrm>
          <a:prstGeom prst="rect">
            <a:avLst/>
          </a:prstGeom>
          <a:noFill/>
        </p:spPr>
        <p:txBody>
          <a:bodyPr lIns="102344" tIns="51167" rIns="102344" bIns="51167">
            <a:spAutoFit/>
          </a:bodyPr>
          <a:lstStyle/>
          <a:p>
            <a:pPr algn="just"/>
            <a:r>
              <a:rPr lang="fr-FR" sz="1200" dirty="0" smtClean="0">
                <a:solidFill>
                  <a:srgbClr val="7F7F7F"/>
                </a:solidFill>
                <a:latin typeface="Calibri" pitchFamily="34" charset="0"/>
              </a:rPr>
              <a:t>Le Sofitel Marrakech Palais Impérial est un magnifique palais mauresque érigé au milieu d'un luxuriant jardin de palmiers et de bougainvilliers. Situé au cœur du célèbre quartier dynamique et résidentiel de l'hivernage, l'hôtel est à deux pas de la célèbre place Jema El </a:t>
            </a:r>
            <a:r>
              <a:rPr lang="fr-FR" sz="1200" dirty="0" err="1" smtClean="0">
                <a:solidFill>
                  <a:srgbClr val="7F7F7F"/>
                </a:solidFill>
                <a:latin typeface="Calibri" pitchFamily="34" charset="0"/>
              </a:rPr>
              <a:t>Fna</a:t>
            </a:r>
            <a:r>
              <a:rPr lang="fr-FR" sz="1200" dirty="0" smtClean="0">
                <a:solidFill>
                  <a:srgbClr val="7F7F7F"/>
                </a:solidFill>
                <a:latin typeface="Calibri" pitchFamily="34" charset="0"/>
              </a:rPr>
              <a:t>. Le côté Lounge &amp; Spa est plus </a:t>
            </a:r>
            <a:r>
              <a:rPr lang="fr-FR" sz="1200" dirty="0" err="1" smtClean="0">
                <a:solidFill>
                  <a:srgbClr val="7F7F7F"/>
                </a:solidFill>
                <a:latin typeface="Calibri" pitchFamily="34" charset="0"/>
              </a:rPr>
              <a:t>trendy</a:t>
            </a:r>
            <a:r>
              <a:rPr lang="fr-FR" sz="1200" dirty="0" smtClean="0">
                <a:solidFill>
                  <a:srgbClr val="7F7F7F"/>
                </a:solidFill>
                <a:latin typeface="Calibri" pitchFamily="34" charset="0"/>
              </a:rPr>
              <a:t> avec ses expos d’Art contemporain dans son atrium.</a:t>
            </a:r>
            <a:endParaRPr lang="fr-FR" sz="1200" dirty="0">
              <a:solidFill>
                <a:srgbClr val="7F7F7F"/>
              </a:solidFill>
              <a:latin typeface="Calibri" pitchFamily="34" charset="0"/>
            </a:endParaRPr>
          </a:p>
        </p:txBody>
      </p:sp>
      <p:sp>
        <p:nvSpPr>
          <p:cNvPr id="46" name="ZoneTexte 45"/>
          <p:cNvSpPr txBox="1"/>
          <p:nvPr/>
        </p:nvSpPr>
        <p:spPr>
          <a:xfrm>
            <a:off x="204832" y="3315915"/>
            <a:ext cx="4850709" cy="657331"/>
          </a:xfrm>
          <a:prstGeom prst="rect">
            <a:avLst/>
          </a:prstGeom>
          <a:noFill/>
        </p:spPr>
        <p:txBody>
          <a:bodyPr lIns="102344" tIns="51167" rIns="102344" bIns="51167">
            <a:spAutoFit/>
          </a:bodyPr>
          <a:lstStyle/>
          <a:p>
            <a:pPr>
              <a:buFontTx/>
              <a:buChar char="-"/>
              <a:defRPr/>
            </a:pPr>
            <a:r>
              <a:rPr lang="fr-FR" sz="1200" dirty="0" smtClean="0">
                <a:solidFill>
                  <a:schemeClr val="tx1">
                    <a:lumMod val="50000"/>
                    <a:lumOff val="50000"/>
                  </a:schemeClr>
                </a:solidFill>
                <a:latin typeface="+mj-lt"/>
              </a:rPr>
              <a:t> 340 chambres &amp; suites</a:t>
            </a:r>
          </a:p>
          <a:p>
            <a:pPr>
              <a:buFontTx/>
              <a:buChar char="-"/>
              <a:defRPr/>
            </a:pPr>
            <a:r>
              <a:rPr lang="fr-FR" sz="1200" dirty="0" smtClean="0">
                <a:solidFill>
                  <a:schemeClr val="tx1">
                    <a:lumMod val="50000"/>
                    <a:lumOff val="50000"/>
                  </a:schemeClr>
                </a:solidFill>
                <a:latin typeface="+mj-lt"/>
              </a:rPr>
              <a:t>  Chambres Supérieur &amp; </a:t>
            </a:r>
            <a:r>
              <a:rPr lang="fr-FR" sz="1200" dirty="0" err="1" smtClean="0">
                <a:solidFill>
                  <a:schemeClr val="tx1">
                    <a:lumMod val="50000"/>
                    <a:lumOff val="50000"/>
                  </a:schemeClr>
                </a:solidFill>
                <a:latin typeface="+mj-lt"/>
              </a:rPr>
              <a:t>Luxury</a:t>
            </a:r>
            <a:endParaRPr lang="fr-FR" sz="1200" dirty="0" smtClean="0">
              <a:solidFill>
                <a:schemeClr val="tx1">
                  <a:lumMod val="50000"/>
                  <a:lumOff val="50000"/>
                </a:schemeClr>
              </a:solidFill>
              <a:latin typeface="+mj-lt"/>
            </a:endParaRPr>
          </a:p>
          <a:p>
            <a:pPr>
              <a:buFontTx/>
              <a:buChar char="-"/>
              <a:defRPr/>
            </a:pPr>
            <a:r>
              <a:rPr lang="fr-FR" sz="1200" dirty="0" smtClean="0">
                <a:solidFill>
                  <a:schemeClr val="tx1">
                    <a:lumMod val="50000"/>
                    <a:lumOff val="50000"/>
                  </a:schemeClr>
                </a:solidFill>
                <a:latin typeface="+mj-lt"/>
              </a:rPr>
              <a:t>  Suites Junior &amp; Prestige</a:t>
            </a:r>
          </a:p>
        </p:txBody>
      </p:sp>
      <p:sp>
        <p:nvSpPr>
          <p:cNvPr id="47" name="ZoneTexte 46"/>
          <p:cNvSpPr txBox="1"/>
          <p:nvPr/>
        </p:nvSpPr>
        <p:spPr>
          <a:xfrm>
            <a:off x="5220494" y="1741552"/>
            <a:ext cx="4850709" cy="703498"/>
          </a:xfrm>
          <a:prstGeom prst="rect">
            <a:avLst/>
          </a:prstGeom>
          <a:noFill/>
        </p:spPr>
        <p:txBody>
          <a:bodyPr lIns="102344" tIns="51167" rIns="102344" bIns="51167">
            <a:spAutoFit/>
          </a:bodyPr>
          <a:lstStyle/>
          <a:p>
            <a:pPr>
              <a:defRPr/>
            </a:pPr>
            <a:endParaRPr lang="fr-FR" sz="300" b="1" dirty="0" smtClean="0">
              <a:solidFill>
                <a:schemeClr val="tx1">
                  <a:lumMod val="50000"/>
                  <a:lumOff val="50000"/>
                </a:schemeClr>
              </a:solidFill>
              <a:latin typeface="+mj-lt"/>
            </a:endParaRPr>
          </a:p>
          <a:p>
            <a:pPr algn="just"/>
            <a:r>
              <a:rPr lang="fr-FR" sz="1200" dirty="0" smtClean="0">
                <a:solidFill>
                  <a:schemeClr val="tx1">
                    <a:lumMod val="50000"/>
                    <a:lumOff val="50000"/>
                  </a:schemeClr>
                </a:solidFill>
                <a:latin typeface="+mj-lt"/>
              </a:rPr>
              <a:t>- L’Oasis : </a:t>
            </a:r>
            <a:r>
              <a:rPr lang="fr-FR" sz="1200" dirty="0" smtClean="0">
                <a:solidFill>
                  <a:srgbClr val="7F7F7F"/>
                </a:solidFill>
                <a:latin typeface="+mj-lt"/>
              </a:rPr>
              <a:t>12:30 - 17:00</a:t>
            </a:r>
          </a:p>
          <a:p>
            <a:pPr algn="just"/>
            <a:r>
              <a:rPr lang="fr-FR" sz="1200" dirty="0" smtClean="0">
                <a:solidFill>
                  <a:srgbClr val="7F7F7F"/>
                </a:solidFill>
                <a:latin typeface="+mj-lt"/>
              </a:rPr>
              <a:t>- Le Jardin : </a:t>
            </a:r>
            <a:r>
              <a:rPr lang="fr-FR" sz="1200" dirty="0" smtClean="0">
                <a:solidFill>
                  <a:schemeClr val="tx1">
                    <a:lumMod val="50000"/>
                    <a:lumOff val="50000"/>
                  </a:schemeClr>
                </a:solidFill>
                <a:latin typeface="+mj-lt"/>
              </a:rPr>
              <a:t>7:00 - 10:30 and 12:30 - 15:00</a:t>
            </a:r>
          </a:p>
          <a:p>
            <a:pPr algn="just"/>
            <a:r>
              <a:rPr lang="fr-FR" sz="1200" dirty="0" smtClean="0">
                <a:solidFill>
                  <a:schemeClr val="tx1">
                    <a:lumMod val="50000"/>
                    <a:lumOff val="50000"/>
                  </a:schemeClr>
                </a:solidFill>
                <a:latin typeface="+mj-lt"/>
              </a:rPr>
              <a:t>- L’Orangerie : 19:30 - 23:30</a:t>
            </a:r>
            <a:endParaRPr lang="fr-FR" sz="1200" dirty="0">
              <a:solidFill>
                <a:srgbClr val="7F7F7F"/>
              </a:solidFill>
              <a:latin typeface="+mj-lt"/>
            </a:endParaRPr>
          </a:p>
        </p:txBody>
      </p:sp>
      <p:sp>
        <p:nvSpPr>
          <p:cNvPr id="48" name="ZoneTexte 47"/>
          <p:cNvSpPr txBox="1"/>
          <p:nvPr/>
        </p:nvSpPr>
        <p:spPr>
          <a:xfrm>
            <a:off x="5220494" y="3829181"/>
            <a:ext cx="4850709" cy="841997"/>
          </a:xfrm>
          <a:prstGeom prst="rect">
            <a:avLst/>
          </a:prstGeom>
          <a:noFill/>
        </p:spPr>
        <p:txBody>
          <a:bodyPr lIns="102344" tIns="51167" rIns="102344" bIns="51167">
            <a:spAutoFit/>
          </a:bodyPr>
          <a:lstStyle/>
          <a:p>
            <a:pPr>
              <a:buFontTx/>
              <a:buChar char="-"/>
              <a:defRPr/>
            </a:pPr>
            <a:r>
              <a:rPr lang="fr-FR" sz="1200" dirty="0" smtClean="0">
                <a:solidFill>
                  <a:schemeClr val="tx1">
                    <a:lumMod val="50000"/>
                    <a:lumOff val="50000"/>
                  </a:schemeClr>
                </a:solidFill>
                <a:latin typeface="+mj-lt"/>
              </a:rPr>
              <a:t> Sauna - Massage - Jacuzzi - Hammam - Solarium </a:t>
            </a:r>
          </a:p>
          <a:p>
            <a:pPr algn="just">
              <a:defRPr/>
            </a:pPr>
            <a:r>
              <a:rPr lang="fr-FR" sz="1200" dirty="0" smtClean="0">
                <a:solidFill>
                  <a:schemeClr val="tx1">
                    <a:lumMod val="50000"/>
                    <a:lumOff val="50000"/>
                  </a:schemeClr>
                </a:solidFill>
                <a:latin typeface="+mj-lt"/>
              </a:rPr>
              <a:t>- Piscine chauffée intérieure et extérieure</a:t>
            </a:r>
          </a:p>
          <a:p>
            <a:pPr algn="just">
              <a:defRPr/>
            </a:pPr>
            <a:r>
              <a:rPr lang="fr-FR" sz="1200" dirty="0" smtClean="0">
                <a:solidFill>
                  <a:schemeClr val="tx1">
                    <a:lumMod val="50000"/>
                    <a:lumOff val="50000"/>
                  </a:schemeClr>
                </a:solidFill>
                <a:latin typeface="+mj-lt"/>
              </a:rPr>
              <a:t>- Centre de Fitness</a:t>
            </a:r>
          </a:p>
          <a:p>
            <a:pPr algn="just">
              <a:defRPr/>
            </a:pPr>
            <a:r>
              <a:rPr lang="fr-FR" sz="1200" dirty="0" smtClean="0">
                <a:solidFill>
                  <a:schemeClr val="tx1">
                    <a:lumMod val="50000"/>
                    <a:lumOff val="50000"/>
                  </a:schemeClr>
                </a:solidFill>
                <a:latin typeface="+mj-lt"/>
              </a:rPr>
              <a:t>- Court de Tennis</a:t>
            </a:r>
          </a:p>
        </p:txBody>
      </p:sp>
      <p:sp>
        <p:nvSpPr>
          <p:cNvPr id="49" name="ZoneTexte 48"/>
          <p:cNvSpPr txBox="1"/>
          <p:nvPr/>
        </p:nvSpPr>
        <p:spPr>
          <a:xfrm>
            <a:off x="204832" y="4202822"/>
            <a:ext cx="4850709" cy="841997"/>
          </a:xfrm>
          <a:prstGeom prst="rect">
            <a:avLst/>
          </a:prstGeom>
          <a:noFill/>
        </p:spPr>
        <p:txBody>
          <a:bodyPr lIns="102344" tIns="51167" rIns="102344" bIns="51167">
            <a:spAutoFit/>
          </a:bodyPr>
          <a:lstStyle/>
          <a:p>
            <a:pPr algn="just">
              <a:defRPr/>
            </a:pPr>
            <a:r>
              <a:rPr lang="fr-FR" sz="1200" dirty="0" smtClean="0">
                <a:solidFill>
                  <a:schemeClr val="tx1">
                    <a:lumMod val="50000"/>
                    <a:lumOff val="50000"/>
                  </a:schemeClr>
                </a:solidFill>
                <a:latin typeface="+mj-lt"/>
              </a:rPr>
              <a:t>- Azurite &amp; Opaline : 35 m² - 20 Pax en style théâtre</a:t>
            </a:r>
          </a:p>
          <a:p>
            <a:pPr algn="just">
              <a:buFontTx/>
              <a:buChar char="-"/>
              <a:defRPr/>
            </a:pPr>
            <a:r>
              <a:rPr lang="fr-FR" sz="1200" dirty="0" smtClean="0">
                <a:solidFill>
                  <a:schemeClr val="tx1">
                    <a:lumMod val="50000"/>
                    <a:lumOff val="50000"/>
                  </a:schemeClr>
                </a:solidFill>
                <a:latin typeface="+mj-lt"/>
              </a:rPr>
              <a:t> Cornaline &amp; Jade : 30 m² - 20 Pax en style théâtre</a:t>
            </a:r>
          </a:p>
          <a:p>
            <a:pPr algn="just">
              <a:buFontTx/>
              <a:buChar char="-"/>
              <a:defRPr/>
            </a:pPr>
            <a:r>
              <a:rPr lang="fr-FR" sz="1200" dirty="0" smtClean="0">
                <a:solidFill>
                  <a:schemeClr val="tx1">
                    <a:lumMod val="50000"/>
                    <a:lumOff val="50000"/>
                  </a:schemeClr>
                </a:solidFill>
                <a:latin typeface="+mj-lt"/>
              </a:rPr>
              <a:t> Emeraude : entre 70 and 110 m² - entre 60 and 100 Pax</a:t>
            </a:r>
          </a:p>
          <a:p>
            <a:pPr algn="just">
              <a:buFontTx/>
              <a:buChar char="-"/>
              <a:defRPr/>
            </a:pPr>
            <a:r>
              <a:rPr lang="fr-FR" sz="1200" dirty="0" smtClean="0">
                <a:solidFill>
                  <a:schemeClr val="tx1">
                    <a:lumMod val="50000"/>
                    <a:lumOff val="50000"/>
                  </a:schemeClr>
                </a:solidFill>
                <a:latin typeface="+mj-lt"/>
              </a:rPr>
              <a:t> Saphir : 35 m² - 100 Pax en style théâtre</a:t>
            </a:r>
            <a:endParaRPr lang="fr-FR" sz="1200" dirty="0">
              <a:solidFill>
                <a:schemeClr val="tx1">
                  <a:lumMod val="50000"/>
                  <a:lumOff val="50000"/>
                </a:schemeClr>
              </a:solidFill>
              <a:latin typeface="+mj-lt"/>
            </a:endParaRPr>
          </a:p>
        </p:txBody>
      </p:sp>
      <p:sp>
        <p:nvSpPr>
          <p:cNvPr id="50" name="ZoneTexte 49"/>
          <p:cNvSpPr txBox="1"/>
          <p:nvPr/>
        </p:nvSpPr>
        <p:spPr>
          <a:xfrm>
            <a:off x="5220494" y="2635128"/>
            <a:ext cx="4850709" cy="657331"/>
          </a:xfrm>
          <a:prstGeom prst="rect">
            <a:avLst/>
          </a:prstGeom>
          <a:noFill/>
        </p:spPr>
        <p:txBody>
          <a:bodyPr lIns="102344" tIns="51167" rIns="102344" bIns="51167">
            <a:spAutoFit/>
          </a:bodyPr>
          <a:lstStyle/>
          <a:p>
            <a:pPr>
              <a:buFontTx/>
              <a:buChar char="-"/>
              <a:defRPr/>
            </a:pPr>
            <a:r>
              <a:rPr lang="fr-FR" sz="1200" dirty="0" smtClean="0">
                <a:solidFill>
                  <a:schemeClr val="tx1">
                    <a:lumMod val="50000"/>
                    <a:lumOff val="50000"/>
                  </a:schemeClr>
                </a:solidFill>
                <a:latin typeface="+mj-lt"/>
              </a:rPr>
              <a:t> Bar </a:t>
            </a:r>
            <a:r>
              <a:rPr lang="fr-FR" sz="1200" dirty="0" err="1" smtClean="0">
                <a:solidFill>
                  <a:schemeClr val="tx1">
                    <a:lumMod val="50000"/>
                    <a:lumOff val="50000"/>
                  </a:schemeClr>
                </a:solidFill>
                <a:latin typeface="+mj-lt"/>
              </a:rPr>
              <a:t>Darkum</a:t>
            </a:r>
            <a:r>
              <a:rPr lang="fr-FR" sz="1200" dirty="0" smtClean="0">
                <a:solidFill>
                  <a:schemeClr val="tx1">
                    <a:lumMod val="50000"/>
                    <a:lumOff val="50000"/>
                  </a:schemeClr>
                </a:solidFill>
                <a:latin typeface="+mj-lt"/>
              </a:rPr>
              <a:t> : 9:00 - 00:00</a:t>
            </a:r>
          </a:p>
          <a:p>
            <a:pPr>
              <a:buFontTx/>
              <a:buChar char="-"/>
              <a:defRPr/>
            </a:pPr>
            <a:r>
              <a:rPr lang="fr-FR" sz="1200" dirty="0" smtClean="0">
                <a:solidFill>
                  <a:schemeClr val="tx1">
                    <a:lumMod val="50000"/>
                    <a:lumOff val="50000"/>
                  </a:schemeClr>
                </a:solidFill>
                <a:latin typeface="+mj-lt"/>
                <a:cs typeface="Arial" pitchFamily="34" charset="0"/>
              </a:rPr>
              <a:t> Bar Lawrence : 19:30 - 1:00</a:t>
            </a:r>
          </a:p>
          <a:p>
            <a:pPr>
              <a:buFontTx/>
              <a:buChar char="-"/>
              <a:defRPr/>
            </a:pPr>
            <a:r>
              <a:rPr lang="fr-FR" sz="1200" dirty="0" smtClean="0">
                <a:solidFill>
                  <a:schemeClr val="tx1">
                    <a:lumMod val="50000"/>
                    <a:lumOff val="50000"/>
                  </a:schemeClr>
                </a:solidFill>
                <a:latin typeface="+mj-lt"/>
                <a:cs typeface="Arial" pitchFamily="34" charset="0"/>
              </a:rPr>
              <a:t> </a:t>
            </a:r>
            <a:r>
              <a:rPr lang="fr-FR" sz="1200" dirty="0" smtClean="0">
                <a:solidFill>
                  <a:schemeClr val="tx1">
                    <a:lumMod val="50000"/>
                    <a:lumOff val="50000"/>
                  </a:schemeClr>
                </a:solidFill>
                <a:latin typeface="+mj-lt"/>
              </a:rPr>
              <a:t>L’Oasis : 10:00 - 23:30</a:t>
            </a:r>
            <a:endParaRPr lang="fr-FR" sz="1200" dirty="0">
              <a:solidFill>
                <a:schemeClr val="tx1">
                  <a:lumMod val="50000"/>
                  <a:lumOff val="50000"/>
                </a:schemeClr>
              </a:solidFill>
              <a:latin typeface="+mj-lt"/>
              <a:cs typeface="Arial" pitchFamily="34" charset="0"/>
            </a:endParaRPr>
          </a:p>
        </p:txBody>
      </p:sp>
      <p:cxnSp>
        <p:nvCxnSpPr>
          <p:cNvPr id="38" name="Connecteur droit 37"/>
          <p:cNvCxnSpPr/>
          <p:nvPr/>
        </p:nvCxnSpPr>
        <p:spPr>
          <a:xfrm>
            <a:off x="286422" y="5130107"/>
            <a:ext cx="9863294" cy="7846"/>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8" name="Étoile à 5 branches 27"/>
          <p:cNvSpPr/>
          <p:nvPr/>
        </p:nvSpPr>
        <p:spPr>
          <a:xfrm>
            <a:off x="8920158" y="1001211"/>
            <a:ext cx="164953" cy="159277"/>
          </a:xfrm>
          <a:prstGeom prst="star5">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2475" tIns="51234" rIns="102475" bIns="51234" anchor="ctr"/>
          <a:lstStyle/>
          <a:p>
            <a:pPr algn="ctr">
              <a:defRPr/>
            </a:pPr>
            <a:endParaRPr lang="fr-FR" dirty="0"/>
          </a:p>
        </p:txBody>
      </p:sp>
      <p:sp>
        <p:nvSpPr>
          <p:cNvPr id="29" name="Étoile à 5 branches 28"/>
          <p:cNvSpPr/>
          <p:nvPr/>
        </p:nvSpPr>
        <p:spPr>
          <a:xfrm>
            <a:off x="9166680" y="1001211"/>
            <a:ext cx="164953" cy="159277"/>
          </a:xfrm>
          <a:prstGeom prst="star5">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2475" tIns="51234" rIns="102475" bIns="51234" anchor="ctr"/>
          <a:lstStyle/>
          <a:p>
            <a:pPr algn="ctr">
              <a:defRPr/>
            </a:pPr>
            <a:endParaRPr lang="fr-FR" dirty="0"/>
          </a:p>
        </p:txBody>
      </p:sp>
      <p:sp>
        <p:nvSpPr>
          <p:cNvPr id="30" name="Étoile à 5 branches 29"/>
          <p:cNvSpPr/>
          <p:nvPr/>
        </p:nvSpPr>
        <p:spPr>
          <a:xfrm>
            <a:off x="9413207" y="1001211"/>
            <a:ext cx="164953" cy="159277"/>
          </a:xfrm>
          <a:prstGeom prst="star5">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2475" tIns="51234" rIns="102475" bIns="51234" anchor="ctr"/>
          <a:lstStyle/>
          <a:p>
            <a:pPr algn="ctr">
              <a:defRPr/>
            </a:pPr>
            <a:endParaRPr lang="fr-FR" dirty="0"/>
          </a:p>
        </p:txBody>
      </p:sp>
      <p:sp>
        <p:nvSpPr>
          <p:cNvPr id="31" name="Étoile à 5 branches 30"/>
          <p:cNvSpPr/>
          <p:nvPr/>
        </p:nvSpPr>
        <p:spPr>
          <a:xfrm>
            <a:off x="9659728" y="1001211"/>
            <a:ext cx="164953" cy="159277"/>
          </a:xfrm>
          <a:prstGeom prst="star5">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2475" tIns="51234" rIns="102475" bIns="51234" anchor="ctr"/>
          <a:lstStyle/>
          <a:p>
            <a:pPr algn="ctr">
              <a:defRPr/>
            </a:pPr>
            <a:endParaRPr lang="fr-FR" dirty="0"/>
          </a:p>
        </p:txBody>
      </p:sp>
      <p:sp>
        <p:nvSpPr>
          <p:cNvPr id="32" name="Étoile à 5 branches 31"/>
          <p:cNvSpPr/>
          <p:nvPr/>
        </p:nvSpPr>
        <p:spPr>
          <a:xfrm>
            <a:off x="9906250" y="1001211"/>
            <a:ext cx="164953" cy="159277"/>
          </a:xfrm>
          <a:prstGeom prst="star5">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2475" tIns="51234" rIns="102475" bIns="51234" anchor="ctr"/>
          <a:lstStyle/>
          <a:p>
            <a:pPr algn="ctr">
              <a:defRPr/>
            </a:pPr>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179950" y="443397"/>
          <a:ext cx="9898335" cy="6861390"/>
        </p:xfrm>
        <a:graphic>
          <a:graphicData uri="http://schemas.openxmlformats.org/drawingml/2006/table">
            <a:tbl>
              <a:tblPr/>
              <a:tblGrid>
                <a:gridCol w="3396483"/>
                <a:gridCol w="3493526"/>
                <a:gridCol w="3008326"/>
              </a:tblGrid>
              <a:tr h="360362">
                <a:tc>
                  <a:txBody>
                    <a:bodyPr/>
                    <a:lstStyle/>
                    <a:p>
                      <a:pPr algn="ctr">
                        <a:spcAft>
                          <a:spcPts val="0"/>
                        </a:spcAft>
                      </a:pPr>
                      <a:r>
                        <a:rPr lang="fr-FR" sz="900" b="1" dirty="0" smtClean="0">
                          <a:solidFill>
                            <a:schemeClr val="bg1"/>
                          </a:solidFill>
                          <a:latin typeface="+mn-lt"/>
                          <a:ea typeface="Calibri"/>
                          <a:cs typeface="Times New Roman"/>
                        </a:rPr>
                        <a:t>JOUR 1</a:t>
                      </a:r>
                      <a:endParaRPr lang="fr-FR" sz="900" dirty="0" smtClean="0">
                        <a:solidFill>
                          <a:schemeClr val="bg1"/>
                        </a:solidFill>
                        <a:latin typeface="+mn-lt"/>
                        <a:ea typeface="Calibri"/>
                        <a:cs typeface="Times New Roman"/>
                      </a:endParaRPr>
                    </a:p>
                  </a:txBody>
                  <a:tcPr marL="91350" marR="91350" marT="42490" marB="424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0000"/>
                    </a:solidFill>
                  </a:tcPr>
                </a:tc>
                <a:tc>
                  <a:txBody>
                    <a:bodyPr/>
                    <a:lstStyle/>
                    <a:p>
                      <a:pPr algn="ctr">
                        <a:spcAft>
                          <a:spcPts val="0"/>
                        </a:spcAft>
                      </a:pPr>
                      <a:r>
                        <a:rPr lang="fr-FR" sz="900" b="1" dirty="0" smtClean="0">
                          <a:solidFill>
                            <a:schemeClr val="bg1"/>
                          </a:solidFill>
                          <a:latin typeface="Calibri"/>
                          <a:ea typeface="Calibri"/>
                          <a:cs typeface="Times New Roman"/>
                        </a:rPr>
                        <a:t>JOUR 2</a:t>
                      </a:r>
                    </a:p>
                  </a:txBody>
                  <a:tcPr marL="91350" marR="91350" marT="42490" marB="424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0000"/>
                    </a:solidFill>
                  </a:tcPr>
                </a:tc>
                <a:tc>
                  <a:txBody>
                    <a:bodyPr/>
                    <a:lstStyle/>
                    <a:p>
                      <a:pPr algn="ctr">
                        <a:spcAft>
                          <a:spcPts val="0"/>
                        </a:spcAft>
                      </a:pPr>
                      <a:r>
                        <a:rPr lang="fr-FR" sz="900" b="1" dirty="0">
                          <a:solidFill>
                            <a:schemeClr val="bg1"/>
                          </a:solidFill>
                          <a:latin typeface="Calibri"/>
                          <a:ea typeface="Calibri"/>
                          <a:cs typeface="Times New Roman"/>
                        </a:rPr>
                        <a:t>JOUR </a:t>
                      </a:r>
                      <a:r>
                        <a:rPr lang="fr-FR" sz="900" b="1" dirty="0" smtClean="0">
                          <a:solidFill>
                            <a:schemeClr val="bg1"/>
                          </a:solidFill>
                          <a:latin typeface="Calibri"/>
                          <a:ea typeface="Calibri"/>
                          <a:cs typeface="Times New Roman"/>
                        </a:rPr>
                        <a:t>3</a:t>
                      </a:r>
                      <a:endParaRPr lang="fr-FR" sz="900" dirty="0">
                        <a:solidFill>
                          <a:schemeClr val="bg1"/>
                        </a:solidFill>
                        <a:latin typeface="Calibri"/>
                        <a:ea typeface="Calibri"/>
                        <a:cs typeface="Times New Roman"/>
                      </a:endParaRPr>
                    </a:p>
                  </a:txBody>
                  <a:tcPr marL="91350" marR="91350" marT="42490" marB="424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0000"/>
                    </a:solidFill>
                  </a:tcPr>
                </a:tc>
              </a:tr>
              <a:tr h="1896752">
                <a:tc>
                  <a:txBody>
                    <a:bodyPr/>
                    <a:lstStyle/>
                    <a:p>
                      <a:pPr marL="0" marR="0" indent="0" algn="ctr" defTabSz="1027366" rtl="0" eaLnBrk="1" fontAlgn="auto" latinLnBrk="0" hangingPunct="1">
                        <a:lnSpc>
                          <a:spcPct val="100000"/>
                        </a:lnSpc>
                        <a:spcBef>
                          <a:spcPts val="0"/>
                        </a:spcBef>
                        <a:spcAft>
                          <a:spcPts val="0"/>
                        </a:spcAft>
                        <a:buClrTx/>
                        <a:buSzTx/>
                        <a:buFontTx/>
                        <a:buNone/>
                        <a:tabLst/>
                        <a:defRPr/>
                      </a:pPr>
                      <a:r>
                        <a:rPr lang="fr-FR" sz="1100" b="0" i="0" dirty="0" smtClean="0">
                          <a:latin typeface="+mn-lt"/>
                          <a:ea typeface="Calibri"/>
                          <a:cs typeface="Times New Roman"/>
                        </a:rPr>
                        <a:t>Arrivée à Marrakech par vols affrétés</a:t>
                      </a:r>
                    </a:p>
                    <a:p>
                      <a:pPr marL="0" marR="0" indent="0" algn="ctr" defTabSz="1027366" rtl="0" eaLnBrk="1" fontAlgn="auto" latinLnBrk="0" hangingPunct="1">
                        <a:lnSpc>
                          <a:spcPct val="100000"/>
                        </a:lnSpc>
                        <a:spcBef>
                          <a:spcPts val="0"/>
                        </a:spcBef>
                        <a:spcAft>
                          <a:spcPts val="0"/>
                        </a:spcAft>
                        <a:buClrTx/>
                        <a:buSzTx/>
                        <a:buFontTx/>
                        <a:buNone/>
                        <a:tabLst/>
                        <a:defRPr/>
                      </a:pPr>
                      <a:r>
                        <a:rPr lang="fr-FR" sz="1100" b="0" i="0" dirty="0" smtClean="0">
                          <a:latin typeface="+mn-lt"/>
                          <a:ea typeface="Calibri"/>
                          <a:cs typeface="Times New Roman"/>
                        </a:rPr>
                        <a:t> en cours</a:t>
                      </a:r>
                      <a:r>
                        <a:rPr lang="fr-FR" sz="1100" b="0" i="0" baseline="0" dirty="0" smtClean="0">
                          <a:latin typeface="+mn-lt"/>
                          <a:ea typeface="Calibri"/>
                          <a:cs typeface="Times New Roman"/>
                        </a:rPr>
                        <a:t> de matinée</a:t>
                      </a:r>
                    </a:p>
                    <a:p>
                      <a:pPr marL="0" marR="0" indent="0" algn="ctr" defTabSz="1027366" rtl="0" eaLnBrk="1" fontAlgn="auto" latinLnBrk="0" hangingPunct="1">
                        <a:lnSpc>
                          <a:spcPct val="100000"/>
                        </a:lnSpc>
                        <a:spcBef>
                          <a:spcPts val="0"/>
                        </a:spcBef>
                        <a:spcAft>
                          <a:spcPts val="0"/>
                        </a:spcAft>
                        <a:buClrTx/>
                        <a:buSzTx/>
                        <a:buFontTx/>
                        <a:buNone/>
                        <a:tabLst/>
                        <a:defRPr/>
                      </a:pPr>
                      <a:endParaRPr lang="fr-FR" sz="1100" b="0" i="0" baseline="0" dirty="0" smtClean="0">
                        <a:latin typeface="+mn-lt"/>
                        <a:ea typeface="Times New Roman"/>
                        <a:cs typeface="Times New Roman"/>
                      </a:endParaRPr>
                    </a:p>
                    <a:p>
                      <a:pPr marL="0" marR="0" indent="0" algn="ctr" defTabSz="1027366" rtl="0" eaLnBrk="1" fontAlgn="auto" latinLnBrk="0" hangingPunct="1">
                        <a:lnSpc>
                          <a:spcPct val="100000"/>
                        </a:lnSpc>
                        <a:spcBef>
                          <a:spcPts val="0"/>
                        </a:spcBef>
                        <a:spcAft>
                          <a:spcPts val="0"/>
                        </a:spcAft>
                        <a:buClrTx/>
                        <a:buSzTx/>
                        <a:buFontTx/>
                        <a:buNone/>
                        <a:tabLst/>
                        <a:defRPr/>
                      </a:pPr>
                      <a:r>
                        <a:rPr lang="fr-FR" sz="1100" b="0" i="0" baseline="0" dirty="0" smtClean="0">
                          <a:latin typeface="+mn-lt"/>
                          <a:ea typeface="Times New Roman"/>
                          <a:cs typeface="Times New Roman"/>
                        </a:rPr>
                        <a:t>Accueil à l’aéroport par nos équipes </a:t>
                      </a:r>
                    </a:p>
                    <a:p>
                      <a:pPr marL="0" marR="0" indent="0" algn="ctr" defTabSz="1027366" rtl="0" eaLnBrk="1" fontAlgn="auto" latinLnBrk="0" hangingPunct="1">
                        <a:lnSpc>
                          <a:spcPct val="100000"/>
                        </a:lnSpc>
                        <a:spcBef>
                          <a:spcPts val="0"/>
                        </a:spcBef>
                        <a:spcAft>
                          <a:spcPts val="0"/>
                        </a:spcAft>
                        <a:buClrTx/>
                        <a:buSzTx/>
                        <a:buFontTx/>
                        <a:buNone/>
                        <a:tabLst/>
                        <a:defRPr/>
                      </a:pPr>
                      <a:r>
                        <a:rPr lang="fr-FR" sz="1100" b="0" i="0" baseline="0" dirty="0" smtClean="0">
                          <a:latin typeface="+mn-lt"/>
                          <a:ea typeface="Times New Roman"/>
                          <a:cs typeface="Times New Roman"/>
                        </a:rPr>
                        <a:t>et </a:t>
                      </a:r>
                      <a:r>
                        <a:rPr lang="fr-FR" sz="1100" b="0" i="0" baseline="0" dirty="0" err="1" smtClean="0">
                          <a:latin typeface="+mn-lt"/>
                          <a:ea typeface="Times New Roman"/>
                          <a:cs typeface="Times New Roman"/>
                        </a:rPr>
                        <a:t>dispatch</a:t>
                      </a:r>
                      <a:r>
                        <a:rPr lang="fr-FR" sz="1100" b="0" i="0" baseline="0" dirty="0" smtClean="0">
                          <a:latin typeface="+mn-lt"/>
                          <a:ea typeface="Times New Roman"/>
                          <a:cs typeface="Times New Roman"/>
                        </a:rPr>
                        <a:t> vers les véhicules 4x4 avec chauffeurs</a:t>
                      </a:r>
                    </a:p>
                    <a:p>
                      <a:pPr marL="0" marR="0" indent="0" algn="ctr" defTabSz="1027366" rtl="0" eaLnBrk="1" fontAlgn="auto" latinLnBrk="0" hangingPunct="1">
                        <a:lnSpc>
                          <a:spcPct val="100000"/>
                        </a:lnSpc>
                        <a:spcBef>
                          <a:spcPts val="0"/>
                        </a:spcBef>
                        <a:spcAft>
                          <a:spcPts val="0"/>
                        </a:spcAft>
                        <a:buClrTx/>
                        <a:buSzTx/>
                        <a:buFontTx/>
                        <a:buNone/>
                        <a:tabLst/>
                        <a:defRPr/>
                      </a:pPr>
                      <a:r>
                        <a:rPr lang="fr-FR" sz="800" b="0" i="1" u="sng" baseline="0" dirty="0" smtClean="0">
                          <a:latin typeface="+mn-lt"/>
                          <a:ea typeface="Times New Roman"/>
                          <a:cs typeface="Times New Roman"/>
                        </a:rPr>
                        <a:t>Option</a:t>
                      </a:r>
                      <a:r>
                        <a:rPr lang="fr-FR" sz="800" b="0" i="1" baseline="0" dirty="0" smtClean="0">
                          <a:latin typeface="+mn-lt"/>
                          <a:ea typeface="Times New Roman"/>
                          <a:cs typeface="Times New Roman"/>
                        </a:rPr>
                        <a:t>: remise d’un </a:t>
                      </a:r>
                      <a:r>
                        <a:rPr lang="fr-FR" sz="800" b="0" i="1" baseline="0" dirty="0" err="1" smtClean="0">
                          <a:latin typeface="+mn-lt"/>
                          <a:ea typeface="Times New Roman"/>
                          <a:cs typeface="Times New Roman"/>
                        </a:rPr>
                        <a:t>cheich</a:t>
                      </a:r>
                      <a:r>
                        <a:rPr lang="fr-FR" sz="800" b="0" i="1" baseline="0" dirty="0" smtClean="0">
                          <a:latin typeface="+mn-lt"/>
                          <a:ea typeface="Times New Roman"/>
                          <a:cs typeface="Times New Roman"/>
                        </a:rPr>
                        <a:t> par personne pour entrer dans l’esprit aventure</a:t>
                      </a:r>
                    </a:p>
                    <a:p>
                      <a:pPr marL="0" marR="0" indent="0" algn="ctr" defTabSz="1027366" rtl="0" eaLnBrk="1" fontAlgn="auto" latinLnBrk="0" hangingPunct="1">
                        <a:lnSpc>
                          <a:spcPct val="100000"/>
                        </a:lnSpc>
                        <a:spcBef>
                          <a:spcPts val="0"/>
                        </a:spcBef>
                        <a:spcAft>
                          <a:spcPts val="0"/>
                        </a:spcAft>
                        <a:buClrTx/>
                        <a:buSzTx/>
                        <a:buFontTx/>
                        <a:buNone/>
                        <a:tabLst/>
                        <a:defRPr/>
                      </a:pPr>
                      <a:endParaRPr lang="fr-FR" sz="800" b="0" i="1" baseline="0" dirty="0" smtClean="0">
                        <a:latin typeface="+mn-lt"/>
                        <a:ea typeface="Times New Roman"/>
                        <a:cs typeface="Times New Roman"/>
                      </a:endParaRPr>
                    </a:p>
                    <a:p>
                      <a:pPr marL="0" marR="0" indent="0" algn="ctr" defTabSz="1027366" rtl="0" eaLnBrk="1" fontAlgn="auto" latinLnBrk="0" hangingPunct="1">
                        <a:lnSpc>
                          <a:spcPct val="100000"/>
                        </a:lnSpc>
                        <a:spcBef>
                          <a:spcPts val="0"/>
                        </a:spcBef>
                        <a:spcAft>
                          <a:spcPts val="0"/>
                        </a:spcAft>
                        <a:buClrTx/>
                        <a:buSzTx/>
                        <a:buFontTx/>
                        <a:buNone/>
                        <a:tabLst/>
                        <a:defRPr/>
                      </a:pPr>
                      <a:r>
                        <a:rPr lang="fr-FR" sz="1100" b="0" i="0" kern="1200" baseline="0" dirty="0" smtClean="0">
                          <a:solidFill>
                            <a:schemeClr val="tx1"/>
                          </a:solidFill>
                          <a:latin typeface="+mn-lt"/>
                          <a:ea typeface="Times New Roman"/>
                          <a:cs typeface="Times New Roman"/>
                        </a:rPr>
                        <a:t>Puis départ vers l’Atlas et/ou le lac </a:t>
                      </a:r>
                      <a:r>
                        <a:rPr lang="fr-FR" sz="1100" b="0" i="0" kern="1200" baseline="0" dirty="0" err="1" smtClean="0">
                          <a:solidFill>
                            <a:schemeClr val="tx1"/>
                          </a:solidFill>
                          <a:latin typeface="+mn-lt"/>
                          <a:ea typeface="Times New Roman"/>
                          <a:cs typeface="Times New Roman"/>
                        </a:rPr>
                        <a:t>Lalla</a:t>
                      </a:r>
                      <a:r>
                        <a:rPr lang="fr-FR" sz="1100" b="0" i="0" kern="1200" baseline="0" dirty="0" smtClean="0">
                          <a:solidFill>
                            <a:schemeClr val="tx1"/>
                          </a:solidFill>
                          <a:latin typeface="+mn-lt"/>
                          <a:ea typeface="Times New Roman"/>
                          <a:cs typeface="Times New Roman"/>
                        </a:rPr>
                        <a:t> </a:t>
                      </a:r>
                      <a:r>
                        <a:rPr lang="fr-FR" sz="1100" b="0" i="0" kern="1200" baseline="0" dirty="0" err="1" smtClean="0">
                          <a:solidFill>
                            <a:schemeClr val="tx1"/>
                          </a:solidFill>
                          <a:latin typeface="+mn-lt"/>
                          <a:ea typeface="Times New Roman"/>
                          <a:cs typeface="Times New Roman"/>
                        </a:rPr>
                        <a:t>Takerkoust</a:t>
                      </a:r>
                      <a:r>
                        <a:rPr lang="fr-FR" sz="1100" b="0" i="0" kern="1200" baseline="0" dirty="0" smtClean="0">
                          <a:solidFill>
                            <a:schemeClr val="tx1"/>
                          </a:solidFill>
                          <a:latin typeface="+mn-lt"/>
                          <a:ea typeface="Times New Roman"/>
                          <a:cs typeface="Times New Roman"/>
                        </a:rPr>
                        <a:t> en convois (itinéraires à définir en fonction de l’heure d’arrivée des appareils sur </a:t>
                      </a:r>
                      <a:r>
                        <a:rPr lang="fr-FR" sz="1100" b="0" i="0" kern="1200" baseline="0" dirty="0" err="1" smtClean="0">
                          <a:solidFill>
                            <a:schemeClr val="tx1"/>
                          </a:solidFill>
                          <a:latin typeface="+mn-lt"/>
                          <a:ea typeface="Times New Roman"/>
                          <a:cs typeface="Times New Roman"/>
                        </a:rPr>
                        <a:t>Rak</a:t>
                      </a:r>
                      <a:r>
                        <a:rPr lang="fr-FR" sz="1100" b="0" i="0" kern="1200" baseline="0" dirty="0" smtClean="0">
                          <a:solidFill>
                            <a:schemeClr val="tx1"/>
                          </a:solidFill>
                          <a:latin typeface="+mn-lt"/>
                          <a:ea typeface="Times New Roman"/>
                          <a:cs typeface="Times New Roman"/>
                        </a:rPr>
                        <a:t>)</a:t>
                      </a:r>
                    </a:p>
                  </a:txBody>
                  <a:tcPr marL="91350" marR="91350" marT="42490" marB="424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marL="0" marR="0" indent="0" algn="ctr" defTabSz="1027366" rtl="0" eaLnBrk="1" fontAlgn="auto" latinLnBrk="0" hangingPunct="1">
                        <a:lnSpc>
                          <a:spcPct val="100000"/>
                        </a:lnSpc>
                        <a:spcBef>
                          <a:spcPts val="0"/>
                        </a:spcBef>
                        <a:spcAft>
                          <a:spcPts val="0"/>
                        </a:spcAft>
                        <a:buClrTx/>
                        <a:buSzTx/>
                        <a:buFontTx/>
                        <a:buNone/>
                        <a:tabLst/>
                        <a:defRPr/>
                      </a:pPr>
                      <a:r>
                        <a:rPr lang="fr-FR" sz="1100" b="0" i="0" dirty="0" smtClean="0">
                          <a:latin typeface="+mn-lt"/>
                          <a:ea typeface="Calibri"/>
                          <a:cs typeface="Times New Roman"/>
                        </a:rPr>
                        <a:t>Petit déjeuner</a:t>
                      </a:r>
                      <a:r>
                        <a:rPr lang="fr-FR" sz="1100" b="0" i="0" baseline="0" dirty="0" smtClean="0">
                          <a:latin typeface="+mn-lt"/>
                          <a:ea typeface="Calibri"/>
                          <a:cs typeface="Times New Roman"/>
                        </a:rPr>
                        <a:t> face au désert et  à l’Atlas avec notamment du live cooking de crêpes et pains typiquement berbères</a:t>
                      </a:r>
                    </a:p>
                    <a:p>
                      <a:pPr marL="0" marR="0" indent="0" algn="ctr" defTabSz="1027366" rtl="0" eaLnBrk="1" fontAlgn="auto" latinLnBrk="0" hangingPunct="1">
                        <a:lnSpc>
                          <a:spcPct val="100000"/>
                        </a:lnSpc>
                        <a:spcBef>
                          <a:spcPts val="0"/>
                        </a:spcBef>
                        <a:spcAft>
                          <a:spcPts val="0"/>
                        </a:spcAft>
                        <a:buClrTx/>
                        <a:buSzTx/>
                        <a:buFontTx/>
                        <a:buNone/>
                        <a:tabLst/>
                        <a:defRPr/>
                      </a:pPr>
                      <a:endParaRPr lang="fr-FR" sz="1100" b="0" i="0" baseline="0" dirty="0" smtClean="0">
                        <a:latin typeface="+mn-lt"/>
                        <a:ea typeface="Calibri"/>
                        <a:cs typeface="Times New Roman"/>
                      </a:endParaRPr>
                    </a:p>
                    <a:p>
                      <a:pPr marL="0" marR="0" indent="0" algn="ctr" defTabSz="1027366" rtl="0" eaLnBrk="1" fontAlgn="auto" latinLnBrk="0" hangingPunct="1">
                        <a:lnSpc>
                          <a:spcPct val="100000"/>
                        </a:lnSpc>
                        <a:spcBef>
                          <a:spcPts val="0"/>
                        </a:spcBef>
                        <a:spcAft>
                          <a:spcPts val="0"/>
                        </a:spcAft>
                        <a:buClrTx/>
                        <a:buSzTx/>
                        <a:buFontTx/>
                        <a:buNone/>
                        <a:tabLst/>
                        <a:defRPr/>
                      </a:pPr>
                      <a:r>
                        <a:rPr lang="fr-FR" sz="1100" b="1" i="0" baseline="0" dirty="0" smtClean="0">
                          <a:latin typeface="+mn-lt"/>
                          <a:ea typeface="Calibri"/>
                          <a:cs typeface="Times New Roman"/>
                        </a:rPr>
                        <a:t>Puis multi activités aventure et zen attitude</a:t>
                      </a:r>
                    </a:p>
                    <a:p>
                      <a:pPr marL="0" marR="0" indent="0" algn="ctr" defTabSz="1027366" rtl="0" eaLnBrk="1" fontAlgn="auto" latinLnBrk="0" hangingPunct="1">
                        <a:lnSpc>
                          <a:spcPct val="100000"/>
                        </a:lnSpc>
                        <a:spcBef>
                          <a:spcPts val="0"/>
                        </a:spcBef>
                        <a:spcAft>
                          <a:spcPts val="0"/>
                        </a:spcAft>
                        <a:buClrTx/>
                        <a:buSzTx/>
                        <a:buFontTx/>
                        <a:buNone/>
                        <a:tabLst/>
                        <a:defRPr/>
                      </a:pPr>
                      <a:r>
                        <a:rPr lang="fr-FR" sz="1100" b="1" i="0" baseline="0" dirty="0" smtClean="0">
                          <a:latin typeface="+mn-lt"/>
                          <a:ea typeface="Calibri"/>
                          <a:cs typeface="Times New Roman"/>
                        </a:rPr>
                        <a:t> sur et autour de votre camp</a:t>
                      </a:r>
                      <a:endParaRPr lang="fr-FR" sz="1100" b="1" i="0" dirty="0" smtClean="0">
                        <a:latin typeface="+mn-lt"/>
                        <a:ea typeface="Calibri"/>
                        <a:cs typeface="Times New Roman"/>
                      </a:endParaRPr>
                    </a:p>
                    <a:p>
                      <a:pPr algn="ctr">
                        <a:spcAft>
                          <a:spcPts val="0"/>
                        </a:spcAft>
                      </a:pPr>
                      <a:endParaRPr lang="fr-FR" sz="600" b="0" i="0" dirty="0" smtClean="0">
                        <a:latin typeface="Calibri"/>
                        <a:ea typeface="Calibri"/>
                        <a:cs typeface="Times New Roman"/>
                      </a:endParaRPr>
                    </a:p>
                    <a:p>
                      <a:pPr marL="0" marR="0" indent="0" algn="ctr" defTabSz="1027160" rtl="0" eaLnBrk="1" fontAlgn="auto" latinLnBrk="0" hangingPunct="1">
                        <a:lnSpc>
                          <a:spcPct val="100000"/>
                        </a:lnSpc>
                        <a:spcBef>
                          <a:spcPts val="0"/>
                        </a:spcBef>
                        <a:spcAft>
                          <a:spcPts val="0"/>
                        </a:spcAft>
                        <a:buClrTx/>
                        <a:buSzTx/>
                        <a:buFontTx/>
                        <a:buNone/>
                        <a:tabLst/>
                        <a:defRPr/>
                      </a:pPr>
                      <a:r>
                        <a:rPr lang="fr-FR" sz="1100" b="0" i="0" kern="1200" baseline="0" dirty="0" smtClean="0">
                          <a:solidFill>
                            <a:schemeClr val="tx1"/>
                          </a:solidFill>
                          <a:latin typeface="+mn-lt"/>
                          <a:ea typeface="Calibri"/>
                          <a:cs typeface="Times New Roman"/>
                        </a:rPr>
                        <a:t>Quad, dromadaire, spa nomade, cours de cuisine, atelier de </a:t>
                      </a:r>
                      <a:r>
                        <a:rPr lang="fr-FR" sz="1100" b="0" i="0" kern="1200" baseline="0" dirty="0" smtClean="0">
                          <a:solidFill>
                            <a:schemeClr val="tx1"/>
                          </a:solidFill>
                          <a:latin typeface="+mn-lt"/>
                          <a:ea typeface="Calibri"/>
                          <a:cs typeface="Times New Roman"/>
                        </a:rPr>
                        <a:t>musique.</a:t>
                      </a:r>
                    </a:p>
                    <a:p>
                      <a:pPr marL="0" marR="0" indent="0" algn="ctr" defTabSz="1027160" rtl="0" eaLnBrk="1" fontAlgn="auto" latinLnBrk="0" hangingPunct="1">
                        <a:lnSpc>
                          <a:spcPct val="100000"/>
                        </a:lnSpc>
                        <a:spcBef>
                          <a:spcPts val="0"/>
                        </a:spcBef>
                        <a:spcAft>
                          <a:spcPts val="0"/>
                        </a:spcAft>
                        <a:buClrTx/>
                        <a:buSzTx/>
                        <a:buFontTx/>
                        <a:buNone/>
                        <a:tabLst/>
                        <a:defRPr/>
                      </a:pPr>
                      <a:endParaRPr lang="fr-FR" sz="1100" b="0" i="0" u="none" baseline="0" dirty="0" smtClean="0">
                        <a:latin typeface="+mn-lt"/>
                        <a:ea typeface="Calibri"/>
                        <a:cs typeface="Times New Roman"/>
                      </a:endParaRPr>
                    </a:p>
                    <a:p>
                      <a:pPr algn="ctr">
                        <a:spcAft>
                          <a:spcPts val="0"/>
                        </a:spcAft>
                      </a:pPr>
                      <a:r>
                        <a:rPr lang="fr-FR" sz="1100" b="0" i="0" u="none" baseline="0" dirty="0" smtClean="0">
                          <a:latin typeface="+mn-lt"/>
                          <a:ea typeface="Calibri"/>
                          <a:cs typeface="Times New Roman"/>
                        </a:rPr>
                        <a:t>Route vers Marrakech en fin de matinée</a:t>
                      </a:r>
                    </a:p>
                  </a:txBody>
                  <a:tcPr marL="91350" marR="91350" marT="42490" marB="424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marL="0" marR="0" indent="0" algn="ctr" defTabSz="1027366" rtl="0" eaLnBrk="1" fontAlgn="auto" latinLnBrk="0" hangingPunct="1">
                        <a:lnSpc>
                          <a:spcPct val="100000"/>
                        </a:lnSpc>
                        <a:spcBef>
                          <a:spcPts val="0"/>
                        </a:spcBef>
                        <a:spcAft>
                          <a:spcPts val="0"/>
                        </a:spcAft>
                        <a:buClrTx/>
                        <a:buSzTx/>
                        <a:buFontTx/>
                        <a:buNone/>
                        <a:tabLst/>
                        <a:defRPr/>
                      </a:pPr>
                      <a:endParaRPr lang="fr-FR" sz="1100" b="0" i="0" dirty="0" smtClean="0">
                        <a:latin typeface="+mn-lt"/>
                        <a:ea typeface="Calibri"/>
                        <a:cs typeface="Times New Roman"/>
                      </a:endParaRPr>
                    </a:p>
                    <a:p>
                      <a:pPr marL="0" marR="0" indent="0" algn="ctr" defTabSz="1027366" rtl="0" eaLnBrk="1" fontAlgn="auto" latinLnBrk="0" hangingPunct="1">
                        <a:lnSpc>
                          <a:spcPct val="100000"/>
                        </a:lnSpc>
                        <a:spcBef>
                          <a:spcPts val="0"/>
                        </a:spcBef>
                        <a:spcAft>
                          <a:spcPts val="0"/>
                        </a:spcAft>
                        <a:buClrTx/>
                        <a:buSzTx/>
                        <a:buFontTx/>
                        <a:buNone/>
                        <a:tabLst/>
                        <a:defRPr/>
                      </a:pPr>
                      <a:endParaRPr lang="fr-FR" sz="1100" b="0" i="0" dirty="0" smtClean="0">
                        <a:latin typeface="+mn-lt"/>
                        <a:ea typeface="Calibri"/>
                        <a:cs typeface="Times New Roman"/>
                      </a:endParaRPr>
                    </a:p>
                    <a:p>
                      <a:pPr marL="0" marR="0" indent="0" algn="ctr" defTabSz="1027366" rtl="0" eaLnBrk="1" fontAlgn="auto" latinLnBrk="0" hangingPunct="1">
                        <a:lnSpc>
                          <a:spcPct val="100000"/>
                        </a:lnSpc>
                        <a:spcBef>
                          <a:spcPts val="0"/>
                        </a:spcBef>
                        <a:spcAft>
                          <a:spcPts val="0"/>
                        </a:spcAft>
                        <a:buClrTx/>
                        <a:buSzTx/>
                        <a:buFontTx/>
                        <a:buNone/>
                        <a:tabLst/>
                        <a:defRPr/>
                      </a:pPr>
                      <a:r>
                        <a:rPr lang="fr-FR" sz="1100" b="0" i="0" dirty="0" smtClean="0">
                          <a:latin typeface="+mn-lt"/>
                          <a:ea typeface="Calibri"/>
                          <a:cs typeface="Times New Roman"/>
                        </a:rPr>
                        <a:t>Petit déjeuner</a:t>
                      </a:r>
                      <a:r>
                        <a:rPr lang="fr-FR" sz="1100" b="0" i="0" baseline="0" dirty="0" smtClean="0">
                          <a:latin typeface="+mn-lt"/>
                          <a:ea typeface="Calibri"/>
                          <a:cs typeface="Times New Roman"/>
                        </a:rPr>
                        <a:t> à l’hôtel</a:t>
                      </a:r>
                    </a:p>
                    <a:p>
                      <a:pPr algn="ctr">
                        <a:spcAft>
                          <a:spcPts val="0"/>
                        </a:spcAft>
                      </a:pPr>
                      <a:endParaRPr lang="fr-FR" sz="1100" b="1" baseline="0" dirty="0" smtClean="0">
                        <a:latin typeface="Calibri"/>
                        <a:ea typeface="Calibri"/>
                        <a:cs typeface="Times New Roman"/>
                      </a:endParaRPr>
                    </a:p>
                    <a:p>
                      <a:pPr algn="ctr">
                        <a:spcAft>
                          <a:spcPts val="0"/>
                        </a:spcAft>
                      </a:pPr>
                      <a:r>
                        <a:rPr lang="fr-FR" sz="1100" b="0" i="0" baseline="0" dirty="0" smtClean="0">
                          <a:latin typeface="+mn-lt"/>
                          <a:ea typeface="Calibri"/>
                          <a:cs typeface="Times New Roman"/>
                        </a:rPr>
                        <a:t>Transfert départ vers l’aéroport </a:t>
                      </a:r>
                    </a:p>
                  </a:txBody>
                  <a:tcPr marL="91350" marR="91350" marT="42490" marB="424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r>
              <a:tr h="1000132">
                <a:tc>
                  <a:txBody>
                    <a:bodyPr/>
                    <a:lstStyle/>
                    <a:p>
                      <a:pPr algn="ctr">
                        <a:spcAft>
                          <a:spcPts val="0"/>
                        </a:spcAft>
                      </a:pPr>
                      <a:r>
                        <a:rPr lang="fr-FR" sz="1100" dirty="0" smtClean="0">
                          <a:latin typeface="Calibri"/>
                          <a:ea typeface="Calibri"/>
                          <a:cs typeface="Times New Roman"/>
                        </a:rPr>
                        <a:t>Arrêt du convoi au milieu de nulle part pour trouver des ânes  portant des paniers en osier dans lesquels se trouvent 50 bouteilles</a:t>
                      </a:r>
                      <a:r>
                        <a:rPr lang="fr-FR" sz="1100" baseline="0" dirty="0" smtClean="0">
                          <a:latin typeface="Calibri"/>
                          <a:ea typeface="Calibri"/>
                          <a:cs typeface="Times New Roman"/>
                        </a:rPr>
                        <a:t> de Cava – Dégustation d’une coupe au milieu de nulle part.</a:t>
                      </a:r>
                      <a:endParaRPr lang="fr-FR" sz="1100" dirty="0" smtClean="0">
                        <a:latin typeface="Calibri"/>
                        <a:ea typeface="Calibri"/>
                        <a:cs typeface="Times New Roman"/>
                      </a:endParaRPr>
                    </a:p>
                    <a:p>
                      <a:pPr algn="ctr">
                        <a:spcAft>
                          <a:spcPts val="0"/>
                        </a:spcAft>
                      </a:pPr>
                      <a:endParaRPr lang="fr-FR" sz="1100" dirty="0" smtClean="0">
                        <a:latin typeface="Calibri"/>
                        <a:ea typeface="Calibri"/>
                        <a:cs typeface="Times New Roman"/>
                      </a:endParaRPr>
                    </a:p>
                    <a:p>
                      <a:pPr algn="ctr">
                        <a:spcAft>
                          <a:spcPts val="0"/>
                        </a:spcAft>
                      </a:pPr>
                      <a:r>
                        <a:rPr lang="fr-FR" sz="1100" dirty="0" smtClean="0">
                          <a:latin typeface="Calibri"/>
                          <a:ea typeface="Calibri"/>
                          <a:cs typeface="Times New Roman"/>
                        </a:rPr>
                        <a:t>Déjeuner</a:t>
                      </a:r>
                    </a:p>
                    <a:p>
                      <a:pPr algn="ctr">
                        <a:spcAft>
                          <a:spcPts val="0"/>
                        </a:spcAft>
                      </a:pPr>
                      <a:endParaRPr lang="fr-FR" sz="1100" dirty="0" smtClean="0">
                        <a:latin typeface="Calibri"/>
                        <a:ea typeface="Calibri"/>
                        <a:cs typeface="Times New Roman"/>
                      </a:endParaRPr>
                    </a:p>
                    <a:p>
                      <a:pPr algn="ctr">
                        <a:spcAft>
                          <a:spcPts val="0"/>
                        </a:spcAft>
                      </a:pPr>
                      <a:r>
                        <a:rPr lang="fr-FR" sz="1100" b="0" i="0" baseline="0" dirty="0" smtClean="0">
                          <a:latin typeface="+mn-lt"/>
                          <a:ea typeface="Calibri"/>
                          <a:cs typeface="Times New Roman"/>
                        </a:rPr>
                        <a:t>Le Relais du Lac</a:t>
                      </a:r>
                    </a:p>
                    <a:p>
                      <a:pPr algn="ctr">
                        <a:spcAft>
                          <a:spcPts val="0"/>
                        </a:spcAft>
                      </a:pPr>
                      <a:endParaRPr lang="fr-FR" sz="600" b="0" i="0" baseline="0" dirty="0" smtClean="0">
                        <a:latin typeface="+mn-lt"/>
                        <a:ea typeface="Calibri"/>
                        <a:cs typeface="Times New Roman"/>
                      </a:endParaRPr>
                    </a:p>
                  </a:txBody>
                  <a:tcPr marL="91350" marR="91350" marT="42490" marB="424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a:spcAft>
                          <a:spcPts val="0"/>
                        </a:spcAft>
                      </a:pPr>
                      <a:endParaRPr lang="fr-FR" sz="1100" dirty="0" smtClean="0">
                        <a:latin typeface="Calibri"/>
                        <a:ea typeface="Calibri"/>
                        <a:cs typeface="Times New Roman"/>
                      </a:endParaRPr>
                    </a:p>
                    <a:p>
                      <a:pPr algn="ctr">
                        <a:spcAft>
                          <a:spcPts val="0"/>
                        </a:spcAft>
                      </a:pPr>
                      <a:endParaRPr lang="fr-FR" sz="1100" dirty="0" smtClean="0">
                        <a:latin typeface="Calibri"/>
                        <a:ea typeface="Calibri"/>
                        <a:cs typeface="Times New Roman"/>
                      </a:endParaRPr>
                    </a:p>
                    <a:p>
                      <a:pPr algn="ctr">
                        <a:spcAft>
                          <a:spcPts val="0"/>
                        </a:spcAft>
                      </a:pPr>
                      <a:r>
                        <a:rPr lang="fr-FR" sz="1100" dirty="0" smtClean="0">
                          <a:latin typeface="Calibri"/>
                          <a:ea typeface="Calibri"/>
                          <a:cs typeface="Times New Roman"/>
                        </a:rPr>
                        <a:t>Déjeuner</a:t>
                      </a:r>
                    </a:p>
                    <a:p>
                      <a:pPr algn="ctr">
                        <a:spcAft>
                          <a:spcPts val="0"/>
                        </a:spcAft>
                      </a:pPr>
                      <a:endParaRPr lang="fr-FR" sz="1100" dirty="0" smtClean="0">
                        <a:latin typeface="Calibri"/>
                        <a:ea typeface="Calibri"/>
                        <a:cs typeface="Times New Roman"/>
                      </a:endParaRPr>
                    </a:p>
                    <a:p>
                      <a:pPr algn="ctr">
                        <a:spcAft>
                          <a:spcPts val="0"/>
                        </a:spcAft>
                      </a:pPr>
                      <a:endParaRPr lang="fr-FR" sz="600" b="0" i="0" baseline="0" dirty="0" smtClean="0">
                        <a:latin typeface="Calibri"/>
                        <a:ea typeface="Calibri"/>
                        <a:cs typeface="Times New Roman"/>
                      </a:endParaRPr>
                    </a:p>
                    <a:p>
                      <a:pPr algn="ctr">
                        <a:spcAft>
                          <a:spcPts val="0"/>
                        </a:spcAft>
                      </a:pPr>
                      <a:r>
                        <a:rPr lang="fr-FR" sz="1100" b="0" i="0" baseline="0" dirty="0" smtClean="0">
                          <a:latin typeface="Calibri"/>
                          <a:ea typeface="Calibri"/>
                          <a:cs typeface="Times New Roman"/>
                        </a:rPr>
                        <a:t>A l’hôtel en bord piscine</a:t>
                      </a:r>
                      <a:endParaRPr lang="fr-FR" sz="1100" b="0" i="0" dirty="0" smtClean="0">
                        <a:latin typeface="Calibri"/>
                        <a:ea typeface="Calibri"/>
                        <a:cs typeface="Times New Roman"/>
                      </a:endParaRPr>
                    </a:p>
                  </a:txBody>
                  <a:tcPr marL="91350" marR="91350" marT="42490" marB="424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a:spcAft>
                          <a:spcPts val="0"/>
                        </a:spcAft>
                      </a:pPr>
                      <a:endParaRPr lang="fr-FR" sz="1100" b="1" i="1" kern="1200" dirty="0" smtClean="0">
                        <a:solidFill>
                          <a:schemeClr val="tx1"/>
                        </a:solidFill>
                        <a:latin typeface="Calibri"/>
                        <a:ea typeface="Calibri"/>
                        <a:cs typeface="Times New Roman"/>
                      </a:endParaRPr>
                    </a:p>
                  </a:txBody>
                  <a:tcPr marL="91350" marR="91350" marT="42490" marB="424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lumMod val="85000"/>
                        <a:lumOff val="15000"/>
                      </a:schemeClr>
                    </a:solidFill>
                  </a:tcPr>
                </a:tc>
              </a:tr>
              <a:tr h="1578804">
                <a:tc>
                  <a:txBody>
                    <a:bodyPr/>
                    <a:lstStyle/>
                    <a:p>
                      <a:pPr algn="ctr">
                        <a:spcAft>
                          <a:spcPts val="0"/>
                        </a:spcAft>
                      </a:pPr>
                      <a:r>
                        <a:rPr lang="fr-FR" sz="1100" dirty="0" smtClean="0">
                          <a:latin typeface="+mn-lt"/>
                          <a:ea typeface="Calibri"/>
                          <a:cs typeface="Times New Roman"/>
                        </a:rPr>
                        <a:t>Après-midi</a:t>
                      </a:r>
                    </a:p>
                    <a:p>
                      <a:pPr algn="ctr"/>
                      <a:endParaRPr lang="fr-FR" sz="1100" b="1" i="1" dirty="0" smtClean="0">
                        <a:latin typeface="Calibri"/>
                        <a:ea typeface="Times New Roman"/>
                        <a:cs typeface="Times New Roman"/>
                      </a:endParaRPr>
                    </a:p>
                    <a:p>
                      <a:pPr marL="0" marR="0" indent="0" algn="ctr" defTabSz="1027366" rtl="0" eaLnBrk="1" fontAlgn="auto" latinLnBrk="0" hangingPunct="1">
                        <a:lnSpc>
                          <a:spcPct val="100000"/>
                        </a:lnSpc>
                        <a:spcBef>
                          <a:spcPts val="0"/>
                        </a:spcBef>
                        <a:spcAft>
                          <a:spcPts val="0"/>
                        </a:spcAft>
                        <a:buClrTx/>
                        <a:buSzTx/>
                        <a:buFontTx/>
                        <a:buNone/>
                        <a:tabLst/>
                        <a:defRPr/>
                      </a:pPr>
                      <a:r>
                        <a:rPr lang="fr-FR" sz="1100" b="1" dirty="0" smtClean="0">
                          <a:latin typeface="+mn-lt"/>
                          <a:ea typeface="Calibri"/>
                          <a:cs typeface="Times New Roman"/>
                        </a:rPr>
                        <a:t>Suite de l’aventure et réunion atypique </a:t>
                      </a:r>
                    </a:p>
                    <a:p>
                      <a:pPr marL="0" marR="0" indent="0" algn="ctr" defTabSz="1027366" rtl="0" eaLnBrk="1" fontAlgn="auto" latinLnBrk="0" hangingPunct="1">
                        <a:lnSpc>
                          <a:spcPct val="100000"/>
                        </a:lnSpc>
                        <a:spcBef>
                          <a:spcPts val="0"/>
                        </a:spcBef>
                        <a:spcAft>
                          <a:spcPts val="0"/>
                        </a:spcAft>
                        <a:buClrTx/>
                        <a:buSzTx/>
                        <a:buFontTx/>
                        <a:buNone/>
                        <a:tabLst/>
                        <a:defRPr/>
                      </a:pPr>
                      <a:r>
                        <a:rPr lang="fr-FR" sz="1100" b="1" dirty="0" smtClean="0">
                          <a:latin typeface="+mn-lt"/>
                          <a:ea typeface="Calibri"/>
                          <a:cs typeface="Times New Roman"/>
                        </a:rPr>
                        <a:t>sous une gra</a:t>
                      </a:r>
                      <a:r>
                        <a:rPr lang="fr-FR" sz="1100" b="1" baseline="0" dirty="0" smtClean="0">
                          <a:latin typeface="+mn-lt"/>
                          <a:ea typeface="Calibri"/>
                          <a:cs typeface="Times New Roman"/>
                        </a:rPr>
                        <a:t>nde tente nomade installée </a:t>
                      </a:r>
                    </a:p>
                    <a:p>
                      <a:pPr marL="0" marR="0" indent="0" algn="ctr" defTabSz="1027366" rtl="0" eaLnBrk="1" fontAlgn="auto" latinLnBrk="0" hangingPunct="1">
                        <a:lnSpc>
                          <a:spcPct val="100000"/>
                        </a:lnSpc>
                        <a:spcBef>
                          <a:spcPts val="0"/>
                        </a:spcBef>
                        <a:spcAft>
                          <a:spcPts val="0"/>
                        </a:spcAft>
                        <a:buClrTx/>
                        <a:buSzTx/>
                        <a:buFontTx/>
                        <a:buNone/>
                        <a:tabLst/>
                        <a:defRPr/>
                      </a:pPr>
                      <a:r>
                        <a:rPr lang="fr-FR" sz="1100" b="1" baseline="0" dirty="0" smtClean="0">
                          <a:latin typeface="+mn-lt"/>
                          <a:ea typeface="Calibri"/>
                          <a:cs typeface="Times New Roman"/>
                        </a:rPr>
                        <a:t>en plein désert d’</a:t>
                      </a:r>
                      <a:r>
                        <a:rPr lang="fr-FR" sz="1100" b="1" baseline="0" dirty="0" err="1" smtClean="0">
                          <a:latin typeface="+mn-lt"/>
                          <a:ea typeface="Calibri"/>
                          <a:cs typeface="Times New Roman"/>
                        </a:rPr>
                        <a:t>Agafay</a:t>
                      </a:r>
                      <a:endParaRPr lang="fr-FR" sz="1100" b="1" baseline="0" dirty="0" smtClean="0">
                        <a:latin typeface="+mn-lt"/>
                        <a:ea typeface="Calibri"/>
                        <a:cs typeface="Times New Roman"/>
                      </a:endParaRPr>
                    </a:p>
                    <a:p>
                      <a:pPr algn="ctr"/>
                      <a:endParaRPr lang="fr-FR" sz="1100" b="0" i="1" dirty="0" smtClean="0">
                        <a:latin typeface="Calibri"/>
                        <a:ea typeface="Times New Roman"/>
                        <a:cs typeface="Times New Roman"/>
                      </a:endParaRPr>
                    </a:p>
                    <a:p>
                      <a:pPr algn="ctr"/>
                      <a:r>
                        <a:rPr lang="fr-FR" sz="1100" b="0" i="0" dirty="0" smtClean="0">
                          <a:latin typeface="Calibri"/>
                          <a:ea typeface="Times New Roman"/>
                          <a:cs typeface="Times New Roman"/>
                        </a:rPr>
                        <a:t>Puis</a:t>
                      </a:r>
                      <a:r>
                        <a:rPr lang="fr-FR" sz="1100" b="0" i="0" baseline="0" dirty="0" smtClean="0">
                          <a:latin typeface="Calibri"/>
                          <a:ea typeface="Times New Roman"/>
                          <a:cs typeface="Times New Roman"/>
                        </a:rPr>
                        <a:t> découverte et installation dans votre bivouac face à l’Atlas. Camp nomade monté spécialement pour vous.</a:t>
                      </a:r>
                    </a:p>
                    <a:p>
                      <a:pPr algn="ctr"/>
                      <a:r>
                        <a:rPr lang="fr-FR" sz="1100" b="0" i="0" baseline="0" dirty="0" smtClean="0">
                          <a:latin typeface="Calibri"/>
                          <a:ea typeface="Times New Roman"/>
                          <a:cs typeface="Times New Roman"/>
                        </a:rPr>
                        <a:t>Version bivouac ordinaire ou de luxe.</a:t>
                      </a:r>
                      <a:endParaRPr lang="fr-FR" sz="1100" b="0" i="0" dirty="0" smtClean="0">
                        <a:latin typeface="Calibri"/>
                        <a:ea typeface="Times New Roman"/>
                        <a:cs typeface="Times New Roman"/>
                      </a:endParaRPr>
                    </a:p>
                  </a:txBody>
                  <a:tcPr marL="91350" marR="91350" marT="42490" marB="424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65000"/>
                      </a:schemeClr>
                    </a:solidFill>
                  </a:tcPr>
                </a:tc>
                <a:tc>
                  <a:txBody>
                    <a:bodyPr/>
                    <a:lstStyle/>
                    <a:p>
                      <a:pPr marL="0" marR="0" indent="0" algn="ctr" defTabSz="1028186" rtl="0" eaLnBrk="1" fontAlgn="auto" latinLnBrk="0" hangingPunct="1">
                        <a:lnSpc>
                          <a:spcPct val="100000"/>
                        </a:lnSpc>
                        <a:spcBef>
                          <a:spcPts val="0"/>
                        </a:spcBef>
                        <a:spcAft>
                          <a:spcPts val="0"/>
                        </a:spcAft>
                        <a:buClrTx/>
                        <a:buSzTx/>
                        <a:buFontTx/>
                        <a:buNone/>
                        <a:tabLst/>
                        <a:defRPr/>
                      </a:pPr>
                      <a:r>
                        <a:rPr lang="fr-FR" sz="1100" dirty="0" smtClean="0">
                          <a:latin typeface="+mn-lt"/>
                          <a:ea typeface="Calibri"/>
                          <a:cs typeface="Times New Roman"/>
                        </a:rPr>
                        <a:t>Après-midi</a:t>
                      </a:r>
                    </a:p>
                    <a:p>
                      <a:pPr algn="ctr">
                        <a:spcAft>
                          <a:spcPts val="0"/>
                        </a:spcAft>
                      </a:pPr>
                      <a:endParaRPr lang="fr-FR" sz="1100" baseline="0" dirty="0" smtClean="0">
                        <a:latin typeface="Calibri"/>
                        <a:ea typeface="Calibri"/>
                        <a:cs typeface="Times New Roman"/>
                      </a:endParaRPr>
                    </a:p>
                    <a:p>
                      <a:pPr marL="0" marR="0" indent="0" algn="ctr" defTabSz="1027160" rtl="0" eaLnBrk="1" fontAlgn="auto" latinLnBrk="0" hangingPunct="1">
                        <a:lnSpc>
                          <a:spcPct val="100000"/>
                        </a:lnSpc>
                        <a:spcBef>
                          <a:spcPts val="0"/>
                        </a:spcBef>
                        <a:spcAft>
                          <a:spcPts val="0"/>
                        </a:spcAft>
                        <a:buClrTx/>
                        <a:buSzTx/>
                        <a:buFontTx/>
                        <a:buNone/>
                        <a:tabLst/>
                        <a:defRPr/>
                      </a:pPr>
                      <a:r>
                        <a:rPr lang="fr-FR" sz="1100" b="1" i="0" u="none" baseline="0" dirty="0" smtClean="0">
                          <a:latin typeface="+mn-lt"/>
                          <a:ea typeface="Calibri"/>
                          <a:cs typeface="Times New Roman"/>
                        </a:rPr>
                        <a:t>Après votre check-in, suite du programme d’activités à la carte sur Marrakech:</a:t>
                      </a:r>
                      <a:r>
                        <a:rPr lang="fr-FR" sz="1100" b="0" i="0" u="none" baseline="0" dirty="0" smtClean="0">
                          <a:latin typeface="+mn-lt"/>
                          <a:ea typeface="Calibri"/>
                          <a:cs typeface="Times New Roman"/>
                        </a:rPr>
                        <a:t> </a:t>
                      </a:r>
                      <a:r>
                        <a:rPr lang="fr-FR" sz="1100" b="0" i="0" kern="1200" baseline="0" dirty="0" smtClean="0">
                          <a:solidFill>
                            <a:schemeClr val="tx1"/>
                          </a:solidFill>
                          <a:latin typeface="Calibri"/>
                          <a:ea typeface="Times New Roman"/>
                          <a:cs typeface="Times New Roman"/>
                        </a:rPr>
                        <a:t>Spa à l’hôtel ou dans des </a:t>
                      </a:r>
                      <a:r>
                        <a:rPr lang="fr-FR" sz="1100" b="0" i="0" kern="1200" baseline="0" dirty="0" err="1" smtClean="0">
                          <a:solidFill>
                            <a:schemeClr val="tx1"/>
                          </a:solidFill>
                          <a:latin typeface="Calibri"/>
                          <a:ea typeface="Times New Roman"/>
                          <a:cs typeface="Times New Roman"/>
                        </a:rPr>
                        <a:t>riads</a:t>
                      </a:r>
                      <a:r>
                        <a:rPr lang="fr-FR" sz="1100" b="0" i="0" kern="1200" baseline="0" dirty="0" smtClean="0">
                          <a:solidFill>
                            <a:schemeClr val="tx1"/>
                          </a:solidFill>
                          <a:latin typeface="Calibri"/>
                          <a:ea typeface="Times New Roman"/>
                          <a:cs typeface="Times New Roman"/>
                        </a:rPr>
                        <a:t> en médina, plusieurs types de visites en médina, cours de cuisine, calèche et découverte du jardin Majorelle, visite shopping tendance/</a:t>
                      </a:r>
                      <a:r>
                        <a:rPr lang="fr-FR" sz="1100" b="0" i="0" kern="1200" baseline="0" dirty="0" err="1" smtClean="0">
                          <a:solidFill>
                            <a:schemeClr val="tx1"/>
                          </a:solidFill>
                          <a:latin typeface="Calibri"/>
                          <a:ea typeface="Times New Roman"/>
                          <a:cs typeface="Times New Roman"/>
                        </a:rPr>
                        <a:t>trendy</a:t>
                      </a:r>
                      <a:r>
                        <a:rPr lang="fr-FR" sz="1100" b="0" i="0" kern="1200" baseline="0" dirty="0" smtClean="0">
                          <a:solidFill>
                            <a:schemeClr val="tx1"/>
                          </a:solidFill>
                          <a:latin typeface="Calibri"/>
                          <a:ea typeface="Times New Roman"/>
                          <a:cs typeface="Times New Roman"/>
                        </a:rPr>
                        <a:t> sur les pas du film</a:t>
                      </a:r>
                    </a:p>
                    <a:p>
                      <a:pPr marL="0" marR="0" indent="0" algn="ctr" defTabSz="1027160" rtl="0" eaLnBrk="1" fontAlgn="auto" latinLnBrk="0" hangingPunct="1">
                        <a:lnSpc>
                          <a:spcPct val="100000"/>
                        </a:lnSpc>
                        <a:spcBef>
                          <a:spcPts val="0"/>
                        </a:spcBef>
                        <a:spcAft>
                          <a:spcPts val="0"/>
                        </a:spcAft>
                        <a:buClrTx/>
                        <a:buSzTx/>
                        <a:buFontTx/>
                        <a:buNone/>
                        <a:tabLst/>
                        <a:defRPr/>
                      </a:pPr>
                      <a:r>
                        <a:rPr lang="fr-FR" sz="1100" b="0" i="0" kern="1200" baseline="0" dirty="0" smtClean="0">
                          <a:solidFill>
                            <a:schemeClr val="tx1"/>
                          </a:solidFill>
                          <a:latin typeface="Calibri"/>
                          <a:ea typeface="Times New Roman"/>
                          <a:cs typeface="Times New Roman"/>
                        </a:rPr>
                        <a:t> </a:t>
                      </a:r>
                      <a:r>
                        <a:rPr lang="fr-FR" sz="1100" b="0" i="0" kern="1200" baseline="0" dirty="0" err="1" smtClean="0">
                          <a:solidFill>
                            <a:schemeClr val="tx1"/>
                          </a:solidFill>
                          <a:latin typeface="Calibri"/>
                          <a:ea typeface="Times New Roman"/>
                          <a:cs typeface="Times New Roman"/>
                        </a:rPr>
                        <a:t>Sex</a:t>
                      </a:r>
                      <a:r>
                        <a:rPr lang="fr-FR" sz="1100" b="0" i="0" kern="1200" baseline="0" dirty="0" smtClean="0">
                          <a:solidFill>
                            <a:schemeClr val="tx1"/>
                          </a:solidFill>
                          <a:latin typeface="Calibri"/>
                          <a:ea typeface="Times New Roman"/>
                          <a:cs typeface="Times New Roman"/>
                        </a:rPr>
                        <a:t> and the City 2…</a:t>
                      </a:r>
                    </a:p>
                    <a:p>
                      <a:pPr algn="ctr">
                        <a:spcAft>
                          <a:spcPts val="0"/>
                        </a:spcAft>
                      </a:pPr>
                      <a:endParaRPr lang="fr-FR" sz="1100" b="0" i="0" u="none" baseline="0" dirty="0" smtClean="0">
                        <a:latin typeface="+mn-lt"/>
                        <a:ea typeface="Calibri"/>
                        <a:cs typeface="Times New Roman"/>
                      </a:endParaRPr>
                    </a:p>
                  </a:txBody>
                  <a:tcPr marL="91350" marR="91350" marT="42490" marB="424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65000"/>
                      </a:schemeClr>
                    </a:solidFill>
                  </a:tcPr>
                </a:tc>
                <a:tc>
                  <a:txBody>
                    <a:bodyPr/>
                    <a:lstStyle/>
                    <a:p>
                      <a:pPr algn="ctr">
                        <a:spcAft>
                          <a:spcPts val="0"/>
                        </a:spcAft>
                      </a:pPr>
                      <a:endParaRPr lang="fr-FR" sz="1100" b="1" i="1" baseline="0" dirty="0" smtClean="0">
                        <a:latin typeface="+mn-lt"/>
                        <a:ea typeface="Calibri"/>
                        <a:cs typeface="Times New Roman"/>
                      </a:endParaRPr>
                    </a:p>
                  </a:txBody>
                  <a:tcPr marL="91350" marR="91350" marT="42490" marB="424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lumMod val="85000"/>
                        <a:lumOff val="15000"/>
                      </a:schemeClr>
                    </a:solidFill>
                  </a:tcPr>
                </a:tc>
              </a:tr>
              <a:tr h="1492996">
                <a:tc>
                  <a:txBody>
                    <a:bodyPr/>
                    <a:lstStyle/>
                    <a:p>
                      <a:pPr algn="ctr">
                        <a:spcAft>
                          <a:spcPts val="0"/>
                        </a:spcAft>
                      </a:pPr>
                      <a:r>
                        <a:rPr lang="fr-FR" sz="1100" dirty="0" smtClean="0">
                          <a:latin typeface="Calibri"/>
                          <a:ea typeface="Calibri"/>
                          <a:cs typeface="Times New Roman"/>
                        </a:rPr>
                        <a:t>Soirée</a:t>
                      </a:r>
                    </a:p>
                    <a:p>
                      <a:pPr algn="ctr">
                        <a:spcAft>
                          <a:spcPts val="0"/>
                        </a:spcAft>
                      </a:pPr>
                      <a:endParaRPr lang="fr-FR" sz="1100" b="0" i="0" baseline="0" dirty="0" smtClean="0">
                        <a:latin typeface="Calibri"/>
                        <a:ea typeface="Calibri"/>
                        <a:cs typeface="Times New Roman"/>
                      </a:endParaRPr>
                    </a:p>
                    <a:p>
                      <a:pPr algn="ctr">
                        <a:spcAft>
                          <a:spcPts val="0"/>
                        </a:spcAft>
                      </a:pPr>
                      <a:r>
                        <a:rPr lang="fr-FR" sz="1100" b="1" i="0" baseline="0" dirty="0" smtClean="0">
                          <a:latin typeface="Calibri"/>
                          <a:ea typeface="Calibri"/>
                          <a:cs typeface="Times New Roman"/>
                        </a:rPr>
                        <a:t>Dîner bivouac ambiance 1001 nuits</a:t>
                      </a:r>
                      <a:r>
                        <a:rPr lang="fr-FR" sz="1100" b="0" i="0" baseline="0" dirty="0" smtClean="0">
                          <a:latin typeface="Calibri"/>
                          <a:ea typeface="Calibri"/>
                          <a:cs typeface="Times New Roman"/>
                        </a:rPr>
                        <a:t>,</a:t>
                      </a:r>
                    </a:p>
                    <a:p>
                      <a:pPr algn="ctr">
                        <a:spcAft>
                          <a:spcPts val="0"/>
                        </a:spcAft>
                      </a:pPr>
                      <a:r>
                        <a:rPr lang="fr-FR" sz="1100" b="0" i="0" baseline="0" dirty="0" smtClean="0">
                          <a:latin typeface="Calibri"/>
                          <a:ea typeface="Calibri"/>
                          <a:cs typeface="Times New Roman"/>
                        </a:rPr>
                        <a:t> sous les étoiles avec show de cracheurs</a:t>
                      </a:r>
                    </a:p>
                    <a:p>
                      <a:pPr algn="ctr">
                        <a:spcAft>
                          <a:spcPts val="0"/>
                        </a:spcAft>
                      </a:pPr>
                      <a:r>
                        <a:rPr lang="fr-FR" sz="1100" b="0" i="0" baseline="0" dirty="0" smtClean="0">
                          <a:latin typeface="Calibri"/>
                          <a:ea typeface="Calibri"/>
                          <a:cs typeface="Times New Roman"/>
                        </a:rPr>
                        <a:t> de feu, troupes folkloriques et discothèque en plein air</a:t>
                      </a:r>
                      <a:endParaRPr lang="fr-FR" sz="1100" b="0" i="0" baseline="0" dirty="0" smtClean="0">
                        <a:latin typeface="+mn-lt"/>
                        <a:ea typeface="Calibri"/>
                        <a:cs typeface="Times New Roman"/>
                      </a:endParaRPr>
                    </a:p>
                  </a:txBody>
                  <a:tcPr marL="91350" marR="91350" marT="42490" marB="424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marL="0" marR="0" indent="0" algn="ctr" defTabSz="1028186" rtl="0" eaLnBrk="1" fontAlgn="auto" latinLnBrk="0" hangingPunct="1">
                        <a:lnSpc>
                          <a:spcPct val="100000"/>
                        </a:lnSpc>
                        <a:spcBef>
                          <a:spcPts val="0"/>
                        </a:spcBef>
                        <a:spcAft>
                          <a:spcPts val="0"/>
                        </a:spcAft>
                        <a:buClrTx/>
                        <a:buSzTx/>
                        <a:buFontTx/>
                        <a:buNone/>
                        <a:tabLst/>
                        <a:defRPr/>
                      </a:pPr>
                      <a:r>
                        <a:rPr lang="fr-FR" sz="1100" dirty="0" smtClean="0">
                          <a:latin typeface="+mn-lt"/>
                          <a:ea typeface="Calibri"/>
                          <a:cs typeface="Times New Roman"/>
                        </a:rPr>
                        <a:t>Soirée</a:t>
                      </a:r>
                    </a:p>
                    <a:p>
                      <a:pPr algn="ctr">
                        <a:spcAft>
                          <a:spcPts val="0"/>
                        </a:spcAft>
                      </a:pPr>
                      <a:endParaRPr lang="fr-FR" sz="1100" b="0" i="0" u="none" dirty="0" smtClean="0">
                        <a:latin typeface="Calibri"/>
                        <a:ea typeface="Calibri"/>
                        <a:cs typeface="Times New Roman"/>
                      </a:endParaRPr>
                    </a:p>
                    <a:p>
                      <a:pPr algn="ctr">
                        <a:buFontTx/>
                        <a:buNone/>
                      </a:pPr>
                      <a:r>
                        <a:rPr lang="fr-FR" sz="1100" b="1" i="0" u="none" dirty="0" smtClean="0">
                          <a:latin typeface="+mn-lt"/>
                          <a:ea typeface="Calibri"/>
                          <a:cs typeface="Times New Roman"/>
                        </a:rPr>
                        <a:t>« Marrakech </a:t>
                      </a:r>
                      <a:r>
                        <a:rPr lang="fr-FR" sz="1100" b="1" i="0" u="none" dirty="0" err="1" smtClean="0">
                          <a:latin typeface="+mn-lt"/>
                          <a:ea typeface="Calibri"/>
                          <a:cs typeface="Times New Roman"/>
                        </a:rPr>
                        <a:t>Trendy</a:t>
                      </a:r>
                      <a:r>
                        <a:rPr lang="fr-FR" sz="1100" b="1" i="0" u="none" dirty="0" smtClean="0">
                          <a:latin typeface="+mn-lt"/>
                          <a:ea typeface="Calibri"/>
                          <a:cs typeface="Times New Roman"/>
                        </a:rPr>
                        <a:t>:</a:t>
                      </a:r>
                      <a:r>
                        <a:rPr lang="fr-FR" sz="1100" b="1" i="0" u="none" baseline="0" dirty="0" smtClean="0">
                          <a:latin typeface="+mn-lt"/>
                          <a:ea typeface="Calibri"/>
                          <a:cs typeface="Times New Roman"/>
                        </a:rPr>
                        <a:t> Nuit </a:t>
                      </a:r>
                      <a:r>
                        <a:rPr lang="fr-FR" sz="1100" b="1" i="0" u="none" baseline="0" dirty="0" smtClean="0">
                          <a:latin typeface="+mn-lt"/>
                          <a:ea typeface="Calibri"/>
                          <a:cs typeface="Times New Roman"/>
                        </a:rPr>
                        <a:t>Blanche </a:t>
                      </a:r>
                      <a:r>
                        <a:rPr lang="fr-FR" sz="1100" b="1" i="0" u="none" baseline="0" dirty="0" smtClean="0">
                          <a:latin typeface="+mn-lt"/>
                          <a:ea typeface="Calibri"/>
                          <a:cs typeface="Times New Roman"/>
                        </a:rPr>
                        <a:t>au Pacha</a:t>
                      </a:r>
                      <a:r>
                        <a:rPr lang="fr-FR" sz="1100" b="1" i="0" u="none" dirty="0" smtClean="0">
                          <a:latin typeface="+mn-lt"/>
                          <a:ea typeface="Calibri"/>
                          <a:cs typeface="Times New Roman"/>
                        </a:rPr>
                        <a:t> </a:t>
                      </a:r>
                      <a:r>
                        <a:rPr lang="fr-FR" sz="1100" b="0" i="0" u="none" dirty="0" smtClean="0">
                          <a:latin typeface="+mn-lt"/>
                          <a:ea typeface="Calibri"/>
                          <a:cs typeface="Times New Roman"/>
                        </a:rPr>
                        <a:t>» </a:t>
                      </a:r>
                    </a:p>
                    <a:p>
                      <a:pPr algn="ctr">
                        <a:buFontTx/>
                        <a:buNone/>
                      </a:pPr>
                      <a:endParaRPr lang="fr-FR" sz="1100" b="0" i="0" u="none" dirty="0" smtClean="0">
                        <a:latin typeface="+mn-lt"/>
                        <a:ea typeface="Calibri"/>
                        <a:cs typeface="Times New Roman"/>
                      </a:endParaRPr>
                    </a:p>
                    <a:p>
                      <a:pPr algn="ctr">
                        <a:buFontTx/>
                        <a:buNone/>
                      </a:pPr>
                      <a:r>
                        <a:rPr lang="fr-FR" sz="1100" b="0" i="0" u="none" baseline="0" dirty="0" smtClean="0">
                          <a:latin typeface="+mn-lt"/>
                          <a:ea typeface="Times New Roman"/>
                          <a:cs typeface="Times New Roman"/>
                        </a:rPr>
                        <a:t>Dîner au restaurant Le Crystal  en privatisation et suite de la soirée au Rose Bar puis au célèbre club Le Pacha</a:t>
                      </a:r>
                    </a:p>
                    <a:p>
                      <a:pPr algn="ctr">
                        <a:buFontTx/>
                        <a:buNone/>
                      </a:pPr>
                      <a:endParaRPr lang="fr-FR" sz="600" b="0" i="0" u="none" baseline="0" dirty="0" smtClean="0">
                        <a:latin typeface="+mn-lt"/>
                        <a:ea typeface="Calibri"/>
                        <a:cs typeface="Times New Roman"/>
                      </a:endParaRPr>
                    </a:p>
                    <a:p>
                      <a:pPr algn="ctr">
                        <a:spcAft>
                          <a:spcPts val="0"/>
                        </a:spcAft>
                      </a:pPr>
                      <a:r>
                        <a:rPr lang="fr-FR" sz="1100" b="0" i="0" u="sng" dirty="0" smtClean="0">
                          <a:latin typeface="+mn-lt"/>
                          <a:ea typeface="Calibri"/>
                          <a:cs typeface="Times New Roman"/>
                        </a:rPr>
                        <a:t>Option 2  « </a:t>
                      </a:r>
                      <a:r>
                        <a:rPr lang="fr-FR" sz="1100" b="0" i="0" u="sng" dirty="0" err="1" smtClean="0">
                          <a:latin typeface="+mn-lt"/>
                          <a:ea typeface="Calibri"/>
                          <a:cs typeface="Times New Roman"/>
                        </a:rPr>
                        <a:t>Rustic</a:t>
                      </a:r>
                      <a:r>
                        <a:rPr lang="fr-FR" sz="1100" b="0" i="0" u="sng" baseline="0" dirty="0" smtClean="0">
                          <a:latin typeface="+mn-lt"/>
                          <a:ea typeface="Calibri"/>
                          <a:cs typeface="Times New Roman"/>
                        </a:rPr>
                        <a:t> / Chic »</a:t>
                      </a:r>
                      <a:r>
                        <a:rPr lang="fr-FR" sz="1100" b="0" i="0" u="sng" dirty="0" smtClean="0">
                          <a:latin typeface="+mn-lt"/>
                          <a:ea typeface="Calibri"/>
                          <a:cs typeface="Times New Roman"/>
                        </a:rPr>
                        <a:t>:</a:t>
                      </a:r>
                      <a:r>
                        <a:rPr lang="fr-FR" sz="1100" b="0" i="0" u="none" dirty="0" smtClean="0">
                          <a:latin typeface="+mn-lt"/>
                          <a:ea typeface="Calibri"/>
                          <a:cs typeface="Times New Roman"/>
                        </a:rPr>
                        <a:t> Dîner au Beldi Country Club</a:t>
                      </a:r>
                      <a:endParaRPr lang="fr-FR" sz="1100" b="0" i="1" u="none" baseline="0" dirty="0" smtClean="0">
                        <a:latin typeface="+mn-lt"/>
                        <a:ea typeface="Calibri"/>
                        <a:cs typeface="Times New Roman"/>
                      </a:endParaRPr>
                    </a:p>
                  </a:txBody>
                  <a:tcPr marL="91350" marR="91350" marT="42490" marB="424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a:spcAft>
                          <a:spcPts val="0"/>
                        </a:spcAft>
                      </a:pPr>
                      <a:endParaRPr lang="fr-FR" sz="1100" dirty="0">
                        <a:latin typeface="Calibri"/>
                        <a:ea typeface="Calibri"/>
                        <a:cs typeface="Times New Roman"/>
                      </a:endParaRPr>
                    </a:p>
                  </a:txBody>
                  <a:tcPr marL="91350" marR="91350" marT="42490" marB="424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lumMod val="85000"/>
                        <a:lumOff val="15000"/>
                      </a:schemeClr>
                    </a:solidFill>
                  </a:tcPr>
                </a:tc>
              </a:tr>
            </a:tbl>
          </a:graphicData>
        </a:graphic>
      </p:graphicFrame>
      <p:sp>
        <p:nvSpPr>
          <p:cNvPr id="7" name="ZoneTexte 6"/>
          <p:cNvSpPr txBox="1"/>
          <p:nvPr/>
        </p:nvSpPr>
        <p:spPr>
          <a:xfrm>
            <a:off x="107933" y="87561"/>
            <a:ext cx="10333060" cy="380665"/>
          </a:xfrm>
          <a:prstGeom prst="rect">
            <a:avLst/>
          </a:prstGeom>
          <a:noFill/>
        </p:spPr>
        <p:txBody>
          <a:bodyPr wrap="square" lIns="102617" tIns="51306" rIns="102617" bIns="51306" rtlCol="0">
            <a:spAutoFit/>
          </a:bodyPr>
          <a:lstStyle/>
          <a:p>
            <a:r>
              <a:rPr lang="fr-FR" sz="1800" dirty="0" smtClean="0"/>
              <a:t>PROGRAMME KERASTASE- Base 250 pax -  Mai 2014 </a:t>
            </a:r>
            <a:endParaRPr lang="fr-FR" sz="1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Étoile à 5 branches 34"/>
          <p:cNvSpPr/>
          <p:nvPr/>
        </p:nvSpPr>
        <p:spPr>
          <a:xfrm>
            <a:off x="8920158" y="1001186"/>
            <a:ext cx="164953" cy="159277"/>
          </a:xfrm>
          <a:prstGeom prst="star5">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2708" tIns="51352" rIns="102708" bIns="51352" anchor="ctr"/>
          <a:lstStyle/>
          <a:p>
            <a:pPr algn="ctr">
              <a:defRPr/>
            </a:pPr>
            <a:endParaRPr lang="fr-FR" dirty="0"/>
          </a:p>
        </p:txBody>
      </p:sp>
      <p:sp>
        <p:nvSpPr>
          <p:cNvPr id="37" name="Étoile à 5 branches 36"/>
          <p:cNvSpPr/>
          <p:nvPr/>
        </p:nvSpPr>
        <p:spPr>
          <a:xfrm>
            <a:off x="9166680" y="1001186"/>
            <a:ext cx="164953" cy="159277"/>
          </a:xfrm>
          <a:prstGeom prst="star5">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2708" tIns="51352" rIns="102708" bIns="51352" anchor="ctr"/>
          <a:lstStyle/>
          <a:p>
            <a:pPr algn="ctr">
              <a:defRPr/>
            </a:pPr>
            <a:endParaRPr lang="fr-FR" dirty="0"/>
          </a:p>
        </p:txBody>
      </p:sp>
      <p:sp>
        <p:nvSpPr>
          <p:cNvPr id="42" name="Étoile à 5 branches 41"/>
          <p:cNvSpPr/>
          <p:nvPr/>
        </p:nvSpPr>
        <p:spPr>
          <a:xfrm>
            <a:off x="9413207" y="1001186"/>
            <a:ext cx="164953" cy="159277"/>
          </a:xfrm>
          <a:prstGeom prst="star5">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2708" tIns="51352" rIns="102708" bIns="51352" anchor="ctr"/>
          <a:lstStyle/>
          <a:p>
            <a:pPr algn="ctr">
              <a:defRPr/>
            </a:pPr>
            <a:endParaRPr lang="fr-FR" dirty="0"/>
          </a:p>
        </p:txBody>
      </p:sp>
      <p:sp>
        <p:nvSpPr>
          <p:cNvPr id="43" name="Étoile à 5 branches 42"/>
          <p:cNvSpPr/>
          <p:nvPr/>
        </p:nvSpPr>
        <p:spPr>
          <a:xfrm>
            <a:off x="9659728" y="1001186"/>
            <a:ext cx="164953" cy="159277"/>
          </a:xfrm>
          <a:prstGeom prst="star5">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2708" tIns="51352" rIns="102708" bIns="51352" anchor="ctr"/>
          <a:lstStyle/>
          <a:p>
            <a:pPr algn="ctr">
              <a:defRPr/>
            </a:pPr>
            <a:endParaRPr lang="fr-FR" dirty="0"/>
          </a:p>
        </p:txBody>
      </p:sp>
      <p:sp>
        <p:nvSpPr>
          <p:cNvPr id="45" name="Étoile à 5 branches 44"/>
          <p:cNvSpPr/>
          <p:nvPr/>
        </p:nvSpPr>
        <p:spPr>
          <a:xfrm>
            <a:off x="9906250" y="1001186"/>
            <a:ext cx="164953" cy="159277"/>
          </a:xfrm>
          <a:prstGeom prst="star5">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2708" tIns="51352" rIns="102708" bIns="51352" anchor="ctr"/>
          <a:lstStyle/>
          <a:p>
            <a:pPr algn="ctr">
              <a:defRPr/>
            </a:pPr>
            <a:endParaRPr lang="fr-FR" dirty="0"/>
          </a:p>
        </p:txBody>
      </p:sp>
      <p:sp>
        <p:nvSpPr>
          <p:cNvPr id="46" name="ZoneTexte 7"/>
          <p:cNvSpPr txBox="1">
            <a:spLocks noChangeArrowheads="1"/>
          </p:cNvSpPr>
          <p:nvPr/>
        </p:nvSpPr>
        <p:spPr bwMode="auto">
          <a:xfrm>
            <a:off x="5004470" y="252239"/>
            <a:ext cx="5178816" cy="596212"/>
          </a:xfrm>
          <a:prstGeom prst="rect">
            <a:avLst/>
          </a:prstGeom>
          <a:noFill/>
          <a:ln w="9525">
            <a:noFill/>
            <a:miter lim="800000"/>
            <a:headEnd/>
            <a:tailEnd/>
          </a:ln>
        </p:spPr>
        <p:txBody>
          <a:bodyPr wrap="square" lIns="102708" tIns="51352" rIns="102708" bIns="51352">
            <a:spAutoFit/>
          </a:bodyPr>
          <a:lstStyle/>
          <a:p>
            <a:pPr algn="r"/>
            <a:r>
              <a:rPr lang="fr-FR" sz="3200" b="1" dirty="0" smtClean="0">
                <a:latin typeface="Calibri" pitchFamily="34" charset="0"/>
              </a:rPr>
              <a:t>SOFITEL PALAIS IMPERIAL</a:t>
            </a:r>
            <a:endParaRPr lang="fr-FR" sz="3200" b="1" dirty="0">
              <a:latin typeface="Calibri" pitchFamily="34" charset="0"/>
            </a:endParaRPr>
          </a:p>
        </p:txBody>
      </p:sp>
      <p:pic>
        <p:nvPicPr>
          <p:cNvPr id="3074" name="Picture 2" descr="http://indiasinsights.com/wp-content/uploads/2012/01/marrakesh-sofitel-marrakech-palais-imperial.jpg"/>
          <p:cNvPicPr>
            <a:picLocks noChangeAspect="1" noChangeArrowheads="1"/>
          </p:cNvPicPr>
          <p:nvPr/>
        </p:nvPicPr>
        <p:blipFill>
          <a:blip r:embed="rId2" cstate="email"/>
          <a:srcRect/>
          <a:stretch>
            <a:fillRect/>
          </a:stretch>
        </p:blipFill>
        <p:spPr bwMode="auto">
          <a:xfrm>
            <a:off x="1188050" y="1476376"/>
            <a:ext cx="8010776" cy="54006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Étoile à 5 branches 34"/>
          <p:cNvSpPr/>
          <p:nvPr/>
        </p:nvSpPr>
        <p:spPr>
          <a:xfrm>
            <a:off x="8920158" y="900316"/>
            <a:ext cx="164953" cy="159277"/>
          </a:xfrm>
          <a:prstGeom prst="star5">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2708" tIns="51352" rIns="102708" bIns="51352" anchor="ctr"/>
          <a:lstStyle/>
          <a:p>
            <a:pPr algn="ctr">
              <a:defRPr/>
            </a:pPr>
            <a:endParaRPr lang="fr-FR" dirty="0"/>
          </a:p>
        </p:txBody>
      </p:sp>
      <p:sp>
        <p:nvSpPr>
          <p:cNvPr id="37" name="Étoile à 5 branches 36"/>
          <p:cNvSpPr/>
          <p:nvPr/>
        </p:nvSpPr>
        <p:spPr>
          <a:xfrm>
            <a:off x="9166680" y="900316"/>
            <a:ext cx="164953" cy="159277"/>
          </a:xfrm>
          <a:prstGeom prst="star5">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2708" tIns="51352" rIns="102708" bIns="51352" anchor="ctr"/>
          <a:lstStyle/>
          <a:p>
            <a:pPr algn="ctr">
              <a:defRPr/>
            </a:pPr>
            <a:endParaRPr lang="fr-FR" dirty="0"/>
          </a:p>
        </p:txBody>
      </p:sp>
      <p:sp>
        <p:nvSpPr>
          <p:cNvPr id="42" name="Étoile à 5 branches 41"/>
          <p:cNvSpPr/>
          <p:nvPr/>
        </p:nvSpPr>
        <p:spPr>
          <a:xfrm>
            <a:off x="9413207" y="900316"/>
            <a:ext cx="164953" cy="159277"/>
          </a:xfrm>
          <a:prstGeom prst="star5">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2708" tIns="51352" rIns="102708" bIns="51352" anchor="ctr"/>
          <a:lstStyle/>
          <a:p>
            <a:pPr algn="ctr">
              <a:defRPr/>
            </a:pPr>
            <a:endParaRPr lang="fr-FR" dirty="0"/>
          </a:p>
        </p:txBody>
      </p:sp>
      <p:sp>
        <p:nvSpPr>
          <p:cNvPr id="43" name="Étoile à 5 branches 42"/>
          <p:cNvSpPr/>
          <p:nvPr/>
        </p:nvSpPr>
        <p:spPr>
          <a:xfrm>
            <a:off x="9659728" y="900316"/>
            <a:ext cx="164953" cy="159277"/>
          </a:xfrm>
          <a:prstGeom prst="star5">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2708" tIns="51352" rIns="102708" bIns="51352" anchor="ctr"/>
          <a:lstStyle/>
          <a:p>
            <a:pPr algn="ctr">
              <a:defRPr/>
            </a:pPr>
            <a:endParaRPr lang="fr-FR" dirty="0"/>
          </a:p>
        </p:txBody>
      </p:sp>
      <p:sp>
        <p:nvSpPr>
          <p:cNvPr id="45" name="Étoile à 5 branches 44"/>
          <p:cNvSpPr/>
          <p:nvPr/>
        </p:nvSpPr>
        <p:spPr>
          <a:xfrm>
            <a:off x="9906250" y="900316"/>
            <a:ext cx="164953" cy="159277"/>
          </a:xfrm>
          <a:prstGeom prst="star5">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2708" tIns="51352" rIns="102708" bIns="51352" anchor="ctr"/>
          <a:lstStyle/>
          <a:p>
            <a:pPr algn="ctr">
              <a:defRPr/>
            </a:pPr>
            <a:endParaRPr lang="fr-FR" dirty="0"/>
          </a:p>
        </p:txBody>
      </p:sp>
      <p:sp>
        <p:nvSpPr>
          <p:cNvPr id="46" name="ZoneTexte 7"/>
          <p:cNvSpPr txBox="1">
            <a:spLocks noChangeArrowheads="1"/>
          </p:cNvSpPr>
          <p:nvPr/>
        </p:nvSpPr>
        <p:spPr bwMode="auto">
          <a:xfrm>
            <a:off x="4975782" y="127780"/>
            <a:ext cx="5178816" cy="596212"/>
          </a:xfrm>
          <a:prstGeom prst="rect">
            <a:avLst/>
          </a:prstGeom>
          <a:noFill/>
          <a:ln w="9525">
            <a:noFill/>
            <a:miter lim="800000"/>
            <a:headEnd/>
            <a:tailEnd/>
          </a:ln>
        </p:spPr>
        <p:txBody>
          <a:bodyPr wrap="square" lIns="102708" tIns="51352" rIns="102708" bIns="51352">
            <a:spAutoFit/>
          </a:bodyPr>
          <a:lstStyle/>
          <a:p>
            <a:pPr algn="r"/>
            <a:r>
              <a:rPr lang="fr-FR" sz="3200" b="1" dirty="0" smtClean="0">
                <a:latin typeface="Calibri" pitchFamily="34" charset="0"/>
              </a:rPr>
              <a:t>SOFITEL PALAIS IMPERIAL</a:t>
            </a:r>
            <a:endParaRPr lang="fr-FR" sz="3200" b="1" dirty="0">
              <a:latin typeface="Calibri" pitchFamily="34" charset="0"/>
            </a:endParaRPr>
          </a:p>
        </p:txBody>
      </p:sp>
      <p:pic>
        <p:nvPicPr>
          <p:cNvPr id="1026" name="Picture 2" descr="http://www.sofitel.com/photos/7335_wlfh_01_p_1024x728.jpg"/>
          <p:cNvPicPr>
            <a:picLocks noChangeAspect="1" noChangeArrowheads="1"/>
          </p:cNvPicPr>
          <p:nvPr/>
        </p:nvPicPr>
        <p:blipFill>
          <a:blip r:embed="rId2" cstate="email"/>
          <a:srcRect/>
          <a:stretch>
            <a:fillRect/>
          </a:stretch>
        </p:blipFill>
        <p:spPr bwMode="auto">
          <a:xfrm>
            <a:off x="179934" y="1140063"/>
            <a:ext cx="4824536" cy="3216632"/>
          </a:xfrm>
          <a:prstGeom prst="rect">
            <a:avLst/>
          </a:prstGeom>
          <a:noFill/>
        </p:spPr>
      </p:pic>
      <p:pic>
        <p:nvPicPr>
          <p:cNvPr id="1030" name="Picture 6" descr="http://www.chafona.com/images/1Aq17737.jpg"/>
          <p:cNvPicPr>
            <a:picLocks noChangeAspect="1" noChangeArrowheads="1"/>
          </p:cNvPicPr>
          <p:nvPr/>
        </p:nvPicPr>
        <p:blipFill>
          <a:blip r:embed="rId3" cstate="email"/>
          <a:srcRect/>
          <a:stretch>
            <a:fillRect/>
          </a:stretch>
        </p:blipFill>
        <p:spPr bwMode="auto">
          <a:xfrm>
            <a:off x="179934" y="4428703"/>
            <a:ext cx="4824536" cy="2952328"/>
          </a:xfrm>
          <a:prstGeom prst="rect">
            <a:avLst/>
          </a:prstGeom>
          <a:noFill/>
        </p:spPr>
      </p:pic>
      <p:pic>
        <p:nvPicPr>
          <p:cNvPr id="1032" name="Picture 8" descr="http://www.marrakeshxpress.com/wp-content/uploads/2012/11/10-sofitel-marrakech-palais-imperial-1024x682.jpg"/>
          <p:cNvPicPr>
            <a:picLocks noChangeAspect="1" noChangeArrowheads="1"/>
          </p:cNvPicPr>
          <p:nvPr/>
        </p:nvPicPr>
        <p:blipFill>
          <a:blip r:embed="rId4" cstate="email"/>
          <a:srcRect/>
          <a:stretch>
            <a:fillRect/>
          </a:stretch>
        </p:blipFill>
        <p:spPr bwMode="auto">
          <a:xfrm>
            <a:off x="5091956" y="4428703"/>
            <a:ext cx="5169097" cy="2952328"/>
          </a:xfrm>
          <a:prstGeom prst="rect">
            <a:avLst/>
          </a:prstGeom>
          <a:noFill/>
        </p:spPr>
      </p:pic>
      <p:pic>
        <p:nvPicPr>
          <p:cNvPr id="1034" name="Picture 10" descr="http://www.orbitz.com/hotelimages/892/307892/2631759-Sofitel-Marrakech-Palais-Imperial-Hotel-Exterior-1.jpg"/>
          <p:cNvPicPr>
            <a:picLocks noChangeAspect="1" noChangeArrowheads="1"/>
          </p:cNvPicPr>
          <p:nvPr/>
        </p:nvPicPr>
        <p:blipFill>
          <a:blip r:embed="rId5" cstate="email"/>
          <a:srcRect/>
          <a:stretch>
            <a:fillRect/>
          </a:stretch>
        </p:blipFill>
        <p:spPr bwMode="auto">
          <a:xfrm>
            <a:off x="5148486" y="1116335"/>
            <a:ext cx="5123866" cy="324036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koutoubia.jpg"/>
          <p:cNvPicPr>
            <a:picLocks noChangeAspect="1"/>
          </p:cNvPicPr>
          <p:nvPr/>
        </p:nvPicPr>
        <p:blipFill>
          <a:blip r:embed="rId2" cstate="email"/>
          <a:stretch>
            <a:fillRect/>
          </a:stretch>
        </p:blipFill>
        <p:spPr>
          <a:xfrm>
            <a:off x="6053975" y="1208863"/>
            <a:ext cx="4238620" cy="6072230"/>
          </a:xfrm>
          <a:prstGeom prst="rect">
            <a:avLst/>
          </a:prstGeom>
        </p:spPr>
      </p:pic>
      <p:pic>
        <p:nvPicPr>
          <p:cNvPr id="30734" name="Picture 14"/>
          <p:cNvPicPr>
            <a:picLocks noChangeAspect="1" noChangeArrowheads="1"/>
          </p:cNvPicPr>
          <p:nvPr/>
        </p:nvPicPr>
        <p:blipFill>
          <a:blip r:embed="rId3" cstate="email"/>
          <a:srcRect/>
          <a:stretch>
            <a:fillRect/>
          </a:stretch>
        </p:blipFill>
        <p:spPr bwMode="auto">
          <a:xfrm>
            <a:off x="163135" y="1208892"/>
            <a:ext cx="2414183" cy="3359411"/>
          </a:xfrm>
          <a:prstGeom prst="rect">
            <a:avLst/>
          </a:prstGeom>
          <a:noFill/>
          <a:ln w="9525">
            <a:noFill/>
            <a:miter lim="800000"/>
            <a:headEnd/>
            <a:tailEnd/>
          </a:ln>
          <a:effectLst/>
        </p:spPr>
      </p:pic>
      <p:pic>
        <p:nvPicPr>
          <p:cNvPr id="30730" name="Picture 10" descr="http://www.morocco-holidays-guide.co.uk/marrakech/img/marrakech-souks.jpg"/>
          <p:cNvPicPr>
            <a:picLocks noChangeAspect="1" noChangeArrowheads="1"/>
          </p:cNvPicPr>
          <p:nvPr/>
        </p:nvPicPr>
        <p:blipFill>
          <a:blip r:embed="rId4" cstate="email"/>
          <a:srcRect/>
          <a:stretch>
            <a:fillRect/>
          </a:stretch>
        </p:blipFill>
        <p:spPr bwMode="auto">
          <a:xfrm>
            <a:off x="2648727" y="1208863"/>
            <a:ext cx="3305906" cy="3359406"/>
          </a:xfrm>
          <a:prstGeom prst="rect">
            <a:avLst/>
          </a:prstGeom>
          <a:noFill/>
        </p:spPr>
      </p:pic>
      <p:pic>
        <p:nvPicPr>
          <p:cNvPr id="13" name="Picture 10" descr="http://4.bp.blogspot.com/_2dYBTNRU60M/S9AujBQNIzI/AAAAAAAAAEA/Aa3n-Vgy1TU/s400/jus-orange-jemaa-el-fna.jpg"/>
          <p:cNvPicPr>
            <a:picLocks noChangeAspect="1" noChangeArrowheads="1"/>
          </p:cNvPicPr>
          <p:nvPr/>
        </p:nvPicPr>
        <p:blipFill>
          <a:blip r:embed="rId5" cstate="email"/>
          <a:srcRect/>
          <a:stretch>
            <a:fillRect/>
          </a:stretch>
        </p:blipFill>
        <p:spPr bwMode="auto">
          <a:xfrm>
            <a:off x="2005786" y="4647035"/>
            <a:ext cx="3948850" cy="2634058"/>
          </a:xfrm>
          <a:prstGeom prst="rect">
            <a:avLst/>
          </a:prstGeom>
          <a:noFill/>
        </p:spPr>
      </p:pic>
      <p:pic>
        <p:nvPicPr>
          <p:cNvPr id="16" name="Picture 3"/>
          <p:cNvPicPr>
            <a:picLocks noChangeAspect="1" noChangeArrowheads="1"/>
          </p:cNvPicPr>
          <p:nvPr/>
        </p:nvPicPr>
        <p:blipFill>
          <a:blip r:embed="rId6" cstate="email"/>
          <a:srcRect/>
          <a:stretch>
            <a:fillRect/>
          </a:stretch>
        </p:blipFill>
        <p:spPr bwMode="auto">
          <a:xfrm>
            <a:off x="163107" y="4647033"/>
            <a:ext cx="1771239" cy="2634060"/>
          </a:xfrm>
          <a:prstGeom prst="rect">
            <a:avLst/>
          </a:prstGeom>
          <a:noFill/>
          <a:ln w="9525">
            <a:noFill/>
            <a:miter lim="800000"/>
            <a:headEnd/>
            <a:tailEnd/>
          </a:ln>
          <a:effectLst/>
        </p:spPr>
      </p:pic>
      <p:sp>
        <p:nvSpPr>
          <p:cNvPr id="12" name="ZoneTexte 11"/>
          <p:cNvSpPr txBox="1"/>
          <p:nvPr/>
        </p:nvSpPr>
        <p:spPr>
          <a:xfrm>
            <a:off x="2291540" y="47652"/>
            <a:ext cx="8030129" cy="522929"/>
          </a:xfrm>
          <a:prstGeom prst="rect">
            <a:avLst/>
          </a:prstGeom>
          <a:noFill/>
        </p:spPr>
        <p:txBody>
          <a:bodyPr wrap="square" lIns="90990" tIns="45495" rIns="90990" bIns="45495">
            <a:spAutoFit/>
          </a:bodyPr>
          <a:lstStyle/>
          <a:p>
            <a:pPr algn="r" defTabSz="1023471">
              <a:defRPr/>
            </a:pPr>
            <a:r>
              <a:rPr lang="fr-FR" sz="2800" b="1" dirty="0" smtClean="0">
                <a:latin typeface="+mj-lt"/>
                <a:ea typeface="Calibri"/>
                <a:cs typeface="Times New Roman"/>
              </a:rPr>
              <a:t>Marrakech: ville unique et magique…</a:t>
            </a:r>
            <a:endParaRPr lang="fr-FR" sz="2800" b="1" dirty="0">
              <a:latin typeface="+mj-lt"/>
              <a:ea typeface="Calibri"/>
              <a:cs typeface="Times New Roman"/>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FB0AC622-7FC8-4548-8A14-0F8E153DDFDA}" type="slidenum">
              <a:rPr lang="fr-FR" smtClean="0"/>
              <a:pPr>
                <a:defRPr/>
              </a:pPr>
              <a:t>23</a:t>
            </a:fld>
            <a:endParaRPr lang="fr-FR"/>
          </a:p>
        </p:txBody>
      </p:sp>
      <p:sp>
        <p:nvSpPr>
          <p:cNvPr id="5" name="Text Box 2"/>
          <p:cNvSpPr txBox="1">
            <a:spLocks noChangeArrowheads="1"/>
          </p:cNvSpPr>
          <p:nvPr/>
        </p:nvSpPr>
        <p:spPr bwMode="auto">
          <a:xfrm>
            <a:off x="395288" y="1477968"/>
            <a:ext cx="6481390" cy="3970237"/>
          </a:xfrm>
          <a:prstGeom prst="rect">
            <a:avLst/>
          </a:prstGeom>
          <a:noFill/>
          <a:ln w="9525">
            <a:noFill/>
            <a:miter lim="800000"/>
            <a:headEnd/>
            <a:tailEnd/>
          </a:ln>
          <a:effectLst/>
        </p:spPr>
        <p:txBody>
          <a:bodyPr wrap="square" lIns="91359" tIns="45680" rIns="91359" bIns="45680">
            <a:spAutoFit/>
          </a:bodyPr>
          <a:lstStyle/>
          <a:p>
            <a:pPr defTabSz="1007159">
              <a:spcBef>
                <a:spcPct val="50000"/>
              </a:spcBef>
            </a:pPr>
            <a:r>
              <a:rPr lang="fr-FR" sz="1800" b="1" dirty="0"/>
              <a:t>Visite historique de Marrakech, ½ journée</a:t>
            </a:r>
          </a:p>
          <a:p>
            <a:pPr defTabSz="1007159"/>
            <a:endParaRPr lang="fr-FR" sz="1800" b="1" dirty="0">
              <a:solidFill>
                <a:srgbClr val="663300"/>
              </a:solidFill>
            </a:endParaRPr>
          </a:p>
          <a:p>
            <a:pPr defTabSz="1007159"/>
            <a:r>
              <a:rPr lang="fr-FR" sz="1200" dirty="0" smtClean="0">
                <a:solidFill>
                  <a:schemeClr val="bg1">
                    <a:lumMod val="50000"/>
                  </a:schemeClr>
                </a:solidFill>
              </a:rPr>
              <a:t>Tout </a:t>
            </a:r>
            <a:r>
              <a:rPr lang="fr-FR" sz="1200" dirty="0">
                <a:solidFill>
                  <a:schemeClr val="bg1">
                    <a:lumMod val="50000"/>
                  </a:schemeClr>
                </a:solidFill>
              </a:rPr>
              <a:t>à Marrakech est de couleur ocre rouge et respire l'authenticité d'une ville séculaire. </a:t>
            </a:r>
          </a:p>
          <a:p>
            <a:pPr defTabSz="1007159"/>
            <a:r>
              <a:rPr lang="fr-FR" sz="1200" dirty="0">
                <a:solidFill>
                  <a:schemeClr val="bg1">
                    <a:lumMod val="50000"/>
                  </a:schemeClr>
                </a:solidFill>
              </a:rPr>
              <a:t>C'est l'une des villes les plus pittoresques des quatre villes impériales du royaume qui pétille de joie et de vie. Elle s'étale sur la plaine du Haouz face au Majestueux Atlas paré de cimes enneigées. Elle baigne dans de magnifiques jardins d'oliviers et de palmiers. </a:t>
            </a:r>
          </a:p>
          <a:p>
            <a:pPr defTabSz="1007159"/>
            <a:endParaRPr lang="fr-FR" sz="1200" dirty="0">
              <a:solidFill>
                <a:schemeClr val="bg1">
                  <a:lumMod val="50000"/>
                </a:schemeClr>
              </a:solidFill>
            </a:endParaRPr>
          </a:p>
          <a:p>
            <a:pPr defTabSz="1007159"/>
            <a:r>
              <a:rPr lang="fr-FR" sz="1200" dirty="0">
                <a:solidFill>
                  <a:schemeClr val="bg1">
                    <a:lumMod val="50000"/>
                  </a:schemeClr>
                </a:solidFill>
              </a:rPr>
              <a:t>Ses nombreux monuments nous racontent son histoire et son passé glorieux. </a:t>
            </a:r>
          </a:p>
          <a:p>
            <a:pPr defTabSz="1007159"/>
            <a:r>
              <a:rPr lang="fr-FR" sz="1200" dirty="0">
                <a:solidFill>
                  <a:schemeClr val="bg1">
                    <a:lumMod val="50000"/>
                  </a:schemeClr>
                </a:solidFill>
              </a:rPr>
              <a:t>Capitale prospère sous plusieurs dynasties, elle fut  fondée en 1062 par Youssef Ben </a:t>
            </a:r>
            <a:r>
              <a:rPr lang="fr-FR" sz="1200" dirty="0" err="1">
                <a:solidFill>
                  <a:schemeClr val="bg1">
                    <a:lumMod val="50000"/>
                  </a:schemeClr>
                </a:solidFill>
              </a:rPr>
              <a:t>Tachfine</a:t>
            </a:r>
            <a:r>
              <a:rPr lang="fr-FR" sz="1200" dirty="0">
                <a:solidFill>
                  <a:schemeClr val="bg1">
                    <a:lumMod val="50000"/>
                  </a:schemeClr>
                </a:solidFill>
              </a:rPr>
              <a:t>, grand roi de la dynastie Almoravides, embellie et agrandie par les Almohades au XIIe siècle et marquée par </a:t>
            </a:r>
            <a:r>
              <a:rPr lang="fr-FR" sz="1200" dirty="0" smtClean="0">
                <a:solidFill>
                  <a:schemeClr val="bg1">
                    <a:lumMod val="50000"/>
                  </a:schemeClr>
                </a:solidFill>
              </a:rPr>
              <a:t>plusieurs </a:t>
            </a:r>
            <a:r>
              <a:rPr lang="fr-FR" sz="1200" dirty="0">
                <a:solidFill>
                  <a:schemeClr val="bg1">
                    <a:lumMod val="50000"/>
                  </a:schemeClr>
                </a:solidFill>
              </a:rPr>
              <a:t>œuvres des Saadiens au XVIe siècle qui en ont  fait une grande capitale de leur empire.</a:t>
            </a:r>
          </a:p>
          <a:p>
            <a:pPr defTabSz="1007159"/>
            <a:endParaRPr lang="fr-FR" sz="1200" dirty="0">
              <a:solidFill>
                <a:schemeClr val="bg1">
                  <a:lumMod val="50000"/>
                </a:schemeClr>
              </a:solidFill>
            </a:endParaRPr>
          </a:p>
          <a:p>
            <a:pPr defTabSz="1007159"/>
            <a:r>
              <a:rPr lang="fr-FR" sz="1200" dirty="0">
                <a:solidFill>
                  <a:schemeClr val="bg1">
                    <a:lumMod val="50000"/>
                  </a:schemeClr>
                </a:solidFill>
              </a:rPr>
              <a:t>La découverte de la ville se fera grâce avec un guide attitré et se fera en trois parties :</a:t>
            </a:r>
          </a:p>
          <a:p>
            <a:pPr defTabSz="1007159"/>
            <a:r>
              <a:rPr lang="fr-FR" sz="1200" dirty="0">
                <a:solidFill>
                  <a:schemeClr val="bg1">
                    <a:lumMod val="50000"/>
                  </a:schemeClr>
                </a:solidFill>
              </a:rPr>
              <a:t>Nous débuterons par la majestueuse mosquée de la </a:t>
            </a:r>
            <a:r>
              <a:rPr lang="fr-FR" sz="1200" dirty="0" err="1">
                <a:solidFill>
                  <a:schemeClr val="bg1">
                    <a:lumMod val="50000"/>
                  </a:schemeClr>
                </a:solidFill>
              </a:rPr>
              <a:t>Koutoubia</a:t>
            </a:r>
            <a:r>
              <a:rPr lang="fr-FR" sz="1200" dirty="0">
                <a:solidFill>
                  <a:schemeClr val="bg1">
                    <a:lumMod val="50000"/>
                  </a:schemeClr>
                </a:solidFill>
              </a:rPr>
              <a:t>, nous poursuivrons par la visite de la nécropole </a:t>
            </a:r>
            <a:r>
              <a:rPr lang="fr-FR" sz="1200" dirty="0" err="1">
                <a:solidFill>
                  <a:schemeClr val="bg1">
                    <a:lumMod val="50000"/>
                  </a:schemeClr>
                </a:solidFill>
              </a:rPr>
              <a:t>saâdienne</a:t>
            </a:r>
            <a:r>
              <a:rPr lang="fr-FR" sz="1200" dirty="0">
                <a:solidFill>
                  <a:schemeClr val="bg1">
                    <a:lumMod val="50000"/>
                  </a:schemeClr>
                </a:solidFill>
              </a:rPr>
              <a:t> « Les tombeaux Saadiens </a:t>
            </a:r>
            <a:r>
              <a:rPr lang="fr-FR" sz="1200" dirty="0" smtClean="0">
                <a:solidFill>
                  <a:schemeClr val="bg1">
                    <a:lumMod val="50000"/>
                  </a:schemeClr>
                </a:solidFill>
              </a:rPr>
              <a:t>» ou l’ancienne école coranique « La Medersa Ben Youssef » et </a:t>
            </a:r>
            <a:r>
              <a:rPr lang="fr-FR" sz="1200" dirty="0">
                <a:solidFill>
                  <a:schemeClr val="bg1">
                    <a:lumMod val="50000"/>
                  </a:schemeClr>
                </a:solidFill>
              </a:rPr>
              <a:t>nous finirons avec la découverte du Palais de la Bahia</a:t>
            </a:r>
            <a:r>
              <a:rPr lang="fr-FR" sz="1200" dirty="0" smtClean="0">
                <a:solidFill>
                  <a:schemeClr val="bg1">
                    <a:lumMod val="50000"/>
                  </a:schemeClr>
                </a:solidFill>
              </a:rPr>
              <a:t>.</a:t>
            </a:r>
          </a:p>
          <a:p>
            <a:pPr defTabSz="1007159"/>
            <a:endParaRPr lang="fr-FR" sz="1200" dirty="0" smtClean="0"/>
          </a:p>
          <a:p>
            <a:pPr defTabSz="1007159"/>
            <a:endParaRPr lang="fr-FR" sz="1200" dirty="0"/>
          </a:p>
          <a:p>
            <a:pPr defTabSz="1007159"/>
            <a:endParaRPr lang="fr-FR" sz="1200" dirty="0"/>
          </a:p>
        </p:txBody>
      </p:sp>
      <p:sp>
        <p:nvSpPr>
          <p:cNvPr id="9" name="ZoneTexte 8"/>
          <p:cNvSpPr txBox="1"/>
          <p:nvPr/>
        </p:nvSpPr>
        <p:spPr>
          <a:xfrm>
            <a:off x="3671888" y="47636"/>
            <a:ext cx="6732587" cy="1354199"/>
          </a:xfrm>
          <a:prstGeom prst="rect">
            <a:avLst/>
          </a:prstGeom>
          <a:noFill/>
        </p:spPr>
        <p:txBody>
          <a:bodyPr lIns="91350" tIns="45675" rIns="91350" bIns="45675">
            <a:spAutoFit/>
          </a:bodyPr>
          <a:lstStyle/>
          <a:p>
            <a:pPr algn="r"/>
            <a:r>
              <a:rPr lang="fr-FR" sz="4100" b="1" dirty="0" smtClean="0">
                <a:solidFill>
                  <a:srgbClr val="404040"/>
                </a:solidFill>
                <a:latin typeface="Calibri" pitchFamily="34" charset="0"/>
              </a:rPr>
              <a:t>A la découverte des secrets       de la ville rouge…</a:t>
            </a:r>
          </a:p>
        </p:txBody>
      </p:sp>
      <p:pic>
        <p:nvPicPr>
          <p:cNvPr id="7172" name="Picture 4" descr="Palais Bahia"/>
          <p:cNvPicPr>
            <a:picLocks noChangeAspect="1" noChangeArrowheads="1"/>
          </p:cNvPicPr>
          <p:nvPr/>
        </p:nvPicPr>
        <p:blipFill>
          <a:blip r:embed="rId2" cstate="email"/>
          <a:srcRect/>
          <a:stretch>
            <a:fillRect/>
          </a:stretch>
        </p:blipFill>
        <p:spPr bwMode="auto">
          <a:xfrm>
            <a:off x="3577420" y="5255360"/>
            <a:ext cx="3000396" cy="2175549"/>
          </a:xfrm>
          <a:prstGeom prst="rect">
            <a:avLst/>
          </a:prstGeom>
          <a:noFill/>
        </p:spPr>
      </p:pic>
      <p:pic>
        <p:nvPicPr>
          <p:cNvPr id="7174" name="Picture 6" descr="http://media-cdn.tripadvisor.com/media/photo-s/01/00/91/85/the-mosque-from-the-koutoubia.jpg"/>
          <p:cNvPicPr>
            <a:picLocks noChangeAspect="1" noChangeArrowheads="1"/>
          </p:cNvPicPr>
          <p:nvPr/>
        </p:nvPicPr>
        <p:blipFill>
          <a:blip r:embed="rId3" cstate="email"/>
          <a:srcRect/>
          <a:stretch>
            <a:fillRect/>
          </a:stretch>
        </p:blipFill>
        <p:spPr bwMode="auto">
          <a:xfrm>
            <a:off x="7236721" y="1994681"/>
            <a:ext cx="2122344" cy="2833990"/>
          </a:xfrm>
          <a:prstGeom prst="rect">
            <a:avLst/>
          </a:prstGeom>
          <a:noFill/>
        </p:spPr>
      </p:pic>
      <p:pic>
        <p:nvPicPr>
          <p:cNvPr id="7176" name="Picture 8" descr="http://www.blog-viaprestige-holidays.com/wp-content/uploads/2011/07/normal_Patio-ds-le-palais-Bahia.jpg"/>
          <p:cNvPicPr>
            <a:picLocks noChangeAspect="1" noChangeArrowheads="1"/>
          </p:cNvPicPr>
          <p:nvPr/>
        </p:nvPicPr>
        <p:blipFill>
          <a:blip r:embed="rId4" cstate="email"/>
          <a:srcRect/>
          <a:stretch>
            <a:fillRect/>
          </a:stretch>
        </p:blipFill>
        <p:spPr bwMode="auto">
          <a:xfrm>
            <a:off x="481782" y="5280829"/>
            <a:ext cx="2952771" cy="2214578"/>
          </a:xfrm>
          <a:prstGeom prst="rect">
            <a:avLst/>
          </a:prstGeom>
          <a:noFill/>
        </p:spPr>
      </p:pic>
      <p:pic>
        <p:nvPicPr>
          <p:cNvPr id="7178" name="Picture 10" descr="Tombeaux Saadiens"/>
          <p:cNvPicPr>
            <a:picLocks noChangeAspect="1" noChangeArrowheads="1"/>
          </p:cNvPicPr>
          <p:nvPr/>
        </p:nvPicPr>
        <p:blipFill>
          <a:blip r:embed="rId5" cstate="email"/>
          <a:srcRect/>
          <a:stretch>
            <a:fillRect/>
          </a:stretch>
        </p:blipFill>
        <p:spPr bwMode="auto">
          <a:xfrm>
            <a:off x="6720697" y="5239497"/>
            <a:ext cx="2714644" cy="2236285"/>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FB0AC622-7FC8-4548-8A14-0F8E153DDFDA}" type="slidenum">
              <a:rPr lang="fr-FR" smtClean="0"/>
              <a:pPr>
                <a:defRPr/>
              </a:pPr>
              <a:t>24</a:t>
            </a:fld>
            <a:endParaRPr lang="fr-FR"/>
          </a:p>
        </p:txBody>
      </p:sp>
      <p:sp>
        <p:nvSpPr>
          <p:cNvPr id="5" name="Text Box 2"/>
          <p:cNvSpPr txBox="1">
            <a:spLocks noChangeArrowheads="1"/>
          </p:cNvSpPr>
          <p:nvPr/>
        </p:nvSpPr>
        <p:spPr bwMode="auto">
          <a:xfrm>
            <a:off x="466725" y="1465264"/>
            <a:ext cx="5545137" cy="4570401"/>
          </a:xfrm>
          <a:prstGeom prst="rect">
            <a:avLst/>
          </a:prstGeom>
          <a:noFill/>
          <a:ln w="9525">
            <a:noFill/>
            <a:miter lim="800000"/>
            <a:headEnd/>
            <a:tailEnd/>
          </a:ln>
          <a:effectLst/>
        </p:spPr>
        <p:txBody>
          <a:bodyPr lIns="91359" tIns="45680" rIns="91359" bIns="45680">
            <a:spAutoFit/>
          </a:bodyPr>
          <a:lstStyle/>
          <a:p>
            <a:pPr eaLnBrk="0" hangingPunct="0"/>
            <a:r>
              <a:rPr lang="fr-FR" sz="1800" b="1" dirty="0" smtClean="0"/>
              <a:t>Zen Attitude – Escapade Sérénité</a:t>
            </a:r>
            <a:endParaRPr lang="fr-FR" sz="1800" b="1" dirty="0"/>
          </a:p>
          <a:p>
            <a:endParaRPr lang="fr-FR" sz="1000" i="1" dirty="0"/>
          </a:p>
          <a:p>
            <a:endParaRPr lang="fr-FR" sz="1200" dirty="0"/>
          </a:p>
          <a:p>
            <a:r>
              <a:rPr lang="fr-FR" sz="1200" dirty="0">
                <a:solidFill>
                  <a:schemeClr val="bg1">
                    <a:lumMod val="50000"/>
                  </a:schemeClr>
                </a:solidFill>
              </a:rPr>
              <a:t>Aux portes de la Médina, différents Spas de Marrakech vous accueillent dans le cadre intime de </a:t>
            </a:r>
            <a:r>
              <a:rPr lang="fr-FR" sz="1200" dirty="0" err="1">
                <a:solidFill>
                  <a:schemeClr val="bg1">
                    <a:lumMod val="50000"/>
                  </a:schemeClr>
                </a:solidFill>
              </a:rPr>
              <a:t>Riads</a:t>
            </a:r>
            <a:r>
              <a:rPr lang="fr-FR" sz="1200" dirty="0">
                <a:solidFill>
                  <a:schemeClr val="bg1">
                    <a:lumMod val="50000"/>
                  </a:schemeClr>
                </a:solidFill>
              </a:rPr>
              <a:t> ou belles propriétés. Laissez vous aller à la douceur exquise de Marrakech…</a:t>
            </a:r>
          </a:p>
          <a:p>
            <a:endParaRPr lang="fr-FR" sz="1200" dirty="0">
              <a:solidFill>
                <a:schemeClr val="bg1">
                  <a:lumMod val="50000"/>
                </a:schemeClr>
              </a:solidFill>
            </a:endParaRPr>
          </a:p>
          <a:p>
            <a:r>
              <a:rPr lang="fr-FR" sz="1200" dirty="0">
                <a:solidFill>
                  <a:schemeClr val="bg1">
                    <a:lumMod val="50000"/>
                  </a:schemeClr>
                </a:solidFill>
              </a:rPr>
              <a:t>Alliant les plus anciens rites de beauté aux techniques modernes, Les Spas de Marrakech vous invitent à découvrir un monde de remise en forme et de bien-être dispensés par des professionnels compétents et attentionnés. </a:t>
            </a:r>
          </a:p>
          <a:p>
            <a:endParaRPr lang="fr-FR" sz="1200" dirty="0">
              <a:solidFill>
                <a:schemeClr val="bg1">
                  <a:lumMod val="50000"/>
                </a:schemeClr>
              </a:solidFill>
            </a:endParaRPr>
          </a:p>
          <a:p>
            <a:r>
              <a:rPr lang="fr-FR" sz="1200" dirty="0">
                <a:solidFill>
                  <a:schemeClr val="bg1">
                    <a:lumMod val="50000"/>
                  </a:schemeClr>
                </a:solidFill>
              </a:rPr>
              <a:t>Vous pourrez y découvrir les rituels orientaux du gommage au savon </a:t>
            </a:r>
            <a:r>
              <a:rPr lang="fr-FR" sz="1200" dirty="0" smtClean="0">
                <a:solidFill>
                  <a:schemeClr val="bg1">
                    <a:lumMod val="50000"/>
                  </a:schemeClr>
                </a:solidFill>
              </a:rPr>
              <a:t>noir, </a:t>
            </a:r>
            <a:r>
              <a:rPr lang="fr-FR" sz="1200" dirty="0">
                <a:solidFill>
                  <a:schemeClr val="bg1">
                    <a:lumMod val="50000"/>
                  </a:schemeClr>
                </a:solidFill>
              </a:rPr>
              <a:t>ainsi que les vertus du hammam.</a:t>
            </a:r>
          </a:p>
          <a:p>
            <a:endParaRPr lang="fr-FR" sz="1200" dirty="0">
              <a:solidFill>
                <a:schemeClr val="bg1">
                  <a:lumMod val="50000"/>
                </a:schemeClr>
              </a:solidFill>
            </a:endParaRPr>
          </a:p>
          <a:p>
            <a:r>
              <a:rPr lang="fr-FR" sz="1200" dirty="0">
                <a:solidFill>
                  <a:schemeClr val="bg1">
                    <a:lumMod val="50000"/>
                  </a:schemeClr>
                </a:solidFill>
              </a:rPr>
              <a:t>Goûtez au bienfaits de la relaxation par des thérapies manuelles appropriées à vos besoins, massages relaxant, massage tonique marocain, shiatsu, massage zen..</a:t>
            </a:r>
          </a:p>
          <a:p>
            <a:endParaRPr lang="fr-FR" sz="1200" dirty="0">
              <a:solidFill>
                <a:schemeClr val="bg1">
                  <a:lumMod val="50000"/>
                </a:schemeClr>
              </a:solidFill>
            </a:endParaRPr>
          </a:p>
          <a:p>
            <a:r>
              <a:rPr lang="fr-FR" sz="1200" dirty="0">
                <a:solidFill>
                  <a:schemeClr val="bg1">
                    <a:lumMod val="50000"/>
                  </a:schemeClr>
                </a:solidFill>
              </a:rPr>
              <a:t>Enfin vous terminerez cette merveilleuse escapade exotique, confortablement lovés dans un patio ou jardin, en buvant votre thé à la menthe.</a:t>
            </a:r>
          </a:p>
          <a:p>
            <a:endParaRPr lang="fr-FR" sz="1200" dirty="0">
              <a:solidFill>
                <a:schemeClr val="bg1">
                  <a:lumMod val="50000"/>
                </a:schemeClr>
              </a:solidFill>
            </a:endParaRPr>
          </a:p>
          <a:p>
            <a:r>
              <a:rPr lang="fr-FR" sz="1200" dirty="0">
                <a:solidFill>
                  <a:schemeClr val="bg1">
                    <a:lumMod val="50000"/>
                  </a:schemeClr>
                </a:solidFill>
              </a:rPr>
              <a:t>Vous repartirez complètement détendu et rechargé d’énergie positive!</a:t>
            </a:r>
          </a:p>
          <a:p>
            <a:endParaRPr lang="fr-FR" sz="1200" dirty="0"/>
          </a:p>
          <a:p>
            <a:endParaRPr lang="fr-FR" sz="1200" dirty="0"/>
          </a:p>
        </p:txBody>
      </p:sp>
      <p:sp>
        <p:nvSpPr>
          <p:cNvPr id="9" name="ZoneTexte 8"/>
          <p:cNvSpPr txBox="1"/>
          <p:nvPr/>
        </p:nvSpPr>
        <p:spPr>
          <a:xfrm>
            <a:off x="3671888" y="47635"/>
            <a:ext cx="6732587" cy="1354126"/>
          </a:xfrm>
          <a:prstGeom prst="rect">
            <a:avLst/>
          </a:prstGeom>
          <a:noFill/>
        </p:spPr>
        <p:txBody>
          <a:bodyPr lIns="91350" tIns="45675" rIns="91350" bIns="45675">
            <a:spAutoFit/>
          </a:bodyPr>
          <a:lstStyle/>
          <a:p>
            <a:pPr algn="r"/>
            <a:r>
              <a:rPr lang="fr-FR" sz="4100" b="1" dirty="0" smtClean="0">
                <a:solidFill>
                  <a:srgbClr val="404040"/>
                </a:solidFill>
                <a:latin typeface="Calibri" pitchFamily="34" charset="0"/>
              </a:rPr>
              <a:t>Rituels du hammam…</a:t>
            </a:r>
          </a:p>
          <a:p>
            <a:pPr algn="r"/>
            <a:endParaRPr lang="fr-FR" sz="4100" b="1" dirty="0">
              <a:solidFill>
                <a:srgbClr val="404040"/>
              </a:solidFill>
              <a:latin typeface="Calibri" pitchFamily="34" charset="0"/>
            </a:endParaRPr>
          </a:p>
        </p:txBody>
      </p:sp>
      <p:pic>
        <p:nvPicPr>
          <p:cNvPr id="2050" name="Picture 2" descr="http://marmarablog.com/wp-content/uploads/2010/11/MARRMAD-spa-hammam-madina-maroc.jpg"/>
          <p:cNvPicPr>
            <a:picLocks noChangeAspect="1" noChangeArrowheads="1"/>
          </p:cNvPicPr>
          <p:nvPr/>
        </p:nvPicPr>
        <p:blipFill>
          <a:blip r:embed="rId2" cstate="email"/>
          <a:srcRect/>
          <a:stretch>
            <a:fillRect/>
          </a:stretch>
        </p:blipFill>
        <p:spPr bwMode="auto">
          <a:xfrm>
            <a:off x="6292073" y="4651411"/>
            <a:ext cx="3610799" cy="2369587"/>
          </a:xfrm>
          <a:prstGeom prst="rect">
            <a:avLst/>
          </a:prstGeom>
          <a:noFill/>
        </p:spPr>
      </p:pic>
      <p:pic>
        <p:nvPicPr>
          <p:cNvPr id="2052" name="Picture 4" descr="http://www.guide-spa-maroc.com/IMG/arton5.jpg"/>
          <p:cNvPicPr>
            <a:picLocks noChangeAspect="1" noChangeArrowheads="1"/>
          </p:cNvPicPr>
          <p:nvPr/>
        </p:nvPicPr>
        <p:blipFill>
          <a:blip r:embed="rId3" cstate="email"/>
          <a:srcRect/>
          <a:stretch>
            <a:fillRect/>
          </a:stretch>
        </p:blipFill>
        <p:spPr bwMode="auto">
          <a:xfrm>
            <a:off x="6300615" y="900314"/>
            <a:ext cx="3609364" cy="3570387"/>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FB0AC622-7FC8-4548-8A14-0F8E153DDFDA}" type="slidenum">
              <a:rPr lang="fr-FR" smtClean="0"/>
              <a:pPr>
                <a:defRPr/>
              </a:pPr>
              <a:t>25</a:t>
            </a:fld>
            <a:endParaRPr lang="fr-FR"/>
          </a:p>
        </p:txBody>
      </p:sp>
      <p:sp>
        <p:nvSpPr>
          <p:cNvPr id="3" name="Text Box 2"/>
          <p:cNvSpPr txBox="1">
            <a:spLocks noChangeArrowheads="1"/>
          </p:cNvSpPr>
          <p:nvPr/>
        </p:nvSpPr>
        <p:spPr bwMode="auto">
          <a:xfrm>
            <a:off x="395291" y="1439863"/>
            <a:ext cx="6121400" cy="2169744"/>
          </a:xfrm>
          <a:prstGeom prst="rect">
            <a:avLst/>
          </a:prstGeom>
          <a:noFill/>
          <a:ln w="9525">
            <a:noFill/>
            <a:miter lim="800000"/>
            <a:headEnd/>
            <a:tailEnd/>
          </a:ln>
          <a:effectLst/>
        </p:spPr>
        <p:txBody>
          <a:bodyPr lIns="91359" tIns="45680" rIns="91359" bIns="45680">
            <a:spAutoFit/>
          </a:bodyPr>
          <a:lstStyle/>
          <a:p>
            <a:pPr defTabSz="1007159">
              <a:spcBef>
                <a:spcPct val="50000"/>
              </a:spcBef>
            </a:pPr>
            <a:r>
              <a:rPr lang="fr-FR" sz="1800" b="1" dirty="0" smtClean="0"/>
              <a:t>Visite des Jardins Majorelle et arrêt Shopping</a:t>
            </a:r>
            <a:endParaRPr lang="fr-FR" sz="1800" b="1" dirty="0"/>
          </a:p>
          <a:p>
            <a:pPr defTabSz="1007159">
              <a:spcBef>
                <a:spcPct val="50000"/>
              </a:spcBef>
            </a:pPr>
            <a:r>
              <a:rPr lang="fr-FR" sz="1400" b="1" dirty="0">
                <a:solidFill>
                  <a:schemeClr val="bg1"/>
                </a:solidFill>
              </a:rPr>
              <a:t>Jour 3 / Dimanche 01  juin </a:t>
            </a:r>
            <a:r>
              <a:rPr lang="fr-FR" sz="1400" b="1" dirty="0" smtClean="0">
                <a:solidFill>
                  <a:schemeClr val="bg1"/>
                </a:solidFill>
              </a:rPr>
              <a:t>200</a:t>
            </a:r>
            <a:endParaRPr lang="fr-FR" sz="1200" dirty="0"/>
          </a:p>
          <a:p>
            <a:pPr defTabSz="1007159"/>
            <a:r>
              <a:rPr lang="fr-FR" sz="1200" dirty="0" smtClean="0">
                <a:solidFill>
                  <a:schemeClr val="bg1">
                    <a:lumMod val="50000"/>
                  </a:schemeClr>
                </a:solidFill>
              </a:rPr>
              <a:t>La calèche est le moyen de transport local. Dans la Médina, la vieille ville, les </a:t>
            </a:r>
            <a:r>
              <a:rPr lang="fr-FR" sz="1200" dirty="0" err="1" smtClean="0">
                <a:solidFill>
                  <a:schemeClr val="bg1">
                    <a:lumMod val="50000"/>
                  </a:schemeClr>
                </a:solidFill>
              </a:rPr>
              <a:t>Marrakchis</a:t>
            </a:r>
            <a:r>
              <a:rPr lang="fr-FR" sz="1200" dirty="0" smtClean="0">
                <a:solidFill>
                  <a:schemeClr val="bg1">
                    <a:lumMod val="50000"/>
                  </a:schemeClr>
                </a:solidFill>
              </a:rPr>
              <a:t> l’emprunte tous les jours pour parcourir les quartiers qui ne sont pas accessibles en voiture.</a:t>
            </a:r>
            <a:br>
              <a:rPr lang="fr-FR" sz="1200" dirty="0" smtClean="0">
                <a:solidFill>
                  <a:schemeClr val="bg1">
                    <a:lumMod val="50000"/>
                  </a:schemeClr>
                </a:solidFill>
              </a:rPr>
            </a:br>
            <a:r>
              <a:rPr lang="fr-FR" sz="1200" dirty="0" smtClean="0">
                <a:solidFill>
                  <a:schemeClr val="bg1">
                    <a:lumMod val="50000"/>
                  </a:schemeClr>
                </a:solidFill>
              </a:rPr>
              <a:t/>
            </a:r>
            <a:br>
              <a:rPr lang="fr-FR" sz="1200" dirty="0" smtClean="0">
                <a:solidFill>
                  <a:schemeClr val="bg1">
                    <a:lumMod val="50000"/>
                  </a:schemeClr>
                </a:solidFill>
              </a:rPr>
            </a:br>
            <a:r>
              <a:rPr lang="fr-FR" sz="1200" dirty="0" smtClean="0">
                <a:solidFill>
                  <a:schemeClr val="bg1">
                    <a:lumMod val="50000"/>
                  </a:schemeClr>
                </a:solidFill>
              </a:rPr>
              <a:t>C'est un voyage à travers le temps et un moyen rudimentaire mais pittoresque à découvrir les faces cachées de Marrakech la ville rouge</a:t>
            </a:r>
          </a:p>
          <a:p>
            <a:pPr defTabSz="1007159"/>
            <a:endParaRPr lang="fr-FR" sz="1200" dirty="0">
              <a:solidFill>
                <a:schemeClr val="bg1">
                  <a:lumMod val="50000"/>
                </a:schemeClr>
              </a:solidFill>
            </a:endParaRPr>
          </a:p>
          <a:p>
            <a:pPr defTabSz="1007159"/>
            <a:r>
              <a:rPr lang="fr-FR" sz="1200" dirty="0" smtClean="0">
                <a:solidFill>
                  <a:schemeClr val="bg1">
                    <a:lumMod val="50000"/>
                  </a:schemeClr>
                </a:solidFill>
              </a:rPr>
              <a:t>Départ de l'hôtel le long des remparts et visite des  jardins Majorelle. </a:t>
            </a:r>
            <a:endParaRPr lang="fr-FR" sz="1200" dirty="0">
              <a:solidFill>
                <a:schemeClr val="bg1">
                  <a:lumMod val="50000"/>
                </a:schemeClr>
              </a:solidFill>
            </a:endParaRPr>
          </a:p>
        </p:txBody>
      </p:sp>
      <p:pic>
        <p:nvPicPr>
          <p:cNvPr id="5" name="Picture 3" descr="caleche"/>
          <p:cNvPicPr>
            <a:picLocks noChangeAspect="1" noChangeArrowheads="1"/>
          </p:cNvPicPr>
          <p:nvPr/>
        </p:nvPicPr>
        <p:blipFill>
          <a:blip r:embed="rId2" cstate="email"/>
          <a:srcRect/>
          <a:stretch>
            <a:fillRect/>
          </a:stretch>
        </p:blipFill>
        <p:spPr bwMode="auto">
          <a:xfrm>
            <a:off x="6516638" y="1476375"/>
            <a:ext cx="3600400" cy="2700876"/>
          </a:xfrm>
          <a:prstGeom prst="rect">
            <a:avLst/>
          </a:prstGeom>
        </p:spPr>
      </p:pic>
      <p:pic>
        <p:nvPicPr>
          <p:cNvPr id="7" name="Picture 5" descr="Fontaine bleu du jardin Majorelle Galerie photo">
            <a:hlinkClick r:id="rId3"/>
          </p:cNvPr>
          <p:cNvPicPr>
            <a:picLocks noChangeAspect="1" noChangeArrowheads="1"/>
          </p:cNvPicPr>
          <p:nvPr/>
        </p:nvPicPr>
        <p:blipFill>
          <a:blip r:embed="rId4" cstate="email"/>
          <a:srcRect/>
          <a:stretch>
            <a:fillRect/>
          </a:stretch>
        </p:blipFill>
        <p:spPr bwMode="auto">
          <a:xfrm>
            <a:off x="539974" y="4500711"/>
            <a:ext cx="4245924" cy="2824285"/>
          </a:xfrm>
          <a:prstGeom prst="rect">
            <a:avLst/>
          </a:prstGeom>
        </p:spPr>
      </p:pic>
      <p:sp>
        <p:nvSpPr>
          <p:cNvPr id="9" name="ZoneTexte 8"/>
          <p:cNvSpPr txBox="1"/>
          <p:nvPr/>
        </p:nvSpPr>
        <p:spPr>
          <a:xfrm>
            <a:off x="3671888" y="47634"/>
            <a:ext cx="6732587" cy="1354190"/>
          </a:xfrm>
          <a:prstGeom prst="rect">
            <a:avLst/>
          </a:prstGeom>
          <a:noFill/>
        </p:spPr>
        <p:txBody>
          <a:bodyPr lIns="91350" tIns="45675" rIns="91350" bIns="45675">
            <a:spAutoFit/>
          </a:bodyPr>
          <a:lstStyle/>
          <a:p>
            <a:pPr algn="r"/>
            <a:r>
              <a:rPr lang="fr-FR" sz="4100" b="1" dirty="0" smtClean="0">
                <a:solidFill>
                  <a:srgbClr val="404040"/>
                </a:solidFill>
                <a:latin typeface="Calibri" pitchFamily="34" charset="0"/>
              </a:rPr>
              <a:t>Une Ballade fraiche en Calèche</a:t>
            </a:r>
            <a:endParaRPr lang="fr-FR" sz="4100" b="1" dirty="0">
              <a:solidFill>
                <a:srgbClr val="404040"/>
              </a:solidFill>
              <a:latin typeface="Calibri" pitchFamily="34" charset="0"/>
            </a:endParaRPr>
          </a:p>
        </p:txBody>
      </p:sp>
      <p:pic>
        <p:nvPicPr>
          <p:cNvPr id="12" name="Image 11" descr="pt9577.jpg"/>
          <p:cNvPicPr>
            <a:picLocks noChangeAspect="1"/>
          </p:cNvPicPr>
          <p:nvPr/>
        </p:nvPicPr>
        <p:blipFill>
          <a:blip r:embed="rId5" cstate="email"/>
          <a:stretch>
            <a:fillRect/>
          </a:stretch>
        </p:blipFill>
        <p:spPr>
          <a:xfrm>
            <a:off x="5906113" y="4504486"/>
            <a:ext cx="4210927" cy="2826001"/>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email"/>
          <a:srcRect/>
          <a:stretch>
            <a:fillRect/>
          </a:stretch>
        </p:blipFill>
        <p:spPr bwMode="auto">
          <a:xfrm>
            <a:off x="2148662" y="1351740"/>
            <a:ext cx="2571768" cy="2643206"/>
          </a:xfrm>
          <a:prstGeom prst="rect">
            <a:avLst/>
          </a:prstGeom>
          <a:noFill/>
          <a:ln w="9525">
            <a:noFill/>
            <a:miter lim="800000"/>
            <a:headEnd/>
            <a:tailEnd/>
          </a:ln>
          <a:effectLst/>
        </p:spPr>
      </p:pic>
      <p:pic>
        <p:nvPicPr>
          <p:cNvPr id="1034" name="Picture 10"/>
          <p:cNvPicPr>
            <a:picLocks noChangeAspect="1" noChangeArrowheads="1"/>
          </p:cNvPicPr>
          <p:nvPr/>
        </p:nvPicPr>
        <p:blipFill>
          <a:blip r:embed="rId3" cstate="email"/>
          <a:srcRect/>
          <a:stretch>
            <a:fillRect/>
          </a:stretch>
        </p:blipFill>
        <p:spPr bwMode="auto">
          <a:xfrm>
            <a:off x="219834" y="1351740"/>
            <a:ext cx="1857388" cy="2643206"/>
          </a:xfrm>
          <a:prstGeom prst="rect">
            <a:avLst/>
          </a:prstGeom>
          <a:noFill/>
          <a:ln w="9525">
            <a:noFill/>
            <a:miter lim="800000"/>
            <a:headEnd/>
            <a:tailEnd/>
          </a:ln>
          <a:effectLst/>
        </p:spPr>
      </p:pic>
      <p:pic>
        <p:nvPicPr>
          <p:cNvPr id="1028" name="Picture 4" descr="http://blog.sejour-maroc-hotels.com/wp-content/uploads/2012/10/Jardin-Majorelle-Marrakech.jpg"/>
          <p:cNvPicPr>
            <a:picLocks noChangeAspect="1" noChangeArrowheads="1"/>
          </p:cNvPicPr>
          <p:nvPr/>
        </p:nvPicPr>
        <p:blipFill>
          <a:blip r:embed="rId4" cstate="email"/>
          <a:srcRect/>
          <a:stretch>
            <a:fillRect/>
          </a:stretch>
        </p:blipFill>
        <p:spPr bwMode="auto">
          <a:xfrm>
            <a:off x="4791881" y="1351740"/>
            <a:ext cx="5429287" cy="2643206"/>
          </a:xfrm>
          <a:prstGeom prst="rect">
            <a:avLst/>
          </a:prstGeom>
          <a:noFill/>
        </p:spPr>
      </p:pic>
      <p:pic>
        <p:nvPicPr>
          <p:cNvPr id="1026" name="Picture 2"/>
          <p:cNvPicPr>
            <a:picLocks noChangeAspect="1" noChangeArrowheads="1"/>
          </p:cNvPicPr>
          <p:nvPr/>
        </p:nvPicPr>
        <p:blipFill>
          <a:blip r:embed="rId5" cstate="email"/>
          <a:srcRect/>
          <a:stretch>
            <a:fillRect/>
          </a:stretch>
        </p:blipFill>
        <p:spPr bwMode="auto">
          <a:xfrm>
            <a:off x="219834" y="4066383"/>
            <a:ext cx="4500593" cy="3286148"/>
          </a:xfrm>
          <a:prstGeom prst="rect">
            <a:avLst/>
          </a:prstGeom>
          <a:noFill/>
          <a:ln w="9525">
            <a:noFill/>
            <a:miter lim="800000"/>
            <a:headEnd/>
            <a:tailEnd/>
          </a:ln>
          <a:effectLst/>
        </p:spPr>
      </p:pic>
      <p:sp>
        <p:nvSpPr>
          <p:cNvPr id="15" name="ZoneTexte 14"/>
          <p:cNvSpPr txBox="1"/>
          <p:nvPr/>
        </p:nvSpPr>
        <p:spPr>
          <a:xfrm>
            <a:off x="2342737" y="47644"/>
            <a:ext cx="8061742" cy="522958"/>
          </a:xfrm>
          <a:prstGeom prst="rect">
            <a:avLst/>
          </a:prstGeom>
          <a:noFill/>
        </p:spPr>
        <p:txBody>
          <a:bodyPr wrap="square" lIns="91116" tIns="45558" rIns="91116" bIns="45558">
            <a:spAutoFit/>
          </a:bodyPr>
          <a:lstStyle/>
          <a:p>
            <a:pPr algn="r" defTabSz="1025211">
              <a:defRPr/>
            </a:pPr>
            <a:r>
              <a:rPr lang="fr-FR" sz="2800" b="1" dirty="0" smtClean="0">
                <a:latin typeface="+mj-lt"/>
                <a:ea typeface="Calibri"/>
                <a:cs typeface="Times New Roman"/>
              </a:rPr>
              <a:t>Balade en calèche vers les Jardins Majorelle…</a:t>
            </a:r>
            <a:endParaRPr lang="fr-FR" sz="2800" b="1" dirty="0">
              <a:latin typeface="+mj-lt"/>
              <a:ea typeface="Calibri"/>
              <a:cs typeface="Times New Roman"/>
            </a:endParaRPr>
          </a:p>
        </p:txBody>
      </p:sp>
      <p:pic>
        <p:nvPicPr>
          <p:cNvPr id="2053" name="Picture 5" descr="http://www.blog-viaprestige-holidays.com/wp-content/uploads/2011/09/caleche.jpg"/>
          <p:cNvPicPr>
            <a:picLocks noChangeAspect="1" noChangeArrowheads="1"/>
          </p:cNvPicPr>
          <p:nvPr/>
        </p:nvPicPr>
        <p:blipFill>
          <a:blip r:embed="rId6" cstate="email"/>
          <a:srcRect/>
          <a:stretch>
            <a:fillRect/>
          </a:stretch>
        </p:blipFill>
        <p:spPr bwMode="auto">
          <a:xfrm>
            <a:off x="4791881" y="4066383"/>
            <a:ext cx="5429287" cy="3286148"/>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ZoneTexte 7"/>
          <p:cNvSpPr txBox="1">
            <a:spLocks noChangeArrowheads="1"/>
          </p:cNvSpPr>
          <p:nvPr/>
        </p:nvSpPr>
        <p:spPr bwMode="auto">
          <a:xfrm>
            <a:off x="3564318" y="127782"/>
            <a:ext cx="6590281" cy="596099"/>
          </a:xfrm>
          <a:prstGeom prst="rect">
            <a:avLst/>
          </a:prstGeom>
          <a:noFill/>
          <a:ln w="9525">
            <a:noFill/>
            <a:miter lim="800000"/>
            <a:headEnd/>
            <a:tailEnd/>
          </a:ln>
        </p:spPr>
        <p:txBody>
          <a:bodyPr wrap="square" lIns="102657" tIns="51327" rIns="102657" bIns="51327">
            <a:spAutoFit/>
          </a:bodyPr>
          <a:lstStyle/>
          <a:p>
            <a:pPr algn="r"/>
            <a:r>
              <a:rPr lang="fr-FR" sz="3200" b="1" dirty="0" smtClean="0">
                <a:latin typeface="Calibri" pitchFamily="34" charset="0"/>
              </a:rPr>
              <a:t>Cours de cuisine à LA </a:t>
            </a:r>
            <a:r>
              <a:rPr lang="fr-FR" sz="3200" b="1" dirty="0">
                <a:latin typeface="Calibri" pitchFamily="34" charset="0"/>
              </a:rPr>
              <a:t>MAISON ARABE</a:t>
            </a:r>
          </a:p>
        </p:txBody>
      </p:sp>
      <p:sp>
        <p:nvSpPr>
          <p:cNvPr id="20" name="ZoneTexte 19"/>
          <p:cNvSpPr txBox="1"/>
          <p:nvPr/>
        </p:nvSpPr>
        <p:spPr>
          <a:xfrm>
            <a:off x="297777" y="1044330"/>
            <a:ext cx="4850709" cy="319100"/>
          </a:xfrm>
          <a:prstGeom prst="rect">
            <a:avLst/>
          </a:prstGeom>
          <a:noFill/>
        </p:spPr>
        <p:txBody>
          <a:bodyPr lIns="102657" tIns="51327" rIns="102657" bIns="51327">
            <a:spAutoFit/>
          </a:bodyPr>
          <a:lstStyle/>
          <a:p>
            <a:pPr fontAlgn="auto">
              <a:spcBef>
                <a:spcPts val="0"/>
              </a:spcBef>
              <a:spcAft>
                <a:spcPts val="0"/>
              </a:spcAft>
              <a:defRPr/>
            </a:pPr>
            <a:r>
              <a:rPr lang="fr-FR" sz="1400" b="1" dirty="0">
                <a:solidFill>
                  <a:schemeClr val="tx1">
                    <a:lumMod val="50000"/>
                    <a:lumOff val="50000"/>
                  </a:schemeClr>
                </a:solidFill>
                <a:latin typeface="+mn-lt"/>
              </a:rPr>
              <a:t>DESCRIPTION &amp; </a:t>
            </a:r>
            <a:r>
              <a:rPr lang="fr-FR" sz="1400" b="1" dirty="0" smtClean="0">
                <a:solidFill>
                  <a:schemeClr val="tx1">
                    <a:lumMod val="50000"/>
                    <a:lumOff val="50000"/>
                  </a:schemeClr>
                </a:solidFill>
                <a:latin typeface="+mn-lt"/>
              </a:rPr>
              <a:t>SITUATION</a:t>
            </a:r>
            <a:endParaRPr lang="fr-FR" sz="1400" b="1" dirty="0">
              <a:solidFill>
                <a:schemeClr val="tx1">
                  <a:lumMod val="50000"/>
                  <a:lumOff val="50000"/>
                </a:schemeClr>
              </a:solidFill>
              <a:latin typeface="+mn-lt"/>
            </a:endParaRPr>
          </a:p>
        </p:txBody>
      </p:sp>
      <p:cxnSp>
        <p:nvCxnSpPr>
          <p:cNvPr id="29" name="Connecteur droit 28"/>
          <p:cNvCxnSpPr/>
          <p:nvPr/>
        </p:nvCxnSpPr>
        <p:spPr>
          <a:xfrm>
            <a:off x="286406" y="3621355"/>
            <a:ext cx="4934092" cy="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23565" name="Picture 13"/>
          <p:cNvPicPr>
            <a:picLocks noChangeAspect="1" noChangeArrowheads="1"/>
          </p:cNvPicPr>
          <p:nvPr/>
        </p:nvPicPr>
        <p:blipFill>
          <a:blip r:embed="rId2" cstate="email"/>
          <a:srcRect/>
          <a:stretch>
            <a:fillRect/>
          </a:stretch>
        </p:blipFill>
        <p:spPr bwMode="auto">
          <a:xfrm>
            <a:off x="533861" y="4018810"/>
            <a:ext cx="9455488" cy="3394853"/>
          </a:xfrm>
          <a:prstGeom prst="rect">
            <a:avLst/>
          </a:prstGeom>
          <a:noFill/>
        </p:spPr>
      </p:pic>
      <p:sp>
        <p:nvSpPr>
          <p:cNvPr id="14" name="Rectangle 13"/>
          <p:cNvSpPr/>
          <p:nvPr/>
        </p:nvSpPr>
        <p:spPr>
          <a:xfrm>
            <a:off x="276987" y="1332360"/>
            <a:ext cx="4943512" cy="2258226"/>
          </a:xfrm>
          <a:prstGeom prst="rect">
            <a:avLst/>
          </a:prstGeom>
        </p:spPr>
        <p:txBody>
          <a:bodyPr wrap="square" lIns="102789" tIns="51393" rIns="102789" bIns="51393">
            <a:spAutoFit/>
          </a:bodyPr>
          <a:lstStyle/>
          <a:p>
            <a:pPr algn="just"/>
            <a:r>
              <a:rPr lang="fr-FR" sz="1400" dirty="0" smtClean="0">
                <a:solidFill>
                  <a:schemeClr val="tx1">
                    <a:lumMod val="50000"/>
                    <a:lumOff val="50000"/>
                  </a:schemeClr>
                </a:solidFill>
                <a:latin typeface="+mn-lt"/>
              </a:rPr>
              <a:t>Commencer en allant au marché avec le chef local (une authentique cuisinière marocaine), l'achat de la nourriture fraîche et locale avant de revenir à "La Maison Arabe" et de préparer le déjeuner vous-même en suivant les instructions de la Chef, dans une ambiance très agréable, c’est l’une des meilleurs de Marrakech! Cette maison a toujours bénéficié de la meilleure réputation. Élargie, renouvelée et transformée par le propriétaire actuel, cet hôtel de charme est devenu la référence du "mode de vie" à la </a:t>
            </a:r>
            <a:r>
              <a:rPr lang="fr-FR" sz="1400" dirty="0" err="1" smtClean="0">
                <a:solidFill>
                  <a:schemeClr val="tx1">
                    <a:lumMod val="50000"/>
                    <a:lumOff val="50000"/>
                  </a:schemeClr>
                </a:solidFill>
                <a:latin typeface="+mn-lt"/>
              </a:rPr>
              <a:t>marrakchie</a:t>
            </a:r>
            <a:r>
              <a:rPr lang="fr-FR" sz="1400" dirty="0" smtClean="0">
                <a:solidFill>
                  <a:schemeClr val="tx1">
                    <a:lumMod val="50000"/>
                    <a:lumOff val="50000"/>
                  </a:schemeClr>
                </a:solidFill>
                <a:latin typeface="+mn-lt"/>
              </a:rPr>
              <a:t>. Des plats créatifs, un service attentionné.</a:t>
            </a:r>
          </a:p>
          <a:p>
            <a:pPr algn="just"/>
            <a:r>
              <a:rPr lang="fr-FR" sz="1400" dirty="0" smtClean="0">
                <a:solidFill>
                  <a:schemeClr val="tx1">
                    <a:lumMod val="50000"/>
                    <a:lumOff val="50000"/>
                  </a:schemeClr>
                </a:solidFill>
                <a:latin typeface="+mn-lt"/>
              </a:rPr>
              <a:t>Autres </a:t>
            </a:r>
            <a:r>
              <a:rPr lang="fr-FR" sz="1400" dirty="0" err="1" smtClean="0">
                <a:solidFill>
                  <a:schemeClr val="tx1">
                    <a:lumMod val="50000"/>
                    <a:lumOff val="50000"/>
                  </a:schemeClr>
                </a:solidFill>
                <a:latin typeface="+mn-lt"/>
              </a:rPr>
              <a:t>riads</a:t>
            </a:r>
            <a:r>
              <a:rPr lang="fr-FR" sz="1400" dirty="0" smtClean="0">
                <a:solidFill>
                  <a:schemeClr val="tx1">
                    <a:lumMod val="50000"/>
                    <a:lumOff val="50000"/>
                  </a:schemeClr>
                </a:solidFill>
                <a:latin typeface="+mn-lt"/>
              </a:rPr>
              <a:t> selon dispo pour effectuer les cours.</a:t>
            </a:r>
          </a:p>
        </p:txBody>
      </p:sp>
      <p:pic>
        <p:nvPicPr>
          <p:cNvPr id="13" name="Picture 2" descr="C:\Users\admin\AppData\Local\Microsoft\Windows\Temporary Internet Files\Content.Outlook\7DGN50NB\20120608_182036.jpg"/>
          <p:cNvPicPr>
            <a:picLocks noChangeAspect="1" noChangeArrowheads="1"/>
          </p:cNvPicPr>
          <p:nvPr/>
        </p:nvPicPr>
        <p:blipFill>
          <a:blip r:embed="rId3" cstate="email">
            <a:lum bright="-10000" contrast="20000"/>
          </a:blip>
          <a:srcRect/>
          <a:stretch>
            <a:fillRect/>
          </a:stretch>
        </p:blipFill>
        <p:spPr bwMode="auto">
          <a:xfrm>
            <a:off x="6156599" y="1044327"/>
            <a:ext cx="3792704" cy="2844528"/>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ZoneTexte 7"/>
          <p:cNvSpPr txBox="1">
            <a:spLocks noChangeArrowheads="1"/>
          </p:cNvSpPr>
          <p:nvPr/>
        </p:nvSpPr>
        <p:spPr bwMode="auto">
          <a:xfrm>
            <a:off x="4648998" y="127778"/>
            <a:ext cx="5434163" cy="1088634"/>
          </a:xfrm>
          <a:prstGeom prst="rect">
            <a:avLst/>
          </a:prstGeom>
          <a:noFill/>
          <a:ln w="9525">
            <a:noFill/>
            <a:miter lim="800000"/>
            <a:headEnd/>
            <a:tailEnd/>
          </a:ln>
        </p:spPr>
        <p:txBody>
          <a:bodyPr wrap="square" lIns="102749" tIns="51373" rIns="102749" bIns="51373">
            <a:spAutoFit/>
          </a:bodyPr>
          <a:lstStyle/>
          <a:p>
            <a:pPr algn="r"/>
            <a:r>
              <a:rPr lang="fr-FR" sz="3200" b="1" dirty="0" smtClean="0">
                <a:latin typeface="Calibri" pitchFamily="34" charset="0"/>
              </a:rPr>
              <a:t>Shopping tendance au quartier des designers: </a:t>
            </a:r>
            <a:r>
              <a:rPr lang="fr-FR" sz="3200" b="1" i="1" dirty="0" smtClean="0">
                <a:latin typeface="Calibri" pitchFamily="34" charset="0"/>
              </a:rPr>
              <a:t>Sidi </a:t>
            </a:r>
            <a:r>
              <a:rPr lang="fr-FR" sz="3200" b="1" i="1" dirty="0" err="1" smtClean="0">
                <a:latin typeface="Calibri" pitchFamily="34" charset="0"/>
              </a:rPr>
              <a:t>Ghanem</a:t>
            </a:r>
            <a:endParaRPr lang="fr-FR" sz="3200" b="1" i="1" dirty="0" smtClean="0">
              <a:latin typeface="Calibri" pitchFamily="34" charset="0"/>
            </a:endParaRPr>
          </a:p>
        </p:txBody>
      </p:sp>
      <p:sp>
        <p:nvSpPr>
          <p:cNvPr id="20" name="ZoneTexte 19"/>
          <p:cNvSpPr txBox="1"/>
          <p:nvPr/>
        </p:nvSpPr>
        <p:spPr>
          <a:xfrm>
            <a:off x="298348" y="1181615"/>
            <a:ext cx="4850709" cy="319193"/>
          </a:xfrm>
          <a:prstGeom prst="rect">
            <a:avLst/>
          </a:prstGeom>
          <a:noFill/>
        </p:spPr>
        <p:txBody>
          <a:bodyPr lIns="102749" tIns="51373" rIns="102749" bIns="51373">
            <a:spAutoFit/>
          </a:bodyPr>
          <a:lstStyle/>
          <a:p>
            <a:pPr fontAlgn="auto">
              <a:spcBef>
                <a:spcPts val="0"/>
              </a:spcBef>
              <a:spcAft>
                <a:spcPts val="0"/>
              </a:spcAft>
              <a:defRPr/>
            </a:pPr>
            <a:r>
              <a:rPr lang="fr-FR" sz="1400" b="1" dirty="0">
                <a:solidFill>
                  <a:schemeClr val="tx1">
                    <a:lumMod val="50000"/>
                    <a:lumOff val="50000"/>
                  </a:schemeClr>
                </a:solidFill>
                <a:latin typeface="+mn-lt"/>
              </a:rPr>
              <a:t>DESCRIPTION &amp; SITUATION</a:t>
            </a:r>
          </a:p>
        </p:txBody>
      </p:sp>
      <p:sp>
        <p:nvSpPr>
          <p:cNvPr id="45" name="ZoneTexte 44"/>
          <p:cNvSpPr txBox="1"/>
          <p:nvPr/>
        </p:nvSpPr>
        <p:spPr>
          <a:xfrm>
            <a:off x="313357" y="1589293"/>
            <a:ext cx="4500595" cy="1611855"/>
          </a:xfrm>
          <a:prstGeom prst="rect">
            <a:avLst/>
          </a:prstGeom>
          <a:noFill/>
        </p:spPr>
        <p:txBody>
          <a:bodyPr wrap="square" lIns="102749" tIns="51373" rIns="102749" bIns="51373">
            <a:spAutoFit/>
          </a:bodyPr>
          <a:lstStyle/>
          <a:p>
            <a:r>
              <a:rPr lang="fr-FR" sz="1400" dirty="0" smtClean="0">
                <a:solidFill>
                  <a:srgbClr val="7F7F7F"/>
                </a:solidFill>
                <a:latin typeface="Calibri" pitchFamily="34" charset="0"/>
              </a:rPr>
              <a:t>Sidi </a:t>
            </a:r>
            <a:r>
              <a:rPr lang="fr-FR" sz="1400" dirty="0" err="1" smtClean="0">
                <a:solidFill>
                  <a:srgbClr val="7F7F7F"/>
                </a:solidFill>
                <a:latin typeface="Calibri" pitchFamily="34" charset="0"/>
              </a:rPr>
              <a:t>Ghanem</a:t>
            </a:r>
            <a:r>
              <a:rPr lang="fr-FR" sz="1400" dirty="0" smtClean="0">
                <a:solidFill>
                  <a:srgbClr val="7F7F7F"/>
                </a:solidFill>
                <a:latin typeface="Calibri" pitchFamily="34" charset="0"/>
              </a:rPr>
              <a:t> est le nouveau quartier pour le shopping tendance. Riche de ses showrooms de designers, artisans, galeries d’art . Il vous propose de magnifiques créations originales, traditionnelles ou contemporaines.</a:t>
            </a:r>
          </a:p>
          <a:p>
            <a:r>
              <a:rPr lang="fr-FR" sz="1400" dirty="0" smtClean="0">
                <a:solidFill>
                  <a:srgbClr val="7F7F7F"/>
                </a:solidFill>
                <a:latin typeface="Calibri" pitchFamily="34" charset="0"/>
              </a:rPr>
              <a:t>Décorations, bougies, accessoires, bijoux, linge de maison, </a:t>
            </a:r>
            <a:r>
              <a:rPr lang="fr-FR" sz="1400" dirty="0" err="1" smtClean="0">
                <a:solidFill>
                  <a:srgbClr val="7F7F7F"/>
                </a:solidFill>
                <a:latin typeface="Calibri" pitchFamily="34" charset="0"/>
              </a:rPr>
              <a:t>etc</a:t>
            </a:r>
            <a:r>
              <a:rPr lang="fr-FR" sz="1400" dirty="0" smtClean="0">
                <a:solidFill>
                  <a:srgbClr val="7F7F7F"/>
                </a:solidFill>
                <a:latin typeface="Calibri" pitchFamily="34" charset="0"/>
              </a:rPr>
              <a:t>… Autant de choix pour découvrir la nouvelle tendance de l’artisanat marocain revisité.</a:t>
            </a:r>
          </a:p>
        </p:txBody>
      </p:sp>
      <p:pic>
        <p:nvPicPr>
          <p:cNvPr id="12" name="Image 11" descr="Akkal.jpg"/>
          <p:cNvPicPr>
            <a:picLocks noChangeAspect="1"/>
          </p:cNvPicPr>
          <p:nvPr/>
        </p:nvPicPr>
        <p:blipFill>
          <a:blip r:embed="rId2" cstate="email"/>
          <a:stretch>
            <a:fillRect/>
          </a:stretch>
        </p:blipFill>
        <p:spPr>
          <a:xfrm>
            <a:off x="4796968" y="1476378"/>
            <a:ext cx="5157451" cy="1753741"/>
          </a:xfrm>
          <a:prstGeom prst="rect">
            <a:avLst/>
          </a:prstGeom>
        </p:spPr>
      </p:pic>
      <p:pic>
        <p:nvPicPr>
          <p:cNvPr id="13" name="Image 12" descr="amira-1.jpg"/>
          <p:cNvPicPr>
            <a:picLocks noChangeAspect="1"/>
          </p:cNvPicPr>
          <p:nvPr/>
        </p:nvPicPr>
        <p:blipFill>
          <a:blip r:embed="rId3" cstate="email"/>
          <a:stretch>
            <a:fillRect/>
          </a:stretch>
        </p:blipFill>
        <p:spPr>
          <a:xfrm>
            <a:off x="467969" y="3420599"/>
            <a:ext cx="2520280" cy="3776205"/>
          </a:xfrm>
          <a:prstGeom prst="rect">
            <a:avLst/>
          </a:prstGeom>
        </p:spPr>
      </p:pic>
      <p:pic>
        <p:nvPicPr>
          <p:cNvPr id="14" name="Image 13" descr="ensemble_theiere_beldi_meta.jpg"/>
          <p:cNvPicPr>
            <a:picLocks noChangeAspect="1"/>
          </p:cNvPicPr>
          <p:nvPr/>
        </p:nvPicPr>
        <p:blipFill>
          <a:blip r:embed="rId4" cstate="email"/>
          <a:srcRect r="-799"/>
          <a:stretch>
            <a:fillRect/>
          </a:stretch>
        </p:blipFill>
        <p:spPr>
          <a:xfrm>
            <a:off x="3492302" y="5364807"/>
            <a:ext cx="2880320" cy="1944216"/>
          </a:xfrm>
          <a:prstGeom prst="rect">
            <a:avLst/>
          </a:prstGeom>
        </p:spPr>
      </p:pic>
      <p:pic>
        <p:nvPicPr>
          <p:cNvPr id="17" name="Image 16" descr="TOILEETCUIR.jpg"/>
          <p:cNvPicPr>
            <a:picLocks noChangeAspect="1"/>
          </p:cNvPicPr>
          <p:nvPr/>
        </p:nvPicPr>
        <p:blipFill>
          <a:blip r:embed="rId5" cstate="email"/>
          <a:stretch>
            <a:fillRect/>
          </a:stretch>
        </p:blipFill>
        <p:spPr>
          <a:xfrm>
            <a:off x="3564312" y="3348585"/>
            <a:ext cx="2952328" cy="2209270"/>
          </a:xfrm>
          <a:prstGeom prst="rect">
            <a:avLst/>
          </a:prstGeom>
        </p:spPr>
      </p:pic>
      <p:pic>
        <p:nvPicPr>
          <p:cNvPr id="18" name="Image 17" descr="Hicham EL Madi.jpg"/>
          <p:cNvPicPr>
            <a:picLocks noChangeAspect="1"/>
          </p:cNvPicPr>
          <p:nvPr/>
        </p:nvPicPr>
        <p:blipFill>
          <a:blip r:embed="rId6" cstate="email"/>
          <a:srcRect/>
          <a:stretch>
            <a:fillRect/>
          </a:stretch>
        </p:blipFill>
        <p:spPr>
          <a:xfrm>
            <a:off x="6624652" y="5220791"/>
            <a:ext cx="3780420" cy="2340472"/>
          </a:xfrm>
          <a:prstGeom prst="rect">
            <a:avLst/>
          </a:prstGeom>
        </p:spPr>
      </p:pic>
      <p:pic>
        <p:nvPicPr>
          <p:cNvPr id="19" name="Image 18" descr="Lanterne.jpg"/>
          <p:cNvPicPr>
            <a:picLocks noChangeAspect="1"/>
          </p:cNvPicPr>
          <p:nvPr/>
        </p:nvPicPr>
        <p:blipFill>
          <a:blip r:embed="rId7" cstate="email"/>
          <a:stretch>
            <a:fillRect/>
          </a:stretch>
        </p:blipFill>
        <p:spPr>
          <a:xfrm>
            <a:off x="7092702" y="3348586"/>
            <a:ext cx="2880320" cy="1994622"/>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ZoneTexte 7"/>
          <p:cNvSpPr txBox="1">
            <a:spLocks noChangeArrowheads="1"/>
          </p:cNvSpPr>
          <p:nvPr/>
        </p:nvSpPr>
        <p:spPr bwMode="auto">
          <a:xfrm>
            <a:off x="5292502" y="0"/>
            <a:ext cx="4934092" cy="595776"/>
          </a:xfrm>
          <a:prstGeom prst="rect">
            <a:avLst/>
          </a:prstGeom>
          <a:noFill/>
          <a:ln w="9525">
            <a:noFill/>
            <a:miter lim="800000"/>
            <a:headEnd/>
            <a:tailEnd/>
          </a:ln>
        </p:spPr>
        <p:txBody>
          <a:bodyPr lIns="102344" tIns="51167" rIns="102344" bIns="51167">
            <a:spAutoFit/>
          </a:bodyPr>
          <a:lstStyle/>
          <a:p>
            <a:pPr algn="r"/>
            <a:r>
              <a:rPr lang="fr-FR" sz="3200" b="1" dirty="0" smtClean="0"/>
              <a:t>LE CRYSTAL</a:t>
            </a:r>
            <a:endParaRPr lang="fr-FR" sz="3200" b="1" dirty="0">
              <a:latin typeface="Calibri" pitchFamily="34" charset="0"/>
            </a:endParaRPr>
          </a:p>
        </p:txBody>
      </p:sp>
      <p:sp>
        <p:nvSpPr>
          <p:cNvPr id="17414" name="ZoneTexte 9"/>
          <p:cNvSpPr txBox="1">
            <a:spLocks noChangeArrowheads="1"/>
          </p:cNvSpPr>
          <p:nvPr/>
        </p:nvSpPr>
        <p:spPr bwMode="auto">
          <a:xfrm>
            <a:off x="7649970" y="651112"/>
            <a:ext cx="2493283" cy="288155"/>
          </a:xfrm>
          <a:prstGeom prst="rect">
            <a:avLst/>
          </a:prstGeom>
          <a:noFill/>
          <a:ln w="9525">
            <a:noFill/>
            <a:miter lim="800000"/>
            <a:headEnd/>
            <a:tailEnd/>
          </a:ln>
        </p:spPr>
        <p:txBody>
          <a:bodyPr wrap="square" lIns="102344" tIns="51167" rIns="102344" bIns="51167">
            <a:spAutoFit/>
          </a:bodyPr>
          <a:lstStyle/>
          <a:p>
            <a:pPr algn="ctr"/>
            <a:r>
              <a:rPr lang="fr-FR" sz="1200" b="1" dirty="0">
                <a:solidFill>
                  <a:schemeClr val="bg1"/>
                </a:solidFill>
                <a:latin typeface="Calibri" pitchFamily="34" charset="0"/>
              </a:rPr>
              <a:t>www.beldicountryclub.com</a:t>
            </a:r>
          </a:p>
        </p:txBody>
      </p:sp>
      <p:sp>
        <p:nvSpPr>
          <p:cNvPr id="13" name="ZoneTexte 12"/>
          <p:cNvSpPr txBox="1"/>
          <p:nvPr/>
        </p:nvSpPr>
        <p:spPr>
          <a:xfrm>
            <a:off x="251942" y="1188343"/>
            <a:ext cx="4850709" cy="318684"/>
          </a:xfrm>
          <a:prstGeom prst="rect">
            <a:avLst/>
          </a:prstGeom>
          <a:noFill/>
        </p:spPr>
        <p:txBody>
          <a:bodyPr lIns="102252" tIns="51121" rIns="102252" bIns="51121">
            <a:spAutoFit/>
          </a:bodyPr>
          <a:lstStyle/>
          <a:p>
            <a:pPr>
              <a:defRPr/>
            </a:pPr>
            <a:r>
              <a:rPr lang="fr-FR" sz="1400" b="1" dirty="0">
                <a:solidFill>
                  <a:schemeClr val="tx1">
                    <a:lumMod val="50000"/>
                    <a:lumOff val="50000"/>
                  </a:schemeClr>
                </a:solidFill>
                <a:latin typeface="+mj-lt"/>
              </a:rPr>
              <a:t>DESCRIPTION &amp; SITUATION</a:t>
            </a:r>
          </a:p>
        </p:txBody>
      </p:sp>
      <p:cxnSp>
        <p:nvCxnSpPr>
          <p:cNvPr id="14" name="Connecteur droit 13"/>
          <p:cNvCxnSpPr/>
          <p:nvPr/>
        </p:nvCxnSpPr>
        <p:spPr>
          <a:xfrm>
            <a:off x="395958" y="3492599"/>
            <a:ext cx="4862655" cy="1588"/>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291272" y="1780378"/>
            <a:ext cx="4929222" cy="1580568"/>
          </a:xfrm>
          <a:prstGeom prst="rect">
            <a:avLst/>
          </a:prstGeom>
          <a:noFill/>
        </p:spPr>
        <p:txBody>
          <a:bodyPr wrap="square" lIns="102252" tIns="51121" rIns="102252" bIns="51121">
            <a:spAutoFit/>
          </a:bodyPr>
          <a:lstStyle/>
          <a:p>
            <a:pPr algn="just"/>
            <a:r>
              <a:rPr lang="fr-FR" sz="1200" dirty="0" smtClean="0">
                <a:solidFill>
                  <a:schemeClr val="bg1">
                    <a:lumMod val="50000"/>
                  </a:schemeClr>
                </a:solidFill>
                <a:latin typeface="+mj-lt"/>
              </a:rPr>
              <a:t>Derrière les murs du Pacha, sur la route de l’</a:t>
            </a:r>
            <a:r>
              <a:rPr lang="fr-FR" sz="1200" dirty="0" err="1" smtClean="0">
                <a:solidFill>
                  <a:schemeClr val="bg1">
                    <a:lumMod val="50000"/>
                  </a:schemeClr>
                </a:solidFill>
                <a:latin typeface="+mj-lt"/>
              </a:rPr>
              <a:t>Ourika</a:t>
            </a:r>
            <a:r>
              <a:rPr lang="fr-FR" sz="1200" dirty="0" smtClean="0">
                <a:solidFill>
                  <a:schemeClr val="bg1">
                    <a:lumMod val="50000"/>
                  </a:schemeClr>
                </a:solidFill>
                <a:latin typeface="+mj-lt"/>
              </a:rPr>
              <a:t>, entre le jardin</a:t>
            </a:r>
          </a:p>
          <a:p>
            <a:pPr algn="just"/>
            <a:r>
              <a:rPr lang="fr-FR" sz="1200" dirty="0" smtClean="0">
                <a:solidFill>
                  <a:schemeClr val="bg1">
                    <a:lumMod val="50000"/>
                  </a:schemeClr>
                </a:solidFill>
                <a:latin typeface="+mj-lt"/>
              </a:rPr>
              <a:t>et la piscine, se trouve un havre de paix où se côtoient</a:t>
            </a:r>
          </a:p>
          <a:p>
            <a:pPr algn="just"/>
            <a:r>
              <a:rPr lang="fr-FR" sz="1200" dirty="0" smtClean="0">
                <a:solidFill>
                  <a:schemeClr val="bg1">
                    <a:lumMod val="50000"/>
                  </a:schemeClr>
                </a:solidFill>
                <a:latin typeface="+mj-lt"/>
              </a:rPr>
              <a:t>architecture épurée et lumière tamisée. Vous serez conduits à</a:t>
            </a:r>
          </a:p>
          <a:p>
            <a:pPr algn="just"/>
            <a:r>
              <a:rPr lang="fr-FR" sz="1200" dirty="0" smtClean="0">
                <a:solidFill>
                  <a:schemeClr val="bg1">
                    <a:lumMod val="50000"/>
                  </a:schemeClr>
                </a:solidFill>
                <a:latin typeface="+mj-lt"/>
              </a:rPr>
              <a:t>votre table pour y savourer une cuisine méditerranéenne et</a:t>
            </a:r>
          </a:p>
          <a:p>
            <a:pPr algn="just"/>
            <a:r>
              <a:rPr lang="fr-FR" sz="1200" dirty="0" smtClean="0">
                <a:solidFill>
                  <a:schemeClr val="bg1">
                    <a:lumMod val="50000"/>
                  </a:schemeClr>
                </a:solidFill>
                <a:latin typeface="+mj-lt"/>
              </a:rPr>
              <a:t>créative signée par les talentueux frères </a:t>
            </a:r>
            <a:r>
              <a:rPr lang="fr-FR" sz="1200" dirty="0" err="1" smtClean="0">
                <a:solidFill>
                  <a:schemeClr val="bg1">
                    <a:lumMod val="50000"/>
                  </a:schemeClr>
                </a:solidFill>
                <a:latin typeface="+mj-lt"/>
              </a:rPr>
              <a:t>Pourcel</a:t>
            </a:r>
            <a:r>
              <a:rPr lang="fr-FR" sz="1200" dirty="0" smtClean="0">
                <a:solidFill>
                  <a:schemeClr val="bg1">
                    <a:lumMod val="50000"/>
                  </a:schemeClr>
                </a:solidFill>
                <a:latin typeface="+mj-lt"/>
              </a:rPr>
              <a:t>. Des voix</a:t>
            </a:r>
          </a:p>
          <a:p>
            <a:pPr algn="just"/>
            <a:r>
              <a:rPr lang="fr-FR" sz="1200" dirty="0" smtClean="0">
                <a:solidFill>
                  <a:schemeClr val="bg1">
                    <a:lumMod val="50000"/>
                  </a:schemeClr>
                </a:solidFill>
                <a:latin typeface="+mj-lt"/>
              </a:rPr>
              <a:t>d’exception vous accompagneront tout au long de votre dîner.</a:t>
            </a:r>
          </a:p>
          <a:p>
            <a:pPr algn="just"/>
            <a:r>
              <a:rPr lang="fr-FR" sz="1200" dirty="0" smtClean="0">
                <a:solidFill>
                  <a:schemeClr val="bg1">
                    <a:lumMod val="50000"/>
                  </a:schemeClr>
                </a:solidFill>
                <a:latin typeface="+mj-lt"/>
              </a:rPr>
              <a:t>Le Crystal a la particularité d’évoluer avec les modes et les</a:t>
            </a:r>
          </a:p>
          <a:p>
            <a:pPr algn="just"/>
            <a:r>
              <a:rPr lang="fr-FR" sz="1200" dirty="0" smtClean="0">
                <a:solidFill>
                  <a:schemeClr val="bg1">
                    <a:lumMod val="50000"/>
                  </a:schemeClr>
                </a:solidFill>
                <a:latin typeface="+mj-lt"/>
              </a:rPr>
              <a:t>tendances</a:t>
            </a:r>
            <a:r>
              <a:rPr lang="fr-FR" sz="1200" dirty="0" smtClean="0">
                <a:solidFill>
                  <a:schemeClr val="bg1">
                    <a:lumMod val="50000"/>
                  </a:schemeClr>
                </a:solidFill>
                <a:latin typeface="+mj-lt"/>
              </a:rPr>
              <a:t>.</a:t>
            </a:r>
            <a:endParaRPr lang="fr-FR" sz="1200" dirty="0" smtClean="0">
              <a:solidFill>
                <a:schemeClr val="bg1">
                  <a:lumMod val="50000"/>
                </a:schemeClr>
              </a:solidFill>
              <a:latin typeface="+mj-lt"/>
            </a:endParaRPr>
          </a:p>
        </p:txBody>
      </p:sp>
      <p:pic>
        <p:nvPicPr>
          <p:cNvPr id="1031" name="Picture 7" descr="http://www.pourcel-chefs-blog.com/blog1/wp-content/uploads/2009/02/896012.jpg">
            <a:hlinkClick r:id="rId3"/>
          </p:cNvPr>
          <p:cNvPicPr>
            <a:picLocks noChangeAspect="1" noChangeArrowheads="1"/>
          </p:cNvPicPr>
          <p:nvPr/>
        </p:nvPicPr>
        <p:blipFill>
          <a:blip r:embed="rId4" cstate="email"/>
          <a:srcRect/>
          <a:stretch>
            <a:fillRect/>
          </a:stretch>
        </p:blipFill>
        <p:spPr bwMode="auto">
          <a:xfrm>
            <a:off x="5580534" y="684287"/>
            <a:ext cx="4464496" cy="2955496"/>
          </a:xfrm>
          <a:prstGeom prst="rect">
            <a:avLst/>
          </a:prstGeom>
          <a:noFill/>
        </p:spPr>
      </p:pic>
      <p:pic>
        <p:nvPicPr>
          <p:cNvPr id="1035" name="Picture 11" descr="https://cdn1.gbot.me/photos/0z/Gn/1328968139/Pacha_Crystal_Rose__36_-Pacha_Marrakech-20000000002523608-500x375.jpg"/>
          <p:cNvPicPr>
            <a:picLocks noChangeAspect="1" noChangeArrowheads="1"/>
          </p:cNvPicPr>
          <p:nvPr/>
        </p:nvPicPr>
        <p:blipFill>
          <a:blip r:embed="rId5" cstate="email"/>
          <a:srcRect/>
          <a:stretch>
            <a:fillRect/>
          </a:stretch>
        </p:blipFill>
        <p:spPr bwMode="auto">
          <a:xfrm>
            <a:off x="5580534" y="3852639"/>
            <a:ext cx="4608511" cy="3456384"/>
          </a:xfrm>
          <a:prstGeom prst="rect">
            <a:avLst/>
          </a:prstGeom>
          <a:noFill/>
        </p:spPr>
      </p:pic>
      <p:pic>
        <p:nvPicPr>
          <p:cNvPr id="1037" name="Picture 13" descr="http://media-cdn.tripadvisor.com/media/photo-s/03/14/e3/0e/crystal-by-night.jpg"/>
          <p:cNvPicPr>
            <a:picLocks noChangeAspect="1" noChangeArrowheads="1"/>
          </p:cNvPicPr>
          <p:nvPr/>
        </p:nvPicPr>
        <p:blipFill>
          <a:blip r:embed="rId6" cstate="email"/>
          <a:srcRect/>
          <a:stretch>
            <a:fillRect/>
          </a:stretch>
        </p:blipFill>
        <p:spPr bwMode="auto">
          <a:xfrm>
            <a:off x="179934" y="3852639"/>
            <a:ext cx="5238750" cy="348615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3833791" y="47651"/>
            <a:ext cx="6161592" cy="1138355"/>
          </a:xfrm>
          <a:prstGeom prst="rect">
            <a:avLst/>
          </a:prstGeom>
          <a:noFill/>
        </p:spPr>
        <p:txBody>
          <a:bodyPr wrap="square" lIns="91026" tIns="45513" rIns="91026" bIns="45513">
            <a:spAutoFit/>
          </a:bodyPr>
          <a:lstStyle/>
          <a:p>
            <a:pPr algn="r"/>
            <a:r>
              <a:rPr lang="fr-FR" sz="4100" b="1" dirty="0" smtClean="0">
                <a:solidFill>
                  <a:srgbClr val="404040"/>
                </a:solidFill>
                <a:latin typeface="Calibri" pitchFamily="34" charset="0"/>
              </a:rPr>
              <a:t>Marrakech</a:t>
            </a:r>
            <a:endParaRPr lang="fr-FR" sz="4100" b="1" dirty="0">
              <a:solidFill>
                <a:srgbClr val="404040"/>
              </a:solidFill>
              <a:latin typeface="Calibri" pitchFamily="34" charset="0"/>
            </a:endParaRPr>
          </a:p>
          <a:p>
            <a:pPr algn="r"/>
            <a:r>
              <a:rPr lang="fr-FR" sz="2700" b="1" dirty="0" smtClean="0">
                <a:solidFill>
                  <a:schemeClr val="bg1">
                    <a:lumMod val="50000"/>
                  </a:schemeClr>
                </a:solidFill>
                <a:latin typeface="Calibri" pitchFamily="34" charset="0"/>
              </a:rPr>
              <a:t>La ville des 1001 nuits</a:t>
            </a:r>
            <a:endParaRPr lang="fr-FR" b="1" dirty="0">
              <a:solidFill>
                <a:schemeClr val="bg1">
                  <a:lumMod val="50000"/>
                </a:schemeClr>
              </a:solidFill>
              <a:latin typeface="Calibri" pitchFamily="34" charset="0"/>
            </a:endParaRPr>
          </a:p>
        </p:txBody>
      </p:sp>
      <p:pic>
        <p:nvPicPr>
          <p:cNvPr id="13" name="Image 12" descr="Jamaa El Fna.jpg"/>
          <p:cNvPicPr>
            <a:picLocks noChangeAspect="1"/>
          </p:cNvPicPr>
          <p:nvPr/>
        </p:nvPicPr>
        <p:blipFill>
          <a:blip r:embed="rId2" cstate="email"/>
          <a:srcRect/>
          <a:stretch>
            <a:fillRect/>
          </a:stretch>
        </p:blipFill>
        <p:spPr>
          <a:xfrm>
            <a:off x="5291958" y="1654011"/>
            <a:ext cx="4923617" cy="2993021"/>
          </a:xfrm>
          <a:prstGeom prst="rect">
            <a:avLst/>
          </a:prstGeom>
        </p:spPr>
      </p:pic>
      <p:pic>
        <p:nvPicPr>
          <p:cNvPr id="15" name="Image 14" descr="sejour_golf_marrakech.jpg"/>
          <p:cNvPicPr>
            <a:picLocks noChangeAspect="1"/>
          </p:cNvPicPr>
          <p:nvPr/>
        </p:nvPicPr>
        <p:blipFill>
          <a:blip r:embed="rId3" cstate="email"/>
          <a:stretch>
            <a:fillRect/>
          </a:stretch>
        </p:blipFill>
        <p:spPr>
          <a:xfrm>
            <a:off x="219834" y="4780763"/>
            <a:ext cx="3263824" cy="2428892"/>
          </a:xfrm>
          <a:prstGeom prst="rect">
            <a:avLst/>
          </a:prstGeom>
        </p:spPr>
      </p:pic>
      <p:pic>
        <p:nvPicPr>
          <p:cNvPr id="24" name="Image 23" descr="Lanterne.jpg"/>
          <p:cNvPicPr>
            <a:picLocks noChangeAspect="1"/>
          </p:cNvPicPr>
          <p:nvPr/>
        </p:nvPicPr>
        <p:blipFill>
          <a:blip r:embed="rId4" cstate="email"/>
          <a:srcRect/>
          <a:stretch>
            <a:fillRect/>
          </a:stretch>
        </p:blipFill>
        <p:spPr>
          <a:xfrm>
            <a:off x="6935006" y="4780763"/>
            <a:ext cx="3286148" cy="2428892"/>
          </a:xfrm>
          <a:prstGeom prst="rect">
            <a:avLst/>
          </a:prstGeom>
        </p:spPr>
      </p:pic>
      <p:pic>
        <p:nvPicPr>
          <p:cNvPr id="18434" name="Picture 2" descr="http://2.bp.blogspot.com/-zAUs0WOR1QU/T7LGF8vUYQI/AAAAAAAAN2Q/Q4vKb--ia4U/s640/Amanjena+Marrakech.jpg"/>
          <p:cNvPicPr>
            <a:picLocks noChangeAspect="1" noChangeArrowheads="1"/>
          </p:cNvPicPr>
          <p:nvPr/>
        </p:nvPicPr>
        <p:blipFill>
          <a:blip r:embed="rId5" cstate="email"/>
          <a:srcRect/>
          <a:stretch>
            <a:fillRect/>
          </a:stretch>
        </p:blipFill>
        <p:spPr bwMode="auto">
          <a:xfrm>
            <a:off x="3577425" y="4780763"/>
            <a:ext cx="3263824" cy="2428892"/>
          </a:xfrm>
          <a:prstGeom prst="rect">
            <a:avLst/>
          </a:prstGeom>
          <a:noFill/>
        </p:spPr>
      </p:pic>
      <p:sp>
        <p:nvSpPr>
          <p:cNvPr id="4" name="Text Box 8"/>
          <p:cNvSpPr txBox="1">
            <a:spLocks noChangeArrowheads="1"/>
          </p:cNvSpPr>
          <p:nvPr/>
        </p:nvSpPr>
        <p:spPr bwMode="auto">
          <a:xfrm>
            <a:off x="107926" y="1764407"/>
            <a:ext cx="5072098" cy="2627174"/>
          </a:xfrm>
          <a:prstGeom prst="rect">
            <a:avLst/>
          </a:prstGeom>
          <a:noFill/>
          <a:ln w="9525">
            <a:noFill/>
            <a:miter lim="800000"/>
            <a:headEnd/>
            <a:tailEnd/>
          </a:ln>
          <a:effectLst/>
        </p:spPr>
        <p:txBody>
          <a:bodyPr wrap="square" lIns="102414" tIns="51203" rIns="102414" bIns="51203">
            <a:spAutoFit/>
          </a:bodyPr>
          <a:lstStyle/>
          <a:p>
            <a:pPr algn="just" defTabSz="1131467"/>
            <a:r>
              <a:rPr lang="fr-FR" sz="1100" dirty="0" smtClean="0">
                <a:solidFill>
                  <a:schemeClr val="bg1">
                    <a:lumMod val="50000"/>
                  </a:schemeClr>
                </a:solidFill>
              </a:rPr>
              <a:t>Tout à Marrakech est de couleur ocre rouge et respire l'authenticité d'une ville séculaire. C'est l'une des villes les plus pittoresques des quatre villes impériales du royaume qui pétille de joie et de vie. Elle s'étale sur la plaine du Haouz face au Majestueux Atlas paré de cimes enneigées et baigne dans de magnifiques jardins d'oliviers et de palmiers.</a:t>
            </a:r>
          </a:p>
          <a:p>
            <a:pPr algn="just" defTabSz="1131467"/>
            <a:endParaRPr lang="fr-FR" sz="1100" dirty="0" smtClean="0">
              <a:solidFill>
                <a:schemeClr val="bg1">
                  <a:lumMod val="50000"/>
                </a:schemeClr>
              </a:solidFill>
            </a:endParaRPr>
          </a:p>
          <a:p>
            <a:pPr algn="just" defTabSz="1131467"/>
            <a:r>
              <a:rPr lang="fr-FR" sz="1100" dirty="0" smtClean="0">
                <a:solidFill>
                  <a:schemeClr val="bg1">
                    <a:lumMod val="50000"/>
                  </a:schemeClr>
                </a:solidFill>
              </a:rPr>
              <a:t>Ses nombreux monuments nous racontent son histoire et son passé glorieux. Capitale prospère sous plusieurs dynasties, elle fut  fondée en par Youssef Ben </a:t>
            </a:r>
            <a:r>
              <a:rPr lang="fr-FR" sz="1100" dirty="0" err="1" smtClean="0">
                <a:solidFill>
                  <a:schemeClr val="bg1">
                    <a:lumMod val="50000"/>
                  </a:schemeClr>
                </a:solidFill>
              </a:rPr>
              <a:t>Tachfine</a:t>
            </a:r>
            <a:r>
              <a:rPr lang="fr-FR" sz="1100" dirty="0" smtClean="0">
                <a:solidFill>
                  <a:schemeClr val="bg1">
                    <a:lumMod val="50000"/>
                  </a:schemeClr>
                </a:solidFill>
              </a:rPr>
              <a:t>, grand roi de la dynastie Almoravides, puis embellie et agrandie par les Almohades.</a:t>
            </a:r>
          </a:p>
          <a:p>
            <a:pPr algn="just" defTabSz="1131467"/>
            <a:endParaRPr lang="fr-FR" sz="1100" dirty="0" smtClean="0">
              <a:solidFill>
                <a:schemeClr val="bg1">
                  <a:lumMod val="50000"/>
                </a:schemeClr>
              </a:solidFill>
            </a:endParaRPr>
          </a:p>
          <a:p>
            <a:pPr algn="just" defTabSz="1131467"/>
            <a:r>
              <a:rPr lang="fr-FR" sz="1100" dirty="0" smtClean="0">
                <a:solidFill>
                  <a:schemeClr val="bg1">
                    <a:lumMod val="50000"/>
                  </a:schemeClr>
                </a:solidFill>
              </a:rPr>
              <a:t>Les rues de la vieille ville étant trop étroites pour permettre la circulation des voitures, il est possible de se promener tranquillement dans la médina pour tenter de </a:t>
            </a:r>
            <a:r>
              <a:rPr lang="fr-FR" sz="1100" dirty="0" err="1" smtClean="0">
                <a:solidFill>
                  <a:schemeClr val="bg1">
                    <a:lumMod val="50000"/>
                  </a:schemeClr>
                </a:solidFill>
              </a:rPr>
              <a:t>perçer</a:t>
            </a:r>
            <a:r>
              <a:rPr lang="fr-FR" sz="1100" dirty="0" smtClean="0">
                <a:solidFill>
                  <a:schemeClr val="bg1">
                    <a:lumMod val="50000"/>
                  </a:schemeClr>
                </a:solidFill>
              </a:rPr>
              <a:t> un à un ses secrets. Mais Marrakech, c’est aussi une ville qui bouge et qui vit : le soir, la magie opère et la ville se transforme…</a:t>
            </a:r>
          </a:p>
        </p:txBody>
      </p:sp>
      <p:pic>
        <p:nvPicPr>
          <p:cNvPr id="10" name="Picture 2" descr="image017"/>
          <p:cNvPicPr>
            <a:picLocks noChangeAspect="1" noChangeArrowheads="1"/>
          </p:cNvPicPr>
          <p:nvPr/>
        </p:nvPicPr>
        <p:blipFill>
          <a:blip r:embed="rId6" cstate="email"/>
          <a:srcRect/>
          <a:stretch>
            <a:fillRect/>
          </a:stretch>
        </p:blipFill>
        <p:spPr bwMode="auto">
          <a:xfrm>
            <a:off x="395958" y="0"/>
            <a:ext cx="1495425" cy="923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ZoneTexte 7"/>
          <p:cNvSpPr txBox="1">
            <a:spLocks noChangeArrowheads="1"/>
          </p:cNvSpPr>
          <p:nvPr/>
        </p:nvSpPr>
        <p:spPr bwMode="auto">
          <a:xfrm>
            <a:off x="5292502" y="127775"/>
            <a:ext cx="4934092" cy="595776"/>
          </a:xfrm>
          <a:prstGeom prst="rect">
            <a:avLst/>
          </a:prstGeom>
          <a:noFill/>
          <a:ln w="9525">
            <a:noFill/>
            <a:miter lim="800000"/>
            <a:headEnd/>
            <a:tailEnd/>
          </a:ln>
        </p:spPr>
        <p:txBody>
          <a:bodyPr lIns="102344" tIns="51167" rIns="102344" bIns="51167">
            <a:spAutoFit/>
          </a:bodyPr>
          <a:lstStyle/>
          <a:p>
            <a:pPr algn="r"/>
            <a:r>
              <a:rPr lang="fr-FR" sz="3200" b="1" dirty="0" smtClean="0"/>
              <a:t>Pacha Marrakech</a:t>
            </a:r>
            <a:endParaRPr lang="fr-FR" sz="3200" b="1" dirty="0">
              <a:latin typeface="Calibri" pitchFamily="34" charset="0"/>
            </a:endParaRPr>
          </a:p>
        </p:txBody>
      </p:sp>
      <p:sp>
        <p:nvSpPr>
          <p:cNvPr id="17414" name="ZoneTexte 9"/>
          <p:cNvSpPr txBox="1">
            <a:spLocks noChangeArrowheads="1"/>
          </p:cNvSpPr>
          <p:nvPr/>
        </p:nvSpPr>
        <p:spPr bwMode="auto">
          <a:xfrm>
            <a:off x="7649970" y="651112"/>
            <a:ext cx="2493283" cy="288155"/>
          </a:xfrm>
          <a:prstGeom prst="rect">
            <a:avLst/>
          </a:prstGeom>
          <a:noFill/>
          <a:ln w="9525">
            <a:noFill/>
            <a:miter lim="800000"/>
            <a:headEnd/>
            <a:tailEnd/>
          </a:ln>
        </p:spPr>
        <p:txBody>
          <a:bodyPr wrap="square" lIns="102344" tIns="51167" rIns="102344" bIns="51167">
            <a:spAutoFit/>
          </a:bodyPr>
          <a:lstStyle/>
          <a:p>
            <a:pPr algn="ctr"/>
            <a:r>
              <a:rPr lang="fr-FR" sz="1200" b="1" dirty="0">
                <a:solidFill>
                  <a:schemeClr val="bg1"/>
                </a:solidFill>
                <a:latin typeface="Calibri" pitchFamily="34" charset="0"/>
              </a:rPr>
              <a:t>www.beldicountryclub.com</a:t>
            </a:r>
          </a:p>
        </p:txBody>
      </p:sp>
      <p:sp>
        <p:nvSpPr>
          <p:cNvPr id="13" name="ZoneTexte 12"/>
          <p:cNvSpPr txBox="1"/>
          <p:nvPr/>
        </p:nvSpPr>
        <p:spPr>
          <a:xfrm>
            <a:off x="251942" y="684287"/>
            <a:ext cx="4850709" cy="318684"/>
          </a:xfrm>
          <a:prstGeom prst="rect">
            <a:avLst/>
          </a:prstGeom>
          <a:noFill/>
        </p:spPr>
        <p:txBody>
          <a:bodyPr lIns="102252" tIns="51121" rIns="102252" bIns="51121">
            <a:spAutoFit/>
          </a:bodyPr>
          <a:lstStyle/>
          <a:p>
            <a:pPr>
              <a:defRPr/>
            </a:pPr>
            <a:r>
              <a:rPr lang="fr-FR" sz="1400" b="1" dirty="0">
                <a:solidFill>
                  <a:schemeClr val="tx1">
                    <a:lumMod val="50000"/>
                    <a:lumOff val="50000"/>
                  </a:schemeClr>
                </a:solidFill>
                <a:latin typeface="+mj-lt"/>
              </a:rPr>
              <a:t>DESCRIPTION &amp; SITUATION</a:t>
            </a:r>
          </a:p>
        </p:txBody>
      </p:sp>
      <p:cxnSp>
        <p:nvCxnSpPr>
          <p:cNvPr id="14" name="Connecteur droit 13"/>
          <p:cNvCxnSpPr/>
          <p:nvPr/>
        </p:nvCxnSpPr>
        <p:spPr>
          <a:xfrm flipV="1">
            <a:off x="362710" y="3852639"/>
            <a:ext cx="9610312" cy="5168"/>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251942" y="1332359"/>
            <a:ext cx="3777094" cy="2134566"/>
          </a:xfrm>
          <a:prstGeom prst="rect">
            <a:avLst/>
          </a:prstGeom>
          <a:noFill/>
        </p:spPr>
        <p:txBody>
          <a:bodyPr wrap="square" lIns="102252" tIns="51121" rIns="102252" bIns="51121">
            <a:spAutoFit/>
          </a:bodyPr>
          <a:lstStyle/>
          <a:p>
            <a:pPr algn="just"/>
            <a:r>
              <a:rPr lang="fr-FR" sz="1200" dirty="0" smtClean="0">
                <a:solidFill>
                  <a:schemeClr val="bg1">
                    <a:lumMod val="50000"/>
                  </a:schemeClr>
                </a:solidFill>
                <a:latin typeface="+mj-lt"/>
              </a:rPr>
              <a:t>De Londres à Ibiza… «Le Pacha» évoque de légendaires</a:t>
            </a:r>
          </a:p>
          <a:p>
            <a:pPr algn="just"/>
            <a:r>
              <a:rPr lang="fr-FR" sz="1200" dirty="0" smtClean="0">
                <a:solidFill>
                  <a:schemeClr val="bg1">
                    <a:lumMod val="50000"/>
                  </a:schemeClr>
                </a:solidFill>
                <a:latin typeface="+mj-lt"/>
              </a:rPr>
              <a:t>nuits festives. Tout au long de ces six dernières années, les</a:t>
            </a:r>
          </a:p>
          <a:p>
            <a:pPr algn="just"/>
            <a:r>
              <a:rPr lang="fr-FR" sz="1200" dirty="0" smtClean="0">
                <a:solidFill>
                  <a:schemeClr val="bg1">
                    <a:lumMod val="50000"/>
                  </a:schemeClr>
                </a:solidFill>
                <a:latin typeface="+mj-lt"/>
              </a:rPr>
              <a:t>plus grands noms du monde de la musique électro sont</a:t>
            </a:r>
          </a:p>
          <a:p>
            <a:pPr algn="just"/>
            <a:r>
              <a:rPr lang="fr-FR" sz="1200" dirty="0" smtClean="0">
                <a:solidFill>
                  <a:schemeClr val="bg1">
                    <a:lumMod val="50000"/>
                  </a:schemeClr>
                </a:solidFill>
                <a:latin typeface="+mj-lt"/>
              </a:rPr>
              <a:t>venus se produire au sein de cet établissement.</a:t>
            </a:r>
          </a:p>
          <a:p>
            <a:pPr algn="just"/>
            <a:r>
              <a:rPr lang="fr-FR" sz="1200" dirty="0" smtClean="0">
                <a:solidFill>
                  <a:schemeClr val="bg1">
                    <a:lumMod val="50000"/>
                  </a:schemeClr>
                </a:solidFill>
                <a:latin typeface="+mj-lt"/>
              </a:rPr>
              <a:t>Le </a:t>
            </a:r>
            <a:r>
              <a:rPr lang="fr-FR" sz="1200" dirty="0" smtClean="0">
                <a:solidFill>
                  <a:schemeClr val="bg1">
                    <a:lumMod val="50000"/>
                  </a:schemeClr>
                </a:solidFill>
                <a:latin typeface="+mj-lt"/>
              </a:rPr>
              <a:t>Pacha Marrakech a incontestablement hérité de</a:t>
            </a:r>
          </a:p>
          <a:p>
            <a:pPr algn="just"/>
            <a:r>
              <a:rPr lang="fr-FR" sz="1200" dirty="0" smtClean="0">
                <a:solidFill>
                  <a:schemeClr val="bg1">
                    <a:lumMod val="50000"/>
                  </a:schemeClr>
                </a:solidFill>
                <a:latin typeface="+mj-lt"/>
              </a:rPr>
              <a:t>l’illustre savoir-faire sonore du Pacha Ibiza. Avec le plus</a:t>
            </a:r>
          </a:p>
          <a:p>
            <a:pPr algn="just"/>
            <a:r>
              <a:rPr lang="fr-FR" sz="1200" dirty="0" smtClean="0">
                <a:solidFill>
                  <a:schemeClr val="bg1">
                    <a:lumMod val="50000"/>
                  </a:schemeClr>
                </a:solidFill>
                <a:latin typeface="+mj-lt"/>
              </a:rPr>
              <a:t>gros son d’Afrique (50 000 watts) et un «line-up»</a:t>
            </a:r>
          </a:p>
          <a:p>
            <a:pPr algn="just"/>
            <a:r>
              <a:rPr lang="fr-FR" sz="1200" dirty="0" smtClean="0">
                <a:solidFill>
                  <a:schemeClr val="bg1">
                    <a:lumMod val="50000"/>
                  </a:schemeClr>
                </a:solidFill>
                <a:latin typeface="+mj-lt"/>
              </a:rPr>
              <a:t>exceptionnel vos nuits au Pacha promettent d’être</a:t>
            </a:r>
          </a:p>
          <a:p>
            <a:pPr algn="just"/>
            <a:r>
              <a:rPr lang="fr-FR" sz="1200" dirty="0" smtClean="0">
                <a:solidFill>
                  <a:schemeClr val="bg1">
                    <a:lumMod val="50000"/>
                  </a:schemeClr>
                </a:solidFill>
                <a:latin typeface="+mj-lt"/>
              </a:rPr>
              <a:t>inoubliables…</a:t>
            </a:r>
          </a:p>
          <a:p>
            <a:pPr algn="just"/>
            <a:r>
              <a:rPr lang="fr-FR" sz="1200" dirty="0" smtClean="0">
                <a:solidFill>
                  <a:schemeClr val="bg1">
                    <a:lumMod val="50000"/>
                  </a:schemeClr>
                </a:solidFill>
                <a:latin typeface="+mj-lt"/>
              </a:rPr>
              <a:t>Restaurant : Le Crystal</a:t>
            </a:r>
          </a:p>
        </p:txBody>
      </p:sp>
      <p:pic>
        <p:nvPicPr>
          <p:cNvPr id="3074" name="Picture 2" descr="http://hoostamagazine.com/wp-content/uploads/2011/09/pacha-night-club-Crystal-Hotel-Marrakech-maroc-blog-hoosta-magazine-paris.jpg"/>
          <p:cNvPicPr>
            <a:picLocks noChangeAspect="1" noChangeArrowheads="1"/>
          </p:cNvPicPr>
          <p:nvPr/>
        </p:nvPicPr>
        <p:blipFill>
          <a:blip r:embed="rId3" cstate="email"/>
          <a:srcRect/>
          <a:stretch>
            <a:fillRect/>
          </a:stretch>
        </p:blipFill>
        <p:spPr bwMode="auto">
          <a:xfrm>
            <a:off x="1836118" y="4284687"/>
            <a:ext cx="6624736" cy="2901636"/>
          </a:xfrm>
          <a:prstGeom prst="rect">
            <a:avLst/>
          </a:prstGeom>
          <a:noFill/>
        </p:spPr>
      </p:pic>
      <p:pic>
        <p:nvPicPr>
          <p:cNvPr id="3076" name="Picture 4" descr="http://media.expedia.com/hotels/4000000/3050000/3045500/3045467/3045467_56_b.jpg"/>
          <p:cNvPicPr>
            <a:picLocks noChangeAspect="1" noChangeArrowheads="1"/>
          </p:cNvPicPr>
          <p:nvPr/>
        </p:nvPicPr>
        <p:blipFill>
          <a:blip r:embed="rId4" cstate="email"/>
          <a:srcRect/>
          <a:stretch>
            <a:fillRect/>
          </a:stretch>
        </p:blipFill>
        <p:spPr bwMode="auto">
          <a:xfrm>
            <a:off x="4140374" y="252239"/>
            <a:ext cx="2228850" cy="3333750"/>
          </a:xfrm>
          <a:prstGeom prst="rect">
            <a:avLst/>
          </a:prstGeom>
          <a:noFill/>
        </p:spPr>
      </p:pic>
      <p:pic>
        <p:nvPicPr>
          <p:cNvPr id="3078" name="Picture 6" descr="http://www.elitemaroc.com/photos/comptes/475/photo-compte-1348057054.jpg"/>
          <p:cNvPicPr>
            <a:picLocks noChangeAspect="1" noChangeArrowheads="1"/>
          </p:cNvPicPr>
          <p:nvPr/>
        </p:nvPicPr>
        <p:blipFill>
          <a:blip r:embed="rId5" cstate="email"/>
          <a:srcRect/>
          <a:stretch>
            <a:fillRect/>
          </a:stretch>
        </p:blipFill>
        <p:spPr bwMode="auto">
          <a:xfrm>
            <a:off x="6588646" y="1260351"/>
            <a:ext cx="3528392" cy="2356188"/>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p:cNvPicPr>
            <a:picLocks noChangeAspect="1" noChangeArrowheads="1"/>
          </p:cNvPicPr>
          <p:nvPr/>
        </p:nvPicPr>
        <p:blipFill>
          <a:blip r:embed="rId3" cstate="email"/>
          <a:srcRect/>
          <a:stretch>
            <a:fillRect/>
          </a:stretch>
        </p:blipFill>
        <p:spPr bwMode="auto">
          <a:xfrm>
            <a:off x="7308744" y="4284687"/>
            <a:ext cx="2880319" cy="2952328"/>
          </a:xfrm>
          <a:prstGeom prst="rect">
            <a:avLst/>
          </a:prstGeom>
          <a:noFill/>
          <a:ln w="9525">
            <a:noFill/>
            <a:miter lim="800000"/>
            <a:headEnd/>
            <a:tailEnd/>
          </a:ln>
        </p:spPr>
      </p:pic>
      <p:pic>
        <p:nvPicPr>
          <p:cNvPr id="17" name="Picture 13"/>
          <p:cNvPicPr>
            <a:picLocks noChangeAspect="1" noChangeArrowheads="1"/>
          </p:cNvPicPr>
          <p:nvPr/>
        </p:nvPicPr>
        <p:blipFill>
          <a:blip r:embed="rId4" cstate="email"/>
          <a:srcRect/>
          <a:stretch>
            <a:fillRect/>
          </a:stretch>
        </p:blipFill>
        <p:spPr bwMode="auto">
          <a:xfrm>
            <a:off x="5580534" y="1332359"/>
            <a:ext cx="4608512" cy="2880320"/>
          </a:xfrm>
          <a:prstGeom prst="rect">
            <a:avLst/>
          </a:prstGeom>
          <a:noFill/>
        </p:spPr>
      </p:pic>
      <p:pic>
        <p:nvPicPr>
          <p:cNvPr id="47107" name="Picture 3"/>
          <p:cNvPicPr>
            <a:picLocks noChangeAspect="1" noChangeArrowheads="1"/>
          </p:cNvPicPr>
          <p:nvPr/>
        </p:nvPicPr>
        <p:blipFill>
          <a:blip r:embed="rId5" cstate="email"/>
          <a:srcRect/>
          <a:stretch>
            <a:fillRect/>
          </a:stretch>
        </p:blipFill>
        <p:spPr bwMode="auto">
          <a:xfrm>
            <a:off x="323950" y="4284688"/>
            <a:ext cx="6912768" cy="2952328"/>
          </a:xfrm>
          <a:prstGeom prst="rect">
            <a:avLst/>
          </a:prstGeom>
          <a:noFill/>
          <a:ln w="9525">
            <a:noFill/>
            <a:miter lim="800000"/>
            <a:headEnd/>
            <a:tailEnd/>
          </a:ln>
        </p:spPr>
      </p:pic>
      <p:sp>
        <p:nvSpPr>
          <p:cNvPr id="17412" name="ZoneTexte 7"/>
          <p:cNvSpPr txBox="1">
            <a:spLocks noChangeArrowheads="1"/>
          </p:cNvSpPr>
          <p:nvPr/>
        </p:nvSpPr>
        <p:spPr bwMode="auto">
          <a:xfrm>
            <a:off x="4428406" y="127775"/>
            <a:ext cx="5798188" cy="595776"/>
          </a:xfrm>
          <a:prstGeom prst="rect">
            <a:avLst/>
          </a:prstGeom>
          <a:noFill/>
          <a:ln w="9525">
            <a:noFill/>
            <a:miter lim="800000"/>
            <a:headEnd/>
            <a:tailEnd/>
          </a:ln>
        </p:spPr>
        <p:txBody>
          <a:bodyPr wrap="square" lIns="102344" tIns="51167" rIns="102344" bIns="51167">
            <a:spAutoFit/>
          </a:bodyPr>
          <a:lstStyle/>
          <a:p>
            <a:pPr algn="r"/>
            <a:r>
              <a:rPr lang="fr-FR" sz="3200" b="1" dirty="0" smtClean="0">
                <a:latin typeface="Calibri" pitchFamily="34" charset="0"/>
              </a:rPr>
              <a:t>OPTION BELDI </a:t>
            </a:r>
            <a:r>
              <a:rPr lang="fr-FR" sz="3200" b="1" dirty="0">
                <a:latin typeface="Calibri" pitchFamily="34" charset="0"/>
              </a:rPr>
              <a:t>COUNTRY CLUB</a:t>
            </a:r>
          </a:p>
        </p:txBody>
      </p:sp>
      <p:sp>
        <p:nvSpPr>
          <p:cNvPr id="13" name="ZoneTexte 12"/>
          <p:cNvSpPr txBox="1"/>
          <p:nvPr/>
        </p:nvSpPr>
        <p:spPr>
          <a:xfrm>
            <a:off x="291272" y="1494626"/>
            <a:ext cx="4850709" cy="318684"/>
          </a:xfrm>
          <a:prstGeom prst="rect">
            <a:avLst/>
          </a:prstGeom>
          <a:noFill/>
        </p:spPr>
        <p:txBody>
          <a:bodyPr lIns="102252" tIns="51121" rIns="102252" bIns="51121">
            <a:spAutoFit/>
          </a:bodyPr>
          <a:lstStyle/>
          <a:p>
            <a:pPr>
              <a:defRPr/>
            </a:pPr>
            <a:r>
              <a:rPr lang="fr-FR" sz="1400" b="1" dirty="0">
                <a:solidFill>
                  <a:schemeClr val="tx1">
                    <a:lumMod val="50000"/>
                    <a:lumOff val="50000"/>
                  </a:schemeClr>
                </a:solidFill>
                <a:latin typeface="+mj-lt"/>
              </a:rPr>
              <a:t>DESCRIPTION &amp; SITUATION</a:t>
            </a:r>
          </a:p>
        </p:txBody>
      </p:sp>
      <p:cxnSp>
        <p:nvCxnSpPr>
          <p:cNvPr id="14" name="Connecteur droit 13"/>
          <p:cNvCxnSpPr/>
          <p:nvPr/>
        </p:nvCxnSpPr>
        <p:spPr>
          <a:xfrm>
            <a:off x="362710" y="3857807"/>
            <a:ext cx="4862655" cy="1588"/>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291272" y="1780378"/>
            <a:ext cx="5015662" cy="1211236"/>
          </a:xfrm>
          <a:prstGeom prst="rect">
            <a:avLst/>
          </a:prstGeom>
          <a:noFill/>
        </p:spPr>
        <p:txBody>
          <a:bodyPr lIns="102252" tIns="51121" rIns="102252" bIns="51121">
            <a:spAutoFit/>
          </a:bodyPr>
          <a:lstStyle/>
          <a:p>
            <a:pPr algn="just"/>
            <a:r>
              <a:rPr lang="fr-FR" sz="1200" dirty="0">
                <a:solidFill>
                  <a:schemeClr val="tx1">
                    <a:lumMod val="50000"/>
                    <a:lumOff val="50000"/>
                  </a:schemeClr>
                </a:solidFill>
                <a:latin typeface="+mj-lt"/>
              </a:rPr>
              <a:t>A seulement 5 min de Marrakech, découvrez un lieu unique qui donnera une autre dimension à votre séjour. Six hectares d'oliviers, une magnifique roseraie, des jardins luxuriants, trois piscines. On vous accueille pour déguster une cuisine internationale ou simplement pour prendre un verre au bord de la piscine. Dépaysement total…</a:t>
            </a:r>
          </a:p>
          <a:p>
            <a:pPr algn="just"/>
            <a:endParaRPr lang="fr-FR" sz="1200" dirty="0">
              <a:solidFill>
                <a:schemeClr val="tx1">
                  <a:lumMod val="50000"/>
                  <a:lumOff val="50000"/>
                </a:schemeClr>
              </a:solidFill>
              <a:latin typeface="+mj-l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2CB407AB-B353-4427-9B5B-8B59C2EEE440}" type="slidenum">
              <a:rPr lang="fr-FR" smtClean="0"/>
              <a:pPr>
                <a:defRPr/>
              </a:pPr>
              <a:t>32</a:t>
            </a:fld>
            <a:endParaRPr lang="fr-FR"/>
          </a:p>
        </p:txBody>
      </p:sp>
      <p:pic>
        <p:nvPicPr>
          <p:cNvPr id="1026" name="Picture 2" descr="http://www.beldicountryclub.com/js/galerie/images/receptions/1.jpg"/>
          <p:cNvPicPr>
            <a:picLocks noChangeAspect="1" noChangeArrowheads="1"/>
          </p:cNvPicPr>
          <p:nvPr/>
        </p:nvPicPr>
        <p:blipFill>
          <a:blip r:embed="rId2" cstate="email"/>
          <a:srcRect/>
          <a:stretch>
            <a:fillRect/>
          </a:stretch>
        </p:blipFill>
        <p:spPr bwMode="auto">
          <a:xfrm>
            <a:off x="323950" y="900311"/>
            <a:ext cx="4688892" cy="2880320"/>
          </a:xfrm>
          <a:prstGeom prst="rect">
            <a:avLst/>
          </a:prstGeom>
          <a:noFill/>
        </p:spPr>
      </p:pic>
      <p:pic>
        <p:nvPicPr>
          <p:cNvPr id="1028" name="Picture 4" descr="http://www.beldicountryclub.com/js/galerie/images/receptions/2.jpg"/>
          <p:cNvPicPr>
            <a:picLocks noChangeAspect="1" noChangeArrowheads="1"/>
          </p:cNvPicPr>
          <p:nvPr/>
        </p:nvPicPr>
        <p:blipFill>
          <a:blip r:embed="rId3" cstate="email"/>
          <a:srcRect/>
          <a:stretch>
            <a:fillRect/>
          </a:stretch>
        </p:blipFill>
        <p:spPr bwMode="auto">
          <a:xfrm>
            <a:off x="5220494" y="900311"/>
            <a:ext cx="4752528" cy="2919410"/>
          </a:xfrm>
          <a:prstGeom prst="rect">
            <a:avLst/>
          </a:prstGeom>
          <a:noFill/>
        </p:spPr>
      </p:pic>
      <p:pic>
        <p:nvPicPr>
          <p:cNvPr id="1030" name="Picture 6" descr="http://www.beldicountryclub.com/js/galerie/images/receptions/16.jpg"/>
          <p:cNvPicPr>
            <a:picLocks noChangeAspect="1" noChangeArrowheads="1"/>
          </p:cNvPicPr>
          <p:nvPr/>
        </p:nvPicPr>
        <p:blipFill>
          <a:blip r:embed="rId4" cstate="email"/>
          <a:srcRect/>
          <a:stretch>
            <a:fillRect/>
          </a:stretch>
        </p:blipFill>
        <p:spPr bwMode="auto">
          <a:xfrm>
            <a:off x="323950" y="4068663"/>
            <a:ext cx="4688892" cy="2880320"/>
          </a:xfrm>
          <a:prstGeom prst="rect">
            <a:avLst/>
          </a:prstGeom>
          <a:noFill/>
        </p:spPr>
      </p:pic>
      <p:sp>
        <p:nvSpPr>
          <p:cNvPr id="6" name="ZoneTexte 7"/>
          <p:cNvSpPr txBox="1">
            <a:spLocks noChangeArrowheads="1"/>
          </p:cNvSpPr>
          <p:nvPr/>
        </p:nvSpPr>
        <p:spPr bwMode="auto">
          <a:xfrm>
            <a:off x="5292502" y="127775"/>
            <a:ext cx="4934092" cy="596295"/>
          </a:xfrm>
          <a:prstGeom prst="rect">
            <a:avLst/>
          </a:prstGeom>
          <a:noFill/>
          <a:ln w="9525">
            <a:noFill/>
            <a:miter lim="800000"/>
            <a:headEnd/>
            <a:tailEnd/>
          </a:ln>
        </p:spPr>
        <p:txBody>
          <a:bodyPr lIns="102344" tIns="51167" rIns="102344" bIns="51167">
            <a:spAutoFit/>
          </a:bodyPr>
          <a:lstStyle/>
          <a:p>
            <a:pPr algn="r"/>
            <a:r>
              <a:rPr lang="fr-FR" sz="3200" b="1" dirty="0">
                <a:latin typeface="Calibri" pitchFamily="34" charset="0"/>
              </a:rPr>
              <a:t>BELDI COUNTRY CLUB</a:t>
            </a:r>
          </a:p>
        </p:txBody>
      </p:sp>
      <p:pic>
        <p:nvPicPr>
          <p:cNvPr id="1032" name="Picture 8" descr="http://www.beldicountryclub.com/js/galerie/images/receptions/20.jpg"/>
          <p:cNvPicPr>
            <a:picLocks noChangeAspect="1" noChangeArrowheads="1"/>
          </p:cNvPicPr>
          <p:nvPr/>
        </p:nvPicPr>
        <p:blipFill>
          <a:blip r:embed="rId5" cstate="email"/>
          <a:srcRect/>
          <a:stretch>
            <a:fillRect/>
          </a:stretch>
        </p:blipFill>
        <p:spPr bwMode="auto">
          <a:xfrm>
            <a:off x="5247288" y="4068663"/>
            <a:ext cx="4725734" cy="2902951"/>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39974" y="828303"/>
            <a:ext cx="3456384" cy="10801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pPr>
              <a:defRPr/>
            </a:pPr>
            <a:fld id="{FB0AC622-7FC8-4548-8A14-0F8E153DDFDA}" type="slidenum">
              <a:rPr lang="fr-FR" smtClean="0"/>
              <a:pPr>
                <a:defRPr/>
              </a:pPr>
              <a:t>4</a:t>
            </a:fld>
            <a:endParaRPr lang="fr-FR"/>
          </a:p>
        </p:txBody>
      </p:sp>
      <p:sp>
        <p:nvSpPr>
          <p:cNvPr id="6" name="ZoneTexte 5"/>
          <p:cNvSpPr txBox="1"/>
          <p:nvPr/>
        </p:nvSpPr>
        <p:spPr>
          <a:xfrm>
            <a:off x="4068366" y="180231"/>
            <a:ext cx="6048672" cy="522948"/>
          </a:xfrm>
          <a:prstGeom prst="rect">
            <a:avLst/>
          </a:prstGeom>
          <a:noFill/>
        </p:spPr>
        <p:txBody>
          <a:bodyPr wrap="square" lIns="91170" tIns="45585" rIns="91170" bIns="45585" rtlCol="0">
            <a:spAutoFit/>
          </a:bodyPr>
          <a:lstStyle/>
          <a:p>
            <a:pPr algn="r"/>
            <a:r>
              <a:rPr lang="fr-FR" sz="2800" b="1" dirty="0" smtClean="0"/>
              <a:t>JOUR 1</a:t>
            </a:r>
            <a:endParaRPr lang="fr-FR" sz="2800" b="1" dirty="0"/>
          </a:p>
        </p:txBody>
      </p:sp>
      <p:pic>
        <p:nvPicPr>
          <p:cNvPr id="7" name="Picture 2" descr="image017"/>
          <p:cNvPicPr>
            <a:picLocks noChangeAspect="1" noChangeArrowheads="1"/>
          </p:cNvPicPr>
          <p:nvPr/>
        </p:nvPicPr>
        <p:blipFill>
          <a:blip r:embed="rId2" cstate="email"/>
          <a:srcRect/>
          <a:stretch>
            <a:fillRect/>
          </a:stretch>
        </p:blipFill>
        <p:spPr bwMode="auto">
          <a:xfrm>
            <a:off x="972022" y="3564607"/>
            <a:ext cx="2088232" cy="1290181"/>
          </a:xfrm>
          <a:prstGeom prst="rect">
            <a:avLst/>
          </a:prstGeom>
          <a:noFill/>
          <a:ln w="9525">
            <a:noFill/>
            <a:miter lim="800000"/>
            <a:headEnd/>
            <a:tailEnd/>
          </a:ln>
        </p:spPr>
      </p:pic>
      <p:pic>
        <p:nvPicPr>
          <p:cNvPr id="8" name="Picture 2" descr="comSquare"/>
          <p:cNvPicPr>
            <a:picLocks noChangeAspect="1" noChangeArrowheads="1"/>
          </p:cNvPicPr>
          <p:nvPr/>
        </p:nvPicPr>
        <p:blipFill>
          <a:blip r:embed="rId3" cstate="email"/>
          <a:srcRect/>
          <a:stretch>
            <a:fillRect/>
          </a:stretch>
        </p:blipFill>
        <p:spPr bwMode="auto">
          <a:xfrm>
            <a:off x="1116038" y="1116335"/>
            <a:ext cx="2228850" cy="476250"/>
          </a:xfrm>
          <a:prstGeom prst="rect">
            <a:avLst/>
          </a:prstGeom>
          <a:noFill/>
        </p:spPr>
      </p:pic>
      <p:sp>
        <p:nvSpPr>
          <p:cNvPr id="10" name="Rectangle 9"/>
          <p:cNvSpPr/>
          <p:nvPr/>
        </p:nvSpPr>
        <p:spPr>
          <a:xfrm>
            <a:off x="4644430" y="1332359"/>
            <a:ext cx="5184576" cy="5755422"/>
          </a:xfrm>
          <a:prstGeom prst="rect">
            <a:avLst/>
          </a:prstGeom>
        </p:spPr>
        <p:txBody>
          <a:bodyPr wrap="square">
            <a:spAutoFit/>
          </a:bodyPr>
          <a:lstStyle/>
          <a:p>
            <a:pPr algn="ctr" defTabSz="1027366" fontAlgn="auto">
              <a:spcBef>
                <a:spcPts val="0"/>
              </a:spcBef>
              <a:spcAft>
                <a:spcPts val="0"/>
              </a:spcAft>
              <a:defRPr/>
            </a:pPr>
            <a:r>
              <a:rPr lang="fr-FR" sz="1400" b="1" dirty="0" smtClean="0">
                <a:latin typeface="Arial" pitchFamily="34" charset="0"/>
                <a:ea typeface="Calibri"/>
                <a:cs typeface="Arial" pitchFamily="34" charset="0"/>
              </a:rPr>
              <a:t>Arrivée à Marrakech par vols affrétés</a:t>
            </a:r>
          </a:p>
          <a:p>
            <a:pPr algn="ctr" defTabSz="1027366" fontAlgn="auto">
              <a:spcBef>
                <a:spcPts val="0"/>
              </a:spcBef>
              <a:spcAft>
                <a:spcPts val="0"/>
              </a:spcAft>
              <a:defRPr/>
            </a:pPr>
            <a:r>
              <a:rPr lang="fr-FR" sz="1400" dirty="0" smtClean="0">
                <a:latin typeface="Arial" pitchFamily="34" charset="0"/>
                <a:ea typeface="Calibri"/>
                <a:cs typeface="Arial" pitchFamily="34" charset="0"/>
              </a:rPr>
              <a:t> en cours de matinée</a:t>
            </a:r>
          </a:p>
          <a:p>
            <a:pPr algn="ctr" defTabSz="1027366" fontAlgn="auto">
              <a:spcBef>
                <a:spcPts val="0"/>
              </a:spcBef>
              <a:spcAft>
                <a:spcPts val="0"/>
              </a:spcAft>
              <a:defRPr/>
            </a:pPr>
            <a:endParaRPr lang="fr-FR" sz="1400" dirty="0" smtClean="0">
              <a:latin typeface="Arial" pitchFamily="34" charset="0"/>
              <a:ea typeface="Times New Roman"/>
              <a:cs typeface="Arial" pitchFamily="34" charset="0"/>
            </a:endParaRPr>
          </a:p>
          <a:p>
            <a:pPr algn="ctr" defTabSz="1027366" fontAlgn="auto">
              <a:spcBef>
                <a:spcPts val="0"/>
              </a:spcBef>
              <a:spcAft>
                <a:spcPts val="0"/>
              </a:spcAft>
              <a:defRPr/>
            </a:pPr>
            <a:r>
              <a:rPr lang="fr-FR" sz="1400" b="1" dirty="0" smtClean="0">
                <a:latin typeface="Arial" pitchFamily="34" charset="0"/>
                <a:ea typeface="Times New Roman"/>
                <a:cs typeface="Arial" pitchFamily="34" charset="0"/>
              </a:rPr>
              <a:t>Accueil à l’aéroport par nos équipes </a:t>
            </a:r>
          </a:p>
          <a:p>
            <a:pPr algn="ctr" defTabSz="1027366" fontAlgn="auto">
              <a:spcBef>
                <a:spcPts val="0"/>
              </a:spcBef>
              <a:spcAft>
                <a:spcPts val="0"/>
              </a:spcAft>
              <a:defRPr/>
            </a:pPr>
            <a:r>
              <a:rPr lang="fr-FR" sz="1400" b="1" dirty="0" smtClean="0">
                <a:latin typeface="Arial" pitchFamily="34" charset="0"/>
                <a:ea typeface="Times New Roman"/>
                <a:cs typeface="Arial" pitchFamily="34" charset="0"/>
              </a:rPr>
              <a:t>et </a:t>
            </a:r>
            <a:r>
              <a:rPr lang="fr-FR" sz="1400" b="1" dirty="0" err="1" smtClean="0">
                <a:latin typeface="Arial" pitchFamily="34" charset="0"/>
                <a:ea typeface="Times New Roman"/>
                <a:cs typeface="Arial" pitchFamily="34" charset="0"/>
              </a:rPr>
              <a:t>dispatch</a:t>
            </a:r>
            <a:r>
              <a:rPr lang="fr-FR" sz="1400" b="1" dirty="0" smtClean="0">
                <a:latin typeface="Arial" pitchFamily="34" charset="0"/>
                <a:ea typeface="Times New Roman"/>
                <a:cs typeface="Arial" pitchFamily="34" charset="0"/>
              </a:rPr>
              <a:t> vers les véhicules 4x4 avec chauffeurs</a:t>
            </a:r>
          </a:p>
          <a:p>
            <a:pPr algn="ctr" defTabSz="1027366" fontAlgn="auto">
              <a:spcBef>
                <a:spcPts val="0"/>
              </a:spcBef>
              <a:spcAft>
                <a:spcPts val="0"/>
              </a:spcAft>
              <a:defRPr/>
            </a:pPr>
            <a:r>
              <a:rPr lang="fr-FR" sz="1000" i="1" u="sng" dirty="0" smtClean="0">
                <a:latin typeface="Arial" pitchFamily="34" charset="0"/>
                <a:ea typeface="Times New Roman"/>
                <a:cs typeface="Arial" pitchFamily="34" charset="0"/>
              </a:rPr>
              <a:t>Option</a:t>
            </a:r>
            <a:r>
              <a:rPr lang="fr-FR" sz="1000" i="1" dirty="0" smtClean="0">
                <a:latin typeface="Arial" pitchFamily="34" charset="0"/>
                <a:ea typeface="Times New Roman"/>
                <a:cs typeface="Arial" pitchFamily="34" charset="0"/>
              </a:rPr>
              <a:t>: remise d’un </a:t>
            </a:r>
            <a:r>
              <a:rPr lang="fr-FR" sz="1000" i="1" dirty="0" err="1" smtClean="0">
                <a:latin typeface="Arial" pitchFamily="34" charset="0"/>
                <a:ea typeface="Times New Roman"/>
                <a:cs typeface="Arial" pitchFamily="34" charset="0"/>
              </a:rPr>
              <a:t>cheich</a:t>
            </a:r>
            <a:r>
              <a:rPr lang="fr-FR" sz="1000" i="1" dirty="0" smtClean="0">
                <a:latin typeface="Arial" pitchFamily="34" charset="0"/>
                <a:ea typeface="Times New Roman"/>
                <a:cs typeface="Arial" pitchFamily="34" charset="0"/>
              </a:rPr>
              <a:t> par personne pour entrer dans l’esprit aventure</a:t>
            </a:r>
          </a:p>
          <a:p>
            <a:pPr algn="ctr" defTabSz="1027366" fontAlgn="auto">
              <a:spcBef>
                <a:spcPts val="0"/>
              </a:spcBef>
              <a:spcAft>
                <a:spcPts val="0"/>
              </a:spcAft>
              <a:defRPr/>
            </a:pPr>
            <a:endParaRPr lang="fr-FR" sz="1400" i="1" dirty="0" smtClean="0">
              <a:latin typeface="Arial" pitchFamily="34" charset="0"/>
              <a:ea typeface="Times New Roman"/>
              <a:cs typeface="Arial" pitchFamily="34" charset="0"/>
            </a:endParaRPr>
          </a:p>
          <a:p>
            <a:pPr algn="ctr" defTabSz="1027366" fontAlgn="auto">
              <a:spcBef>
                <a:spcPts val="0"/>
              </a:spcBef>
              <a:spcAft>
                <a:spcPts val="0"/>
              </a:spcAft>
              <a:defRPr/>
            </a:pPr>
            <a:r>
              <a:rPr lang="fr-FR" sz="1400" b="1" dirty="0" smtClean="0">
                <a:latin typeface="Arial" pitchFamily="34" charset="0"/>
                <a:ea typeface="Times New Roman"/>
                <a:cs typeface="Arial" pitchFamily="34" charset="0"/>
              </a:rPr>
              <a:t>Puis départ vers l’Atlas et/ou le lac </a:t>
            </a:r>
            <a:r>
              <a:rPr lang="fr-FR" sz="1400" b="1" dirty="0" err="1" smtClean="0">
                <a:latin typeface="Arial" pitchFamily="34" charset="0"/>
                <a:ea typeface="Times New Roman"/>
                <a:cs typeface="Arial" pitchFamily="34" charset="0"/>
              </a:rPr>
              <a:t>Lalla</a:t>
            </a:r>
            <a:r>
              <a:rPr lang="fr-FR" sz="1400" b="1" dirty="0" smtClean="0">
                <a:latin typeface="Arial" pitchFamily="34" charset="0"/>
                <a:ea typeface="Times New Roman"/>
                <a:cs typeface="Arial" pitchFamily="34" charset="0"/>
              </a:rPr>
              <a:t> </a:t>
            </a:r>
            <a:r>
              <a:rPr lang="fr-FR" sz="1400" b="1" dirty="0" err="1" smtClean="0">
                <a:latin typeface="Arial" pitchFamily="34" charset="0"/>
                <a:ea typeface="Times New Roman"/>
                <a:cs typeface="Arial" pitchFamily="34" charset="0"/>
              </a:rPr>
              <a:t>Takerkoust</a:t>
            </a:r>
            <a:r>
              <a:rPr lang="fr-FR" sz="1400" b="1" dirty="0" smtClean="0">
                <a:latin typeface="Arial" pitchFamily="34" charset="0"/>
                <a:ea typeface="Times New Roman"/>
                <a:cs typeface="Arial" pitchFamily="34" charset="0"/>
              </a:rPr>
              <a:t> en convois </a:t>
            </a:r>
            <a:r>
              <a:rPr lang="fr-FR" sz="1400" dirty="0" smtClean="0">
                <a:latin typeface="Arial" pitchFamily="34" charset="0"/>
                <a:ea typeface="Times New Roman"/>
                <a:cs typeface="Arial" pitchFamily="34" charset="0"/>
              </a:rPr>
              <a:t>(itinéraires à définir en fonction de l’heure d’arrivée des appareils sur </a:t>
            </a:r>
            <a:r>
              <a:rPr lang="fr-FR" sz="1400" dirty="0" err="1" smtClean="0">
                <a:latin typeface="Arial" pitchFamily="34" charset="0"/>
                <a:ea typeface="Times New Roman"/>
                <a:cs typeface="Arial" pitchFamily="34" charset="0"/>
              </a:rPr>
              <a:t>Rak</a:t>
            </a:r>
            <a:r>
              <a:rPr lang="fr-FR" sz="1400" dirty="0" smtClean="0">
                <a:latin typeface="Arial" pitchFamily="34" charset="0"/>
                <a:ea typeface="Times New Roman"/>
                <a:cs typeface="Arial" pitchFamily="34" charset="0"/>
              </a:rPr>
              <a:t>) </a:t>
            </a:r>
          </a:p>
          <a:p>
            <a:pPr algn="ctr" defTabSz="1027366" fontAlgn="auto">
              <a:spcBef>
                <a:spcPts val="0"/>
              </a:spcBef>
              <a:spcAft>
                <a:spcPts val="0"/>
              </a:spcAft>
              <a:defRPr/>
            </a:pPr>
            <a:r>
              <a:rPr lang="fr-FR" sz="1200" dirty="0" smtClean="0">
                <a:latin typeface="Arial" pitchFamily="34" charset="0"/>
                <a:ea typeface="Times New Roman"/>
                <a:cs typeface="Arial" pitchFamily="34" charset="0"/>
              </a:rPr>
              <a:t>Temps de transfert : entre 45mn et 2h (si passage par des hors pistes)</a:t>
            </a:r>
          </a:p>
          <a:p>
            <a:pPr algn="ctr" defTabSz="1027366" fontAlgn="auto">
              <a:spcBef>
                <a:spcPts val="0"/>
              </a:spcBef>
              <a:spcAft>
                <a:spcPts val="0"/>
              </a:spcAft>
              <a:defRPr/>
            </a:pPr>
            <a:endParaRPr lang="fr-FR" sz="1200" dirty="0" smtClean="0">
              <a:latin typeface="Arial" pitchFamily="34" charset="0"/>
              <a:ea typeface="Times New Roman"/>
              <a:cs typeface="Arial" pitchFamily="34" charset="0"/>
            </a:endParaRPr>
          </a:p>
          <a:p>
            <a:pPr algn="ctr">
              <a:spcAft>
                <a:spcPts val="0"/>
              </a:spcAft>
            </a:pPr>
            <a:r>
              <a:rPr lang="fr-FR" sz="1400" dirty="0" smtClean="0">
                <a:latin typeface="Arial" pitchFamily="34" charset="0"/>
                <a:ea typeface="Calibri"/>
                <a:cs typeface="Arial" pitchFamily="34" charset="0"/>
              </a:rPr>
              <a:t>Arrêt du convoi au milieu de nulle part pour trouver des ânes  portant des paniers en osier dans lesquels se trouvent 50 bouteilles de Cava – </a:t>
            </a:r>
            <a:r>
              <a:rPr lang="fr-FR" sz="1400" b="1" dirty="0" smtClean="0">
                <a:latin typeface="Arial" pitchFamily="34" charset="0"/>
                <a:ea typeface="Calibri"/>
                <a:cs typeface="Arial" pitchFamily="34" charset="0"/>
              </a:rPr>
              <a:t>Dégustation d’une coupe au milieu de nulle part.</a:t>
            </a:r>
          </a:p>
          <a:p>
            <a:pPr algn="ctr">
              <a:spcAft>
                <a:spcPts val="0"/>
              </a:spcAft>
            </a:pPr>
            <a:endParaRPr lang="fr-FR" sz="1400" b="1" dirty="0" smtClean="0">
              <a:latin typeface="Arial" pitchFamily="34" charset="0"/>
              <a:ea typeface="Calibri"/>
              <a:cs typeface="Arial" pitchFamily="34" charset="0"/>
            </a:endParaRPr>
          </a:p>
          <a:p>
            <a:pPr algn="ctr">
              <a:spcAft>
                <a:spcPts val="0"/>
              </a:spcAft>
            </a:pPr>
            <a:r>
              <a:rPr lang="fr-FR" sz="1400" b="1" dirty="0" smtClean="0">
                <a:latin typeface="Arial" pitchFamily="34" charset="0"/>
                <a:ea typeface="Calibri"/>
                <a:cs typeface="Arial" pitchFamily="34" charset="0"/>
              </a:rPr>
              <a:t>Déjeuner </a:t>
            </a:r>
            <a:r>
              <a:rPr lang="fr-FR" sz="1400" dirty="0" smtClean="0">
                <a:latin typeface="Arial" pitchFamily="34" charset="0"/>
                <a:ea typeface="Calibri"/>
                <a:cs typeface="Arial" pitchFamily="34" charset="0"/>
              </a:rPr>
              <a:t>- Le Relais du Lac</a:t>
            </a:r>
          </a:p>
          <a:p>
            <a:pPr algn="ctr"/>
            <a:endParaRPr lang="fr-FR" sz="1400" b="1" i="1" dirty="0" smtClean="0">
              <a:latin typeface="Calibri"/>
              <a:ea typeface="Times New Roman"/>
              <a:cs typeface="Times New Roman"/>
            </a:endParaRPr>
          </a:p>
          <a:p>
            <a:pPr algn="ctr" defTabSz="1027366" fontAlgn="auto">
              <a:spcBef>
                <a:spcPts val="0"/>
              </a:spcBef>
              <a:spcAft>
                <a:spcPts val="0"/>
              </a:spcAft>
              <a:defRPr/>
            </a:pPr>
            <a:r>
              <a:rPr lang="fr-FR" sz="1400" b="1" dirty="0" smtClean="0">
                <a:ea typeface="Calibri"/>
                <a:cs typeface="Times New Roman"/>
              </a:rPr>
              <a:t>Suite de l’aventure et réunion atypique sous une grande tente nomade installée en plein désert d’</a:t>
            </a:r>
            <a:r>
              <a:rPr lang="fr-FR" sz="1400" b="1" dirty="0" err="1" smtClean="0">
                <a:ea typeface="Calibri"/>
                <a:cs typeface="Times New Roman"/>
              </a:rPr>
              <a:t>Agafay</a:t>
            </a:r>
            <a:endParaRPr lang="fr-FR" sz="1400" b="1" dirty="0" smtClean="0">
              <a:ea typeface="Calibri"/>
              <a:cs typeface="Times New Roman"/>
            </a:endParaRPr>
          </a:p>
          <a:p>
            <a:pPr algn="ctr" defTabSz="1027366" fontAlgn="auto">
              <a:spcBef>
                <a:spcPts val="0"/>
              </a:spcBef>
              <a:spcAft>
                <a:spcPts val="0"/>
              </a:spcAft>
              <a:defRPr/>
            </a:pPr>
            <a:r>
              <a:rPr lang="fr-FR" sz="1200" dirty="0" smtClean="0">
                <a:latin typeface="Arial" pitchFamily="34" charset="0"/>
                <a:ea typeface="Times New Roman"/>
                <a:cs typeface="Arial" pitchFamily="34" charset="0"/>
              </a:rPr>
              <a:t>Temps de transfert Lac- Campement : environ 30mn.</a:t>
            </a:r>
          </a:p>
          <a:p>
            <a:pPr algn="ctr" defTabSz="1027366" fontAlgn="auto">
              <a:spcBef>
                <a:spcPts val="0"/>
              </a:spcBef>
              <a:spcAft>
                <a:spcPts val="0"/>
              </a:spcAft>
              <a:defRPr/>
            </a:pPr>
            <a:endParaRPr lang="fr-FR" sz="1400" b="1" dirty="0" smtClean="0">
              <a:ea typeface="Calibri"/>
              <a:cs typeface="Times New Roman"/>
            </a:endParaRPr>
          </a:p>
          <a:p>
            <a:pPr algn="ctr"/>
            <a:r>
              <a:rPr lang="fr-FR" sz="1400" dirty="0" smtClean="0">
                <a:latin typeface="Calibri"/>
                <a:ea typeface="Times New Roman"/>
                <a:cs typeface="Times New Roman"/>
              </a:rPr>
              <a:t>Puis découverte et installation dans votre bivouac face à l’Atlas. Camp nomade monté spécialement pour vous.</a:t>
            </a:r>
          </a:p>
          <a:p>
            <a:pPr algn="ctr"/>
            <a:r>
              <a:rPr lang="fr-FR" sz="1400" dirty="0" smtClean="0">
                <a:latin typeface="Calibri"/>
                <a:ea typeface="Times New Roman"/>
                <a:cs typeface="Times New Roman"/>
              </a:rPr>
              <a:t>Version bivouac ordinaire ou de luxe.</a:t>
            </a:r>
          </a:p>
          <a:p>
            <a:pPr algn="ctr">
              <a:spcAft>
                <a:spcPts val="0"/>
              </a:spcAft>
            </a:pPr>
            <a:endParaRPr lang="fr-FR" sz="1400" dirty="0" smtClean="0">
              <a:latin typeface="Arial" pitchFamily="34" charset="0"/>
              <a:ea typeface="Times New Roman"/>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Fichier:ThiMil FillBer.jpg">
            <a:hlinkClick r:id="rId2"/>
          </p:cNvPr>
          <p:cNvPicPr>
            <a:picLocks noChangeAspect="1" noChangeArrowheads="1"/>
          </p:cNvPicPr>
          <p:nvPr/>
        </p:nvPicPr>
        <p:blipFill>
          <a:blip r:embed="rId3" cstate="email"/>
          <a:srcRect/>
          <a:stretch>
            <a:fillRect/>
          </a:stretch>
        </p:blipFill>
        <p:spPr bwMode="auto">
          <a:xfrm>
            <a:off x="6792130" y="3137692"/>
            <a:ext cx="3143272" cy="2071700"/>
          </a:xfrm>
          <a:prstGeom prst="rect">
            <a:avLst/>
          </a:prstGeom>
          <a:noFill/>
          <a:effectLst/>
        </p:spPr>
      </p:pic>
      <p:sp>
        <p:nvSpPr>
          <p:cNvPr id="13" name="Text Box 8"/>
          <p:cNvSpPr txBox="1">
            <a:spLocks noChangeArrowheads="1"/>
          </p:cNvSpPr>
          <p:nvPr/>
        </p:nvSpPr>
        <p:spPr bwMode="auto">
          <a:xfrm>
            <a:off x="445552" y="1250731"/>
            <a:ext cx="6215105" cy="4165994"/>
          </a:xfrm>
          <a:prstGeom prst="rect">
            <a:avLst/>
          </a:prstGeom>
          <a:noFill/>
          <a:ln w="9525">
            <a:noFill/>
            <a:miter lim="800000"/>
            <a:headEnd/>
            <a:tailEnd/>
          </a:ln>
          <a:effectLst/>
        </p:spPr>
        <p:txBody>
          <a:bodyPr wrap="square" lIns="102354" tIns="51172" rIns="102354" bIns="51172">
            <a:spAutoFit/>
          </a:bodyPr>
          <a:lstStyle/>
          <a:p>
            <a:pPr algn="just" defTabSz="1128312">
              <a:spcBef>
                <a:spcPct val="50000"/>
              </a:spcBef>
            </a:pPr>
            <a:r>
              <a:rPr lang="fr-FR" sz="1400" dirty="0">
                <a:solidFill>
                  <a:schemeClr val="bg1">
                    <a:lumMod val="50000"/>
                  </a:schemeClr>
                </a:solidFill>
                <a:latin typeface="+mj-lt"/>
              </a:rPr>
              <a:t>L'Atlas est un massif montagneux du nord de l’Afrique. L’Atlas marocain se divise en trois parties : le Moyen Atlas qui culmine à 3 356 mètres, le Haut Atlas qui culmine à 4 167 mètres, et l’Anti-Atlas qui culmine à 3 305 mètres. </a:t>
            </a:r>
          </a:p>
          <a:p>
            <a:pPr algn="just" defTabSz="1128312">
              <a:spcBef>
                <a:spcPct val="50000"/>
              </a:spcBef>
            </a:pPr>
            <a:r>
              <a:rPr lang="fr-FR" sz="1400" dirty="0">
                <a:solidFill>
                  <a:schemeClr val="bg1">
                    <a:lumMod val="50000"/>
                  </a:schemeClr>
                </a:solidFill>
                <a:latin typeface="+mj-lt"/>
              </a:rPr>
              <a:t>C'est le massif le </a:t>
            </a:r>
            <a:r>
              <a:rPr lang="fr-FR" sz="1400" dirty="0">
                <a:solidFill>
                  <a:schemeClr val="tx1">
                    <a:lumMod val="50000"/>
                    <a:lumOff val="50000"/>
                  </a:schemeClr>
                </a:solidFill>
                <a:latin typeface="+mj-lt"/>
              </a:rPr>
              <a:t>plus</a:t>
            </a:r>
            <a:r>
              <a:rPr lang="fr-FR" sz="1400" dirty="0">
                <a:solidFill>
                  <a:schemeClr val="bg1">
                    <a:lumMod val="50000"/>
                  </a:schemeClr>
                </a:solidFill>
                <a:latin typeface="+mj-lt"/>
              </a:rPr>
              <a:t> élevé d’Afrique du nord, parfois surnommé le « toit du Maroc », ou encore, le « toit de l'Afrique du Nord ». Il forme une immense barrière d'environ 750 km qui délimite le Maroc saharien du Maroc atlantique  et méditerranéen. </a:t>
            </a:r>
          </a:p>
          <a:p>
            <a:pPr algn="just" defTabSz="1128312">
              <a:spcBef>
                <a:spcPct val="50000"/>
              </a:spcBef>
            </a:pPr>
            <a:r>
              <a:rPr lang="fr-FR" sz="1400" dirty="0">
                <a:solidFill>
                  <a:schemeClr val="bg1">
                    <a:lumMod val="50000"/>
                  </a:schemeClr>
                </a:solidFill>
                <a:latin typeface="+mj-lt"/>
              </a:rPr>
              <a:t>Au départ de Marrakech, c’est </a:t>
            </a:r>
            <a:r>
              <a:rPr lang="fr-FR" sz="1400" dirty="0" smtClean="0">
                <a:solidFill>
                  <a:schemeClr val="bg1">
                    <a:lumMod val="50000"/>
                  </a:schemeClr>
                </a:solidFill>
                <a:latin typeface="+mj-lt"/>
              </a:rPr>
              <a:t>tout d’abord dans </a:t>
            </a:r>
            <a:r>
              <a:rPr lang="fr-FR" sz="1400" dirty="0">
                <a:solidFill>
                  <a:schemeClr val="bg1">
                    <a:lumMod val="50000"/>
                  </a:schemeClr>
                </a:solidFill>
                <a:latin typeface="+mj-lt"/>
              </a:rPr>
              <a:t>le Haut Atlas que vous vous aventurerez à bord de 4x4 Land </a:t>
            </a:r>
            <a:r>
              <a:rPr lang="fr-FR" sz="1400" dirty="0" smtClean="0">
                <a:solidFill>
                  <a:schemeClr val="bg1">
                    <a:lumMod val="50000"/>
                  </a:schemeClr>
                </a:solidFill>
                <a:latin typeface="+mj-lt"/>
              </a:rPr>
              <a:t>Cruiser ou pick-up.</a:t>
            </a:r>
            <a:endParaRPr lang="fr-FR" sz="1400" dirty="0">
              <a:solidFill>
                <a:schemeClr val="bg1">
                  <a:lumMod val="50000"/>
                </a:schemeClr>
              </a:solidFill>
              <a:latin typeface="+mj-lt"/>
            </a:endParaRPr>
          </a:p>
          <a:p>
            <a:pPr algn="just" defTabSz="1128312">
              <a:spcBef>
                <a:spcPct val="50000"/>
              </a:spcBef>
            </a:pPr>
            <a:r>
              <a:rPr lang="fr-FR" sz="1400" dirty="0">
                <a:solidFill>
                  <a:schemeClr val="bg1">
                    <a:lumMod val="50000"/>
                  </a:schemeClr>
                </a:solidFill>
                <a:latin typeface="+mj-lt"/>
              </a:rPr>
              <a:t>Ce qui vous frappera avant tout lors de votre excursion sera la beauté et la variété des paysages, mais aussi les populations des hautes vallées, qui malgré leur vie rude, vous fascineront à travers leur art de vivre ancestral et leurs traditions préservées. </a:t>
            </a:r>
          </a:p>
          <a:p>
            <a:pPr algn="just" defTabSz="1128312">
              <a:spcBef>
                <a:spcPct val="50000"/>
              </a:spcBef>
            </a:pPr>
            <a:r>
              <a:rPr lang="fr-FR" sz="1400" dirty="0">
                <a:solidFill>
                  <a:schemeClr val="bg1">
                    <a:lumMod val="50000"/>
                  </a:schemeClr>
                </a:solidFill>
                <a:latin typeface="+mj-lt"/>
              </a:rPr>
              <a:t>En suivant différentes pistes tout au long de </a:t>
            </a:r>
            <a:r>
              <a:rPr lang="fr-FR" sz="1400" dirty="0" smtClean="0">
                <a:solidFill>
                  <a:schemeClr val="bg1">
                    <a:lumMod val="50000"/>
                  </a:schemeClr>
                </a:solidFill>
                <a:latin typeface="+mj-lt"/>
              </a:rPr>
              <a:t>l’après-midi, </a:t>
            </a:r>
            <a:r>
              <a:rPr lang="fr-FR" sz="1400" dirty="0">
                <a:solidFill>
                  <a:schemeClr val="bg1">
                    <a:lumMod val="50000"/>
                  </a:schemeClr>
                </a:solidFill>
                <a:latin typeface="+mj-lt"/>
              </a:rPr>
              <a:t>vous découvrirez des paysages grandioses, des reliefs escarpés, des hauts plateaux arides, des gorges vertigineuses, des traditions séculaires et une hospitalité légendaire. </a:t>
            </a:r>
          </a:p>
          <a:p>
            <a:pPr algn="just" defTabSz="1128312"/>
            <a:endParaRPr lang="fr-FR" sz="1400" dirty="0">
              <a:solidFill>
                <a:schemeClr val="bg1">
                  <a:lumMod val="50000"/>
                </a:schemeClr>
              </a:solidFill>
              <a:latin typeface="+mj-lt"/>
            </a:endParaRPr>
          </a:p>
        </p:txBody>
      </p:sp>
      <p:pic>
        <p:nvPicPr>
          <p:cNvPr id="8" name="Picture 5" descr="Fichier:Trek57.jpg">
            <a:hlinkClick r:id="rId4"/>
          </p:cNvPr>
          <p:cNvPicPr>
            <a:picLocks noChangeAspect="1" noChangeArrowheads="1"/>
          </p:cNvPicPr>
          <p:nvPr/>
        </p:nvPicPr>
        <p:blipFill>
          <a:blip r:embed="rId5" cstate="email"/>
          <a:srcRect/>
          <a:stretch>
            <a:fillRect/>
          </a:stretch>
        </p:blipFill>
        <p:spPr bwMode="auto">
          <a:xfrm>
            <a:off x="6792130" y="5280847"/>
            <a:ext cx="3143272" cy="2062771"/>
          </a:xfrm>
          <a:prstGeom prst="rect">
            <a:avLst/>
          </a:prstGeom>
          <a:noFill/>
          <a:effectLst/>
        </p:spPr>
      </p:pic>
      <p:pic>
        <p:nvPicPr>
          <p:cNvPr id="9" name="Picture 6" descr="Fichier:ThiMil Hsayn.jpg">
            <a:hlinkClick r:id="rId6"/>
          </p:cNvPr>
          <p:cNvPicPr>
            <a:picLocks noChangeAspect="1" noChangeArrowheads="1"/>
          </p:cNvPicPr>
          <p:nvPr/>
        </p:nvPicPr>
        <p:blipFill>
          <a:blip r:embed="rId7" cstate="email"/>
          <a:srcRect/>
          <a:stretch>
            <a:fillRect/>
          </a:stretch>
        </p:blipFill>
        <p:spPr bwMode="auto">
          <a:xfrm>
            <a:off x="6792150" y="1065987"/>
            <a:ext cx="3143271" cy="2000264"/>
          </a:xfrm>
          <a:prstGeom prst="rect">
            <a:avLst/>
          </a:prstGeom>
          <a:noFill/>
          <a:effectLst/>
        </p:spPr>
      </p:pic>
      <p:sp>
        <p:nvSpPr>
          <p:cNvPr id="15" name="ZoneTexte 14"/>
          <p:cNvSpPr txBox="1"/>
          <p:nvPr/>
        </p:nvSpPr>
        <p:spPr>
          <a:xfrm>
            <a:off x="251942" y="47651"/>
            <a:ext cx="10069725" cy="953762"/>
          </a:xfrm>
          <a:prstGeom prst="rect">
            <a:avLst/>
          </a:prstGeom>
          <a:noFill/>
        </p:spPr>
        <p:txBody>
          <a:bodyPr wrap="square" lIns="91098" tIns="45549" rIns="91098" bIns="45549">
            <a:spAutoFit/>
          </a:bodyPr>
          <a:lstStyle/>
          <a:p>
            <a:pPr algn="ctr"/>
            <a:r>
              <a:rPr lang="fr-FR" sz="2800" b="1" dirty="0" smtClean="0">
                <a:latin typeface="Calibri" pitchFamily="34" charset="0"/>
              </a:rPr>
              <a:t>JOUR 1 - Raid </a:t>
            </a:r>
            <a:r>
              <a:rPr lang="fr-FR" sz="2800" b="1" dirty="0">
                <a:latin typeface="Calibri" pitchFamily="34" charset="0"/>
              </a:rPr>
              <a:t>4x4 dans les montagnes de </a:t>
            </a:r>
            <a:r>
              <a:rPr lang="fr-FR" sz="2800" b="1" dirty="0" smtClean="0">
                <a:latin typeface="Calibri" pitchFamily="34" charset="0"/>
              </a:rPr>
              <a:t>l’Atlas </a:t>
            </a:r>
          </a:p>
          <a:p>
            <a:pPr algn="ctr"/>
            <a:r>
              <a:rPr lang="fr-FR" sz="2800" b="1" dirty="0" smtClean="0">
                <a:latin typeface="Calibri" pitchFamily="34" charset="0"/>
              </a:rPr>
              <a:t>et le désert d’</a:t>
            </a:r>
            <a:r>
              <a:rPr lang="fr-FR" sz="2800" b="1" dirty="0" err="1" smtClean="0">
                <a:latin typeface="Calibri" pitchFamily="34" charset="0"/>
              </a:rPr>
              <a:t>Agafay</a:t>
            </a:r>
            <a:r>
              <a:rPr lang="fr-FR" sz="2800" b="1" dirty="0" smtClean="0">
                <a:latin typeface="Calibri" pitchFamily="34" charset="0"/>
              </a:rPr>
              <a:t>…</a:t>
            </a:r>
            <a:endParaRPr lang="fr-FR" sz="2800" b="1" dirty="0">
              <a:latin typeface="Calibri" pitchFamily="34" charset="0"/>
            </a:endParaRPr>
          </a:p>
        </p:txBody>
      </p:sp>
      <p:cxnSp>
        <p:nvCxnSpPr>
          <p:cNvPr id="14" name="Connecteur droit 13"/>
          <p:cNvCxnSpPr/>
          <p:nvPr/>
        </p:nvCxnSpPr>
        <p:spPr>
          <a:xfrm>
            <a:off x="489388" y="5207644"/>
            <a:ext cx="6199380" cy="1751"/>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20" name="Picture 2" descr="Atlas"/>
          <p:cNvPicPr>
            <a:picLocks noChangeAspect="1" noChangeArrowheads="1"/>
          </p:cNvPicPr>
          <p:nvPr/>
        </p:nvPicPr>
        <p:blipFill>
          <a:blip r:embed="rId8" cstate="email"/>
          <a:srcRect/>
          <a:stretch>
            <a:fillRect/>
          </a:stretch>
        </p:blipFill>
        <p:spPr bwMode="auto">
          <a:xfrm>
            <a:off x="3648873" y="5280829"/>
            <a:ext cx="3071833" cy="2071702"/>
          </a:xfrm>
          <a:prstGeom prst="rect">
            <a:avLst/>
          </a:prstGeom>
          <a:noFill/>
          <a:effectLst/>
        </p:spPr>
      </p:pic>
      <p:pic>
        <p:nvPicPr>
          <p:cNvPr id="21" name="Picture 10" descr="Atlas 2"/>
          <p:cNvPicPr>
            <a:picLocks noChangeAspect="1" noChangeArrowheads="1"/>
          </p:cNvPicPr>
          <p:nvPr/>
        </p:nvPicPr>
        <p:blipFill>
          <a:blip r:embed="rId9" cstate="email"/>
          <a:srcRect/>
          <a:stretch>
            <a:fillRect/>
          </a:stretch>
        </p:blipFill>
        <p:spPr bwMode="auto">
          <a:xfrm>
            <a:off x="505599" y="5280829"/>
            <a:ext cx="3071835" cy="2043676"/>
          </a:xfrm>
          <a:prstGeom prst="rect">
            <a:avLst/>
          </a:prstGeom>
          <a:noFill/>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ZoneTexte 7"/>
          <p:cNvSpPr txBox="1">
            <a:spLocks noChangeArrowheads="1"/>
          </p:cNvSpPr>
          <p:nvPr/>
        </p:nvSpPr>
        <p:spPr bwMode="auto">
          <a:xfrm>
            <a:off x="5076478" y="324247"/>
            <a:ext cx="4934092" cy="596295"/>
          </a:xfrm>
          <a:prstGeom prst="rect">
            <a:avLst/>
          </a:prstGeom>
          <a:noFill/>
          <a:ln w="9525">
            <a:noFill/>
            <a:miter lim="800000"/>
            <a:headEnd/>
            <a:tailEnd/>
          </a:ln>
        </p:spPr>
        <p:txBody>
          <a:bodyPr lIns="102303" tIns="51147" rIns="102303" bIns="51147">
            <a:spAutoFit/>
          </a:bodyPr>
          <a:lstStyle/>
          <a:p>
            <a:pPr algn="r"/>
            <a:r>
              <a:rPr lang="fr-FR" sz="3200" b="1" dirty="0" smtClean="0">
                <a:latin typeface="Calibri" pitchFamily="34" charset="0"/>
              </a:rPr>
              <a:t>LE RELAIS DU LAC</a:t>
            </a:r>
            <a:endParaRPr lang="fr-FR" sz="3200" b="1" dirty="0">
              <a:latin typeface="Calibri" pitchFamily="34" charset="0"/>
            </a:endParaRPr>
          </a:p>
        </p:txBody>
      </p:sp>
      <p:sp>
        <p:nvSpPr>
          <p:cNvPr id="13" name="ZoneTexte 12"/>
          <p:cNvSpPr txBox="1"/>
          <p:nvPr/>
        </p:nvSpPr>
        <p:spPr>
          <a:xfrm>
            <a:off x="291272" y="1494629"/>
            <a:ext cx="4850709" cy="318642"/>
          </a:xfrm>
          <a:prstGeom prst="rect">
            <a:avLst/>
          </a:prstGeom>
          <a:noFill/>
        </p:spPr>
        <p:txBody>
          <a:bodyPr lIns="102212" tIns="51100" rIns="102212" bIns="51100">
            <a:spAutoFit/>
          </a:bodyPr>
          <a:lstStyle/>
          <a:p>
            <a:pPr>
              <a:defRPr/>
            </a:pPr>
            <a:r>
              <a:rPr lang="fr-FR" sz="1400" b="1" dirty="0">
                <a:solidFill>
                  <a:schemeClr val="tx1">
                    <a:lumMod val="50000"/>
                    <a:lumOff val="50000"/>
                  </a:schemeClr>
                </a:solidFill>
                <a:latin typeface="+mj-lt"/>
              </a:rPr>
              <a:t>DESCRIPTION &amp; SITUATION</a:t>
            </a:r>
          </a:p>
        </p:txBody>
      </p:sp>
      <p:cxnSp>
        <p:nvCxnSpPr>
          <p:cNvPr id="14" name="Connecteur droit 13"/>
          <p:cNvCxnSpPr/>
          <p:nvPr/>
        </p:nvCxnSpPr>
        <p:spPr>
          <a:xfrm>
            <a:off x="362710" y="3857807"/>
            <a:ext cx="4862655" cy="1588"/>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291272" y="1780382"/>
            <a:ext cx="5015662" cy="1765191"/>
          </a:xfrm>
          <a:prstGeom prst="rect">
            <a:avLst/>
          </a:prstGeom>
          <a:noFill/>
        </p:spPr>
        <p:txBody>
          <a:bodyPr lIns="102212" tIns="51100" rIns="102212" bIns="51100">
            <a:spAutoFit/>
          </a:bodyPr>
          <a:lstStyle/>
          <a:p>
            <a:pPr algn="just"/>
            <a:r>
              <a:rPr lang="fr-FR" sz="1200" dirty="0" smtClean="0">
                <a:solidFill>
                  <a:schemeClr val="tx1">
                    <a:lumMod val="50000"/>
                    <a:lumOff val="50000"/>
                  </a:schemeClr>
                </a:solidFill>
                <a:latin typeface="+mj-lt"/>
              </a:rPr>
              <a:t>Le Relais du Lac Marrakech est situé à 30mn de route de Marrakech, sur les bords du Lac </a:t>
            </a:r>
            <a:r>
              <a:rPr lang="fr-FR" sz="1200" dirty="0" err="1" smtClean="0">
                <a:solidFill>
                  <a:schemeClr val="tx1">
                    <a:lumMod val="50000"/>
                    <a:lumOff val="50000"/>
                  </a:schemeClr>
                </a:solidFill>
                <a:latin typeface="+mj-lt"/>
              </a:rPr>
              <a:t>Lalla</a:t>
            </a:r>
            <a:r>
              <a:rPr lang="fr-FR" sz="1200" dirty="0" smtClean="0">
                <a:solidFill>
                  <a:schemeClr val="tx1">
                    <a:lumMod val="50000"/>
                    <a:lumOff val="50000"/>
                  </a:schemeClr>
                </a:solidFill>
                <a:latin typeface="+mj-lt"/>
              </a:rPr>
              <a:t> </a:t>
            </a:r>
            <a:r>
              <a:rPr lang="fr-FR" sz="1200" dirty="0" err="1" smtClean="0">
                <a:solidFill>
                  <a:schemeClr val="tx1">
                    <a:lumMod val="50000"/>
                    <a:lumOff val="50000"/>
                  </a:schemeClr>
                </a:solidFill>
                <a:latin typeface="+mj-lt"/>
              </a:rPr>
              <a:t>Takerkoust</a:t>
            </a:r>
            <a:r>
              <a:rPr lang="fr-FR" sz="1200" dirty="0" smtClean="0">
                <a:solidFill>
                  <a:schemeClr val="tx1">
                    <a:lumMod val="50000"/>
                    <a:lumOff val="50000"/>
                  </a:schemeClr>
                </a:solidFill>
                <a:latin typeface="+mj-lt"/>
              </a:rPr>
              <a:t> aux pieds de l’Atlas. Un cadre inouï, un excellent accueil, c’est à coup sûr que vous serez séduit par Le Relais du Lac Marrakech.</a:t>
            </a:r>
            <a:br>
              <a:rPr lang="fr-FR" sz="1200" dirty="0" smtClean="0">
                <a:solidFill>
                  <a:schemeClr val="tx1">
                    <a:lumMod val="50000"/>
                    <a:lumOff val="50000"/>
                  </a:schemeClr>
                </a:solidFill>
                <a:latin typeface="+mj-lt"/>
              </a:rPr>
            </a:br>
            <a:r>
              <a:rPr lang="fr-FR" sz="1200" dirty="0" smtClean="0">
                <a:solidFill>
                  <a:schemeClr val="tx1">
                    <a:lumMod val="50000"/>
                    <a:lumOff val="50000"/>
                  </a:schemeClr>
                </a:solidFill>
                <a:latin typeface="+mj-lt"/>
              </a:rPr>
              <a:t/>
            </a:r>
            <a:br>
              <a:rPr lang="fr-FR" sz="1200" dirty="0" smtClean="0">
                <a:solidFill>
                  <a:schemeClr val="tx1">
                    <a:lumMod val="50000"/>
                    <a:lumOff val="50000"/>
                  </a:schemeClr>
                </a:solidFill>
                <a:latin typeface="+mj-lt"/>
              </a:rPr>
            </a:br>
            <a:r>
              <a:rPr lang="fr-FR" sz="1200" dirty="0" smtClean="0">
                <a:solidFill>
                  <a:schemeClr val="tx1">
                    <a:lumMod val="50000"/>
                    <a:lumOff val="50000"/>
                  </a:schemeClr>
                </a:solidFill>
                <a:latin typeface="+mj-lt"/>
              </a:rPr>
              <a:t>Une excellente adresse où les propriétaires, venus de Bretagne, se sont ‘échoués’ il y a déjà plusieurs années, envoûtés par la beauté du site. </a:t>
            </a:r>
          </a:p>
          <a:p>
            <a:pPr algn="just"/>
            <a:endParaRPr lang="fr-FR" sz="1200" dirty="0" smtClean="0">
              <a:solidFill>
                <a:schemeClr val="tx1">
                  <a:lumMod val="50000"/>
                  <a:lumOff val="50000"/>
                </a:schemeClr>
              </a:solidFill>
              <a:latin typeface="+mj-lt"/>
            </a:endParaRPr>
          </a:p>
          <a:p>
            <a:pPr algn="just"/>
            <a:r>
              <a:rPr lang="fr-FR" sz="1200" dirty="0" smtClean="0">
                <a:solidFill>
                  <a:schemeClr val="tx1">
                    <a:lumMod val="50000"/>
                    <a:lumOff val="50000"/>
                  </a:schemeClr>
                </a:solidFill>
                <a:latin typeface="+mj-lt"/>
              </a:rPr>
              <a:t>Les vues sur le lac et l’Atlas sont impressionnantes et la cuisine vraiment qualitative. Un dépaysement et une bulle d’oxygène…</a:t>
            </a:r>
          </a:p>
        </p:txBody>
      </p:sp>
      <p:pic>
        <p:nvPicPr>
          <p:cNvPr id="1026" name="Picture 2"/>
          <p:cNvPicPr>
            <a:picLocks noChangeAspect="1" noChangeArrowheads="1"/>
          </p:cNvPicPr>
          <p:nvPr/>
        </p:nvPicPr>
        <p:blipFill>
          <a:blip r:embed="rId2" cstate="email"/>
          <a:srcRect/>
          <a:stretch>
            <a:fillRect/>
          </a:stretch>
        </p:blipFill>
        <p:spPr bwMode="auto">
          <a:xfrm>
            <a:off x="362711" y="4209264"/>
            <a:ext cx="5960626" cy="2788361"/>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email"/>
          <a:srcRect/>
          <a:stretch>
            <a:fillRect/>
          </a:stretch>
        </p:blipFill>
        <p:spPr bwMode="auto">
          <a:xfrm>
            <a:off x="6434942" y="4209263"/>
            <a:ext cx="3857652" cy="2786083"/>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email"/>
          <a:srcRect/>
          <a:stretch>
            <a:fillRect/>
          </a:stretch>
        </p:blipFill>
        <p:spPr bwMode="auto">
          <a:xfrm>
            <a:off x="5649122" y="1165693"/>
            <a:ext cx="4643470" cy="29497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2CB407AB-B353-4427-9B5B-8B59C2EEE440}" type="slidenum">
              <a:rPr lang="fr-FR" smtClean="0"/>
              <a:pPr>
                <a:defRPr/>
              </a:pPr>
              <a:t>7</a:t>
            </a:fld>
            <a:endParaRPr lang="fr-FR"/>
          </a:p>
        </p:txBody>
      </p:sp>
      <p:sp>
        <p:nvSpPr>
          <p:cNvPr id="3" name="ZoneTexte 2"/>
          <p:cNvSpPr txBox="1"/>
          <p:nvPr/>
        </p:nvSpPr>
        <p:spPr>
          <a:xfrm>
            <a:off x="2556198" y="612279"/>
            <a:ext cx="7650042" cy="953808"/>
          </a:xfrm>
          <a:prstGeom prst="rect">
            <a:avLst/>
          </a:prstGeom>
          <a:noFill/>
        </p:spPr>
        <p:txBody>
          <a:bodyPr wrap="square" lIns="91143" tIns="45572" rIns="91143" bIns="45572">
            <a:spAutoFit/>
          </a:bodyPr>
          <a:lstStyle/>
          <a:p>
            <a:pPr algn="r"/>
            <a:r>
              <a:rPr lang="fr-FR" sz="2800" b="1" dirty="0" smtClean="0">
                <a:ea typeface="Calibri"/>
                <a:cs typeface="Times New Roman"/>
              </a:rPr>
              <a:t>Réunion atypique sous une grande tente nomade</a:t>
            </a:r>
            <a:endParaRPr lang="fr-FR" sz="2800" b="1" dirty="0">
              <a:latin typeface="Calibri" pitchFamily="34" charset="0"/>
            </a:endParaRPr>
          </a:p>
        </p:txBody>
      </p:sp>
      <p:pic>
        <p:nvPicPr>
          <p:cNvPr id="1026" name="Picture 2"/>
          <p:cNvPicPr>
            <a:picLocks noChangeAspect="1" noChangeArrowheads="1"/>
          </p:cNvPicPr>
          <p:nvPr/>
        </p:nvPicPr>
        <p:blipFill>
          <a:blip r:embed="rId2" cstate="email"/>
          <a:srcRect/>
          <a:stretch>
            <a:fillRect/>
          </a:stretch>
        </p:blipFill>
        <p:spPr bwMode="auto">
          <a:xfrm>
            <a:off x="395958" y="1980431"/>
            <a:ext cx="6701997" cy="4464496"/>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email"/>
          <a:srcRect/>
          <a:stretch>
            <a:fillRect/>
          </a:stretch>
        </p:blipFill>
        <p:spPr bwMode="auto">
          <a:xfrm>
            <a:off x="7207740" y="3210287"/>
            <a:ext cx="3023584" cy="22676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ZoneTexte 22"/>
          <p:cNvSpPr txBox="1"/>
          <p:nvPr/>
        </p:nvSpPr>
        <p:spPr>
          <a:xfrm>
            <a:off x="179938" y="2067953"/>
            <a:ext cx="4850709" cy="319120"/>
          </a:xfrm>
          <a:prstGeom prst="rect">
            <a:avLst/>
          </a:prstGeom>
          <a:noFill/>
        </p:spPr>
        <p:txBody>
          <a:bodyPr lIns="102678" tIns="51337" rIns="102678" bIns="51337">
            <a:spAutoFit/>
          </a:bodyPr>
          <a:lstStyle/>
          <a:p>
            <a:pPr fontAlgn="auto">
              <a:spcBef>
                <a:spcPts val="0"/>
              </a:spcBef>
              <a:spcAft>
                <a:spcPts val="0"/>
              </a:spcAft>
              <a:defRPr/>
            </a:pPr>
            <a:r>
              <a:rPr lang="fr-FR" sz="1400" b="1" dirty="0" smtClean="0">
                <a:solidFill>
                  <a:schemeClr val="tx1">
                    <a:lumMod val="50000"/>
                    <a:lumOff val="50000"/>
                  </a:schemeClr>
                </a:solidFill>
                <a:latin typeface="+mn-lt"/>
              </a:rPr>
              <a:t>HEBERGEMENT &amp; INSTALLATIONS ANNEXES</a:t>
            </a:r>
            <a:endParaRPr lang="fr-FR" sz="1400" b="1" dirty="0">
              <a:solidFill>
                <a:schemeClr val="tx1">
                  <a:lumMod val="50000"/>
                  <a:lumOff val="50000"/>
                </a:schemeClr>
              </a:solidFill>
              <a:latin typeface="+mn-lt"/>
            </a:endParaRPr>
          </a:p>
        </p:txBody>
      </p:sp>
      <p:cxnSp>
        <p:nvCxnSpPr>
          <p:cNvPr id="29" name="Connecteur droit 28"/>
          <p:cNvCxnSpPr/>
          <p:nvPr/>
        </p:nvCxnSpPr>
        <p:spPr>
          <a:xfrm flipV="1">
            <a:off x="291277" y="5066515"/>
            <a:ext cx="9779946" cy="7846"/>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6" name="ZoneTexte 45"/>
          <p:cNvSpPr txBox="1"/>
          <p:nvPr/>
        </p:nvSpPr>
        <p:spPr>
          <a:xfrm>
            <a:off x="179934" y="2700511"/>
            <a:ext cx="4392487" cy="1396338"/>
          </a:xfrm>
          <a:prstGeom prst="rect">
            <a:avLst/>
          </a:prstGeom>
          <a:noFill/>
        </p:spPr>
        <p:txBody>
          <a:bodyPr wrap="square" lIns="102678" tIns="51337" rIns="102678" bIns="51337">
            <a:spAutoFit/>
          </a:bodyPr>
          <a:lstStyle/>
          <a:p>
            <a:pPr algn="just" fontAlgn="auto">
              <a:spcBef>
                <a:spcPts val="0"/>
              </a:spcBef>
              <a:spcAft>
                <a:spcPts val="0"/>
              </a:spcAft>
              <a:defRPr/>
            </a:pPr>
            <a:r>
              <a:rPr lang="fr-FR" sz="1200" dirty="0" smtClean="0">
                <a:solidFill>
                  <a:schemeClr val="tx1">
                    <a:lumMod val="50000"/>
                    <a:lumOff val="50000"/>
                  </a:schemeClr>
                </a:solidFill>
                <a:latin typeface="+mn-lt"/>
              </a:rPr>
              <a:t>Une capacité de 2 à 200 tentes ordinaires ou de luxe.</a:t>
            </a:r>
          </a:p>
          <a:p>
            <a:pPr algn="just" fontAlgn="auto">
              <a:spcBef>
                <a:spcPts val="0"/>
              </a:spcBef>
              <a:spcAft>
                <a:spcPts val="0"/>
              </a:spcAft>
              <a:defRPr/>
            </a:pPr>
            <a:r>
              <a:rPr lang="fr-FR" sz="1200" dirty="0" smtClean="0">
                <a:solidFill>
                  <a:schemeClr val="tx1">
                    <a:lumMod val="50000"/>
                    <a:lumOff val="50000"/>
                  </a:schemeClr>
                </a:solidFill>
                <a:latin typeface="+mn-lt"/>
              </a:rPr>
              <a:t>Des sanitaires (douches et WC) en commun ou bien privatifs dans la version de luxe avec bien entendu tout le confort moderne (eau chaude, électricité, etc.)</a:t>
            </a:r>
          </a:p>
          <a:p>
            <a:pPr algn="just" fontAlgn="auto">
              <a:spcBef>
                <a:spcPts val="0"/>
              </a:spcBef>
              <a:spcAft>
                <a:spcPts val="0"/>
              </a:spcAft>
              <a:defRPr/>
            </a:pPr>
            <a:endParaRPr lang="fr-FR" sz="1200" dirty="0" smtClean="0">
              <a:solidFill>
                <a:schemeClr val="tx1">
                  <a:lumMod val="50000"/>
                  <a:lumOff val="50000"/>
                </a:schemeClr>
              </a:solidFill>
              <a:latin typeface="+mn-lt"/>
            </a:endParaRPr>
          </a:p>
          <a:p>
            <a:pPr algn="just" fontAlgn="auto">
              <a:spcBef>
                <a:spcPts val="0"/>
              </a:spcBef>
              <a:spcAft>
                <a:spcPts val="0"/>
              </a:spcAft>
              <a:defRPr/>
            </a:pPr>
            <a:r>
              <a:rPr lang="fr-FR" sz="1200" dirty="0" smtClean="0">
                <a:solidFill>
                  <a:schemeClr val="tx1">
                    <a:lumMod val="50000"/>
                    <a:lumOff val="50000"/>
                  </a:schemeClr>
                </a:solidFill>
                <a:latin typeface="+mn-lt"/>
              </a:rPr>
              <a:t>Possibilité de monter des tentes annexes pour les repas, des séances de travail, un spa nomade…</a:t>
            </a:r>
            <a:endParaRPr lang="fr-FR" sz="1200" dirty="0">
              <a:solidFill>
                <a:schemeClr val="tx1">
                  <a:lumMod val="50000"/>
                  <a:lumOff val="50000"/>
                </a:schemeClr>
              </a:solidFill>
              <a:latin typeface="+mn-lt"/>
            </a:endParaRPr>
          </a:p>
        </p:txBody>
      </p:sp>
      <p:pic>
        <p:nvPicPr>
          <p:cNvPr id="2050" name="Picture 2"/>
          <p:cNvPicPr>
            <a:picLocks noChangeAspect="1" noChangeArrowheads="1"/>
          </p:cNvPicPr>
          <p:nvPr/>
        </p:nvPicPr>
        <p:blipFill>
          <a:blip r:embed="rId2" cstate="email"/>
          <a:srcRect/>
          <a:stretch>
            <a:fillRect/>
          </a:stretch>
        </p:blipFill>
        <p:spPr bwMode="auto">
          <a:xfrm>
            <a:off x="291279" y="5220790"/>
            <a:ext cx="3262725" cy="2160000"/>
          </a:xfrm>
          <a:prstGeom prst="rect">
            <a:avLst/>
          </a:prstGeom>
          <a:noFill/>
          <a:ln w="9525">
            <a:noFill/>
            <a:miter lim="800000"/>
            <a:headEnd/>
            <a:tailEnd/>
          </a:ln>
        </p:spPr>
      </p:pic>
      <p:pic>
        <p:nvPicPr>
          <p:cNvPr id="2051" name="Picture 3"/>
          <p:cNvPicPr>
            <a:picLocks noChangeAspect="1" noChangeArrowheads="1"/>
          </p:cNvPicPr>
          <p:nvPr/>
        </p:nvPicPr>
        <p:blipFill>
          <a:blip r:embed="rId3" cstate="email"/>
          <a:srcRect/>
          <a:stretch>
            <a:fillRect/>
          </a:stretch>
        </p:blipFill>
        <p:spPr bwMode="auto">
          <a:xfrm>
            <a:off x="6012582" y="5220791"/>
            <a:ext cx="4039840" cy="2160240"/>
          </a:xfrm>
          <a:prstGeom prst="rect">
            <a:avLst/>
          </a:prstGeom>
          <a:noFill/>
          <a:ln w="9525">
            <a:noFill/>
            <a:miter lim="800000"/>
            <a:headEnd/>
            <a:tailEnd/>
          </a:ln>
        </p:spPr>
      </p:pic>
      <p:sp>
        <p:nvSpPr>
          <p:cNvPr id="35" name="Espace réservé du numéro de diapositive 34"/>
          <p:cNvSpPr>
            <a:spLocks noGrp="1"/>
          </p:cNvSpPr>
          <p:nvPr>
            <p:ph type="sldNum" sz="quarter" idx="12"/>
          </p:nvPr>
        </p:nvSpPr>
        <p:spPr/>
        <p:txBody>
          <a:bodyPr/>
          <a:lstStyle/>
          <a:p>
            <a:pPr>
              <a:defRPr/>
            </a:pPr>
            <a:fld id="{2AD28019-2FC0-4AD5-B0B6-9E9790B7DEC9}" type="slidenum">
              <a:rPr lang="fr-FR" smtClean="0"/>
              <a:pPr>
                <a:defRPr/>
              </a:pPr>
              <a:t>8</a:t>
            </a:fld>
            <a:endParaRPr lang="fr-FR"/>
          </a:p>
        </p:txBody>
      </p:sp>
      <p:sp>
        <p:nvSpPr>
          <p:cNvPr id="16" name="ZoneTexte 7"/>
          <p:cNvSpPr txBox="1">
            <a:spLocks noChangeArrowheads="1"/>
          </p:cNvSpPr>
          <p:nvPr/>
        </p:nvSpPr>
        <p:spPr bwMode="auto">
          <a:xfrm>
            <a:off x="3996358" y="127775"/>
            <a:ext cx="6158232" cy="904031"/>
          </a:xfrm>
          <a:prstGeom prst="rect">
            <a:avLst/>
          </a:prstGeom>
          <a:noFill/>
          <a:ln w="9525">
            <a:noFill/>
            <a:miter lim="800000"/>
            <a:headEnd/>
            <a:tailEnd/>
          </a:ln>
        </p:spPr>
        <p:txBody>
          <a:bodyPr wrap="square" lIns="102678" tIns="51337" rIns="102678" bIns="51337">
            <a:spAutoFit/>
          </a:bodyPr>
          <a:lstStyle/>
          <a:p>
            <a:pPr algn="r"/>
            <a:r>
              <a:rPr lang="fr-FR" sz="3200" b="1" dirty="0" smtClean="0">
                <a:latin typeface="Calibri" pitchFamily="34" charset="0"/>
              </a:rPr>
              <a:t>Bivouac ordinaire</a:t>
            </a:r>
          </a:p>
          <a:p>
            <a:pPr algn="r"/>
            <a:r>
              <a:rPr lang="fr-FR" b="1" dirty="0" smtClean="0">
                <a:solidFill>
                  <a:schemeClr val="bg1">
                    <a:lumMod val="65000"/>
                  </a:schemeClr>
                </a:solidFill>
                <a:latin typeface="Calibri" pitchFamily="34" charset="0"/>
              </a:rPr>
              <a:t>L’expérience nomade authentique</a:t>
            </a:r>
            <a:endParaRPr lang="fr-FR" b="1" dirty="0">
              <a:solidFill>
                <a:schemeClr val="bg1">
                  <a:lumMod val="65000"/>
                </a:schemeClr>
              </a:solidFill>
              <a:latin typeface="Calibri" pitchFamily="34" charset="0"/>
            </a:endParaRPr>
          </a:p>
        </p:txBody>
      </p:sp>
      <p:pic>
        <p:nvPicPr>
          <p:cNvPr id="1026" name="Picture 2"/>
          <p:cNvPicPr>
            <a:picLocks noChangeAspect="1" noChangeArrowheads="1"/>
          </p:cNvPicPr>
          <p:nvPr/>
        </p:nvPicPr>
        <p:blipFill>
          <a:blip r:embed="rId4" cstate="email"/>
          <a:srcRect/>
          <a:stretch>
            <a:fillRect/>
          </a:stretch>
        </p:blipFill>
        <p:spPr bwMode="auto">
          <a:xfrm>
            <a:off x="5220494" y="1404367"/>
            <a:ext cx="4839841" cy="3259284"/>
          </a:xfrm>
          <a:prstGeom prst="rect">
            <a:avLst/>
          </a:prstGeom>
          <a:noFill/>
          <a:ln w="9525">
            <a:noFill/>
            <a:miter lim="800000"/>
            <a:headEnd/>
            <a:tailEnd/>
          </a:ln>
        </p:spPr>
      </p:pic>
      <p:pic>
        <p:nvPicPr>
          <p:cNvPr id="1027" name="Picture 3"/>
          <p:cNvPicPr>
            <a:picLocks noChangeAspect="1" noChangeArrowheads="1"/>
          </p:cNvPicPr>
          <p:nvPr/>
        </p:nvPicPr>
        <p:blipFill>
          <a:blip r:embed="rId5" cstate="email"/>
          <a:srcRect/>
          <a:stretch>
            <a:fillRect/>
          </a:stretch>
        </p:blipFill>
        <p:spPr bwMode="auto">
          <a:xfrm>
            <a:off x="3492308" y="5220791"/>
            <a:ext cx="3204001" cy="216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ZoneTexte 7"/>
          <p:cNvSpPr txBox="1">
            <a:spLocks noChangeArrowheads="1"/>
          </p:cNvSpPr>
          <p:nvPr/>
        </p:nvSpPr>
        <p:spPr bwMode="auto">
          <a:xfrm>
            <a:off x="3996358" y="127775"/>
            <a:ext cx="6158232" cy="904031"/>
          </a:xfrm>
          <a:prstGeom prst="rect">
            <a:avLst/>
          </a:prstGeom>
          <a:noFill/>
          <a:ln w="9525">
            <a:noFill/>
            <a:miter lim="800000"/>
            <a:headEnd/>
            <a:tailEnd/>
          </a:ln>
        </p:spPr>
        <p:txBody>
          <a:bodyPr wrap="square" lIns="102678" tIns="51337" rIns="102678" bIns="51337">
            <a:spAutoFit/>
          </a:bodyPr>
          <a:lstStyle/>
          <a:p>
            <a:pPr algn="r"/>
            <a:r>
              <a:rPr lang="fr-FR" sz="3200" b="1" dirty="0" smtClean="0">
                <a:latin typeface="Calibri" pitchFamily="34" charset="0"/>
              </a:rPr>
              <a:t>Bivouac de luxe</a:t>
            </a:r>
          </a:p>
          <a:p>
            <a:pPr algn="r"/>
            <a:r>
              <a:rPr lang="fr-FR" b="1" dirty="0" smtClean="0">
                <a:solidFill>
                  <a:schemeClr val="bg1">
                    <a:lumMod val="65000"/>
                  </a:schemeClr>
                </a:solidFill>
                <a:latin typeface="Calibri" pitchFamily="34" charset="0"/>
              </a:rPr>
              <a:t>L’expérience nomade haut de gamme</a:t>
            </a:r>
            <a:endParaRPr lang="fr-FR" b="1" dirty="0">
              <a:solidFill>
                <a:schemeClr val="bg1">
                  <a:lumMod val="65000"/>
                </a:schemeClr>
              </a:solidFill>
              <a:latin typeface="Calibri" pitchFamily="34" charset="0"/>
            </a:endParaRPr>
          </a:p>
        </p:txBody>
      </p:sp>
      <p:sp>
        <p:nvSpPr>
          <p:cNvPr id="20" name="ZoneTexte 19"/>
          <p:cNvSpPr txBox="1"/>
          <p:nvPr/>
        </p:nvSpPr>
        <p:spPr>
          <a:xfrm>
            <a:off x="204832" y="1479007"/>
            <a:ext cx="4850709" cy="319120"/>
          </a:xfrm>
          <a:prstGeom prst="rect">
            <a:avLst/>
          </a:prstGeom>
          <a:noFill/>
        </p:spPr>
        <p:txBody>
          <a:bodyPr lIns="102678" tIns="51337" rIns="102678" bIns="51337">
            <a:spAutoFit/>
          </a:bodyPr>
          <a:lstStyle/>
          <a:p>
            <a:pPr fontAlgn="auto">
              <a:spcBef>
                <a:spcPts val="0"/>
              </a:spcBef>
              <a:spcAft>
                <a:spcPts val="0"/>
              </a:spcAft>
              <a:defRPr/>
            </a:pPr>
            <a:r>
              <a:rPr lang="fr-FR" sz="1400" b="1" dirty="0">
                <a:solidFill>
                  <a:schemeClr val="tx1">
                    <a:lumMod val="50000"/>
                    <a:lumOff val="50000"/>
                  </a:schemeClr>
                </a:solidFill>
                <a:latin typeface="+mn-lt"/>
              </a:rPr>
              <a:t>DESCRIPTION </a:t>
            </a:r>
            <a:r>
              <a:rPr lang="fr-FR" sz="1400" b="1" dirty="0" smtClean="0">
                <a:solidFill>
                  <a:schemeClr val="tx1">
                    <a:lumMod val="50000"/>
                    <a:lumOff val="50000"/>
                  </a:schemeClr>
                </a:solidFill>
                <a:latin typeface="+mn-lt"/>
              </a:rPr>
              <a:t>DU BIVOUAC</a:t>
            </a:r>
            <a:endParaRPr lang="fr-FR" sz="1400" b="1" dirty="0">
              <a:solidFill>
                <a:schemeClr val="tx1">
                  <a:lumMod val="50000"/>
                  <a:lumOff val="50000"/>
                </a:schemeClr>
              </a:solidFill>
              <a:latin typeface="+mn-lt"/>
            </a:endParaRPr>
          </a:p>
        </p:txBody>
      </p:sp>
      <p:sp>
        <p:nvSpPr>
          <p:cNvPr id="45" name="ZoneTexte 44"/>
          <p:cNvSpPr txBox="1"/>
          <p:nvPr/>
        </p:nvSpPr>
        <p:spPr>
          <a:xfrm>
            <a:off x="204832" y="1741550"/>
            <a:ext cx="10056222" cy="473071"/>
          </a:xfrm>
          <a:prstGeom prst="rect">
            <a:avLst/>
          </a:prstGeom>
          <a:noFill/>
        </p:spPr>
        <p:txBody>
          <a:bodyPr wrap="square" lIns="102678" tIns="51337" rIns="102678" bIns="51337">
            <a:spAutoFit/>
          </a:bodyPr>
          <a:lstStyle/>
          <a:p>
            <a:pPr algn="just"/>
            <a:r>
              <a:rPr lang="fr-FR" sz="1200" dirty="0" smtClean="0">
                <a:solidFill>
                  <a:srgbClr val="7F7F7F"/>
                </a:solidFill>
                <a:latin typeface="Calibri" pitchFamily="34" charset="0"/>
              </a:rPr>
              <a:t>Les tentes en version de luxe sont grandes, 25m² minimum et selon la version avec des sanitaires privés en accès direct de la chambre. Eau chaude, électricité, lits confortables avec linge de maison haut de gamme et couette, produits d’accueil traditionnels à l’argan ou à la fleur d’oranger.</a:t>
            </a:r>
            <a:endParaRPr lang="fr-FR" sz="1200" dirty="0">
              <a:solidFill>
                <a:srgbClr val="7F7F7F"/>
              </a:solidFill>
              <a:latin typeface="Calibri" pitchFamily="34" charset="0"/>
            </a:endParaRPr>
          </a:p>
        </p:txBody>
      </p:sp>
      <p:sp>
        <p:nvSpPr>
          <p:cNvPr id="35" name="Espace réservé du numéro de diapositive 34"/>
          <p:cNvSpPr>
            <a:spLocks noGrp="1"/>
          </p:cNvSpPr>
          <p:nvPr>
            <p:ph type="sldNum" sz="quarter" idx="12"/>
          </p:nvPr>
        </p:nvSpPr>
        <p:spPr/>
        <p:txBody>
          <a:bodyPr/>
          <a:lstStyle/>
          <a:p>
            <a:pPr>
              <a:defRPr/>
            </a:pPr>
            <a:fld id="{2AD28019-2FC0-4AD5-B0B6-9E9790B7DEC9}" type="slidenum">
              <a:rPr lang="fr-FR" smtClean="0"/>
              <a:pPr>
                <a:defRPr/>
              </a:pPr>
              <a:t>9</a:t>
            </a:fld>
            <a:endParaRPr lang="fr-FR"/>
          </a:p>
        </p:txBody>
      </p:sp>
      <p:pic>
        <p:nvPicPr>
          <p:cNvPr id="19459" name="Picture 3"/>
          <p:cNvPicPr>
            <a:picLocks noChangeAspect="1" noChangeArrowheads="1"/>
          </p:cNvPicPr>
          <p:nvPr/>
        </p:nvPicPr>
        <p:blipFill>
          <a:blip r:embed="rId2" cstate="email"/>
          <a:srcRect/>
          <a:stretch>
            <a:fillRect/>
          </a:stretch>
        </p:blipFill>
        <p:spPr bwMode="auto">
          <a:xfrm>
            <a:off x="179948" y="5148783"/>
            <a:ext cx="3024337" cy="2268251"/>
          </a:xfrm>
          <a:prstGeom prst="rect">
            <a:avLst/>
          </a:prstGeom>
          <a:noFill/>
          <a:ln w="9525">
            <a:noFill/>
            <a:miter lim="800000"/>
            <a:headEnd/>
            <a:tailEnd/>
          </a:ln>
          <a:effectLst/>
        </p:spPr>
      </p:pic>
      <p:pic>
        <p:nvPicPr>
          <p:cNvPr id="21" name="Image 20" descr="_MG_4431_v.jpg"/>
          <p:cNvPicPr>
            <a:picLocks noChangeAspect="1"/>
          </p:cNvPicPr>
          <p:nvPr/>
        </p:nvPicPr>
        <p:blipFill>
          <a:blip r:embed="rId3" cstate="email"/>
          <a:stretch>
            <a:fillRect/>
          </a:stretch>
        </p:blipFill>
        <p:spPr>
          <a:xfrm>
            <a:off x="3420294" y="5137954"/>
            <a:ext cx="3384376" cy="2243080"/>
          </a:xfrm>
          <a:prstGeom prst="rect">
            <a:avLst/>
          </a:prstGeom>
        </p:spPr>
      </p:pic>
      <p:pic>
        <p:nvPicPr>
          <p:cNvPr id="22" name="Image 21" descr="_MG_8786a.jpg"/>
          <p:cNvPicPr>
            <a:picLocks noChangeAspect="1"/>
          </p:cNvPicPr>
          <p:nvPr/>
        </p:nvPicPr>
        <p:blipFill>
          <a:blip r:embed="rId4" cstate="email"/>
          <a:stretch>
            <a:fillRect/>
          </a:stretch>
        </p:blipFill>
        <p:spPr>
          <a:xfrm>
            <a:off x="3420294" y="2628504"/>
            <a:ext cx="3384376" cy="2304256"/>
          </a:xfrm>
          <a:prstGeom prst="rect">
            <a:avLst/>
          </a:prstGeom>
        </p:spPr>
      </p:pic>
      <p:pic>
        <p:nvPicPr>
          <p:cNvPr id="24" name="Image 23" descr="_MG_8385.jpg"/>
          <p:cNvPicPr>
            <a:picLocks noChangeAspect="1"/>
          </p:cNvPicPr>
          <p:nvPr/>
        </p:nvPicPr>
        <p:blipFill>
          <a:blip r:embed="rId5" cstate="email"/>
          <a:stretch>
            <a:fillRect/>
          </a:stretch>
        </p:blipFill>
        <p:spPr>
          <a:xfrm>
            <a:off x="7020697" y="2628504"/>
            <a:ext cx="3239158" cy="2304256"/>
          </a:xfrm>
          <a:prstGeom prst="rect">
            <a:avLst/>
          </a:prstGeom>
        </p:spPr>
      </p:pic>
      <p:pic>
        <p:nvPicPr>
          <p:cNvPr id="25" name="Image 24" descr="Bivouac 2.jpg"/>
          <p:cNvPicPr>
            <a:picLocks noChangeAspect="1"/>
          </p:cNvPicPr>
          <p:nvPr/>
        </p:nvPicPr>
        <p:blipFill>
          <a:blip r:embed="rId6" cstate="email"/>
          <a:stretch>
            <a:fillRect/>
          </a:stretch>
        </p:blipFill>
        <p:spPr>
          <a:xfrm>
            <a:off x="7020695" y="5184575"/>
            <a:ext cx="3168352" cy="2196456"/>
          </a:xfrm>
          <a:prstGeom prst="rect">
            <a:avLst/>
          </a:prstGeom>
        </p:spPr>
      </p:pic>
      <p:cxnSp>
        <p:nvCxnSpPr>
          <p:cNvPr id="13" name="Connecteur droit 12"/>
          <p:cNvCxnSpPr/>
          <p:nvPr/>
        </p:nvCxnSpPr>
        <p:spPr>
          <a:xfrm>
            <a:off x="148396" y="2494747"/>
            <a:ext cx="10072758" cy="1588"/>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14" name="Image 13" descr="_MG_8391.jpg"/>
          <p:cNvPicPr>
            <a:picLocks noChangeAspect="1"/>
          </p:cNvPicPr>
          <p:nvPr/>
        </p:nvPicPr>
        <p:blipFill>
          <a:blip r:embed="rId7" cstate="email"/>
          <a:stretch>
            <a:fillRect/>
          </a:stretch>
        </p:blipFill>
        <p:spPr>
          <a:xfrm>
            <a:off x="179934" y="2628504"/>
            <a:ext cx="3026708" cy="230425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10408</TotalTime>
  <Words>2380</Words>
  <Application>Microsoft Office PowerPoint</Application>
  <PresentationFormat>Personnalisé</PresentationFormat>
  <Paragraphs>272</Paragraphs>
  <Slides>32</Slides>
  <Notes>3</Notes>
  <HiddenSlides>0</HiddenSlides>
  <MMClips>0</MMClips>
  <ScaleCrop>false</ScaleCrop>
  <HeadingPairs>
    <vt:vector size="4" baseType="variant">
      <vt:variant>
        <vt:lpstr>Thème</vt:lpstr>
      </vt:variant>
      <vt:variant>
        <vt:i4>1</vt:i4>
      </vt:variant>
      <vt:variant>
        <vt:lpstr>Titres des diapositives</vt:lpstr>
      </vt:variant>
      <vt:variant>
        <vt:i4>32</vt:i4>
      </vt:variant>
    </vt:vector>
  </HeadingPairs>
  <TitlesOfParts>
    <vt:vector size="33"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Samuel REGNIER</dc:creator>
  <cp:lastModifiedBy>Caroline Dupuy</cp:lastModifiedBy>
  <cp:revision>474</cp:revision>
  <dcterms:created xsi:type="dcterms:W3CDTF">2010-08-28T14:02:30Z</dcterms:created>
  <dcterms:modified xsi:type="dcterms:W3CDTF">2013-08-20T13:04:38Z</dcterms:modified>
</cp:coreProperties>
</file>