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68"/>
  </p:notesMasterIdLst>
  <p:sldIdLst>
    <p:sldId id="412" r:id="rId2"/>
    <p:sldId id="413" r:id="rId3"/>
    <p:sldId id="485" r:id="rId4"/>
    <p:sldId id="486" r:id="rId5"/>
    <p:sldId id="479" r:id="rId6"/>
    <p:sldId id="500" r:id="rId7"/>
    <p:sldId id="478" r:id="rId8"/>
    <p:sldId id="502" r:id="rId9"/>
    <p:sldId id="503" r:id="rId10"/>
    <p:sldId id="504" r:id="rId11"/>
    <p:sldId id="506" r:id="rId12"/>
    <p:sldId id="488" r:id="rId13"/>
    <p:sldId id="489" r:id="rId14"/>
    <p:sldId id="511" r:id="rId15"/>
    <p:sldId id="482" r:id="rId16"/>
    <p:sldId id="483" r:id="rId17"/>
    <p:sldId id="484" r:id="rId18"/>
    <p:sldId id="510" r:id="rId19"/>
    <p:sldId id="491" r:id="rId20"/>
    <p:sldId id="499" r:id="rId21"/>
    <p:sldId id="497" r:id="rId22"/>
    <p:sldId id="505" r:id="rId23"/>
    <p:sldId id="492" r:id="rId24"/>
    <p:sldId id="493" r:id="rId25"/>
    <p:sldId id="509" r:id="rId26"/>
    <p:sldId id="508" r:id="rId27"/>
    <p:sldId id="507" r:id="rId28"/>
    <p:sldId id="490" r:id="rId29"/>
    <p:sldId id="429" r:id="rId30"/>
    <p:sldId id="473" r:id="rId31"/>
    <p:sldId id="434" r:id="rId32"/>
    <p:sldId id="474" r:id="rId33"/>
    <p:sldId id="433" r:id="rId34"/>
    <p:sldId id="475" r:id="rId35"/>
    <p:sldId id="430" r:id="rId36"/>
    <p:sldId id="476" r:id="rId37"/>
    <p:sldId id="435" r:id="rId38"/>
    <p:sldId id="472" r:id="rId39"/>
    <p:sldId id="512" r:id="rId40"/>
    <p:sldId id="467" r:id="rId41"/>
    <p:sldId id="468" r:id="rId42"/>
    <p:sldId id="487" r:id="rId43"/>
    <p:sldId id="494" r:id="rId44"/>
    <p:sldId id="495" r:id="rId45"/>
    <p:sldId id="496" r:id="rId46"/>
    <p:sldId id="264" r:id="rId47"/>
    <p:sldId id="438" r:id="rId48"/>
    <p:sldId id="440" r:id="rId49"/>
    <p:sldId id="441" r:id="rId50"/>
    <p:sldId id="442" r:id="rId51"/>
    <p:sldId id="443" r:id="rId52"/>
    <p:sldId id="444" r:id="rId53"/>
    <p:sldId id="445" r:id="rId54"/>
    <p:sldId id="446" r:id="rId55"/>
    <p:sldId id="447" r:id="rId56"/>
    <p:sldId id="448" r:id="rId57"/>
    <p:sldId id="460" r:id="rId58"/>
    <p:sldId id="464" r:id="rId59"/>
    <p:sldId id="466" r:id="rId60"/>
    <p:sldId id="449" r:id="rId61"/>
    <p:sldId id="450" r:id="rId62"/>
    <p:sldId id="451" r:id="rId63"/>
    <p:sldId id="452" r:id="rId64"/>
    <p:sldId id="453" r:id="rId65"/>
    <p:sldId id="454" r:id="rId66"/>
    <p:sldId id="455" r:id="rId67"/>
  </p:sldIdLst>
  <p:sldSz cx="9144000" cy="6858000" type="screen4x3"/>
  <p:notesSz cx="7099300" cy="10234613"/>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FF99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2798" autoAdjust="0"/>
    <p:restoredTop sz="99078" autoAdjust="0"/>
  </p:normalViewPr>
  <p:slideViewPr>
    <p:cSldViewPr>
      <p:cViewPr varScale="1">
        <p:scale>
          <a:sx n="95" d="100"/>
          <a:sy n="95" d="100"/>
        </p:scale>
        <p:origin x="-90" y="-3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4" d="100"/>
          <a:sy n="74" d="100"/>
        </p:scale>
        <p:origin x="-2142" y="-102"/>
      </p:cViewPr>
      <p:guideLst>
        <p:guide orient="horz" pos="3223"/>
        <p:guide pos="2236"/>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BB387633-1ADC-483C-B155-E31B9E126DA0}" type="datetimeFigureOut">
              <a:rPr lang="fr-FR" smtClean="0"/>
              <a:pPr/>
              <a:t>26/08/2013</a:t>
            </a:fld>
            <a:endParaRPr lang="fr-FR"/>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709613" y="4860925"/>
            <a:ext cx="5680075" cy="4605338"/>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fld id="{43D6C990-71B8-4D14-9EBB-C03617A79736}"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E99099E-F3CA-46EA-9614-649C932B280C}" type="slidenum">
              <a:rPr lang="fr-FR"/>
              <a:pPr/>
              <a:t>4</a:t>
            </a:fld>
            <a:endParaRPr lang="fr-FR"/>
          </a:p>
        </p:txBody>
      </p:sp>
      <p:sp>
        <p:nvSpPr>
          <p:cNvPr id="148482" name="Espace réservé de l'image des diapositives 1"/>
          <p:cNvSpPr>
            <a:spLocks noGrp="1" noRot="1" noChangeAspect="1" noTextEdit="1"/>
          </p:cNvSpPr>
          <p:nvPr>
            <p:ph type="sldImg"/>
          </p:nvPr>
        </p:nvSpPr>
        <p:spPr>
          <a:ln/>
        </p:spPr>
      </p:sp>
      <p:sp>
        <p:nvSpPr>
          <p:cNvPr id="148483" name="Espace réservé des commentaires 2"/>
          <p:cNvSpPr>
            <a:spLocks noGrp="1"/>
          </p:cNvSpPr>
          <p:nvPr>
            <p:ph type="body" idx="1"/>
          </p:nvPr>
        </p:nvSpPr>
        <p:spPr/>
        <p:txBody>
          <a:bodyPr lIns="99048" tIns="49524" rIns="99048" bIns="49524"/>
          <a:lstStyle/>
          <a:p>
            <a:pPr defTabSz="457200">
              <a:spcBef>
                <a:spcPct val="0"/>
              </a:spcBef>
            </a:pPr>
            <a:endParaRPr lang="fr-FR"/>
          </a:p>
        </p:txBody>
      </p:sp>
      <p:sp>
        <p:nvSpPr>
          <p:cNvPr id="148484" name="Espace réservé du numéro de diapositive 3"/>
          <p:cNvSpPr txBox="1">
            <a:spLocks noGrp="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495300"/>
            <a:fld id="{DC9BB014-0E5E-40F6-8EC7-BEFEF80634C8}" type="slidenum">
              <a:rPr lang="fr-FR" sz="1300">
                <a:ea typeface="ＭＳ Ｐゴシック" pitchFamily="-110" charset="-128"/>
              </a:rPr>
              <a:pPr algn="r" defTabSz="495300"/>
              <a:t>4</a:t>
            </a:fld>
            <a:endParaRPr lang="fr-FR" sz="1300">
              <a:ea typeface="ＭＳ Ｐゴシック" pitchFamily="-11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pPr>
              <a:defRPr/>
            </a:pPr>
            <a:endParaRPr lang="fr-FR"/>
          </a:p>
        </p:txBody>
      </p:sp>
      <p:sp>
        <p:nvSpPr>
          <p:cNvPr id="17" name="Espace réservé du pied de page 16"/>
          <p:cNvSpPr>
            <a:spLocks noGrp="1"/>
          </p:cNvSpPr>
          <p:nvPr>
            <p:ph type="ftr" sz="quarter" idx="11"/>
          </p:nvPr>
        </p:nvSpPr>
        <p:spPr/>
        <p:txBody>
          <a:bodyPr/>
          <a:lstStyle/>
          <a:p>
            <a:pPr>
              <a:defRPr/>
            </a:pPr>
            <a:endParaRPr lang="fr-FR"/>
          </a:p>
        </p:txBody>
      </p:sp>
      <p:sp>
        <p:nvSpPr>
          <p:cNvPr id="29" name="Espace réservé du numéro de diapositive 28"/>
          <p:cNvSpPr>
            <a:spLocks noGrp="1"/>
          </p:cNvSpPr>
          <p:nvPr>
            <p:ph type="sldNum" sz="quarter" idx="12"/>
          </p:nvPr>
        </p:nvSpPr>
        <p:spPr/>
        <p:txBody>
          <a:bodyPr/>
          <a:lstStyle/>
          <a:p>
            <a:pPr>
              <a:defRPr/>
            </a:pPr>
            <a:fld id="{5C6A9428-57FA-40B7-A866-56202A522EE2}" type="slidenum">
              <a:rPr lang="fr-FR" smtClean="0"/>
              <a:pPr>
                <a:defRPr/>
              </a:pPr>
              <a:t>‹N°›</a:t>
            </a:fld>
            <a:endParaRPr lang="fr-F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26340E35-54D5-45D4-909F-53F892C5F1C0}" type="slidenum">
              <a:rPr lang="fr-FR" smtClean="0"/>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259D3917-7471-4398-AEF4-30A683FF3C63}" type="slidenum">
              <a:rPr lang="fr-FR" smtClean="0"/>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3787C6C8-9C1E-43D5-B6BD-92F8C09E6BD3}" type="slidenum">
              <a:rPr lang="fr-FR" smtClean="0"/>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a:xfrm>
            <a:off x="7924800" y="6416675"/>
            <a:ext cx="762000" cy="365125"/>
          </a:xfrm>
        </p:spPr>
        <p:txBody>
          <a:bodyPr/>
          <a:lstStyle/>
          <a:p>
            <a:pPr>
              <a:defRPr/>
            </a:pPr>
            <a:fld id="{A621F405-7007-4DA5-B9B4-2C15172D4BAF}" type="slidenum">
              <a:rPr lang="fr-FR" smtClean="0"/>
              <a:pPr>
                <a:defRPr/>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pPr>
              <a:defRPr/>
            </a:pPr>
            <a:endParaRPr 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pPr>
              <a:defRPr/>
            </a:pPr>
            <a:fld id="{DBF086D9-CE44-49BB-895F-9E33D4D4D77C}" type="slidenum">
              <a:rPr lang="fr-FR" smtClean="0"/>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pPr>
              <a:defRPr/>
            </a:pPr>
            <a:endParaRPr lang="fr-FR"/>
          </a:p>
        </p:txBody>
      </p:sp>
      <p:sp>
        <p:nvSpPr>
          <p:cNvPr id="8" name="Espace réservé du pied de page 7"/>
          <p:cNvSpPr>
            <a:spLocks noGrp="1"/>
          </p:cNvSpPr>
          <p:nvPr>
            <p:ph type="ftr" sz="quarter" idx="11"/>
          </p:nvPr>
        </p:nvSpPr>
        <p:spPr/>
        <p:txBody>
          <a:bodyPr/>
          <a:lstStyle/>
          <a:p>
            <a:pPr>
              <a:defRPr/>
            </a:pPr>
            <a:endParaRPr lang="fr-FR"/>
          </a:p>
        </p:txBody>
      </p:sp>
      <p:sp>
        <p:nvSpPr>
          <p:cNvPr id="9" name="Espace réservé du numéro de diapositive 8"/>
          <p:cNvSpPr>
            <a:spLocks noGrp="1"/>
          </p:cNvSpPr>
          <p:nvPr>
            <p:ph type="sldNum" sz="quarter" idx="12"/>
          </p:nvPr>
        </p:nvSpPr>
        <p:spPr/>
        <p:txBody>
          <a:bodyPr/>
          <a:lstStyle/>
          <a:p>
            <a:pPr>
              <a:defRPr/>
            </a:pPr>
            <a:fld id="{BDDEBFC0-3EA6-4C40-97D6-4EB6188CA686}" type="slidenum">
              <a:rPr lang="fr-FR" smtClean="0"/>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pPr>
              <a:defRPr/>
            </a:pPr>
            <a:endParaRPr lang="fr-FR"/>
          </a:p>
        </p:txBody>
      </p:sp>
      <p:sp>
        <p:nvSpPr>
          <p:cNvPr id="4" name="Espace réservé du pied de page 3"/>
          <p:cNvSpPr>
            <a:spLocks noGrp="1"/>
          </p:cNvSpPr>
          <p:nvPr>
            <p:ph type="ftr" sz="quarter" idx="11"/>
          </p:nvPr>
        </p:nvSpPr>
        <p:spPr/>
        <p:txBody>
          <a:bodyPr/>
          <a:lstStyle/>
          <a:p>
            <a:pPr>
              <a:defRPr/>
            </a:pPr>
            <a:endParaRPr lang="fr-FR"/>
          </a:p>
        </p:txBody>
      </p:sp>
      <p:sp>
        <p:nvSpPr>
          <p:cNvPr id="5" name="Espace réservé du numéro de diapositive 4"/>
          <p:cNvSpPr>
            <a:spLocks noGrp="1"/>
          </p:cNvSpPr>
          <p:nvPr>
            <p:ph type="sldNum" sz="quarter" idx="12"/>
          </p:nvPr>
        </p:nvSpPr>
        <p:spPr/>
        <p:txBody>
          <a:bodyPr/>
          <a:lstStyle/>
          <a:p>
            <a:pPr>
              <a:defRPr/>
            </a:pPr>
            <a:fld id="{0DB3BB5A-B0CD-4267-9BE3-0FD1DF20D55C}" type="slidenum">
              <a:rPr lang="fr-FR" smtClean="0"/>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endParaRPr lang="fr-FR"/>
          </a:p>
        </p:txBody>
      </p:sp>
      <p:sp>
        <p:nvSpPr>
          <p:cNvPr id="3" name="Espace réservé du pied de page 2"/>
          <p:cNvSpPr>
            <a:spLocks noGrp="1"/>
          </p:cNvSpPr>
          <p:nvPr>
            <p:ph type="ftr" sz="quarter" idx="11"/>
          </p:nvPr>
        </p:nvSpPr>
        <p:spPr/>
        <p:txBody>
          <a:bodyPr/>
          <a:lstStyle/>
          <a:p>
            <a:pPr>
              <a:defRPr/>
            </a:pPr>
            <a:endParaRPr lang="fr-FR"/>
          </a:p>
        </p:txBody>
      </p:sp>
      <p:sp>
        <p:nvSpPr>
          <p:cNvPr id="4" name="Espace réservé du numéro de diapositive 3"/>
          <p:cNvSpPr>
            <a:spLocks noGrp="1"/>
          </p:cNvSpPr>
          <p:nvPr>
            <p:ph type="sldNum" sz="quarter" idx="12"/>
          </p:nvPr>
        </p:nvSpPr>
        <p:spPr/>
        <p:txBody>
          <a:bodyPr/>
          <a:lstStyle/>
          <a:p>
            <a:pPr>
              <a:defRPr/>
            </a:pPr>
            <a:fld id="{05E0BD78-B2BD-4077-A9F9-99B1058C8417}" type="slidenum">
              <a:rPr lang="fr-FR" smtClean="0"/>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pPr>
              <a:defRPr/>
            </a:pPr>
            <a:endParaRPr 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pPr>
              <a:defRPr/>
            </a:pPr>
            <a:fld id="{9427ADF8-ACEC-402D-B76F-42782CEFCEED}" type="slidenum">
              <a:rPr lang="fr-FR" smtClean="0"/>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pPr>
              <a:defRPr/>
            </a:pPr>
            <a:endParaRPr 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pPr>
              <a:defRPr/>
            </a:pPr>
            <a:fld id="{B3BCB221-75C4-49BA-A15B-246282EA0C40}" type="slidenum">
              <a:rPr lang="fr-FR" smtClean="0"/>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fr-F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fr-F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CF04A42F-AFC9-46B7-AD18-7651E0D507A8}" type="slidenum">
              <a:rPr lang="fr-FR" smtClean="0"/>
              <a:pPr>
                <a:defRPr/>
              </a:pPr>
              <a:t>‹N°›</a:t>
            </a:fld>
            <a:endParaRPr lang="fr-FR"/>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croisierejaune.com/video/10_dej_diner_berbere.html" TargetMode="Externa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eg"/></Relationships>
</file>

<file path=ppt/slides/_rels/slide1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52.jpeg"/></Relationships>
</file>

<file path=ppt/slides/_rels/slide1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croisierejaune.com/video/21_lezard_rouge.html" TargetMode="External"/><Relationship Id="rId7" Type="http://schemas.openxmlformats.org/officeDocument/2006/relationships/image" Target="../media/image63.jpeg"/><Relationship Id="rId2" Type="http://schemas.openxmlformats.org/officeDocument/2006/relationships/image" Target="../media/image59.png"/><Relationship Id="rId1" Type="http://schemas.openxmlformats.org/officeDocument/2006/relationships/slideLayout" Target="../slideLayouts/slideLayout1.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21.xml.rels><?xml version="1.0" encoding="UTF-8" standalone="yes"?>
<Relationships xmlns="http://schemas.openxmlformats.org/package/2006/relationships"><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image" Target="../media/image64.jpeg"/><Relationship Id="rId1" Type="http://schemas.openxmlformats.org/officeDocument/2006/relationships/slideLayout" Target="../slideLayouts/slideLayout7.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2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7.xml"/><Relationship Id="rId5" Type="http://schemas.openxmlformats.org/officeDocument/2006/relationships/image" Target="../media/image75.jpeg"/><Relationship Id="rId4" Type="http://schemas.openxmlformats.org/officeDocument/2006/relationships/image" Target="../media/image74.jpeg"/></Relationships>
</file>

<file path=ppt/slides/_rels/slide2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 Id="rId4" Type="http://schemas.openxmlformats.org/officeDocument/2006/relationships/image" Target="../media/image78.jpeg"/></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82.jpeg"/></Relationships>
</file>

<file path=ppt/slides/_rels/slide28.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7.xml"/><Relationship Id="rId5" Type="http://schemas.openxmlformats.org/officeDocument/2006/relationships/image" Target="../media/image86.jpeg"/><Relationship Id="rId4" Type="http://schemas.openxmlformats.org/officeDocument/2006/relationships/image" Target="../media/image85.jpeg"/></Relationships>
</file>

<file path=ppt/slides/_rels/slide29.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2.xml"/><Relationship Id="rId5" Type="http://schemas.openxmlformats.org/officeDocument/2006/relationships/image" Target="../media/image91.jpeg"/><Relationship Id="rId4" Type="http://schemas.openxmlformats.org/officeDocument/2006/relationships/image" Target="../media/image9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2.xml"/><Relationship Id="rId4" Type="http://schemas.openxmlformats.org/officeDocument/2006/relationships/image" Target="../media/image9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png"/><Relationship Id="rId1" Type="http://schemas.openxmlformats.org/officeDocument/2006/relationships/slideLayout" Target="../slideLayouts/slideLayout2.xml"/><Relationship Id="rId4" Type="http://schemas.openxmlformats.org/officeDocument/2006/relationships/image" Target="../media/image98.jpeg"/></Relationships>
</file>

<file path=ppt/slides/_rels/slide38.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6.png"/><Relationship Id="rId1" Type="http://schemas.openxmlformats.org/officeDocument/2006/relationships/slideLayout" Target="../slideLayouts/slideLayout2.xml"/><Relationship Id="rId4" Type="http://schemas.openxmlformats.org/officeDocument/2006/relationships/image" Target="../media/image100.jpeg"/></Relationships>
</file>

<file path=ppt/slides/_rels/slide39.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96.png"/><Relationship Id="rId1" Type="http://schemas.openxmlformats.org/officeDocument/2006/relationships/slideLayout" Target="../slideLayouts/slideLayout2.xml"/><Relationship Id="rId4" Type="http://schemas.openxmlformats.org/officeDocument/2006/relationships/image" Target="../media/image104.jpeg"/></Relationships>
</file>

<file path=ppt/slides/_rels/slide41.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2.xml"/><Relationship Id="rId4" Type="http://schemas.openxmlformats.org/officeDocument/2006/relationships/image" Target="../media/image107.png"/></Relationships>
</file>

<file path=ppt/slides/_rels/slide42.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slideLayout" Target="../slideLayouts/slideLayout7.xml"/><Relationship Id="rId5" Type="http://schemas.openxmlformats.org/officeDocument/2006/relationships/image" Target="../media/image111.jpeg"/><Relationship Id="rId4" Type="http://schemas.openxmlformats.org/officeDocument/2006/relationships/image" Target="../media/image110.jpeg"/></Relationships>
</file>

<file path=ppt/slides/_rels/slide43.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6.jpeg"/><Relationship Id="rId1" Type="http://schemas.openxmlformats.org/officeDocument/2006/relationships/slideLayout" Target="../slideLayouts/slideLayout2.xml"/><Relationship Id="rId4" Type="http://schemas.openxmlformats.org/officeDocument/2006/relationships/image" Target="../media/image117.jpeg"/></Relationships>
</file>

<file path=ppt/slides/_rels/slide46.xml.rels><?xml version="1.0" encoding="UTF-8" standalone="yes"?>
<Relationships xmlns="http://schemas.openxmlformats.org/package/2006/relationships"><Relationship Id="rId3" Type="http://schemas.openxmlformats.org/officeDocument/2006/relationships/hyperlink" Target="mailto:caroline@croisierejaune.com" TargetMode="External"/><Relationship Id="rId2" Type="http://schemas.openxmlformats.org/officeDocument/2006/relationships/image" Target="../media/image118.jpeg"/><Relationship Id="rId1" Type="http://schemas.openxmlformats.org/officeDocument/2006/relationships/slideLayout" Target="../slideLayouts/slideLayout2.xml"/><Relationship Id="rId5" Type="http://schemas.openxmlformats.org/officeDocument/2006/relationships/image" Target="../media/image119.png"/><Relationship Id="rId4" Type="http://schemas.openxmlformats.org/officeDocument/2006/relationships/hyperlink" Target="http://www.croisierejaune.com/"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image" Target="../media/image120.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image" Target="../media/image122.jpeg"/><Relationship Id="rId1" Type="http://schemas.openxmlformats.org/officeDocument/2006/relationships/slideLayout" Target="../slideLayouts/slideLayout7.xml"/><Relationship Id="rId5" Type="http://schemas.openxmlformats.org/officeDocument/2006/relationships/image" Target="../media/image125.jpeg"/><Relationship Id="rId4" Type="http://schemas.openxmlformats.org/officeDocument/2006/relationships/image" Target="../media/image124.jpeg"/></Relationships>
</file>

<file path=ppt/slides/_rels/slide49.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hyperlink" Target="http://www.croisierejaune.com/video/31_ephemere_ambassadeur_camp.html" TargetMode="External"/><Relationship Id="rId1" Type="http://schemas.openxmlformats.org/officeDocument/2006/relationships/slideLayout" Target="../slideLayouts/slideLayout1.xml"/><Relationship Id="rId4" Type="http://schemas.openxmlformats.org/officeDocument/2006/relationships/image" Target="../media/image127.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3" Type="http://schemas.openxmlformats.org/officeDocument/2006/relationships/hyperlink" Target="http://www.croisierejaune.com/video/31_ephemere_ambassadeur_camp.html" TargetMode="External"/><Relationship Id="rId2" Type="http://schemas.openxmlformats.org/officeDocument/2006/relationships/image" Target="../media/image120.png"/><Relationship Id="rId1" Type="http://schemas.openxmlformats.org/officeDocument/2006/relationships/slideLayout" Target="../slideLayouts/slideLayout1.xml"/><Relationship Id="rId6" Type="http://schemas.openxmlformats.org/officeDocument/2006/relationships/image" Target="../media/image130.jpeg"/><Relationship Id="rId5" Type="http://schemas.openxmlformats.org/officeDocument/2006/relationships/image" Target="../media/image129.jpeg"/><Relationship Id="rId4" Type="http://schemas.openxmlformats.org/officeDocument/2006/relationships/image" Target="../media/image128.jpeg"/></Relationships>
</file>

<file path=ppt/slides/_rels/slide51.xml.rels><?xml version="1.0" encoding="UTF-8" standalone="yes"?>
<Relationships xmlns="http://schemas.openxmlformats.org/package/2006/relationships"><Relationship Id="rId3" Type="http://schemas.openxmlformats.org/officeDocument/2006/relationships/hyperlink" Target="http://www.croisierejaune.com/video/31_ephemere_ambassadeur_camp.html" TargetMode="External"/><Relationship Id="rId2" Type="http://schemas.openxmlformats.org/officeDocument/2006/relationships/image" Target="../media/image120.png"/><Relationship Id="rId1" Type="http://schemas.openxmlformats.org/officeDocument/2006/relationships/slideLayout" Target="../slideLayouts/slideLayout1.xml"/><Relationship Id="rId5" Type="http://schemas.openxmlformats.org/officeDocument/2006/relationships/image" Target="../media/image132.jpeg"/><Relationship Id="rId4" Type="http://schemas.openxmlformats.org/officeDocument/2006/relationships/image" Target="../media/image131.jpeg"/></Relationships>
</file>

<file path=ppt/slides/_rels/slide52.xml.rels><?xml version="1.0" encoding="UTF-8" standalone="yes"?>
<Relationships xmlns="http://schemas.openxmlformats.org/package/2006/relationships"><Relationship Id="rId3" Type="http://schemas.openxmlformats.org/officeDocument/2006/relationships/hyperlink" Target="http://www.croisierejaune.com/video/31_ephemere_ambassadeur_camp.html" TargetMode="External"/><Relationship Id="rId2" Type="http://schemas.openxmlformats.org/officeDocument/2006/relationships/image" Target="../media/image120.png"/><Relationship Id="rId1" Type="http://schemas.openxmlformats.org/officeDocument/2006/relationships/slideLayout" Target="../slideLayouts/slideLayout1.xml"/><Relationship Id="rId4" Type="http://schemas.openxmlformats.org/officeDocument/2006/relationships/image" Target="../media/image133.jpeg"/></Relationships>
</file>

<file path=ppt/slides/_rels/slide53.xml.rels><?xml version="1.0" encoding="UTF-8" standalone="yes"?>
<Relationships xmlns="http://schemas.openxmlformats.org/package/2006/relationships"><Relationship Id="rId3" Type="http://schemas.openxmlformats.org/officeDocument/2006/relationships/hyperlink" Target="http://www.croisierejaune.com/video/31_ephemere_ambassadeur_camp.html" TargetMode="External"/><Relationship Id="rId2" Type="http://schemas.openxmlformats.org/officeDocument/2006/relationships/image" Target="../media/image120.png"/><Relationship Id="rId1" Type="http://schemas.openxmlformats.org/officeDocument/2006/relationships/slideLayout" Target="../slideLayouts/slideLayout1.xml"/><Relationship Id="rId4" Type="http://schemas.openxmlformats.org/officeDocument/2006/relationships/image" Target="../media/image134.jpeg"/></Relationships>
</file>

<file path=ppt/slides/_rels/slide54.xml.rels><?xml version="1.0" encoding="UTF-8" standalone="yes"?>
<Relationships xmlns="http://schemas.openxmlformats.org/package/2006/relationships"><Relationship Id="rId3" Type="http://schemas.openxmlformats.org/officeDocument/2006/relationships/hyperlink" Target="http://www.croisierejaune.com/video/31_ephemere_ambassadeur_camp.html" TargetMode="External"/><Relationship Id="rId2" Type="http://schemas.openxmlformats.org/officeDocument/2006/relationships/image" Target="../media/image120.png"/><Relationship Id="rId1" Type="http://schemas.openxmlformats.org/officeDocument/2006/relationships/slideLayout" Target="../slideLayouts/slideLayout1.xml"/><Relationship Id="rId4" Type="http://schemas.openxmlformats.org/officeDocument/2006/relationships/image" Target="../media/image135.jpeg"/></Relationships>
</file>

<file path=ppt/slides/_rels/slide55.xml.rels><?xml version="1.0" encoding="UTF-8" standalone="yes"?>
<Relationships xmlns="http://schemas.openxmlformats.org/package/2006/relationships"><Relationship Id="rId3" Type="http://schemas.openxmlformats.org/officeDocument/2006/relationships/hyperlink" Target="http://www.croisierejaune.com/video/31_ephemere_ambassadeur_camp.html" TargetMode="External"/><Relationship Id="rId2" Type="http://schemas.openxmlformats.org/officeDocument/2006/relationships/image" Target="../media/image120.png"/><Relationship Id="rId1" Type="http://schemas.openxmlformats.org/officeDocument/2006/relationships/slideLayout" Target="../slideLayouts/slideLayout1.xml"/><Relationship Id="rId4" Type="http://schemas.openxmlformats.org/officeDocument/2006/relationships/image" Target="../media/image136.jpeg"/></Relationships>
</file>

<file path=ppt/slides/_rels/slide56.xml.rels><?xml version="1.0" encoding="UTF-8" standalone="yes"?>
<Relationships xmlns="http://schemas.openxmlformats.org/package/2006/relationships"><Relationship Id="rId3" Type="http://schemas.openxmlformats.org/officeDocument/2006/relationships/hyperlink" Target="http://www.croisierejaune.com/video/31_ephemere_ambassadeur_camp.html" TargetMode="External"/><Relationship Id="rId2" Type="http://schemas.openxmlformats.org/officeDocument/2006/relationships/image" Target="../media/image120.png"/><Relationship Id="rId1" Type="http://schemas.openxmlformats.org/officeDocument/2006/relationships/slideLayout" Target="../slideLayouts/slideLayout1.xml"/><Relationship Id="rId5" Type="http://schemas.openxmlformats.org/officeDocument/2006/relationships/image" Target="../media/image138.jpeg"/><Relationship Id="rId4" Type="http://schemas.openxmlformats.org/officeDocument/2006/relationships/image" Target="../media/image137.jpeg"/></Relationships>
</file>

<file path=ppt/slides/_rels/slide5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croisierejaune.com/video/10_dej_diner_berbere.html" TargetMode="Externa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58.xml.rels><?xml version="1.0" encoding="UTF-8" standalone="yes"?>
<Relationships xmlns="http://schemas.openxmlformats.org/package/2006/relationships"><Relationship Id="rId3" Type="http://schemas.openxmlformats.org/officeDocument/2006/relationships/image" Target="../media/image139.jpeg"/><Relationship Id="rId2" Type="http://schemas.openxmlformats.org/officeDocument/2006/relationships/image" Target="../media/image120.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41.jpeg"/><Relationship Id="rId2" Type="http://schemas.openxmlformats.org/officeDocument/2006/relationships/image" Target="../media/image140.jpeg"/><Relationship Id="rId1" Type="http://schemas.openxmlformats.org/officeDocument/2006/relationships/slideLayout" Target="../slideLayouts/slideLayout7.xml"/><Relationship Id="rId4" Type="http://schemas.openxmlformats.org/officeDocument/2006/relationships/image" Target="../media/image142.jpe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20.png"/><Relationship Id="rId7" Type="http://schemas.openxmlformats.org/officeDocument/2006/relationships/image" Target="../media/image146.jpeg"/><Relationship Id="rId2" Type="http://schemas.openxmlformats.org/officeDocument/2006/relationships/image" Target="../media/image143.jpeg"/><Relationship Id="rId1" Type="http://schemas.openxmlformats.org/officeDocument/2006/relationships/slideLayout" Target="../slideLayouts/slideLayout1.xml"/><Relationship Id="rId6" Type="http://schemas.openxmlformats.org/officeDocument/2006/relationships/image" Target="../media/image145.jpeg"/><Relationship Id="rId5" Type="http://schemas.openxmlformats.org/officeDocument/2006/relationships/image" Target="../media/image144.jpeg"/><Relationship Id="rId4" Type="http://schemas.openxmlformats.org/officeDocument/2006/relationships/hyperlink" Target="http://www.croisierejaune.com/video/29_Sahara_design_diner.html"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147.jpeg"/><Relationship Id="rId2" Type="http://schemas.openxmlformats.org/officeDocument/2006/relationships/image" Target="../media/image120.png"/><Relationship Id="rId1" Type="http://schemas.openxmlformats.org/officeDocument/2006/relationships/slideLayout" Target="../slideLayouts/slideLayout1.xml"/><Relationship Id="rId4" Type="http://schemas.openxmlformats.org/officeDocument/2006/relationships/image" Target="../media/image148.jpeg"/></Relationships>
</file>

<file path=ppt/slides/_rels/slide62.xml.rels><?xml version="1.0" encoding="UTF-8" standalone="yes"?>
<Relationships xmlns="http://schemas.openxmlformats.org/package/2006/relationships"><Relationship Id="rId3" Type="http://schemas.openxmlformats.org/officeDocument/2006/relationships/image" Target="../media/image150.jpeg"/><Relationship Id="rId2" Type="http://schemas.openxmlformats.org/officeDocument/2006/relationships/image" Target="../media/image149.jpeg"/><Relationship Id="rId1" Type="http://schemas.openxmlformats.org/officeDocument/2006/relationships/slideLayout" Target="../slideLayouts/slideLayout7.xml"/><Relationship Id="rId5" Type="http://schemas.openxmlformats.org/officeDocument/2006/relationships/image" Target="../media/image152.jpeg"/><Relationship Id="rId4" Type="http://schemas.openxmlformats.org/officeDocument/2006/relationships/image" Target="../media/image151.jpeg"/></Relationships>
</file>

<file path=ppt/slides/_rels/slide63.xml.rels><?xml version="1.0" encoding="UTF-8" standalone="yes"?>
<Relationships xmlns="http://schemas.openxmlformats.org/package/2006/relationships"><Relationship Id="rId3" Type="http://schemas.openxmlformats.org/officeDocument/2006/relationships/image" Target="../media/image154.jpeg"/><Relationship Id="rId2" Type="http://schemas.openxmlformats.org/officeDocument/2006/relationships/image" Target="../media/image153.jpeg"/><Relationship Id="rId1" Type="http://schemas.openxmlformats.org/officeDocument/2006/relationships/slideLayout" Target="../slideLayouts/slideLayout7.xml"/><Relationship Id="rId6" Type="http://schemas.openxmlformats.org/officeDocument/2006/relationships/hyperlink" Target="http://www.croisierejaune.com/video/32_Ephemere_Sahara_Lounge.html" TargetMode="External"/><Relationship Id="rId5" Type="http://schemas.openxmlformats.org/officeDocument/2006/relationships/image" Target="../media/image156.jpeg"/><Relationship Id="rId4" Type="http://schemas.openxmlformats.org/officeDocument/2006/relationships/image" Target="../media/image155.jpeg"/></Relationships>
</file>

<file path=ppt/slides/_rels/slide64.xml.rels><?xml version="1.0" encoding="UTF-8" standalone="yes"?>
<Relationships xmlns="http://schemas.openxmlformats.org/package/2006/relationships"><Relationship Id="rId3" Type="http://schemas.openxmlformats.org/officeDocument/2006/relationships/image" Target="../media/image157.jpeg"/><Relationship Id="rId2" Type="http://schemas.openxmlformats.org/officeDocument/2006/relationships/image" Target="../media/image120.png"/><Relationship Id="rId1" Type="http://schemas.openxmlformats.org/officeDocument/2006/relationships/slideLayout" Target="../slideLayouts/slideLayout1.xml"/><Relationship Id="rId4" Type="http://schemas.openxmlformats.org/officeDocument/2006/relationships/image" Target="../media/image158.jpeg"/></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66.xml.rels><?xml version="1.0" encoding="UTF-8" standalone="yes"?>
<Relationships xmlns="http://schemas.openxmlformats.org/package/2006/relationships"><Relationship Id="rId3" Type="http://schemas.openxmlformats.org/officeDocument/2006/relationships/image" Target="../media/image160.jpeg"/><Relationship Id="rId2" Type="http://schemas.openxmlformats.org/officeDocument/2006/relationships/image" Target="../media/image120.png"/><Relationship Id="rId1" Type="http://schemas.openxmlformats.org/officeDocument/2006/relationships/slideLayout" Target="../slideLayouts/slideLayout1.xml"/><Relationship Id="rId5" Type="http://schemas.openxmlformats.org/officeDocument/2006/relationships/image" Target="../media/image162.jpeg"/><Relationship Id="rId4" Type="http://schemas.openxmlformats.org/officeDocument/2006/relationships/image" Target="../media/image161.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831850" y="5308600"/>
            <a:ext cx="4124325" cy="568325"/>
          </a:xfrm>
        </p:spPr>
        <p:txBody>
          <a:bodyPr>
            <a:normAutofit/>
          </a:bodyPr>
          <a:lstStyle/>
          <a:p>
            <a:pPr algn="l" eaLnBrk="1" hangingPunct="1">
              <a:lnSpc>
                <a:spcPct val="80000"/>
              </a:lnSpc>
            </a:pPr>
            <a:r>
              <a:rPr lang="fr-FR" sz="3400" b="1" smtClean="0">
                <a:solidFill>
                  <a:srgbClr val="FFFFFF"/>
                </a:solidFill>
                <a:latin typeface="Pristina" pitchFamily="66" charset="0"/>
              </a:rPr>
              <a:t>Tous unis pour vous accueillir</a:t>
            </a:r>
          </a:p>
        </p:txBody>
      </p:sp>
      <p:pic>
        <p:nvPicPr>
          <p:cNvPr id="15363" name="Image 3" descr="LOGO CJ ENTIER2 BLC.eps"/>
          <p:cNvPicPr>
            <a:picLocks noChangeAspect="1"/>
          </p:cNvPicPr>
          <p:nvPr/>
        </p:nvPicPr>
        <p:blipFill>
          <a:blip r:embed="rId2" cstate="email"/>
          <a:srcRect/>
          <a:stretch>
            <a:fillRect/>
          </a:stretch>
        </p:blipFill>
        <p:spPr bwMode="auto">
          <a:xfrm>
            <a:off x="685800" y="323850"/>
            <a:ext cx="4270375" cy="4164013"/>
          </a:xfrm>
          <a:prstGeom prst="rect">
            <a:avLst/>
          </a:prstGeom>
          <a:noFill/>
          <a:ln w="9525">
            <a:noFill/>
            <a:miter lim="800000"/>
            <a:headEnd/>
            <a:tailEnd/>
          </a:ln>
        </p:spPr>
      </p:pic>
      <p:pic>
        <p:nvPicPr>
          <p:cNvPr id="15364" name="Image 11" descr="IMG_2625.jpg"/>
          <p:cNvPicPr>
            <a:picLocks noChangeAspect="1"/>
          </p:cNvPicPr>
          <p:nvPr/>
        </p:nvPicPr>
        <p:blipFill>
          <a:blip r:embed="rId3" cstate="email"/>
          <a:srcRect/>
          <a:stretch>
            <a:fillRect/>
          </a:stretch>
        </p:blipFill>
        <p:spPr bwMode="auto">
          <a:xfrm>
            <a:off x="5511800" y="4508500"/>
            <a:ext cx="3238500" cy="2159000"/>
          </a:xfrm>
          <a:prstGeom prst="rect">
            <a:avLst/>
          </a:prstGeom>
          <a:noFill/>
          <a:ln w="9525">
            <a:noFill/>
            <a:miter lim="800000"/>
            <a:headEnd/>
            <a:tailEnd/>
          </a:ln>
        </p:spPr>
      </p:pic>
      <p:pic>
        <p:nvPicPr>
          <p:cNvPr id="15365" name="Image 12" descr="IMG_8988.jpg"/>
          <p:cNvPicPr>
            <a:picLocks noChangeAspect="1"/>
          </p:cNvPicPr>
          <p:nvPr/>
        </p:nvPicPr>
        <p:blipFill>
          <a:blip r:embed="rId4" cstate="email"/>
          <a:srcRect/>
          <a:stretch>
            <a:fillRect/>
          </a:stretch>
        </p:blipFill>
        <p:spPr bwMode="auto">
          <a:xfrm>
            <a:off x="5511800" y="134938"/>
            <a:ext cx="3238500" cy="2159000"/>
          </a:xfrm>
          <a:prstGeom prst="rect">
            <a:avLst/>
          </a:prstGeom>
          <a:noFill/>
          <a:ln w="9525">
            <a:noFill/>
            <a:miter lim="800000"/>
            <a:headEnd/>
            <a:tailEnd/>
          </a:ln>
        </p:spPr>
      </p:pic>
      <p:pic>
        <p:nvPicPr>
          <p:cNvPr id="15366" name="Image 13" descr="IMG_9476.jpg"/>
          <p:cNvPicPr>
            <a:picLocks noChangeAspect="1"/>
          </p:cNvPicPr>
          <p:nvPr/>
        </p:nvPicPr>
        <p:blipFill>
          <a:blip r:embed="rId5" cstate="email"/>
          <a:srcRect/>
          <a:stretch>
            <a:fillRect/>
          </a:stretch>
        </p:blipFill>
        <p:spPr bwMode="auto">
          <a:xfrm>
            <a:off x="5511800" y="2328863"/>
            <a:ext cx="3238500" cy="215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ChangeArrowheads="1"/>
          </p:cNvSpPr>
          <p:nvPr/>
        </p:nvSpPr>
        <p:spPr bwMode="auto">
          <a:xfrm>
            <a:off x="393700" y="503238"/>
            <a:ext cx="4048125" cy="630237"/>
          </a:xfrm>
          <a:prstGeom prst="rect">
            <a:avLst/>
          </a:prstGeom>
          <a:noFill/>
          <a:ln w="9525">
            <a:noFill/>
            <a:miter lim="800000"/>
            <a:headEnd/>
            <a:tailEnd/>
          </a:ln>
        </p:spPr>
        <p:txBody>
          <a:bodyPr/>
          <a:lstStyle/>
          <a:p>
            <a:pPr marL="342900" indent="-342900" algn="ctr" defTabSz="914400">
              <a:spcBef>
                <a:spcPct val="20000"/>
              </a:spcBef>
            </a:pPr>
            <a:r>
              <a:rPr lang="fr-FR" sz="3000" i="1">
                <a:latin typeface="Pristina" pitchFamily="66" charset="0"/>
              </a:rPr>
              <a:t>Paysages Chénini</a:t>
            </a:r>
          </a:p>
          <a:p>
            <a:pPr marL="342900" indent="-342900" algn="ctr" defTabSz="914400">
              <a:spcBef>
                <a:spcPct val="20000"/>
              </a:spcBef>
            </a:pPr>
            <a:r>
              <a:rPr lang="fr-FR" sz="3000" i="1">
                <a:latin typeface="Pristina" pitchFamily="66" charset="0"/>
              </a:rPr>
              <a:t> </a:t>
            </a:r>
          </a:p>
          <a:p>
            <a:pPr marL="342900" indent="-342900" algn="ctr" defTabSz="914400">
              <a:spcBef>
                <a:spcPct val="20000"/>
              </a:spcBef>
            </a:pPr>
            <a:r>
              <a:rPr lang="fr-FR" sz="3000" i="1">
                <a:latin typeface="Pristina" pitchFamily="66" charset="0"/>
              </a:rPr>
              <a:t> </a:t>
            </a:r>
          </a:p>
        </p:txBody>
      </p:sp>
      <p:pic>
        <p:nvPicPr>
          <p:cNvPr id="12292" name="Picture 6" descr="tunisie_desert7"/>
          <p:cNvPicPr>
            <a:picLocks noChangeAspect="1" noChangeArrowheads="1"/>
          </p:cNvPicPr>
          <p:nvPr/>
        </p:nvPicPr>
        <p:blipFill>
          <a:blip r:embed="rId2" cstate="email"/>
          <a:srcRect/>
          <a:stretch>
            <a:fillRect/>
          </a:stretch>
        </p:blipFill>
        <p:spPr bwMode="auto">
          <a:xfrm>
            <a:off x="4857750" y="3622675"/>
            <a:ext cx="3810000" cy="2854325"/>
          </a:xfrm>
          <a:prstGeom prst="rect">
            <a:avLst/>
          </a:prstGeom>
          <a:noFill/>
          <a:ln w="9525">
            <a:noFill/>
            <a:miter lim="800000"/>
            <a:headEnd/>
            <a:tailEnd/>
          </a:ln>
        </p:spPr>
      </p:pic>
      <p:pic>
        <p:nvPicPr>
          <p:cNvPr id="12293" name="Picture 7" descr="chenini-mosquee-visoterra-12203"/>
          <p:cNvPicPr>
            <a:picLocks noChangeAspect="1" noChangeArrowheads="1"/>
          </p:cNvPicPr>
          <p:nvPr/>
        </p:nvPicPr>
        <p:blipFill>
          <a:blip r:embed="rId3" cstate="email"/>
          <a:srcRect/>
          <a:stretch>
            <a:fillRect/>
          </a:stretch>
        </p:blipFill>
        <p:spPr bwMode="auto">
          <a:xfrm>
            <a:off x="4857750" y="361950"/>
            <a:ext cx="3810000" cy="2682875"/>
          </a:xfrm>
          <a:prstGeom prst="rect">
            <a:avLst/>
          </a:prstGeom>
          <a:noFill/>
          <a:ln w="9525">
            <a:noFill/>
            <a:miter lim="800000"/>
            <a:headEnd/>
            <a:tailEnd/>
          </a:ln>
        </p:spPr>
      </p:pic>
      <p:pic>
        <p:nvPicPr>
          <p:cNvPr id="12294" name="Picture 9" descr="chenini-425x324"/>
          <p:cNvPicPr>
            <a:picLocks noChangeAspect="1" noChangeArrowheads="1"/>
          </p:cNvPicPr>
          <p:nvPr/>
        </p:nvPicPr>
        <p:blipFill>
          <a:blip r:embed="rId4" cstate="email"/>
          <a:srcRect/>
          <a:stretch>
            <a:fillRect/>
          </a:stretch>
        </p:blipFill>
        <p:spPr bwMode="auto">
          <a:xfrm>
            <a:off x="393700" y="1724025"/>
            <a:ext cx="4048125" cy="3086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7" name="Picture 5" descr="\\Servboul1\imagescj\Nouvelle Photothèque\Opérations\L'ÉTUDIANT\IMG_2380.jpg"/>
          <p:cNvPicPr>
            <a:picLocks noChangeAspect="1" noChangeArrowheads="1"/>
          </p:cNvPicPr>
          <p:nvPr/>
        </p:nvPicPr>
        <p:blipFill>
          <a:blip r:embed="rId2" cstate="email"/>
          <a:srcRect/>
          <a:stretch>
            <a:fillRect/>
          </a:stretch>
        </p:blipFill>
        <p:spPr bwMode="auto">
          <a:xfrm>
            <a:off x="5220072" y="836712"/>
            <a:ext cx="3313542" cy="4436312"/>
          </a:xfrm>
          <a:prstGeom prst="rect">
            <a:avLst/>
          </a:prstGeom>
          <a:noFill/>
        </p:spPr>
      </p:pic>
      <p:sp>
        <p:nvSpPr>
          <p:cNvPr id="5" name="Titre 1"/>
          <p:cNvSpPr txBox="1">
            <a:spLocks/>
          </p:cNvSpPr>
          <p:nvPr/>
        </p:nvSpPr>
        <p:spPr bwMode="auto">
          <a:xfrm>
            <a:off x="611560" y="116632"/>
            <a:ext cx="8157592" cy="616793"/>
          </a:xfrm>
          <a:prstGeom prst="rect">
            <a:avLst/>
          </a:prstGeom>
          <a:noFill/>
          <a:ln w="9525">
            <a:solidFill>
              <a:schemeClr val="accent6">
                <a:lumMod val="50000"/>
              </a:schemeClr>
            </a:solidFill>
            <a:prstDash val="sysDot"/>
            <a:miter lim="800000"/>
            <a:headEnd/>
            <a:tailEnd/>
          </a:ln>
          <a:effectLst/>
        </p:spPr>
        <p:txBody>
          <a:bodyPr anchor="ctr"/>
          <a:lstStyle/>
          <a:p>
            <a:pPr algn="ctr" defTabSz="914400">
              <a:defRPr/>
            </a:pPr>
            <a:r>
              <a:rPr lang="fr-FR" sz="3000" dirty="0">
                <a:latin typeface="Pristina" pitchFamily="66" charset="0"/>
                <a:ea typeface="ＭＳ Ｐゴシック" pitchFamily="-110" charset="-128"/>
              </a:rPr>
              <a:t>Déjeuner </a:t>
            </a:r>
            <a:r>
              <a:rPr lang="fr-FR" sz="3000" dirty="0" smtClean="0">
                <a:latin typeface="Pristina" pitchFamily="66" charset="0"/>
                <a:ea typeface="ＭＳ Ｐゴシック" pitchFamily="-110" charset="-128"/>
              </a:rPr>
              <a:t>à </a:t>
            </a:r>
            <a:r>
              <a:rPr lang="fr-FR" sz="3000" dirty="0">
                <a:latin typeface="Pristina" pitchFamily="66" charset="0"/>
                <a:ea typeface="ＭＳ Ｐゴシック" pitchFamily="-110" charset="-128"/>
              </a:rPr>
              <a:t>ciel ouvert dans le vieux village de </a:t>
            </a:r>
            <a:r>
              <a:rPr lang="fr-FR" sz="3000" dirty="0" err="1">
                <a:latin typeface="Pristina" pitchFamily="66" charset="0"/>
                <a:ea typeface="ＭＳ Ｐゴシック" pitchFamily="-110" charset="-128"/>
              </a:rPr>
              <a:t>Douiret</a:t>
            </a:r>
            <a:endParaRPr lang="fr-FR" sz="3000" dirty="0">
              <a:latin typeface="Pristina" pitchFamily="66" charset="0"/>
              <a:ea typeface="ＭＳ Ｐゴシック" pitchFamily="-110" charset="-128"/>
            </a:endParaRPr>
          </a:p>
        </p:txBody>
      </p:sp>
      <p:pic>
        <p:nvPicPr>
          <p:cNvPr id="100354" name="Picture 2" descr="\\Servboul1\imagescj\Nouvelle Photothèque\Opérations\L'ÉTUDIANT\DSC_0580.JPG"/>
          <p:cNvPicPr>
            <a:picLocks noChangeAspect="1" noChangeArrowheads="1"/>
          </p:cNvPicPr>
          <p:nvPr/>
        </p:nvPicPr>
        <p:blipFill>
          <a:blip r:embed="rId3" cstate="email"/>
          <a:srcRect/>
          <a:stretch>
            <a:fillRect/>
          </a:stretch>
        </p:blipFill>
        <p:spPr bwMode="auto">
          <a:xfrm>
            <a:off x="323528" y="836712"/>
            <a:ext cx="4248472" cy="2844316"/>
          </a:xfrm>
          <a:prstGeom prst="rect">
            <a:avLst/>
          </a:prstGeom>
          <a:noFill/>
        </p:spPr>
      </p:pic>
      <p:pic>
        <p:nvPicPr>
          <p:cNvPr id="100355" name="Picture 3" descr="\\Servboul1\imagescj\Nouvelle Photothèque\Opérations\L'ÉTUDIANT\DSC_0583.JPG"/>
          <p:cNvPicPr>
            <a:picLocks noChangeAspect="1" noChangeArrowheads="1"/>
          </p:cNvPicPr>
          <p:nvPr/>
        </p:nvPicPr>
        <p:blipFill>
          <a:blip r:embed="rId4" cstate="email"/>
          <a:srcRect/>
          <a:stretch>
            <a:fillRect/>
          </a:stretch>
        </p:blipFill>
        <p:spPr bwMode="auto">
          <a:xfrm>
            <a:off x="4716016" y="3789040"/>
            <a:ext cx="4211960" cy="2819871"/>
          </a:xfrm>
          <a:prstGeom prst="rect">
            <a:avLst/>
          </a:prstGeom>
          <a:noFill/>
        </p:spPr>
      </p:pic>
      <p:pic>
        <p:nvPicPr>
          <p:cNvPr id="100356" name="Picture 4" descr="\\Servboul1\imagescj\Nouvelle Photothèque\Opérations\L'ÉTUDIANT\DSC_0614.JPG"/>
          <p:cNvPicPr>
            <a:picLocks noChangeAspect="1" noChangeArrowheads="1"/>
          </p:cNvPicPr>
          <p:nvPr/>
        </p:nvPicPr>
        <p:blipFill>
          <a:blip r:embed="rId5" cstate="email"/>
          <a:srcRect/>
          <a:stretch>
            <a:fillRect/>
          </a:stretch>
        </p:blipFill>
        <p:spPr bwMode="auto">
          <a:xfrm>
            <a:off x="395536" y="3861048"/>
            <a:ext cx="4194694" cy="280831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12"/>
          <p:cNvSpPr>
            <a:spLocks noChangeArrowheads="1"/>
          </p:cNvSpPr>
          <p:nvPr/>
        </p:nvSpPr>
        <p:spPr bwMode="auto">
          <a:xfrm>
            <a:off x="323528" y="404664"/>
            <a:ext cx="8281988" cy="503238"/>
          </a:xfrm>
          <a:prstGeom prst="rect">
            <a:avLst/>
          </a:prstGeom>
          <a:noFill/>
          <a:ln w="9525">
            <a:noFill/>
            <a:miter lim="800000"/>
            <a:headEnd/>
            <a:tailEnd/>
          </a:ln>
        </p:spPr>
        <p:txBody>
          <a:bodyPr/>
          <a:lstStyle/>
          <a:p>
            <a:pPr marL="342900" indent="-342900" algn="ctr">
              <a:lnSpc>
                <a:spcPct val="80000"/>
              </a:lnSpc>
              <a:spcBef>
                <a:spcPct val="20000"/>
              </a:spcBef>
            </a:pPr>
            <a:r>
              <a:rPr lang="fr-FR" sz="3000" i="1" dirty="0">
                <a:latin typeface="Pristina" pitchFamily="66" charset="0"/>
              </a:rPr>
              <a:t>Campement </a:t>
            </a:r>
            <a:r>
              <a:rPr lang="fr-FR" sz="3000" i="1" dirty="0" smtClean="0">
                <a:latin typeface="Pristina" pitchFamily="66" charset="0"/>
              </a:rPr>
              <a:t> fixe à </a:t>
            </a:r>
            <a:r>
              <a:rPr lang="fr-FR" sz="3000" i="1" dirty="0" err="1">
                <a:latin typeface="Pristina" pitchFamily="66" charset="0"/>
              </a:rPr>
              <a:t>Douz</a:t>
            </a:r>
            <a:endParaRPr lang="fr-FR" sz="3000" dirty="0">
              <a:latin typeface="Pristina" pitchFamily="66" charset="0"/>
            </a:endParaRPr>
          </a:p>
        </p:txBody>
      </p:sp>
      <p:pic>
        <p:nvPicPr>
          <p:cNvPr id="131081" name="Picture 9" descr="zaafrane-desert-sahara"/>
          <p:cNvPicPr>
            <a:picLocks noChangeAspect="1" noChangeArrowheads="1"/>
          </p:cNvPicPr>
          <p:nvPr/>
        </p:nvPicPr>
        <p:blipFill>
          <a:blip r:embed="rId2" cstate="email"/>
          <a:srcRect/>
          <a:stretch>
            <a:fillRect/>
          </a:stretch>
        </p:blipFill>
        <p:spPr bwMode="auto">
          <a:xfrm>
            <a:off x="0" y="1268760"/>
            <a:ext cx="2879725" cy="2155825"/>
          </a:xfrm>
          <a:prstGeom prst="rect">
            <a:avLst/>
          </a:prstGeom>
          <a:noFill/>
        </p:spPr>
      </p:pic>
      <p:pic>
        <p:nvPicPr>
          <p:cNvPr id="131083" name="Picture 11" descr="campement-mehari1"/>
          <p:cNvPicPr>
            <a:picLocks noChangeAspect="1" noChangeArrowheads="1"/>
          </p:cNvPicPr>
          <p:nvPr/>
        </p:nvPicPr>
        <p:blipFill>
          <a:blip r:embed="rId3" cstate="email"/>
          <a:srcRect/>
          <a:stretch>
            <a:fillRect/>
          </a:stretch>
        </p:blipFill>
        <p:spPr bwMode="auto">
          <a:xfrm>
            <a:off x="1279065" y="3717032"/>
            <a:ext cx="6809492" cy="2806007"/>
          </a:xfrm>
          <a:prstGeom prst="rect">
            <a:avLst/>
          </a:prstGeom>
          <a:noFill/>
        </p:spPr>
      </p:pic>
      <p:pic>
        <p:nvPicPr>
          <p:cNvPr id="131085" name="Picture 13" descr="ROOM1-20090703-100449-357"/>
          <p:cNvPicPr>
            <a:picLocks noChangeAspect="1" noChangeArrowheads="1"/>
          </p:cNvPicPr>
          <p:nvPr/>
        </p:nvPicPr>
        <p:blipFill>
          <a:blip r:embed="rId4" cstate="email"/>
          <a:srcRect/>
          <a:stretch>
            <a:fillRect/>
          </a:stretch>
        </p:blipFill>
        <p:spPr bwMode="auto">
          <a:xfrm>
            <a:off x="3131840" y="1268760"/>
            <a:ext cx="2881312" cy="2160588"/>
          </a:xfrm>
          <a:prstGeom prst="rect">
            <a:avLst/>
          </a:prstGeom>
          <a:noFill/>
        </p:spPr>
      </p:pic>
      <p:pic>
        <p:nvPicPr>
          <p:cNvPr id="131087" name="Picture 15" descr="HI18439338"/>
          <p:cNvPicPr>
            <a:picLocks noChangeAspect="1" noChangeArrowheads="1"/>
          </p:cNvPicPr>
          <p:nvPr/>
        </p:nvPicPr>
        <p:blipFill>
          <a:blip r:embed="rId5" cstate="email"/>
          <a:srcRect/>
          <a:stretch>
            <a:fillRect/>
          </a:stretch>
        </p:blipFill>
        <p:spPr bwMode="auto">
          <a:xfrm>
            <a:off x="6303962" y="1268760"/>
            <a:ext cx="2840038" cy="2130425"/>
          </a:xfrm>
          <a:prstGeom prst="rect">
            <a:avLst/>
          </a:prstGeom>
          <a:noFill/>
        </p:spPr>
      </p:pic>
      <p:sp>
        <p:nvSpPr>
          <p:cNvPr id="9" name="Rectangle 12"/>
          <p:cNvSpPr>
            <a:spLocks noChangeArrowheads="1"/>
          </p:cNvSpPr>
          <p:nvPr/>
        </p:nvSpPr>
        <p:spPr bwMode="auto">
          <a:xfrm>
            <a:off x="7308304" y="0"/>
            <a:ext cx="1835696" cy="548680"/>
          </a:xfrm>
          <a:prstGeom prst="rect">
            <a:avLst/>
          </a:prstGeom>
          <a:noFill/>
          <a:ln w="9525">
            <a:noFill/>
            <a:miter lim="800000"/>
            <a:headEnd/>
            <a:tailEnd/>
          </a:ln>
        </p:spPr>
        <p:txBody>
          <a:bodyPr/>
          <a:lstStyle/>
          <a:p>
            <a:pPr marL="342900" indent="-342900" algn="ctr" defTabSz="914400">
              <a:spcBef>
                <a:spcPct val="20000"/>
              </a:spcBef>
            </a:pPr>
            <a:r>
              <a:rPr lang="fr-FR" sz="3200" i="1" dirty="0" smtClean="0">
                <a:latin typeface="Pristina" pitchFamily="66" charset="0"/>
              </a:rPr>
              <a:t>Jour  1 et 2</a:t>
            </a:r>
            <a:endParaRPr lang="fr-FR" sz="3200" i="1" dirty="0">
              <a:latin typeface="Pristina"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4"/>
          <p:cNvSpPr>
            <a:spLocks noChangeArrowheads="1"/>
          </p:cNvSpPr>
          <p:nvPr/>
        </p:nvSpPr>
        <p:spPr bwMode="auto">
          <a:xfrm>
            <a:off x="467544" y="0"/>
            <a:ext cx="7272808" cy="908720"/>
          </a:xfrm>
          <a:prstGeom prst="rect">
            <a:avLst/>
          </a:prstGeom>
          <a:noFill/>
          <a:ln w="9525">
            <a:noFill/>
            <a:miter lim="800000"/>
            <a:headEnd/>
            <a:tailEnd/>
          </a:ln>
        </p:spPr>
        <p:txBody>
          <a:bodyPr/>
          <a:lstStyle/>
          <a:p>
            <a:pPr marL="342900" indent="-342900" algn="ctr"/>
            <a:r>
              <a:rPr lang="fr-FR" sz="2200" i="1" dirty="0">
                <a:latin typeface="Pristina" pitchFamily="66" charset="0"/>
              </a:rPr>
              <a:t>Dîner Mille et un feux</a:t>
            </a:r>
          </a:p>
          <a:p>
            <a:pPr marL="342900" indent="-342900" algn="ctr"/>
            <a:r>
              <a:rPr lang="fr-FR" i="1" dirty="0">
                <a:hlinkClick r:id="rId2"/>
              </a:rPr>
              <a:t>http://www.croisierejaune.com/video/10_dej_diner_berbere.html</a:t>
            </a:r>
            <a:endParaRPr lang="fr-FR" i="1" dirty="0"/>
          </a:p>
          <a:p>
            <a:pPr marL="342900" indent="-342900" algn="ctr">
              <a:spcBef>
                <a:spcPct val="20000"/>
              </a:spcBef>
            </a:pPr>
            <a:endParaRPr lang="fr-FR" sz="3000" i="1" dirty="0">
              <a:solidFill>
                <a:srgbClr val="663300"/>
              </a:solidFill>
              <a:latin typeface="Maiandra GD" pitchFamily="34" charset="0"/>
            </a:endParaRPr>
          </a:p>
        </p:txBody>
      </p:sp>
      <p:pic>
        <p:nvPicPr>
          <p:cNvPr id="22536" name="Picture 8" descr="IMG_3780"/>
          <p:cNvPicPr>
            <a:picLocks noChangeAspect="1" noChangeArrowheads="1"/>
          </p:cNvPicPr>
          <p:nvPr/>
        </p:nvPicPr>
        <p:blipFill>
          <a:blip r:embed="rId3" cstate="email"/>
          <a:srcRect/>
          <a:stretch>
            <a:fillRect/>
          </a:stretch>
        </p:blipFill>
        <p:spPr bwMode="auto">
          <a:xfrm>
            <a:off x="4822825" y="981075"/>
            <a:ext cx="4321175" cy="2881313"/>
          </a:xfrm>
          <a:prstGeom prst="rect">
            <a:avLst/>
          </a:prstGeom>
          <a:noFill/>
        </p:spPr>
      </p:pic>
      <p:pic>
        <p:nvPicPr>
          <p:cNvPr id="22537" name="Picture 9" descr="IMG_4208"/>
          <p:cNvPicPr>
            <a:picLocks noChangeAspect="1" noChangeArrowheads="1"/>
          </p:cNvPicPr>
          <p:nvPr/>
        </p:nvPicPr>
        <p:blipFill>
          <a:blip r:embed="rId4" cstate="email"/>
          <a:srcRect/>
          <a:stretch>
            <a:fillRect/>
          </a:stretch>
        </p:blipFill>
        <p:spPr bwMode="auto">
          <a:xfrm>
            <a:off x="4786313" y="3952875"/>
            <a:ext cx="4357687" cy="2905125"/>
          </a:xfrm>
          <a:prstGeom prst="rect">
            <a:avLst/>
          </a:prstGeom>
          <a:noFill/>
        </p:spPr>
      </p:pic>
      <p:sp>
        <p:nvSpPr>
          <p:cNvPr id="22538" name="Rectangle 4"/>
          <p:cNvSpPr>
            <a:spLocks noChangeArrowheads="1"/>
          </p:cNvSpPr>
          <p:nvPr/>
        </p:nvSpPr>
        <p:spPr bwMode="auto">
          <a:xfrm>
            <a:off x="395288" y="2205038"/>
            <a:ext cx="3960812" cy="1728787"/>
          </a:xfrm>
          <a:prstGeom prst="rect">
            <a:avLst/>
          </a:prstGeom>
          <a:noFill/>
          <a:ln w="9525">
            <a:noFill/>
            <a:miter lim="800000"/>
            <a:headEnd/>
            <a:tailEnd/>
          </a:ln>
        </p:spPr>
        <p:txBody>
          <a:bodyPr/>
          <a:lstStyle/>
          <a:p>
            <a:pPr marL="342900" indent="-342900" algn="ctr">
              <a:spcBef>
                <a:spcPct val="20000"/>
              </a:spcBef>
            </a:pPr>
            <a:endParaRPr lang="fr-FR" sz="3000" i="1">
              <a:solidFill>
                <a:srgbClr val="663300"/>
              </a:solidFill>
              <a:latin typeface="Maiandra GD" pitchFamily="34" charset="0"/>
            </a:endParaRPr>
          </a:p>
        </p:txBody>
      </p:sp>
      <p:pic>
        <p:nvPicPr>
          <p:cNvPr id="22539" name="Picture 11" descr="Diner berbère"/>
          <p:cNvPicPr>
            <a:picLocks noChangeAspect="1" noChangeArrowheads="1"/>
          </p:cNvPicPr>
          <p:nvPr/>
        </p:nvPicPr>
        <p:blipFill>
          <a:blip r:embed="rId5" cstate="email"/>
          <a:srcRect/>
          <a:stretch>
            <a:fillRect/>
          </a:stretch>
        </p:blipFill>
        <p:spPr bwMode="auto">
          <a:xfrm>
            <a:off x="0" y="4019550"/>
            <a:ext cx="4356100" cy="2917825"/>
          </a:xfrm>
          <a:prstGeom prst="rect">
            <a:avLst/>
          </a:prstGeom>
          <a:noFill/>
        </p:spPr>
      </p:pic>
      <p:pic>
        <p:nvPicPr>
          <p:cNvPr id="22540" name="Picture 12" descr="IMG_4208"/>
          <p:cNvPicPr>
            <a:picLocks noChangeAspect="1" noChangeArrowheads="1"/>
          </p:cNvPicPr>
          <p:nvPr/>
        </p:nvPicPr>
        <p:blipFill>
          <a:blip r:embed="rId6" cstate="email"/>
          <a:srcRect/>
          <a:stretch>
            <a:fillRect/>
          </a:stretch>
        </p:blipFill>
        <p:spPr bwMode="auto">
          <a:xfrm>
            <a:off x="0" y="981075"/>
            <a:ext cx="4356100" cy="2903538"/>
          </a:xfrm>
          <a:prstGeom prst="rect">
            <a:avLst/>
          </a:prstGeom>
          <a:noFill/>
        </p:spPr>
      </p:pic>
      <p:sp>
        <p:nvSpPr>
          <p:cNvPr id="8" name="Rectangle 12"/>
          <p:cNvSpPr>
            <a:spLocks noChangeArrowheads="1"/>
          </p:cNvSpPr>
          <p:nvPr/>
        </p:nvSpPr>
        <p:spPr bwMode="auto">
          <a:xfrm>
            <a:off x="7380312" y="0"/>
            <a:ext cx="1763688" cy="548680"/>
          </a:xfrm>
          <a:prstGeom prst="rect">
            <a:avLst/>
          </a:prstGeom>
          <a:noFill/>
          <a:ln w="9525">
            <a:noFill/>
            <a:miter lim="800000"/>
            <a:headEnd/>
            <a:tailEnd/>
          </a:ln>
        </p:spPr>
        <p:txBody>
          <a:bodyPr/>
          <a:lstStyle/>
          <a:p>
            <a:pPr marL="342900" indent="-342900" algn="ctr" defTabSz="914400">
              <a:spcBef>
                <a:spcPct val="20000"/>
              </a:spcBef>
            </a:pPr>
            <a:r>
              <a:rPr lang="fr-FR" sz="3200" i="1" dirty="0" smtClean="0">
                <a:latin typeface="Pristina" pitchFamily="66" charset="0"/>
              </a:rPr>
              <a:t>Jour  1 et 2</a:t>
            </a:r>
            <a:endParaRPr lang="fr-FR" sz="3200" i="1" dirty="0">
              <a:latin typeface="Pristina" pitchFamily="66"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1DB7853C-FE80-41D9-A47F-0E40446D0759}" type="slidenum">
              <a:rPr lang="fr-FR" smtClean="0"/>
              <a:pPr>
                <a:defRPr/>
              </a:pPr>
              <a:t>14</a:t>
            </a:fld>
            <a:endParaRPr lang="fr-FR" dirty="0"/>
          </a:p>
        </p:txBody>
      </p:sp>
      <p:sp>
        <p:nvSpPr>
          <p:cNvPr id="7173" name="Rectangle 12"/>
          <p:cNvSpPr>
            <a:spLocks noChangeArrowheads="1"/>
          </p:cNvSpPr>
          <p:nvPr/>
        </p:nvSpPr>
        <p:spPr bwMode="auto">
          <a:xfrm>
            <a:off x="395536" y="133350"/>
            <a:ext cx="8568952" cy="1066800"/>
          </a:xfrm>
          <a:prstGeom prst="rect">
            <a:avLst/>
          </a:prstGeom>
          <a:noFill/>
          <a:ln w="9525">
            <a:noFill/>
            <a:miter lim="800000"/>
            <a:headEnd/>
            <a:tailEnd/>
          </a:ln>
        </p:spPr>
        <p:txBody>
          <a:bodyPr/>
          <a:lstStyle/>
          <a:p>
            <a:pPr marL="342900" indent="-342900" algn="ctr" defTabSz="914400">
              <a:spcBef>
                <a:spcPct val="20000"/>
              </a:spcBef>
            </a:pPr>
            <a:r>
              <a:rPr lang="fr-FR" sz="2400" i="1" u="sng" dirty="0">
                <a:latin typeface="Pristina" pitchFamily="66" charset="0"/>
              </a:rPr>
              <a:t>Jour </a:t>
            </a:r>
            <a:r>
              <a:rPr lang="fr-FR" sz="2400" i="1" u="sng" dirty="0" smtClean="0">
                <a:latin typeface="Pristina" pitchFamily="66" charset="0"/>
              </a:rPr>
              <a:t>2 -</a:t>
            </a:r>
            <a:r>
              <a:rPr lang="fr-FR" sz="2400" i="1" dirty="0" err="1" smtClean="0">
                <a:latin typeface="Pristina" pitchFamily="66" charset="0"/>
              </a:rPr>
              <a:t>Douz</a:t>
            </a:r>
            <a:r>
              <a:rPr lang="fr-FR" sz="2400" i="1" dirty="0" smtClean="0">
                <a:latin typeface="Pristina" pitchFamily="66" charset="0"/>
              </a:rPr>
              <a:t> </a:t>
            </a:r>
            <a:r>
              <a:rPr lang="fr-FR" sz="2400" i="1" dirty="0">
                <a:latin typeface="Pristina" pitchFamily="66" charset="0"/>
                <a:sym typeface="Wingdings" pitchFamily="2" charset="2"/>
              </a:rPr>
              <a:t> </a:t>
            </a:r>
            <a:r>
              <a:rPr lang="fr-FR" sz="2400" i="1" dirty="0" smtClean="0">
                <a:latin typeface="Pristina" pitchFamily="66" charset="0"/>
                <a:sym typeface="Wingdings" pitchFamily="2" charset="2"/>
              </a:rPr>
              <a:t>Chott el </a:t>
            </a:r>
            <a:r>
              <a:rPr lang="fr-FR" sz="2400" i="1" dirty="0" err="1" smtClean="0">
                <a:latin typeface="Pristina" pitchFamily="66" charset="0"/>
                <a:sym typeface="Wingdings" pitchFamily="2" charset="2"/>
              </a:rPr>
              <a:t>Djerid</a:t>
            </a:r>
            <a:r>
              <a:rPr lang="fr-FR" sz="2400" i="1" dirty="0" smtClean="0">
                <a:latin typeface="Pristina" pitchFamily="66" charset="0"/>
                <a:sym typeface="Wingdings" pitchFamily="2" charset="2"/>
              </a:rPr>
              <a:t>  Gorges de Sidi Bou </a:t>
            </a:r>
            <a:r>
              <a:rPr lang="fr-FR" sz="2400" i="1" dirty="0" err="1" smtClean="0">
                <a:latin typeface="Pristina" pitchFamily="66" charset="0"/>
                <a:sym typeface="Wingdings" pitchFamily="2" charset="2"/>
              </a:rPr>
              <a:t>Hlel</a:t>
            </a:r>
            <a:r>
              <a:rPr lang="fr-FR" sz="2400" i="1" dirty="0" smtClean="0">
                <a:latin typeface="Pristina" pitchFamily="66" charset="0"/>
                <a:sym typeface="Wingdings" pitchFamily="2" charset="2"/>
              </a:rPr>
              <a:t>  Oasis des Montagnes  Lézard Rouge  </a:t>
            </a:r>
            <a:r>
              <a:rPr lang="fr-FR" sz="2400" i="1" dirty="0" err="1" smtClean="0">
                <a:latin typeface="Pristina" pitchFamily="66" charset="0"/>
                <a:sym typeface="Wingdings" pitchFamily="2" charset="2"/>
              </a:rPr>
              <a:t>Douz</a:t>
            </a:r>
            <a:r>
              <a:rPr lang="fr-FR" sz="2400" i="1" dirty="0" smtClean="0">
                <a:latin typeface="Pristina" pitchFamily="66" charset="0"/>
                <a:sym typeface="Wingdings" pitchFamily="2" charset="2"/>
              </a:rPr>
              <a:t>  </a:t>
            </a:r>
            <a:r>
              <a:rPr lang="fr-FR" sz="2400" i="1" dirty="0">
                <a:latin typeface="Pristina" pitchFamily="66" charset="0"/>
                <a:sym typeface="Wingdings" pitchFamily="2" charset="2"/>
              </a:rPr>
              <a:t>: </a:t>
            </a:r>
            <a:r>
              <a:rPr lang="fr-FR" sz="2400" i="1" dirty="0" smtClean="0">
                <a:latin typeface="Pristina" pitchFamily="66" charset="0"/>
                <a:sym typeface="Wingdings" pitchFamily="2" charset="2"/>
              </a:rPr>
              <a:t>396km </a:t>
            </a:r>
            <a:r>
              <a:rPr lang="fr-FR" sz="2400" i="1" dirty="0">
                <a:latin typeface="Pristina" pitchFamily="66" charset="0"/>
                <a:sym typeface="Wingdings" pitchFamily="2" charset="2"/>
              </a:rPr>
              <a:t>– Environ 5h de route</a:t>
            </a:r>
            <a:endParaRPr lang="fr-FR" sz="2400" i="1" dirty="0">
              <a:latin typeface="Pristina" pitchFamily="66" charset="0"/>
            </a:endParaRPr>
          </a:p>
        </p:txBody>
      </p:sp>
      <p:pic>
        <p:nvPicPr>
          <p:cNvPr id="102402" name="Picture 2"/>
          <p:cNvPicPr>
            <a:picLocks noChangeAspect="1" noChangeArrowheads="1"/>
          </p:cNvPicPr>
          <p:nvPr/>
        </p:nvPicPr>
        <p:blipFill>
          <a:blip r:embed="rId2" cstate="email"/>
          <a:srcRect/>
          <a:stretch>
            <a:fillRect/>
          </a:stretch>
        </p:blipFill>
        <p:spPr bwMode="auto">
          <a:xfrm>
            <a:off x="1835696" y="1196752"/>
            <a:ext cx="5400600" cy="5333093"/>
          </a:xfrm>
          <a:prstGeom prst="rect">
            <a:avLst/>
          </a:prstGeom>
          <a:noFill/>
          <a:ln w="9525">
            <a:noFill/>
            <a:miter lim="800000"/>
            <a:headEnd/>
            <a:tailEnd/>
          </a:ln>
        </p:spPr>
      </p:pic>
      <p:sp>
        <p:nvSpPr>
          <p:cNvPr id="6" name="ZoneTexte 5"/>
          <p:cNvSpPr txBox="1"/>
          <p:nvPr/>
        </p:nvSpPr>
        <p:spPr>
          <a:xfrm>
            <a:off x="5724128" y="6093296"/>
            <a:ext cx="1512168" cy="369332"/>
          </a:xfrm>
          <a:prstGeom prst="rect">
            <a:avLst/>
          </a:prstGeom>
          <a:noFill/>
        </p:spPr>
        <p:txBody>
          <a:bodyPr wrap="square" rtlCol="0">
            <a:spAutoFit/>
          </a:bodyPr>
          <a:lstStyle/>
          <a:p>
            <a:r>
              <a:rPr lang="fr-FR" b="1" dirty="0" smtClean="0">
                <a:solidFill>
                  <a:schemeClr val="bg1">
                    <a:lumMod val="50000"/>
                    <a:lumOff val="50000"/>
                  </a:schemeClr>
                </a:solidFill>
                <a:latin typeface="Pristina" pitchFamily="66" charset="0"/>
              </a:rPr>
              <a:t>Campement</a:t>
            </a:r>
            <a:endParaRPr lang="fr-FR" b="1" dirty="0">
              <a:solidFill>
                <a:schemeClr val="bg1">
                  <a:lumMod val="50000"/>
                  <a:lumOff val="50000"/>
                </a:schemeClr>
              </a:solidFill>
              <a:latin typeface="Pristina" pitchFamily="66" charset="0"/>
            </a:endParaRPr>
          </a:p>
        </p:txBody>
      </p:sp>
      <p:sp>
        <p:nvSpPr>
          <p:cNvPr id="7" name="ZoneTexte 6"/>
          <p:cNvSpPr txBox="1"/>
          <p:nvPr/>
        </p:nvSpPr>
        <p:spPr>
          <a:xfrm>
            <a:off x="4067944" y="4293096"/>
            <a:ext cx="2160240" cy="369332"/>
          </a:xfrm>
          <a:prstGeom prst="rect">
            <a:avLst/>
          </a:prstGeom>
          <a:noFill/>
        </p:spPr>
        <p:txBody>
          <a:bodyPr wrap="square" rtlCol="0">
            <a:spAutoFit/>
          </a:bodyPr>
          <a:lstStyle/>
          <a:p>
            <a:r>
              <a:rPr lang="fr-FR" b="1" dirty="0" smtClean="0">
                <a:solidFill>
                  <a:schemeClr val="bg1">
                    <a:lumMod val="50000"/>
                    <a:lumOff val="50000"/>
                  </a:schemeClr>
                </a:solidFill>
                <a:latin typeface="Pristina" pitchFamily="66" charset="0"/>
              </a:rPr>
              <a:t>Thé à la menthe sur le chott</a:t>
            </a:r>
            <a:endParaRPr lang="fr-FR" b="1" dirty="0">
              <a:solidFill>
                <a:schemeClr val="bg1">
                  <a:lumMod val="50000"/>
                  <a:lumOff val="50000"/>
                </a:schemeClr>
              </a:solidFill>
              <a:latin typeface="Pristina" pitchFamily="66" charset="0"/>
            </a:endParaRPr>
          </a:p>
        </p:txBody>
      </p:sp>
      <p:sp>
        <p:nvSpPr>
          <p:cNvPr id="8" name="ZoneTexte 7"/>
          <p:cNvSpPr txBox="1"/>
          <p:nvPr/>
        </p:nvSpPr>
        <p:spPr>
          <a:xfrm>
            <a:off x="4355976" y="3789040"/>
            <a:ext cx="2088232" cy="369332"/>
          </a:xfrm>
          <a:prstGeom prst="rect">
            <a:avLst/>
          </a:prstGeom>
          <a:noFill/>
        </p:spPr>
        <p:txBody>
          <a:bodyPr wrap="square" rtlCol="0">
            <a:spAutoFit/>
          </a:bodyPr>
          <a:lstStyle/>
          <a:p>
            <a:r>
              <a:rPr lang="fr-FR" b="1" dirty="0" smtClean="0">
                <a:solidFill>
                  <a:schemeClr val="bg1">
                    <a:lumMod val="50000"/>
                    <a:lumOff val="50000"/>
                  </a:schemeClr>
                </a:solidFill>
                <a:latin typeface="Pristina" pitchFamily="66" charset="0"/>
              </a:rPr>
              <a:t>Gorges de Sidi Bou </a:t>
            </a:r>
            <a:r>
              <a:rPr lang="fr-FR" b="1" dirty="0" err="1" smtClean="0">
                <a:solidFill>
                  <a:schemeClr val="bg1">
                    <a:lumMod val="50000"/>
                    <a:lumOff val="50000"/>
                  </a:schemeClr>
                </a:solidFill>
                <a:latin typeface="Pristina" pitchFamily="66" charset="0"/>
              </a:rPr>
              <a:t>Hlel</a:t>
            </a:r>
            <a:endParaRPr lang="fr-FR" b="1" dirty="0">
              <a:solidFill>
                <a:schemeClr val="bg1">
                  <a:lumMod val="50000"/>
                  <a:lumOff val="50000"/>
                </a:schemeClr>
              </a:solidFill>
              <a:latin typeface="Pristina" pitchFamily="66" charset="0"/>
            </a:endParaRPr>
          </a:p>
        </p:txBody>
      </p:sp>
      <p:sp>
        <p:nvSpPr>
          <p:cNvPr id="9" name="ZoneTexte 8"/>
          <p:cNvSpPr txBox="1"/>
          <p:nvPr/>
        </p:nvSpPr>
        <p:spPr>
          <a:xfrm>
            <a:off x="2123728" y="2780928"/>
            <a:ext cx="2160240" cy="369332"/>
          </a:xfrm>
          <a:prstGeom prst="rect">
            <a:avLst/>
          </a:prstGeom>
          <a:noFill/>
        </p:spPr>
        <p:txBody>
          <a:bodyPr wrap="square" rtlCol="0">
            <a:spAutoFit/>
          </a:bodyPr>
          <a:lstStyle/>
          <a:p>
            <a:r>
              <a:rPr lang="fr-FR" b="1" dirty="0" smtClean="0">
                <a:solidFill>
                  <a:schemeClr val="bg1">
                    <a:lumMod val="50000"/>
                    <a:lumOff val="50000"/>
                  </a:schemeClr>
                </a:solidFill>
                <a:latin typeface="Pristina" pitchFamily="66" charset="0"/>
              </a:rPr>
              <a:t>Oasis  </a:t>
            </a:r>
            <a:r>
              <a:rPr lang="fr-FR" b="1" dirty="0" err="1" smtClean="0">
                <a:solidFill>
                  <a:schemeClr val="bg1">
                    <a:lumMod val="50000"/>
                    <a:lumOff val="50000"/>
                  </a:schemeClr>
                </a:solidFill>
                <a:latin typeface="Pristina" pitchFamily="66" charset="0"/>
              </a:rPr>
              <a:t>desMontagnes</a:t>
            </a:r>
            <a:endParaRPr lang="fr-FR" b="1" dirty="0">
              <a:solidFill>
                <a:schemeClr val="bg1">
                  <a:lumMod val="50000"/>
                  <a:lumOff val="50000"/>
                </a:schemeClr>
              </a:solidFill>
              <a:latin typeface="Pristina" pitchFamily="66" charset="0"/>
            </a:endParaRPr>
          </a:p>
        </p:txBody>
      </p:sp>
      <p:sp>
        <p:nvSpPr>
          <p:cNvPr id="10" name="ZoneTexte 9"/>
          <p:cNvSpPr txBox="1"/>
          <p:nvPr/>
        </p:nvSpPr>
        <p:spPr>
          <a:xfrm>
            <a:off x="4644008" y="2852936"/>
            <a:ext cx="2880320" cy="369332"/>
          </a:xfrm>
          <a:prstGeom prst="rect">
            <a:avLst/>
          </a:prstGeom>
          <a:noFill/>
        </p:spPr>
        <p:txBody>
          <a:bodyPr wrap="square" rtlCol="0">
            <a:spAutoFit/>
          </a:bodyPr>
          <a:lstStyle/>
          <a:p>
            <a:r>
              <a:rPr lang="fr-FR" b="1" dirty="0" smtClean="0">
                <a:solidFill>
                  <a:schemeClr val="bg1">
                    <a:lumMod val="50000"/>
                    <a:lumOff val="50000"/>
                  </a:schemeClr>
                </a:solidFill>
                <a:latin typeface="Pristina" pitchFamily="66" charset="0"/>
              </a:rPr>
              <a:t>Embarquement Lézard Rouge</a:t>
            </a:r>
            <a:endParaRPr lang="fr-FR" b="1" dirty="0">
              <a:solidFill>
                <a:schemeClr val="bg1">
                  <a:lumMod val="50000"/>
                  <a:lumOff val="50000"/>
                </a:schemeClr>
              </a:solidFill>
              <a:latin typeface="Pristina" pitchFamily="66"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6" descr="LOGO CJ BLC typo.eps"/>
          <p:cNvPicPr>
            <a:picLocks noChangeAspect="1"/>
          </p:cNvPicPr>
          <p:nvPr/>
        </p:nvPicPr>
        <p:blipFill>
          <a:blip r:embed="rId2" cstate="email"/>
          <a:srcRect/>
          <a:stretch>
            <a:fillRect/>
          </a:stretch>
        </p:blipFill>
        <p:spPr bwMode="auto">
          <a:xfrm>
            <a:off x="501650" y="158750"/>
            <a:ext cx="1482725" cy="204788"/>
          </a:xfrm>
          <a:prstGeom prst="rect">
            <a:avLst/>
          </a:prstGeom>
          <a:noFill/>
          <a:ln w="9525">
            <a:noFill/>
            <a:miter lim="800000"/>
            <a:headEnd/>
            <a:tailEnd/>
          </a:ln>
        </p:spPr>
      </p:pic>
      <p:sp>
        <p:nvSpPr>
          <p:cNvPr id="20483" name="Rectangle 2"/>
          <p:cNvSpPr>
            <a:spLocks noChangeArrowheads="1"/>
          </p:cNvSpPr>
          <p:nvPr/>
        </p:nvSpPr>
        <p:spPr bwMode="auto">
          <a:xfrm>
            <a:off x="467544" y="692696"/>
            <a:ext cx="8462838" cy="918741"/>
          </a:xfrm>
          <a:prstGeom prst="rect">
            <a:avLst/>
          </a:prstGeom>
          <a:noFill/>
          <a:ln w="9525">
            <a:noFill/>
            <a:miter lim="800000"/>
            <a:headEnd/>
            <a:tailEnd/>
          </a:ln>
        </p:spPr>
        <p:txBody>
          <a:bodyPr/>
          <a:lstStyle/>
          <a:p>
            <a:pPr marL="342900" indent="-342900" algn="ctr">
              <a:spcBef>
                <a:spcPct val="20000"/>
              </a:spcBef>
            </a:pPr>
            <a:r>
              <a:rPr lang="fr-FR" sz="3000" dirty="0" smtClean="0">
                <a:latin typeface="Pristina" pitchFamily="66" charset="0"/>
              </a:rPr>
              <a:t>Reprise des 4x4 et continuation vers </a:t>
            </a:r>
            <a:r>
              <a:rPr lang="fr-FR" sz="3000" dirty="0" smtClean="0">
                <a:latin typeface="Pristina" pitchFamily="66" charset="0"/>
              </a:rPr>
              <a:t>le Chott </a:t>
            </a:r>
            <a:r>
              <a:rPr lang="fr-FR" sz="3000" dirty="0" smtClean="0">
                <a:latin typeface="Pristina" pitchFamily="66" charset="0"/>
              </a:rPr>
              <a:t>el </a:t>
            </a:r>
            <a:r>
              <a:rPr lang="fr-FR" sz="3000" dirty="0" err="1" smtClean="0">
                <a:latin typeface="Pristina" pitchFamily="66" charset="0"/>
              </a:rPr>
              <a:t>Djerid</a:t>
            </a:r>
            <a:r>
              <a:rPr lang="fr-FR" sz="3000" dirty="0" smtClean="0">
                <a:latin typeface="Pristina" pitchFamily="66" charset="0"/>
              </a:rPr>
              <a:t>, </a:t>
            </a:r>
            <a:r>
              <a:rPr lang="fr-FR" sz="3000" dirty="0" smtClean="0">
                <a:latin typeface="Pristina" pitchFamily="66" charset="0"/>
              </a:rPr>
              <a:t>les Gorges </a:t>
            </a:r>
            <a:r>
              <a:rPr lang="fr-FR" sz="3000" dirty="0" smtClean="0">
                <a:latin typeface="Pristina" pitchFamily="66" charset="0"/>
              </a:rPr>
              <a:t>de Sidi Bou </a:t>
            </a:r>
            <a:r>
              <a:rPr lang="fr-FR" sz="3000" dirty="0" err="1" smtClean="0">
                <a:latin typeface="Pristina" pitchFamily="66" charset="0"/>
              </a:rPr>
              <a:t>Hlel</a:t>
            </a:r>
            <a:r>
              <a:rPr lang="fr-FR" sz="3000" dirty="0" smtClean="0">
                <a:latin typeface="Pristina" pitchFamily="66" charset="0"/>
              </a:rPr>
              <a:t>, </a:t>
            </a:r>
            <a:r>
              <a:rPr lang="fr-FR" sz="3000" dirty="0" smtClean="0">
                <a:latin typeface="Pristina" pitchFamily="66" charset="0"/>
              </a:rPr>
              <a:t>les Oasis </a:t>
            </a:r>
            <a:r>
              <a:rPr lang="fr-FR" sz="3000" dirty="0" smtClean="0">
                <a:latin typeface="Pristina" pitchFamily="66" charset="0"/>
              </a:rPr>
              <a:t>de </a:t>
            </a:r>
            <a:r>
              <a:rPr lang="fr-FR" sz="3000" dirty="0" smtClean="0">
                <a:latin typeface="Pristina" pitchFamily="66" charset="0"/>
              </a:rPr>
              <a:t>Montagnes, le Lézard Rouge puis retour à votre campement de </a:t>
            </a:r>
            <a:r>
              <a:rPr lang="fr-FR" sz="3000" dirty="0" err="1" smtClean="0">
                <a:latin typeface="Pristina" pitchFamily="66" charset="0"/>
              </a:rPr>
              <a:t>Douz</a:t>
            </a:r>
            <a:r>
              <a:rPr lang="fr-FR" sz="3000" dirty="0" smtClean="0">
                <a:latin typeface="Pristina" pitchFamily="66" charset="0"/>
              </a:rPr>
              <a:t> </a:t>
            </a:r>
            <a:endParaRPr lang="fr-FR" sz="3000" dirty="0">
              <a:latin typeface="Pristina" pitchFamily="66" charset="0"/>
            </a:endParaRPr>
          </a:p>
        </p:txBody>
      </p:sp>
      <p:pic>
        <p:nvPicPr>
          <p:cNvPr id="20484" name="Image 9" descr="4x4_Toyota.jpg"/>
          <p:cNvPicPr>
            <a:picLocks noChangeAspect="1"/>
          </p:cNvPicPr>
          <p:nvPr/>
        </p:nvPicPr>
        <p:blipFill>
          <a:blip r:embed="rId3" cstate="email"/>
          <a:srcRect/>
          <a:stretch>
            <a:fillRect/>
          </a:stretch>
        </p:blipFill>
        <p:spPr bwMode="auto">
          <a:xfrm>
            <a:off x="251520" y="2348880"/>
            <a:ext cx="4095750" cy="3600450"/>
          </a:xfrm>
          <a:prstGeom prst="rect">
            <a:avLst/>
          </a:prstGeom>
          <a:noFill/>
          <a:ln w="9525">
            <a:noFill/>
            <a:miter lim="800000"/>
            <a:headEnd/>
            <a:tailEnd/>
          </a:ln>
        </p:spPr>
      </p:pic>
      <p:sp>
        <p:nvSpPr>
          <p:cNvPr id="20485" name="Sous-titre 2"/>
          <p:cNvSpPr>
            <a:spLocks/>
          </p:cNvSpPr>
          <p:nvPr/>
        </p:nvSpPr>
        <p:spPr bwMode="auto">
          <a:xfrm>
            <a:off x="501650" y="6561138"/>
            <a:ext cx="1617663" cy="296862"/>
          </a:xfrm>
          <a:prstGeom prst="rect">
            <a:avLst/>
          </a:prstGeom>
          <a:noFill/>
          <a:ln w="9525">
            <a:noFill/>
            <a:miter lim="800000"/>
            <a:headEnd/>
            <a:tailEnd/>
          </a:ln>
        </p:spPr>
        <p:txBody>
          <a:bodyPr/>
          <a:lstStyle/>
          <a:p>
            <a:pPr>
              <a:spcBef>
                <a:spcPct val="20000"/>
              </a:spcBef>
              <a:buFont typeface="Arial" pitchFamily="34" charset="0"/>
              <a:buNone/>
            </a:pPr>
            <a:r>
              <a:rPr lang="fr-FR" sz="1400" b="1">
                <a:solidFill>
                  <a:srgbClr val="FFFFFF"/>
                </a:solidFill>
                <a:latin typeface="Pristina" pitchFamily="66" charset="0"/>
              </a:rPr>
              <a:t>La Tunisie Nouvelle</a:t>
            </a:r>
          </a:p>
        </p:txBody>
      </p:sp>
      <p:pic>
        <p:nvPicPr>
          <p:cNvPr id="20486" name="Picture 4" descr="P1010225"/>
          <p:cNvPicPr>
            <a:picLocks noChangeAspect="1" noChangeArrowheads="1"/>
          </p:cNvPicPr>
          <p:nvPr/>
        </p:nvPicPr>
        <p:blipFill>
          <a:blip r:embed="rId4" cstate="email"/>
          <a:srcRect/>
          <a:stretch>
            <a:fillRect/>
          </a:stretch>
        </p:blipFill>
        <p:spPr bwMode="auto">
          <a:xfrm>
            <a:off x="4139952" y="2348880"/>
            <a:ext cx="4800600" cy="3600450"/>
          </a:xfrm>
          <a:prstGeom prst="rect">
            <a:avLst/>
          </a:prstGeom>
          <a:noFill/>
          <a:ln w="9525">
            <a:noFill/>
            <a:miter lim="800000"/>
            <a:headEnd/>
            <a:tailEnd/>
          </a:ln>
        </p:spPr>
      </p:pic>
      <p:sp>
        <p:nvSpPr>
          <p:cNvPr id="7" name="Rectangle 12"/>
          <p:cNvSpPr>
            <a:spLocks noChangeArrowheads="1"/>
          </p:cNvSpPr>
          <p:nvPr/>
        </p:nvSpPr>
        <p:spPr bwMode="auto">
          <a:xfrm>
            <a:off x="7884368" y="0"/>
            <a:ext cx="1259632" cy="548680"/>
          </a:xfrm>
          <a:prstGeom prst="rect">
            <a:avLst/>
          </a:prstGeom>
          <a:noFill/>
          <a:ln w="9525">
            <a:noFill/>
            <a:miter lim="800000"/>
            <a:headEnd/>
            <a:tailEnd/>
          </a:ln>
        </p:spPr>
        <p:txBody>
          <a:bodyPr/>
          <a:lstStyle/>
          <a:p>
            <a:pPr marL="342900" indent="-342900" algn="ctr" defTabSz="914400">
              <a:spcBef>
                <a:spcPct val="20000"/>
              </a:spcBef>
            </a:pPr>
            <a:r>
              <a:rPr lang="fr-FR" sz="3200" i="1" dirty="0" smtClean="0">
                <a:latin typeface="Pristina" pitchFamily="66" charset="0"/>
              </a:rPr>
              <a:t>Jour  2</a:t>
            </a:r>
            <a:endParaRPr lang="fr-FR" sz="3200" i="1" dirty="0">
              <a:latin typeface="Pristina" pitchFamily="66"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12"/>
          <p:cNvSpPr>
            <a:spLocks noChangeArrowheads="1"/>
          </p:cNvSpPr>
          <p:nvPr/>
        </p:nvSpPr>
        <p:spPr bwMode="auto">
          <a:xfrm>
            <a:off x="467544" y="980728"/>
            <a:ext cx="8281987" cy="576262"/>
          </a:xfrm>
          <a:prstGeom prst="rect">
            <a:avLst/>
          </a:prstGeom>
          <a:noFill/>
          <a:ln w="9525">
            <a:noFill/>
            <a:miter lim="800000"/>
            <a:headEnd/>
            <a:tailEnd/>
          </a:ln>
        </p:spPr>
        <p:txBody>
          <a:bodyPr/>
          <a:lstStyle/>
          <a:p>
            <a:pPr marL="342900" indent="-342900" algn="ctr">
              <a:lnSpc>
                <a:spcPct val="80000"/>
              </a:lnSpc>
              <a:spcBef>
                <a:spcPct val="20000"/>
              </a:spcBef>
            </a:pPr>
            <a:r>
              <a:rPr lang="fr-FR" sz="3400" dirty="0">
                <a:latin typeface="Pristina" pitchFamily="66" charset="0"/>
              </a:rPr>
              <a:t>Traversée du Chott El </a:t>
            </a:r>
            <a:r>
              <a:rPr lang="fr-FR" sz="3400" dirty="0" err="1">
                <a:latin typeface="Pristina" pitchFamily="66" charset="0"/>
              </a:rPr>
              <a:t>Jerid</a:t>
            </a:r>
            <a:r>
              <a:rPr lang="fr-FR" sz="3400" dirty="0">
                <a:latin typeface="Pristina" pitchFamily="66" charset="0"/>
              </a:rPr>
              <a:t> </a:t>
            </a:r>
          </a:p>
        </p:txBody>
      </p:sp>
      <p:pic>
        <p:nvPicPr>
          <p:cNvPr id="150532" name="Picture 4" descr="IMG_1211BR"/>
          <p:cNvPicPr>
            <a:picLocks noChangeAspect="1" noChangeArrowheads="1"/>
          </p:cNvPicPr>
          <p:nvPr/>
        </p:nvPicPr>
        <p:blipFill>
          <a:blip r:embed="rId2" cstate="email"/>
          <a:srcRect/>
          <a:stretch>
            <a:fillRect/>
          </a:stretch>
        </p:blipFill>
        <p:spPr bwMode="auto">
          <a:xfrm>
            <a:off x="2843213" y="2278063"/>
            <a:ext cx="4176712" cy="3132137"/>
          </a:xfrm>
          <a:prstGeom prst="rect">
            <a:avLst/>
          </a:prstGeom>
          <a:noFill/>
        </p:spPr>
      </p:pic>
      <p:pic>
        <p:nvPicPr>
          <p:cNvPr id="150533" name="Picture 5" descr="chott"/>
          <p:cNvPicPr>
            <a:picLocks noChangeAspect="1" noChangeArrowheads="1"/>
          </p:cNvPicPr>
          <p:nvPr/>
        </p:nvPicPr>
        <p:blipFill>
          <a:blip r:embed="rId3" cstate="email"/>
          <a:srcRect/>
          <a:stretch>
            <a:fillRect/>
          </a:stretch>
        </p:blipFill>
        <p:spPr bwMode="auto">
          <a:xfrm>
            <a:off x="-180975" y="2278063"/>
            <a:ext cx="3529013" cy="3130550"/>
          </a:xfrm>
          <a:prstGeom prst="rect">
            <a:avLst/>
          </a:prstGeom>
          <a:noFill/>
        </p:spPr>
      </p:pic>
      <p:pic>
        <p:nvPicPr>
          <p:cNvPr id="150534" name="Picture 6" descr="chott2"/>
          <p:cNvPicPr>
            <a:picLocks noChangeAspect="1" noChangeArrowheads="1"/>
          </p:cNvPicPr>
          <p:nvPr/>
        </p:nvPicPr>
        <p:blipFill>
          <a:blip r:embed="rId4" cstate="email"/>
          <a:srcRect/>
          <a:stretch>
            <a:fillRect/>
          </a:stretch>
        </p:blipFill>
        <p:spPr bwMode="auto">
          <a:xfrm>
            <a:off x="6121400" y="2278063"/>
            <a:ext cx="4643438" cy="3168650"/>
          </a:xfrm>
          <a:prstGeom prst="rect">
            <a:avLst/>
          </a:prstGeom>
          <a:noFill/>
        </p:spPr>
      </p:pic>
      <p:sp>
        <p:nvSpPr>
          <p:cNvPr id="6" name="Rectangle 12"/>
          <p:cNvSpPr>
            <a:spLocks noChangeArrowheads="1"/>
          </p:cNvSpPr>
          <p:nvPr/>
        </p:nvSpPr>
        <p:spPr bwMode="auto">
          <a:xfrm>
            <a:off x="7884368" y="0"/>
            <a:ext cx="1259632" cy="548680"/>
          </a:xfrm>
          <a:prstGeom prst="rect">
            <a:avLst/>
          </a:prstGeom>
          <a:noFill/>
          <a:ln w="9525">
            <a:noFill/>
            <a:miter lim="800000"/>
            <a:headEnd/>
            <a:tailEnd/>
          </a:ln>
        </p:spPr>
        <p:txBody>
          <a:bodyPr/>
          <a:lstStyle/>
          <a:p>
            <a:pPr marL="342900" indent="-342900" algn="ctr" defTabSz="914400">
              <a:spcBef>
                <a:spcPct val="20000"/>
              </a:spcBef>
            </a:pPr>
            <a:r>
              <a:rPr lang="fr-FR" sz="3200" i="1" dirty="0" smtClean="0">
                <a:latin typeface="Pristina" pitchFamily="66" charset="0"/>
              </a:rPr>
              <a:t>Jour  2</a:t>
            </a:r>
            <a:endParaRPr lang="fr-FR" sz="3200" i="1" dirty="0">
              <a:latin typeface="Pristina" pitchFamily="66"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5"/>
          <p:cNvSpPr>
            <a:spLocks noChangeArrowheads="1"/>
          </p:cNvSpPr>
          <p:nvPr/>
        </p:nvSpPr>
        <p:spPr bwMode="auto">
          <a:xfrm>
            <a:off x="1187624" y="332656"/>
            <a:ext cx="4896543" cy="503783"/>
          </a:xfrm>
          <a:prstGeom prst="rect">
            <a:avLst/>
          </a:prstGeom>
          <a:noFill/>
          <a:ln w="9525">
            <a:noFill/>
            <a:miter lim="800000"/>
            <a:headEnd/>
            <a:tailEnd/>
          </a:ln>
        </p:spPr>
        <p:txBody>
          <a:bodyPr/>
          <a:lstStyle/>
          <a:p>
            <a:pPr marL="342900" indent="-342900">
              <a:spcBef>
                <a:spcPct val="20000"/>
              </a:spcBef>
            </a:pPr>
            <a:r>
              <a:rPr lang="fr-FR" sz="3000" i="1" dirty="0" smtClean="0">
                <a:latin typeface="Pristina" pitchFamily="66" charset="0"/>
              </a:rPr>
              <a:t>Les gorges de Sidi Bou </a:t>
            </a:r>
            <a:r>
              <a:rPr lang="fr-FR" sz="3000" i="1" dirty="0" err="1" smtClean="0">
                <a:latin typeface="Pristina" pitchFamily="66" charset="0"/>
              </a:rPr>
              <a:t>Hlel</a:t>
            </a:r>
            <a:endParaRPr lang="fr-FR" sz="3000" i="1" dirty="0">
              <a:latin typeface="Pristina" pitchFamily="66" charset="0"/>
            </a:endParaRPr>
          </a:p>
        </p:txBody>
      </p:sp>
      <p:pic>
        <p:nvPicPr>
          <p:cNvPr id="108548" name="Picture 4" descr="DPSCamera_0257BR"/>
          <p:cNvPicPr>
            <a:picLocks noChangeAspect="1" noChangeArrowheads="1"/>
          </p:cNvPicPr>
          <p:nvPr/>
        </p:nvPicPr>
        <p:blipFill>
          <a:blip r:embed="rId2" cstate="email"/>
          <a:srcRect/>
          <a:stretch>
            <a:fillRect/>
          </a:stretch>
        </p:blipFill>
        <p:spPr bwMode="auto">
          <a:xfrm>
            <a:off x="323528" y="1268760"/>
            <a:ext cx="4608513" cy="3208337"/>
          </a:xfrm>
          <a:prstGeom prst="rect">
            <a:avLst/>
          </a:prstGeom>
          <a:noFill/>
        </p:spPr>
      </p:pic>
      <p:pic>
        <p:nvPicPr>
          <p:cNvPr id="108549" name="Picture 8" descr="IMG_4042"/>
          <p:cNvPicPr>
            <a:picLocks noChangeAspect="1" noChangeArrowheads="1"/>
          </p:cNvPicPr>
          <p:nvPr/>
        </p:nvPicPr>
        <p:blipFill>
          <a:blip r:embed="rId3" cstate="email"/>
          <a:srcRect/>
          <a:stretch>
            <a:fillRect/>
          </a:stretch>
        </p:blipFill>
        <p:spPr bwMode="auto">
          <a:xfrm>
            <a:off x="5220072" y="1124744"/>
            <a:ext cx="3673475" cy="2447925"/>
          </a:xfrm>
          <a:prstGeom prst="rect">
            <a:avLst/>
          </a:prstGeom>
          <a:noFill/>
          <a:ln w="9525">
            <a:noFill/>
            <a:miter lim="800000"/>
            <a:headEnd/>
            <a:tailEnd/>
          </a:ln>
        </p:spPr>
      </p:pic>
      <p:pic>
        <p:nvPicPr>
          <p:cNvPr id="7" name="Picture 8" descr="7529MX"/>
          <p:cNvPicPr>
            <a:picLocks noChangeAspect="1" noChangeArrowheads="1"/>
          </p:cNvPicPr>
          <p:nvPr/>
        </p:nvPicPr>
        <p:blipFill>
          <a:blip r:embed="rId4" cstate="email"/>
          <a:srcRect/>
          <a:stretch>
            <a:fillRect/>
          </a:stretch>
        </p:blipFill>
        <p:spPr bwMode="auto">
          <a:xfrm>
            <a:off x="5292080" y="3933056"/>
            <a:ext cx="3571875" cy="2381250"/>
          </a:xfrm>
          <a:prstGeom prst="rect">
            <a:avLst/>
          </a:prstGeom>
          <a:noFill/>
          <a:ln w="9525">
            <a:noFill/>
            <a:miter lim="800000"/>
            <a:headEnd/>
            <a:tailEnd/>
          </a:ln>
        </p:spPr>
      </p:pic>
      <p:pic>
        <p:nvPicPr>
          <p:cNvPr id="8" name="Picture 7" descr="IMG_2969BR"/>
          <p:cNvPicPr>
            <a:picLocks noChangeAspect="1" noChangeArrowheads="1"/>
          </p:cNvPicPr>
          <p:nvPr/>
        </p:nvPicPr>
        <p:blipFill>
          <a:blip r:embed="rId5" cstate="email"/>
          <a:srcRect/>
          <a:stretch>
            <a:fillRect/>
          </a:stretch>
        </p:blipFill>
        <p:spPr bwMode="auto">
          <a:xfrm>
            <a:off x="827584" y="4598987"/>
            <a:ext cx="3392487" cy="2259013"/>
          </a:xfrm>
          <a:prstGeom prst="rect">
            <a:avLst/>
          </a:prstGeom>
          <a:noFill/>
          <a:ln w="9525">
            <a:noFill/>
            <a:miter lim="800000"/>
            <a:headEnd/>
            <a:tailEnd/>
          </a:ln>
        </p:spPr>
      </p:pic>
      <p:sp>
        <p:nvSpPr>
          <p:cNvPr id="9" name="Rectangle 12"/>
          <p:cNvSpPr>
            <a:spLocks noChangeArrowheads="1"/>
          </p:cNvSpPr>
          <p:nvPr/>
        </p:nvSpPr>
        <p:spPr bwMode="auto">
          <a:xfrm>
            <a:off x="7884368" y="0"/>
            <a:ext cx="1259632" cy="548680"/>
          </a:xfrm>
          <a:prstGeom prst="rect">
            <a:avLst/>
          </a:prstGeom>
          <a:noFill/>
          <a:ln w="9525">
            <a:noFill/>
            <a:miter lim="800000"/>
            <a:headEnd/>
            <a:tailEnd/>
          </a:ln>
        </p:spPr>
        <p:txBody>
          <a:bodyPr/>
          <a:lstStyle/>
          <a:p>
            <a:pPr marL="342900" indent="-342900" algn="ctr" defTabSz="914400">
              <a:spcBef>
                <a:spcPct val="20000"/>
              </a:spcBef>
            </a:pPr>
            <a:r>
              <a:rPr lang="fr-FR" sz="3200" i="1" dirty="0" smtClean="0">
                <a:latin typeface="Pristina" pitchFamily="66" charset="0"/>
              </a:rPr>
              <a:t>Jour  2</a:t>
            </a:r>
            <a:endParaRPr lang="fr-FR" sz="3200" i="1" dirty="0">
              <a:latin typeface="Pristina" pitchFamily="66"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ChangeArrowheads="1"/>
          </p:cNvSpPr>
          <p:nvPr/>
        </p:nvSpPr>
        <p:spPr bwMode="auto">
          <a:xfrm>
            <a:off x="179512" y="188641"/>
            <a:ext cx="8640960" cy="432048"/>
          </a:xfrm>
          <a:prstGeom prst="rect">
            <a:avLst/>
          </a:prstGeom>
          <a:noFill/>
          <a:ln w="9525">
            <a:noFill/>
            <a:miter lim="800000"/>
            <a:headEnd/>
            <a:tailEnd/>
          </a:ln>
        </p:spPr>
        <p:txBody>
          <a:bodyPr/>
          <a:lstStyle/>
          <a:p>
            <a:pPr marL="342900" indent="-342900" algn="ctr">
              <a:spcBef>
                <a:spcPct val="20000"/>
              </a:spcBef>
              <a:defRPr/>
            </a:pPr>
            <a:r>
              <a:rPr lang="fr-FR" sz="2800" b="1" dirty="0">
                <a:latin typeface="Pristina" pitchFamily="66" charset="0"/>
                <a:ea typeface="ＭＳ Ｐゴシック" pitchFamily="124" charset="-128"/>
                <a:cs typeface="+mj-cs"/>
              </a:rPr>
              <a:t>Déjeuner dans les Gorges de Sidi Bou Hlel</a:t>
            </a:r>
          </a:p>
        </p:txBody>
      </p:sp>
      <p:sp>
        <p:nvSpPr>
          <p:cNvPr id="47107" name="Rectangle 8"/>
          <p:cNvSpPr>
            <a:spLocks noChangeArrowheads="1"/>
          </p:cNvSpPr>
          <p:nvPr/>
        </p:nvSpPr>
        <p:spPr bwMode="auto">
          <a:xfrm>
            <a:off x="1979613" y="5445125"/>
            <a:ext cx="4464050" cy="1223963"/>
          </a:xfrm>
          <a:prstGeom prst="rect">
            <a:avLst/>
          </a:prstGeom>
          <a:noFill/>
          <a:ln w="9525">
            <a:noFill/>
            <a:miter lim="800000"/>
            <a:headEnd/>
            <a:tailEnd/>
          </a:ln>
        </p:spPr>
        <p:txBody>
          <a:bodyPr/>
          <a:lstStyle/>
          <a:p>
            <a:pPr marL="342900" indent="-342900">
              <a:spcBef>
                <a:spcPct val="20000"/>
              </a:spcBef>
            </a:pPr>
            <a:endParaRPr lang="fr-FR" sz="3400" i="1">
              <a:solidFill>
                <a:srgbClr val="663300"/>
              </a:solidFill>
              <a:latin typeface="Maiandra GD" pitchFamily="34" charset="0"/>
            </a:endParaRPr>
          </a:p>
        </p:txBody>
      </p:sp>
      <p:pic>
        <p:nvPicPr>
          <p:cNvPr id="47109" name="Picture 7" descr="\\Servnas1\phototheque\16 PHOTOTHEQUE\03 - PRODUITS CJ\03. DEJ &amp; DINER &amp; COCKTAIL\déjeuner gorge\IMG_0611.JPG"/>
          <p:cNvPicPr>
            <a:picLocks noChangeAspect="1" noChangeArrowheads="1"/>
          </p:cNvPicPr>
          <p:nvPr/>
        </p:nvPicPr>
        <p:blipFill>
          <a:blip r:embed="rId2" cstate="email"/>
          <a:srcRect/>
          <a:stretch>
            <a:fillRect/>
          </a:stretch>
        </p:blipFill>
        <p:spPr bwMode="auto">
          <a:xfrm>
            <a:off x="323528" y="3789040"/>
            <a:ext cx="4032250" cy="2687638"/>
          </a:xfrm>
          <a:prstGeom prst="rect">
            <a:avLst/>
          </a:prstGeom>
          <a:noFill/>
          <a:ln w="9525">
            <a:noFill/>
            <a:miter lim="800000"/>
            <a:headEnd/>
            <a:tailEnd/>
          </a:ln>
        </p:spPr>
      </p:pic>
      <p:pic>
        <p:nvPicPr>
          <p:cNvPr id="47110" name="Picture 8" descr="\\Servnas1\phototheque\16 PHOTOTHEQUE\03 - PRODUITS CJ\03. DEJ &amp; DINER &amp; COCKTAIL\déjeuner gorge\PICT0006.JPG"/>
          <p:cNvPicPr>
            <a:picLocks noChangeAspect="1" noChangeArrowheads="1"/>
          </p:cNvPicPr>
          <p:nvPr/>
        </p:nvPicPr>
        <p:blipFill>
          <a:blip r:embed="rId3" cstate="email"/>
          <a:srcRect/>
          <a:stretch>
            <a:fillRect/>
          </a:stretch>
        </p:blipFill>
        <p:spPr bwMode="auto">
          <a:xfrm>
            <a:off x="4716016" y="3789040"/>
            <a:ext cx="4032250" cy="2687638"/>
          </a:xfrm>
          <a:prstGeom prst="rect">
            <a:avLst/>
          </a:prstGeom>
          <a:noFill/>
          <a:ln w="9525">
            <a:noFill/>
            <a:miter lim="800000"/>
            <a:headEnd/>
            <a:tailEnd/>
          </a:ln>
        </p:spPr>
      </p:pic>
      <p:pic>
        <p:nvPicPr>
          <p:cNvPr id="101378" name="Picture 2" descr="\\Servboul1\imagescj\16 PHOTOTHEQUE\03 - PRODUITS CJ\03. DEJ &amp; DINER &amp; COCKTAIL\déjeuner gorge\IMG_0623.JPG"/>
          <p:cNvPicPr>
            <a:picLocks noChangeAspect="1" noChangeArrowheads="1"/>
          </p:cNvPicPr>
          <p:nvPr/>
        </p:nvPicPr>
        <p:blipFill>
          <a:blip r:embed="rId4" cstate="email"/>
          <a:srcRect/>
          <a:stretch>
            <a:fillRect/>
          </a:stretch>
        </p:blipFill>
        <p:spPr bwMode="auto">
          <a:xfrm>
            <a:off x="4716016" y="836712"/>
            <a:ext cx="4103856" cy="2735904"/>
          </a:xfrm>
          <a:prstGeom prst="rect">
            <a:avLst/>
          </a:prstGeom>
          <a:noFill/>
        </p:spPr>
      </p:pic>
      <p:pic>
        <p:nvPicPr>
          <p:cNvPr id="101379" name="Picture 3" descr="\\Servboul1\imagescj\16 PHOTOTHEQUE\03 - PRODUITS CJ\03. DEJ &amp; DINER &amp; COCKTAIL\déjeuner gorge\IMG_0636.JPG"/>
          <p:cNvPicPr>
            <a:picLocks noChangeAspect="1" noChangeArrowheads="1"/>
          </p:cNvPicPr>
          <p:nvPr/>
        </p:nvPicPr>
        <p:blipFill>
          <a:blip r:embed="rId5" cstate="email"/>
          <a:srcRect/>
          <a:stretch>
            <a:fillRect/>
          </a:stretch>
        </p:blipFill>
        <p:spPr bwMode="auto">
          <a:xfrm>
            <a:off x="323528" y="836712"/>
            <a:ext cx="4104456" cy="2736303"/>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Image 6" descr="LOGO CJ BLC typo.eps"/>
          <p:cNvPicPr>
            <a:picLocks noChangeAspect="1"/>
          </p:cNvPicPr>
          <p:nvPr/>
        </p:nvPicPr>
        <p:blipFill>
          <a:blip r:embed="rId2" cstate="email"/>
          <a:srcRect/>
          <a:stretch>
            <a:fillRect/>
          </a:stretch>
        </p:blipFill>
        <p:spPr bwMode="auto">
          <a:xfrm>
            <a:off x="501650" y="158750"/>
            <a:ext cx="1482725" cy="204788"/>
          </a:xfrm>
          <a:prstGeom prst="rect">
            <a:avLst/>
          </a:prstGeom>
          <a:noFill/>
          <a:ln w="9525">
            <a:noFill/>
            <a:miter lim="800000"/>
            <a:headEnd/>
            <a:tailEnd/>
          </a:ln>
        </p:spPr>
      </p:pic>
      <p:sp>
        <p:nvSpPr>
          <p:cNvPr id="4" name="Espace réservé du numéro de diapositive 3"/>
          <p:cNvSpPr txBox="1">
            <a:spLocks noGrp="1"/>
          </p:cNvSpPr>
          <p:nvPr/>
        </p:nvSpPr>
        <p:spPr>
          <a:xfrm>
            <a:off x="6553200" y="6356350"/>
            <a:ext cx="2133600" cy="365125"/>
          </a:xfrm>
          <a:prstGeom prst="rect">
            <a:avLst/>
          </a:prstGeom>
          <a:noFill/>
        </p:spPr>
        <p:txBody>
          <a:bodyPr anchor="ctr"/>
          <a:lstStyle/>
          <a:p>
            <a:pPr algn="r"/>
            <a:fld id="{F0A3894F-EB03-4D36-BCC5-2F406D524B5B}" type="slidenum">
              <a:rPr lang="fr-FR" sz="1200">
                <a:solidFill>
                  <a:srgbClr val="FFFFFF"/>
                </a:solidFill>
                <a:latin typeface="Calibri" pitchFamily="34" charset="0"/>
              </a:rPr>
              <a:pPr algn="r"/>
              <a:t>19</a:t>
            </a:fld>
            <a:endParaRPr lang="fr-FR" sz="1200">
              <a:solidFill>
                <a:srgbClr val="FFFFFF"/>
              </a:solidFill>
              <a:latin typeface="Calibri" pitchFamily="34" charset="0"/>
            </a:endParaRPr>
          </a:p>
        </p:txBody>
      </p:sp>
      <p:sp>
        <p:nvSpPr>
          <p:cNvPr id="51204" name="Rectangle 2"/>
          <p:cNvSpPr>
            <a:spLocks noChangeArrowheads="1"/>
          </p:cNvSpPr>
          <p:nvPr/>
        </p:nvSpPr>
        <p:spPr bwMode="auto">
          <a:xfrm>
            <a:off x="1647825" y="363538"/>
            <a:ext cx="7273925" cy="1055687"/>
          </a:xfrm>
          <a:prstGeom prst="rect">
            <a:avLst/>
          </a:prstGeom>
          <a:noFill/>
          <a:ln w="9525">
            <a:noFill/>
            <a:miter lim="800000"/>
            <a:headEnd/>
            <a:tailEnd/>
          </a:ln>
        </p:spPr>
        <p:txBody>
          <a:bodyPr/>
          <a:lstStyle/>
          <a:p>
            <a:pPr marL="342900" indent="-342900">
              <a:spcBef>
                <a:spcPct val="20000"/>
              </a:spcBef>
            </a:pPr>
            <a:r>
              <a:rPr lang="fr-FR" sz="3000">
                <a:latin typeface="Pristina" pitchFamily="66" charset="0"/>
              </a:rPr>
              <a:t>Les oasis de montagnes en 4x4 </a:t>
            </a:r>
          </a:p>
          <a:p>
            <a:pPr marL="342900" indent="-342900">
              <a:spcBef>
                <a:spcPct val="20000"/>
              </a:spcBef>
            </a:pPr>
            <a:r>
              <a:rPr lang="fr-FR" sz="3000">
                <a:latin typeface="Pristina" pitchFamily="66" charset="0"/>
              </a:rPr>
              <a:t>Oasis de Chebika</a:t>
            </a:r>
          </a:p>
        </p:txBody>
      </p:sp>
      <p:pic>
        <p:nvPicPr>
          <p:cNvPr id="51205" name="Picture 5" descr="oasis"/>
          <p:cNvPicPr>
            <a:picLocks noChangeAspect="1" noChangeArrowheads="1"/>
          </p:cNvPicPr>
          <p:nvPr/>
        </p:nvPicPr>
        <p:blipFill>
          <a:blip r:embed="rId3" cstate="email"/>
          <a:srcRect/>
          <a:stretch>
            <a:fillRect/>
          </a:stretch>
        </p:blipFill>
        <p:spPr bwMode="auto">
          <a:xfrm>
            <a:off x="2894013" y="3689350"/>
            <a:ext cx="3054350" cy="2289175"/>
          </a:xfrm>
          <a:prstGeom prst="rect">
            <a:avLst/>
          </a:prstGeom>
          <a:noFill/>
          <a:ln w="9525">
            <a:noFill/>
            <a:miter lim="800000"/>
            <a:headEnd/>
            <a:tailEnd/>
          </a:ln>
        </p:spPr>
      </p:pic>
      <p:pic>
        <p:nvPicPr>
          <p:cNvPr id="51206" name="Picture 6" descr="oasis2"/>
          <p:cNvPicPr>
            <a:picLocks noChangeAspect="1" noChangeArrowheads="1"/>
          </p:cNvPicPr>
          <p:nvPr/>
        </p:nvPicPr>
        <p:blipFill>
          <a:blip r:embed="rId4" cstate="email"/>
          <a:srcRect/>
          <a:stretch>
            <a:fillRect/>
          </a:stretch>
        </p:blipFill>
        <p:spPr bwMode="auto">
          <a:xfrm>
            <a:off x="47625" y="1611313"/>
            <a:ext cx="2838450" cy="4367212"/>
          </a:xfrm>
          <a:prstGeom prst="rect">
            <a:avLst/>
          </a:prstGeom>
          <a:noFill/>
          <a:ln w="9525">
            <a:noFill/>
            <a:miter lim="800000"/>
            <a:headEnd/>
            <a:tailEnd/>
          </a:ln>
        </p:spPr>
      </p:pic>
      <p:pic>
        <p:nvPicPr>
          <p:cNvPr id="51207" name="Picture 7" descr="DPSCamera_0078"/>
          <p:cNvPicPr>
            <a:picLocks noChangeAspect="1" noChangeArrowheads="1"/>
          </p:cNvPicPr>
          <p:nvPr/>
        </p:nvPicPr>
        <p:blipFill>
          <a:blip r:embed="rId5" cstate="email"/>
          <a:srcRect/>
          <a:stretch>
            <a:fillRect/>
          </a:stretch>
        </p:blipFill>
        <p:spPr bwMode="auto">
          <a:xfrm>
            <a:off x="2886075" y="1600200"/>
            <a:ext cx="3062288" cy="2089150"/>
          </a:xfrm>
          <a:prstGeom prst="rect">
            <a:avLst/>
          </a:prstGeom>
          <a:noFill/>
          <a:ln w="9525">
            <a:noFill/>
            <a:miter lim="800000"/>
            <a:headEnd/>
            <a:tailEnd/>
          </a:ln>
        </p:spPr>
      </p:pic>
      <p:pic>
        <p:nvPicPr>
          <p:cNvPr id="51208" name="Picture 4" descr="IMG_2815"/>
          <p:cNvPicPr>
            <a:picLocks noChangeAspect="1" noChangeArrowheads="1"/>
          </p:cNvPicPr>
          <p:nvPr/>
        </p:nvPicPr>
        <p:blipFill>
          <a:blip r:embed="rId6" cstate="email"/>
          <a:srcRect/>
          <a:stretch>
            <a:fillRect/>
          </a:stretch>
        </p:blipFill>
        <p:spPr bwMode="auto">
          <a:xfrm>
            <a:off x="5948363" y="1600200"/>
            <a:ext cx="3144837" cy="4389438"/>
          </a:xfrm>
          <a:prstGeom prst="rect">
            <a:avLst/>
          </a:prstGeom>
          <a:noFill/>
          <a:ln w="9525">
            <a:noFill/>
            <a:miter lim="800000"/>
            <a:headEnd/>
            <a:tailEnd/>
          </a:ln>
        </p:spPr>
      </p:pic>
      <p:sp>
        <p:nvSpPr>
          <p:cNvPr id="3" name="Sous-titre 2"/>
          <p:cNvSpPr>
            <a:spLocks/>
          </p:cNvSpPr>
          <p:nvPr/>
        </p:nvSpPr>
        <p:spPr bwMode="auto">
          <a:xfrm>
            <a:off x="366713" y="6411913"/>
            <a:ext cx="1617662" cy="296862"/>
          </a:xfrm>
          <a:prstGeom prst="rect">
            <a:avLst/>
          </a:prstGeom>
          <a:noFill/>
          <a:ln w="9525">
            <a:noFill/>
            <a:miter lim="800000"/>
            <a:headEnd/>
            <a:tailEnd/>
          </a:ln>
        </p:spPr>
        <p:txBody>
          <a:bodyPr/>
          <a:lstStyle/>
          <a:p>
            <a:pPr>
              <a:spcBef>
                <a:spcPct val="20000"/>
              </a:spcBef>
              <a:buFont typeface="Arial" charset="0"/>
              <a:buNone/>
            </a:pPr>
            <a:r>
              <a:rPr lang="fr-FR" sz="1400" b="1">
                <a:solidFill>
                  <a:srgbClr val="FFFFFF"/>
                </a:solidFill>
                <a:latin typeface="Pristina" pitchFamily="66" charset="0"/>
              </a:rPr>
              <a:t>La Tunisie Nouvelle</a:t>
            </a:r>
          </a:p>
        </p:txBody>
      </p:sp>
      <p:sp>
        <p:nvSpPr>
          <p:cNvPr id="51211" name="Rectangle 9"/>
          <p:cNvSpPr>
            <a:spLocks noChangeArrowheads="1"/>
          </p:cNvSpPr>
          <p:nvPr/>
        </p:nvSpPr>
        <p:spPr bwMode="auto">
          <a:xfrm>
            <a:off x="7988300" y="165100"/>
            <a:ext cx="1024639" cy="400110"/>
          </a:xfrm>
          <a:prstGeom prst="rect">
            <a:avLst/>
          </a:prstGeom>
          <a:noFill/>
          <a:ln w="9525">
            <a:noFill/>
            <a:miter lim="800000"/>
            <a:headEnd/>
            <a:tailEnd/>
          </a:ln>
        </p:spPr>
        <p:txBody>
          <a:bodyPr wrap="none">
            <a:spAutoFit/>
          </a:bodyPr>
          <a:lstStyle/>
          <a:p>
            <a:pPr defTabSz="914400" eaLnBrk="0" fontAlgn="ctr" hangingPunct="0"/>
            <a:r>
              <a:rPr lang="fr-FR" sz="2000" b="1" dirty="0">
                <a:latin typeface="Pristina" pitchFamily="66" charset="0"/>
                <a:cs typeface="Arial" charset="0"/>
              </a:rPr>
              <a:t>JOUR </a:t>
            </a:r>
            <a:r>
              <a:rPr lang="fr-FR" sz="2000" b="1" dirty="0" smtClean="0">
                <a:latin typeface="Pristina" pitchFamily="66" charset="0"/>
                <a:cs typeface="Arial" charset="0"/>
              </a:rPr>
              <a:t> 2</a:t>
            </a:r>
            <a:endParaRPr lang="fr-FR" sz="2000" dirty="0">
              <a:latin typeface="Pristina"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12"/>
          <p:cNvSpPr>
            <a:spLocks noChangeArrowheads="1"/>
          </p:cNvSpPr>
          <p:nvPr/>
        </p:nvSpPr>
        <p:spPr bwMode="auto">
          <a:xfrm>
            <a:off x="1979712" y="332656"/>
            <a:ext cx="6480720" cy="1224136"/>
          </a:xfrm>
          <a:prstGeom prst="rect">
            <a:avLst/>
          </a:prstGeom>
          <a:noFill/>
          <a:ln w="9525">
            <a:noFill/>
            <a:miter lim="800000"/>
            <a:headEnd/>
            <a:tailEnd/>
          </a:ln>
        </p:spPr>
        <p:txBody>
          <a:bodyPr/>
          <a:lstStyle/>
          <a:p>
            <a:pPr marL="342900" indent="-342900" algn="ctr" defTabSz="914400">
              <a:spcBef>
                <a:spcPct val="20000"/>
              </a:spcBef>
            </a:pPr>
            <a:r>
              <a:rPr lang="fr-FR" sz="3200" i="1" dirty="0" smtClean="0">
                <a:latin typeface="Pristina" pitchFamily="66" charset="0"/>
              </a:rPr>
              <a:t>Les </a:t>
            </a:r>
            <a:r>
              <a:rPr lang="fr-FR" sz="3200" i="1" dirty="0">
                <a:latin typeface="Pristina" pitchFamily="66" charset="0"/>
              </a:rPr>
              <a:t>temps forts de votre séjour </a:t>
            </a:r>
            <a:r>
              <a:rPr lang="fr-FR" sz="3200" i="1" dirty="0" smtClean="0">
                <a:latin typeface="Pristina" pitchFamily="66" charset="0"/>
              </a:rPr>
              <a:t>sur l’Ile des Lotophages et dans </a:t>
            </a:r>
            <a:r>
              <a:rPr lang="fr-FR" sz="3200" i="1" dirty="0">
                <a:latin typeface="Pristina" pitchFamily="66" charset="0"/>
              </a:rPr>
              <a:t>le </a:t>
            </a:r>
            <a:r>
              <a:rPr lang="fr-FR" sz="3200" i="1" dirty="0" smtClean="0">
                <a:latin typeface="Pristina" pitchFamily="66" charset="0"/>
              </a:rPr>
              <a:t>grand </a:t>
            </a:r>
            <a:r>
              <a:rPr lang="fr-FR" sz="3200" i="1" dirty="0">
                <a:latin typeface="Pristina" pitchFamily="66" charset="0"/>
              </a:rPr>
              <a:t>erg oriental </a:t>
            </a:r>
          </a:p>
        </p:txBody>
      </p:sp>
      <p:pic>
        <p:nvPicPr>
          <p:cNvPr id="49157" name="Picture 7" descr="Terre sans hommes"/>
          <p:cNvPicPr>
            <a:picLocks noChangeAspect="1" noChangeArrowheads="1"/>
          </p:cNvPicPr>
          <p:nvPr/>
        </p:nvPicPr>
        <p:blipFill>
          <a:blip r:embed="rId2" cstate="email"/>
          <a:srcRect/>
          <a:stretch>
            <a:fillRect/>
          </a:stretch>
        </p:blipFill>
        <p:spPr bwMode="auto">
          <a:xfrm>
            <a:off x="-396552" y="1844824"/>
            <a:ext cx="10010925" cy="3528392"/>
          </a:xfrm>
          <a:prstGeom prst="rect">
            <a:avLst/>
          </a:prstGeom>
          <a:noFill/>
          <a:ln w="9525">
            <a:noFill/>
            <a:miter lim="800000"/>
            <a:headEnd/>
            <a:tailEnd/>
          </a:ln>
        </p:spPr>
      </p:pic>
      <p:pic>
        <p:nvPicPr>
          <p:cNvPr id="49158" name="Image 3" descr="LOGO CJ ENTIER2 BLC.eps"/>
          <p:cNvPicPr>
            <a:picLocks noChangeAspect="1"/>
          </p:cNvPicPr>
          <p:nvPr/>
        </p:nvPicPr>
        <p:blipFill>
          <a:blip r:embed="rId3" cstate="email"/>
          <a:srcRect/>
          <a:stretch>
            <a:fillRect/>
          </a:stretch>
        </p:blipFill>
        <p:spPr bwMode="auto">
          <a:xfrm>
            <a:off x="0" y="0"/>
            <a:ext cx="1781175" cy="1736725"/>
          </a:xfrm>
          <a:prstGeom prst="rect">
            <a:avLst/>
          </a:prstGeom>
          <a:noFill/>
          <a:ln w="9525">
            <a:noFill/>
            <a:miter lim="800000"/>
            <a:headEnd/>
            <a:tailEnd/>
          </a:ln>
        </p:spPr>
      </p:pic>
      <p:sp>
        <p:nvSpPr>
          <p:cNvPr id="8" name="Rectangle 12"/>
          <p:cNvSpPr>
            <a:spLocks noChangeArrowheads="1"/>
          </p:cNvSpPr>
          <p:nvPr/>
        </p:nvSpPr>
        <p:spPr bwMode="auto">
          <a:xfrm>
            <a:off x="251521" y="5949280"/>
            <a:ext cx="8786118" cy="648072"/>
          </a:xfrm>
          <a:prstGeom prst="rect">
            <a:avLst/>
          </a:prstGeom>
          <a:noFill/>
          <a:ln w="9525">
            <a:noFill/>
            <a:miter lim="800000"/>
            <a:headEnd/>
            <a:tailEnd/>
          </a:ln>
        </p:spPr>
        <p:txBody>
          <a:bodyPr/>
          <a:lstStyle/>
          <a:p>
            <a:pPr marL="342900" indent="-342900" algn="ctr">
              <a:spcBef>
                <a:spcPct val="20000"/>
              </a:spcBef>
            </a:pPr>
            <a:r>
              <a:rPr lang="fr-FR" sz="3200" i="1" dirty="0" smtClean="0">
                <a:latin typeface="Pristina" pitchFamily="66" charset="0"/>
              </a:rPr>
              <a:t>2015</a:t>
            </a:r>
          </a:p>
          <a:p>
            <a:pPr marL="342900" indent="-342900" algn="ctr">
              <a:spcBef>
                <a:spcPct val="20000"/>
              </a:spcBef>
            </a:pPr>
            <a:endParaRPr lang="fr-FR" sz="2400" i="1" dirty="0" smtClean="0">
              <a:solidFill>
                <a:srgbClr val="663300"/>
              </a:solidFill>
              <a:latin typeface="Maiandra GD" pitchFamily="34" charset="0"/>
            </a:endParaRPr>
          </a:p>
          <a:p>
            <a:pPr marL="342900" indent="-342900" algn="ctr">
              <a:spcBef>
                <a:spcPct val="20000"/>
              </a:spcBef>
            </a:pPr>
            <a:endParaRPr lang="fr-FR" sz="2400" i="1" dirty="0">
              <a:solidFill>
                <a:srgbClr val="663300"/>
              </a:solidFill>
              <a:latin typeface="Maiandra GD"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age 6" descr="LOGO CJ BLC typo.eps"/>
          <p:cNvPicPr>
            <a:picLocks noChangeAspect="1"/>
          </p:cNvPicPr>
          <p:nvPr/>
        </p:nvPicPr>
        <p:blipFill>
          <a:blip r:embed="rId2" cstate="email"/>
          <a:srcRect/>
          <a:stretch>
            <a:fillRect/>
          </a:stretch>
        </p:blipFill>
        <p:spPr bwMode="auto">
          <a:xfrm>
            <a:off x="501650" y="158750"/>
            <a:ext cx="1482725" cy="204788"/>
          </a:xfrm>
          <a:prstGeom prst="rect">
            <a:avLst/>
          </a:prstGeom>
          <a:noFill/>
          <a:ln w="9525">
            <a:noFill/>
            <a:miter lim="800000"/>
            <a:headEnd/>
            <a:tailEnd/>
          </a:ln>
        </p:spPr>
      </p:pic>
      <p:sp>
        <p:nvSpPr>
          <p:cNvPr id="15363" name="Rectangle 2"/>
          <p:cNvSpPr>
            <a:spLocks noChangeArrowheads="1"/>
          </p:cNvSpPr>
          <p:nvPr/>
        </p:nvSpPr>
        <p:spPr bwMode="auto">
          <a:xfrm>
            <a:off x="250825" y="549275"/>
            <a:ext cx="6937375" cy="800100"/>
          </a:xfrm>
          <a:prstGeom prst="rect">
            <a:avLst/>
          </a:prstGeom>
          <a:noFill/>
          <a:ln w="9525">
            <a:noFill/>
            <a:miter lim="800000"/>
            <a:headEnd/>
            <a:tailEnd/>
          </a:ln>
        </p:spPr>
        <p:txBody>
          <a:bodyPr/>
          <a:lstStyle/>
          <a:p>
            <a:pPr marL="342900" indent="-342900">
              <a:spcBef>
                <a:spcPct val="20000"/>
              </a:spcBef>
            </a:pPr>
            <a:r>
              <a:rPr lang="fr-FR" sz="2000">
                <a:latin typeface="Pristina" pitchFamily="66" charset="0"/>
              </a:rPr>
              <a:t> Embarquez à bord du Lézard Rouge </a:t>
            </a:r>
          </a:p>
          <a:p>
            <a:pPr marL="342900" indent="-342900">
              <a:spcBef>
                <a:spcPct val="20000"/>
              </a:spcBef>
            </a:pPr>
            <a:r>
              <a:rPr lang="fr-FR" sz="1400">
                <a:hlinkClick r:id="rId3"/>
              </a:rPr>
              <a:t>http://www.croisierejaune.com/video/21_lezard_rouge.html</a:t>
            </a:r>
            <a:endParaRPr lang="fr-FR" sz="1400"/>
          </a:p>
          <a:p>
            <a:pPr marL="342900" indent="-342900">
              <a:spcBef>
                <a:spcPct val="20000"/>
              </a:spcBef>
            </a:pPr>
            <a:endParaRPr lang="fr-FR" sz="1400"/>
          </a:p>
        </p:txBody>
      </p:sp>
      <p:pic>
        <p:nvPicPr>
          <p:cNvPr id="15364" name="Image 9" descr="Photo-250.jpg"/>
          <p:cNvPicPr>
            <a:picLocks noChangeAspect="1"/>
          </p:cNvPicPr>
          <p:nvPr/>
        </p:nvPicPr>
        <p:blipFill>
          <a:blip r:embed="rId4" cstate="email"/>
          <a:srcRect/>
          <a:stretch>
            <a:fillRect/>
          </a:stretch>
        </p:blipFill>
        <p:spPr bwMode="auto">
          <a:xfrm>
            <a:off x="0" y="1447800"/>
            <a:ext cx="3038475" cy="4554538"/>
          </a:xfrm>
          <a:prstGeom prst="rect">
            <a:avLst/>
          </a:prstGeom>
          <a:noFill/>
          <a:ln w="9525">
            <a:noFill/>
            <a:miter lim="800000"/>
            <a:headEnd/>
            <a:tailEnd/>
          </a:ln>
        </p:spPr>
      </p:pic>
      <p:pic>
        <p:nvPicPr>
          <p:cNvPr id="15365" name="Image 10" descr="Lézard-Rouge.jpg"/>
          <p:cNvPicPr>
            <a:picLocks noChangeAspect="1"/>
          </p:cNvPicPr>
          <p:nvPr/>
        </p:nvPicPr>
        <p:blipFill>
          <a:blip r:embed="rId5" cstate="email"/>
          <a:srcRect/>
          <a:stretch>
            <a:fillRect/>
          </a:stretch>
        </p:blipFill>
        <p:spPr bwMode="auto">
          <a:xfrm>
            <a:off x="3038475" y="3251200"/>
            <a:ext cx="6105525" cy="2751138"/>
          </a:xfrm>
          <a:prstGeom prst="rect">
            <a:avLst/>
          </a:prstGeom>
          <a:noFill/>
          <a:ln w="9525">
            <a:noFill/>
            <a:miter lim="800000"/>
            <a:headEnd/>
            <a:tailEnd/>
          </a:ln>
        </p:spPr>
      </p:pic>
      <p:pic>
        <p:nvPicPr>
          <p:cNvPr id="15366" name="Image 11" descr="Image40.jpg"/>
          <p:cNvPicPr>
            <a:picLocks noChangeAspect="1"/>
          </p:cNvPicPr>
          <p:nvPr/>
        </p:nvPicPr>
        <p:blipFill>
          <a:blip r:embed="rId6" cstate="email"/>
          <a:srcRect/>
          <a:stretch>
            <a:fillRect/>
          </a:stretch>
        </p:blipFill>
        <p:spPr bwMode="auto">
          <a:xfrm>
            <a:off x="3038475" y="1447800"/>
            <a:ext cx="2989263" cy="1803400"/>
          </a:xfrm>
          <a:prstGeom prst="rect">
            <a:avLst/>
          </a:prstGeom>
          <a:noFill/>
          <a:ln w="9525">
            <a:noFill/>
            <a:miter lim="800000"/>
            <a:headEnd/>
            <a:tailEnd/>
          </a:ln>
        </p:spPr>
      </p:pic>
      <p:pic>
        <p:nvPicPr>
          <p:cNvPr id="15367" name="Image 12" descr="TunisieCL-042.jpg"/>
          <p:cNvPicPr>
            <a:picLocks noChangeAspect="1"/>
          </p:cNvPicPr>
          <p:nvPr/>
        </p:nvPicPr>
        <p:blipFill>
          <a:blip r:embed="rId7" cstate="email"/>
          <a:srcRect/>
          <a:stretch>
            <a:fillRect/>
          </a:stretch>
        </p:blipFill>
        <p:spPr bwMode="auto">
          <a:xfrm>
            <a:off x="6027738" y="1447800"/>
            <a:ext cx="3116262" cy="1803400"/>
          </a:xfrm>
          <a:prstGeom prst="rect">
            <a:avLst/>
          </a:prstGeom>
          <a:noFill/>
          <a:ln w="9525">
            <a:noFill/>
            <a:miter lim="800000"/>
            <a:headEnd/>
            <a:tailEnd/>
          </a:ln>
        </p:spPr>
      </p:pic>
      <p:sp>
        <p:nvSpPr>
          <p:cNvPr id="15368" name="Sous-titre 2"/>
          <p:cNvSpPr>
            <a:spLocks/>
          </p:cNvSpPr>
          <p:nvPr/>
        </p:nvSpPr>
        <p:spPr bwMode="auto">
          <a:xfrm>
            <a:off x="366713" y="6411913"/>
            <a:ext cx="1617662" cy="296862"/>
          </a:xfrm>
          <a:prstGeom prst="rect">
            <a:avLst/>
          </a:prstGeom>
          <a:noFill/>
          <a:ln w="9525">
            <a:noFill/>
            <a:miter lim="800000"/>
            <a:headEnd/>
            <a:tailEnd/>
          </a:ln>
        </p:spPr>
        <p:txBody>
          <a:bodyPr/>
          <a:lstStyle/>
          <a:p>
            <a:pPr>
              <a:spcBef>
                <a:spcPct val="20000"/>
              </a:spcBef>
              <a:buFont typeface="Arial" pitchFamily="34" charset="0"/>
              <a:buNone/>
            </a:pPr>
            <a:r>
              <a:rPr lang="fr-FR" sz="1400" b="1">
                <a:solidFill>
                  <a:srgbClr val="FFFFFF"/>
                </a:solidFill>
                <a:latin typeface="Pristina" pitchFamily="66" charset="0"/>
              </a:rPr>
              <a:t>La Tunisie Nouvelle</a:t>
            </a:r>
          </a:p>
        </p:txBody>
      </p:sp>
      <p:sp>
        <p:nvSpPr>
          <p:cNvPr id="15369" name="Rectangle 9"/>
          <p:cNvSpPr>
            <a:spLocks noChangeArrowheads="1"/>
          </p:cNvSpPr>
          <p:nvPr/>
        </p:nvSpPr>
        <p:spPr bwMode="auto">
          <a:xfrm>
            <a:off x="7988300" y="165100"/>
            <a:ext cx="978153" cy="400110"/>
          </a:xfrm>
          <a:prstGeom prst="rect">
            <a:avLst/>
          </a:prstGeom>
          <a:noFill/>
          <a:ln w="9525">
            <a:noFill/>
            <a:miter lim="800000"/>
            <a:headEnd/>
            <a:tailEnd/>
          </a:ln>
        </p:spPr>
        <p:txBody>
          <a:bodyPr wrap="none">
            <a:spAutoFit/>
          </a:bodyPr>
          <a:lstStyle/>
          <a:p>
            <a:pPr eaLnBrk="0" fontAlgn="ctr" hangingPunct="0"/>
            <a:r>
              <a:rPr lang="fr-FR" sz="2000" b="1" dirty="0">
                <a:latin typeface="Pristina" pitchFamily="66" charset="0"/>
                <a:cs typeface="Arial" pitchFamily="34" charset="0"/>
              </a:rPr>
              <a:t>JOUR </a:t>
            </a:r>
            <a:r>
              <a:rPr lang="fr-FR" sz="2000" b="1" dirty="0" smtClean="0">
                <a:latin typeface="Pristina" pitchFamily="66" charset="0"/>
                <a:cs typeface="Arial" pitchFamily="34" charset="0"/>
              </a:rPr>
              <a:t>2</a:t>
            </a:r>
            <a:endParaRPr lang="fr-FR" sz="2000" dirty="0">
              <a:latin typeface="Pristina" pitchFamily="66"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a:xfrm>
            <a:off x="539750" y="188913"/>
            <a:ext cx="6624638" cy="439737"/>
          </a:xfrm>
          <a:prstGeom prst="rect">
            <a:avLst/>
          </a:prstGeom>
          <a:ln>
            <a:solidFill>
              <a:schemeClr val="accent6">
                <a:lumMod val="50000"/>
              </a:schemeClr>
            </a:solidFill>
            <a:prstDash val="sysDot"/>
          </a:ln>
        </p:spPr>
        <p:txBody>
          <a:bodyPr>
            <a:normAutofit fontScale="92500" lnSpcReduction="20000"/>
          </a:bodyPr>
          <a:lstStyle/>
          <a:p>
            <a:pPr algn="ctr" eaLnBrk="0" hangingPunct="0">
              <a:defRPr/>
            </a:pPr>
            <a:r>
              <a:rPr lang="fr-FR" sz="3000" kern="0" dirty="0">
                <a:latin typeface="Pristina" pitchFamily="66" charset="0"/>
                <a:ea typeface="+mj-ea"/>
                <a:cs typeface="+mj-cs"/>
              </a:rPr>
              <a:t>Journée Lézard Rouge et Oasis des Montagnes</a:t>
            </a:r>
          </a:p>
        </p:txBody>
      </p:sp>
      <p:sp>
        <p:nvSpPr>
          <p:cNvPr id="7" name="Rectangle 6"/>
          <p:cNvSpPr/>
          <p:nvPr/>
        </p:nvSpPr>
        <p:spPr>
          <a:xfrm>
            <a:off x="250825" y="1341438"/>
            <a:ext cx="8642350" cy="590550"/>
          </a:xfrm>
          <a:prstGeom prst="rect">
            <a:avLst/>
          </a:prstGeom>
        </p:spPr>
        <p:txBody>
          <a:bodyPr>
            <a:spAutoFit/>
          </a:bodyPr>
          <a:lstStyle/>
          <a:p>
            <a:pPr>
              <a:lnSpc>
                <a:spcPct val="90000"/>
              </a:lnSpc>
              <a:buClr>
                <a:srgbClr val="000066"/>
              </a:buClr>
              <a:buFont typeface="Wingdings" pitchFamily="2" charset="2"/>
              <a:buChar char="Ø"/>
              <a:defRPr/>
            </a:pPr>
            <a:endParaRPr lang="fr-FR" dirty="0">
              <a:solidFill>
                <a:srgbClr val="663300"/>
              </a:solidFill>
              <a:latin typeface="+mj-lt"/>
            </a:endParaRPr>
          </a:p>
          <a:p>
            <a:pPr>
              <a:lnSpc>
                <a:spcPct val="90000"/>
              </a:lnSpc>
              <a:buClr>
                <a:srgbClr val="000066"/>
              </a:buClr>
              <a:buFont typeface="Wingdings" pitchFamily="2" charset="2"/>
              <a:buChar char="Ø"/>
              <a:defRPr/>
            </a:pPr>
            <a:endParaRPr lang="fr-FR" dirty="0">
              <a:solidFill>
                <a:srgbClr val="663300"/>
              </a:solidFill>
              <a:latin typeface="+mj-lt"/>
            </a:endParaRPr>
          </a:p>
        </p:txBody>
      </p:sp>
      <p:pic>
        <p:nvPicPr>
          <p:cNvPr id="16388" name="Picture 2" descr="\\SERVNAS1\Phototheque\Nouvelle Photothèque\Grand erg Oriental\Oasis de montagne\100-0032_IMG.JPG"/>
          <p:cNvPicPr>
            <a:picLocks noChangeAspect="1" noChangeArrowheads="1"/>
          </p:cNvPicPr>
          <p:nvPr/>
        </p:nvPicPr>
        <p:blipFill>
          <a:blip r:embed="rId2" cstate="email"/>
          <a:srcRect/>
          <a:stretch>
            <a:fillRect/>
          </a:stretch>
        </p:blipFill>
        <p:spPr bwMode="auto">
          <a:xfrm rot="331427">
            <a:off x="6786563" y="1504950"/>
            <a:ext cx="2035175" cy="2713038"/>
          </a:xfrm>
          <a:prstGeom prst="rect">
            <a:avLst/>
          </a:prstGeom>
          <a:noFill/>
          <a:ln w="9525">
            <a:noFill/>
            <a:miter lim="800000"/>
            <a:headEnd/>
            <a:tailEnd/>
          </a:ln>
        </p:spPr>
      </p:pic>
      <p:pic>
        <p:nvPicPr>
          <p:cNvPr id="16389" name="Picture 3" descr="\\SERVNAS1\Phototheque\Nouvelle Photothèque\Grand erg Oriental\Oasis de montagne\TOZ oasis montagne7.jpg"/>
          <p:cNvPicPr>
            <a:picLocks noChangeAspect="1" noChangeArrowheads="1"/>
          </p:cNvPicPr>
          <p:nvPr/>
        </p:nvPicPr>
        <p:blipFill>
          <a:blip r:embed="rId3" cstate="email"/>
          <a:srcRect/>
          <a:stretch>
            <a:fillRect/>
          </a:stretch>
        </p:blipFill>
        <p:spPr bwMode="auto">
          <a:xfrm rot="-392710">
            <a:off x="290513" y="1533525"/>
            <a:ext cx="2244725" cy="2084388"/>
          </a:xfrm>
          <a:prstGeom prst="rect">
            <a:avLst/>
          </a:prstGeom>
          <a:noFill/>
          <a:ln w="9525">
            <a:noFill/>
            <a:miter lim="800000"/>
            <a:headEnd/>
            <a:tailEnd/>
          </a:ln>
        </p:spPr>
      </p:pic>
      <p:pic>
        <p:nvPicPr>
          <p:cNvPr id="16390" name="Picture 4" descr="\\SERVNAS1\Phototheque\Nouvelle Photothèque\Grand erg Oriental\Oasis de montagne\atlas vu du tamerza.jpg"/>
          <p:cNvPicPr>
            <a:picLocks noChangeAspect="1" noChangeArrowheads="1"/>
          </p:cNvPicPr>
          <p:nvPr/>
        </p:nvPicPr>
        <p:blipFill>
          <a:blip r:embed="rId4" cstate="email"/>
          <a:srcRect/>
          <a:stretch>
            <a:fillRect/>
          </a:stretch>
        </p:blipFill>
        <p:spPr bwMode="auto">
          <a:xfrm rot="-252779">
            <a:off x="6156325" y="4221163"/>
            <a:ext cx="2786063" cy="2087562"/>
          </a:xfrm>
          <a:prstGeom prst="rect">
            <a:avLst/>
          </a:prstGeom>
          <a:noFill/>
          <a:ln w="9525">
            <a:noFill/>
            <a:miter lim="800000"/>
            <a:headEnd/>
            <a:tailEnd/>
          </a:ln>
        </p:spPr>
      </p:pic>
      <p:pic>
        <p:nvPicPr>
          <p:cNvPr id="16391" name="Picture 5" descr="\\SERVNAS1\Phototheque\Nouvelle Photothèque\Grand erg Oriental\Oasis de montagne\rose de sable 2.JPG"/>
          <p:cNvPicPr>
            <a:picLocks noChangeAspect="1" noChangeArrowheads="1"/>
          </p:cNvPicPr>
          <p:nvPr/>
        </p:nvPicPr>
        <p:blipFill>
          <a:blip r:embed="rId5" cstate="email"/>
          <a:srcRect/>
          <a:stretch>
            <a:fillRect/>
          </a:stretch>
        </p:blipFill>
        <p:spPr bwMode="auto">
          <a:xfrm rot="423269">
            <a:off x="554038" y="4268788"/>
            <a:ext cx="2032000" cy="1524000"/>
          </a:xfrm>
          <a:prstGeom prst="rect">
            <a:avLst/>
          </a:prstGeom>
          <a:noFill/>
          <a:ln w="9525">
            <a:noFill/>
            <a:miter lim="800000"/>
            <a:headEnd/>
            <a:tailEnd/>
          </a:ln>
        </p:spPr>
      </p:pic>
      <p:pic>
        <p:nvPicPr>
          <p:cNvPr id="16392" name="Picture 6" descr="\\SERVNAS1\Phototheque\16 PHOTOTHEQUE\LEZARDROUGE\Basse rez\IMG_3230BR.jpg"/>
          <p:cNvPicPr>
            <a:picLocks noChangeAspect="1" noChangeArrowheads="1"/>
          </p:cNvPicPr>
          <p:nvPr/>
        </p:nvPicPr>
        <p:blipFill>
          <a:blip r:embed="rId6" cstate="email"/>
          <a:srcRect/>
          <a:stretch>
            <a:fillRect/>
          </a:stretch>
        </p:blipFill>
        <p:spPr bwMode="auto">
          <a:xfrm>
            <a:off x="2484438" y="1341438"/>
            <a:ext cx="4308475" cy="2697162"/>
          </a:xfrm>
          <a:prstGeom prst="rect">
            <a:avLst/>
          </a:prstGeom>
          <a:noFill/>
          <a:ln w="9525">
            <a:noFill/>
            <a:miter lim="800000"/>
            <a:headEnd/>
            <a:tailEnd/>
          </a:ln>
        </p:spPr>
      </p:pic>
      <p:pic>
        <p:nvPicPr>
          <p:cNvPr id="16393" name="Picture 7" descr="\\SERVNAS1\Phototheque\16 PHOTOTHEQUE\LEZARDROUGE\Haute Résolution\Photo 273.jpg"/>
          <p:cNvPicPr>
            <a:picLocks noChangeAspect="1" noChangeArrowheads="1"/>
          </p:cNvPicPr>
          <p:nvPr/>
        </p:nvPicPr>
        <p:blipFill>
          <a:blip r:embed="rId7" cstate="email"/>
          <a:srcRect/>
          <a:stretch>
            <a:fillRect/>
          </a:stretch>
        </p:blipFill>
        <p:spPr bwMode="auto">
          <a:xfrm rot="176171">
            <a:off x="3141663" y="3565525"/>
            <a:ext cx="2160587" cy="3238500"/>
          </a:xfrm>
          <a:prstGeom prst="rect">
            <a:avLst/>
          </a:prstGeom>
          <a:noFill/>
          <a:ln w="9525">
            <a:noFill/>
            <a:miter lim="800000"/>
            <a:headEnd/>
            <a:tailEnd/>
          </a:ln>
        </p:spPr>
      </p:pic>
      <p:sp>
        <p:nvSpPr>
          <p:cNvPr id="16394" name="Rectangle 9"/>
          <p:cNvSpPr>
            <a:spLocks noChangeArrowheads="1"/>
          </p:cNvSpPr>
          <p:nvPr/>
        </p:nvSpPr>
        <p:spPr bwMode="auto">
          <a:xfrm>
            <a:off x="7988300" y="165100"/>
            <a:ext cx="978153" cy="400110"/>
          </a:xfrm>
          <a:prstGeom prst="rect">
            <a:avLst/>
          </a:prstGeom>
          <a:noFill/>
          <a:ln w="9525">
            <a:noFill/>
            <a:miter lim="800000"/>
            <a:headEnd/>
            <a:tailEnd/>
          </a:ln>
        </p:spPr>
        <p:txBody>
          <a:bodyPr wrap="none">
            <a:spAutoFit/>
          </a:bodyPr>
          <a:lstStyle/>
          <a:p>
            <a:pPr eaLnBrk="0" fontAlgn="ctr" hangingPunct="0"/>
            <a:r>
              <a:rPr lang="fr-FR" sz="2000" b="1" dirty="0">
                <a:latin typeface="Pristina" pitchFamily="66" charset="0"/>
                <a:cs typeface="Arial" pitchFamily="34" charset="0"/>
              </a:rPr>
              <a:t>JOUR </a:t>
            </a:r>
            <a:r>
              <a:rPr lang="fr-FR" sz="2000" b="1" dirty="0" smtClean="0">
                <a:latin typeface="Pristina" pitchFamily="66" charset="0"/>
                <a:cs typeface="Arial" pitchFamily="34" charset="0"/>
              </a:rPr>
              <a:t>2</a:t>
            </a:r>
            <a:endParaRPr lang="fr-FR" sz="2000" dirty="0">
              <a:latin typeface="Pristina" pitchFamily="66"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8" name="Picture 4"/>
          <p:cNvPicPr>
            <a:picLocks noChangeAspect="1" noChangeArrowheads="1"/>
          </p:cNvPicPr>
          <p:nvPr/>
        </p:nvPicPr>
        <p:blipFill>
          <a:blip r:embed="rId2" cstate="email"/>
          <a:srcRect/>
          <a:stretch>
            <a:fillRect/>
          </a:stretch>
        </p:blipFill>
        <p:spPr bwMode="auto">
          <a:xfrm>
            <a:off x="683568" y="692696"/>
            <a:ext cx="7560840" cy="5952151"/>
          </a:xfrm>
          <a:prstGeom prst="rect">
            <a:avLst/>
          </a:prstGeom>
          <a:noFill/>
          <a:ln w="9525">
            <a:noFill/>
            <a:miter lim="800000"/>
            <a:headEnd/>
            <a:tailEnd/>
          </a:ln>
        </p:spPr>
      </p:pic>
      <p:sp>
        <p:nvSpPr>
          <p:cNvPr id="4" name="Espace réservé du numéro de diapositive 3"/>
          <p:cNvSpPr>
            <a:spLocks noGrp="1"/>
          </p:cNvSpPr>
          <p:nvPr>
            <p:ph type="sldNum" sz="quarter" idx="12"/>
          </p:nvPr>
        </p:nvSpPr>
        <p:spPr/>
        <p:txBody>
          <a:bodyPr/>
          <a:lstStyle/>
          <a:p>
            <a:pPr>
              <a:defRPr/>
            </a:pPr>
            <a:fld id="{B7D9C3A9-971D-4064-9CC7-8C85B594A7F3}" type="slidenum">
              <a:rPr lang="fr-FR" smtClean="0"/>
              <a:pPr>
                <a:defRPr/>
              </a:pPr>
              <a:t>22</a:t>
            </a:fld>
            <a:endParaRPr lang="fr-FR"/>
          </a:p>
        </p:txBody>
      </p:sp>
      <p:sp>
        <p:nvSpPr>
          <p:cNvPr id="19460" name="Rectangle 12"/>
          <p:cNvSpPr>
            <a:spLocks noChangeArrowheads="1"/>
          </p:cNvSpPr>
          <p:nvPr/>
        </p:nvSpPr>
        <p:spPr bwMode="auto">
          <a:xfrm>
            <a:off x="899592" y="116632"/>
            <a:ext cx="7400875" cy="432048"/>
          </a:xfrm>
          <a:prstGeom prst="rect">
            <a:avLst/>
          </a:prstGeom>
          <a:noFill/>
          <a:ln w="9525">
            <a:noFill/>
            <a:miter lim="800000"/>
            <a:headEnd/>
            <a:tailEnd/>
          </a:ln>
        </p:spPr>
        <p:txBody>
          <a:bodyPr/>
          <a:lstStyle/>
          <a:p>
            <a:pPr marL="342900" indent="-342900" algn="ctr" defTabSz="914400">
              <a:spcBef>
                <a:spcPct val="20000"/>
              </a:spcBef>
            </a:pPr>
            <a:r>
              <a:rPr lang="fr-FR" sz="2400" i="1" u="sng" dirty="0">
                <a:latin typeface="Pristina" pitchFamily="66" charset="0"/>
              </a:rPr>
              <a:t>Jour </a:t>
            </a:r>
            <a:r>
              <a:rPr lang="fr-FR" sz="2400" i="1" u="sng" dirty="0" smtClean="0">
                <a:latin typeface="Pristina" pitchFamily="66" charset="0"/>
              </a:rPr>
              <a:t>3 – </a:t>
            </a:r>
            <a:r>
              <a:rPr lang="fr-FR" sz="2400" i="1" dirty="0" err="1" smtClean="0">
                <a:latin typeface="Pristina" pitchFamily="66" charset="0"/>
              </a:rPr>
              <a:t>Douz</a:t>
            </a:r>
            <a:r>
              <a:rPr lang="fr-FR" sz="2400" i="1" dirty="0" smtClean="0">
                <a:latin typeface="Pristina" pitchFamily="66" charset="0"/>
              </a:rPr>
              <a:t> </a:t>
            </a:r>
            <a:r>
              <a:rPr lang="fr-FR" sz="2400" i="1" dirty="0" smtClean="0">
                <a:latin typeface="Pristina" pitchFamily="66" charset="0"/>
                <a:sym typeface="Wingdings" pitchFamily="2" charset="2"/>
              </a:rPr>
              <a:t> </a:t>
            </a:r>
            <a:r>
              <a:rPr lang="fr-FR" sz="2400" i="1" dirty="0">
                <a:latin typeface="Pristina" pitchFamily="66" charset="0"/>
                <a:sym typeface="Wingdings" pitchFamily="2" charset="2"/>
              </a:rPr>
              <a:t>Djerba  : </a:t>
            </a:r>
            <a:r>
              <a:rPr lang="fr-FR" sz="2400" i="1" dirty="0" smtClean="0">
                <a:latin typeface="Pristina" pitchFamily="66" charset="0"/>
                <a:sym typeface="Wingdings" pitchFamily="2" charset="2"/>
              </a:rPr>
              <a:t>327km </a:t>
            </a:r>
            <a:r>
              <a:rPr lang="fr-FR" sz="2400" i="1" dirty="0">
                <a:latin typeface="Pristina" pitchFamily="66" charset="0"/>
                <a:sym typeface="Wingdings" pitchFamily="2" charset="2"/>
              </a:rPr>
              <a:t>– Environ </a:t>
            </a:r>
            <a:r>
              <a:rPr lang="fr-FR" sz="2400" i="1" dirty="0" smtClean="0">
                <a:latin typeface="Pristina" pitchFamily="66" charset="0"/>
                <a:sym typeface="Wingdings" pitchFamily="2" charset="2"/>
              </a:rPr>
              <a:t>5h </a:t>
            </a:r>
            <a:r>
              <a:rPr lang="fr-FR" sz="2400" i="1" dirty="0">
                <a:latin typeface="Pristina" pitchFamily="66" charset="0"/>
                <a:sym typeface="Wingdings" pitchFamily="2" charset="2"/>
              </a:rPr>
              <a:t>de route</a:t>
            </a:r>
            <a:endParaRPr lang="fr-FR" sz="2400" i="1" dirty="0">
              <a:latin typeface="Pristina" pitchFamily="66" charset="0"/>
            </a:endParaRPr>
          </a:p>
        </p:txBody>
      </p:sp>
      <p:sp>
        <p:nvSpPr>
          <p:cNvPr id="8" name="ZoneTexte 7"/>
          <p:cNvSpPr txBox="1"/>
          <p:nvPr/>
        </p:nvSpPr>
        <p:spPr>
          <a:xfrm>
            <a:off x="2411760" y="5661248"/>
            <a:ext cx="1800200" cy="369332"/>
          </a:xfrm>
          <a:prstGeom prst="rect">
            <a:avLst/>
          </a:prstGeom>
          <a:noFill/>
        </p:spPr>
        <p:txBody>
          <a:bodyPr wrap="square" rtlCol="0">
            <a:spAutoFit/>
          </a:bodyPr>
          <a:lstStyle/>
          <a:p>
            <a:r>
              <a:rPr lang="fr-FR" b="1" dirty="0" smtClean="0">
                <a:solidFill>
                  <a:schemeClr val="bg1">
                    <a:lumMod val="50000"/>
                    <a:lumOff val="50000"/>
                  </a:schemeClr>
                </a:solidFill>
                <a:latin typeface="Pristina" pitchFamily="66" charset="0"/>
              </a:rPr>
              <a:t>Ksar </a:t>
            </a:r>
            <a:r>
              <a:rPr lang="fr-FR" b="1" dirty="0" err="1" smtClean="0">
                <a:solidFill>
                  <a:schemeClr val="bg1">
                    <a:lumMod val="50000"/>
                    <a:lumOff val="50000"/>
                  </a:schemeClr>
                </a:solidFill>
                <a:latin typeface="Pristina" pitchFamily="66" charset="0"/>
              </a:rPr>
              <a:t>Ghilane</a:t>
            </a:r>
            <a:endParaRPr lang="fr-FR" b="1" dirty="0">
              <a:solidFill>
                <a:schemeClr val="bg1">
                  <a:lumMod val="50000"/>
                  <a:lumOff val="50000"/>
                </a:schemeClr>
              </a:solidFill>
              <a:latin typeface="Pristina" pitchFamily="66" charset="0"/>
            </a:endParaRPr>
          </a:p>
        </p:txBody>
      </p:sp>
      <p:cxnSp>
        <p:nvCxnSpPr>
          <p:cNvPr id="10" name="Connecteur droit avec flèche 9"/>
          <p:cNvCxnSpPr/>
          <p:nvPr/>
        </p:nvCxnSpPr>
        <p:spPr>
          <a:xfrm>
            <a:off x="1259632" y="3789040"/>
            <a:ext cx="2304256"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755576" y="4077072"/>
            <a:ext cx="3168352" cy="646331"/>
          </a:xfrm>
          <a:prstGeom prst="rect">
            <a:avLst/>
          </a:prstGeom>
          <a:noFill/>
        </p:spPr>
        <p:txBody>
          <a:bodyPr wrap="square" rtlCol="0">
            <a:spAutoFit/>
          </a:bodyPr>
          <a:lstStyle/>
          <a:p>
            <a:r>
              <a:rPr lang="fr-FR" b="1" dirty="0" smtClean="0">
                <a:solidFill>
                  <a:schemeClr val="bg1">
                    <a:lumMod val="50000"/>
                    <a:lumOff val="50000"/>
                  </a:schemeClr>
                </a:solidFill>
                <a:latin typeface="Pristina" pitchFamily="66" charset="0"/>
              </a:rPr>
              <a:t>Environ 145 km – 2h15 de route donc départ de </a:t>
            </a:r>
            <a:r>
              <a:rPr lang="fr-FR" b="1" dirty="0" err="1" smtClean="0">
                <a:solidFill>
                  <a:schemeClr val="bg1">
                    <a:lumMod val="50000"/>
                    <a:lumOff val="50000"/>
                  </a:schemeClr>
                </a:solidFill>
                <a:latin typeface="Pristina" pitchFamily="66" charset="0"/>
              </a:rPr>
              <a:t>Douz</a:t>
            </a:r>
            <a:r>
              <a:rPr lang="fr-FR" b="1" dirty="0" smtClean="0">
                <a:solidFill>
                  <a:schemeClr val="bg1">
                    <a:lumMod val="50000"/>
                    <a:lumOff val="50000"/>
                  </a:schemeClr>
                </a:solidFill>
                <a:latin typeface="Pristina" pitchFamily="66" charset="0"/>
              </a:rPr>
              <a:t> vers 11h après les activités</a:t>
            </a:r>
            <a:endParaRPr lang="fr-FR" b="1" dirty="0">
              <a:solidFill>
                <a:schemeClr val="bg1">
                  <a:lumMod val="50000"/>
                  <a:lumOff val="50000"/>
                </a:schemeClr>
              </a:solidFill>
              <a:latin typeface="Pristina" pitchFamily="66" charset="0"/>
            </a:endParaRPr>
          </a:p>
        </p:txBody>
      </p:sp>
      <p:cxnSp>
        <p:nvCxnSpPr>
          <p:cNvPr id="13" name="Connecteur droit avec flèche 12"/>
          <p:cNvCxnSpPr/>
          <p:nvPr/>
        </p:nvCxnSpPr>
        <p:spPr>
          <a:xfrm flipV="1">
            <a:off x="3707904" y="2348880"/>
            <a:ext cx="4104456" cy="31683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4499992" y="4869160"/>
            <a:ext cx="3600400" cy="646331"/>
          </a:xfrm>
          <a:prstGeom prst="rect">
            <a:avLst/>
          </a:prstGeom>
          <a:noFill/>
        </p:spPr>
        <p:txBody>
          <a:bodyPr wrap="square" rtlCol="0">
            <a:spAutoFit/>
          </a:bodyPr>
          <a:lstStyle/>
          <a:p>
            <a:r>
              <a:rPr lang="fr-FR" b="1" dirty="0" smtClean="0">
                <a:solidFill>
                  <a:schemeClr val="bg1">
                    <a:lumMod val="50000"/>
                    <a:lumOff val="50000"/>
                  </a:schemeClr>
                </a:solidFill>
                <a:latin typeface="Pristina" pitchFamily="66" charset="0"/>
              </a:rPr>
              <a:t>Environ 180 km – 2h45 de route donc départ de Ksar </a:t>
            </a:r>
            <a:r>
              <a:rPr lang="fr-FR" b="1" dirty="0" err="1" smtClean="0">
                <a:solidFill>
                  <a:schemeClr val="bg1">
                    <a:lumMod val="50000"/>
                    <a:lumOff val="50000"/>
                  </a:schemeClr>
                </a:solidFill>
                <a:latin typeface="Pristina" pitchFamily="66" charset="0"/>
              </a:rPr>
              <a:t>Ghilane</a:t>
            </a:r>
            <a:r>
              <a:rPr lang="fr-FR" b="1" dirty="0" smtClean="0">
                <a:solidFill>
                  <a:schemeClr val="bg1">
                    <a:lumMod val="50000"/>
                    <a:lumOff val="50000"/>
                  </a:schemeClr>
                </a:solidFill>
                <a:latin typeface="Pristina" pitchFamily="66" charset="0"/>
              </a:rPr>
              <a:t> vers 15h00</a:t>
            </a:r>
            <a:endParaRPr lang="fr-FR" b="1" dirty="0">
              <a:solidFill>
                <a:schemeClr val="bg1">
                  <a:lumMod val="50000"/>
                  <a:lumOff val="50000"/>
                </a:schemeClr>
              </a:solidFill>
              <a:latin typeface="Pristina" pitchFamily="66"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Image 6" descr="LOGO CJ BLC typo.eps"/>
          <p:cNvPicPr>
            <a:picLocks noChangeAspect="1"/>
          </p:cNvPicPr>
          <p:nvPr/>
        </p:nvPicPr>
        <p:blipFill>
          <a:blip r:embed="rId2" cstate="email"/>
          <a:srcRect/>
          <a:stretch>
            <a:fillRect/>
          </a:stretch>
        </p:blipFill>
        <p:spPr bwMode="auto">
          <a:xfrm>
            <a:off x="501650" y="158750"/>
            <a:ext cx="1482725" cy="204788"/>
          </a:xfrm>
          <a:prstGeom prst="rect">
            <a:avLst/>
          </a:prstGeom>
          <a:noFill/>
          <a:ln w="9525">
            <a:noFill/>
            <a:miter lim="800000"/>
            <a:headEnd/>
            <a:tailEnd/>
          </a:ln>
        </p:spPr>
      </p:pic>
      <p:sp>
        <p:nvSpPr>
          <p:cNvPr id="56324" name="Rectangle 2"/>
          <p:cNvSpPr>
            <a:spLocks noChangeArrowheads="1"/>
          </p:cNvSpPr>
          <p:nvPr/>
        </p:nvSpPr>
        <p:spPr bwMode="auto">
          <a:xfrm>
            <a:off x="3005138" y="439738"/>
            <a:ext cx="2644775" cy="439737"/>
          </a:xfrm>
          <a:prstGeom prst="rect">
            <a:avLst/>
          </a:prstGeom>
          <a:noFill/>
          <a:ln w="9525">
            <a:noFill/>
            <a:miter lim="800000"/>
            <a:headEnd/>
            <a:tailEnd/>
          </a:ln>
        </p:spPr>
        <p:txBody>
          <a:bodyPr/>
          <a:lstStyle/>
          <a:p>
            <a:pPr marL="342900" indent="-342900">
              <a:lnSpc>
                <a:spcPct val="80000"/>
              </a:lnSpc>
              <a:spcBef>
                <a:spcPct val="20000"/>
              </a:spcBef>
            </a:pPr>
            <a:r>
              <a:rPr lang="fr-FR" sz="3000">
                <a:latin typeface="Pristina" pitchFamily="66" charset="0"/>
              </a:rPr>
              <a:t>Le désert vu du ciel</a:t>
            </a:r>
          </a:p>
        </p:txBody>
      </p:sp>
      <p:pic>
        <p:nvPicPr>
          <p:cNvPr id="56325" name="Image 10" descr="ULM-+-4x4.jpg"/>
          <p:cNvPicPr>
            <a:picLocks noChangeAspect="1"/>
          </p:cNvPicPr>
          <p:nvPr/>
        </p:nvPicPr>
        <p:blipFill>
          <a:blip r:embed="rId3" cstate="email"/>
          <a:srcRect/>
          <a:stretch>
            <a:fillRect/>
          </a:stretch>
        </p:blipFill>
        <p:spPr bwMode="auto">
          <a:xfrm flipH="1">
            <a:off x="0" y="1100138"/>
            <a:ext cx="9163050" cy="4970462"/>
          </a:xfrm>
          <a:prstGeom prst="rect">
            <a:avLst/>
          </a:prstGeom>
          <a:noFill/>
          <a:ln w="9525">
            <a:noFill/>
            <a:miter lim="800000"/>
            <a:headEnd/>
            <a:tailEnd/>
          </a:ln>
        </p:spPr>
      </p:pic>
      <p:sp>
        <p:nvSpPr>
          <p:cNvPr id="3" name="Sous-titre 2"/>
          <p:cNvSpPr>
            <a:spLocks/>
          </p:cNvSpPr>
          <p:nvPr/>
        </p:nvSpPr>
        <p:spPr bwMode="auto">
          <a:xfrm>
            <a:off x="366713" y="6411913"/>
            <a:ext cx="1617662" cy="296862"/>
          </a:xfrm>
          <a:prstGeom prst="rect">
            <a:avLst/>
          </a:prstGeom>
          <a:noFill/>
          <a:ln w="9525">
            <a:noFill/>
            <a:miter lim="800000"/>
            <a:headEnd/>
            <a:tailEnd/>
          </a:ln>
        </p:spPr>
        <p:txBody>
          <a:bodyPr/>
          <a:lstStyle/>
          <a:p>
            <a:pPr>
              <a:spcBef>
                <a:spcPct val="20000"/>
              </a:spcBef>
              <a:buFont typeface="Arial" charset="0"/>
              <a:buNone/>
            </a:pPr>
            <a:r>
              <a:rPr lang="fr-FR" sz="1400" b="1">
                <a:solidFill>
                  <a:srgbClr val="FFFFFF"/>
                </a:solidFill>
                <a:latin typeface="Pristina" pitchFamily="66" charset="0"/>
              </a:rPr>
              <a:t>La Tunisie Nouvelle</a:t>
            </a:r>
          </a:p>
        </p:txBody>
      </p:sp>
      <p:sp>
        <p:nvSpPr>
          <p:cNvPr id="56328" name="Rectangle 12"/>
          <p:cNvSpPr>
            <a:spLocks noChangeArrowheads="1"/>
          </p:cNvSpPr>
          <p:nvPr/>
        </p:nvSpPr>
        <p:spPr bwMode="auto">
          <a:xfrm>
            <a:off x="6753225" y="188913"/>
            <a:ext cx="2195513" cy="404812"/>
          </a:xfrm>
          <a:prstGeom prst="rect">
            <a:avLst/>
          </a:prstGeom>
          <a:noFill/>
          <a:ln w="9525">
            <a:noFill/>
            <a:miter lim="800000"/>
            <a:headEnd/>
            <a:tailEnd/>
          </a:ln>
        </p:spPr>
        <p:txBody>
          <a:bodyPr/>
          <a:lstStyle/>
          <a:p>
            <a:pPr marL="342900" indent="-342900" algn="ctr" defTabSz="914400">
              <a:lnSpc>
                <a:spcPct val="80000"/>
              </a:lnSpc>
              <a:spcBef>
                <a:spcPct val="20000"/>
              </a:spcBef>
            </a:pPr>
            <a:r>
              <a:rPr lang="fr-FR" sz="3200" i="1">
                <a:latin typeface="Pristina" pitchFamily="66" charset="0"/>
              </a:rPr>
              <a:t>* Jour 3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1382713" y="-100013"/>
            <a:ext cx="8229600" cy="1143001"/>
          </a:xfrm>
        </p:spPr>
        <p:txBody>
          <a:bodyPr/>
          <a:lstStyle/>
          <a:p>
            <a:pPr eaLnBrk="1" hangingPunct="1"/>
            <a:r>
              <a:rPr lang="fr-FR" sz="2800" dirty="0" smtClean="0">
                <a:solidFill>
                  <a:schemeClr val="tx1"/>
                </a:solidFill>
                <a:effectLst/>
                <a:latin typeface="Pristina" pitchFamily="66" charset="0"/>
              </a:rPr>
              <a:t>Activité Baptême en ULM  et traversée de dunes en quad</a:t>
            </a:r>
            <a:endParaRPr lang="fr-FR" dirty="0" smtClean="0">
              <a:solidFill>
                <a:schemeClr val="tx1"/>
              </a:solidFill>
              <a:effectLst/>
              <a:latin typeface="Pristina" pitchFamily="66" charset="0"/>
            </a:endParaRPr>
          </a:p>
        </p:txBody>
      </p:sp>
      <p:sp>
        <p:nvSpPr>
          <p:cNvPr id="63491" name="Rectangle 12"/>
          <p:cNvSpPr>
            <a:spLocks noChangeArrowheads="1"/>
          </p:cNvSpPr>
          <p:nvPr/>
        </p:nvSpPr>
        <p:spPr bwMode="auto">
          <a:xfrm>
            <a:off x="0" y="188640"/>
            <a:ext cx="1871985" cy="404812"/>
          </a:xfrm>
          <a:prstGeom prst="rect">
            <a:avLst/>
          </a:prstGeom>
          <a:noFill/>
          <a:ln w="9525">
            <a:noFill/>
            <a:miter lim="800000"/>
            <a:headEnd/>
            <a:tailEnd/>
          </a:ln>
        </p:spPr>
        <p:txBody>
          <a:bodyPr/>
          <a:lstStyle/>
          <a:p>
            <a:pPr marL="342900" indent="-342900" algn="ctr" defTabSz="914400">
              <a:lnSpc>
                <a:spcPct val="80000"/>
              </a:lnSpc>
              <a:spcBef>
                <a:spcPct val="20000"/>
              </a:spcBef>
            </a:pPr>
            <a:r>
              <a:rPr lang="fr-FR" sz="3200" i="1" dirty="0">
                <a:latin typeface="Pristina" pitchFamily="66" charset="0"/>
              </a:rPr>
              <a:t>* Jour 3 *</a:t>
            </a:r>
          </a:p>
        </p:txBody>
      </p:sp>
      <p:pic>
        <p:nvPicPr>
          <p:cNvPr id="63493" name="Picture 18" descr="P1030101"/>
          <p:cNvPicPr>
            <a:picLocks noChangeAspect="1" noChangeArrowheads="1"/>
          </p:cNvPicPr>
          <p:nvPr/>
        </p:nvPicPr>
        <p:blipFill>
          <a:blip r:embed="rId2" cstate="email"/>
          <a:srcRect/>
          <a:stretch>
            <a:fillRect/>
          </a:stretch>
        </p:blipFill>
        <p:spPr bwMode="auto">
          <a:xfrm>
            <a:off x="468313" y="3151188"/>
            <a:ext cx="4608512" cy="3455987"/>
          </a:xfrm>
          <a:prstGeom prst="rect">
            <a:avLst/>
          </a:prstGeom>
          <a:noFill/>
          <a:ln w="9525">
            <a:noFill/>
            <a:miter lim="800000"/>
            <a:headEnd/>
            <a:tailEnd/>
          </a:ln>
        </p:spPr>
      </p:pic>
      <p:pic>
        <p:nvPicPr>
          <p:cNvPr id="63494" name="Picture 19" descr="P1030091"/>
          <p:cNvPicPr>
            <a:picLocks noChangeAspect="1" noChangeArrowheads="1"/>
          </p:cNvPicPr>
          <p:nvPr/>
        </p:nvPicPr>
        <p:blipFill>
          <a:blip r:embed="rId3" cstate="email"/>
          <a:srcRect/>
          <a:stretch>
            <a:fillRect/>
          </a:stretch>
        </p:blipFill>
        <p:spPr bwMode="auto">
          <a:xfrm>
            <a:off x="4525963" y="760413"/>
            <a:ext cx="4083050" cy="3062287"/>
          </a:xfrm>
          <a:prstGeom prst="rect">
            <a:avLst/>
          </a:prstGeom>
          <a:noFill/>
          <a:ln w="9525">
            <a:noFill/>
            <a:miter lim="800000"/>
            <a:headEnd/>
            <a:tailEnd/>
          </a:ln>
        </p:spPr>
      </p:pic>
      <p:pic>
        <p:nvPicPr>
          <p:cNvPr id="63497" name="Picture 9" descr="IMG_6598BR"/>
          <p:cNvPicPr>
            <a:picLocks noChangeAspect="1" noChangeArrowheads="1"/>
          </p:cNvPicPr>
          <p:nvPr/>
        </p:nvPicPr>
        <p:blipFill>
          <a:blip r:embed="rId4" cstate="email"/>
          <a:srcRect/>
          <a:stretch>
            <a:fillRect/>
          </a:stretch>
        </p:blipFill>
        <p:spPr bwMode="auto">
          <a:xfrm>
            <a:off x="877888" y="760413"/>
            <a:ext cx="3113087" cy="2073275"/>
          </a:xfrm>
          <a:prstGeom prst="rect">
            <a:avLst/>
          </a:prstGeom>
          <a:noFill/>
          <a:ln w="9525">
            <a:noFill/>
            <a:miter lim="800000"/>
            <a:headEnd/>
            <a:tailEnd/>
          </a:ln>
        </p:spPr>
      </p:pic>
      <p:pic>
        <p:nvPicPr>
          <p:cNvPr id="63498" name="Picture 4" descr="IMG_3607BR"/>
          <p:cNvPicPr>
            <a:picLocks noChangeAspect="1" noChangeArrowheads="1"/>
          </p:cNvPicPr>
          <p:nvPr/>
        </p:nvPicPr>
        <p:blipFill>
          <a:blip r:embed="rId5" cstate="email"/>
          <a:srcRect/>
          <a:stretch>
            <a:fillRect/>
          </a:stretch>
        </p:blipFill>
        <p:spPr bwMode="auto">
          <a:xfrm>
            <a:off x="5341938" y="4119563"/>
            <a:ext cx="3114675" cy="2074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9750" y="0"/>
            <a:ext cx="8229600" cy="1143000"/>
          </a:xfrm>
        </p:spPr>
        <p:txBody>
          <a:bodyPr/>
          <a:lstStyle/>
          <a:p>
            <a:pPr fontAlgn="auto">
              <a:spcAft>
                <a:spcPts val="0"/>
              </a:spcAft>
              <a:defRPr/>
            </a:pPr>
            <a:r>
              <a:rPr lang="fr-FR" sz="2800" dirty="0">
                <a:solidFill>
                  <a:schemeClr val="tx1"/>
                </a:solidFill>
                <a:latin typeface="Pristina" pitchFamily="66" charset="0"/>
              </a:rPr>
              <a:t>Activités ludiques sahariennes dans les dunes</a:t>
            </a:r>
            <a:endParaRPr lang="fr-FR" dirty="0">
              <a:solidFill>
                <a:schemeClr val="tx1"/>
              </a:solidFill>
              <a:latin typeface="Pristina" pitchFamily="66" charset="0"/>
            </a:endParaRPr>
          </a:p>
        </p:txBody>
      </p:sp>
      <p:sp>
        <p:nvSpPr>
          <p:cNvPr id="43011" name="Text Box 1028"/>
          <p:cNvSpPr txBox="1">
            <a:spLocks noChangeArrowheads="1"/>
          </p:cNvSpPr>
          <p:nvPr/>
        </p:nvSpPr>
        <p:spPr bwMode="auto">
          <a:xfrm>
            <a:off x="6156176" y="5157192"/>
            <a:ext cx="1512242" cy="366712"/>
          </a:xfrm>
          <a:prstGeom prst="rect">
            <a:avLst/>
          </a:prstGeom>
          <a:noFill/>
          <a:ln w="9525">
            <a:noFill/>
            <a:miter lim="800000"/>
            <a:headEnd/>
            <a:tailEnd/>
          </a:ln>
        </p:spPr>
        <p:txBody>
          <a:bodyPr wrap="square">
            <a:spAutoFit/>
          </a:bodyPr>
          <a:lstStyle/>
          <a:p>
            <a:r>
              <a:rPr lang="fr-FR" dirty="0">
                <a:latin typeface="Pristina" pitchFamily="66" charset="0"/>
              </a:rPr>
              <a:t>Luges et surfs</a:t>
            </a:r>
            <a:endParaRPr lang="fr-FR" i="1" dirty="0">
              <a:latin typeface="Pristina" pitchFamily="66" charset="0"/>
            </a:endParaRPr>
          </a:p>
        </p:txBody>
      </p:sp>
      <p:pic>
        <p:nvPicPr>
          <p:cNvPr id="43012" name="Picture 9" descr="IMG_3933BR"/>
          <p:cNvPicPr>
            <a:picLocks noChangeAspect="1" noChangeArrowheads="1"/>
          </p:cNvPicPr>
          <p:nvPr/>
        </p:nvPicPr>
        <p:blipFill>
          <a:blip r:embed="rId2" cstate="email"/>
          <a:srcRect/>
          <a:stretch>
            <a:fillRect/>
          </a:stretch>
        </p:blipFill>
        <p:spPr bwMode="auto">
          <a:xfrm>
            <a:off x="755576" y="4221088"/>
            <a:ext cx="3453666" cy="2304256"/>
          </a:xfrm>
          <a:prstGeom prst="rect">
            <a:avLst/>
          </a:prstGeom>
          <a:noFill/>
          <a:ln w="9525">
            <a:noFill/>
            <a:miter lim="800000"/>
            <a:headEnd/>
            <a:tailEnd/>
          </a:ln>
        </p:spPr>
      </p:pic>
      <p:pic>
        <p:nvPicPr>
          <p:cNvPr id="43013" name="Picture 10" descr="IMG_3956BR"/>
          <p:cNvPicPr>
            <a:picLocks noChangeAspect="1" noChangeArrowheads="1"/>
          </p:cNvPicPr>
          <p:nvPr/>
        </p:nvPicPr>
        <p:blipFill>
          <a:blip r:embed="rId3" cstate="email"/>
          <a:srcRect/>
          <a:stretch>
            <a:fillRect/>
          </a:stretch>
        </p:blipFill>
        <p:spPr bwMode="auto">
          <a:xfrm>
            <a:off x="4499992" y="1844824"/>
            <a:ext cx="4423127" cy="2897670"/>
          </a:xfrm>
          <a:prstGeom prst="rect">
            <a:avLst/>
          </a:prstGeom>
          <a:noFill/>
          <a:ln w="9525">
            <a:noFill/>
            <a:miter lim="800000"/>
            <a:headEnd/>
            <a:tailEnd/>
          </a:ln>
        </p:spPr>
      </p:pic>
      <p:pic>
        <p:nvPicPr>
          <p:cNvPr id="43017" name="Picture 20" descr="http://www.altre-cime.com/wp-content/uploads/2011/12/trek-maroc-desert-03.jpg"/>
          <p:cNvPicPr>
            <a:picLocks noChangeAspect="1" noChangeArrowheads="1"/>
          </p:cNvPicPr>
          <p:nvPr/>
        </p:nvPicPr>
        <p:blipFill>
          <a:blip r:embed="rId4" cstate="email"/>
          <a:srcRect/>
          <a:stretch>
            <a:fillRect/>
          </a:stretch>
        </p:blipFill>
        <p:spPr bwMode="auto">
          <a:xfrm>
            <a:off x="323527" y="1340768"/>
            <a:ext cx="3930415" cy="2592288"/>
          </a:xfrm>
          <a:prstGeom prst="rect">
            <a:avLst/>
          </a:prstGeom>
          <a:noFill/>
          <a:ln w="9525">
            <a:noFill/>
            <a:miter lim="800000"/>
            <a:headEnd/>
            <a:tailEnd/>
          </a:ln>
        </p:spPr>
      </p:pic>
      <p:sp>
        <p:nvSpPr>
          <p:cNvPr id="43018" name="Text Box 1028"/>
          <p:cNvSpPr txBox="1">
            <a:spLocks noChangeArrowheads="1"/>
          </p:cNvSpPr>
          <p:nvPr/>
        </p:nvSpPr>
        <p:spPr bwMode="auto">
          <a:xfrm>
            <a:off x="395536" y="836712"/>
            <a:ext cx="5184775" cy="366713"/>
          </a:xfrm>
          <a:prstGeom prst="rect">
            <a:avLst/>
          </a:prstGeom>
          <a:noFill/>
          <a:ln w="9525">
            <a:noFill/>
            <a:miter lim="800000"/>
            <a:headEnd/>
            <a:tailEnd/>
          </a:ln>
        </p:spPr>
        <p:txBody>
          <a:bodyPr>
            <a:spAutoFit/>
          </a:bodyPr>
          <a:lstStyle/>
          <a:p>
            <a:r>
              <a:rPr lang="fr-FR" dirty="0">
                <a:latin typeface="Pristina" pitchFamily="66" charset="0"/>
              </a:rPr>
              <a:t>Trek</a:t>
            </a:r>
            <a:endParaRPr lang="fr-FR" i="1" dirty="0">
              <a:latin typeface="Pristina" pitchFamily="66"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2" descr="http://www.paradisghilane2012.com/photos/bannieres/fort%20ksar%20ghilane.jpg"/>
          <p:cNvPicPr>
            <a:picLocks noChangeAspect="1" noChangeArrowheads="1"/>
          </p:cNvPicPr>
          <p:nvPr/>
        </p:nvPicPr>
        <p:blipFill>
          <a:blip r:embed="rId2" cstate="email"/>
          <a:srcRect/>
          <a:stretch>
            <a:fillRect/>
          </a:stretch>
        </p:blipFill>
        <p:spPr bwMode="auto">
          <a:xfrm>
            <a:off x="323528" y="2852936"/>
            <a:ext cx="8635587" cy="3367336"/>
          </a:xfrm>
          <a:prstGeom prst="rect">
            <a:avLst/>
          </a:prstGeom>
          <a:noFill/>
          <a:ln w="9525">
            <a:noFill/>
            <a:miter lim="800000"/>
            <a:headEnd/>
            <a:tailEnd/>
          </a:ln>
        </p:spPr>
      </p:pic>
      <p:pic>
        <p:nvPicPr>
          <p:cNvPr id="19461" name="Image 7" descr="LOGO CJ BLC typo.eps"/>
          <p:cNvPicPr>
            <a:picLocks noChangeAspect="1"/>
          </p:cNvPicPr>
          <p:nvPr/>
        </p:nvPicPr>
        <p:blipFill>
          <a:blip r:embed="rId3" cstate="email"/>
          <a:srcRect/>
          <a:stretch>
            <a:fillRect/>
          </a:stretch>
        </p:blipFill>
        <p:spPr bwMode="auto">
          <a:xfrm>
            <a:off x="501650" y="158750"/>
            <a:ext cx="1482725" cy="204788"/>
          </a:xfrm>
          <a:prstGeom prst="rect">
            <a:avLst/>
          </a:prstGeom>
          <a:noFill/>
          <a:ln w="9525">
            <a:noFill/>
            <a:miter lim="800000"/>
            <a:headEnd/>
            <a:tailEnd/>
          </a:ln>
        </p:spPr>
      </p:pic>
      <p:sp>
        <p:nvSpPr>
          <p:cNvPr id="19462" name="Rectangle 2"/>
          <p:cNvSpPr>
            <a:spLocks noGrp="1" noChangeArrowheads="1"/>
          </p:cNvSpPr>
          <p:nvPr>
            <p:ph type="title"/>
          </p:nvPr>
        </p:nvSpPr>
        <p:spPr>
          <a:xfrm>
            <a:off x="681038" y="895350"/>
            <a:ext cx="8229600" cy="504825"/>
          </a:xfrm>
        </p:spPr>
        <p:txBody>
          <a:bodyPr>
            <a:normAutofit fontScale="90000"/>
          </a:bodyPr>
          <a:lstStyle/>
          <a:p>
            <a:pPr eaLnBrk="1" hangingPunct="1"/>
            <a:r>
              <a:rPr lang="fr-FR" sz="3200" dirty="0" smtClean="0">
                <a:solidFill>
                  <a:schemeClr val="tx1"/>
                </a:solidFill>
                <a:latin typeface="Pristina" pitchFamily="66" charset="0"/>
              </a:rPr>
              <a:t>Déjeuner privatisé dans le Fort Ksar </a:t>
            </a:r>
            <a:r>
              <a:rPr lang="fr-FR" sz="3200" dirty="0" err="1" smtClean="0">
                <a:solidFill>
                  <a:schemeClr val="tx1"/>
                </a:solidFill>
                <a:latin typeface="Pristina" pitchFamily="66" charset="0"/>
              </a:rPr>
              <a:t>Ghilane</a:t>
            </a:r>
            <a:endParaRPr lang="fr-FR" sz="3200" dirty="0" smtClean="0">
              <a:solidFill>
                <a:schemeClr val="tx1"/>
              </a:solidFill>
              <a:latin typeface="Pristina" pitchFamily="66" charset="0"/>
            </a:endParaRPr>
          </a:p>
        </p:txBody>
      </p:sp>
      <p:sp>
        <p:nvSpPr>
          <p:cNvPr id="19463" name="ZoneTexte 1"/>
          <p:cNvSpPr txBox="1">
            <a:spLocks noChangeArrowheads="1"/>
          </p:cNvSpPr>
          <p:nvPr/>
        </p:nvSpPr>
        <p:spPr bwMode="auto">
          <a:xfrm>
            <a:off x="899592" y="1700808"/>
            <a:ext cx="7720012" cy="769441"/>
          </a:xfrm>
          <a:prstGeom prst="rect">
            <a:avLst/>
          </a:prstGeom>
          <a:noFill/>
          <a:ln w="9525">
            <a:noFill/>
            <a:miter lim="800000"/>
            <a:headEnd/>
            <a:tailEnd/>
          </a:ln>
        </p:spPr>
        <p:txBody>
          <a:bodyPr>
            <a:spAutoFit/>
          </a:bodyPr>
          <a:lstStyle/>
          <a:p>
            <a:pPr algn="ctr"/>
            <a:r>
              <a:rPr lang="fr-FR" sz="2200" dirty="0">
                <a:latin typeface="Pristina" pitchFamily="66" charset="0"/>
              </a:rPr>
              <a:t>Arrivée devant le Fort Ksar </a:t>
            </a:r>
            <a:r>
              <a:rPr lang="fr-FR" sz="2200" dirty="0" err="1">
                <a:latin typeface="Pristina" pitchFamily="66" charset="0"/>
              </a:rPr>
              <a:t>Ghilane</a:t>
            </a:r>
            <a:r>
              <a:rPr lang="fr-FR" sz="2200" dirty="0">
                <a:latin typeface="Pristina" pitchFamily="66" charset="0"/>
              </a:rPr>
              <a:t>, vous découvrirez une mise en place à ciel ouvert installée spécialement pour votre </a:t>
            </a:r>
            <a:r>
              <a:rPr lang="fr-FR" sz="2200" dirty="0" smtClean="0">
                <a:latin typeface="Pristina" pitchFamily="66" charset="0"/>
              </a:rPr>
              <a:t>groupe</a:t>
            </a:r>
            <a:endParaRPr lang="fr-FR" sz="2200" dirty="0">
              <a:latin typeface="Pristina" pitchFamily="66" charset="0"/>
            </a:endParaRPr>
          </a:p>
        </p:txBody>
      </p:sp>
      <p:sp>
        <p:nvSpPr>
          <p:cNvPr id="9" name="Rectangle 12"/>
          <p:cNvSpPr>
            <a:spLocks noChangeArrowheads="1"/>
          </p:cNvSpPr>
          <p:nvPr/>
        </p:nvSpPr>
        <p:spPr bwMode="auto">
          <a:xfrm>
            <a:off x="7451304" y="188640"/>
            <a:ext cx="1692696" cy="548680"/>
          </a:xfrm>
          <a:prstGeom prst="rect">
            <a:avLst/>
          </a:prstGeom>
          <a:noFill/>
          <a:ln w="9525">
            <a:noFill/>
            <a:miter lim="800000"/>
            <a:headEnd/>
            <a:tailEnd/>
          </a:ln>
        </p:spPr>
        <p:txBody>
          <a:bodyPr/>
          <a:lstStyle/>
          <a:p>
            <a:pPr marL="342900" indent="-342900" algn="ctr" defTabSz="914400">
              <a:spcBef>
                <a:spcPct val="20000"/>
              </a:spcBef>
            </a:pPr>
            <a:r>
              <a:rPr lang="fr-FR" sz="3200" i="1" dirty="0" smtClean="0">
                <a:latin typeface="Pristina" pitchFamily="66" charset="0"/>
              </a:rPr>
              <a:t>Jour  3</a:t>
            </a:r>
            <a:endParaRPr lang="fr-FR" sz="3200" i="1" dirty="0">
              <a:latin typeface="Pristina" pitchFamily="66"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2" descr="\\Servboul1\Images CJ\16 PHOTOTHEQUE\03 - PRODUITS CJ\03. DEJ &amp; DINER &amp; COCKTAIL\Fort Ksar Ghilane\DSC_0034.JPG"/>
          <p:cNvPicPr>
            <a:picLocks noChangeAspect="1" noChangeArrowheads="1"/>
          </p:cNvPicPr>
          <p:nvPr/>
        </p:nvPicPr>
        <p:blipFill>
          <a:blip r:embed="rId2" cstate="email"/>
          <a:srcRect/>
          <a:stretch>
            <a:fillRect/>
          </a:stretch>
        </p:blipFill>
        <p:spPr bwMode="auto">
          <a:xfrm>
            <a:off x="242888" y="3962400"/>
            <a:ext cx="3995737" cy="2674938"/>
          </a:xfrm>
          <a:prstGeom prst="rect">
            <a:avLst/>
          </a:prstGeom>
          <a:noFill/>
          <a:ln w="9525">
            <a:noFill/>
            <a:miter lim="800000"/>
            <a:headEnd/>
            <a:tailEnd/>
          </a:ln>
        </p:spPr>
      </p:pic>
      <p:pic>
        <p:nvPicPr>
          <p:cNvPr id="20484" name="Picture 3" descr="\\Servboul1\Images CJ\16 PHOTOTHEQUE\03 - PRODUITS CJ\03. DEJ &amp; DINER &amp; COCKTAIL\Fort Ksar Ghilane\DSC_0032.JPG"/>
          <p:cNvPicPr>
            <a:picLocks noChangeAspect="1" noChangeArrowheads="1"/>
          </p:cNvPicPr>
          <p:nvPr/>
        </p:nvPicPr>
        <p:blipFill>
          <a:blip r:embed="rId3" cstate="email"/>
          <a:srcRect/>
          <a:stretch>
            <a:fillRect/>
          </a:stretch>
        </p:blipFill>
        <p:spPr bwMode="auto">
          <a:xfrm>
            <a:off x="404813" y="1233488"/>
            <a:ext cx="3833812" cy="2566987"/>
          </a:xfrm>
          <a:prstGeom prst="rect">
            <a:avLst/>
          </a:prstGeom>
          <a:noFill/>
          <a:ln w="9525">
            <a:noFill/>
            <a:miter lim="800000"/>
            <a:headEnd/>
            <a:tailEnd/>
          </a:ln>
        </p:spPr>
      </p:pic>
      <p:pic>
        <p:nvPicPr>
          <p:cNvPr id="20485" name="Picture 4" descr="\\Servboul1\Images CJ\16 PHOTOTHEQUE\03 - PRODUITS CJ\03. DEJ &amp; DINER &amp; COCKTAIL\Fort Ksar Ghilane\DSC_0030.JPG"/>
          <p:cNvPicPr>
            <a:picLocks noChangeAspect="1" noChangeArrowheads="1"/>
          </p:cNvPicPr>
          <p:nvPr/>
        </p:nvPicPr>
        <p:blipFill>
          <a:blip r:embed="rId4" cstate="email"/>
          <a:srcRect/>
          <a:stretch>
            <a:fillRect/>
          </a:stretch>
        </p:blipFill>
        <p:spPr bwMode="auto">
          <a:xfrm>
            <a:off x="5181600" y="1454150"/>
            <a:ext cx="3371850" cy="5037138"/>
          </a:xfrm>
          <a:prstGeom prst="rect">
            <a:avLst/>
          </a:prstGeom>
          <a:noFill/>
          <a:ln w="9525">
            <a:noFill/>
            <a:miter lim="800000"/>
            <a:headEnd/>
            <a:tailEnd/>
          </a:ln>
        </p:spPr>
      </p:pic>
      <p:pic>
        <p:nvPicPr>
          <p:cNvPr id="20486" name="Image 9" descr="LOGO CJ BLC typo.eps"/>
          <p:cNvPicPr>
            <a:picLocks noChangeAspect="1"/>
          </p:cNvPicPr>
          <p:nvPr/>
        </p:nvPicPr>
        <p:blipFill>
          <a:blip r:embed="rId5" cstate="email"/>
          <a:srcRect/>
          <a:stretch>
            <a:fillRect/>
          </a:stretch>
        </p:blipFill>
        <p:spPr bwMode="auto">
          <a:xfrm>
            <a:off x="501650" y="158750"/>
            <a:ext cx="1482725" cy="204788"/>
          </a:xfrm>
          <a:prstGeom prst="rect">
            <a:avLst/>
          </a:prstGeom>
          <a:noFill/>
          <a:ln w="9525">
            <a:noFill/>
            <a:miter lim="800000"/>
            <a:headEnd/>
            <a:tailEnd/>
          </a:ln>
        </p:spPr>
      </p:pic>
      <p:sp>
        <p:nvSpPr>
          <p:cNvPr id="20487" name="Rectangle 2"/>
          <p:cNvSpPr>
            <a:spLocks noGrp="1" noChangeArrowheads="1"/>
          </p:cNvSpPr>
          <p:nvPr>
            <p:ph type="title"/>
          </p:nvPr>
        </p:nvSpPr>
        <p:spPr>
          <a:xfrm>
            <a:off x="681038" y="517525"/>
            <a:ext cx="8229600" cy="504825"/>
          </a:xfrm>
        </p:spPr>
        <p:txBody>
          <a:bodyPr>
            <a:normAutofit fontScale="90000"/>
          </a:bodyPr>
          <a:lstStyle/>
          <a:p>
            <a:pPr eaLnBrk="1" hangingPunct="1"/>
            <a:r>
              <a:rPr lang="fr-FR" sz="3200" dirty="0" smtClean="0">
                <a:solidFill>
                  <a:schemeClr val="tx1"/>
                </a:solidFill>
                <a:latin typeface="Pristina" pitchFamily="66" charset="0"/>
              </a:rPr>
              <a:t>Déjeuner privatisé dans le Fort Ksar </a:t>
            </a:r>
            <a:r>
              <a:rPr lang="fr-FR" sz="3200" dirty="0" err="1" smtClean="0">
                <a:solidFill>
                  <a:schemeClr val="tx1"/>
                </a:solidFill>
                <a:latin typeface="Pristina" pitchFamily="66" charset="0"/>
              </a:rPr>
              <a:t>Ghilane</a:t>
            </a:r>
            <a:endParaRPr lang="fr-FR" sz="3200" dirty="0" smtClean="0">
              <a:solidFill>
                <a:schemeClr val="tx1"/>
              </a:solidFill>
              <a:latin typeface="Pristina" pitchFamily="66" charset="0"/>
            </a:endParaRPr>
          </a:p>
        </p:txBody>
      </p:sp>
      <p:sp>
        <p:nvSpPr>
          <p:cNvPr id="8" name="Rectangle 12"/>
          <p:cNvSpPr>
            <a:spLocks noChangeArrowheads="1"/>
          </p:cNvSpPr>
          <p:nvPr/>
        </p:nvSpPr>
        <p:spPr bwMode="auto">
          <a:xfrm>
            <a:off x="7451304" y="188640"/>
            <a:ext cx="1692696" cy="548680"/>
          </a:xfrm>
          <a:prstGeom prst="rect">
            <a:avLst/>
          </a:prstGeom>
          <a:noFill/>
          <a:ln w="9525">
            <a:noFill/>
            <a:miter lim="800000"/>
            <a:headEnd/>
            <a:tailEnd/>
          </a:ln>
        </p:spPr>
        <p:txBody>
          <a:bodyPr/>
          <a:lstStyle/>
          <a:p>
            <a:pPr marL="342900" indent="-342900" algn="ctr" defTabSz="914400">
              <a:spcBef>
                <a:spcPct val="20000"/>
              </a:spcBef>
            </a:pPr>
            <a:r>
              <a:rPr lang="fr-FR" sz="3200" i="1" dirty="0" smtClean="0">
                <a:latin typeface="Pristina" pitchFamily="66" charset="0"/>
              </a:rPr>
              <a:t>Jour  3</a:t>
            </a:r>
            <a:endParaRPr lang="fr-FR" sz="3200" i="1" dirty="0">
              <a:latin typeface="Pristina" pitchFamily="66"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ChangeArrowheads="1"/>
          </p:cNvSpPr>
          <p:nvPr/>
        </p:nvSpPr>
        <p:spPr bwMode="auto">
          <a:xfrm>
            <a:off x="0" y="0"/>
            <a:ext cx="6553200" cy="836613"/>
          </a:xfrm>
          <a:prstGeom prst="rect">
            <a:avLst/>
          </a:prstGeom>
          <a:noFill/>
          <a:ln w="9525">
            <a:noFill/>
            <a:miter lim="800000"/>
            <a:headEnd/>
            <a:tailEnd/>
          </a:ln>
        </p:spPr>
        <p:txBody>
          <a:bodyPr/>
          <a:lstStyle/>
          <a:p>
            <a:pPr marL="342900" indent="-342900">
              <a:spcBef>
                <a:spcPct val="20000"/>
              </a:spcBef>
            </a:pPr>
            <a:r>
              <a:rPr lang="fr-FR" sz="3000" i="1" dirty="0" smtClean="0">
                <a:latin typeface="Pristina" pitchFamily="66" charset="0"/>
              </a:rPr>
              <a:t>Après le passage du bac, départ en Quad vers votre hôtel</a:t>
            </a:r>
            <a:endParaRPr lang="fr-FR" sz="3000" i="1" dirty="0">
              <a:latin typeface="Pristina" pitchFamily="66" charset="0"/>
            </a:endParaRPr>
          </a:p>
        </p:txBody>
      </p:sp>
      <p:pic>
        <p:nvPicPr>
          <p:cNvPr id="52231" name="Picture 17" descr="IMG_6670BR"/>
          <p:cNvPicPr>
            <a:picLocks noChangeAspect="1" noChangeArrowheads="1"/>
          </p:cNvPicPr>
          <p:nvPr/>
        </p:nvPicPr>
        <p:blipFill>
          <a:blip r:embed="rId2" cstate="email"/>
          <a:srcRect/>
          <a:stretch>
            <a:fillRect/>
          </a:stretch>
        </p:blipFill>
        <p:spPr bwMode="auto">
          <a:xfrm>
            <a:off x="5076056" y="1268760"/>
            <a:ext cx="3600400" cy="2396930"/>
          </a:xfrm>
          <a:prstGeom prst="rect">
            <a:avLst/>
          </a:prstGeom>
          <a:noFill/>
          <a:ln w="9525">
            <a:noFill/>
            <a:miter lim="800000"/>
            <a:headEnd/>
            <a:tailEnd/>
          </a:ln>
        </p:spPr>
      </p:pic>
      <p:pic>
        <p:nvPicPr>
          <p:cNvPr id="52233" name="Picture 9" descr="3865329504_1692bb3762"/>
          <p:cNvPicPr>
            <a:picLocks noChangeAspect="1" noChangeArrowheads="1"/>
          </p:cNvPicPr>
          <p:nvPr/>
        </p:nvPicPr>
        <p:blipFill>
          <a:blip r:embed="rId3" cstate="email"/>
          <a:srcRect/>
          <a:stretch>
            <a:fillRect/>
          </a:stretch>
        </p:blipFill>
        <p:spPr bwMode="auto">
          <a:xfrm>
            <a:off x="0" y="1052737"/>
            <a:ext cx="4572000" cy="3429000"/>
          </a:xfrm>
          <a:prstGeom prst="rect">
            <a:avLst/>
          </a:prstGeom>
          <a:noFill/>
        </p:spPr>
      </p:pic>
      <p:pic>
        <p:nvPicPr>
          <p:cNvPr id="7" name="Image 11" descr="buggy.jpg"/>
          <p:cNvPicPr>
            <a:picLocks noChangeAspect="1"/>
          </p:cNvPicPr>
          <p:nvPr/>
        </p:nvPicPr>
        <p:blipFill>
          <a:blip r:embed="rId4" cstate="email"/>
          <a:srcRect/>
          <a:stretch>
            <a:fillRect/>
          </a:stretch>
        </p:blipFill>
        <p:spPr bwMode="auto">
          <a:xfrm>
            <a:off x="5076056" y="3573016"/>
            <a:ext cx="3602252" cy="2558480"/>
          </a:xfrm>
          <a:prstGeom prst="rect">
            <a:avLst/>
          </a:prstGeom>
          <a:noFill/>
          <a:ln w="9525">
            <a:noFill/>
            <a:miter lim="800000"/>
            <a:headEnd/>
            <a:tailEnd/>
          </a:ln>
        </p:spPr>
      </p:pic>
      <p:sp>
        <p:nvSpPr>
          <p:cNvPr id="8" name="Rectangle 12"/>
          <p:cNvSpPr>
            <a:spLocks noChangeArrowheads="1"/>
          </p:cNvSpPr>
          <p:nvPr/>
        </p:nvSpPr>
        <p:spPr bwMode="auto">
          <a:xfrm>
            <a:off x="7451304" y="188640"/>
            <a:ext cx="1692696" cy="548680"/>
          </a:xfrm>
          <a:prstGeom prst="rect">
            <a:avLst/>
          </a:prstGeom>
          <a:noFill/>
          <a:ln w="9525">
            <a:noFill/>
            <a:miter lim="800000"/>
            <a:headEnd/>
            <a:tailEnd/>
          </a:ln>
        </p:spPr>
        <p:txBody>
          <a:bodyPr/>
          <a:lstStyle/>
          <a:p>
            <a:pPr marL="342900" indent="-342900" algn="ctr" defTabSz="914400">
              <a:spcBef>
                <a:spcPct val="20000"/>
              </a:spcBef>
            </a:pPr>
            <a:r>
              <a:rPr lang="fr-FR" sz="3200" i="1" dirty="0" smtClean="0">
                <a:latin typeface="Pristina" pitchFamily="66" charset="0"/>
              </a:rPr>
              <a:t>Jour  3</a:t>
            </a:r>
            <a:endParaRPr lang="fr-FR" sz="3200" i="1" dirty="0">
              <a:latin typeface="Pristina" pitchFamily="66" charset="0"/>
            </a:endParaRPr>
          </a:p>
        </p:txBody>
      </p:sp>
      <p:pic>
        <p:nvPicPr>
          <p:cNvPr id="31746" name="Picture 2" descr="http://www.linternaute.com/voyage/magazine/photo/25-destinations-a-voir-au-printemps/image/djerba-douce-568653.jpg"/>
          <p:cNvPicPr>
            <a:picLocks noChangeAspect="1" noChangeArrowheads="1"/>
          </p:cNvPicPr>
          <p:nvPr/>
        </p:nvPicPr>
        <p:blipFill>
          <a:blip r:embed="rId5" cstate="email"/>
          <a:srcRect/>
          <a:stretch>
            <a:fillRect/>
          </a:stretch>
        </p:blipFill>
        <p:spPr bwMode="auto">
          <a:xfrm>
            <a:off x="0" y="3809999"/>
            <a:ext cx="4572000" cy="3048001"/>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a:xfrm>
            <a:off x="0" y="332656"/>
            <a:ext cx="7535688" cy="778098"/>
          </a:xfrm>
        </p:spPr>
        <p:txBody>
          <a:bodyPr>
            <a:noAutofit/>
          </a:bodyPr>
          <a:lstStyle/>
          <a:p>
            <a:r>
              <a:rPr lang="fr-FR" sz="4000" dirty="0" smtClean="0">
                <a:solidFill>
                  <a:schemeClr val="tx1"/>
                </a:solidFill>
                <a:latin typeface="Pristina" pitchFamily="66" charset="0"/>
                <a:ea typeface="ＭＳ Ｐゴシック" pitchFamily="124" charset="-128"/>
              </a:rPr>
              <a:t>Hôtel Hasdrubal Prestige Djerba 5*</a:t>
            </a:r>
          </a:p>
        </p:txBody>
      </p:sp>
      <p:pic>
        <p:nvPicPr>
          <p:cNvPr id="53252" name="Picture 4"/>
          <p:cNvPicPr>
            <a:picLocks noChangeAspect="1" noChangeArrowheads="1"/>
          </p:cNvPicPr>
          <p:nvPr/>
        </p:nvPicPr>
        <p:blipFill>
          <a:blip r:embed="rId2" cstate="email"/>
          <a:srcRect/>
          <a:stretch>
            <a:fillRect/>
          </a:stretch>
        </p:blipFill>
        <p:spPr bwMode="auto">
          <a:xfrm>
            <a:off x="539552" y="1124744"/>
            <a:ext cx="7992888" cy="5345945"/>
          </a:xfrm>
          <a:prstGeom prst="rect">
            <a:avLst/>
          </a:prstGeom>
          <a:noFill/>
          <a:ln w="9525">
            <a:noFill/>
            <a:miter lim="800000"/>
            <a:headEnd/>
            <a:tailEnd/>
          </a:ln>
        </p:spPr>
      </p:pic>
      <p:sp>
        <p:nvSpPr>
          <p:cNvPr id="5" name="Rectangle 12"/>
          <p:cNvSpPr>
            <a:spLocks noChangeArrowheads="1"/>
          </p:cNvSpPr>
          <p:nvPr/>
        </p:nvSpPr>
        <p:spPr bwMode="auto">
          <a:xfrm>
            <a:off x="7020272" y="0"/>
            <a:ext cx="2123728" cy="548680"/>
          </a:xfrm>
          <a:prstGeom prst="rect">
            <a:avLst/>
          </a:prstGeom>
          <a:noFill/>
          <a:ln w="9525">
            <a:noFill/>
            <a:miter lim="800000"/>
            <a:headEnd/>
            <a:tailEnd/>
          </a:ln>
        </p:spPr>
        <p:txBody>
          <a:bodyPr/>
          <a:lstStyle/>
          <a:p>
            <a:pPr marL="342900" indent="-342900" algn="ctr" defTabSz="914400">
              <a:spcBef>
                <a:spcPct val="20000"/>
              </a:spcBef>
            </a:pPr>
            <a:r>
              <a:rPr lang="fr-FR" sz="3200" i="1" dirty="0" smtClean="0">
                <a:latin typeface="Pristina" pitchFamily="66" charset="0"/>
              </a:rPr>
              <a:t>Jour  3, 4 et 5</a:t>
            </a:r>
            <a:endParaRPr lang="fr-FR" sz="3200" i="1" dirty="0">
              <a:latin typeface="Pristina"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2" name="Image 10" descr="barque-plage.jpg"/>
          <p:cNvPicPr>
            <a:picLocks noChangeAspect="1"/>
          </p:cNvPicPr>
          <p:nvPr/>
        </p:nvPicPr>
        <p:blipFill>
          <a:blip r:embed="rId2" cstate="email"/>
          <a:srcRect/>
          <a:stretch>
            <a:fillRect/>
          </a:stretch>
        </p:blipFill>
        <p:spPr bwMode="auto">
          <a:xfrm>
            <a:off x="0" y="2924944"/>
            <a:ext cx="3595828" cy="2397820"/>
          </a:xfrm>
          <a:prstGeom prst="rect">
            <a:avLst/>
          </a:prstGeom>
          <a:noFill/>
          <a:ln w="9525">
            <a:noFill/>
            <a:miter lim="800000"/>
            <a:headEnd/>
            <a:tailEnd/>
          </a:ln>
        </p:spPr>
      </p:pic>
      <p:pic>
        <p:nvPicPr>
          <p:cNvPr id="145413" name="Image 8" descr="carte-jerba 2.eps"/>
          <p:cNvPicPr>
            <a:picLocks noChangeAspect="1"/>
          </p:cNvPicPr>
          <p:nvPr/>
        </p:nvPicPr>
        <p:blipFill>
          <a:blip r:embed="rId3" cstate="email"/>
          <a:srcRect/>
          <a:stretch>
            <a:fillRect/>
          </a:stretch>
        </p:blipFill>
        <p:spPr bwMode="auto">
          <a:xfrm>
            <a:off x="3316288" y="1124744"/>
            <a:ext cx="5827712" cy="5087938"/>
          </a:xfrm>
          <a:prstGeom prst="rect">
            <a:avLst/>
          </a:prstGeom>
          <a:noFill/>
          <a:ln w="9525">
            <a:noFill/>
            <a:miter lim="800000"/>
            <a:headEnd/>
            <a:tailEnd/>
          </a:ln>
        </p:spPr>
      </p:pic>
      <p:sp>
        <p:nvSpPr>
          <p:cNvPr id="145414" name="ZoneTexte 6"/>
          <p:cNvSpPr txBox="1">
            <a:spLocks noChangeArrowheads="1"/>
          </p:cNvSpPr>
          <p:nvPr/>
        </p:nvSpPr>
        <p:spPr bwMode="auto">
          <a:xfrm>
            <a:off x="2411760" y="188640"/>
            <a:ext cx="5904656" cy="707886"/>
          </a:xfrm>
          <a:prstGeom prst="rect">
            <a:avLst/>
          </a:prstGeom>
          <a:noFill/>
          <a:ln w="9525">
            <a:noFill/>
            <a:miter lim="800000"/>
            <a:headEnd/>
            <a:tailEnd/>
          </a:ln>
        </p:spPr>
        <p:txBody>
          <a:bodyPr wrap="square">
            <a:spAutoFit/>
          </a:bodyPr>
          <a:lstStyle/>
          <a:p>
            <a:pPr defTabSz="457200"/>
            <a:r>
              <a:rPr lang="fr-FR" sz="4000" dirty="0" smtClean="0">
                <a:latin typeface="Pristina" pitchFamily="66" charset="0"/>
                <a:ea typeface="ＭＳ Ｐゴシック" pitchFamily="-110" charset="-128"/>
              </a:rPr>
              <a:t>De L’Ile des Lotophages…</a:t>
            </a:r>
            <a:endParaRPr lang="fr-FR" sz="4000" dirty="0">
              <a:latin typeface="Pristina" pitchFamily="66" charset="0"/>
              <a:ea typeface="ＭＳ Ｐゴシック" pitchFamily="-110" charset="-128"/>
            </a:endParaRPr>
          </a:p>
        </p:txBody>
      </p:sp>
      <p:pic>
        <p:nvPicPr>
          <p:cNvPr id="7" name="Image 3" descr="LOGO CJ ENTIER2 BLC.eps"/>
          <p:cNvPicPr>
            <a:picLocks noChangeAspect="1"/>
          </p:cNvPicPr>
          <p:nvPr/>
        </p:nvPicPr>
        <p:blipFill>
          <a:blip r:embed="rId4" cstate="email"/>
          <a:srcRect/>
          <a:stretch>
            <a:fillRect/>
          </a:stretch>
        </p:blipFill>
        <p:spPr bwMode="auto">
          <a:xfrm>
            <a:off x="0" y="0"/>
            <a:ext cx="1781175" cy="1736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a:xfrm>
            <a:off x="0" y="0"/>
            <a:ext cx="9144000" cy="6858000"/>
          </a:xfrm>
        </p:spPr>
        <p:txBody>
          <a:bodyPr>
            <a:noAutofit/>
          </a:bodyPr>
          <a:lstStyle/>
          <a:p>
            <a:pPr algn="l"/>
            <a:r>
              <a:rPr lang="fr-FR" sz="4000" dirty="0" smtClean="0">
                <a:solidFill>
                  <a:schemeClr val="tx1"/>
                </a:solidFill>
                <a:effectLst/>
                <a:latin typeface="Pristina" pitchFamily="66" charset="0"/>
                <a:ea typeface="ＭＳ Ｐゴシック" pitchFamily="124" charset="-128"/>
              </a:rPr>
              <a:t>Hôtel Hasdrubal Prestige Djerba 5*</a:t>
            </a:r>
            <a:br>
              <a:rPr lang="fr-FR" sz="4000" dirty="0" smtClean="0">
                <a:solidFill>
                  <a:schemeClr val="tx1"/>
                </a:solidFill>
                <a:effectLst/>
                <a:latin typeface="Pristina" pitchFamily="66" charset="0"/>
                <a:ea typeface="ＭＳ Ｐゴシック" pitchFamily="124" charset="-128"/>
              </a:rPr>
            </a:br>
            <a:r>
              <a:rPr lang="fr-FR" sz="2600" u="sng" dirty="0" smtClean="0">
                <a:solidFill>
                  <a:schemeClr val="tx1"/>
                </a:solidFill>
                <a:effectLst/>
                <a:latin typeface="Pristina" pitchFamily="66" charset="0"/>
                <a:ea typeface="ＭＳ Ｐゴシック" pitchFamily="124" charset="-128"/>
              </a:rPr>
              <a:t> Situation</a:t>
            </a:r>
            <a:r>
              <a:rPr lang="fr-FR" sz="4000" dirty="0" smtClean="0">
                <a:solidFill>
                  <a:schemeClr val="tx1"/>
                </a:solidFill>
                <a:effectLst/>
                <a:latin typeface="Pristina" pitchFamily="66" charset="0"/>
                <a:ea typeface="ＭＳ Ｐゴシック" pitchFamily="124" charset="-128"/>
              </a:rPr>
              <a:t/>
            </a:r>
            <a:br>
              <a:rPr lang="fr-FR" sz="4000" dirty="0" smtClean="0">
                <a:solidFill>
                  <a:schemeClr val="tx1"/>
                </a:solidFill>
                <a:effectLst/>
                <a:latin typeface="Pristina" pitchFamily="66" charset="0"/>
                <a:ea typeface="ＭＳ Ｐゴシック" pitchFamily="124" charset="-128"/>
              </a:rPr>
            </a:br>
            <a:r>
              <a:rPr lang="fr-FR" sz="2100" dirty="0" smtClean="0">
                <a:solidFill>
                  <a:schemeClr val="tx1"/>
                </a:solidFill>
                <a:effectLst/>
                <a:latin typeface="Pristina" pitchFamily="66" charset="0"/>
                <a:ea typeface="ＭＳ Ｐゴシック" pitchFamily="124" charset="-128"/>
              </a:rPr>
              <a:t> En bord de mer, l'Hasdrubal Prestige se situe sur l’une des plus belles plages de l’île: la plage Sidi </a:t>
            </a:r>
            <a:r>
              <a:rPr lang="fr-FR" sz="2100" dirty="0" err="1" smtClean="0">
                <a:solidFill>
                  <a:schemeClr val="tx1"/>
                </a:solidFill>
                <a:effectLst/>
                <a:latin typeface="Pristina" pitchFamily="66" charset="0"/>
                <a:ea typeface="ＭＳ Ｐゴシック" pitchFamily="124" charset="-128"/>
              </a:rPr>
              <a:t>Mehrez</a:t>
            </a:r>
            <a:r>
              <a:rPr lang="fr-FR" sz="2100" dirty="0" smtClean="0">
                <a:solidFill>
                  <a:schemeClr val="tx1"/>
                </a:solidFill>
                <a:effectLst/>
                <a:latin typeface="Pristina" pitchFamily="66" charset="0"/>
                <a:ea typeface="ＭＳ Ｐゴシック" pitchFamily="124" charset="-128"/>
              </a:rPr>
              <a:t>.</a:t>
            </a:r>
            <a:br>
              <a:rPr lang="fr-FR" sz="2100" dirty="0" smtClean="0">
                <a:solidFill>
                  <a:schemeClr val="tx1"/>
                </a:solidFill>
                <a:effectLst/>
                <a:latin typeface="Pristina" pitchFamily="66" charset="0"/>
                <a:ea typeface="ＭＳ Ｐゴシック" pitchFamily="124" charset="-128"/>
              </a:rPr>
            </a:br>
            <a:r>
              <a:rPr lang="fr-FR" sz="2100" dirty="0" smtClean="0">
                <a:solidFill>
                  <a:schemeClr val="tx1"/>
                </a:solidFill>
                <a:effectLst/>
                <a:latin typeface="Pristina" pitchFamily="66" charset="0"/>
                <a:ea typeface="ＭＳ Ｐゴシック" pitchFamily="124" charset="-128"/>
              </a:rPr>
              <a:t>A seulement 18km de l'aéroport international de Djerba et idéalement établi à proximité du Golf de Djerba (27 trous,3160m de parcours entre mer et palmiers) et en face du casino. Sa situation vous permet de jouir de tous les loisirs d’un séjour balnéaire.                          </a:t>
            </a:r>
            <a:br>
              <a:rPr lang="fr-FR" sz="2100" dirty="0" smtClean="0">
                <a:solidFill>
                  <a:schemeClr val="tx1"/>
                </a:solidFill>
                <a:effectLst/>
                <a:latin typeface="Pristina" pitchFamily="66" charset="0"/>
                <a:ea typeface="ＭＳ Ｐゴシック" pitchFamily="124" charset="-128"/>
              </a:rPr>
            </a:br>
            <a:r>
              <a:rPr lang="fr-FR" sz="2100" dirty="0" smtClean="0">
                <a:solidFill>
                  <a:schemeClr val="tx1"/>
                </a:solidFill>
                <a:effectLst/>
                <a:latin typeface="Pristina" pitchFamily="66" charset="0"/>
                <a:ea typeface="ＭＳ Ｐゴシック" pitchFamily="124" charset="-128"/>
              </a:rPr>
              <a:t/>
            </a:r>
            <a:br>
              <a:rPr lang="fr-FR" sz="2100" dirty="0" smtClean="0">
                <a:solidFill>
                  <a:schemeClr val="tx1"/>
                </a:solidFill>
                <a:effectLst/>
                <a:latin typeface="Pristina" pitchFamily="66" charset="0"/>
                <a:ea typeface="ＭＳ Ｐゴシック" pitchFamily="124" charset="-128"/>
              </a:rPr>
            </a:br>
            <a:r>
              <a:rPr lang="fr-FR" sz="2100" dirty="0" smtClean="0">
                <a:solidFill>
                  <a:schemeClr val="tx1"/>
                </a:solidFill>
                <a:effectLst/>
                <a:latin typeface="Pristina" pitchFamily="66" charset="0"/>
                <a:ea typeface="ＭＳ Ｐゴシック" pitchFamily="124" charset="-128"/>
              </a:rPr>
              <a:t>De nombreuses boutiques d’artisanat, ainsi que des agences de voyages, de location de voitures, ou encore des banques sont ouvertes toute l’année à </a:t>
            </a:r>
            <a:r>
              <a:rPr lang="fr-FR" sz="2100" dirty="0" err="1" smtClean="0">
                <a:solidFill>
                  <a:schemeClr val="tx1"/>
                </a:solidFill>
                <a:effectLst/>
                <a:latin typeface="Pristina" pitchFamily="66" charset="0"/>
                <a:ea typeface="ＭＳ Ｐゴシック" pitchFamily="124" charset="-128"/>
              </a:rPr>
              <a:t>Midoun</a:t>
            </a:r>
            <a:r>
              <a:rPr lang="fr-FR" sz="2100" dirty="0" smtClean="0">
                <a:solidFill>
                  <a:schemeClr val="tx1"/>
                </a:solidFill>
                <a:effectLst/>
                <a:latin typeface="Pristina" pitchFamily="66" charset="0"/>
                <a:ea typeface="ＭＳ Ｐゴシック" pitchFamily="124" charset="-128"/>
              </a:rPr>
              <a:t>, chef-lieu de la zone touristique. </a:t>
            </a:r>
            <a:br>
              <a:rPr lang="fr-FR" sz="2100" dirty="0" smtClean="0">
                <a:solidFill>
                  <a:schemeClr val="tx1"/>
                </a:solidFill>
                <a:effectLst/>
                <a:latin typeface="Pristina" pitchFamily="66" charset="0"/>
                <a:ea typeface="ＭＳ Ｐゴシック" pitchFamily="124" charset="-128"/>
              </a:rPr>
            </a:br>
            <a:r>
              <a:rPr lang="fr-FR" sz="2100" dirty="0" smtClean="0">
                <a:solidFill>
                  <a:schemeClr val="tx1"/>
                </a:solidFill>
                <a:effectLst/>
                <a:latin typeface="Pristina" pitchFamily="66" charset="0"/>
                <a:ea typeface="ＭＳ Ｐゴシック" pitchFamily="124" charset="-128"/>
              </a:rPr>
              <a:t/>
            </a:r>
            <a:br>
              <a:rPr lang="fr-FR" sz="2100" dirty="0" smtClean="0">
                <a:solidFill>
                  <a:schemeClr val="tx1"/>
                </a:solidFill>
                <a:effectLst/>
                <a:latin typeface="Pristina" pitchFamily="66" charset="0"/>
                <a:ea typeface="ＭＳ Ｐゴシック" pitchFamily="124" charset="-128"/>
              </a:rPr>
            </a:br>
            <a:r>
              <a:rPr lang="fr-FR" sz="2600" u="sng" dirty="0" smtClean="0">
                <a:solidFill>
                  <a:schemeClr val="tx1"/>
                </a:solidFill>
                <a:effectLst/>
                <a:latin typeface="Pristina" pitchFamily="66" charset="0"/>
                <a:ea typeface="ＭＳ Ｐゴシック" pitchFamily="124" charset="-128"/>
              </a:rPr>
              <a:t> Se loger</a:t>
            </a:r>
            <a:r>
              <a:rPr lang="fr-FR" sz="2100" dirty="0" smtClean="0">
                <a:solidFill>
                  <a:schemeClr val="tx1"/>
                </a:solidFill>
                <a:effectLst/>
                <a:latin typeface="Pristina" pitchFamily="66" charset="0"/>
                <a:ea typeface="ＭＳ Ｐゴシック" pitchFamily="124" charset="-128"/>
              </a:rPr>
              <a:t/>
            </a:r>
            <a:br>
              <a:rPr lang="fr-FR" sz="2100" dirty="0" smtClean="0">
                <a:solidFill>
                  <a:schemeClr val="tx1"/>
                </a:solidFill>
                <a:effectLst/>
                <a:latin typeface="Pristina" pitchFamily="66" charset="0"/>
                <a:ea typeface="ＭＳ Ｐゴシック" pitchFamily="124" charset="-128"/>
              </a:rPr>
            </a:br>
            <a:r>
              <a:rPr lang="fr-FR" sz="2100" dirty="0" smtClean="0">
                <a:solidFill>
                  <a:schemeClr val="tx1"/>
                </a:solidFill>
                <a:effectLst/>
                <a:latin typeface="Pristina" pitchFamily="66" charset="0"/>
                <a:ea typeface="ＭＳ Ｐゴシック" pitchFamily="124" charset="-128"/>
              </a:rPr>
              <a:t> L'hôtel </a:t>
            </a:r>
            <a:r>
              <a:rPr lang="fr-FR" sz="2100" dirty="0" err="1" smtClean="0">
                <a:solidFill>
                  <a:schemeClr val="tx1"/>
                </a:solidFill>
                <a:effectLst/>
                <a:latin typeface="Pristina" pitchFamily="66" charset="0"/>
                <a:ea typeface="ＭＳ Ｐゴシック" pitchFamily="124" charset="-128"/>
              </a:rPr>
              <a:t>Hasdrusbal</a:t>
            </a:r>
            <a:r>
              <a:rPr lang="fr-FR" sz="2100" dirty="0" smtClean="0">
                <a:solidFill>
                  <a:schemeClr val="tx1"/>
                </a:solidFill>
                <a:effectLst/>
                <a:latin typeface="Pristina" pitchFamily="66" charset="0"/>
                <a:ea typeface="ＭＳ Ｐゴシック" pitchFamily="124" charset="-128"/>
              </a:rPr>
              <a:t> se compose de 219 suites réparties comme suit :</a:t>
            </a:r>
            <a:br>
              <a:rPr lang="fr-FR" sz="2100" dirty="0" smtClean="0">
                <a:solidFill>
                  <a:schemeClr val="tx1"/>
                </a:solidFill>
                <a:effectLst/>
                <a:latin typeface="Pristina" pitchFamily="66" charset="0"/>
                <a:ea typeface="ＭＳ Ｐゴシック" pitchFamily="124" charset="-128"/>
              </a:rPr>
            </a:br>
            <a:r>
              <a:rPr lang="fr-FR" sz="2100" dirty="0" smtClean="0">
                <a:solidFill>
                  <a:schemeClr val="tx1"/>
                </a:solidFill>
                <a:effectLst/>
                <a:latin typeface="Pristina" pitchFamily="66" charset="0"/>
                <a:ea typeface="ＭＳ Ｐゴシック" pitchFamily="124" charset="-128"/>
              </a:rPr>
              <a:t>"	199 suites juniors entre 95 et 100 m²</a:t>
            </a:r>
            <a:br>
              <a:rPr lang="fr-FR" sz="2100" dirty="0" smtClean="0">
                <a:solidFill>
                  <a:schemeClr val="tx1"/>
                </a:solidFill>
                <a:effectLst/>
                <a:latin typeface="Pristina" pitchFamily="66" charset="0"/>
                <a:ea typeface="ＭＳ Ｐゴシック" pitchFamily="124" charset="-128"/>
              </a:rPr>
            </a:br>
            <a:r>
              <a:rPr lang="fr-FR" sz="2100" dirty="0" smtClean="0">
                <a:solidFill>
                  <a:schemeClr val="tx1"/>
                </a:solidFill>
                <a:effectLst/>
                <a:latin typeface="Pristina" pitchFamily="66" charset="0"/>
                <a:ea typeface="ＭＳ Ｐゴシック" pitchFamily="124" charset="-128"/>
              </a:rPr>
              <a:t>"	 7 suites luxes Jasmine (occupation 1 à 4 personnes) entre 130 et 160 m²</a:t>
            </a:r>
            <a:br>
              <a:rPr lang="fr-FR" sz="2100" dirty="0" smtClean="0">
                <a:solidFill>
                  <a:schemeClr val="tx1"/>
                </a:solidFill>
                <a:effectLst/>
                <a:latin typeface="Pristina" pitchFamily="66" charset="0"/>
                <a:ea typeface="ＭＳ Ｐゴシック" pitchFamily="124" charset="-128"/>
              </a:rPr>
            </a:br>
            <a:r>
              <a:rPr lang="fr-FR" sz="2100" dirty="0" smtClean="0">
                <a:solidFill>
                  <a:schemeClr val="tx1"/>
                </a:solidFill>
                <a:effectLst/>
                <a:latin typeface="Pristina" pitchFamily="66" charset="0"/>
                <a:ea typeface="ＭＳ Ｐゴシック" pitchFamily="124" charset="-128"/>
              </a:rPr>
              <a:t>"	 11 suites supérieures luxe " </a:t>
            </a:r>
            <a:r>
              <a:rPr lang="fr-FR" sz="2100" dirty="0" err="1" smtClean="0">
                <a:solidFill>
                  <a:schemeClr val="tx1"/>
                </a:solidFill>
                <a:effectLst/>
                <a:latin typeface="Pristina" pitchFamily="66" charset="0"/>
                <a:ea typeface="ＭＳ Ｐゴシック" pitchFamily="124" charset="-128"/>
              </a:rPr>
              <a:t>Elyssa</a:t>
            </a:r>
            <a:r>
              <a:rPr lang="fr-FR" sz="2100" dirty="0" smtClean="0">
                <a:solidFill>
                  <a:schemeClr val="tx1"/>
                </a:solidFill>
                <a:effectLst/>
                <a:latin typeface="Pristina" pitchFamily="66" charset="0"/>
                <a:ea typeface="ＭＳ Ｐゴシック" pitchFamily="124" charset="-128"/>
              </a:rPr>
              <a:t> "- 270 et 320 m²- </a:t>
            </a:r>
            <a:br>
              <a:rPr lang="fr-FR" sz="2100" dirty="0" smtClean="0">
                <a:solidFill>
                  <a:schemeClr val="tx1"/>
                </a:solidFill>
                <a:effectLst/>
                <a:latin typeface="Pristina" pitchFamily="66" charset="0"/>
                <a:ea typeface="ＭＳ Ｐゴシック" pitchFamily="124" charset="-128"/>
              </a:rPr>
            </a:br>
            <a:r>
              <a:rPr lang="fr-FR" sz="2100" dirty="0" smtClean="0">
                <a:solidFill>
                  <a:schemeClr val="tx1"/>
                </a:solidFill>
                <a:effectLst/>
                <a:latin typeface="Pristina" pitchFamily="66" charset="0"/>
                <a:ea typeface="ＭＳ Ｐゴシック" pitchFamily="124" charset="-128"/>
              </a:rPr>
              <a:t>"	 2 suites " Royale "	</a:t>
            </a:r>
            <a:br>
              <a:rPr lang="fr-FR" sz="2100" dirty="0" smtClean="0">
                <a:solidFill>
                  <a:schemeClr val="tx1"/>
                </a:solidFill>
                <a:effectLst/>
                <a:latin typeface="Pristina" pitchFamily="66" charset="0"/>
                <a:ea typeface="ＭＳ Ｐゴシック" pitchFamily="124" charset="-128"/>
              </a:rPr>
            </a:br>
            <a:r>
              <a:rPr lang="fr-FR" sz="2100" dirty="0" smtClean="0">
                <a:solidFill>
                  <a:schemeClr val="tx1"/>
                </a:solidFill>
                <a:effectLst/>
                <a:latin typeface="Pristina" pitchFamily="66" charset="0"/>
                <a:ea typeface="ＭＳ Ｐゴシック" pitchFamily="124" charset="-128"/>
              </a:rPr>
              <a:t> Toutes sont climatisées et équipées de salle de bains (entre 19 et 26 m²) avec baignoire et douche, toilettes séparées, sèche-cheveux, TV satellite, téléphone, minibars, coffre-fort, un coin salon et balcon ou terrasse avec vue sur la mer ou la lagune artificielle.</a:t>
            </a:r>
            <a:r>
              <a:rPr lang="fr-FR" sz="2100" dirty="0" smtClean="0">
                <a:solidFill>
                  <a:schemeClr val="tx1"/>
                </a:solidFill>
                <a:latin typeface="Pristina" pitchFamily="66" charset="0"/>
                <a:ea typeface="ＭＳ Ｐゴシック" pitchFamily="124" charset="-128"/>
              </a:rPr>
              <a:t/>
            </a:r>
            <a:br>
              <a:rPr lang="fr-FR" sz="2100" dirty="0" smtClean="0">
                <a:solidFill>
                  <a:schemeClr val="tx1"/>
                </a:solidFill>
                <a:latin typeface="Pristina" pitchFamily="66" charset="0"/>
                <a:ea typeface="ＭＳ Ｐゴシック" pitchFamily="124" charset="-128"/>
              </a:rPr>
            </a:br>
            <a:endParaRPr lang="fr-FR" sz="2100" dirty="0" smtClean="0">
              <a:solidFill>
                <a:schemeClr val="tx1"/>
              </a:solidFill>
              <a:latin typeface="Pristina" pitchFamily="66" charset="0"/>
              <a:ea typeface="ＭＳ Ｐゴシック" pitchFamily="124" charset="-12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a:xfrm>
            <a:off x="0" y="116632"/>
            <a:ext cx="7884368" cy="778098"/>
          </a:xfrm>
        </p:spPr>
        <p:txBody>
          <a:bodyPr>
            <a:noAutofit/>
          </a:bodyPr>
          <a:lstStyle/>
          <a:p>
            <a:r>
              <a:rPr lang="fr-FR" sz="4000" dirty="0" smtClean="0">
                <a:solidFill>
                  <a:schemeClr val="tx1"/>
                </a:solidFill>
                <a:latin typeface="Pristina" pitchFamily="66" charset="0"/>
                <a:ea typeface="ＭＳ Ｐゴシック" pitchFamily="124" charset="-128"/>
              </a:rPr>
              <a:t>Hôtel Hasdrubal Prestige Djerba 5*</a:t>
            </a:r>
          </a:p>
        </p:txBody>
      </p:sp>
      <p:pic>
        <p:nvPicPr>
          <p:cNvPr id="1026" name="Picture 2" descr="http://jerba.be/fr/photos/thumbs/lrg-56-hasdrubal-prestige-djerba.jpg"/>
          <p:cNvPicPr>
            <a:picLocks noChangeAspect="1" noChangeArrowheads="1"/>
          </p:cNvPicPr>
          <p:nvPr/>
        </p:nvPicPr>
        <p:blipFill>
          <a:blip r:embed="rId2" cstate="email"/>
          <a:srcRect/>
          <a:stretch>
            <a:fillRect/>
          </a:stretch>
        </p:blipFill>
        <p:spPr bwMode="auto">
          <a:xfrm>
            <a:off x="395536" y="836712"/>
            <a:ext cx="4324803" cy="2880320"/>
          </a:xfrm>
          <a:prstGeom prst="rect">
            <a:avLst/>
          </a:prstGeom>
          <a:noFill/>
        </p:spPr>
      </p:pic>
      <p:pic>
        <p:nvPicPr>
          <p:cNvPr id="1028" name="Picture 4" descr="http://www.tourmag.com/photo/art/default/589451-719596.jpg?v=1289385048"/>
          <p:cNvPicPr>
            <a:picLocks noChangeAspect="1" noChangeArrowheads="1"/>
          </p:cNvPicPr>
          <p:nvPr/>
        </p:nvPicPr>
        <p:blipFill>
          <a:blip r:embed="rId3" cstate="email"/>
          <a:srcRect/>
          <a:stretch>
            <a:fillRect/>
          </a:stretch>
        </p:blipFill>
        <p:spPr bwMode="auto">
          <a:xfrm>
            <a:off x="5004048" y="836712"/>
            <a:ext cx="3512585" cy="2880320"/>
          </a:xfrm>
          <a:prstGeom prst="rect">
            <a:avLst/>
          </a:prstGeom>
          <a:noFill/>
        </p:spPr>
      </p:pic>
      <p:pic>
        <p:nvPicPr>
          <p:cNvPr id="1032" name="Picture 8" descr="http://www.agolfingexperience.com/uploadphoto/H%C3%B4tel-Hasdrubal-Prestige-Djerba.jpg"/>
          <p:cNvPicPr>
            <a:picLocks noChangeAspect="1" noChangeArrowheads="1"/>
          </p:cNvPicPr>
          <p:nvPr/>
        </p:nvPicPr>
        <p:blipFill>
          <a:blip r:embed="rId4" cstate="email"/>
          <a:srcRect/>
          <a:stretch>
            <a:fillRect/>
          </a:stretch>
        </p:blipFill>
        <p:spPr bwMode="auto">
          <a:xfrm>
            <a:off x="179512" y="3861048"/>
            <a:ext cx="4286645" cy="2855566"/>
          </a:xfrm>
          <a:prstGeom prst="rect">
            <a:avLst/>
          </a:prstGeom>
          <a:noFill/>
        </p:spPr>
      </p:pic>
      <p:pic>
        <p:nvPicPr>
          <p:cNvPr id="1034" name="Picture 10" descr="http://static.promovacances.com/photos/vacances-tunisie/djerba/chambre-hasdrubal-prestige_81741_pghd.jpg"/>
          <p:cNvPicPr>
            <a:picLocks noChangeAspect="1" noChangeArrowheads="1"/>
          </p:cNvPicPr>
          <p:nvPr/>
        </p:nvPicPr>
        <p:blipFill>
          <a:blip r:embed="rId5" cstate="email"/>
          <a:srcRect/>
          <a:stretch>
            <a:fillRect/>
          </a:stretch>
        </p:blipFill>
        <p:spPr bwMode="auto">
          <a:xfrm>
            <a:off x="4644008" y="3861048"/>
            <a:ext cx="4283968" cy="2852941"/>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a:xfrm>
            <a:off x="0" y="0"/>
            <a:ext cx="9144000" cy="6858000"/>
          </a:xfrm>
        </p:spPr>
        <p:txBody>
          <a:bodyPr>
            <a:noAutofit/>
          </a:bodyPr>
          <a:lstStyle/>
          <a:p>
            <a:pPr algn="l"/>
            <a:r>
              <a:rPr lang="fr-FR" sz="4000" dirty="0" smtClean="0">
                <a:solidFill>
                  <a:schemeClr val="tx1"/>
                </a:solidFill>
                <a:latin typeface="Pristina" pitchFamily="66" charset="0"/>
                <a:ea typeface="ＭＳ Ｐゴシック" pitchFamily="124" charset="-128"/>
              </a:rPr>
              <a:t>Hôtel Hasdrubal Prestige Djerba 5*</a:t>
            </a:r>
            <a:br>
              <a:rPr lang="fr-FR" sz="4000" dirty="0" smtClean="0">
                <a:solidFill>
                  <a:schemeClr val="tx1"/>
                </a:solidFill>
                <a:latin typeface="Pristina" pitchFamily="66" charset="0"/>
                <a:ea typeface="ＭＳ Ｐゴシック" pitchFamily="124" charset="-128"/>
              </a:rPr>
            </a:br>
            <a:r>
              <a:rPr lang="fr-FR" sz="2600" u="sng" dirty="0" smtClean="0">
                <a:solidFill>
                  <a:schemeClr val="tx1"/>
                </a:solidFill>
                <a:latin typeface="Pristina" pitchFamily="66" charset="0"/>
                <a:ea typeface="ＭＳ Ｐゴシック" pitchFamily="124" charset="-128"/>
              </a:rPr>
              <a:t> Restauration &amp; Bars </a:t>
            </a:r>
            <a:br>
              <a:rPr lang="fr-FR" sz="2600" u="sng" dirty="0" smtClean="0">
                <a:solidFill>
                  <a:schemeClr val="tx1"/>
                </a:solidFill>
                <a:latin typeface="Pristina" pitchFamily="66" charset="0"/>
                <a:ea typeface="ＭＳ Ｐゴシック" pitchFamily="124" charset="-128"/>
              </a:rPr>
            </a:br>
            <a:r>
              <a:rPr lang="fr-FR" sz="2200" dirty="0" smtClean="0">
                <a:solidFill>
                  <a:schemeClr val="tx1"/>
                </a:solidFill>
                <a:latin typeface="Pristina" pitchFamily="66" charset="0"/>
                <a:ea typeface="ＭＳ Ｐゴシック" pitchFamily="124" charset="-128"/>
              </a:rPr>
              <a:t/>
            </a:r>
            <a:br>
              <a:rPr lang="fr-FR" sz="2200" dirty="0" smtClean="0">
                <a:solidFill>
                  <a:schemeClr val="tx1"/>
                </a:solidFill>
                <a:latin typeface="Pristina" pitchFamily="66" charset="0"/>
                <a:ea typeface="ＭＳ Ｐゴシック" pitchFamily="124" charset="-128"/>
              </a:rPr>
            </a:br>
            <a:r>
              <a:rPr lang="fr-FR" sz="2200" dirty="0" smtClean="0">
                <a:solidFill>
                  <a:schemeClr val="tx1"/>
                </a:solidFill>
                <a:latin typeface="Pristina" pitchFamily="66" charset="0"/>
                <a:ea typeface="ＭＳ Ｐゴシック" pitchFamily="124" charset="-128"/>
              </a:rPr>
              <a:t> L'Hasdrubal met à votre disposition 5 types de restaurants afin de vous faire découvrir de nombreuses saveurs et pour que chacun y trouve son bonheur :</a:t>
            </a:r>
            <a:br>
              <a:rPr lang="fr-FR" sz="2200" dirty="0" smtClean="0">
                <a:solidFill>
                  <a:schemeClr val="tx1"/>
                </a:solidFill>
                <a:latin typeface="Pristina" pitchFamily="66" charset="0"/>
                <a:ea typeface="ＭＳ Ｐゴシック" pitchFamily="124" charset="-128"/>
              </a:rPr>
            </a:br>
            <a:r>
              <a:rPr lang="fr-FR" sz="2200" dirty="0" smtClean="0">
                <a:solidFill>
                  <a:schemeClr val="tx1"/>
                </a:solidFill>
                <a:latin typeface="Pristina" pitchFamily="66" charset="0"/>
                <a:ea typeface="ＭＳ Ｐゴシック" pitchFamily="124" charset="-128"/>
              </a:rPr>
              <a:t>"	La RIVIERA : A la carte- Restaurant Méditerranéen</a:t>
            </a:r>
            <a:br>
              <a:rPr lang="fr-FR" sz="2200" dirty="0" smtClean="0">
                <a:solidFill>
                  <a:schemeClr val="tx1"/>
                </a:solidFill>
                <a:latin typeface="Pristina" pitchFamily="66" charset="0"/>
                <a:ea typeface="ＭＳ Ｐゴシック" pitchFamily="124" charset="-128"/>
              </a:rPr>
            </a:br>
            <a:r>
              <a:rPr lang="fr-FR" sz="2200" dirty="0" smtClean="0">
                <a:solidFill>
                  <a:schemeClr val="tx1"/>
                </a:solidFill>
                <a:latin typeface="Pristina" pitchFamily="66" charset="0"/>
                <a:ea typeface="ＭＳ Ｐゴシック" pitchFamily="124" charset="-128"/>
              </a:rPr>
              <a:t>"	L'ALHAMBRA : A la carte- Restaurant Tunisien</a:t>
            </a:r>
            <a:br>
              <a:rPr lang="fr-FR" sz="2200" dirty="0" smtClean="0">
                <a:solidFill>
                  <a:schemeClr val="tx1"/>
                </a:solidFill>
                <a:latin typeface="Pristina" pitchFamily="66" charset="0"/>
                <a:ea typeface="ＭＳ Ｐゴシック" pitchFamily="124" charset="-128"/>
              </a:rPr>
            </a:br>
            <a:r>
              <a:rPr lang="fr-FR" sz="2200" dirty="0" smtClean="0">
                <a:solidFill>
                  <a:schemeClr val="tx1"/>
                </a:solidFill>
                <a:latin typeface="Pristina" pitchFamily="66" charset="0"/>
                <a:ea typeface="ＭＳ Ｐゴシック" pitchFamily="124" charset="-128"/>
              </a:rPr>
              <a:t>"	L'ODALYE : A la carte - Restaurant Gastronomique</a:t>
            </a:r>
            <a:br>
              <a:rPr lang="fr-FR" sz="2200" dirty="0" smtClean="0">
                <a:solidFill>
                  <a:schemeClr val="tx1"/>
                </a:solidFill>
                <a:latin typeface="Pristina" pitchFamily="66" charset="0"/>
                <a:ea typeface="ＭＳ Ｐゴシック" pitchFamily="124" charset="-128"/>
              </a:rPr>
            </a:br>
            <a:r>
              <a:rPr lang="fr-FR" sz="2200" dirty="0" smtClean="0">
                <a:solidFill>
                  <a:schemeClr val="tx1"/>
                </a:solidFill>
                <a:latin typeface="Pristina" pitchFamily="66" charset="0"/>
                <a:ea typeface="ＭＳ Ｐゴシック" pitchFamily="124" charset="-128"/>
              </a:rPr>
              <a:t>"	LE PALMYRE : Restaurant table d'hôtes</a:t>
            </a:r>
            <a:br>
              <a:rPr lang="fr-FR" sz="2200" dirty="0" smtClean="0">
                <a:solidFill>
                  <a:schemeClr val="tx1"/>
                </a:solidFill>
                <a:latin typeface="Pristina" pitchFamily="66" charset="0"/>
                <a:ea typeface="ＭＳ Ｐゴシック" pitchFamily="124" charset="-128"/>
              </a:rPr>
            </a:br>
            <a:r>
              <a:rPr lang="fr-FR" sz="2200" dirty="0" smtClean="0">
                <a:solidFill>
                  <a:schemeClr val="tx1"/>
                </a:solidFill>
                <a:latin typeface="Pristina" pitchFamily="66" charset="0"/>
                <a:ea typeface="ＭＳ Ｐゴシック" pitchFamily="124" charset="-128"/>
              </a:rPr>
              <a:t>"	LE MISTRAL : Barbecue snack</a:t>
            </a:r>
            <a:br>
              <a:rPr lang="fr-FR" sz="2200" dirty="0" smtClean="0">
                <a:solidFill>
                  <a:schemeClr val="tx1"/>
                </a:solidFill>
                <a:latin typeface="Pristina" pitchFamily="66" charset="0"/>
                <a:ea typeface="ＭＳ Ｐゴシック" pitchFamily="124" charset="-128"/>
              </a:rPr>
            </a:br>
            <a:r>
              <a:rPr lang="fr-FR" sz="2200" dirty="0" smtClean="0">
                <a:solidFill>
                  <a:schemeClr val="tx1"/>
                </a:solidFill>
                <a:latin typeface="Pristina" pitchFamily="66" charset="0"/>
                <a:ea typeface="ＭＳ Ｐゴシック" pitchFamily="124" charset="-128"/>
              </a:rPr>
              <a:t>"	LE TAMARIS : Salle de petit déjeuner</a:t>
            </a:r>
            <a:br>
              <a:rPr lang="fr-FR" sz="2200" dirty="0" smtClean="0">
                <a:solidFill>
                  <a:schemeClr val="tx1"/>
                </a:solidFill>
                <a:latin typeface="Pristina" pitchFamily="66" charset="0"/>
                <a:ea typeface="ＭＳ Ｐゴシック" pitchFamily="124" charset="-128"/>
              </a:rPr>
            </a:br>
            <a:r>
              <a:rPr lang="fr-FR" sz="2200" dirty="0" smtClean="0">
                <a:solidFill>
                  <a:schemeClr val="tx1"/>
                </a:solidFill>
                <a:latin typeface="Pristina" pitchFamily="66" charset="0"/>
                <a:ea typeface="ＭＳ Ｐゴシック" pitchFamily="124" charset="-128"/>
              </a:rPr>
              <a:t/>
            </a:r>
            <a:br>
              <a:rPr lang="fr-FR" sz="2200" dirty="0" smtClean="0">
                <a:solidFill>
                  <a:schemeClr val="tx1"/>
                </a:solidFill>
                <a:latin typeface="Pristina" pitchFamily="66" charset="0"/>
                <a:ea typeface="ＭＳ Ｐゴシック" pitchFamily="124" charset="-128"/>
              </a:rPr>
            </a:br>
            <a:r>
              <a:rPr lang="fr-FR" sz="2200" dirty="0" smtClean="0">
                <a:solidFill>
                  <a:schemeClr val="tx1"/>
                </a:solidFill>
                <a:latin typeface="Pristina" pitchFamily="66" charset="0"/>
                <a:ea typeface="ＭＳ Ｐゴシック" pitchFamily="124" charset="-128"/>
              </a:rPr>
              <a:t>En ce qui concerne les bars, ils sont 4 à vous accueillir tous les jours </a:t>
            </a:r>
            <a:br>
              <a:rPr lang="fr-FR" sz="2200" dirty="0" smtClean="0">
                <a:solidFill>
                  <a:schemeClr val="tx1"/>
                </a:solidFill>
                <a:latin typeface="Pristina" pitchFamily="66" charset="0"/>
                <a:ea typeface="ＭＳ Ｐゴシック" pitchFamily="124" charset="-128"/>
              </a:rPr>
            </a:br>
            <a:r>
              <a:rPr lang="fr-FR" sz="2200" dirty="0" smtClean="0">
                <a:solidFill>
                  <a:schemeClr val="tx1"/>
                </a:solidFill>
                <a:latin typeface="Pristina" pitchFamily="66" charset="0"/>
                <a:ea typeface="ＭＳ Ｐゴシック" pitchFamily="124" charset="-128"/>
              </a:rPr>
              <a:t>"	LAGUNA -pool bar</a:t>
            </a:r>
            <a:br>
              <a:rPr lang="fr-FR" sz="2200" dirty="0" smtClean="0">
                <a:solidFill>
                  <a:schemeClr val="tx1"/>
                </a:solidFill>
                <a:latin typeface="Pristina" pitchFamily="66" charset="0"/>
                <a:ea typeface="ＭＳ Ｐゴシック" pitchFamily="124" charset="-128"/>
              </a:rPr>
            </a:br>
            <a:r>
              <a:rPr lang="fr-FR" sz="2200" dirty="0" smtClean="0">
                <a:solidFill>
                  <a:schemeClr val="tx1"/>
                </a:solidFill>
                <a:latin typeface="Pristina" pitchFamily="66" charset="0"/>
                <a:ea typeface="ＭＳ Ｐゴシック" pitchFamily="124" charset="-128"/>
              </a:rPr>
              <a:t>"	Café Maure : dégustation de thé à la menthe, café turc, digestifs nationaux et </a:t>
            </a:r>
            <a:r>
              <a:rPr lang="fr-FR" sz="2200" dirty="0" err="1" smtClean="0">
                <a:solidFill>
                  <a:schemeClr val="tx1"/>
                </a:solidFill>
                <a:latin typeface="Pristina" pitchFamily="66" charset="0"/>
                <a:ea typeface="ＭＳ Ｐゴシック" pitchFamily="124" charset="-128"/>
              </a:rPr>
              <a:t>chichas</a:t>
            </a:r>
            <a:r>
              <a:rPr lang="fr-FR" sz="2200" dirty="0" smtClean="0">
                <a:solidFill>
                  <a:schemeClr val="tx1"/>
                </a:solidFill>
                <a:latin typeface="Pristina" pitchFamily="66" charset="0"/>
                <a:ea typeface="ＭＳ Ｐゴシック" pitchFamily="124" charset="-128"/>
              </a:rPr>
              <a:t>.</a:t>
            </a:r>
            <a:br>
              <a:rPr lang="fr-FR" sz="2200" dirty="0" smtClean="0">
                <a:solidFill>
                  <a:schemeClr val="tx1"/>
                </a:solidFill>
                <a:latin typeface="Pristina" pitchFamily="66" charset="0"/>
                <a:ea typeface="ＭＳ Ｐゴシック" pitchFamily="124" charset="-128"/>
              </a:rPr>
            </a:br>
            <a:r>
              <a:rPr lang="fr-FR" sz="2200" dirty="0" smtClean="0">
                <a:solidFill>
                  <a:schemeClr val="tx1"/>
                </a:solidFill>
                <a:latin typeface="Pristina" pitchFamily="66" charset="0"/>
                <a:ea typeface="ＭＳ Ｐゴシック" pitchFamily="124" charset="-128"/>
              </a:rPr>
              <a:t>"	Lobby Bar</a:t>
            </a:r>
            <a:br>
              <a:rPr lang="fr-FR" sz="2200" dirty="0" smtClean="0">
                <a:solidFill>
                  <a:schemeClr val="tx1"/>
                </a:solidFill>
                <a:latin typeface="Pristina" pitchFamily="66" charset="0"/>
                <a:ea typeface="ＭＳ Ｐゴシック" pitchFamily="124" charset="-128"/>
              </a:rPr>
            </a:br>
            <a:r>
              <a:rPr lang="fr-FR" sz="2200" dirty="0" smtClean="0">
                <a:solidFill>
                  <a:schemeClr val="tx1"/>
                </a:solidFill>
                <a:latin typeface="Pristina" pitchFamily="66" charset="0"/>
                <a:ea typeface="ＭＳ Ｐゴシック" pitchFamily="124" charset="-128"/>
              </a:rPr>
              <a:t>"	LE FLAMINGO</a:t>
            </a:r>
            <a:br>
              <a:rPr lang="fr-FR" sz="2200" dirty="0" smtClean="0">
                <a:solidFill>
                  <a:schemeClr val="tx1"/>
                </a:solidFill>
                <a:latin typeface="Pristina" pitchFamily="66" charset="0"/>
                <a:ea typeface="ＭＳ Ｐゴシック" pitchFamily="124" charset="-128"/>
              </a:rPr>
            </a:br>
            <a:r>
              <a:rPr lang="fr-FR" sz="2200" dirty="0" smtClean="0">
                <a:solidFill>
                  <a:schemeClr val="tx1"/>
                </a:solidFill>
                <a:latin typeface="Pristina" pitchFamily="66" charset="0"/>
                <a:ea typeface="ＭＳ Ｐゴシック" pitchFamily="124" charset="-128"/>
              </a:rPr>
              <a:t>"	Room Service ouvert 24h sur 24h. </a:t>
            </a:r>
            <a:r>
              <a:rPr lang="fr-FR" sz="2100" dirty="0" smtClean="0">
                <a:solidFill>
                  <a:schemeClr val="tx1"/>
                </a:solidFill>
                <a:latin typeface="Pristina" pitchFamily="66" charset="0"/>
                <a:ea typeface="ＭＳ Ｐゴシック" pitchFamily="124" charset="-128"/>
              </a:rPr>
              <a:t/>
            </a:r>
            <a:br>
              <a:rPr lang="fr-FR" sz="2100" dirty="0" smtClean="0">
                <a:solidFill>
                  <a:schemeClr val="tx1"/>
                </a:solidFill>
                <a:latin typeface="Pristina" pitchFamily="66" charset="0"/>
                <a:ea typeface="ＭＳ Ｐゴシック" pitchFamily="124" charset="-128"/>
              </a:rPr>
            </a:br>
            <a:endParaRPr lang="fr-FR" sz="2100" dirty="0" smtClean="0">
              <a:solidFill>
                <a:schemeClr val="tx1"/>
              </a:solidFill>
              <a:latin typeface="Pristina" pitchFamily="66" charset="0"/>
              <a:ea typeface="ＭＳ Ｐゴシック" pitchFamily="124" charset="-12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a:xfrm>
            <a:off x="611560" y="332656"/>
            <a:ext cx="6984776" cy="778098"/>
          </a:xfrm>
        </p:spPr>
        <p:txBody>
          <a:bodyPr>
            <a:noAutofit/>
          </a:bodyPr>
          <a:lstStyle/>
          <a:p>
            <a:r>
              <a:rPr lang="fr-FR" sz="4000" dirty="0" smtClean="0">
                <a:solidFill>
                  <a:schemeClr val="tx1"/>
                </a:solidFill>
                <a:latin typeface="Pristina" pitchFamily="66" charset="0"/>
                <a:ea typeface="ＭＳ Ｐゴシック" pitchFamily="124" charset="-128"/>
              </a:rPr>
              <a:t>Hôtel Hasdrubal Prestige Djerba 5*</a:t>
            </a:r>
          </a:p>
        </p:txBody>
      </p:sp>
      <p:pic>
        <p:nvPicPr>
          <p:cNvPr id="2050" name="Picture 2" descr="http://galerie.croisitour.com/G2-725742886083.jpg"/>
          <p:cNvPicPr>
            <a:picLocks noChangeAspect="1" noChangeArrowheads="1"/>
          </p:cNvPicPr>
          <p:nvPr/>
        </p:nvPicPr>
        <p:blipFill>
          <a:blip r:embed="rId2" cstate="email"/>
          <a:srcRect/>
          <a:stretch>
            <a:fillRect/>
          </a:stretch>
        </p:blipFill>
        <p:spPr bwMode="auto">
          <a:xfrm>
            <a:off x="395536" y="1268760"/>
            <a:ext cx="3513212" cy="5269819"/>
          </a:xfrm>
          <a:prstGeom prst="rect">
            <a:avLst/>
          </a:prstGeom>
          <a:noFill/>
        </p:spPr>
      </p:pic>
      <p:pic>
        <p:nvPicPr>
          <p:cNvPr id="2052" name="Picture 4" descr="http://www.voyaget.com/cr.fwk/images/hotels/Section-294-20100906-113859.jpg"/>
          <p:cNvPicPr>
            <a:picLocks noChangeAspect="1" noChangeArrowheads="1"/>
          </p:cNvPicPr>
          <p:nvPr/>
        </p:nvPicPr>
        <p:blipFill>
          <a:blip r:embed="rId3" cstate="email"/>
          <a:srcRect/>
          <a:stretch>
            <a:fillRect/>
          </a:stretch>
        </p:blipFill>
        <p:spPr bwMode="auto">
          <a:xfrm>
            <a:off x="4067944" y="1988840"/>
            <a:ext cx="4895867" cy="36719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a:xfrm>
            <a:off x="0" y="0"/>
            <a:ext cx="9144000" cy="6858000"/>
          </a:xfrm>
        </p:spPr>
        <p:txBody>
          <a:bodyPr>
            <a:noAutofit/>
          </a:bodyPr>
          <a:lstStyle/>
          <a:p>
            <a:pPr algn="l"/>
            <a:r>
              <a:rPr lang="fr-FR" sz="4000" dirty="0" smtClean="0">
                <a:solidFill>
                  <a:schemeClr val="tx1"/>
                </a:solidFill>
                <a:latin typeface="Pristina" pitchFamily="66" charset="0"/>
                <a:ea typeface="ＭＳ Ｐゴシック" pitchFamily="124" charset="-128"/>
              </a:rPr>
              <a:t/>
            </a:r>
            <a:br>
              <a:rPr lang="fr-FR" sz="4000" dirty="0" smtClean="0">
                <a:solidFill>
                  <a:schemeClr val="tx1"/>
                </a:solidFill>
                <a:latin typeface="Pristina" pitchFamily="66" charset="0"/>
                <a:ea typeface="ＭＳ Ｐゴシック" pitchFamily="124" charset="-128"/>
              </a:rPr>
            </a:br>
            <a:r>
              <a:rPr lang="fr-FR" sz="4000" dirty="0" smtClean="0">
                <a:solidFill>
                  <a:schemeClr val="tx1"/>
                </a:solidFill>
                <a:latin typeface="Pristina" pitchFamily="66" charset="0"/>
                <a:ea typeface="ＭＳ Ｐゴシック" pitchFamily="124" charset="-128"/>
              </a:rPr>
              <a:t/>
            </a:r>
            <a:br>
              <a:rPr lang="fr-FR" sz="4000" dirty="0" smtClean="0">
                <a:solidFill>
                  <a:schemeClr val="tx1"/>
                </a:solidFill>
                <a:latin typeface="Pristina" pitchFamily="66" charset="0"/>
                <a:ea typeface="ＭＳ Ｐゴシック" pitchFamily="124" charset="-128"/>
              </a:rPr>
            </a:br>
            <a:r>
              <a:rPr lang="fr-FR" sz="4000" dirty="0" smtClean="0">
                <a:solidFill>
                  <a:schemeClr val="tx1"/>
                </a:solidFill>
                <a:latin typeface="Pristina" pitchFamily="66" charset="0"/>
                <a:ea typeface="ＭＳ Ｐゴシック" pitchFamily="124" charset="-128"/>
              </a:rPr>
              <a:t>Hôtel Hasdrubal Prestige Djerba 5*</a:t>
            </a:r>
            <a:br>
              <a:rPr lang="fr-FR" sz="4000" dirty="0" smtClean="0">
                <a:solidFill>
                  <a:schemeClr val="tx1"/>
                </a:solidFill>
                <a:latin typeface="Pristina" pitchFamily="66" charset="0"/>
                <a:ea typeface="ＭＳ Ｐゴシック" pitchFamily="124" charset="-128"/>
              </a:rPr>
            </a:br>
            <a:r>
              <a:rPr lang="fr-FR" sz="4000" dirty="0" smtClean="0">
                <a:solidFill>
                  <a:schemeClr val="tx1"/>
                </a:solidFill>
                <a:latin typeface="Pristina" pitchFamily="66" charset="0"/>
                <a:ea typeface="ＭＳ Ｐゴシック" pitchFamily="124" charset="-128"/>
              </a:rPr>
              <a:t/>
            </a:r>
            <a:br>
              <a:rPr lang="fr-FR" sz="4000" dirty="0" smtClean="0">
                <a:solidFill>
                  <a:schemeClr val="tx1"/>
                </a:solidFill>
                <a:latin typeface="Pristina" pitchFamily="66" charset="0"/>
                <a:ea typeface="ＭＳ Ｐゴシック" pitchFamily="124" charset="-128"/>
              </a:rPr>
            </a:br>
            <a:r>
              <a:rPr lang="fr-FR" sz="2600" u="sng" dirty="0" smtClean="0">
                <a:solidFill>
                  <a:schemeClr val="tx1"/>
                </a:solidFill>
                <a:latin typeface="Pristina" pitchFamily="66" charset="0"/>
                <a:ea typeface="ＭＳ Ｐゴシック" pitchFamily="124" charset="-128"/>
              </a:rPr>
              <a:t>Centre de Thalassothérapie et Spa  « Les trois Eaux »</a:t>
            </a:r>
            <a:br>
              <a:rPr lang="fr-FR" sz="2600" u="sng" dirty="0" smtClean="0">
                <a:solidFill>
                  <a:schemeClr val="tx1"/>
                </a:solidFill>
                <a:latin typeface="Pristina" pitchFamily="66" charset="0"/>
                <a:ea typeface="ＭＳ Ｐゴシック" pitchFamily="124" charset="-128"/>
              </a:rPr>
            </a:br>
            <a:r>
              <a:rPr lang="fr-FR" sz="2200" dirty="0" smtClean="0">
                <a:solidFill>
                  <a:schemeClr val="tx1"/>
                </a:solidFill>
                <a:latin typeface="Pristina" pitchFamily="66" charset="0"/>
                <a:ea typeface="ＭＳ Ｐゴシック" pitchFamily="124" charset="-128"/>
              </a:rPr>
              <a:t/>
            </a:r>
            <a:br>
              <a:rPr lang="fr-FR" sz="2200" dirty="0" smtClean="0">
                <a:solidFill>
                  <a:schemeClr val="tx1"/>
                </a:solidFill>
                <a:latin typeface="Pristina" pitchFamily="66" charset="0"/>
                <a:ea typeface="ＭＳ Ｐゴシック" pitchFamily="124" charset="-128"/>
              </a:rPr>
            </a:br>
            <a:r>
              <a:rPr lang="fr-FR" sz="2200" dirty="0" smtClean="0">
                <a:solidFill>
                  <a:schemeClr val="tx1"/>
                </a:solidFill>
                <a:latin typeface="Pristina" pitchFamily="66" charset="0"/>
                <a:ea typeface="ＭＳ Ｐゴシック" pitchFamily="124" charset="-128"/>
              </a:rPr>
              <a:t>Superficie totale : 11000m2</a:t>
            </a:r>
            <a:br>
              <a:rPr lang="fr-FR" sz="2200" dirty="0" smtClean="0">
                <a:solidFill>
                  <a:schemeClr val="tx1"/>
                </a:solidFill>
                <a:latin typeface="Pristina" pitchFamily="66" charset="0"/>
                <a:ea typeface="ＭＳ Ｐゴシック" pitchFamily="124" charset="-128"/>
              </a:rPr>
            </a:br>
            <a:r>
              <a:rPr lang="fr-FR" sz="2200" dirty="0" smtClean="0">
                <a:solidFill>
                  <a:schemeClr val="tx1"/>
                </a:solidFill>
                <a:latin typeface="Pristina" pitchFamily="66" charset="0"/>
                <a:ea typeface="ＭＳ Ｐゴシック" pitchFamily="124" charset="-128"/>
              </a:rPr>
              <a:t>13 unités de Spa privatives (130m2/unité de Spa)</a:t>
            </a:r>
            <a:br>
              <a:rPr lang="fr-FR" sz="2200" dirty="0" smtClean="0">
                <a:solidFill>
                  <a:schemeClr val="tx1"/>
                </a:solidFill>
                <a:latin typeface="Pristina" pitchFamily="66" charset="0"/>
                <a:ea typeface="ＭＳ Ｐゴシック" pitchFamily="124" charset="-128"/>
              </a:rPr>
            </a:br>
            <a:r>
              <a:rPr lang="fr-FR" sz="2200" dirty="0" smtClean="0">
                <a:solidFill>
                  <a:schemeClr val="tx1"/>
                </a:solidFill>
                <a:latin typeface="Pristina" pitchFamily="66" charset="0"/>
                <a:ea typeface="ＭＳ Ｐゴシック" pitchFamily="124" charset="-128"/>
              </a:rPr>
              <a:t>Piscines couvertes d'eau de mer : 1 ludique, 1 de rééducation, 1 parcours  </a:t>
            </a:r>
            <a:r>
              <a:rPr lang="fr-FR" sz="2200" dirty="0" err="1" smtClean="0">
                <a:solidFill>
                  <a:schemeClr val="tx1"/>
                </a:solidFill>
                <a:latin typeface="Pristina" pitchFamily="66" charset="0"/>
                <a:ea typeface="ＭＳ Ｐゴシック" pitchFamily="124" charset="-128"/>
              </a:rPr>
              <a:t>phlébologique</a:t>
            </a:r>
            <a:r>
              <a:rPr lang="fr-FR" sz="2200" dirty="0" smtClean="0">
                <a:solidFill>
                  <a:schemeClr val="tx1"/>
                </a:solidFill>
                <a:latin typeface="Pristina" pitchFamily="66" charset="0"/>
                <a:ea typeface="ＭＳ Ｐゴシック" pitchFamily="124" charset="-128"/>
              </a:rPr>
              <a:t>, 2 jacuzzis.</a:t>
            </a:r>
            <a:br>
              <a:rPr lang="fr-FR" sz="2200" dirty="0" smtClean="0">
                <a:solidFill>
                  <a:schemeClr val="tx1"/>
                </a:solidFill>
                <a:latin typeface="Pristina" pitchFamily="66" charset="0"/>
                <a:ea typeface="ＭＳ Ｐゴシック" pitchFamily="124" charset="-128"/>
              </a:rPr>
            </a:br>
            <a:r>
              <a:rPr lang="fr-FR" sz="2200" dirty="0" smtClean="0">
                <a:solidFill>
                  <a:schemeClr val="tx1"/>
                </a:solidFill>
                <a:latin typeface="Pristina" pitchFamily="66" charset="0"/>
                <a:ea typeface="ＭＳ Ｐゴシック" pitchFamily="124" charset="-128"/>
              </a:rPr>
              <a:t/>
            </a:r>
            <a:br>
              <a:rPr lang="fr-FR" sz="2200" dirty="0" smtClean="0">
                <a:solidFill>
                  <a:schemeClr val="tx1"/>
                </a:solidFill>
                <a:latin typeface="Pristina" pitchFamily="66" charset="0"/>
                <a:ea typeface="ＭＳ Ｐゴシック" pitchFamily="124" charset="-128"/>
              </a:rPr>
            </a:br>
            <a:r>
              <a:rPr lang="fr-FR" sz="2200" dirty="0" smtClean="0">
                <a:solidFill>
                  <a:schemeClr val="tx1"/>
                </a:solidFill>
                <a:latin typeface="Pristina" pitchFamily="66" charset="0"/>
                <a:ea typeface="ＭＳ Ｐゴシック" pitchFamily="124" charset="-128"/>
              </a:rPr>
              <a:t>"	Soins humides : 4 cabines d'hydro massage, 4 cabines de douche sous affusion, 1 cabine de douche à jet, 4 cabines d'algothérapie, 13 unités de Spa privatives, salle de repos.</a:t>
            </a:r>
            <a:br>
              <a:rPr lang="fr-FR" sz="2200" dirty="0" smtClean="0">
                <a:solidFill>
                  <a:schemeClr val="tx1"/>
                </a:solidFill>
                <a:latin typeface="Pristina" pitchFamily="66" charset="0"/>
                <a:ea typeface="ＭＳ Ｐゴシック" pitchFamily="124" charset="-128"/>
              </a:rPr>
            </a:br>
            <a:r>
              <a:rPr lang="fr-FR" sz="2200" dirty="0" smtClean="0">
                <a:solidFill>
                  <a:schemeClr val="tx1"/>
                </a:solidFill>
                <a:latin typeface="Pristina" pitchFamily="66" charset="0"/>
                <a:ea typeface="ＭＳ Ｐゴシック" pitchFamily="124" charset="-128"/>
              </a:rPr>
              <a:t/>
            </a:r>
            <a:br>
              <a:rPr lang="fr-FR" sz="2200" dirty="0" smtClean="0">
                <a:solidFill>
                  <a:schemeClr val="tx1"/>
                </a:solidFill>
                <a:latin typeface="Pristina" pitchFamily="66" charset="0"/>
                <a:ea typeface="ＭＳ Ｐゴシック" pitchFamily="124" charset="-128"/>
              </a:rPr>
            </a:br>
            <a:r>
              <a:rPr lang="fr-FR" sz="2200" dirty="0" smtClean="0">
                <a:solidFill>
                  <a:schemeClr val="tx1"/>
                </a:solidFill>
                <a:latin typeface="Pristina" pitchFamily="66" charset="0"/>
                <a:ea typeface="ＭＳ Ｐゴシック" pitchFamily="124" charset="-128"/>
              </a:rPr>
              <a:t>"	Soins secs : 13 cabines de massage et 1 cabine Thaï</a:t>
            </a:r>
            <a:br>
              <a:rPr lang="fr-FR" sz="2200" dirty="0" smtClean="0">
                <a:solidFill>
                  <a:schemeClr val="tx1"/>
                </a:solidFill>
                <a:latin typeface="Pristina" pitchFamily="66" charset="0"/>
                <a:ea typeface="ＭＳ Ｐゴシック" pitchFamily="124" charset="-128"/>
              </a:rPr>
            </a:br>
            <a:r>
              <a:rPr lang="fr-FR" sz="2200" dirty="0" smtClean="0">
                <a:solidFill>
                  <a:schemeClr val="tx1"/>
                </a:solidFill>
                <a:latin typeface="Pristina" pitchFamily="66" charset="0"/>
                <a:ea typeface="ＭＳ Ｐゴシック" pitchFamily="124" charset="-128"/>
              </a:rPr>
              <a:t/>
            </a:r>
            <a:br>
              <a:rPr lang="fr-FR" sz="2200" dirty="0" smtClean="0">
                <a:solidFill>
                  <a:schemeClr val="tx1"/>
                </a:solidFill>
                <a:latin typeface="Pristina" pitchFamily="66" charset="0"/>
                <a:ea typeface="ＭＳ Ｐゴシック" pitchFamily="124" charset="-128"/>
              </a:rPr>
            </a:br>
            <a:r>
              <a:rPr lang="fr-FR" sz="2200" dirty="0" smtClean="0">
                <a:solidFill>
                  <a:schemeClr val="tx1"/>
                </a:solidFill>
                <a:latin typeface="Pristina" pitchFamily="66" charset="0"/>
                <a:ea typeface="ＭＳ Ｐゴシック" pitchFamily="124" charset="-128"/>
              </a:rPr>
              <a:t>"	Espace beauté : 14 cabines d'esthétique</a:t>
            </a:r>
            <a:br>
              <a:rPr lang="fr-FR" sz="2200" dirty="0" smtClean="0">
                <a:solidFill>
                  <a:schemeClr val="tx1"/>
                </a:solidFill>
                <a:latin typeface="Pristina" pitchFamily="66" charset="0"/>
                <a:ea typeface="ＭＳ Ｐゴシック" pitchFamily="124" charset="-128"/>
              </a:rPr>
            </a:br>
            <a:r>
              <a:rPr lang="fr-FR" sz="2200" dirty="0" smtClean="0">
                <a:solidFill>
                  <a:schemeClr val="tx1"/>
                </a:solidFill>
                <a:latin typeface="Pristina" pitchFamily="66" charset="0"/>
                <a:ea typeface="ＭＳ Ｐゴシック" pitchFamily="124" charset="-128"/>
              </a:rPr>
              <a:t/>
            </a:r>
            <a:br>
              <a:rPr lang="fr-FR" sz="2200" dirty="0" smtClean="0">
                <a:solidFill>
                  <a:schemeClr val="tx1"/>
                </a:solidFill>
                <a:latin typeface="Pristina" pitchFamily="66" charset="0"/>
                <a:ea typeface="ＭＳ Ｐゴシック" pitchFamily="124" charset="-128"/>
              </a:rPr>
            </a:br>
            <a:r>
              <a:rPr lang="fr-FR" sz="2200" dirty="0" smtClean="0">
                <a:solidFill>
                  <a:schemeClr val="tx1"/>
                </a:solidFill>
                <a:latin typeface="Pristina" pitchFamily="66" charset="0"/>
                <a:ea typeface="ＭＳ Ｐゴシック" pitchFamily="124" charset="-128"/>
              </a:rPr>
              <a:t>"	Espace forme : 2 hammams, 1sauna dames, 1 sauna messieurs, 1 salle de fitness, Tisanerie, Salon de coiffure</a:t>
            </a:r>
            <a:br>
              <a:rPr lang="fr-FR" sz="2200" dirty="0" smtClean="0">
                <a:solidFill>
                  <a:schemeClr val="tx1"/>
                </a:solidFill>
                <a:latin typeface="Pristina" pitchFamily="66" charset="0"/>
                <a:ea typeface="ＭＳ Ｐゴシック" pitchFamily="124" charset="-128"/>
              </a:rPr>
            </a:br>
            <a:r>
              <a:rPr lang="fr-FR" sz="2200" dirty="0" smtClean="0">
                <a:solidFill>
                  <a:schemeClr val="tx1"/>
                </a:solidFill>
                <a:latin typeface="Pristina" pitchFamily="66" charset="0"/>
                <a:ea typeface="ＭＳ Ｐゴシック" pitchFamily="124" charset="-128"/>
              </a:rPr>
              <a:t/>
            </a:r>
            <a:br>
              <a:rPr lang="fr-FR" sz="2200" dirty="0" smtClean="0">
                <a:solidFill>
                  <a:schemeClr val="tx1"/>
                </a:solidFill>
                <a:latin typeface="Pristina" pitchFamily="66" charset="0"/>
                <a:ea typeface="ＭＳ Ｐゴシック" pitchFamily="124" charset="-128"/>
              </a:rPr>
            </a:br>
            <a:r>
              <a:rPr lang="fr-FR" sz="2200" dirty="0" smtClean="0">
                <a:solidFill>
                  <a:schemeClr val="tx1"/>
                </a:solidFill>
                <a:latin typeface="Pristina" pitchFamily="66" charset="0"/>
                <a:ea typeface="ＭＳ Ｐゴシック" pitchFamily="124" charset="-128"/>
              </a:rPr>
              <a:t/>
            </a:r>
            <a:br>
              <a:rPr lang="fr-FR" sz="2200" dirty="0" smtClean="0">
                <a:solidFill>
                  <a:schemeClr val="tx1"/>
                </a:solidFill>
                <a:latin typeface="Pristina" pitchFamily="66" charset="0"/>
                <a:ea typeface="ＭＳ Ｐゴシック" pitchFamily="124" charset="-128"/>
              </a:rPr>
            </a:br>
            <a:r>
              <a:rPr lang="fr-FR" sz="2200" dirty="0" smtClean="0">
                <a:solidFill>
                  <a:schemeClr val="tx1"/>
                </a:solidFill>
                <a:latin typeface="Pristina" pitchFamily="66" charset="0"/>
                <a:ea typeface="ＭＳ Ｐゴシック" pitchFamily="124" charset="-128"/>
              </a:rPr>
              <a:t/>
            </a:r>
            <a:br>
              <a:rPr lang="fr-FR" sz="2200" dirty="0" smtClean="0">
                <a:solidFill>
                  <a:schemeClr val="tx1"/>
                </a:solidFill>
                <a:latin typeface="Pristina" pitchFamily="66" charset="0"/>
                <a:ea typeface="ＭＳ Ｐゴシック" pitchFamily="124" charset="-128"/>
              </a:rPr>
            </a:br>
            <a:r>
              <a:rPr lang="fr-FR" sz="2100" dirty="0" smtClean="0">
                <a:solidFill>
                  <a:schemeClr val="tx1"/>
                </a:solidFill>
                <a:latin typeface="Pristina" pitchFamily="66" charset="0"/>
                <a:ea typeface="ＭＳ Ｐゴシック" pitchFamily="124" charset="-128"/>
              </a:rPr>
              <a:t/>
            </a:r>
            <a:br>
              <a:rPr lang="fr-FR" sz="2100" dirty="0" smtClean="0">
                <a:solidFill>
                  <a:schemeClr val="tx1"/>
                </a:solidFill>
                <a:latin typeface="Pristina" pitchFamily="66" charset="0"/>
                <a:ea typeface="ＭＳ Ｐゴシック" pitchFamily="124" charset="-128"/>
              </a:rPr>
            </a:br>
            <a:endParaRPr lang="fr-FR" sz="2100" dirty="0" smtClean="0">
              <a:solidFill>
                <a:schemeClr val="tx1"/>
              </a:solidFill>
              <a:latin typeface="Pristina" pitchFamily="66" charset="0"/>
              <a:ea typeface="ＭＳ Ｐゴシック" pitchFamily="124" charset="-12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p:cNvSpPr>
          <p:nvPr>
            <p:ph type="body" idx="1"/>
          </p:nvPr>
        </p:nvSpPr>
        <p:spPr>
          <a:xfrm>
            <a:off x="2555776" y="620688"/>
            <a:ext cx="6229200" cy="720080"/>
          </a:xfrm>
        </p:spPr>
        <p:txBody>
          <a:bodyPr>
            <a:noAutofit/>
          </a:bodyPr>
          <a:lstStyle/>
          <a:p>
            <a:pPr>
              <a:buNone/>
            </a:pPr>
            <a:r>
              <a:rPr lang="fr-FR" sz="4000" dirty="0" smtClean="0">
                <a:solidFill>
                  <a:schemeClr val="tx2"/>
                </a:solidFill>
                <a:latin typeface="Pristina" pitchFamily="66" charset="0"/>
                <a:ea typeface="ＭＳ Ｐゴシック" pitchFamily="124" charset="-128"/>
              </a:rPr>
              <a:t>Hôtel Hasdrubal Prestige Djerba 5*</a:t>
            </a:r>
          </a:p>
        </p:txBody>
      </p:sp>
      <p:pic>
        <p:nvPicPr>
          <p:cNvPr id="54276" name="Picture 4"/>
          <p:cNvPicPr>
            <a:picLocks noChangeAspect="1" noChangeArrowheads="1"/>
          </p:cNvPicPr>
          <p:nvPr/>
        </p:nvPicPr>
        <p:blipFill>
          <a:blip r:embed="rId2" cstate="email"/>
          <a:srcRect/>
          <a:stretch>
            <a:fillRect/>
          </a:stretch>
        </p:blipFill>
        <p:spPr bwMode="auto">
          <a:xfrm>
            <a:off x="179512" y="2852936"/>
            <a:ext cx="4105275" cy="2746375"/>
          </a:xfrm>
          <a:prstGeom prst="rect">
            <a:avLst/>
          </a:prstGeom>
          <a:noFill/>
          <a:ln w="9525">
            <a:noFill/>
            <a:miter lim="800000"/>
            <a:headEnd/>
            <a:tailEnd/>
          </a:ln>
        </p:spPr>
      </p:pic>
      <p:pic>
        <p:nvPicPr>
          <p:cNvPr id="54277" name="Picture 5"/>
          <p:cNvPicPr>
            <a:picLocks noChangeAspect="1" noChangeArrowheads="1"/>
          </p:cNvPicPr>
          <p:nvPr/>
        </p:nvPicPr>
        <p:blipFill>
          <a:blip r:embed="rId3" cstate="email"/>
          <a:srcRect/>
          <a:stretch>
            <a:fillRect/>
          </a:stretch>
        </p:blipFill>
        <p:spPr bwMode="auto">
          <a:xfrm>
            <a:off x="3419475" y="1974503"/>
            <a:ext cx="5402263" cy="3614737"/>
          </a:xfrm>
          <a:prstGeom prst="rect">
            <a:avLst/>
          </a:prstGeom>
          <a:noFill/>
          <a:ln w="9525">
            <a:noFill/>
            <a:miter lim="800000"/>
            <a:headEnd/>
            <a:tailEnd/>
          </a:ln>
        </p:spPr>
      </p:pic>
      <p:pic>
        <p:nvPicPr>
          <p:cNvPr id="7" name="Image 3" descr="LOGO CJ ENTIER2 BLC.eps"/>
          <p:cNvPicPr>
            <a:picLocks noChangeAspect="1"/>
          </p:cNvPicPr>
          <p:nvPr/>
        </p:nvPicPr>
        <p:blipFill>
          <a:blip r:embed="rId4" cstate="email"/>
          <a:srcRect/>
          <a:stretch>
            <a:fillRect/>
          </a:stretch>
        </p:blipFill>
        <p:spPr bwMode="auto">
          <a:xfrm>
            <a:off x="251520" y="188640"/>
            <a:ext cx="1944216" cy="18956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a:xfrm>
            <a:off x="0" y="0"/>
            <a:ext cx="9144000" cy="6858000"/>
          </a:xfrm>
        </p:spPr>
        <p:txBody>
          <a:bodyPr>
            <a:noAutofit/>
          </a:bodyPr>
          <a:lstStyle/>
          <a:p>
            <a:pPr algn="l"/>
            <a:r>
              <a:rPr lang="fr-FR" sz="4000" dirty="0" smtClean="0">
                <a:solidFill>
                  <a:schemeClr val="tx1"/>
                </a:solidFill>
                <a:latin typeface="Pristina" pitchFamily="66" charset="0"/>
                <a:ea typeface="ＭＳ Ｐゴシック" pitchFamily="124" charset="-128"/>
              </a:rPr>
              <a:t/>
            </a:r>
            <a:br>
              <a:rPr lang="fr-FR" sz="4000" dirty="0" smtClean="0">
                <a:solidFill>
                  <a:schemeClr val="tx1"/>
                </a:solidFill>
                <a:latin typeface="Pristina" pitchFamily="66" charset="0"/>
                <a:ea typeface="ＭＳ Ｐゴシック" pitchFamily="124" charset="-128"/>
              </a:rPr>
            </a:br>
            <a:r>
              <a:rPr lang="fr-FR" sz="4000" dirty="0" smtClean="0">
                <a:solidFill>
                  <a:schemeClr val="tx1"/>
                </a:solidFill>
                <a:latin typeface="Pristina" pitchFamily="66" charset="0"/>
                <a:ea typeface="ＭＳ Ｐゴシック" pitchFamily="124" charset="-128"/>
              </a:rPr>
              <a:t/>
            </a:r>
            <a:br>
              <a:rPr lang="fr-FR" sz="4000" dirty="0" smtClean="0">
                <a:solidFill>
                  <a:schemeClr val="tx1"/>
                </a:solidFill>
                <a:latin typeface="Pristina" pitchFamily="66" charset="0"/>
                <a:ea typeface="ＭＳ Ｐゴシック" pitchFamily="124" charset="-128"/>
              </a:rPr>
            </a:br>
            <a:r>
              <a:rPr lang="fr-FR" sz="4000" dirty="0" smtClean="0">
                <a:solidFill>
                  <a:schemeClr val="tx1"/>
                </a:solidFill>
                <a:latin typeface="Pristina" pitchFamily="66" charset="0"/>
                <a:ea typeface="ＭＳ Ｐゴシック" pitchFamily="124" charset="-128"/>
              </a:rPr>
              <a:t>Hôtel Hasdrubal Prestige Djerba 5*</a:t>
            </a:r>
            <a:br>
              <a:rPr lang="fr-FR" sz="4000" dirty="0" smtClean="0">
                <a:solidFill>
                  <a:schemeClr val="tx1"/>
                </a:solidFill>
                <a:latin typeface="Pristina" pitchFamily="66" charset="0"/>
                <a:ea typeface="ＭＳ Ｐゴシック" pitchFamily="124" charset="-128"/>
              </a:rPr>
            </a:br>
            <a:r>
              <a:rPr lang="fr-FR" sz="2600" u="sng" dirty="0" smtClean="0">
                <a:solidFill>
                  <a:schemeClr val="tx1"/>
                </a:solidFill>
                <a:latin typeface="Pristina" pitchFamily="66" charset="0"/>
                <a:ea typeface="ＭＳ Ｐゴシック" pitchFamily="124" charset="-128"/>
              </a:rPr>
              <a:t> Loisirs et détente </a:t>
            </a:r>
            <a:r>
              <a:rPr lang="fr-FR" sz="2200" dirty="0" smtClean="0">
                <a:solidFill>
                  <a:schemeClr val="tx1"/>
                </a:solidFill>
                <a:latin typeface="Pristina" pitchFamily="66" charset="0"/>
                <a:ea typeface="ＭＳ Ｐゴシック" pitchFamily="124" charset="-128"/>
              </a:rPr>
              <a:t/>
            </a:r>
            <a:br>
              <a:rPr lang="fr-FR" sz="2200" dirty="0" smtClean="0">
                <a:solidFill>
                  <a:schemeClr val="tx1"/>
                </a:solidFill>
                <a:latin typeface="Pristina" pitchFamily="66" charset="0"/>
                <a:ea typeface="ＭＳ Ｐゴシック" pitchFamily="124" charset="-128"/>
              </a:rPr>
            </a:br>
            <a:r>
              <a:rPr lang="fr-FR" sz="2200" dirty="0" smtClean="0">
                <a:solidFill>
                  <a:schemeClr val="tx1"/>
                </a:solidFill>
                <a:latin typeface="Pristina" pitchFamily="66" charset="0"/>
                <a:ea typeface="ＭＳ Ｐゴシック" pitchFamily="124" charset="-128"/>
              </a:rPr>
              <a:t> 1 Lagon extérieur de 3200m2 composé de :</a:t>
            </a:r>
            <a:br>
              <a:rPr lang="fr-FR" sz="2200" dirty="0" smtClean="0">
                <a:solidFill>
                  <a:schemeClr val="tx1"/>
                </a:solidFill>
                <a:latin typeface="Pristina" pitchFamily="66" charset="0"/>
                <a:ea typeface="ＭＳ Ｐゴシック" pitchFamily="124" charset="-128"/>
              </a:rPr>
            </a:br>
            <a:r>
              <a:rPr lang="fr-FR" sz="2200" dirty="0" smtClean="0">
                <a:solidFill>
                  <a:schemeClr val="tx1"/>
                </a:solidFill>
                <a:latin typeface="Pristina" pitchFamily="66" charset="0"/>
                <a:ea typeface="ＭＳ Ｐゴシック" pitchFamily="124" charset="-128"/>
              </a:rPr>
              <a:t>-3 bassins d'eau de mer, 1 bassin d'eau douce, 1 bassin d'eau thermale ferrugineuse à température</a:t>
            </a:r>
            <a:br>
              <a:rPr lang="fr-FR" sz="2200" dirty="0" smtClean="0">
                <a:solidFill>
                  <a:schemeClr val="tx1"/>
                </a:solidFill>
                <a:latin typeface="Pristina" pitchFamily="66" charset="0"/>
                <a:ea typeface="ＭＳ Ｐゴシック" pitchFamily="124" charset="-128"/>
              </a:rPr>
            </a:br>
            <a:r>
              <a:rPr lang="fr-FR" sz="2200" dirty="0" smtClean="0">
                <a:solidFill>
                  <a:schemeClr val="tx1"/>
                </a:solidFill>
                <a:latin typeface="Pristina" pitchFamily="66" charset="0"/>
                <a:ea typeface="ＭＳ Ｐゴシック" pitchFamily="124" charset="-128"/>
              </a:rPr>
              <a:t>-1 bassin d'eau thermale décanté</a:t>
            </a:r>
            <a:br>
              <a:rPr lang="fr-FR" sz="2200" dirty="0" smtClean="0">
                <a:solidFill>
                  <a:schemeClr val="tx1"/>
                </a:solidFill>
                <a:latin typeface="Pristina" pitchFamily="66" charset="0"/>
                <a:ea typeface="ＭＳ Ｐゴシック" pitchFamily="124" charset="-128"/>
              </a:rPr>
            </a:br>
            <a:r>
              <a:rPr lang="fr-FR" sz="2200" dirty="0" smtClean="0">
                <a:solidFill>
                  <a:schemeClr val="tx1"/>
                </a:solidFill>
                <a:latin typeface="Pristina" pitchFamily="66" charset="0"/>
                <a:ea typeface="ＭＳ Ｐゴシック" pitchFamily="124" charset="-128"/>
              </a:rPr>
              <a:t>1 piscine intérieure d'eau douce</a:t>
            </a:r>
            <a:br>
              <a:rPr lang="fr-FR" sz="2200" dirty="0" smtClean="0">
                <a:solidFill>
                  <a:schemeClr val="tx1"/>
                </a:solidFill>
                <a:latin typeface="Pristina" pitchFamily="66" charset="0"/>
                <a:ea typeface="ＭＳ Ｐゴシック" pitchFamily="124" charset="-128"/>
              </a:rPr>
            </a:br>
            <a:r>
              <a:rPr lang="fr-FR" sz="2200" dirty="0" smtClean="0">
                <a:solidFill>
                  <a:schemeClr val="tx1"/>
                </a:solidFill>
                <a:latin typeface="Pristina" pitchFamily="66" charset="0"/>
                <a:ea typeface="ＭＳ Ｐゴシック" pitchFamily="124" charset="-128"/>
              </a:rPr>
              <a:t>Service de serviette à la piscine et à la plage</a:t>
            </a:r>
            <a:br>
              <a:rPr lang="fr-FR" sz="2200" dirty="0" smtClean="0">
                <a:solidFill>
                  <a:schemeClr val="tx1"/>
                </a:solidFill>
                <a:latin typeface="Pristina" pitchFamily="66" charset="0"/>
                <a:ea typeface="ＭＳ Ｐゴシック" pitchFamily="124" charset="-128"/>
              </a:rPr>
            </a:br>
            <a:r>
              <a:rPr lang="fr-FR" sz="2200" dirty="0" smtClean="0">
                <a:solidFill>
                  <a:schemeClr val="tx1"/>
                </a:solidFill>
                <a:latin typeface="Pristina" pitchFamily="66" charset="0"/>
                <a:ea typeface="ＭＳ Ｐゴシック" pitchFamily="124" charset="-128"/>
              </a:rPr>
              <a:t>Salle de fitness hôtel</a:t>
            </a:r>
            <a:br>
              <a:rPr lang="fr-FR" sz="2200" dirty="0" smtClean="0">
                <a:solidFill>
                  <a:schemeClr val="tx1"/>
                </a:solidFill>
                <a:latin typeface="Pristina" pitchFamily="66" charset="0"/>
                <a:ea typeface="ＭＳ Ｐゴシック" pitchFamily="124" charset="-128"/>
              </a:rPr>
            </a:br>
            <a:r>
              <a:rPr lang="fr-FR" sz="2200" dirty="0" smtClean="0">
                <a:solidFill>
                  <a:schemeClr val="tx1"/>
                </a:solidFill>
                <a:latin typeface="Pristina" pitchFamily="66" charset="0"/>
                <a:ea typeface="ＭＳ Ｐゴシック" pitchFamily="124" charset="-128"/>
              </a:rPr>
              <a:t>2 courts de tennis</a:t>
            </a:r>
            <a:br>
              <a:rPr lang="fr-FR" sz="2200" dirty="0" smtClean="0">
                <a:solidFill>
                  <a:schemeClr val="tx1"/>
                </a:solidFill>
                <a:latin typeface="Pristina" pitchFamily="66" charset="0"/>
                <a:ea typeface="ＭＳ Ｐゴシック" pitchFamily="124" charset="-128"/>
              </a:rPr>
            </a:br>
            <a:r>
              <a:rPr lang="fr-FR" sz="2200" dirty="0" smtClean="0">
                <a:solidFill>
                  <a:schemeClr val="tx1"/>
                </a:solidFill>
                <a:latin typeface="Pristina" pitchFamily="66" charset="0"/>
                <a:ea typeface="ＭＳ Ｐゴシック" pitchFamily="124" charset="-128"/>
              </a:rPr>
              <a:t>Navette pour transfert au golf</a:t>
            </a:r>
            <a:br>
              <a:rPr lang="fr-FR" sz="2200" dirty="0" smtClean="0">
                <a:solidFill>
                  <a:schemeClr val="tx1"/>
                </a:solidFill>
                <a:latin typeface="Pristina" pitchFamily="66" charset="0"/>
                <a:ea typeface="ＭＳ Ｐゴシック" pitchFamily="124" charset="-128"/>
              </a:rPr>
            </a:br>
            <a:r>
              <a:rPr lang="fr-FR" sz="2200" dirty="0" smtClean="0">
                <a:solidFill>
                  <a:schemeClr val="tx1"/>
                </a:solidFill>
                <a:latin typeface="Pristina" pitchFamily="66" charset="0"/>
                <a:ea typeface="ＭＳ Ｐゴシック" pitchFamily="124" charset="-128"/>
              </a:rPr>
              <a:t>Contre paiement dans les environs </a:t>
            </a:r>
            <a:br>
              <a:rPr lang="fr-FR" sz="2200" dirty="0" smtClean="0">
                <a:solidFill>
                  <a:schemeClr val="tx1"/>
                </a:solidFill>
                <a:latin typeface="Pristina" pitchFamily="66" charset="0"/>
                <a:ea typeface="ＭＳ Ｐゴシック" pitchFamily="124" charset="-128"/>
              </a:rPr>
            </a:br>
            <a:r>
              <a:rPr lang="fr-FR" sz="2600" u="sng" dirty="0" smtClean="0">
                <a:solidFill>
                  <a:schemeClr val="tx1"/>
                </a:solidFill>
                <a:latin typeface="Pristina" pitchFamily="66" charset="0"/>
                <a:ea typeface="ＭＳ Ｐゴシック" pitchFamily="124" charset="-128"/>
              </a:rPr>
              <a:t> Se réunir </a:t>
            </a:r>
            <a:r>
              <a:rPr lang="fr-FR" sz="2200" dirty="0" smtClean="0">
                <a:solidFill>
                  <a:schemeClr val="tx1"/>
                </a:solidFill>
                <a:latin typeface="Pristina" pitchFamily="66" charset="0"/>
                <a:ea typeface="ＭＳ Ｐゴシック" pitchFamily="124" charset="-128"/>
              </a:rPr>
              <a:t/>
            </a:r>
            <a:br>
              <a:rPr lang="fr-FR" sz="2200" dirty="0" smtClean="0">
                <a:solidFill>
                  <a:schemeClr val="tx1"/>
                </a:solidFill>
                <a:latin typeface="Pristina" pitchFamily="66" charset="0"/>
                <a:ea typeface="ＭＳ Ｐゴシック" pitchFamily="124" charset="-128"/>
              </a:rPr>
            </a:br>
            <a:r>
              <a:rPr lang="fr-FR" sz="2200" dirty="0" smtClean="0">
                <a:solidFill>
                  <a:schemeClr val="tx1"/>
                </a:solidFill>
                <a:latin typeface="Pristina" pitchFamily="66" charset="0"/>
                <a:ea typeface="ＭＳ Ｐゴシック" pitchFamily="124" charset="-128"/>
              </a:rPr>
              <a:t> L'hôtel dispose d'une salle plénière de 300m2 ainsi que de 5 salles de sous commission et d'un business center </a:t>
            </a:r>
            <a:br>
              <a:rPr lang="fr-FR" sz="2200" dirty="0" smtClean="0">
                <a:solidFill>
                  <a:schemeClr val="tx1"/>
                </a:solidFill>
                <a:latin typeface="Pristina" pitchFamily="66" charset="0"/>
                <a:ea typeface="ＭＳ Ｐゴシック" pitchFamily="124" charset="-128"/>
              </a:rPr>
            </a:br>
            <a:r>
              <a:rPr lang="fr-FR" sz="2600" u="sng" dirty="0" smtClean="0">
                <a:solidFill>
                  <a:schemeClr val="tx1"/>
                </a:solidFill>
                <a:latin typeface="Pristina" pitchFamily="66" charset="0"/>
                <a:ea typeface="ＭＳ Ｐゴシック" pitchFamily="124" charset="-128"/>
              </a:rPr>
              <a:t> Autres services </a:t>
            </a:r>
            <a:r>
              <a:rPr lang="fr-FR" sz="2200" dirty="0" smtClean="0">
                <a:solidFill>
                  <a:schemeClr val="tx1"/>
                </a:solidFill>
                <a:latin typeface="Pristina" pitchFamily="66" charset="0"/>
                <a:ea typeface="ＭＳ Ｐゴシック" pitchFamily="124" charset="-128"/>
              </a:rPr>
              <a:t/>
            </a:r>
            <a:br>
              <a:rPr lang="fr-FR" sz="2200" dirty="0" smtClean="0">
                <a:solidFill>
                  <a:schemeClr val="tx1"/>
                </a:solidFill>
                <a:latin typeface="Pristina" pitchFamily="66" charset="0"/>
                <a:ea typeface="ＭＳ Ｐゴシック" pitchFamily="124" charset="-128"/>
              </a:rPr>
            </a:br>
            <a:r>
              <a:rPr lang="fr-FR" sz="2200" dirty="0" smtClean="0">
                <a:solidFill>
                  <a:schemeClr val="tx1"/>
                </a:solidFill>
                <a:latin typeface="Pristina" pitchFamily="66" charset="0"/>
                <a:ea typeface="ＭＳ Ｐゴシック" pitchFamily="124" charset="-128"/>
              </a:rPr>
              <a:t> Boutique : " by </a:t>
            </a:r>
            <a:r>
              <a:rPr lang="fr-FR" sz="2200" dirty="0" err="1" smtClean="0">
                <a:solidFill>
                  <a:schemeClr val="tx1"/>
                </a:solidFill>
                <a:latin typeface="Pristina" pitchFamily="66" charset="0"/>
                <a:ea typeface="ＭＳ Ｐゴシック" pitchFamily="124" charset="-128"/>
              </a:rPr>
              <a:t>Algotherm</a:t>
            </a:r>
            <a:r>
              <a:rPr lang="fr-FR" sz="2200" dirty="0" smtClean="0">
                <a:solidFill>
                  <a:schemeClr val="tx1"/>
                </a:solidFill>
                <a:latin typeface="Pristina" pitchFamily="66" charset="0"/>
                <a:ea typeface="ＭＳ Ｐゴシック" pitchFamily="124" charset="-128"/>
              </a:rPr>
              <a:t> "</a:t>
            </a:r>
            <a:br>
              <a:rPr lang="fr-FR" sz="2200" dirty="0" smtClean="0">
                <a:solidFill>
                  <a:schemeClr val="tx1"/>
                </a:solidFill>
                <a:latin typeface="Pristina" pitchFamily="66" charset="0"/>
                <a:ea typeface="ＭＳ Ｐゴシック" pitchFamily="124" charset="-128"/>
              </a:rPr>
            </a:br>
            <a:r>
              <a:rPr lang="fr-FR" sz="2200" dirty="0" smtClean="0">
                <a:solidFill>
                  <a:schemeClr val="tx1"/>
                </a:solidFill>
                <a:latin typeface="Pristina" pitchFamily="66" charset="0"/>
                <a:ea typeface="ＭＳ Ｐゴシック" pitchFamily="124" charset="-128"/>
              </a:rPr>
              <a:t>Limousine en location</a:t>
            </a:r>
            <a:br>
              <a:rPr lang="fr-FR" sz="2200" dirty="0" smtClean="0">
                <a:solidFill>
                  <a:schemeClr val="tx1"/>
                </a:solidFill>
                <a:latin typeface="Pristina" pitchFamily="66" charset="0"/>
                <a:ea typeface="ＭＳ Ｐゴシック" pitchFamily="124" charset="-128"/>
              </a:rPr>
            </a:br>
            <a:r>
              <a:rPr lang="fr-FR" sz="2200" dirty="0" smtClean="0">
                <a:solidFill>
                  <a:schemeClr val="tx1"/>
                </a:solidFill>
                <a:latin typeface="Pristina" pitchFamily="66" charset="0"/>
                <a:ea typeface="ＭＳ Ｐゴシック" pitchFamily="124" charset="-128"/>
              </a:rPr>
              <a:t>Change </a:t>
            </a:r>
            <a:br>
              <a:rPr lang="fr-FR" sz="2200" dirty="0" smtClean="0">
                <a:solidFill>
                  <a:schemeClr val="tx1"/>
                </a:solidFill>
                <a:latin typeface="Pristina" pitchFamily="66" charset="0"/>
                <a:ea typeface="ＭＳ Ｐゴシック" pitchFamily="124" charset="-128"/>
              </a:rPr>
            </a:br>
            <a:r>
              <a:rPr lang="fr-FR" sz="2200" dirty="0" smtClean="0">
                <a:solidFill>
                  <a:schemeClr val="tx1"/>
                </a:solidFill>
                <a:latin typeface="Pristina" pitchFamily="66" charset="0"/>
                <a:ea typeface="ＭＳ Ｐゴシック" pitchFamily="124" charset="-128"/>
              </a:rPr>
              <a:t/>
            </a:r>
            <a:br>
              <a:rPr lang="fr-FR" sz="2200" dirty="0" smtClean="0">
                <a:solidFill>
                  <a:schemeClr val="tx1"/>
                </a:solidFill>
                <a:latin typeface="Pristina" pitchFamily="66" charset="0"/>
                <a:ea typeface="ＭＳ Ｐゴシック" pitchFamily="124" charset="-128"/>
              </a:rPr>
            </a:br>
            <a:r>
              <a:rPr lang="fr-FR" sz="2200" dirty="0" smtClean="0">
                <a:solidFill>
                  <a:schemeClr val="tx1"/>
                </a:solidFill>
                <a:latin typeface="Pristina" pitchFamily="66" charset="0"/>
                <a:ea typeface="ＭＳ Ｐゴシック" pitchFamily="124" charset="-128"/>
              </a:rPr>
              <a:t/>
            </a:r>
            <a:br>
              <a:rPr lang="fr-FR" sz="2200" dirty="0" smtClean="0">
                <a:solidFill>
                  <a:schemeClr val="tx1"/>
                </a:solidFill>
                <a:latin typeface="Pristina" pitchFamily="66" charset="0"/>
                <a:ea typeface="ＭＳ Ｐゴシック" pitchFamily="124" charset="-128"/>
              </a:rPr>
            </a:br>
            <a:r>
              <a:rPr lang="fr-FR" sz="2100" dirty="0" smtClean="0">
                <a:solidFill>
                  <a:schemeClr val="tx1"/>
                </a:solidFill>
                <a:latin typeface="Pristina" pitchFamily="66" charset="0"/>
                <a:ea typeface="ＭＳ Ｐゴシック" pitchFamily="124" charset="-128"/>
              </a:rPr>
              <a:t/>
            </a:r>
            <a:br>
              <a:rPr lang="fr-FR" sz="2100" dirty="0" smtClean="0">
                <a:solidFill>
                  <a:schemeClr val="tx1"/>
                </a:solidFill>
                <a:latin typeface="Pristina" pitchFamily="66" charset="0"/>
                <a:ea typeface="ＭＳ Ｐゴシック" pitchFamily="124" charset="-128"/>
              </a:rPr>
            </a:br>
            <a:endParaRPr lang="fr-FR" sz="2100" dirty="0" smtClean="0">
              <a:solidFill>
                <a:schemeClr val="tx1"/>
              </a:solidFill>
              <a:latin typeface="Pristina" pitchFamily="66" charset="0"/>
              <a:ea typeface="ＭＳ Ｐゴシック" pitchFamily="124" charset="-128"/>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p:cNvSpPr>
          <p:nvPr>
            <p:ph type="body" idx="1"/>
          </p:nvPr>
        </p:nvSpPr>
        <p:spPr>
          <a:xfrm>
            <a:off x="3851920" y="620688"/>
            <a:ext cx="3096344" cy="1440160"/>
          </a:xfrm>
        </p:spPr>
        <p:txBody>
          <a:bodyPr>
            <a:noAutofit/>
          </a:bodyPr>
          <a:lstStyle/>
          <a:p>
            <a:pPr>
              <a:buNone/>
            </a:pPr>
            <a:r>
              <a:rPr lang="fr-FR" sz="3600" dirty="0" smtClean="0">
                <a:solidFill>
                  <a:schemeClr val="tx2"/>
                </a:solidFill>
                <a:latin typeface="Pristina" pitchFamily="66" charset="0"/>
                <a:ea typeface="ＭＳ Ｐゴシック" pitchFamily="124" charset="-128"/>
              </a:rPr>
              <a:t>Hôtel Hasdrubal </a:t>
            </a:r>
          </a:p>
          <a:p>
            <a:pPr>
              <a:buNone/>
            </a:pPr>
            <a:r>
              <a:rPr lang="fr-FR" sz="3600" dirty="0" smtClean="0">
                <a:solidFill>
                  <a:schemeClr val="tx2"/>
                </a:solidFill>
                <a:latin typeface="Pristina" pitchFamily="66" charset="0"/>
                <a:ea typeface="ＭＳ Ｐゴシック" pitchFamily="124" charset="-128"/>
              </a:rPr>
              <a:t>Prestige Djerba 5*</a:t>
            </a:r>
          </a:p>
        </p:txBody>
      </p:sp>
      <p:pic>
        <p:nvPicPr>
          <p:cNvPr id="7" name="Image 3" descr="LOGO CJ ENTIER2 BLC.eps"/>
          <p:cNvPicPr>
            <a:picLocks noChangeAspect="1"/>
          </p:cNvPicPr>
          <p:nvPr/>
        </p:nvPicPr>
        <p:blipFill>
          <a:blip r:embed="rId2" cstate="email"/>
          <a:srcRect/>
          <a:stretch>
            <a:fillRect/>
          </a:stretch>
        </p:blipFill>
        <p:spPr bwMode="auto">
          <a:xfrm>
            <a:off x="7199784" y="0"/>
            <a:ext cx="1944216" cy="1895697"/>
          </a:xfrm>
          <a:prstGeom prst="rect">
            <a:avLst/>
          </a:prstGeom>
          <a:noFill/>
          <a:ln w="9525">
            <a:noFill/>
            <a:miter lim="800000"/>
            <a:headEnd/>
            <a:tailEnd/>
          </a:ln>
        </p:spPr>
      </p:pic>
      <p:pic>
        <p:nvPicPr>
          <p:cNvPr id="39938" name="Picture 2" descr="http://static.partirpascher.com/photos/vacances-tunisie/djerba/piscine-hasdrubal-prestige_81740_pghd.jpg"/>
          <p:cNvPicPr>
            <a:picLocks noChangeAspect="1" noChangeArrowheads="1"/>
          </p:cNvPicPr>
          <p:nvPr/>
        </p:nvPicPr>
        <p:blipFill>
          <a:blip r:embed="rId3" cstate="email"/>
          <a:srcRect/>
          <a:stretch>
            <a:fillRect/>
          </a:stretch>
        </p:blipFill>
        <p:spPr bwMode="auto">
          <a:xfrm>
            <a:off x="3737650" y="2636912"/>
            <a:ext cx="5406350" cy="3600400"/>
          </a:xfrm>
          <a:prstGeom prst="rect">
            <a:avLst/>
          </a:prstGeom>
          <a:noFill/>
        </p:spPr>
      </p:pic>
      <p:pic>
        <p:nvPicPr>
          <p:cNvPr id="39940" name="Picture 4" descr="http://www.agolfingexperience.com/uploadphoto/H%C3%B4tel-Hasdrubal-Prestige.jpg"/>
          <p:cNvPicPr>
            <a:picLocks noChangeAspect="1" noChangeArrowheads="1"/>
          </p:cNvPicPr>
          <p:nvPr/>
        </p:nvPicPr>
        <p:blipFill>
          <a:blip r:embed="rId4" cstate="email"/>
          <a:srcRect/>
          <a:stretch>
            <a:fillRect/>
          </a:stretch>
        </p:blipFill>
        <p:spPr bwMode="auto">
          <a:xfrm>
            <a:off x="0" y="548680"/>
            <a:ext cx="3779912" cy="5669869"/>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p:cNvSpPr>
          <p:nvPr>
            <p:ph type="body" idx="1"/>
          </p:nvPr>
        </p:nvSpPr>
        <p:spPr>
          <a:xfrm>
            <a:off x="1547664" y="260648"/>
            <a:ext cx="5256584" cy="1152128"/>
          </a:xfrm>
        </p:spPr>
        <p:txBody>
          <a:bodyPr>
            <a:noAutofit/>
          </a:bodyPr>
          <a:lstStyle/>
          <a:p>
            <a:pPr algn="ctr">
              <a:buNone/>
            </a:pPr>
            <a:r>
              <a:rPr lang="fr-FR" sz="3600" dirty="0" smtClean="0">
                <a:solidFill>
                  <a:schemeClr val="tx2"/>
                </a:solidFill>
                <a:latin typeface="Pristina" pitchFamily="66" charset="0"/>
                <a:ea typeface="ＭＳ Ｐゴシック" pitchFamily="124" charset="-128"/>
              </a:rPr>
              <a:t>Dîner dans les jardins de l’hôtel Hasdrubal Prestige Djerba 5*</a:t>
            </a:r>
          </a:p>
        </p:txBody>
      </p:sp>
      <p:pic>
        <p:nvPicPr>
          <p:cNvPr id="7" name="Image 3" descr="LOGO CJ ENTIER2 BLC.eps"/>
          <p:cNvPicPr>
            <a:picLocks noChangeAspect="1"/>
          </p:cNvPicPr>
          <p:nvPr/>
        </p:nvPicPr>
        <p:blipFill>
          <a:blip r:embed="rId2" cstate="email"/>
          <a:srcRect/>
          <a:stretch>
            <a:fillRect/>
          </a:stretch>
        </p:blipFill>
        <p:spPr bwMode="auto">
          <a:xfrm>
            <a:off x="7199784" y="0"/>
            <a:ext cx="1944216" cy="1895697"/>
          </a:xfrm>
          <a:prstGeom prst="rect">
            <a:avLst/>
          </a:prstGeom>
          <a:noFill/>
          <a:ln w="9525">
            <a:noFill/>
            <a:miter lim="800000"/>
            <a:headEnd/>
            <a:tailEnd/>
          </a:ln>
        </p:spPr>
      </p:pic>
      <p:pic>
        <p:nvPicPr>
          <p:cNvPr id="49154" name="Picture 2" descr="\\192.168.1.5\cj\10 TEMPORAIRE\CARO\Photos Siemens 2010\P1030143.JPG"/>
          <p:cNvPicPr>
            <a:picLocks noChangeAspect="1" noChangeArrowheads="1"/>
          </p:cNvPicPr>
          <p:nvPr/>
        </p:nvPicPr>
        <p:blipFill>
          <a:blip r:embed="rId3" cstate="email"/>
          <a:srcRect/>
          <a:stretch>
            <a:fillRect/>
          </a:stretch>
        </p:blipFill>
        <p:spPr bwMode="auto">
          <a:xfrm>
            <a:off x="4175448" y="2276872"/>
            <a:ext cx="4968552" cy="3726035"/>
          </a:xfrm>
          <a:prstGeom prst="rect">
            <a:avLst/>
          </a:prstGeom>
          <a:noFill/>
        </p:spPr>
      </p:pic>
      <p:pic>
        <p:nvPicPr>
          <p:cNvPr id="49155" name="Picture 3" descr="\\192.168.1.5\cj\10 TEMPORAIRE\CARO\Photos Siemens 2010\P1030145.JPG"/>
          <p:cNvPicPr>
            <a:picLocks noChangeAspect="1" noChangeArrowheads="1"/>
          </p:cNvPicPr>
          <p:nvPr/>
        </p:nvPicPr>
        <p:blipFill>
          <a:blip r:embed="rId4" cstate="email"/>
          <a:srcRect/>
          <a:stretch>
            <a:fillRect/>
          </a:stretch>
        </p:blipFill>
        <p:spPr bwMode="auto">
          <a:xfrm>
            <a:off x="323528" y="1844824"/>
            <a:ext cx="3611059" cy="4815236"/>
          </a:xfrm>
          <a:prstGeom prst="rect">
            <a:avLst/>
          </a:prstGeom>
          <a:noFill/>
        </p:spPr>
      </p:pic>
      <p:sp>
        <p:nvSpPr>
          <p:cNvPr id="8" name="Rectangle 12"/>
          <p:cNvSpPr>
            <a:spLocks noChangeArrowheads="1"/>
          </p:cNvSpPr>
          <p:nvPr/>
        </p:nvSpPr>
        <p:spPr bwMode="auto">
          <a:xfrm>
            <a:off x="0" y="0"/>
            <a:ext cx="1403648" cy="548680"/>
          </a:xfrm>
          <a:prstGeom prst="rect">
            <a:avLst/>
          </a:prstGeom>
          <a:noFill/>
          <a:ln w="9525">
            <a:noFill/>
            <a:miter lim="800000"/>
            <a:headEnd/>
            <a:tailEnd/>
          </a:ln>
        </p:spPr>
        <p:txBody>
          <a:bodyPr/>
          <a:lstStyle/>
          <a:p>
            <a:pPr marL="342900" indent="-342900" algn="ctr" defTabSz="914400">
              <a:spcBef>
                <a:spcPct val="20000"/>
              </a:spcBef>
            </a:pPr>
            <a:r>
              <a:rPr lang="fr-FR" sz="3200" i="1" dirty="0" smtClean="0">
                <a:latin typeface="Pristina" pitchFamily="66" charset="0"/>
              </a:rPr>
              <a:t>Jour   3</a:t>
            </a:r>
            <a:endParaRPr lang="fr-FR" sz="3200" i="1" dirty="0">
              <a:latin typeface="Pristina" pitchFamily="66"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ChangeArrowheads="1"/>
          </p:cNvSpPr>
          <p:nvPr/>
        </p:nvSpPr>
        <p:spPr bwMode="auto">
          <a:xfrm>
            <a:off x="323850" y="404813"/>
            <a:ext cx="7561263" cy="981075"/>
          </a:xfrm>
          <a:prstGeom prst="rect">
            <a:avLst/>
          </a:prstGeom>
          <a:noFill/>
          <a:ln w="9525">
            <a:noFill/>
            <a:miter lim="800000"/>
            <a:headEnd/>
            <a:tailEnd/>
          </a:ln>
        </p:spPr>
        <p:txBody>
          <a:bodyPr/>
          <a:lstStyle/>
          <a:p>
            <a:pPr marL="342900" indent="-342900" algn="ctr">
              <a:spcBef>
                <a:spcPct val="20000"/>
              </a:spcBef>
            </a:pPr>
            <a:r>
              <a:rPr lang="fr-FR" sz="3000" i="1">
                <a:latin typeface="Pristina" pitchFamily="66" charset="0"/>
              </a:rPr>
              <a:t>Initiation à la Pêche à la gargoulette</a:t>
            </a:r>
          </a:p>
          <a:p>
            <a:pPr marL="342900" indent="-342900" algn="ctr">
              <a:spcBef>
                <a:spcPct val="20000"/>
              </a:spcBef>
            </a:pPr>
            <a:r>
              <a:rPr lang="fr-FR" sz="3000" i="1">
                <a:latin typeface="Pristina" pitchFamily="66" charset="0"/>
              </a:rPr>
              <a:t>avec des pêcheurs de Djerba</a:t>
            </a:r>
          </a:p>
        </p:txBody>
      </p:sp>
      <p:pic>
        <p:nvPicPr>
          <p:cNvPr id="19462" name="Picture 9" descr="Djerba activité pêche 7"/>
          <p:cNvPicPr>
            <a:picLocks noChangeAspect="1" noChangeArrowheads="1"/>
          </p:cNvPicPr>
          <p:nvPr/>
        </p:nvPicPr>
        <p:blipFill>
          <a:blip r:embed="rId2" cstate="print"/>
          <a:srcRect/>
          <a:stretch>
            <a:fillRect/>
          </a:stretch>
        </p:blipFill>
        <p:spPr bwMode="auto">
          <a:xfrm>
            <a:off x="4572000" y="1982788"/>
            <a:ext cx="5162550" cy="3455987"/>
          </a:xfrm>
          <a:prstGeom prst="rect">
            <a:avLst/>
          </a:prstGeom>
          <a:noFill/>
          <a:ln w="9525">
            <a:noFill/>
            <a:miter lim="800000"/>
            <a:headEnd/>
            <a:tailEnd/>
          </a:ln>
        </p:spPr>
      </p:pic>
      <p:sp>
        <p:nvSpPr>
          <p:cNvPr id="19463" name="Rectangle 12"/>
          <p:cNvSpPr>
            <a:spLocks noChangeArrowheads="1"/>
          </p:cNvSpPr>
          <p:nvPr/>
        </p:nvSpPr>
        <p:spPr bwMode="auto">
          <a:xfrm>
            <a:off x="7478713" y="115888"/>
            <a:ext cx="1476375" cy="549275"/>
          </a:xfrm>
          <a:prstGeom prst="rect">
            <a:avLst/>
          </a:prstGeom>
          <a:noFill/>
          <a:ln w="9525">
            <a:noFill/>
            <a:miter lim="800000"/>
            <a:headEnd/>
            <a:tailEnd/>
          </a:ln>
        </p:spPr>
        <p:txBody>
          <a:bodyPr/>
          <a:lstStyle/>
          <a:p>
            <a:pPr marL="342900" indent="-342900" algn="ctr" defTabSz="914400">
              <a:spcBef>
                <a:spcPct val="20000"/>
              </a:spcBef>
            </a:pPr>
            <a:r>
              <a:rPr lang="fr-FR" sz="3200" i="1" dirty="0">
                <a:latin typeface="Pristina" pitchFamily="66" charset="0"/>
              </a:rPr>
              <a:t>Jour </a:t>
            </a:r>
            <a:r>
              <a:rPr lang="fr-FR" sz="3200" i="1" dirty="0" smtClean="0">
                <a:latin typeface="Pristina" pitchFamily="66" charset="0"/>
              </a:rPr>
              <a:t>4</a:t>
            </a:r>
            <a:endParaRPr lang="fr-FR" sz="3200" i="1" dirty="0">
              <a:latin typeface="Pristina" pitchFamily="66" charset="0"/>
            </a:endParaRPr>
          </a:p>
        </p:txBody>
      </p:sp>
      <p:pic>
        <p:nvPicPr>
          <p:cNvPr id="19464" name="Picture 2" descr="\\Servboul1\imagescj\16 PHOTOTHEQUE\03 - PRODUITS CJ\01. ACTIVITES &amp; PRODUITS\Barques pèche à la gargoulette\DSC_0416.JPG"/>
          <p:cNvPicPr>
            <a:picLocks noChangeAspect="1" noChangeArrowheads="1"/>
          </p:cNvPicPr>
          <p:nvPr/>
        </p:nvPicPr>
        <p:blipFill>
          <a:blip r:embed="rId3" cstate="print"/>
          <a:srcRect/>
          <a:stretch>
            <a:fillRect/>
          </a:stretch>
        </p:blipFill>
        <p:spPr bwMode="auto">
          <a:xfrm>
            <a:off x="-468313" y="1982788"/>
            <a:ext cx="5162551" cy="3455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5" name="Image 10" descr="musique-plage.jpg"/>
          <p:cNvPicPr>
            <a:picLocks noChangeAspect="1"/>
          </p:cNvPicPr>
          <p:nvPr/>
        </p:nvPicPr>
        <p:blipFill>
          <a:blip r:embed="rId3" cstate="email"/>
          <a:srcRect/>
          <a:stretch>
            <a:fillRect/>
          </a:stretch>
        </p:blipFill>
        <p:spPr bwMode="auto">
          <a:xfrm>
            <a:off x="0" y="476250"/>
            <a:ext cx="1643063" cy="2133600"/>
          </a:xfrm>
          <a:prstGeom prst="rect">
            <a:avLst/>
          </a:prstGeom>
          <a:noFill/>
          <a:ln w="9525">
            <a:noFill/>
            <a:miter lim="800000"/>
            <a:headEnd/>
            <a:tailEnd/>
          </a:ln>
        </p:spPr>
      </p:pic>
      <p:pic>
        <p:nvPicPr>
          <p:cNvPr id="146437" name="Image 8" descr="Tozeur-palmeraie.jpg"/>
          <p:cNvPicPr>
            <a:picLocks noChangeAspect="1"/>
          </p:cNvPicPr>
          <p:nvPr/>
        </p:nvPicPr>
        <p:blipFill>
          <a:blip r:embed="rId4" cstate="email"/>
          <a:srcRect/>
          <a:stretch>
            <a:fillRect/>
          </a:stretch>
        </p:blipFill>
        <p:spPr bwMode="auto">
          <a:xfrm>
            <a:off x="1619250" y="476250"/>
            <a:ext cx="2844800" cy="2133600"/>
          </a:xfrm>
          <a:prstGeom prst="rect">
            <a:avLst/>
          </a:prstGeom>
          <a:noFill/>
          <a:ln w="9525">
            <a:noFill/>
            <a:miter lim="800000"/>
            <a:headEnd/>
            <a:tailEnd/>
          </a:ln>
        </p:spPr>
      </p:pic>
      <p:sp>
        <p:nvSpPr>
          <p:cNvPr id="146438" name="Text Box 4"/>
          <p:cNvSpPr txBox="1">
            <a:spLocks noChangeArrowheads="1"/>
          </p:cNvSpPr>
          <p:nvPr/>
        </p:nvSpPr>
        <p:spPr bwMode="auto">
          <a:xfrm>
            <a:off x="1042988" y="2852738"/>
            <a:ext cx="7132637" cy="3417887"/>
          </a:xfrm>
          <a:prstGeom prst="rect">
            <a:avLst/>
          </a:prstGeom>
          <a:noFill/>
          <a:ln w="9525">
            <a:noFill/>
            <a:miter lim="800000"/>
            <a:headEnd/>
            <a:tailEnd/>
          </a:ln>
        </p:spPr>
        <p:txBody>
          <a:bodyPr>
            <a:spAutoFit/>
          </a:bodyPr>
          <a:lstStyle/>
          <a:p>
            <a:pPr defTabSz="457200"/>
            <a:r>
              <a:rPr lang="fr-FR" dirty="0">
                <a:latin typeface="Pristina" pitchFamily="66" charset="0"/>
                <a:ea typeface="ＭＳ Ｐゴシック" pitchFamily="-110" charset="-128"/>
              </a:rPr>
              <a:t>Djerba se situe dans le sud de la Tunisie, à quelque 50 km au nord de Médenine, entre les péninsules de </a:t>
            </a:r>
            <a:r>
              <a:rPr lang="fr-FR" dirty="0" err="1">
                <a:latin typeface="Pristina" pitchFamily="66" charset="0"/>
                <a:ea typeface="ＭＳ Ｐゴシック" pitchFamily="-110" charset="-128"/>
              </a:rPr>
              <a:t>Jorf</a:t>
            </a:r>
            <a:r>
              <a:rPr lang="fr-FR" dirty="0">
                <a:latin typeface="Pristina" pitchFamily="66" charset="0"/>
                <a:ea typeface="ＭＳ Ｐゴシック" pitchFamily="-110" charset="-128"/>
              </a:rPr>
              <a:t> et de </a:t>
            </a:r>
            <a:r>
              <a:rPr lang="fr-FR" dirty="0" err="1">
                <a:latin typeface="Pristina" pitchFamily="66" charset="0"/>
                <a:ea typeface="ＭＳ Ｐゴシック" pitchFamily="-110" charset="-128"/>
              </a:rPr>
              <a:t>Zarzis</a:t>
            </a:r>
            <a:r>
              <a:rPr lang="fr-FR" dirty="0">
                <a:latin typeface="Pristina" pitchFamily="66" charset="0"/>
                <a:ea typeface="ＭＳ Ｐゴシック" pitchFamily="-110" charset="-128"/>
              </a:rPr>
              <a:t>. Sa superficie est de 514 km² (soit 28 par 22 kilomètres).</a:t>
            </a:r>
          </a:p>
          <a:p>
            <a:pPr defTabSz="457200"/>
            <a:r>
              <a:rPr lang="fr-FR" dirty="0">
                <a:latin typeface="Pristina" pitchFamily="66" charset="0"/>
                <a:ea typeface="ＭＳ Ｐゴシック" pitchFamily="-110" charset="-128"/>
              </a:rPr>
              <a:t> </a:t>
            </a:r>
          </a:p>
          <a:p>
            <a:pPr defTabSz="457200"/>
            <a:r>
              <a:rPr lang="fr-FR" dirty="0">
                <a:latin typeface="Pristina" pitchFamily="66" charset="0"/>
                <a:ea typeface="ＭＳ Ｐゴシック" pitchFamily="-110" charset="-128"/>
              </a:rPr>
              <a:t>Elle est rattachée au continent depuis l'époque romaine par un viaduc qui relie son extrémité sud-est à la péninsule de </a:t>
            </a:r>
            <a:r>
              <a:rPr lang="fr-FR" dirty="0" err="1">
                <a:latin typeface="Pristina" pitchFamily="66" charset="0"/>
                <a:ea typeface="ＭＳ Ｐゴシック" pitchFamily="-110" charset="-128"/>
              </a:rPr>
              <a:t>Zarzis</a:t>
            </a:r>
            <a:r>
              <a:rPr lang="fr-FR" dirty="0">
                <a:latin typeface="Pristina" pitchFamily="66" charset="0"/>
                <a:ea typeface="ＭＳ Ｐゴシック" pitchFamily="-110" charset="-128"/>
              </a:rPr>
              <a:t>. L'altitude maximale sur l'île n'est que de 30 mètres au-dessus du niveau de la mer, ce qui la rend facile à explorer en vélo ou à moto .</a:t>
            </a:r>
          </a:p>
          <a:p>
            <a:pPr defTabSz="457200"/>
            <a:r>
              <a:rPr lang="fr-FR" dirty="0">
                <a:latin typeface="Pristina" pitchFamily="66" charset="0"/>
                <a:ea typeface="ＭＳ Ｐゴシック" pitchFamily="-110" charset="-128"/>
              </a:rPr>
              <a:t> </a:t>
            </a:r>
          </a:p>
          <a:p>
            <a:pPr defTabSz="457200"/>
            <a:r>
              <a:rPr lang="fr-FR" dirty="0">
                <a:latin typeface="Pristina" pitchFamily="66" charset="0"/>
                <a:ea typeface="ＭＳ Ｐゴシック" pitchFamily="-110" charset="-128"/>
              </a:rPr>
              <a:t>Aujourd'hui, le tourisme étend ses réseaux sur le littoral, surtout là où le sable fin et blanc des plages scintille sous le soleil radieux du Sud Tunisien, côtoyant une mer tiède et accueillante.</a:t>
            </a:r>
          </a:p>
          <a:p>
            <a:pPr defTabSz="457200"/>
            <a:r>
              <a:rPr lang="fr-FR" dirty="0">
                <a:latin typeface="Pristina" pitchFamily="66" charset="0"/>
                <a:ea typeface="ＭＳ Ｐゴシック" pitchFamily="-110" charset="-128"/>
              </a:rPr>
              <a:t> </a:t>
            </a:r>
          </a:p>
          <a:p>
            <a:pPr defTabSz="457200"/>
            <a:r>
              <a:rPr lang="fr-FR" dirty="0">
                <a:latin typeface="Pristina" pitchFamily="66" charset="0"/>
                <a:ea typeface="ＭＳ Ｐゴシック" pitchFamily="-110" charset="-128"/>
              </a:rPr>
              <a:t>L'île de Djerba "la douce" est devenue la première destination touristique du pays.</a:t>
            </a:r>
          </a:p>
          <a:p>
            <a:pPr defTabSz="457200"/>
            <a:endParaRPr lang="fr-FR" sz="2000" dirty="0">
              <a:latin typeface="Pristina" pitchFamily="66" charset="0"/>
              <a:ea typeface="ＭＳ Ｐゴシック" pitchFamily="-110" charset="-128"/>
            </a:endParaRPr>
          </a:p>
        </p:txBody>
      </p:sp>
      <p:sp>
        <p:nvSpPr>
          <p:cNvPr id="146439" name="ZoneTexte 6"/>
          <p:cNvSpPr txBox="1">
            <a:spLocks noChangeArrowheads="1"/>
          </p:cNvSpPr>
          <p:nvPr/>
        </p:nvSpPr>
        <p:spPr bwMode="auto">
          <a:xfrm>
            <a:off x="4932363" y="1196975"/>
            <a:ext cx="3768725" cy="1311275"/>
          </a:xfrm>
          <a:prstGeom prst="rect">
            <a:avLst/>
          </a:prstGeom>
          <a:noFill/>
          <a:ln w="9525">
            <a:noFill/>
            <a:miter lim="800000"/>
            <a:headEnd/>
            <a:tailEnd/>
          </a:ln>
        </p:spPr>
        <p:txBody>
          <a:bodyPr>
            <a:spAutoFit/>
          </a:bodyPr>
          <a:lstStyle/>
          <a:p>
            <a:pPr defTabSz="457200"/>
            <a:r>
              <a:rPr lang="fr-FR" sz="4000" dirty="0">
                <a:latin typeface="Pristina" pitchFamily="66" charset="0"/>
                <a:ea typeface="ＭＳ Ｐゴシック" pitchFamily="-110" charset="-128"/>
              </a:rPr>
              <a:t>L’ile des Lotophages</a:t>
            </a:r>
          </a:p>
          <a:p>
            <a:pPr defTabSz="457200"/>
            <a:r>
              <a:rPr lang="fr-FR" sz="4000" dirty="0">
                <a:latin typeface="Pristina" pitchFamily="66" charset="0"/>
                <a:ea typeface="ＭＳ Ｐゴシック" pitchFamily="-110" charset="-128"/>
              </a:rPr>
              <a:t>aux portes du rêve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p:cNvSpPr>
          <p:nvPr>
            <p:ph type="body" idx="1"/>
          </p:nvPr>
        </p:nvSpPr>
        <p:spPr>
          <a:xfrm>
            <a:off x="1187624" y="764704"/>
            <a:ext cx="5256584" cy="720080"/>
          </a:xfrm>
        </p:spPr>
        <p:txBody>
          <a:bodyPr>
            <a:noAutofit/>
          </a:bodyPr>
          <a:lstStyle/>
          <a:p>
            <a:pPr>
              <a:buNone/>
            </a:pPr>
            <a:r>
              <a:rPr lang="fr-FR" sz="4000" dirty="0" smtClean="0">
                <a:solidFill>
                  <a:schemeClr val="tx2"/>
                </a:solidFill>
                <a:latin typeface="Pristina" pitchFamily="66" charset="0"/>
                <a:ea typeface="ＭＳ Ｐゴシック" pitchFamily="124" charset="-128"/>
              </a:rPr>
              <a:t>Cocktail les pieds dans l’eau</a:t>
            </a:r>
          </a:p>
        </p:txBody>
      </p:sp>
      <p:pic>
        <p:nvPicPr>
          <p:cNvPr id="7" name="Image 3" descr="LOGO CJ ENTIER2 BLC.eps"/>
          <p:cNvPicPr>
            <a:picLocks noChangeAspect="1"/>
          </p:cNvPicPr>
          <p:nvPr/>
        </p:nvPicPr>
        <p:blipFill>
          <a:blip r:embed="rId2" cstate="email"/>
          <a:srcRect/>
          <a:stretch>
            <a:fillRect/>
          </a:stretch>
        </p:blipFill>
        <p:spPr bwMode="auto">
          <a:xfrm>
            <a:off x="7199784" y="0"/>
            <a:ext cx="1944216" cy="1895697"/>
          </a:xfrm>
          <a:prstGeom prst="rect">
            <a:avLst/>
          </a:prstGeom>
          <a:noFill/>
          <a:ln w="9525">
            <a:noFill/>
            <a:miter lim="800000"/>
            <a:headEnd/>
            <a:tailEnd/>
          </a:ln>
        </p:spPr>
      </p:pic>
      <p:pic>
        <p:nvPicPr>
          <p:cNvPr id="43010" name="Picture 2" descr="\\Servboul1\imagescj\16 PHOTOTHEQUE\03 - PRODUITS CJ\03. DEJ &amp; DINER &amp; COCKTAIL\COCKTAIL - Pieds dans l'eau\Haute Résolution\DSC_0281.JPG"/>
          <p:cNvPicPr>
            <a:picLocks noChangeAspect="1" noChangeArrowheads="1"/>
          </p:cNvPicPr>
          <p:nvPr/>
        </p:nvPicPr>
        <p:blipFill>
          <a:blip r:embed="rId3" cstate="email"/>
          <a:srcRect/>
          <a:stretch>
            <a:fillRect/>
          </a:stretch>
        </p:blipFill>
        <p:spPr bwMode="auto">
          <a:xfrm>
            <a:off x="-324544" y="2060848"/>
            <a:ext cx="5112568" cy="3422819"/>
          </a:xfrm>
          <a:prstGeom prst="rect">
            <a:avLst/>
          </a:prstGeom>
          <a:noFill/>
        </p:spPr>
      </p:pic>
      <p:pic>
        <p:nvPicPr>
          <p:cNvPr id="43011" name="Picture 3" descr="\\Servboul1\imagescj\16 PHOTOTHEQUE\03 - PRODUITS CJ\03. DEJ &amp; DINER &amp; COCKTAIL\COCKTAIL - Pieds dans l'eau\Haute Résolution\DSC_0354.JPG"/>
          <p:cNvPicPr>
            <a:picLocks noChangeAspect="1" noChangeArrowheads="1"/>
          </p:cNvPicPr>
          <p:nvPr/>
        </p:nvPicPr>
        <p:blipFill>
          <a:blip r:embed="rId4" cstate="email"/>
          <a:srcRect/>
          <a:stretch>
            <a:fillRect/>
          </a:stretch>
        </p:blipFill>
        <p:spPr bwMode="auto">
          <a:xfrm>
            <a:off x="4572000" y="2060847"/>
            <a:ext cx="5163611" cy="3456995"/>
          </a:xfrm>
          <a:prstGeom prst="rect">
            <a:avLst/>
          </a:prstGeom>
          <a:noFill/>
        </p:spPr>
      </p:pic>
      <p:sp>
        <p:nvSpPr>
          <p:cNvPr id="8" name="Rectangle 12"/>
          <p:cNvSpPr>
            <a:spLocks noChangeArrowheads="1"/>
          </p:cNvSpPr>
          <p:nvPr/>
        </p:nvSpPr>
        <p:spPr bwMode="auto">
          <a:xfrm>
            <a:off x="0" y="0"/>
            <a:ext cx="1403648" cy="548680"/>
          </a:xfrm>
          <a:prstGeom prst="rect">
            <a:avLst/>
          </a:prstGeom>
          <a:noFill/>
          <a:ln w="9525">
            <a:noFill/>
            <a:miter lim="800000"/>
            <a:headEnd/>
            <a:tailEnd/>
          </a:ln>
        </p:spPr>
        <p:txBody>
          <a:bodyPr/>
          <a:lstStyle/>
          <a:p>
            <a:pPr marL="342900" indent="-342900" algn="ctr" defTabSz="914400">
              <a:spcBef>
                <a:spcPct val="20000"/>
              </a:spcBef>
            </a:pPr>
            <a:r>
              <a:rPr lang="fr-FR" sz="3200" i="1" dirty="0" smtClean="0">
                <a:latin typeface="Pristina" pitchFamily="66" charset="0"/>
              </a:rPr>
              <a:t>Jour  </a:t>
            </a:r>
            <a:r>
              <a:rPr lang="fr-FR" sz="3200" i="1" dirty="0" smtClean="0">
                <a:latin typeface="Pristina" pitchFamily="66" charset="0"/>
              </a:rPr>
              <a:t>4</a:t>
            </a:r>
            <a:endParaRPr lang="fr-FR" sz="3200" i="1" dirty="0">
              <a:latin typeface="Pristina" pitchFamily="66"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p:cNvSpPr>
          <p:nvPr>
            <p:ph type="body" idx="1"/>
          </p:nvPr>
        </p:nvSpPr>
        <p:spPr>
          <a:xfrm>
            <a:off x="5724128" y="4077072"/>
            <a:ext cx="2952328" cy="1296144"/>
          </a:xfrm>
        </p:spPr>
        <p:txBody>
          <a:bodyPr>
            <a:noAutofit/>
          </a:bodyPr>
          <a:lstStyle/>
          <a:p>
            <a:pPr>
              <a:buNone/>
            </a:pPr>
            <a:r>
              <a:rPr lang="fr-FR" sz="4000" dirty="0" smtClean="0">
                <a:solidFill>
                  <a:schemeClr val="tx2"/>
                </a:solidFill>
                <a:latin typeface="Pristina" pitchFamily="66" charset="0"/>
                <a:ea typeface="ＭＳ Ｐゴシック" pitchFamily="124" charset="-128"/>
              </a:rPr>
              <a:t>Cocktail les pieds dans l’eau</a:t>
            </a:r>
          </a:p>
        </p:txBody>
      </p:sp>
      <p:pic>
        <p:nvPicPr>
          <p:cNvPr id="44034" name="Picture 2" descr="\\Servboul1\imagescj\16 PHOTOTHEQUE\03 - PRODUITS CJ\03. DEJ &amp; DINER &amp; COCKTAIL\COCKTAIL - Pieds dans l'eau\Haute Résolution\DSC_0303.JPG"/>
          <p:cNvPicPr>
            <a:picLocks noChangeAspect="1" noChangeArrowheads="1"/>
          </p:cNvPicPr>
          <p:nvPr/>
        </p:nvPicPr>
        <p:blipFill>
          <a:blip r:embed="rId2" cstate="email"/>
          <a:srcRect/>
          <a:stretch>
            <a:fillRect/>
          </a:stretch>
        </p:blipFill>
        <p:spPr bwMode="auto">
          <a:xfrm>
            <a:off x="4103440" y="0"/>
            <a:ext cx="5040560" cy="3374613"/>
          </a:xfrm>
          <a:prstGeom prst="rect">
            <a:avLst/>
          </a:prstGeom>
          <a:noFill/>
        </p:spPr>
      </p:pic>
      <p:pic>
        <p:nvPicPr>
          <p:cNvPr id="44035" name="Picture 3" descr="\\Servboul1\imagescj\16 PHOTOTHEQUE\03 - PRODUITS CJ\03. DEJ &amp; DINER &amp; COCKTAIL\COCKTAIL - Pieds dans l'eau\Haute Résolution\DSC_0366.JPG"/>
          <p:cNvPicPr>
            <a:picLocks noChangeAspect="1" noChangeArrowheads="1"/>
          </p:cNvPicPr>
          <p:nvPr/>
        </p:nvPicPr>
        <p:blipFill>
          <a:blip r:embed="rId3" cstate="email"/>
          <a:srcRect/>
          <a:stretch>
            <a:fillRect/>
          </a:stretch>
        </p:blipFill>
        <p:spPr bwMode="auto">
          <a:xfrm>
            <a:off x="0" y="3411415"/>
            <a:ext cx="5148064" cy="3446585"/>
          </a:xfrm>
          <a:prstGeom prst="rect">
            <a:avLst/>
          </a:prstGeom>
          <a:noFill/>
        </p:spPr>
      </p:pic>
      <p:pic>
        <p:nvPicPr>
          <p:cNvPr id="8" name="Image 3" descr="LOGO CJ ENTIER2 BLC.eps"/>
          <p:cNvPicPr>
            <a:picLocks noChangeAspect="1"/>
          </p:cNvPicPr>
          <p:nvPr/>
        </p:nvPicPr>
        <p:blipFill>
          <a:blip r:embed="rId4" cstate="email"/>
          <a:srcRect/>
          <a:stretch>
            <a:fillRect/>
          </a:stretch>
        </p:blipFill>
        <p:spPr bwMode="auto">
          <a:xfrm>
            <a:off x="323528" y="188640"/>
            <a:ext cx="2160240" cy="21063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ChangeArrowheads="1"/>
          </p:cNvSpPr>
          <p:nvPr/>
        </p:nvSpPr>
        <p:spPr bwMode="auto">
          <a:xfrm>
            <a:off x="2159000" y="188913"/>
            <a:ext cx="4717256" cy="836612"/>
          </a:xfrm>
          <a:prstGeom prst="rect">
            <a:avLst/>
          </a:prstGeom>
          <a:noFill/>
          <a:ln w="9525">
            <a:noFill/>
            <a:miter lim="800000"/>
            <a:headEnd/>
            <a:tailEnd/>
          </a:ln>
        </p:spPr>
        <p:txBody>
          <a:bodyPr/>
          <a:lstStyle/>
          <a:p>
            <a:pPr marL="342900" indent="-342900">
              <a:spcBef>
                <a:spcPct val="20000"/>
              </a:spcBef>
            </a:pPr>
            <a:r>
              <a:rPr lang="fr-FR" sz="3000" i="1" dirty="0" smtClean="0">
                <a:latin typeface="Pristina" pitchFamily="66" charset="0"/>
              </a:rPr>
              <a:t>Déjeuner dans </a:t>
            </a:r>
            <a:r>
              <a:rPr lang="fr-FR" sz="3000" i="1" dirty="0">
                <a:latin typeface="Pristina" pitchFamily="66" charset="0"/>
              </a:rPr>
              <a:t>la grotte dans potier</a:t>
            </a:r>
          </a:p>
        </p:txBody>
      </p:sp>
      <p:pic>
        <p:nvPicPr>
          <p:cNvPr id="50184" name="Picture 12"/>
          <p:cNvPicPr>
            <a:picLocks noChangeAspect="1" noChangeArrowheads="1"/>
          </p:cNvPicPr>
          <p:nvPr/>
        </p:nvPicPr>
        <p:blipFill>
          <a:blip r:embed="rId2" cstate="email"/>
          <a:srcRect/>
          <a:stretch>
            <a:fillRect/>
          </a:stretch>
        </p:blipFill>
        <p:spPr bwMode="auto">
          <a:xfrm>
            <a:off x="4284663" y="1125538"/>
            <a:ext cx="4465637" cy="2990850"/>
          </a:xfrm>
          <a:prstGeom prst="rect">
            <a:avLst/>
          </a:prstGeom>
          <a:noFill/>
          <a:ln w="9525">
            <a:noFill/>
            <a:miter lim="800000"/>
            <a:headEnd/>
            <a:tailEnd/>
          </a:ln>
        </p:spPr>
      </p:pic>
      <p:pic>
        <p:nvPicPr>
          <p:cNvPr id="50185" name="Picture 13"/>
          <p:cNvPicPr>
            <a:picLocks noChangeAspect="1" noChangeArrowheads="1"/>
          </p:cNvPicPr>
          <p:nvPr/>
        </p:nvPicPr>
        <p:blipFill>
          <a:blip r:embed="rId3" cstate="email"/>
          <a:srcRect/>
          <a:stretch>
            <a:fillRect/>
          </a:stretch>
        </p:blipFill>
        <p:spPr bwMode="auto">
          <a:xfrm>
            <a:off x="827088" y="1125538"/>
            <a:ext cx="2952750" cy="1978025"/>
          </a:xfrm>
          <a:prstGeom prst="rect">
            <a:avLst/>
          </a:prstGeom>
          <a:noFill/>
          <a:ln w="9525">
            <a:noFill/>
            <a:miter lim="800000"/>
            <a:headEnd/>
            <a:tailEnd/>
          </a:ln>
        </p:spPr>
      </p:pic>
      <p:pic>
        <p:nvPicPr>
          <p:cNvPr id="50186" name="Picture 14"/>
          <p:cNvPicPr>
            <a:picLocks noChangeAspect="1" noChangeArrowheads="1"/>
          </p:cNvPicPr>
          <p:nvPr/>
        </p:nvPicPr>
        <p:blipFill>
          <a:blip r:embed="rId4" cstate="email"/>
          <a:srcRect/>
          <a:stretch>
            <a:fillRect/>
          </a:stretch>
        </p:blipFill>
        <p:spPr bwMode="auto">
          <a:xfrm>
            <a:off x="5364163" y="4292600"/>
            <a:ext cx="3336925" cy="2220913"/>
          </a:xfrm>
          <a:prstGeom prst="rect">
            <a:avLst/>
          </a:prstGeom>
          <a:noFill/>
          <a:ln w="9525">
            <a:noFill/>
            <a:miter lim="800000"/>
            <a:headEnd/>
            <a:tailEnd/>
          </a:ln>
        </p:spPr>
      </p:pic>
      <p:pic>
        <p:nvPicPr>
          <p:cNvPr id="50187" name="Picture 11" descr="IMG_3009BR"/>
          <p:cNvPicPr>
            <a:picLocks noChangeAspect="1" noChangeArrowheads="1"/>
          </p:cNvPicPr>
          <p:nvPr/>
        </p:nvPicPr>
        <p:blipFill>
          <a:blip r:embed="rId5" cstate="email"/>
          <a:srcRect/>
          <a:stretch>
            <a:fillRect/>
          </a:stretch>
        </p:blipFill>
        <p:spPr bwMode="auto">
          <a:xfrm>
            <a:off x="395288" y="3284538"/>
            <a:ext cx="4787900" cy="3187700"/>
          </a:xfrm>
          <a:prstGeom prst="rect">
            <a:avLst/>
          </a:prstGeom>
          <a:noFill/>
        </p:spPr>
      </p:pic>
      <p:sp>
        <p:nvSpPr>
          <p:cNvPr id="7" name="Rectangle 12"/>
          <p:cNvSpPr>
            <a:spLocks noChangeArrowheads="1"/>
          </p:cNvSpPr>
          <p:nvPr/>
        </p:nvSpPr>
        <p:spPr bwMode="auto">
          <a:xfrm>
            <a:off x="7478713" y="115888"/>
            <a:ext cx="1476375" cy="549275"/>
          </a:xfrm>
          <a:prstGeom prst="rect">
            <a:avLst/>
          </a:prstGeom>
          <a:noFill/>
          <a:ln w="9525">
            <a:noFill/>
            <a:miter lim="800000"/>
            <a:headEnd/>
            <a:tailEnd/>
          </a:ln>
        </p:spPr>
        <p:txBody>
          <a:bodyPr/>
          <a:lstStyle/>
          <a:p>
            <a:pPr marL="342900" indent="-342900" algn="ctr" defTabSz="914400">
              <a:spcBef>
                <a:spcPct val="20000"/>
              </a:spcBef>
            </a:pPr>
            <a:r>
              <a:rPr lang="fr-FR" sz="3200" i="1" dirty="0">
                <a:latin typeface="Pristina" pitchFamily="66" charset="0"/>
              </a:rPr>
              <a:t>Jour </a:t>
            </a:r>
            <a:r>
              <a:rPr lang="fr-FR" sz="3200" i="1" dirty="0" smtClean="0">
                <a:latin typeface="Pristina" pitchFamily="66" charset="0"/>
              </a:rPr>
              <a:t>4</a:t>
            </a:r>
            <a:endParaRPr lang="fr-FR" sz="3200" i="1" dirty="0">
              <a:latin typeface="Pristina" pitchFamily="66"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a:xfrm>
            <a:off x="2339752" y="332656"/>
            <a:ext cx="5472608" cy="1143000"/>
          </a:xfrm>
        </p:spPr>
        <p:txBody>
          <a:bodyPr>
            <a:noAutofit/>
          </a:bodyPr>
          <a:lstStyle/>
          <a:p>
            <a:r>
              <a:rPr lang="fr-FR" sz="4000" dirty="0" smtClean="0">
                <a:solidFill>
                  <a:schemeClr val="tx2"/>
                </a:solidFill>
                <a:effectLst/>
                <a:latin typeface="Pristina" pitchFamily="66" charset="0"/>
                <a:ea typeface="ＭＳ Ｐゴシック" pitchFamily="124" charset="-128"/>
              </a:rPr>
              <a:t>Dîner de Gala au Musée de  </a:t>
            </a:r>
            <a:br>
              <a:rPr lang="fr-FR" sz="4000" dirty="0" smtClean="0">
                <a:solidFill>
                  <a:schemeClr val="tx2"/>
                </a:solidFill>
                <a:effectLst/>
                <a:latin typeface="Pristina" pitchFamily="66" charset="0"/>
                <a:ea typeface="ＭＳ Ｐゴシック" pitchFamily="124" charset="-128"/>
              </a:rPr>
            </a:br>
            <a:r>
              <a:rPr lang="fr-FR" sz="4000" dirty="0" smtClean="0">
                <a:solidFill>
                  <a:schemeClr val="tx2"/>
                </a:solidFill>
                <a:effectLst/>
                <a:latin typeface="Pristina" pitchFamily="66" charset="0"/>
                <a:ea typeface="ＭＳ Ｐゴシック" pitchFamily="124" charset="-128"/>
              </a:rPr>
              <a:t>Djerba</a:t>
            </a:r>
          </a:p>
        </p:txBody>
      </p:sp>
      <p:pic>
        <p:nvPicPr>
          <p:cNvPr id="55301" name="Picture 5"/>
          <p:cNvPicPr>
            <a:picLocks noChangeAspect="1" noChangeArrowheads="1"/>
          </p:cNvPicPr>
          <p:nvPr/>
        </p:nvPicPr>
        <p:blipFill>
          <a:blip r:embed="rId2" cstate="email"/>
          <a:srcRect/>
          <a:stretch>
            <a:fillRect/>
          </a:stretch>
        </p:blipFill>
        <p:spPr bwMode="auto">
          <a:xfrm>
            <a:off x="-180528" y="2420888"/>
            <a:ext cx="9678688" cy="3168352"/>
          </a:xfrm>
          <a:prstGeom prst="rect">
            <a:avLst/>
          </a:prstGeom>
          <a:noFill/>
          <a:ln w="9525">
            <a:noFill/>
            <a:miter lim="800000"/>
            <a:headEnd/>
            <a:tailEnd/>
          </a:ln>
        </p:spPr>
      </p:pic>
      <p:pic>
        <p:nvPicPr>
          <p:cNvPr id="7" name="Image 3" descr="LOGO CJ ENTIER2 BLC.eps"/>
          <p:cNvPicPr>
            <a:picLocks noChangeAspect="1"/>
          </p:cNvPicPr>
          <p:nvPr/>
        </p:nvPicPr>
        <p:blipFill>
          <a:blip r:embed="rId3" cstate="email"/>
          <a:srcRect/>
          <a:stretch>
            <a:fillRect/>
          </a:stretch>
        </p:blipFill>
        <p:spPr bwMode="auto">
          <a:xfrm>
            <a:off x="179512" y="1"/>
            <a:ext cx="1872208" cy="1825486"/>
          </a:xfrm>
          <a:prstGeom prst="rect">
            <a:avLst/>
          </a:prstGeom>
          <a:noFill/>
          <a:ln w="9525">
            <a:noFill/>
            <a:miter lim="800000"/>
            <a:headEnd/>
            <a:tailEnd/>
          </a:ln>
        </p:spPr>
      </p:pic>
      <p:sp>
        <p:nvSpPr>
          <p:cNvPr id="8" name="Rectangle 7"/>
          <p:cNvSpPr>
            <a:spLocks noChangeArrowheads="1"/>
          </p:cNvSpPr>
          <p:nvPr/>
        </p:nvSpPr>
        <p:spPr bwMode="auto">
          <a:xfrm>
            <a:off x="7954963" y="223838"/>
            <a:ext cx="984565" cy="400110"/>
          </a:xfrm>
          <a:prstGeom prst="rect">
            <a:avLst/>
          </a:prstGeom>
          <a:noFill/>
          <a:ln w="9525">
            <a:noFill/>
            <a:miter lim="800000"/>
            <a:headEnd/>
            <a:tailEnd/>
          </a:ln>
        </p:spPr>
        <p:txBody>
          <a:bodyPr wrap="none">
            <a:spAutoFit/>
          </a:bodyPr>
          <a:lstStyle/>
          <a:p>
            <a:pPr defTabSz="914400" eaLnBrk="0" fontAlgn="ctr" hangingPunct="0"/>
            <a:r>
              <a:rPr lang="fr-FR" sz="2000" b="1" dirty="0">
                <a:latin typeface="Pristina" pitchFamily="66" charset="0"/>
                <a:cs typeface="Arial" pitchFamily="34" charset="0"/>
              </a:rPr>
              <a:t>JOUR </a:t>
            </a:r>
            <a:r>
              <a:rPr lang="fr-FR" sz="2000" b="1" dirty="0" smtClean="0">
                <a:latin typeface="Pristina" pitchFamily="66" charset="0"/>
                <a:cs typeface="Arial" pitchFamily="34" charset="0"/>
              </a:rPr>
              <a:t>4</a:t>
            </a:r>
            <a:endParaRPr lang="fr-FR" sz="2000" dirty="0">
              <a:latin typeface="Pristina" pitchFamily="66"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a:xfrm>
            <a:off x="1403648" y="116632"/>
            <a:ext cx="7416824" cy="936104"/>
          </a:xfrm>
        </p:spPr>
        <p:txBody>
          <a:bodyPr>
            <a:normAutofit/>
          </a:bodyPr>
          <a:lstStyle/>
          <a:p>
            <a:r>
              <a:rPr lang="fr-FR" sz="4000" dirty="0" smtClean="0">
                <a:solidFill>
                  <a:schemeClr val="tx1"/>
                </a:solidFill>
                <a:effectLst/>
                <a:latin typeface="Pristina" pitchFamily="66" charset="0"/>
                <a:ea typeface="ＭＳ Ｐゴシック" pitchFamily="124" charset="-128"/>
              </a:rPr>
              <a:t>Dîner de Gala au Musée de Djerba </a:t>
            </a:r>
            <a:endParaRPr lang="fr-FR" sz="4000" u="sng" dirty="0" smtClean="0">
              <a:solidFill>
                <a:schemeClr val="tx1"/>
              </a:solidFill>
              <a:effectLst/>
              <a:latin typeface="Maiandra GD" pitchFamily="34" charset="0"/>
              <a:ea typeface="ＭＳ Ｐゴシック" pitchFamily="124" charset="-128"/>
            </a:endParaRPr>
          </a:p>
        </p:txBody>
      </p:sp>
      <p:pic>
        <p:nvPicPr>
          <p:cNvPr id="5" name="Image 3" descr="LOGO CJ ENTIER2 BLC.eps"/>
          <p:cNvPicPr>
            <a:picLocks noChangeAspect="1"/>
          </p:cNvPicPr>
          <p:nvPr/>
        </p:nvPicPr>
        <p:blipFill>
          <a:blip r:embed="rId2" cstate="email"/>
          <a:srcRect/>
          <a:stretch>
            <a:fillRect/>
          </a:stretch>
        </p:blipFill>
        <p:spPr bwMode="auto">
          <a:xfrm>
            <a:off x="0" y="0"/>
            <a:ext cx="1628446" cy="1587807"/>
          </a:xfrm>
          <a:prstGeom prst="rect">
            <a:avLst/>
          </a:prstGeom>
          <a:noFill/>
          <a:ln w="9525">
            <a:noFill/>
            <a:miter lim="800000"/>
            <a:headEnd/>
            <a:tailEnd/>
          </a:ln>
        </p:spPr>
      </p:pic>
      <p:pic>
        <p:nvPicPr>
          <p:cNvPr id="48131" name="Picture 3" descr="\\192.168.1.5\cj\10 TEMPORAIRE\CARO\Photos Siemens 2010\P1010971.JPG"/>
          <p:cNvPicPr>
            <a:picLocks noChangeAspect="1" noChangeArrowheads="1"/>
          </p:cNvPicPr>
          <p:nvPr/>
        </p:nvPicPr>
        <p:blipFill>
          <a:blip r:embed="rId3" cstate="email"/>
          <a:srcRect/>
          <a:stretch>
            <a:fillRect/>
          </a:stretch>
        </p:blipFill>
        <p:spPr bwMode="auto">
          <a:xfrm>
            <a:off x="1187624" y="1268760"/>
            <a:ext cx="7027684" cy="5270227"/>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a:xfrm>
            <a:off x="2267744" y="116632"/>
            <a:ext cx="5709320" cy="1529408"/>
          </a:xfrm>
        </p:spPr>
        <p:txBody>
          <a:bodyPr>
            <a:normAutofit/>
          </a:bodyPr>
          <a:lstStyle/>
          <a:p>
            <a:r>
              <a:rPr lang="fr-FR" sz="4400" dirty="0" smtClean="0">
                <a:solidFill>
                  <a:schemeClr val="tx1"/>
                </a:solidFill>
                <a:latin typeface="Pristina" pitchFamily="66" charset="0"/>
                <a:ea typeface="ＭＳ Ｐゴシック" pitchFamily="124" charset="-128"/>
              </a:rPr>
              <a:t>Dîner de Gala au Musée de</a:t>
            </a:r>
            <a:br>
              <a:rPr lang="fr-FR" sz="4400" dirty="0" smtClean="0">
                <a:solidFill>
                  <a:schemeClr val="tx1"/>
                </a:solidFill>
                <a:latin typeface="Pristina" pitchFamily="66" charset="0"/>
                <a:ea typeface="ＭＳ Ｐゴシック" pitchFamily="124" charset="-128"/>
              </a:rPr>
            </a:br>
            <a:r>
              <a:rPr lang="fr-FR" sz="4400" dirty="0" smtClean="0">
                <a:solidFill>
                  <a:schemeClr val="tx1"/>
                </a:solidFill>
                <a:latin typeface="Pristina" pitchFamily="66" charset="0"/>
                <a:ea typeface="ＭＳ Ｐゴシック" pitchFamily="124" charset="-128"/>
              </a:rPr>
              <a:t> Djerba </a:t>
            </a:r>
            <a:endParaRPr lang="fr-FR" sz="3600" u="sng" dirty="0" smtClean="0">
              <a:solidFill>
                <a:schemeClr val="tx1"/>
              </a:solidFill>
              <a:latin typeface="Maiandra GD" pitchFamily="34" charset="0"/>
              <a:ea typeface="ＭＳ Ｐゴシック" pitchFamily="124" charset="-128"/>
            </a:endParaRPr>
          </a:p>
        </p:txBody>
      </p:sp>
      <p:pic>
        <p:nvPicPr>
          <p:cNvPr id="56324" name="Picture 5"/>
          <p:cNvPicPr>
            <a:picLocks noChangeAspect="1" noChangeArrowheads="1"/>
          </p:cNvPicPr>
          <p:nvPr/>
        </p:nvPicPr>
        <p:blipFill>
          <a:blip r:embed="rId2" cstate="email"/>
          <a:srcRect/>
          <a:stretch>
            <a:fillRect/>
          </a:stretch>
        </p:blipFill>
        <p:spPr bwMode="auto">
          <a:xfrm>
            <a:off x="3008405" y="2348880"/>
            <a:ext cx="6135595" cy="4114999"/>
          </a:xfrm>
          <a:prstGeom prst="rect">
            <a:avLst/>
          </a:prstGeom>
          <a:noFill/>
          <a:ln w="9525">
            <a:noFill/>
            <a:miter lim="800000"/>
            <a:headEnd/>
            <a:tailEnd/>
          </a:ln>
        </p:spPr>
      </p:pic>
      <p:pic>
        <p:nvPicPr>
          <p:cNvPr id="5" name="Image 3" descr="LOGO CJ ENTIER2 BLC.eps"/>
          <p:cNvPicPr>
            <a:picLocks noChangeAspect="1"/>
          </p:cNvPicPr>
          <p:nvPr/>
        </p:nvPicPr>
        <p:blipFill>
          <a:blip r:embed="rId3" cstate="email"/>
          <a:srcRect/>
          <a:stretch>
            <a:fillRect/>
          </a:stretch>
        </p:blipFill>
        <p:spPr bwMode="auto">
          <a:xfrm>
            <a:off x="0" y="0"/>
            <a:ext cx="1628446" cy="1587807"/>
          </a:xfrm>
          <a:prstGeom prst="rect">
            <a:avLst/>
          </a:prstGeom>
          <a:noFill/>
          <a:ln w="9525">
            <a:noFill/>
            <a:miter lim="800000"/>
            <a:headEnd/>
            <a:tailEnd/>
          </a:ln>
        </p:spPr>
      </p:pic>
      <p:pic>
        <p:nvPicPr>
          <p:cNvPr id="47106" name="Picture 2" descr="\\192.168.1.5\cj\10 TEMPORAIRE\CARO\Photos Siemens 2010\P1010973.JPG"/>
          <p:cNvPicPr>
            <a:picLocks noChangeAspect="1" noChangeArrowheads="1"/>
          </p:cNvPicPr>
          <p:nvPr/>
        </p:nvPicPr>
        <p:blipFill>
          <a:blip r:embed="rId4" cstate="email"/>
          <a:srcRect/>
          <a:stretch>
            <a:fillRect/>
          </a:stretch>
        </p:blipFill>
        <p:spPr bwMode="auto">
          <a:xfrm>
            <a:off x="0" y="1844192"/>
            <a:ext cx="3759974" cy="5013808"/>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1476375" y="692150"/>
            <a:ext cx="6408738" cy="4681538"/>
          </a:xfrm>
          <a:prstGeom prst="rect">
            <a:avLst/>
          </a:prstGeom>
          <a:noFill/>
          <a:ln w="9525">
            <a:noFill/>
            <a:miter lim="800000"/>
            <a:headEnd/>
            <a:tailEnd/>
          </a:ln>
        </p:spPr>
        <p:txBody>
          <a:bodyPr/>
          <a:lstStyle/>
          <a:p>
            <a:pPr marL="342900" indent="-342900" algn="ctr">
              <a:spcBef>
                <a:spcPct val="20000"/>
              </a:spcBef>
            </a:pPr>
            <a:endParaRPr lang="fr-FR" sz="3400" i="1">
              <a:solidFill>
                <a:srgbClr val="663300"/>
              </a:solidFill>
              <a:latin typeface="Maiandra GD" pitchFamily="34" charset="0"/>
            </a:endParaRPr>
          </a:p>
        </p:txBody>
      </p:sp>
      <p:pic>
        <p:nvPicPr>
          <p:cNvPr id="9220" name="Picture 8" descr="Tozeur"/>
          <p:cNvPicPr>
            <a:picLocks noChangeAspect="1" noChangeArrowheads="1"/>
          </p:cNvPicPr>
          <p:nvPr/>
        </p:nvPicPr>
        <p:blipFill>
          <a:blip r:embed="rId2" cstate="email"/>
          <a:srcRect/>
          <a:stretch>
            <a:fillRect/>
          </a:stretch>
        </p:blipFill>
        <p:spPr bwMode="auto">
          <a:xfrm>
            <a:off x="-4429000" y="1844824"/>
            <a:ext cx="19940588" cy="1936750"/>
          </a:xfrm>
          <a:prstGeom prst="rect">
            <a:avLst/>
          </a:prstGeom>
          <a:noFill/>
          <a:ln w="9525">
            <a:noFill/>
            <a:miter lim="800000"/>
            <a:headEnd/>
            <a:tailEnd/>
          </a:ln>
        </p:spPr>
      </p:pic>
      <p:sp>
        <p:nvSpPr>
          <p:cNvPr id="9222" name="Text Box 6"/>
          <p:cNvSpPr txBox="1">
            <a:spLocks noChangeArrowheads="1"/>
          </p:cNvSpPr>
          <p:nvPr/>
        </p:nvSpPr>
        <p:spPr bwMode="auto">
          <a:xfrm>
            <a:off x="683568" y="3933056"/>
            <a:ext cx="7993062" cy="3093154"/>
          </a:xfrm>
          <a:prstGeom prst="rect">
            <a:avLst/>
          </a:prstGeom>
          <a:noFill/>
          <a:ln w="9525">
            <a:noFill/>
            <a:miter lim="800000"/>
            <a:headEnd/>
            <a:tailEnd/>
          </a:ln>
          <a:effectLst/>
        </p:spPr>
        <p:txBody>
          <a:bodyPr wrap="square">
            <a:spAutoFit/>
          </a:bodyPr>
          <a:lstStyle/>
          <a:p>
            <a:pPr algn="ctr">
              <a:spcBef>
                <a:spcPct val="50000"/>
              </a:spcBef>
            </a:pPr>
            <a:r>
              <a:rPr lang="fr-FR" sz="3000" b="1" dirty="0">
                <a:latin typeface="Pristina" pitchFamily="66" charset="0"/>
              </a:rPr>
              <a:t>Caroline Dupuy – Chef de projet</a:t>
            </a:r>
          </a:p>
          <a:p>
            <a:pPr algn="ctr">
              <a:spcBef>
                <a:spcPct val="50000"/>
              </a:spcBef>
            </a:pPr>
            <a:r>
              <a:rPr lang="fr-FR" sz="3000" dirty="0">
                <a:latin typeface="Pristina" pitchFamily="66" charset="0"/>
              </a:rPr>
              <a:t>01 49 651 034</a:t>
            </a:r>
          </a:p>
          <a:p>
            <a:pPr algn="ctr">
              <a:spcBef>
                <a:spcPct val="50000"/>
              </a:spcBef>
            </a:pPr>
            <a:r>
              <a:rPr lang="fr-FR" sz="2000" dirty="0" smtClean="0">
                <a:solidFill>
                  <a:srgbClr val="663300"/>
                </a:solidFill>
                <a:latin typeface="Maiandra GD" pitchFamily="34" charset="0"/>
                <a:hlinkClick r:id="rId3"/>
              </a:rPr>
              <a:t>caroline@croisierejaune.com</a:t>
            </a:r>
            <a:endParaRPr lang="fr-FR" sz="2000" dirty="0">
              <a:solidFill>
                <a:schemeClr val="tx2"/>
              </a:solidFill>
              <a:latin typeface="Maiandra GD" pitchFamily="34" charset="0"/>
            </a:endParaRPr>
          </a:p>
          <a:p>
            <a:pPr>
              <a:spcBef>
                <a:spcPct val="50000"/>
              </a:spcBef>
            </a:pPr>
            <a:endParaRPr lang="fr-FR" sz="2000" dirty="0">
              <a:solidFill>
                <a:schemeClr val="tx2"/>
              </a:solidFill>
              <a:latin typeface="Maiandra GD" pitchFamily="34" charset="0"/>
            </a:endParaRPr>
          </a:p>
          <a:p>
            <a:pPr algn="ctr">
              <a:spcBef>
                <a:spcPct val="50000"/>
              </a:spcBef>
            </a:pPr>
            <a:r>
              <a:rPr lang="fr-FR" sz="2000" dirty="0" smtClean="0">
                <a:solidFill>
                  <a:srgbClr val="663300"/>
                </a:solidFill>
                <a:latin typeface="Maiandra GD" pitchFamily="34" charset="0"/>
                <a:hlinkClick r:id="rId4"/>
              </a:rPr>
              <a:t>www.croisierejaune.com</a:t>
            </a:r>
            <a:endParaRPr lang="fr-FR" sz="2000" dirty="0" smtClean="0">
              <a:solidFill>
                <a:srgbClr val="663300"/>
              </a:solidFill>
              <a:latin typeface="Maiandra GD" pitchFamily="34" charset="0"/>
            </a:endParaRPr>
          </a:p>
          <a:p>
            <a:pPr algn="ctr">
              <a:spcBef>
                <a:spcPct val="50000"/>
              </a:spcBef>
            </a:pPr>
            <a:endParaRPr lang="fr-FR" sz="2000" dirty="0">
              <a:solidFill>
                <a:srgbClr val="663300"/>
              </a:solidFill>
              <a:latin typeface="Maiandra GD" pitchFamily="34" charset="0"/>
            </a:endParaRPr>
          </a:p>
        </p:txBody>
      </p:sp>
      <p:sp>
        <p:nvSpPr>
          <p:cNvPr id="9223" name="Rectangle 7"/>
          <p:cNvSpPr>
            <a:spLocks noChangeArrowheads="1"/>
          </p:cNvSpPr>
          <p:nvPr/>
        </p:nvSpPr>
        <p:spPr bwMode="auto">
          <a:xfrm>
            <a:off x="0" y="404813"/>
            <a:ext cx="9144000" cy="1143000"/>
          </a:xfrm>
          <a:prstGeom prst="rect">
            <a:avLst/>
          </a:prstGeom>
          <a:noFill/>
          <a:ln w="9525">
            <a:noFill/>
            <a:miter lim="800000"/>
            <a:headEnd/>
            <a:tailEnd/>
          </a:ln>
          <a:effectLst/>
        </p:spPr>
        <p:txBody>
          <a:bodyPr anchor="ctr"/>
          <a:lstStyle/>
          <a:p>
            <a:pPr algn="ctr" eaLnBrk="0" hangingPunct="0"/>
            <a:r>
              <a:rPr lang="fr-FR" sz="3400" b="1" i="1" dirty="0">
                <a:latin typeface="Pristina" pitchFamily="66" charset="0"/>
              </a:rPr>
              <a:t>Contact</a:t>
            </a:r>
            <a:endParaRPr lang="fr-FR" sz="3400" i="1" dirty="0">
              <a:latin typeface="Pristina" pitchFamily="66" charset="0"/>
            </a:endParaRPr>
          </a:p>
        </p:txBody>
      </p:sp>
      <p:pic>
        <p:nvPicPr>
          <p:cNvPr id="7" name="Image 3" descr="LOGO CJ ENTIER2 BLC.eps"/>
          <p:cNvPicPr>
            <a:picLocks noChangeAspect="1"/>
          </p:cNvPicPr>
          <p:nvPr/>
        </p:nvPicPr>
        <p:blipFill>
          <a:blip r:embed="rId5" cstate="email"/>
          <a:srcRect/>
          <a:stretch>
            <a:fillRect/>
          </a:stretch>
        </p:blipFill>
        <p:spPr bwMode="auto">
          <a:xfrm>
            <a:off x="1" y="1"/>
            <a:ext cx="1619672" cy="15792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Image 6" descr="LOGO CJ BLC typo.eps"/>
          <p:cNvPicPr>
            <a:picLocks noChangeAspect="1"/>
          </p:cNvPicPr>
          <p:nvPr/>
        </p:nvPicPr>
        <p:blipFill>
          <a:blip r:embed="rId2" cstate="email"/>
          <a:srcRect/>
          <a:stretch>
            <a:fillRect/>
          </a:stretch>
        </p:blipFill>
        <p:spPr bwMode="auto">
          <a:xfrm>
            <a:off x="179512" y="116632"/>
            <a:ext cx="1482725" cy="204788"/>
          </a:xfrm>
          <a:prstGeom prst="rect">
            <a:avLst/>
          </a:prstGeom>
          <a:noFill/>
          <a:ln w="9525">
            <a:noFill/>
            <a:miter lim="800000"/>
            <a:headEnd/>
            <a:tailEnd/>
          </a:ln>
        </p:spPr>
      </p:pic>
      <p:sp>
        <p:nvSpPr>
          <p:cNvPr id="34819" name="Rectangle 2"/>
          <p:cNvSpPr>
            <a:spLocks noChangeArrowheads="1"/>
          </p:cNvSpPr>
          <p:nvPr/>
        </p:nvSpPr>
        <p:spPr bwMode="auto">
          <a:xfrm>
            <a:off x="179512" y="404664"/>
            <a:ext cx="8208912" cy="792088"/>
          </a:xfrm>
          <a:prstGeom prst="rect">
            <a:avLst/>
          </a:prstGeom>
          <a:noFill/>
          <a:ln w="9525">
            <a:noFill/>
            <a:miter lim="800000"/>
            <a:headEnd/>
            <a:tailEnd/>
          </a:ln>
        </p:spPr>
        <p:txBody>
          <a:bodyPr/>
          <a:lstStyle/>
          <a:p>
            <a:pPr marL="342900" indent="-342900">
              <a:spcBef>
                <a:spcPct val="20000"/>
              </a:spcBef>
            </a:pPr>
            <a:r>
              <a:rPr lang="fr-FR" sz="2000" b="1" u="sng" dirty="0" smtClean="0">
                <a:latin typeface="Baskerville Old Face" pitchFamily="18" charset="0"/>
              </a:rPr>
              <a:t>PRESTATIONS OPTIONNELLES</a:t>
            </a:r>
          </a:p>
          <a:p>
            <a:pPr marL="342900" indent="-342900">
              <a:spcBef>
                <a:spcPct val="20000"/>
              </a:spcBef>
            </a:pPr>
            <a:r>
              <a:rPr lang="fr-FR" sz="2000" dirty="0" smtClean="0">
                <a:latin typeface="Pristina" pitchFamily="66" charset="0"/>
              </a:rPr>
              <a:t>Option campement </a:t>
            </a:r>
            <a:r>
              <a:rPr lang="fr-FR" sz="2000" dirty="0">
                <a:latin typeface="Pristina" pitchFamily="66" charset="0"/>
              </a:rPr>
              <a:t>éphémère monté spécialement pour vous </a:t>
            </a:r>
            <a:r>
              <a:rPr lang="fr-FR" sz="2000" dirty="0" smtClean="0">
                <a:latin typeface="Pristina" pitchFamily="66" charset="0"/>
              </a:rPr>
              <a:t>dans le Grand Erg Oriental</a:t>
            </a:r>
            <a:endParaRPr lang="fr-FR" sz="2000" dirty="0">
              <a:latin typeface="Pristina" pitchFamily="66" charset="0"/>
            </a:endParaRPr>
          </a:p>
        </p:txBody>
      </p:sp>
      <p:sp>
        <p:nvSpPr>
          <p:cNvPr id="34820" name="Rectangle 7"/>
          <p:cNvSpPr>
            <a:spLocks noChangeArrowheads="1"/>
          </p:cNvSpPr>
          <p:nvPr/>
        </p:nvSpPr>
        <p:spPr bwMode="auto">
          <a:xfrm>
            <a:off x="8159750" y="85725"/>
            <a:ext cx="1021433" cy="400110"/>
          </a:xfrm>
          <a:prstGeom prst="rect">
            <a:avLst/>
          </a:prstGeom>
          <a:noFill/>
          <a:ln w="9525">
            <a:noFill/>
            <a:miter lim="800000"/>
            <a:headEnd/>
            <a:tailEnd/>
          </a:ln>
        </p:spPr>
        <p:txBody>
          <a:bodyPr wrap="none">
            <a:spAutoFit/>
          </a:bodyPr>
          <a:lstStyle/>
          <a:p>
            <a:pPr defTabSz="914400" eaLnBrk="0" fontAlgn="ctr" hangingPunct="0"/>
            <a:r>
              <a:rPr lang="fr-FR" sz="2000" b="1" dirty="0" smtClean="0">
                <a:latin typeface="Pristina" pitchFamily="66" charset="0"/>
                <a:cs typeface="Arial" pitchFamily="34" charset="0"/>
              </a:rPr>
              <a:t>Jour 1 et </a:t>
            </a:r>
            <a:r>
              <a:rPr lang="fr-FR" sz="2000" b="1" dirty="0">
                <a:latin typeface="Pristina" pitchFamily="66" charset="0"/>
                <a:cs typeface="Arial" pitchFamily="34" charset="0"/>
              </a:rPr>
              <a:t>2</a:t>
            </a:r>
            <a:endParaRPr lang="fr-FR" sz="2000" dirty="0">
              <a:latin typeface="Pristina" pitchFamily="66" charset="0"/>
            </a:endParaRPr>
          </a:p>
        </p:txBody>
      </p:sp>
      <p:pic>
        <p:nvPicPr>
          <p:cNvPr id="34821" name="Image 11" descr="IMG_8989.jpg"/>
          <p:cNvPicPr>
            <a:picLocks noChangeAspect="1"/>
          </p:cNvPicPr>
          <p:nvPr/>
        </p:nvPicPr>
        <p:blipFill>
          <a:blip r:embed="rId3" cstate="email"/>
          <a:srcRect/>
          <a:stretch>
            <a:fillRect/>
          </a:stretch>
        </p:blipFill>
        <p:spPr bwMode="auto">
          <a:xfrm>
            <a:off x="0" y="1277938"/>
            <a:ext cx="9144000" cy="4810125"/>
          </a:xfrm>
          <a:prstGeom prst="rect">
            <a:avLst/>
          </a:prstGeom>
          <a:noFill/>
          <a:ln w="9525">
            <a:noFill/>
            <a:miter lim="800000"/>
            <a:headEnd/>
            <a:tailEnd/>
          </a:ln>
        </p:spPr>
      </p:pic>
      <p:sp>
        <p:nvSpPr>
          <p:cNvPr id="34822" name="Sous-titre 2"/>
          <p:cNvSpPr>
            <a:spLocks/>
          </p:cNvSpPr>
          <p:nvPr/>
        </p:nvSpPr>
        <p:spPr bwMode="auto">
          <a:xfrm>
            <a:off x="366713" y="6411913"/>
            <a:ext cx="1617662" cy="296862"/>
          </a:xfrm>
          <a:prstGeom prst="rect">
            <a:avLst/>
          </a:prstGeom>
          <a:noFill/>
          <a:ln w="9525">
            <a:noFill/>
            <a:miter lim="800000"/>
            <a:headEnd/>
            <a:tailEnd/>
          </a:ln>
        </p:spPr>
        <p:txBody>
          <a:bodyPr/>
          <a:lstStyle/>
          <a:p>
            <a:pPr>
              <a:spcBef>
                <a:spcPct val="20000"/>
              </a:spcBef>
              <a:buFont typeface="Arial" pitchFamily="34" charset="0"/>
              <a:buNone/>
            </a:pPr>
            <a:r>
              <a:rPr lang="fr-FR" sz="1400" b="1">
                <a:solidFill>
                  <a:srgbClr val="FFFFFF"/>
                </a:solidFill>
                <a:latin typeface="Pristina" pitchFamily="66" charset="0"/>
              </a:rPr>
              <a:t>La Tunisie Nouvelle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ChangeArrowheads="1"/>
          </p:cNvSpPr>
          <p:nvPr/>
        </p:nvSpPr>
        <p:spPr bwMode="auto">
          <a:xfrm>
            <a:off x="754063" y="127000"/>
            <a:ext cx="7777162" cy="490538"/>
          </a:xfrm>
          <a:prstGeom prst="rect">
            <a:avLst/>
          </a:prstGeom>
          <a:noFill/>
          <a:ln w="9525">
            <a:noFill/>
            <a:miter lim="800000"/>
            <a:headEnd/>
            <a:tailEnd/>
          </a:ln>
        </p:spPr>
        <p:txBody>
          <a:bodyPr/>
          <a:lstStyle/>
          <a:p>
            <a:pPr marL="342900" indent="-342900" algn="ctr">
              <a:spcBef>
                <a:spcPct val="20000"/>
              </a:spcBef>
            </a:pPr>
            <a:r>
              <a:rPr lang="fr-FR" sz="3000" b="1" i="1">
                <a:latin typeface="Pristina" pitchFamily="66" charset="0"/>
              </a:rPr>
              <a:t>Arrivée sur votre campement éphémère</a:t>
            </a:r>
            <a:endParaRPr lang="fr-FR" sz="3000" i="1">
              <a:latin typeface="Pristina" pitchFamily="66" charset="0"/>
            </a:endParaRPr>
          </a:p>
        </p:txBody>
      </p:sp>
      <p:pic>
        <p:nvPicPr>
          <p:cNvPr id="36867" name="Picture 4" descr="DSCN0062"/>
          <p:cNvPicPr>
            <a:picLocks noChangeAspect="1" noChangeArrowheads="1"/>
          </p:cNvPicPr>
          <p:nvPr/>
        </p:nvPicPr>
        <p:blipFill>
          <a:blip r:embed="rId2" cstate="email"/>
          <a:srcRect/>
          <a:stretch>
            <a:fillRect/>
          </a:stretch>
        </p:blipFill>
        <p:spPr bwMode="auto">
          <a:xfrm>
            <a:off x="684213" y="3413125"/>
            <a:ext cx="3384550" cy="2536825"/>
          </a:xfrm>
          <a:prstGeom prst="rect">
            <a:avLst/>
          </a:prstGeom>
          <a:noFill/>
          <a:ln w="9525">
            <a:noFill/>
            <a:miter lim="800000"/>
            <a:headEnd/>
            <a:tailEnd/>
          </a:ln>
        </p:spPr>
      </p:pic>
      <p:sp>
        <p:nvSpPr>
          <p:cNvPr id="36868" name="Rectangle 4"/>
          <p:cNvSpPr>
            <a:spLocks noChangeArrowheads="1"/>
          </p:cNvSpPr>
          <p:nvPr/>
        </p:nvSpPr>
        <p:spPr bwMode="auto">
          <a:xfrm>
            <a:off x="611188" y="6092825"/>
            <a:ext cx="7777162" cy="555625"/>
          </a:xfrm>
          <a:prstGeom prst="rect">
            <a:avLst/>
          </a:prstGeom>
          <a:noFill/>
          <a:ln w="9525">
            <a:noFill/>
            <a:miter lim="800000"/>
            <a:headEnd/>
            <a:tailEnd/>
          </a:ln>
        </p:spPr>
        <p:txBody>
          <a:bodyPr/>
          <a:lstStyle/>
          <a:p>
            <a:pPr marL="342900" indent="-342900" algn="ctr">
              <a:spcBef>
                <a:spcPct val="20000"/>
              </a:spcBef>
            </a:pPr>
            <a:r>
              <a:rPr lang="fr-FR" sz="3000" b="1" i="1" dirty="0">
                <a:latin typeface="Pristina" pitchFamily="66" charset="0"/>
              </a:rPr>
              <a:t>Dans </a:t>
            </a:r>
            <a:r>
              <a:rPr lang="fr-FR" sz="3000" b="1" i="1" dirty="0" smtClean="0">
                <a:latin typeface="Pristina" pitchFamily="66" charset="0"/>
              </a:rPr>
              <a:t> la Terre Sans Hommes</a:t>
            </a:r>
            <a:endParaRPr lang="fr-FR" sz="3000" b="1" i="1" dirty="0">
              <a:latin typeface="Pristina" pitchFamily="66" charset="0"/>
            </a:endParaRPr>
          </a:p>
        </p:txBody>
      </p:sp>
      <p:pic>
        <p:nvPicPr>
          <p:cNvPr id="36869" name="Picture 6" descr="lodge"/>
          <p:cNvPicPr>
            <a:picLocks noChangeAspect="1" noChangeArrowheads="1"/>
          </p:cNvPicPr>
          <p:nvPr/>
        </p:nvPicPr>
        <p:blipFill>
          <a:blip r:embed="rId3" cstate="email"/>
          <a:srcRect/>
          <a:stretch>
            <a:fillRect/>
          </a:stretch>
        </p:blipFill>
        <p:spPr bwMode="auto">
          <a:xfrm>
            <a:off x="684213" y="965200"/>
            <a:ext cx="3384550" cy="2257425"/>
          </a:xfrm>
          <a:prstGeom prst="rect">
            <a:avLst/>
          </a:prstGeom>
          <a:noFill/>
          <a:ln w="9525">
            <a:noFill/>
            <a:miter lim="800000"/>
            <a:headEnd/>
            <a:tailEnd/>
          </a:ln>
        </p:spPr>
      </p:pic>
      <p:pic>
        <p:nvPicPr>
          <p:cNvPr id="36870" name="Picture 7" descr="lodge2"/>
          <p:cNvPicPr>
            <a:picLocks noChangeAspect="1" noChangeArrowheads="1"/>
          </p:cNvPicPr>
          <p:nvPr/>
        </p:nvPicPr>
        <p:blipFill>
          <a:blip r:embed="rId4" cstate="email"/>
          <a:srcRect/>
          <a:stretch>
            <a:fillRect/>
          </a:stretch>
        </p:blipFill>
        <p:spPr bwMode="auto">
          <a:xfrm>
            <a:off x="4716463" y="965200"/>
            <a:ext cx="3527425" cy="2335213"/>
          </a:xfrm>
          <a:prstGeom prst="rect">
            <a:avLst/>
          </a:prstGeom>
          <a:noFill/>
          <a:ln w="9525">
            <a:noFill/>
            <a:miter lim="800000"/>
            <a:headEnd/>
            <a:tailEnd/>
          </a:ln>
        </p:spPr>
      </p:pic>
      <p:pic>
        <p:nvPicPr>
          <p:cNvPr id="36871" name="Picture 8" descr="IMG_4058"/>
          <p:cNvPicPr>
            <a:picLocks noChangeAspect="1" noChangeArrowheads="1"/>
          </p:cNvPicPr>
          <p:nvPr/>
        </p:nvPicPr>
        <p:blipFill>
          <a:blip r:embed="rId5" cstate="email"/>
          <a:srcRect/>
          <a:stretch>
            <a:fillRect/>
          </a:stretch>
        </p:blipFill>
        <p:spPr bwMode="auto">
          <a:xfrm>
            <a:off x="4643438" y="3533775"/>
            <a:ext cx="3600450" cy="240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ChangeArrowheads="1"/>
          </p:cNvSpPr>
          <p:nvPr/>
        </p:nvSpPr>
        <p:spPr bwMode="auto">
          <a:xfrm>
            <a:off x="0" y="0"/>
            <a:ext cx="7524328" cy="760413"/>
          </a:xfrm>
          <a:prstGeom prst="rect">
            <a:avLst/>
          </a:prstGeom>
          <a:noFill/>
          <a:ln w="9525">
            <a:noFill/>
            <a:miter lim="800000"/>
            <a:headEnd/>
            <a:tailEnd/>
          </a:ln>
        </p:spPr>
        <p:txBody>
          <a:bodyPr/>
          <a:lstStyle/>
          <a:p>
            <a:pPr marL="342900" indent="-342900">
              <a:spcBef>
                <a:spcPct val="20000"/>
              </a:spcBef>
            </a:pPr>
            <a:r>
              <a:rPr lang="fr-FR" sz="2000" dirty="0">
                <a:latin typeface="Pristina" pitchFamily="66" charset="0"/>
              </a:rPr>
              <a:t>Le Lodge « Ambassadeur » base </a:t>
            </a:r>
            <a:r>
              <a:rPr lang="fr-FR" sz="2000" dirty="0" smtClean="0">
                <a:latin typeface="Pristina" pitchFamily="66" charset="0"/>
              </a:rPr>
              <a:t>2 </a:t>
            </a:r>
            <a:r>
              <a:rPr lang="fr-FR" sz="2000" dirty="0">
                <a:latin typeface="Pristina" pitchFamily="66" charset="0"/>
              </a:rPr>
              <a:t>: accueil et service</a:t>
            </a:r>
          </a:p>
          <a:p>
            <a:pPr marL="342900" indent="-342900">
              <a:spcBef>
                <a:spcPct val="20000"/>
              </a:spcBef>
            </a:pPr>
            <a:r>
              <a:rPr lang="fr-FR" sz="1400" i="1" dirty="0">
                <a:hlinkClick r:id="rId2"/>
              </a:rPr>
              <a:t>http://www.croisierejaune.com/video/31_ephemere_ambassadeur_camp.html</a:t>
            </a:r>
            <a:endParaRPr lang="fr-FR" sz="1400" dirty="0">
              <a:latin typeface="Maiandra GD" pitchFamily="34" charset="0"/>
            </a:endParaRPr>
          </a:p>
          <a:p>
            <a:pPr marL="342900" indent="-342900">
              <a:spcBef>
                <a:spcPct val="20000"/>
              </a:spcBef>
            </a:pPr>
            <a:endParaRPr lang="fr-FR" sz="1400" dirty="0">
              <a:latin typeface="Maiandra GD" pitchFamily="34" charset="0"/>
            </a:endParaRPr>
          </a:p>
          <a:p>
            <a:pPr marL="342900" indent="-342900">
              <a:spcBef>
                <a:spcPct val="20000"/>
              </a:spcBef>
            </a:pPr>
            <a:endParaRPr lang="fr-FR" sz="1400" dirty="0">
              <a:latin typeface="Maiandra GD" pitchFamily="34" charset="0"/>
            </a:endParaRPr>
          </a:p>
        </p:txBody>
      </p:sp>
      <p:sp>
        <p:nvSpPr>
          <p:cNvPr id="39940" name="Rectangle 7"/>
          <p:cNvSpPr>
            <a:spLocks noChangeArrowheads="1"/>
          </p:cNvSpPr>
          <p:nvPr/>
        </p:nvSpPr>
        <p:spPr bwMode="auto">
          <a:xfrm>
            <a:off x="7740352" y="0"/>
            <a:ext cx="1271502" cy="400110"/>
          </a:xfrm>
          <a:prstGeom prst="rect">
            <a:avLst/>
          </a:prstGeom>
          <a:noFill/>
          <a:ln w="9525">
            <a:noFill/>
            <a:miter lim="800000"/>
            <a:headEnd/>
            <a:tailEnd/>
          </a:ln>
        </p:spPr>
        <p:txBody>
          <a:bodyPr wrap="none">
            <a:spAutoFit/>
          </a:bodyPr>
          <a:lstStyle/>
          <a:p>
            <a:pPr defTabSz="914400" eaLnBrk="0" fontAlgn="ctr" hangingPunct="0"/>
            <a:r>
              <a:rPr lang="fr-FR" sz="2000" b="1" dirty="0">
                <a:latin typeface="Pristina" pitchFamily="66" charset="0"/>
                <a:cs typeface="Arial" pitchFamily="34" charset="0"/>
              </a:rPr>
              <a:t>JOUR </a:t>
            </a:r>
            <a:r>
              <a:rPr lang="fr-FR" sz="2000" b="1" dirty="0" smtClean="0">
                <a:latin typeface="Pristina" pitchFamily="66" charset="0"/>
                <a:cs typeface="Arial" pitchFamily="34" charset="0"/>
              </a:rPr>
              <a:t> 1et 2</a:t>
            </a:r>
            <a:endParaRPr lang="fr-FR" sz="2000" dirty="0">
              <a:latin typeface="Pristina" pitchFamily="66" charset="0"/>
            </a:endParaRPr>
          </a:p>
        </p:txBody>
      </p:sp>
      <p:pic>
        <p:nvPicPr>
          <p:cNvPr id="39942" name="Image 9" descr="IMG_8924_2.jpg"/>
          <p:cNvPicPr>
            <a:picLocks noChangeAspect="1"/>
          </p:cNvPicPr>
          <p:nvPr/>
        </p:nvPicPr>
        <p:blipFill>
          <a:blip r:embed="rId3" cstate="email"/>
          <a:srcRect/>
          <a:stretch>
            <a:fillRect/>
          </a:stretch>
        </p:blipFill>
        <p:spPr bwMode="auto">
          <a:xfrm>
            <a:off x="0" y="2276872"/>
            <a:ext cx="5760381" cy="3933552"/>
          </a:xfrm>
          <a:prstGeom prst="rect">
            <a:avLst/>
          </a:prstGeom>
          <a:noFill/>
          <a:ln w="9525">
            <a:noFill/>
            <a:miter lim="800000"/>
            <a:headEnd/>
            <a:tailEnd/>
          </a:ln>
        </p:spPr>
      </p:pic>
      <p:sp>
        <p:nvSpPr>
          <p:cNvPr id="39943" name="Sous-titre 2"/>
          <p:cNvSpPr>
            <a:spLocks/>
          </p:cNvSpPr>
          <p:nvPr/>
        </p:nvSpPr>
        <p:spPr bwMode="auto">
          <a:xfrm>
            <a:off x="366713" y="6411913"/>
            <a:ext cx="1617662" cy="296862"/>
          </a:xfrm>
          <a:prstGeom prst="rect">
            <a:avLst/>
          </a:prstGeom>
          <a:noFill/>
          <a:ln w="9525">
            <a:noFill/>
            <a:miter lim="800000"/>
            <a:headEnd/>
            <a:tailEnd/>
          </a:ln>
        </p:spPr>
        <p:txBody>
          <a:bodyPr/>
          <a:lstStyle/>
          <a:p>
            <a:pPr>
              <a:spcBef>
                <a:spcPct val="20000"/>
              </a:spcBef>
              <a:buFont typeface="Arial" pitchFamily="34" charset="0"/>
              <a:buNone/>
            </a:pPr>
            <a:r>
              <a:rPr lang="fr-FR" sz="1400" b="1" dirty="0">
                <a:solidFill>
                  <a:srgbClr val="FFFFFF"/>
                </a:solidFill>
                <a:latin typeface="Pristina" pitchFamily="66" charset="0"/>
              </a:rPr>
              <a:t>La Tunisie Nouvelle</a:t>
            </a:r>
          </a:p>
        </p:txBody>
      </p:sp>
      <p:sp>
        <p:nvSpPr>
          <p:cNvPr id="9" name="Rectangle 7"/>
          <p:cNvSpPr>
            <a:spLocks noChangeArrowheads="1"/>
          </p:cNvSpPr>
          <p:nvPr/>
        </p:nvSpPr>
        <p:spPr bwMode="auto">
          <a:xfrm>
            <a:off x="179512" y="1268760"/>
            <a:ext cx="4536504" cy="461665"/>
          </a:xfrm>
          <a:prstGeom prst="rect">
            <a:avLst/>
          </a:prstGeom>
          <a:noFill/>
          <a:ln w="9525">
            <a:noFill/>
            <a:miter lim="800000"/>
            <a:headEnd/>
            <a:tailEnd/>
          </a:ln>
        </p:spPr>
        <p:txBody>
          <a:bodyPr wrap="square">
            <a:spAutoFit/>
          </a:bodyPr>
          <a:lstStyle/>
          <a:p>
            <a:pPr algn="ctr" defTabSz="914400" eaLnBrk="0" fontAlgn="ctr" hangingPunct="0"/>
            <a:r>
              <a:rPr lang="fr-FR" sz="2400" b="1" dirty="0" smtClean="0">
                <a:latin typeface="Pristina" pitchFamily="66" charset="0"/>
                <a:cs typeface="Arial" pitchFamily="34" charset="0"/>
              </a:rPr>
              <a:t>Plan base  </a:t>
            </a:r>
            <a:r>
              <a:rPr lang="fr-FR" sz="2400" b="1" dirty="0" smtClean="0">
                <a:latin typeface="Pristina" pitchFamily="66" charset="0"/>
                <a:cs typeface="Arial" pitchFamily="34" charset="0"/>
              </a:rPr>
              <a:t>2</a:t>
            </a:r>
            <a:endParaRPr lang="fr-FR" sz="2400" dirty="0">
              <a:latin typeface="Pristina" pitchFamily="66" charset="0"/>
            </a:endParaRPr>
          </a:p>
        </p:txBody>
      </p:sp>
      <p:pic>
        <p:nvPicPr>
          <p:cNvPr id="59393" name="Picture 1" descr="\\192.168.1.5\cj\6 PRODUCTION\Croisiere jaune\PLANS\TENTE LODGE\TENTE LODGE1.jpg"/>
          <p:cNvPicPr>
            <a:picLocks noChangeAspect="1" noChangeArrowheads="1"/>
          </p:cNvPicPr>
          <p:nvPr/>
        </p:nvPicPr>
        <p:blipFill>
          <a:blip r:embed="rId4" cstate="print"/>
          <a:srcRect/>
          <a:stretch>
            <a:fillRect/>
          </a:stretch>
        </p:blipFill>
        <p:spPr bwMode="auto">
          <a:xfrm>
            <a:off x="4644008" y="832726"/>
            <a:ext cx="4261343" cy="602527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Image 6" descr="LOGO CJ BLC typo.eps"/>
          <p:cNvPicPr>
            <a:picLocks noChangeAspect="1"/>
          </p:cNvPicPr>
          <p:nvPr/>
        </p:nvPicPr>
        <p:blipFill>
          <a:blip r:embed="rId2" cstate="email"/>
          <a:srcRect/>
          <a:stretch>
            <a:fillRect/>
          </a:stretch>
        </p:blipFill>
        <p:spPr bwMode="auto">
          <a:xfrm>
            <a:off x="501650" y="158750"/>
            <a:ext cx="1482725" cy="204788"/>
          </a:xfrm>
          <a:prstGeom prst="rect">
            <a:avLst/>
          </a:prstGeom>
          <a:noFill/>
          <a:ln w="9525">
            <a:noFill/>
            <a:miter lim="800000"/>
            <a:headEnd/>
            <a:tailEnd/>
          </a:ln>
        </p:spPr>
      </p:pic>
      <p:pic>
        <p:nvPicPr>
          <p:cNvPr id="17416" name="Image 9" descr="dune_1.jpg"/>
          <p:cNvPicPr>
            <a:picLocks noChangeAspect="1"/>
          </p:cNvPicPr>
          <p:nvPr/>
        </p:nvPicPr>
        <p:blipFill>
          <a:blip r:embed="rId3" cstate="email"/>
          <a:srcRect/>
          <a:stretch>
            <a:fillRect/>
          </a:stretch>
        </p:blipFill>
        <p:spPr bwMode="auto">
          <a:xfrm>
            <a:off x="0" y="931863"/>
            <a:ext cx="6586538" cy="4419600"/>
          </a:xfrm>
          <a:prstGeom prst="rect">
            <a:avLst/>
          </a:prstGeom>
          <a:noFill/>
          <a:ln w="9525">
            <a:noFill/>
            <a:miter lim="800000"/>
            <a:headEnd/>
            <a:tailEnd/>
          </a:ln>
        </p:spPr>
      </p:pic>
      <p:pic>
        <p:nvPicPr>
          <p:cNvPr id="17417" name="Image 12" descr="Carte-coul-Tunisie.png"/>
          <p:cNvPicPr>
            <a:picLocks noChangeAspect="1"/>
          </p:cNvPicPr>
          <p:nvPr/>
        </p:nvPicPr>
        <p:blipFill>
          <a:blip r:embed="rId4" cstate="email"/>
          <a:srcRect/>
          <a:stretch>
            <a:fillRect/>
          </a:stretch>
        </p:blipFill>
        <p:spPr bwMode="auto">
          <a:xfrm>
            <a:off x="5045075" y="931863"/>
            <a:ext cx="4098925" cy="4419600"/>
          </a:xfrm>
          <a:prstGeom prst="rect">
            <a:avLst/>
          </a:prstGeom>
          <a:noFill/>
          <a:ln w="9525">
            <a:noFill/>
            <a:miter lim="800000"/>
            <a:headEnd/>
            <a:tailEnd/>
          </a:ln>
        </p:spPr>
      </p:pic>
      <p:sp>
        <p:nvSpPr>
          <p:cNvPr id="3" name="Sous-titre 2"/>
          <p:cNvSpPr>
            <a:spLocks/>
          </p:cNvSpPr>
          <p:nvPr/>
        </p:nvSpPr>
        <p:spPr bwMode="auto">
          <a:xfrm>
            <a:off x="366713" y="6411913"/>
            <a:ext cx="1617662" cy="296862"/>
          </a:xfrm>
          <a:prstGeom prst="rect">
            <a:avLst/>
          </a:prstGeom>
          <a:noFill/>
          <a:ln w="9525">
            <a:noFill/>
            <a:miter lim="800000"/>
            <a:headEnd/>
            <a:tailEnd/>
          </a:ln>
        </p:spPr>
        <p:txBody>
          <a:bodyPr/>
          <a:lstStyle/>
          <a:p>
            <a:pPr>
              <a:spcBef>
                <a:spcPct val="20000"/>
              </a:spcBef>
              <a:buFont typeface="Arial" charset="0"/>
              <a:buNone/>
            </a:pPr>
            <a:r>
              <a:rPr lang="fr-FR" sz="1400" b="1">
                <a:solidFill>
                  <a:srgbClr val="FFFFFF"/>
                </a:solidFill>
                <a:latin typeface="Pristina" pitchFamily="66" charset="0"/>
              </a:rPr>
              <a:t>La Tunisie Nouvelle</a:t>
            </a:r>
          </a:p>
        </p:txBody>
      </p:sp>
      <p:sp>
        <p:nvSpPr>
          <p:cNvPr id="6" name="Rectangle 12"/>
          <p:cNvSpPr>
            <a:spLocks noChangeArrowheads="1"/>
          </p:cNvSpPr>
          <p:nvPr/>
        </p:nvSpPr>
        <p:spPr bwMode="auto">
          <a:xfrm>
            <a:off x="7451304" y="188640"/>
            <a:ext cx="1692696" cy="548680"/>
          </a:xfrm>
          <a:prstGeom prst="rect">
            <a:avLst/>
          </a:prstGeom>
          <a:noFill/>
          <a:ln w="9525">
            <a:noFill/>
            <a:miter lim="800000"/>
            <a:headEnd/>
            <a:tailEnd/>
          </a:ln>
        </p:spPr>
        <p:txBody>
          <a:bodyPr/>
          <a:lstStyle/>
          <a:p>
            <a:pPr marL="342900" indent="-342900" algn="ctr" defTabSz="914400">
              <a:spcBef>
                <a:spcPct val="20000"/>
              </a:spcBef>
            </a:pPr>
            <a:r>
              <a:rPr lang="fr-FR" sz="3200" i="1" dirty="0" smtClean="0">
                <a:latin typeface="Pristina" pitchFamily="66" charset="0"/>
              </a:rPr>
              <a:t>Jour  1</a:t>
            </a:r>
            <a:endParaRPr lang="fr-FR" sz="3200" i="1" dirty="0">
              <a:latin typeface="Pristina" pitchFamily="66"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Image 6" descr="LOGO CJ BLC typo.eps"/>
          <p:cNvPicPr>
            <a:picLocks noChangeAspect="1"/>
          </p:cNvPicPr>
          <p:nvPr/>
        </p:nvPicPr>
        <p:blipFill>
          <a:blip r:embed="rId2" cstate="email"/>
          <a:srcRect/>
          <a:stretch>
            <a:fillRect/>
          </a:stretch>
        </p:blipFill>
        <p:spPr bwMode="auto">
          <a:xfrm>
            <a:off x="501650" y="158750"/>
            <a:ext cx="1482725" cy="204788"/>
          </a:xfrm>
          <a:prstGeom prst="rect">
            <a:avLst/>
          </a:prstGeom>
          <a:noFill/>
          <a:ln w="9525">
            <a:noFill/>
            <a:miter lim="800000"/>
            <a:headEnd/>
            <a:tailEnd/>
          </a:ln>
        </p:spPr>
      </p:pic>
      <p:sp>
        <p:nvSpPr>
          <p:cNvPr id="40963" name="Rectangle 2"/>
          <p:cNvSpPr>
            <a:spLocks noChangeArrowheads="1"/>
          </p:cNvSpPr>
          <p:nvPr/>
        </p:nvSpPr>
        <p:spPr bwMode="auto">
          <a:xfrm>
            <a:off x="360363" y="660400"/>
            <a:ext cx="6992937" cy="439738"/>
          </a:xfrm>
          <a:prstGeom prst="rect">
            <a:avLst/>
          </a:prstGeom>
          <a:noFill/>
          <a:ln w="9525">
            <a:noFill/>
            <a:miter lim="800000"/>
            <a:headEnd/>
            <a:tailEnd/>
          </a:ln>
        </p:spPr>
        <p:txBody>
          <a:bodyPr/>
          <a:lstStyle/>
          <a:p>
            <a:pPr marL="342900" indent="-342900">
              <a:spcBef>
                <a:spcPct val="20000"/>
              </a:spcBef>
            </a:pPr>
            <a:r>
              <a:rPr lang="fr-FR" sz="2000">
                <a:latin typeface="Pristina" pitchFamily="66" charset="0"/>
              </a:rPr>
              <a:t>Le Lodge « Ambassadeur » : accueil et service</a:t>
            </a:r>
          </a:p>
          <a:p>
            <a:pPr marL="342900" indent="-342900">
              <a:spcBef>
                <a:spcPct val="20000"/>
              </a:spcBef>
            </a:pPr>
            <a:r>
              <a:rPr lang="fr-FR" sz="1400" i="1">
                <a:hlinkClick r:id="rId3"/>
              </a:rPr>
              <a:t>http://www.croisierejaune.com/video/31_ephemere_ambassadeur_camp.html</a:t>
            </a:r>
            <a:endParaRPr lang="fr-FR" sz="1400">
              <a:latin typeface="Maiandra GD" pitchFamily="34" charset="0"/>
            </a:endParaRPr>
          </a:p>
          <a:p>
            <a:pPr marL="342900" indent="-342900">
              <a:spcBef>
                <a:spcPct val="20000"/>
              </a:spcBef>
            </a:pPr>
            <a:endParaRPr lang="fr-FR" sz="1400">
              <a:latin typeface="Maiandra GD" pitchFamily="34" charset="0"/>
            </a:endParaRPr>
          </a:p>
          <a:p>
            <a:pPr marL="342900" indent="-342900">
              <a:spcBef>
                <a:spcPct val="20000"/>
              </a:spcBef>
            </a:pPr>
            <a:endParaRPr lang="fr-FR" sz="1400">
              <a:latin typeface="Maiandra GD" pitchFamily="34" charset="0"/>
            </a:endParaRPr>
          </a:p>
        </p:txBody>
      </p:sp>
      <p:sp>
        <p:nvSpPr>
          <p:cNvPr id="40964" name="Rectangle 7"/>
          <p:cNvSpPr>
            <a:spLocks noChangeArrowheads="1"/>
          </p:cNvSpPr>
          <p:nvPr/>
        </p:nvSpPr>
        <p:spPr bwMode="auto">
          <a:xfrm>
            <a:off x="7693025" y="363538"/>
            <a:ext cx="1271502" cy="400110"/>
          </a:xfrm>
          <a:prstGeom prst="rect">
            <a:avLst/>
          </a:prstGeom>
          <a:noFill/>
          <a:ln w="9525">
            <a:noFill/>
            <a:miter lim="800000"/>
            <a:headEnd/>
            <a:tailEnd/>
          </a:ln>
        </p:spPr>
        <p:txBody>
          <a:bodyPr wrap="none">
            <a:spAutoFit/>
          </a:bodyPr>
          <a:lstStyle/>
          <a:p>
            <a:pPr defTabSz="914400" eaLnBrk="0" fontAlgn="ctr" hangingPunct="0"/>
            <a:r>
              <a:rPr lang="fr-FR" sz="2000" b="1" dirty="0">
                <a:latin typeface="Pristina" pitchFamily="66" charset="0"/>
                <a:cs typeface="Arial" pitchFamily="34" charset="0"/>
              </a:rPr>
              <a:t>JOUR </a:t>
            </a:r>
            <a:r>
              <a:rPr lang="fr-FR" sz="2000" b="1" dirty="0" smtClean="0">
                <a:latin typeface="Pristina" pitchFamily="66" charset="0"/>
                <a:cs typeface="Arial" pitchFamily="34" charset="0"/>
              </a:rPr>
              <a:t>1 et 2</a:t>
            </a:r>
            <a:endParaRPr lang="fr-FR" sz="2000" dirty="0">
              <a:latin typeface="Pristina" pitchFamily="66" charset="0"/>
            </a:endParaRPr>
          </a:p>
        </p:txBody>
      </p:sp>
      <p:pic>
        <p:nvPicPr>
          <p:cNvPr id="40965" name="Image 7" descr="DSC_0201~.jpg"/>
          <p:cNvPicPr>
            <a:picLocks noChangeAspect="1"/>
          </p:cNvPicPr>
          <p:nvPr/>
        </p:nvPicPr>
        <p:blipFill>
          <a:blip r:embed="rId4" cstate="email"/>
          <a:srcRect/>
          <a:stretch>
            <a:fillRect/>
          </a:stretch>
        </p:blipFill>
        <p:spPr bwMode="auto">
          <a:xfrm>
            <a:off x="0" y="1346200"/>
            <a:ext cx="2532063" cy="4681538"/>
          </a:xfrm>
          <a:prstGeom prst="rect">
            <a:avLst/>
          </a:prstGeom>
          <a:noFill/>
          <a:ln w="9525">
            <a:noFill/>
            <a:miter lim="800000"/>
            <a:headEnd/>
            <a:tailEnd/>
          </a:ln>
        </p:spPr>
      </p:pic>
      <p:pic>
        <p:nvPicPr>
          <p:cNvPr id="40966" name="Image 8" descr="DSC_0243.jpg"/>
          <p:cNvPicPr>
            <a:picLocks noChangeAspect="1"/>
          </p:cNvPicPr>
          <p:nvPr/>
        </p:nvPicPr>
        <p:blipFill>
          <a:blip r:embed="rId5" cstate="email"/>
          <a:srcRect/>
          <a:stretch>
            <a:fillRect/>
          </a:stretch>
        </p:blipFill>
        <p:spPr bwMode="auto">
          <a:xfrm>
            <a:off x="5341938" y="1346200"/>
            <a:ext cx="3802062" cy="4681538"/>
          </a:xfrm>
          <a:prstGeom prst="rect">
            <a:avLst/>
          </a:prstGeom>
          <a:noFill/>
          <a:ln w="9525">
            <a:noFill/>
            <a:miter lim="800000"/>
            <a:headEnd/>
            <a:tailEnd/>
          </a:ln>
        </p:spPr>
      </p:pic>
      <p:pic>
        <p:nvPicPr>
          <p:cNvPr id="40967" name="Image 6" descr="DSC_0215.jpg"/>
          <p:cNvPicPr>
            <a:picLocks noChangeAspect="1"/>
          </p:cNvPicPr>
          <p:nvPr/>
        </p:nvPicPr>
        <p:blipFill>
          <a:blip r:embed="rId6" cstate="email"/>
          <a:srcRect r="-14325"/>
          <a:stretch>
            <a:fillRect/>
          </a:stretch>
        </p:blipFill>
        <p:spPr bwMode="auto">
          <a:xfrm>
            <a:off x="2532063" y="1346200"/>
            <a:ext cx="3302000" cy="4681538"/>
          </a:xfrm>
          <a:prstGeom prst="rect">
            <a:avLst/>
          </a:prstGeom>
          <a:noFill/>
          <a:ln w="9525">
            <a:noFill/>
            <a:miter lim="800000"/>
            <a:headEnd/>
            <a:tailEnd/>
          </a:ln>
        </p:spPr>
      </p:pic>
      <p:sp>
        <p:nvSpPr>
          <p:cNvPr id="40968" name="Sous-titre 2"/>
          <p:cNvSpPr>
            <a:spLocks/>
          </p:cNvSpPr>
          <p:nvPr/>
        </p:nvSpPr>
        <p:spPr bwMode="auto">
          <a:xfrm>
            <a:off x="366713" y="6411913"/>
            <a:ext cx="1617662" cy="296862"/>
          </a:xfrm>
          <a:prstGeom prst="rect">
            <a:avLst/>
          </a:prstGeom>
          <a:noFill/>
          <a:ln w="9525">
            <a:noFill/>
            <a:miter lim="800000"/>
            <a:headEnd/>
            <a:tailEnd/>
          </a:ln>
        </p:spPr>
        <p:txBody>
          <a:bodyPr/>
          <a:lstStyle/>
          <a:p>
            <a:pPr>
              <a:spcBef>
                <a:spcPct val="20000"/>
              </a:spcBef>
              <a:buFont typeface="Arial" pitchFamily="34" charset="0"/>
              <a:buNone/>
            </a:pPr>
            <a:r>
              <a:rPr lang="fr-FR" sz="1400" b="1">
                <a:solidFill>
                  <a:srgbClr val="FFFFFF"/>
                </a:solidFill>
                <a:latin typeface="Pristina" pitchFamily="66" charset="0"/>
              </a:rPr>
              <a:t>La Tunisie Nouvelle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Image 6" descr="LOGO CJ BLC typo.eps"/>
          <p:cNvPicPr>
            <a:picLocks noChangeAspect="1"/>
          </p:cNvPicPr>
          <p:nvPr/>
        </p:nvPicPr>
        <p:blipFill>
          <a:blip r:embed="rId2" cstate="email"/>
          <a:srcRect/>
          <a:stretch>
            <a:fillRect/>
          </a:stretch>
        </p:blipFill>
        <p:spPr bwMode="auto">
          <a:xfrm>
            <a:off x="501650" y="158750"/>
            <a:ext cx="1482725" cy="204788"/>
          </a:xfrm>
          <a:prstGeom prst="rect">
            <a:avLst/>
          </a:prstGeom>
          <a:noFill/>
          <a:ln w="9525">
            <a:noFill/>
            <a:miter lim="800000"/>
            <a:headEnd/>
            <a:tailEnd/>
          </a:ln>
        </p:spPr>
      </p:pic>
      <p:sp>
        <p:nvSpPr>
          <p:cNvPr id="41987" name="Rectangle 2"/>
          <p:cNvSpPr>
            <a:spLocks noChangeArrowheads="1"/>
          </p:cNvSpPr>
          <p:nvPr/>
        </p:nvSpPr>
        <p:spPr bwMode="auto">
          <a:xfrm>
            <a:off x="360363" y="660400"/>
            <a:ext cx="6992937" cy="439738"/>
          </a:xfrm>
          <a:prstGeom prst="rect">
            <a:avLst/>
          </a:prstGeom>
          <a:noFill/>
          <a:ln w="9525">
            <a:noFill/>
            <a:miter lim="800000"/>
            <a:headEnd/>
            <a:tailEnd/>
          </a:ln>
        </p:spPr>
        <p:txBody>
          <a:bodyPr/>
          <a:lstStyle/>
          <a:p>
            <a:pPr marL="342900" indent="-342900">
              <a:spcBef>
                <a:spcPct val="20000"/>
              </a:spcBef>
            </a:pPr>
            <a:r>
              <a:rPr lang="fr-FR" sz="2000">
                <a:latin typeface="Pristina" pitchFamily="66" charset="0"/>
              </a:rPr>
              <a:t>Un lieu unique et exclusif.</a:t>
            </a:r>
          </a:p>
          <a:p>
            <a:pPr marL="342900" indent="-342900">
              <a:spcBef>
                <a:spcPct val="20000"/>
              </a:spcBef>
            </a:pPr>
            <a:r>
              <a:rPr lang="fr-FR" sz="1400" i="1">
                <a:hlinkClick r:id="rId3"/>
              </a:rPr>
              <a:t>http://www.croisierejaune.com/video/31_ephemere_ambassadeur_camp.html</a:t>
            </a:r>
            <a:endParaRPr lang="fr-FR" sz="1400">
              <a:latin typeface="Maiandra GD" pitchFamily="34" charset="0"/>
            </a:endParaRPr>
          </a:p>
          <a:p>
            <a:pPr marL="342900" indent="-342900">
              <a:spcBef>
                <a:spcPct val="20000"/>
              </a:spcBef>
            </a:pPr>
            <a:endParaRPr lang="fr-FR" sz="1400">
              <a:latin typeface="Maiandra GD" pitchFamily="34" charset="0"/>
            </a:endParaRPr>
          </a:p>
          <a:p>
            <a:pPr marL="342900" indent="-342900">
              <a:spcBef>
                <a:spcPct val="20000"/>
              </a:spcBef>
            </a:pPr>
            <a:endParaRPr lang="fr-FR" sz="1400">
              <a:latin typeface="Maiandra GD" pitchFamily="34" charset="0"/>
            </a:endParaRPr>
          </a:p>
          <a:p>
            <a:pPr marL="342900" indent="-342900">
              <a:spcBef>
                <a:spcPct val="20000"/>
              </a:spcBef>
            </a:pPr>
            <a:endParaRPr lang="fr-FR" sz="1400">
              <a:latin typeface="Maiandra GD" pitchFamily="34" charset="0"/>
            </a:endParaRPr>
          </a:p>
          <a:p>
            <a:pPr marL="342900" indent="-342900">
              <a:spcBef>
                <a:spcPct val="20000"/>
              </a:spcBef>
            </a:pPr>
            <a:endParaRPr lang="fr-FR" sz="1400">
              <a:latin typeface="Maiandra GD" pitchFamily="34" charset="0"/>
            </a:endParaRPr>
          </a:p>
        </p:txBody>
      </p:sp>
      <p:sp>
        <p:nvSpPr>
          <p:cNvPr id="41988" name="Rectangle 6"/>
          <p:cNvSpPr>
            <a:spLocks noChangeArrowheads="1"/>
          </p:cNvSpPr>
          <p:nvPr/>
        </p:nvSpPr>
        <p:spPr bwMode="auto">
          <a:xfrm>
            <a:off x="7635875" y="382588"/>
            <a:ext cx="1271502" cy="400110"/>
          </a:xfrm>
          <a:prstGeom prst="rect">
            <a:avLst/>
          </a:prstGeom>
          <a:noFill/>
          <a:ln w="9525">
            <a:noFill/>
            <a:miter lim="800000"/>
            <a:headEnd/>
            <a:tailEnd/>
          </a:ln>
        </p:spPr>
        <p:txBody>
          <a:bodyPr wrap="none">
            <a:spAutoFit/>
          </a:bodyPr>
          <a:lstStyle/>
          <a:p>
            <a:pPr defTabSz="914400" eaLnBrk="0" fontAlgn="ctr" hangingPunct="0"/>
            <a:r>
              <a:rPr lang="fr-FR" sz="2000" b="1" dirty="0">
                <a:latin typeface="Pristina" pitchFamily="66" charset="0"/>
                <a:cs typeface="Arial" pitchFamily="34" charset="0"/>
              </a:rPr>
              <a:t>JOUR </a:t>
            </a:r>
            <a:r>
              <a:rPr lang="fr-FR" sz="2000" b="1" dirty="0" smtClean="0">
                <a:latin typeface="Pristina" pitchFamily="66" charset="0"/>
                <a:cs typeface="Arial" pitchFamily="34" charset="0"/>
              </a:rPr>
              <a:t>1 et 2</a:t>
            </a:r>
            <a:endParaRPr lang="fr-FR" sz="2000" dirty="0">
              <a:latin typeface="Pristina" pitchFamily="66" charset="0"/>
            </a:endParaRPr>
          </a:p>
        </p:txBody>
      </p:sp>
      <p:pic>
        <p:nvPicPr>
          <p:cNvPr id="41989" name="Image 7" descr="IMG_9098.jpg"/>
          <p:cNvPicPr>
            <a:picLocks noChangeAspect="1"/>
          </p:cNvPicPr>
          <p:nvPr/>
        </p:nvPicPr>
        <p:blipFill>
          <a:blip r:embed="rId4" cstate="email"/>
          <a:srcRect/>
          <a:stretch>
            <a:fillRect/>
          </a:stretch>
        </p:blipFill>
        <p:spPr bwMode="auto">
          <a:xfrm>
            <a:off x="0" y="1285875"/>
            <a:ext cx="6426200" cy="4457700"/>
          </a:xfrm>
          <a:prstGeom prst="rect">
            <a:avLst/>
          </a:prstGeom>
          <a:noFill/>
          <a:ln w="9525">
            <a:noFill/>
            <a:miter lim="800000"/>
            <a:headEnd/>
            <a:tailEnd/>
          </a:ln>
        </p:spPr>
      </p:pic>
      <p:pic>
        <p:nvPicPr>
          <p:cNvPr id="41990" name="Image 8" descr="DSC_0465.jpg"/>
          <p:cNvPicPr>
            <a:picLocks noChangeAspect="1"/>
          </p:cNvPicPr>
          <p:nvPr/>
        </p:nvPicPr>
        <p:blipFill>
          <a:blip r:embed="rId5" cstate="email"/>
          <a:srcRect/>
          <a:stretch>
            <a:fillRect/>
          </a:stretch>
        </p:blipFill>
        <p:spPr bwMode="auto">
          <a:xfrm>
            <a:off x="6426200" y="1285875"/>
            <a:ext cx="2717800" cy="4457700"/>
          </a:xfrm>
          <a:prstGeom prst="rect">
            <a:avLst/>
          </a:prstGeom>
          <a:noFill/>
          <a:ln w="9525">
            <a:noFill/>
            <a:miter lim="800000"/>
            <a:headEnd/>
            <a:tailEnd/>
          </a:ln>
        </p:spPr>
      </p:pic>
      <p:sp>
        <p:nvSpPr>
          <p:cNvPr id="41991" name="Sous-titre 2"/>
          <p:cNvSpPr>
            <a:spLocks/>
          </p:cNvSpPr>
          <p:nvPr/>
        </p:nvSpPr>
        <p:spPr bwMode="auto">
          <a:xfrm>
            <a:off x="366713" y="6411913"/>
            <a:ext cx="1617662" cy="296862"/>
          </a:xfrm>
          <a:prstGeom prst="rect">
            <a:avLst/>
          </a:prstGeom>
          <a:noFill/>
          <a:ln w="9525">
            <a:noFill/>
            <a:miter lim="800000"/>
            <a:headEnd/>
            <a:tailEnd/>
          </a:ln>
        </p:spPr>
        <p:txBody>
          <a:bodyPr/>
          <a:lstStyle/>
          <a:p>
            <a:pPr>
              <a:spcBef>
                <a:spcPct val="20000"/>
              </a:spcBef>
              <a:buFont typeface="Arial" pitchFamily="34" charset="0"/>
              <a:buNone/>
            </a:pPr>
            <a:r>
              <a:rPr lang="fr-FR" sz="1400" b="1">
                <a:solidFill>
                  <a:srgbClr val="FFFFFF"/>
                </a:solidFill>
                <a:latin typeface="Pristina" pitchFamily="66" charset="0"/>
              </a:rPr>
              <a:t>La Tunisie Nouvelle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Image 6" descr="LOGO CJ BLC typo.eps"/>
          <p:cNvPicPr>
            <a:picLocks noChangeAspect="1"/>
          </p:cNvPicPr>
          <p:nvPr/>
        </p:nvPicPr>
        <p:blipFill>
          <a:blip r:embed="rId2" cstate="email"/>
          <a:srcRect/>
          <a:stretch>
            <a:fillRect/>
          </a:stretch>
        </p:blipFill>
        <p:spPr bwMode="auto">
          <a:xfrm>
            <a:off x="501650" y="158750"/>
            <a:ext cx="1482725" cy="204788"/>
          </a:xfrm>
          <a:prstGeom prst="rect">
            <a:avLst/>
          </a:prstGeom>
          <a:noFill/>
          <a:ln w="9525">
            <a:noFill/>
            <a:miter lim="800000"/>
            <a:headEnd/>
            <a:tailEnd/>
          </a:ln>
        </p:spPr>
      </p:pic>
      <p:sp>
        <p:nvSpPr>
          <p:cNvPr id="43011" name="Rectangle 2"/>
          <p:cNvSpPr>
            <a:spLocks noChangeArrowheads="1"/>
          </p:cNvSpPr>
          <p:nvPr/>
        </p:nvSpPr>
        <p:spPr bwMode="auto">
          <a:xfrm>
            <a:off x="360363" y="660400"/>
            <a:ext cx="6992937" cy="439738"/>
          </a:xfrm>
          <a:prstGeom prst="rect">
            <a:avLst/>
          </a:prstGeom>
          <a:noFill/>
          <a:ln w="9525">
            <a:noFill/>
            <a:miter lim="800000"/>
            <a:headEnd/>
            <a:tailEnd/>
          </a:ln>
        </p:spPr>
        <p:txBody>
          <a:bodyPr/>
          <a:lstStyle/>
          <a:p>
            <a:pPr marL="342900" indent="-342900">
              <a:spcBef>
                <a:spcPct val="20000"/>
              </a:spcBef>
            </a:pPr>
            <a:r>
              <a:rPr lang="fr-FR" sz="2000">
                <a:latin typeface="Pristina" pitchFamily="66" charset="0"/>
              </a:rPr>
              <a:t>Lodge « Ambassadeur »</a:t>
            </a:r>
          </a:p>
          <a:p>
            <a:pPr marL="342900" indent="-342900">
              <a:spcBef>
                <a:spcPct val="20000"/>
              </a:spcBef>
            </a:pPr>
            <a:r>
              <a:rPr lang="fr-FR" sz="1400" i="1">
                <a:hlinkClick r:id="rId3"/>
              </a:rPr>
              <a:t>http://www.croisierejaune.com/video/31_ephemere_ambassadeur_camp.html</a:t>
            </a:r>
            <a:endParaRPr lang="fr-FR" sz="1400">
              <a:latin typeface="Maiandra GD" pitchFamily="34" charset="0"/>
            </a:endParaRPr>
          </a:p>
          <a:p>
            <a:pPr marL="342900" indent="-342900">
              <a:spcBef>
                <a:spcPct val="20000"/>
              </a:spcBef>
            </a:pPr>
            <a:endParaRPr lang="fr-FR" sz="1400">
              <a:latin typeface="Maiandra GD" pitchFamily="34" charset="0"/>
            </a:endParaRPr>
          </a:p>
          <a:p>
            <a:pPr marL="342900" indent="-342900">
              <a:spcBef>
                <a:spcPct val="20000"/>
              </a:spcBef>
            </a:pPr>
            <a:endParaRPr lang="fr-FR" sz="1400">
              <a:latin typeface="Maiandra GD" pitchFamily="34" charset="0"/>
            </a:endParaRPr>
          </a:p>
        </p:txBody>
      </p:sp>
      <p:pic>
        <p:nvPicPr>
          <p:cNvPr id="43012" name="Image 6" descr="DSC_0297.jpg"/>
          <p:cNvPicPr>
            <a:picLocks noChangeAspect="1"/>
          </p:cNvPicPr>
          <p:nvPr/>
        </p:nvPicPr>
        <p:blipFill>
          <a:blip r:embed="rId4" cstate="email"/>
          <a:srcRect/>
          <a:stretch>
            <a:fillRect/>
          </a:stretch>
        </p:blipFill>
        <p:spPr bwMode="auto">
          <a:xfrm>
            <a:off x="1746250" y="1376363"/>
            <a:ext cx="6940550" cy="4646612"/>
          </a:xfrm>
          <a:prstGeom prst="rect">
            <a:avLst/>
          </a:prstGeom>
          <a:noFill/>
          <a:ln w="9525">
            <a:noFill/>
            <a:miter lim="800000"/>
            <a:headEnd/>
            <a:tailEnd/>
          </a:ln>
        </p:spPr>
      </p:pic>
      <p:sp>
        <p:nvSpPr>
          <p:cNvPr id="43013" name="Rectangle 6"/>
          <p:cNvSpPr>
            <a:spLocks noChangeArrowheads="1"/>
          </p:cNvSpPr>
          <p:nvPr/>
        </p:nvSpPr>
        <p:spPr bwMode="auto">
          <a:xfrm>
            <a:off x="7236296" y="384175"/>
            <a:ext cx="1574329" cy="400110"/>
          </a:xfrm>
          <a:prstGeom prst="rect">
            <a:avLst/>
          </a:prstGeom>
          <a:noFill/>
          <a:ln w="9525">
            <a:noFill/>
            <a:miter lim="800000"/>
            <a:headEnd/>
            <a:tailEnd/>
          </a:ln>
        </p:spPr>
        <p:txBody>
          <a:bodyPr wrap="square">
            <a:spAutoFit/>
          </a:bodyPr>
          <a:lstStyle/>
          <a:p>
            <a:pPr defTabSz="914400" eaLnBrk="0" fontAlgn="ctr" hangingPunct="0"/>
            <a:r>
              <a:rPr lang="fr-FR" sz="2000" b="1" dirty="0">
                <a:latin typeface="Pristina" pitchFamily="66" charset="0"/>
                <a:cs typeface="Arial" pitchFamily="34" charset="0"/>
              </a:rPr>
              <a:t>JOUR </a:t>
            </a:r>
            <a:r>
              <a:rPr lang="fr-FR" sz="2000" b="1" dirty="0" smtClean="0">
                <a:latin typeface="Pristina" pitchFamily="66" charset="0"/>
                <a:cs typeface="Arial" pitchFamily="34" charset="0"/>
              </a:rPr>
              <a:t>1 et 2</a:t>
            </a:r>
            <a:endParaRPr lang="fr-FR" sz="2000" dirty="0">
              <a:latin typeface="Pristina" pitchFamily="66" charset="0"/>
            </a:endParaRPr>
          </a:p>
        </p:txBody>
      </p:sp>
      <p:sp>
        <p:nvSpPr>
          <p:cNvPr id="43014" name="Sous-titre 2"/>
          <p:cNvSpPr>
            <a:spLocks/>
          </p:cNvSpPr>
          <p:nvPr/>
        </p:nvSpPr>
        <p:spPr bwMode="auto">
          <a:xfrm>
            <a:off x="366713" y="6411913"/>
            <a:ext cx="1617662" cy="296862"/>
          </a:xfrm>
          <a:prstGeom prst="rect">
            <a:avLst/>
          </a:prstGeom>
          <a:noFill/>
          <a:ln w="9525">
            <a:noFill/>
            <a:miter lim="800000"/>
            <a:headEnd/>
            <a:tailEnd/>
          </a:ln>
        </p:spPr>
        <p:txBody>
          <a:bodyPr/>
          <a:lstStyle/>
          <a:p>
            <a:pPr>
              <a:spcBef>
                <a:spcPct val="20000"/>
              </a:spcBef>
              <a:buFont typeface="Arial" pitchFamily="34" charset="0"/>
              <a:buNone/>
            </a:pPr>
            <a:r>
              <a:rPr lang="fr-FR" sz="1400" b="1">
                <a:solidFill>
                  <a:srgbClr val="FFFFFF"/>
                </a:solidFill>
                <a:latin typeface="Pristina" pitchFamily="66" charset="0"/>
              </a:rPr>
              <a:t>La Tunisie Nouvelle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Image 6" descr="LOGO CJ BLC typo.eps"/>
          <p:cNvPicPr>
            <a:picLocks noChangeAspect="1"/>
          </p:cNvPicPr>
          <p:nvPr/>
        </p:nvPicPr>
        <p:blipFill>
          <a:blip r:embed="rId2" cstate="email"/>
          <a:srcRect/>
          <a:stretch>
            <a:fillRect/>
          </a:stretch>
        </p:blipFill>
        <p:spPr bwMode="auto">
          <a:xfrm>
            <a:off x="501650" y="158750"/>
            <a:ext cx="1482725" cy="204788"/>
          </a:xfrm>
          <a:prstGeom prst="rect">
            <a:avLst/>
          </a:prstGeom>
          <a:noFill/>
          <a:ln w="9525">
            <a:noFill/>
            <a:miter lim="800000"/>
            <a:headEnd/>
            <a:tailEnd/>
          </a:ln>
        </p:spPr>
      </p:pic>
      <p:sp>
        <p:nvSpPr>
          <p:cNvPr id="44035" name="Rectangle 2"/>
          <p:cNvSpPr>
            <a:spLocks noChangeArrowheads="1"/>
          </p:cNvSpPr>
          <p:nvPr/>
        </p:nvSpPr>
        <p:spPr bwMode="auto">
          <a:xfrm>
            <a:off x="360363" y="660400"/>
            <a:ext cx="6992937" cy="439738"/>
          </a:xfrm>
          <a:prstGeom prst="rect">
            <a:avLst/>
          </a:prstGeom>
          <a:noFill/>
          <a:ln w="9525">
            <a:noFill/>
            <a:miter lim="800000"/>
            <a:headEnd/>
            <a:tailEnd/>
          </a:ln>
        </p:spPr>
        <p:txBody>
          <a:bodyPr/>
          <a:lstStyle/>
          <a:p>
            <a:pPr marL="342900" indent="-342900">
              <a:spcBef>
                <a:spcPct val="20000"/>
              </a:spcBef>
            </a:pPr>
            <a:r>
              <a:rPr lang="fr-FR" sz="2000">
                <a:latin typeface="Pristina" pitchFamily="66" charset="0"/>
              </a:rPr>
              <a:t>Lodge « Ambassadeur »</a:t>
            </a:r>
          </a:p>
          <a:p>
            <a:pPr marL="342900" indent="-342900">
              <a:spcBef>
                <a:spcPct val="20000"/>
              </a:spcBef>
            </a:pPr>
            <a:r>
              <a:rPr lang="fr-FR" sz="1400" i="1">
                <a:hlinkClick r:id="rId3"/>
              </a:rPr>
              <a:t>http://www.croisierejaune.com/video/31_ephemere_ambassadeur_camp.html</a:t>
            </a:r>
            <a:endParaRPr lang="fr-FR" sz="1400">
              <a:latin typeface="Maiandra GD" pitchFamily="34" charset="0"/>
            </a:endParaRPr>
          </a:p>
          <a:p>
            <a:pPr marL="342900" indent="-342900">
              <a:spcBef>
                <a:spcPct val="20000"/>
              </a:spcBef>
            </a:pPr>
            <a:endParaRPr lang="fr-FR" sz="1400">
              <a:latin typeface="Maiandra GD" pitchFamily="34" charset="0"/>
            </a:endParaRPr>
          </a:p>
          <a:p>
            <a:pPr marL="342900" indent="-342900">
              <a:spcBef>
                <a:spcPct val="20000"/>
              </a:spcBef>
            </a:pPr>
            <a:endParaRPr lang="fr-FR" sz="1400">
              <a:latin typeface="Maiandra GD" pitchFamily="34" charset="0"/>
            </a:endParaRPr>
          </a:p>
        </p:txBody>
      </p:sp>
      <p:pic>
        <p:nvPicPr>
          <p:cNvPr id="44036" name="Image 7" descr="IMG_8944.jpg"/>
          <p:cNvPicPr>
            <a:picLocks noChangeAspect="1"/>
          </p:cNvPicPr>
          <p:nvPr/>
        </p:nvPicPr>
        <p:blipFill>
          <a:blip r:embed="rId4" cstate="email"/>
          <a:srcRect/>
          <a:stretch>
            <a:fillRect/>
          </a:stretch>
        </p:blipFill>
        <p:spPr bwMode="auto">
          <a:xfrm>
            <a:off x="2265363" y="1444625"/>
            <a:ext cx="6421437" cy="4689475"/>
          </a:xfrm>
          <a:prstGeom prst="rect">
            <a:avLst/>
          </a:prstGeom>
          <a:noFill/>
          <a:ln w="9525">
            <a:noFill/>
            <a:miter lim="800000"/>
            <a:headEnd/>
            <a:tailEnd/>
          </a:ln>
        </p:spPr>
      </p:pic>
      <p:sp>
        <p:nvSpPr>
          <p:cNvPr id="44037" name="Rectangle 6"/>
          <p:cNvSpPr>
            <a:spLocks noChangeArrowheads="1"/>
          </p:cNvSpPr>
          <p:nvPr/>
        </p:nvSpPr>
        <p:spPr bwMode="auto">
          <a:xfrm>
            <a:off x="7020272" y="363538"/>
            <a:ext cx="1881459" cy="400110"/>
          </a:xfrm>
          <a:prstGeom prst="rect">
            <a:avLst/>
          </a:prstGeom>
          <a:noFill/>
          <a:ln w="9525">
            <a:noFill/>
            <a:miter lim="800000"/>
            <a:headEnd/>
            <a:tailEnd/>
          </a:ln>
        </p:spPr>
        <p:txBody>
          <a:bodyPr wrap="square">
            <a:spAutoFit/>
          </a:bodyPr>
          <a:lstStyle/>
          <a:p>
            <a:pPr defTabSz="914400" eaLnBrk="0" fontAlgn="ctr" hangingPunct="0"/>
            <a:r>
              <a:rPr lang="fr-FR" sz="2000" b="1" dirty="0">
                <a:latin typeface="Pristina" pitchFamily="66" charset="0"/>
                <a:cs typeface="Arial" pitchFamily="34" charset="0"/>
              </a:rPr>
              <a:t>JOUR </a:t>
            </a:r>
            <a:r>
              <a:rPr lang="fr-FR" sz="2000" b="1" dirty="0" smtClean="0">
                <a:latin typeface="Pristina" pitchFamily="66" charset="0"/>
                <a:cs typeface="Arial" pitchFamily="34" charset="0"/>
              </a:rPr>
              <a:t>1 </a:t>
            </a:r>
            <a:r>
              <a:rPr lang="fr-FR" sz="2000" b="1" dirty="0" smtClean="0">
                <a:latin typeface="Pristina" pitchFamily="66" charset="0"/>
                <a:cs typeface="Arial" pitchFamily="34" charset="0"/>
              </a:rPr>
              <a:t> </a:t>
            </a:r>
            <a:r>
              <a:rPr lang="fr-FR" sz="2000" b="1" dirty="0" smtClean="0">
                <a:latin typeface="Pristina" pitchFamily="66" charset="0"/>
                <a:cs typeface="Arial" pitchFamily="34" charset="0"/>
              </a:rPr>
              <a:t>et 2</a:t>
            </a:r>
            <a:endParaRPr lang="fr-FR" sz="2000" dirty="0">
              <a:latin typeface="Pristina" pitchFamily="66" charset="0"/>
            </a:endParaRPr>
          </a:p>
        </p:txBody>
      </p:sp>
      <p:sp>
        <p:nvSpPr>
          <p:cNvPr id="44038" name="Sous-titre 2"/>
          <p:cNvSpPr>
            <a:spLocks/>
          </p:cNvSpPr>
          <p:nvPr/>
        </p:nvSpPr>
        <p:spPr bwMode="auto">
          <a:xfrm>
            <a:off x="366713" y="6411913"/>
            <a:ext cx="1617662" cy="296862"/>
          </a:xfrm>
          <a:prstGeom prst="rect">
            <a:avLst/>
          </a:prstGeom>
          <a:noFill/>
          <a:ln w="9525">
            <a:noFill/>
            <a:miter lim="800000"/>
            <a:headEnd/>
            <a:tailEnd/>
          </a:ln>
        </p:spPr>
        <p:txBody>
          <a:bodyPr/>
          <a:lstStyle/>
          <a:p>
            <a:pPr>
              <a:spcBef>
                <a:spcPct val="20000"/>
              </a:spcBef>
              <a:buFont typeface="Arial" pitchFamily="34" charset="0"/>
              <a:buNone/>
            </a:pPr>
            <a:r>
              <a:rPr lang="fr-FR" sz="1400" b="1">
                <a:solidFill>
                  <a:srgbClr val="FFFFFF"/>
                </a:solidFill>
                <a:latin typeface="Pristina" pitchFamily="66" charset="0"/>
              </a:rPr>
              <a:t>La Tunisie Nouvelle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Image 6" descr="LOGO CJ BLC typo.eps"/>
          <p:cNvPicPr>
            <a:picLocks noChangeAspect="1"/>
          </p:cNvPicPr>
          <p:nvPr/>
        </p:nvPicPr>
        <p:blipFill>
          <a:blip r:embed="rId2" cstate="email"/>
          <a:srcRect/>
          <a:stretch>
            <a:fillRect/>
          </a:stretch>
        </p:blipFill>
        <p:spPr bwMode="auto">
          <a:xfrm>
            <a:off x="501650" y="158750"/>
            <a:ext cx="1482725" cy="204788"/>
          </a:xfrm>
          <a:prstGeom prst="rect">
            <a:avLst/>
          </a:prstGeom>
          <a:noFill/>
          <a:ln w="9525">
            <a:noFill/>
            <a:miter lim="800000"/>
            <a:headEnd/>
            <a:tailEnd/>
          </a:ln>
        </p:spPr>
      </p:pic>
      <p:sp>
        <p:nvSpPr>
          <p:cNvPr id="45059" name="Rectangle 2"/>
          <p:cNvSpPr>
            <a:spLocks noChangeArrowheads="1"/>
          </p:cNvSpPr>
          <p:nvPr/>
        </p:nvSpPr>
        <p:spPr bwMode="auto">
          <a:xfrm>
            <a:off x="360363" y="660400"/>
            <a:ext cx="6992937" cy="439738"/>
          </a:xfrm>
          <a:prstGeom prst="rect">
            <a:avLst/>
          </a:prstGeom>
          <a:noFill/>
          <a:ln w="9525">
            <a:noFill/>
            <a:miter lim="800000"/>
            <a:headEnd/>
            <a:tailEnd/>
          </a:ln>
        </p:spPr>
        <p:txBody>
          <a:bodyPr/>
          <a:lstStyle/>
          <a:p>
            <a:pPr marL="342900" indent="-342900">
              <a:spcBef>
                <a:spcPct val="20000"/>
              </a:spcBef>
            </a:pPr>
            <a:r>
              <a:rPr lang="fr-FR" sz="2000">
                <a:latin typeface="Pristina" pitchFamily="66" charset="0"/>
              </a:rPr>
              <a:t>Lodge « Ambassadeur »</a:t>
            </a:r>
          </a:p>
          <a:p>
            <a:pPr marL="342900" indent="-342900">
              <a:spcBef>
                <a:spcPct val="20000"/>
              </a:spcBef>
            </a:pPr>
            <a:r>
              <a:rPr lang="fr-FR" sz="1400" i="1">
                <a:hlinkClick r:id="rId3"/>
              </a:rPr>
              <a:t>http://www.croisierejaune.com/video/31_ephemere_ambassadeur_camp.html</a:t>
            </a:r>
            <a:endParaRPr lang="fr-FR" sz="1400">
              <a:latin typeface="Maiandra GD" pitchFamily="34" charset="0"/>
            </a:endParaRPr>
          </a:p>
          <a:p>
            <a:pPr marL="342900" indent="-342900">
              <a:spcBef>
                <a:spcPct val="20000"/>
              </a:spcBef>
            </a:pPr>
            <a:endParaRPr lang="fr-FR" sz="1400">
              <a:latin typeface="Maiandra GD" pitchFamily="34" charset="0"/>
            </a:endParaRPr>
          </a:p>
          <a:p>
            <a:pPr marL="342900" indent="-342900">
              <a:spcBef>
                <a:spcPct val="20000"/>
              </a:spcBef>
            </a:pPr>
            <a:endParaRPr lang="fr-FR" sz="1400">
              <a:latin typeface="Maiandra GD" pitchFamily="34" charset="0"/>
            </a:endParaRPr>
          </a:p>
        </p:txBody>
      </p:sp>
      <p:pic>
        <p:nvPicPr>
          <p:cNvPr id="45060" name="Image 6" descr="IMG_9476.jpg"/>
          <p:cNvPicPr>
            <a:picLocks noChangeAspect="1"/>
          </p:cNvPicPr>
          <p:nvPr/>
        </p:nvPicPr>
        <p:blipFill>
          <a:blip r:embed="rId4" cstate="email"/>
          <a:srcRect/>
          <a:stretch>
            <a:fillRect/>
          </a:stretch>
        </p:blipFill>
        <p:spPr bwMode="auto">
          <a:xfrm>
            <a:off x="1733550" y="1384300"/>
            <a:ext cx="6953250" cy="4635500"/>
          </a:xfrm>
          <a:prstGeom prst="rect">
            <a:avLst/>
          </a:prstGeom>
          <a:noFill/>
          <a:ln w="9525">
            <a:noFill/>
            <a:miter lim="800000"/>
            <a:headEnd/>
            <a:tailEnd/>
          </a:ln>
        </p:spPr>
      </p:pic>
      <p:sp>
        <p:nvSpPr>
          <p:cNvPr id="45061" name="Rectangle 6"/>
          <p:cNvSpPr>
            <a:spLocks noChangeArrowheads="1"/>
          </p:cNvSpPr>
          <p:nvPr/>
        </p:nvSpPr>
        <p:spPr bwMode="auto">
          <a:xfrm>
            <a:off x="7807325" y="382588"/>
            <a:ext cx="1271502" cy="400110"/>
          </a:xfrm>
          <a:prstGeom prst="rect">
            <a:avLst/>
          </a:prstGeom>
          <a:noFill/>
          <a:ln w="9525">
            <a:noFill/>
            <a:miter lim="800000"/>
            <a:headEnd/>
            <a:tailEnd/>
          </a:ln>
        </p:spPr>
        <p:txBody>
          <a:bodyPr wrap="none">
            <a:spAutoFit/>
          </a:bodyPr>
          <a:lstStyle/>
          <a:p>
            <a:pPr defTabSz="914400" eaLnBrk="0" fontAlgn="ctr" hangingPunct="0"/>
            <a:r>
              <a:rPr lang="fr-FR" sz="2000" b="1" dirty="0">
                <a:latin typeface="Pristina" pitchFamily="66" charset="0"/>
                <a:cs typeface="Arial" pitchFamily="34" charset="0"/>
              </a:rPr>
              <a:t>JOUR </a:t>
            </a:r>
            <a:r>
              <a:rPr lang="fr-FR" sz="2000" b="1" dirty="0" smtClean="0">
                <a:latin typeface="Pristina" pitchFamily="66" charset="0"/>
                <a:cs typeface="Arial" pitchFamily="34" charset="0"/>
              </a:rPr>
              <a:t>1 et 2</a:t>
            </a:r>
            <a:endParaRPr lang="fr-FR" sz="2000" dirty="0">
              <a:latin typeface="Pristina" pitchFamily="66" charset="0"/>
            </a:endParaRPr>
          </a:p>
        </p:txBody>
      </p:sp>
      <p:sp>
        <p:nvSpPr>
          <p:cNvPr id="45062" name="Sous-titre 2"/>
          <p:cNvSpPr>
            <a:spLocks/>
          </p:cNvSpPr>
          <p:nvPr/>
        </p:nvSpPr>
        <p:spPr bwMode="auto">
          <a:xfrm>
            <a:off x="366713" y="6411913"/>
            <a:ext cx="1617662" cy="296862"/>
          </a:xfrm>
          <a:prstGeom prst="rect">
            <a:avLst/>
          </a:prstGeom>
          <a:noFill/>
          <a:ln w="9525">
            <a:noFill/>
            <a:miter lim="800000"/>
            <a:headEnd/>
            <a:tailEnd/>
          </a:ln>
        </p:spPr>
        <p:txBody>
          <a:bodyPr/>
          <a:lstStyle/>
          <a:p>
            <a:pPr>
              <a:spcBef>
                <a:spcPct val="20000"/>
              </a:spcBef>
              <a:buFont typeface="Arial" pitchFamily="34" charset="0"/>
              <a:buNone/>
            </a:pPr>
            <a:r>
              <a:rPr lang="fr-FR" sz="1400" b="1">
                <a:solidFill>
                  <a:srgbClr val="FFFFFF"/>
                </a:solidFill>
                <a:latin typeface="Pristina" pitchFamily="66" charset="0"/>
              </a:rPr>
              <a:t>La Tunisie Nouvelle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Image 6" descr="LOGO CJ BLC typo.eps"/>
          <p:cNvPicPr>
            <a:picLocks noChangeAspect="1"/>
          </p:cNvPicPr>
          <p:nvPr/>
        </p:nvPicPr>
        <p:blipFill>
          <a:blip r:embed="rId2" cstate="email"/>
          <a:srcRect/>
          <a:stretch>
            <a:fillRect/>
          </a:stretch>
        </p:blipFill>
        <p:spPr bwMode="auto">
          <a:xfrm>
            <a:off x="501650" y="158750"/>
            <a:ext cx="1482725" cy="204788"/>
          </a:xfrm>
          <a:prstGeom prst="rect">
            <a:avLst/>
          </a:prstGeom>
          <a:noFill/>
          <a:ln w="9525">
            <a:noFill/>
            <a:miter lim="800000"/>
            <a:headEnd/>
            <a:tailEnd/>
          </a:ln>
        </p:spPr>
      </p:pic>
      <p:sp>
        <p:nvSpPr>
          <p:cNvPr id="46083" name="Rectangle 2"/>
          <p:cNvSpPr>
            <a:spLocks noChangeArrowheads="1"/>
          </p:cNvSpPr>
          <p:nvPr/>
        </p:nvSpPr>
        <p:spPr bwMode="auto">
          <a:xfrm>
            <a:off x="360363" y="660400"/>
            <a:ext cx="6992937" cy="828675"/>
          </a:xfrm>
          <a:prstGeom prst="rect">
            <a:avLst/>
          </a:prstGeom>
          <a:noFill/>
          <a:ln w="9525">
            <a:noFill/>
            <a:miter lim="800000"/>
            <a:headEnd/>
            <a:tailEnd/>
          </a:ln>
        </p:spPr>
        <p:txBody>
          <a:bodyPr/>
          <a:lstStyle/>
          <a:p>
            <a:pPr marL="342900" indent="-342900">
              <a:spcBef>
                <a:spcPct val="20000"/>
              </a:spcBef>
            </a:pPr>
            <a:r>
              <a:rPr lang="fr-FR" sz="2000" dirty="0">
                <a:latin typeface="Pristina" pitchFamily="66" charset="0"/>
              </a:rPr>
              <a:t>Lodge « Ambassadeur »</a:t>
            </a:r>
          </a:p>
          <a:p>
            <a:pPr marL="342900" indent="-342900">
              <a:spcBef>
                <a:spcPct val="20000"/>
              </a:spcBef>
            </a:pPr>
            <a:r>
              <a:rPr lang="fr-FR" sz="1400" i="1" dirty="0">
                <a:hlinkClick r:id="rId3"/>
              </a:rPr>
              <a:t>http://www.croisierejaune.com/video/31_ephemere_ambassadeur_camp.html</a:t>
            </a:r>
            <a:endParaRPr lang="fr-FR" sz="1400" dirty="0">
              <a:latin typeface="Maiandra GD" pitchFamily="34" charset="0"/>
            </a:endParaRPr>
          </a:p>
          <a:p>
            <a:pPr marL="342900" indent="-342900">
              <a:spcBef>
                <a:spcPct val="20000"/>
              </a:spcBef>
            </a:pPr>
            <a:endParaRPr lang="fr-FR" sz="1400" dirty="0">
              <a:latin typeface="Maiandra GD" pitchFamily="34" charset="0"/>
            </a:endParaRPr>
          </a:p>
          <a:p>
            <a:pPr marL="342900" indent="-342900">
              <a:spcBef>
                <a:spcPct val="20000"/>
              </a:spcBef>
            </a:pPr>
            <a:endParaRPr lang="fr-FR" sz="1400" dirty="0">
              <a:latin typeface="Maiandra GD" pitchFamily="34" charset="0"/>
            </a:endParaRPr>
          </a:p>
        </p:txBody>
      </p:sp>
      <p:pic>
        <p:nvPicPr>
          <p:cNvPr id="46084" name="Picture 4" descr="IMG_9151"/>
          <p:cNvPicPr>
            <a:picLocks noChangeAspect="1" noChangeArrowheads="1"/>
          </p:cNvPicPr>
          <p:nvPr/>
        </p:nvPicPr>
        <p:blipFill>
          <a:blip r:embed="rId4" cstate="email"/>
          <a:srcRect/>
          <a:stretch>
            <a:fillRect/>
          </a:stretch>
        </p:blipFill>
        <p:spPr bwMode="auto">
          <a:xfrm>
            <a:off x="1524000" y="1489075"/>
            <a:ext cx="7162800" cy="4775200"/>
          </a:xfrm>
          <a:prstGeom prst="rect">
            <a:avLst/>
          </a:prstGeom>
          <a:noFill/>
          <a:ln w="9525">
            <a:noFill/>
            <a:miter lim="800000"/>
            <a:headEnd/>
            <a:tailEnd/>
          </a:ln>
        </p:spPr>
      </p:pic>
      <p:sp>
        <p:nvSpPr>
          <p:cNvPr id="46085" name="Rectangle 6"/>
          <p:cNvSpPr>
            <a:spLocks noChangeArrowheads="1"/>
          </p:cNvSpPr>
          <p:nvPr/>
        </p:nvSpPr>
        <p:spPr bwMode="auto">
          <a:xfrm>
            <a:off x="7740650" y="363538"/>
            <a:ext cx="1271502" cy="400110"/>
          </a:xfrm>
          <a:prstGeom prst="rect">
            <a:avLst/>
          </a:prstGeom>
          <a:noFill/>
          <a:ln w="9525">
            <a:noFill/>
            <a:miter lim="800000"/>
            <a:headEnd/>
            <a:tailEnd/>
          </a:ln>
        </p:spPr>
        <p:txBody>
          <a:bodyPr wrap="none">
            <a:spAutoFit/>
          </a:bodyPr>
          <a:lstStyle/>
          <a:p>
            <a:pPr defTabSz="914400" eaLnBrk="0" fontAlgn="ctr" hangingPunct="0"/>
            <a:r>
              <a:rPr lang="fr-FR" sz="2000" b="1" dirty="0">
                <a:latin typeface="Pristina" pitchFamily="66" charset="0"/>
                <a:cs typeface="Arial" pitchFamily="34" charset="0"/>
              </a:rPr>
              <a:t>JOUR </a:t>
            </a:r>
            <a:r>
              <a:rPr lang="fr-FR" sz="2000" b="1" dirty="0" smtClean="0">
                <a:latin typeface="Pristina" pitchFamily="66" charset="0"/>
                <a:cs typeface="Arial" pitchFamily="34" charset="0"/>
              </a:rPr>
              <a:t>1 et 2</a:t>
            </a:r>
            <a:endParaRPr lang="fr-FR" sz="2000" b="1" dirty="0">
              <a:latin typeface="Pristina" pitchFamily="66" charset="0"/>
              <a:cs typeface="Arial" pitchFamily="34" charset="0"/>
            </a:endParaRPr>
          </a:p>
        </p:txBody>
      </p:sp>
      <p:sp>
        <p:nvSpPr>
          <p:cNvPr id="46086" name="Sous-titre 2"/>
          <p:cNvSpPr>
            <a:spLocks/>
          </p:cNvSpPr>
          <p:nvPr/>
        </p:nvSpPr>
        <p:spPr bwMode="auto">
          <a:xfrm>
            <a:off x="366713" y="6411913"/>
            <a:ext cx="1617662" cy="296862"/>
          </a:xfrm>
          <a:prstGeom prst="rect">
            <a:avLst/>
          </a:prstGeom>
          <a:noFill/>
          <a:ln w="9525">
            <a:noFill/>
            <a:miter lim="800000"/>
            <a:headEnd/>
            <a:tailEnd/>
          </a:ln>
        </p:spPr>
        <p:txBody>
          <a:bodyPr/>
          <a:lstStyle/>
          <a:p>
            <a:pPr>
              <a:spcBef>
                <a:spcPct val="20000"/>
              </a:spcBef>
              <a:buFont typeface="Arial" pitchFamily="34" charset="0"/>
              <a:buNone/>
            </a:pPr>
            <a:r>
              <a:rPr lang="fr-FR" sz="1400" b="1">
                <a:solidFill>
                  <a:srgbClr val="FFFFFF"/>
                </a:solidFill>
                <a:latin typeface="Pristina" pitchFamily="66" charset="0"/>
              </a:rPr>
              <a:t>La Tunisie Nouvelle</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Image 6" descr="LOGO CJ BLC typo.eps"/>
          <p:cNvPicPr>
            <a:picLocks noChangeAspect="1"/>
          </p:cNvPicPr>
          <p:nvPr/>
        </p:nvPicPr>
        <p:blipFill>
          <a:blip r:embed="rId2" cstate="email"/>
          <a:srcRect/>
          <a:stretch>
            <a:fillRect/>
          </a:stretch>
        </p:blipFill>
        <p:spPr bwMode="auto">
          <a:xfrm>
            <a:off x="501650" y="158750"/>
            <a:ext cx="1482725" cy="204788"/>
          </a:xfrm>
          <a:prstGeom prst="rect">
            <a:avLst/>
          </a:prstGeom>
          <a:noFill/>
          <a:ln w="9525">
            <a:noFill/>
            <a:miter lim="800000"/>
            <a:headEnd/>
            <a:tailEnd/>
          </a:ln>
        </p:spPr>
      </p:pic>
      <p:sp>
        <p:nvSpPr>
          <p:cNvPr id="47107" name="Rectangle 2"/>
          <p:cNvSpPr>
            <a:spLocks noChangeArrowheads="1"/>
          </p:cNvSpPr>
          <p:nvPr/>
        </p:nvSpPr>
        <p:spPr bwMode="auto">
          <a:xfrm>
            <a:off x="360363" y="660400"/>
            <a:ext cx="6992937" cy="833438"/>
          </a:xfrm>
          <a:prstGeom prst="rect">
            <a:avLst/>
          </a:prstGeom>
          <a:noFill/>
          <a:ln w="9525">
            <a:noFill/>
            <a:miter lim="800000"/>
            <a:headEnd/>
            <a:tailEnd/>
          </a:ln>
        </p:spPr>
        <p:txBody>
          <a:bodyPr/>
          <a:lstStyle/>
          <a:p>
            <a:pPr marL="342900" indent="-342900">
              <a:spcBef>
                <a:spcPct val="20000"/>
              </a:spcBef>
            </a:pPr>
            <a:r>
              <a:rPr lang="fr-FR" sz="2000" dirty="0">
                <a:latin typeface="Pristina" pitchFamily="66" charset="0"/>
              </a:rPr>
              <a:t> Nuit sous Lodge « Ambassadeur »</a:t>
            </a:r>
          </a:p>
          <a:p>
            <a:pPr marL="342900" indent="-342900">
              <a:spcBef>
                <a:spcPct val="20000"/>
              </a:spcBef>
            </a:pPr>
            <a:r>
              <a:rPr lang="fr-FR" sz="1400" i="1" dirty="0">
                <a:hlinkClick r:id="rId3"/>
              </a:rPr>
              <a:t>http://www.croisierejaune.com/video/31_ephemere_ambassadeur_camp.html</a:t>
            </a:r>
            <a:endParaRPr lang="fr-FR" sz="1400" dirty="0">
              <a:latin typeface="Maiandra GD" pitchFamily="34" charset="0"/>
            </a:endParaRPr>
          </a:p>
          <a:p>
            <a:pPr marL="342900" indent="-342900">
              <a:spcBef>
                <a:spcPct val="20000"/>
              </a:spcBef>
            </a:pPr>
            <a:endParaRPr lang="fr-FR" sz="1400" dirty="0">
              <a:latin typeface="Maiandra GD" pitchFamily="34" charset="0"/>
            </a:endParaRPr>
          </a:p>
          <a:p>
            <a:pPr marL="342900" indent="-342900">
              <a:spcBef>
                <a:spcPct val="20000"/>
              </a:spcBef>
            </a:pPr>
            <a:endParaRPr lang="fr-FR" sz="1400" dirty="0">
              <a:latin typeface="Maiandra GD" pitchFamily="34" charset="0"/>
            </a:endParaRPr>
          </a:p>
          <a:p>
            <a:pPr marL="342900" indent="-342900">
              <a:spcBef>
                <a:spcPct val="20000"/>
              </a:spcBef>
            </a:pPr>
            <a:endParaRPr lang="fr-FR" sz="1400" dirty="0">
              <a:latin typeface="Maiandra GD" pitchFamily="34" charset="0"/>
            </a:endParaRPr>
          </a:p>
          <a:p>
            <a:pPr marL="342900" indent="-342900">
              <a:spcBef>
                <a:spcPct val="20000"/>
              </a:spcBef>
            </a:pPr>
            <a:endParaRPr lang="fr-FR" sz="1400" dirty="0">
              <a:latin typeface="Maiandra GD" pitchFamily="34" charset="0"/>
            </a:endParaRPr>
          </a:p>
        </p:txBody>
      </p:sp>
      <p:sp>
        <p:nvSpPr>
          <p:cNvPr id="47108" name="Rectangle 8"/>
          <p:cNvSpPr>
            <a:spLocks noChangeArrowheads="1"/>
          </p:cNvSpPr>
          <p:nvPr/>
        </p:nvSpPr>
        <p:spPr bwMode="auto">
          <a:xfrm>
            <a:off x="7664450" y="382588"/>
            <a:ext cx="1317990" cy="400110"/>
          </a:xfrm>
          <a:prstGeom prst="rect">
            <a:avLst/>
          </a:prstGeom>
          <a:noFill/>
          <a:ln w="9525">
            <a:noFill/>
            <a:miter lim="800000"/>
            <a:headEnd/>
            <a:tailEnd/>
          </a:ln>
        </p:spPr>
        <p:txBody>
          <a:bodyPr wrap="none">
            <a:spAutoFit/>
          </a:bodyPr>
          <a:lstStyle/>
          <a:p>
            <a:pPr defTabSz="914400" eaLnBrk="0" fontAlgn="ctr" hangingPunct="0"/>
            <a:r>
              <a:rPr lang="fr-FR" sz="2000" b="1" dirty="0">
                <a:latin typeface="Pristina" pitchFamily="66" charset="0"/>
                <a:cs typeface="Arial" pitchFamily="34" charset="0"/>
              </a:rPr>
              <a:t>JOUR  </a:t>
            </a:r>
            <a:r>
              <a:rPr lang="fr-FR" sz="2000" b="1" dirty="0" smtClean="0">
                <a:latin typeface="Pristina" pitchFamily="66" charset="0"/>
                <a:cs typeface="Arial" pitchFamily="34" charset="0"/>
              </a:rPr>
              <a:t>1 et 2</a:t>
            </a:r>
            <a:endParaRPr lang="fr-FR" sz="2000" dirty="0">
              <a:latin typeface="Pristina" pitchFamily="66" charset="0"/>
            </a:endParaRPr>
          </a:p>
        </p:txBody>
      </p:sp>
      <p:pic>
        <p:nvPicPr>
          <p:cNvPr id="47109" name="Image 10" descr="DSC_0278.jpg"/>
          <p:cNvPicPr>
            <a:picLocks noChangeAspect="1"/>
          </p:cNvPicPr>
          <p:nvPr/>
        </p:nvPicPr>
        <p:blipFill>
          <a:blip r:embed="rId4" cstate="email"/>
          <a:srcRect t="-414"/>
          <a:stretch>
            <a:fillRect/>
          </a:stretch>
        </p:blipFill>
        <p:spPr bwMode="auto">
          <a:xfrm>
            <a:off x="0" y="1493838"/>
            <a:ext cx="5548313" cy="4271962"/>
          </a:xfrm>
          <a:prstGeom prst="rect">
            <a:avLst/>
          </a:prstGeom>
          <a:noFill/>
          <a:ln w="9525">
            <a:noFill/>
            <a:miter lim="800000"/>
            <a:headEnd/>
            <a:tailEnd/>
          </a:ln>
        </p:spPr>
      </p:pic>
      <p:pic>
        <p:nvPicPr>
          <p:cNvPr id="47110" name="Image 9" descr="DSC_0455.jpg"/>
          <p:cNvPicPr>
            <a:picLocks noChangeAspect="1"/>
          </p:cNvPicPr>
          <p:nvPr/>
        </p:nvPicPr>
        <p:blipFill>
          <a:blip r:embed="rId5" cstate="email"/>
          <a:srcRect l="-4775"/>
          <a:stretch>
            <a:fillRect/>
          </a:stretch>
        </p:blipFill>
        <p:spPr bwMode="auto">
          <a:xfrm>
            <a:off x="5376863" y="1493838"/>
            <a:ext cx="3767137" cy="4271962"/>
          </a:xfrm>
          <a:prstGeom prst="rect">
            <a:avLst/>
          </a:prstGeom>
          <a:noFill/>
          <a:ln w="9525">
            <a:noFill/>
            <a:miter lim="800000"/>
            <a:headEnd/>
            <a:tailEnd/>
          </a:ln>
        </p:spPr>
      </p:pic>
      <p:sp>
        <p:nvSpPr>
          <p:cNvPr id="47111" name="Sous-titre 2"/>
          <p:cNvSpPr>
            <a:spLocks/>
          </p:cNvSpPr>
          <p:nvPr/>
        </p:nvSpPr>
        <p:spPr bwMode="auto">
          <a:xfrm>
            <a:off x="366713" y="6411913"/>
            <a:ext cx="1617662" cy="296862"/>
          </a:xfrm>
          <a:prstGeom prst="rect">
            <a:avLst/>
          </a:prstGeom>
          <a:noFill/>
          <a:ln w="9525">
            <a:noFill/>
            <a:miter lim="800000"/>
            <a:headEnd/>
            <a:tailEnd/>
          </a:ln>
        </p:spPr>
        <p:txBody>
          <a:bodyPr/>
          <a:lstStyle/>
          <a:p>
            <a:pPr>
              <a:spcBef>
                <a:spcPct val="20000"/>
              </a:spcBef>
              <a:buFont typeface="Arial" pitchFamily="34" charset="0"/>
              <a:buNone/>
            </a:pPr>
            <a:r>
              <a:rPr lang="fr-FR" sz="1400" b="1">
                <a:solidFill>
                  <a:srgbClr val="FFFFFF"/>
                </a:solidFill>
                <a:latin typeface="Pristina" pitchFamily="66" charset="0"/>
              </a:rPr>
              <a:t>La Tunisie Nouvelle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4"/>
          <p:cNvSpPr>
            <a:spLocks noChangeArrowheads="1"/>
          </p:cNvSpPr>
          <p:nvPr/>
        </p:nvSpPr>
        <p:spPr bwMode="auto">
          <a:xfrm>
            <a:off x="467544" y="0"/>
            <a:ext cx="7272808" cy="908720"/>
          </a:xfrm>
          <a:prstGeom prst="rect">
            <a:avLst/>
          </a:prstGeom>
          <a:noFill/>
          <a:ln w="9525">
            <a:noFill/>
            <a:miter lim="800000"/>
            <a:headEnd/>
            <a:tailEnd/>
          </a:ln>
        </p:spPr>
        <p:txBody>
          <a:bodyPr/>
          <a:lstStyle/>
          <a:p>
            <a:pPr marL="342900" indent="-342900" algn="ctr"/>
            <a:r>
              <a:rPr lang="fr-FR" sz="2200" i="1" dirty="0">
                <a:latin typeface="Pristina" pitchFamily="66" charset="0"/>
              </a:rPr>
              <a:t>Dîner Mille et un </a:t>
            </a:r>
            <a:r>
              <a:rPr lang="fr-FR" sz="2200" i="1" dirty="0" smtClean="0">
                <a:latin typeface="Pristina" pitchFamily="66" charset="0"/>
              </a:rPr>
              <a:t>feux 5000 bougies sous tentes berbères</a:t>
            </a:r>
            <a:endParaRPr lang="fr-FR" sz="2200" i="1" dirty="0">
              <a:latin typeface="Pristina" pitchFamily="66" charset="0"/>
            </a:endParaRPr>
          </a:p>
          <a:p>
            <a:pPr marL="342900" indent="-342900" algn="ctr"/>
            <a:r>
              <a:rPr lang="fr-FR" i="1" dirty="0">
                <a:hlinkClick r:id="rId2"/>
              </a:rPr>
              <a:t>http://www.croisierejaune.com/video/10_dej_diner_berbere.html</a:t>
            </a:r>
            <a:endParaRPr lang="fr-FR" i="1" dirty="0"/>
          </a:p>
          <a:p>
            <a:pPr marL="342900" indent="-342900" algn="ctr">
              <a:spcBef>
                <a:spcPct val="20000"/>
              </a:spcBef>
            </a:pPr>
            <a:endParaRPr lang="fr-FR" sz="3000" i="1" dirty="0">
              <a:solidFill>
                <a:srgbClr val="663300"/>
              </a:solidFill>
              <a:latin typeface="Maiandra GD" pitchFamily="34" charset="0"/>
            </a:endParaRPr>
          </a:p>
        </p:txBody>
      </p:sp>
      <p:pic>
        <p:nvPicPr>
          <p:cNvPr id="22536" name="Picture 8" descr="IMG_3780"/>
          <p:cNvPicPr>
            <a:picLocks noChangeAspect="1" noChangeArrowheads="1"/>
          </p:cNvPicPr>
          <p:nvPr/>
        </p:nvPicPr>
        <p:blipFill>
          <a:blip r:embed="rId3" cstate="email"/>
          <a:srcRect/>
          <a:stretch>
            <a:fillRect/>
          </a:stretch>
        </p:blipFill>
        <p:spPr bwMode="auto">
          <a:xfrm>
            <a:off x="4822825" y="981075"/>
            <a:ext cx="4321175" cy="2881313"/>
          </a:xfrm>
          <a:prstGeom prst="rect">
            <a:avLst/>
          </a:prstGeom>
          <a:noFill/>
        </p:spPr>
      </p:pic>
      <p:pic>
        <p:nvPicPr>
          <p:cNvPr id="22537" name="Picture 9" descr="IMG_4208"/>
          <p:cNvPicPr>
            <a:picLocks noChangeAspect="1" noChangeArrowheads="1"/>
          </p:cNvPicPr>
          <p:nvPr/>
        </p:nvPicPr>
        <p:blipFill>
          <a:blip r:embed="rId4" cstate="email"/>
          <a:srcRect/>
          <a:stretch>
            <a:fillRect/>
          </a:stretch>
        </p:blipFill>
        <p:spPr bwMode="auto">
          <a:xfrm>
            <a:off x="4786313" y="3952875"/>
            <a:ext cx="4357687" cy="2905125"/>
          </a:xfrm>
          <a:prstGeom prst="rect">
            <a:avLst/>
          </a:prstGeom>
          <a:noFill/>
        </p:spPr>
      </p:pic>
      <p:sp>
        <p:nvSpPr>
          <p:cNvPr id="22538" name="Rectangle 4"/>
          <p:cNvSpPr>
            <a:spLocks noChangeArrowheads="1"/>
          </p:cNvSpPr>
          <p:nvPr/>
        </p:nvSpPr>
        <p:spPr bwMode="auto">
          <a:xfrm>
            <a:off x="395288" y="2205038"/>
            <a:ext cx="3960812" cy="1728787"/>
          </a:xfrm>
          <a:prstGeom prst="rect">
            <a:avLst/>
          </a:prstGeom>
          <a:noFill/>
          <a:ln w="9525">
            <a:noFill/>
            <a:miter lim="800000"/>
            <a:headEnd/>
            <a:tailEnd/>
          </a:ln>
        </p:spPr>
        <p:txBody>
          <a:bodyPr/>
          <a:lstStyle/>
          <a:p>
            <a:pPr marL="342900" indent="-342900" algn="ctr">
              <a:spcBef>
                <a:spcPct val="20000"/>
              </a:spcBef>
            </a:pPr>
            <a:endParaRPr lang="fr-FR" sz="3000" i="1">
              <a:solidFill>
                <a:srgbClr val="663300"/>
              </a:solidFill>
              <a:latin typeface="Maiandra GD" pitchFamily="34" charset="0"/>
            </a:endParaRPr>
          </a:p>
        </p:txBody>
      </p:sp>
      <p:pic>
        <p:nvPicPr>
          <p:cNvPr id="22539" name="Picture 11" descr="Diner berbère"/>
          <p:cNvPicPr>
            <a:picLocks noChangeAspect="1" noChangeArrowheads="1"/>
          </p:cNvPicPr>
          <p:nvPr/>
        </p:nvPicPr>
        <p:blipFill>
          <a:blip r:embed="rId5" cstate="email"/>
          <a:srcRect/>
          <a:stretch>
            <a:fillRect/>
          </a:stretch>
        </p:blipFill>
        <p:spPr bwMode="auto">
          <a:xfrm>
            <a:off x="0" y="4019550"/>
            <a:ext cx="4356100" cy="2917825"/>
          </a:xfrm>
          <a:prstGeom prst="rect">
            <a:avLst/>
          </a:prstGeom>
          <a:noFill/>
        </p:spPr>
      </p:pic>
      <p:pic>
        <p:nvPicPr>
          <p:cNvPr id="22540" name="Picture 12" descr="IMG_4208"/>
          <p:cNvPicPr>
            <a:picLocks noChangeAspect="1" noChangeArrowheads="1"/>
          </p:cNvPicPr>
          <p:nvPr/>
        </p:nvPicPr>
        <p:blipFill>
          <a:blip r:embed="rId6" cstate="email"/>
          <a:srcRect/>
          <a:stretch>
            <a:fillRect/>
          </a:stretch>
        </p:blipFill>
        <p:spPr bwMode="auto">
          <a:xfrm>
            <a:off x="0" y="981075"/>
            <a:ext cx="4356100" cy="2903538"/>
          </a:xfrm>
          <a:prstGeom prst="rect">
            <a:avLst/>
          </a:prstGeom>
          <a:noFill/>
        </p:spPr>
      </p:pic>
      <p:sp>
        <p:nvSpPr>
          <p:cNvPr id="8" name="Rectangle 12"/>
          <p:cNvSpPr>
            <a:spLocks noChangeArrowheads="1"/>
          </p:cNvSpPr>
          <p:nvPr/>
        </p:nvSpPr>
        <p:spPr bwMode="auto">
          <a:xfrm>
            <a:off x="7308304" y="0"/>
            <a:ext cx="1835696" cy="548680"/>
          </a:xfrm>
          <a:prstGeom prst="rect">
            <a:avLst/>
          </a:prstGeom>
          <a:noFill/>
          <a:ln w="9525">
            <a:noFill/>
            <a:miter lim="800000"/>
            <a:headEnd/>
            <a:tailEnd/>
          </a:ln>
        </p:spPr>
        <p:txBody>
          <a:bodyPr/>
          <a:lstStyle/>
          <a:p>
            <a:pPr marL="342900" indent="-342900" algn="ctr" defTabSz="914400">
              <a:spcBef>
                <a:spcPct val="20000"/>
              </a:spcBef>
            </a:pPr>
            <a:r>
              <a:rPr lang="fr-FR" sz="3200" i="1" dirty="0" smtClean="0">
                <a:latin typeface="Pristina" pitchFamily="66" charset="0"/>
              </a:rPr>
              <a:t>Jour  </a:t>
            </a:r>
            <a:r>
              <a:rPr lang="fr-FR" sz="3200" i="1" dirty="0" smtClean="0">
                <a:latin typeface="Pristina" pitchFamily="66" charset="0"/>
              </a:rPr>
              <a:t>1 et 2</a:t>
            </a:r>
            <a:endParaRPr lang="fr-FR" sz="3200" i="1" dirty="0">
              <a:latin typeface="Pristina" pitchFamily="66"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Image 6" descr="LOGO CJ BLC typo.eps"/>
          <p:cNvPicPr>
            <a:picLocks noChangeAspect="1"/>
          </p:cNvPicPr>
          <p:nvPr/>
        </p:nvPicPr>
        <p:blipFill>
          <a:blip r:embed="rId2" cstate="email"/>
          <a:srcRect/>
          <a:stretch>
            <a:fillRect/>
          </a:stretch>
        </p:blipFill>
        <p:spPr bwMode="auto">
          <a:xfrm>
            <a:off x="501650" y="158750"/>
            <a:ext cx="1482725" cy="204788"/>
          </a:xfrm>
          <a:prstGeom prst="rect">
            <a:avLst/>
          </a:prstGeom>
          <a:noFill/>
          <a:ln w="9525">
            <a:noFill/>
            <a:miter lim="800000"/>
            <a:headEnd/>
            <a:tailEnd/>
          </a:ln>
        </p:spPr>
      </p:pic>
      <p:sp>
        <p:nvSpPr>
          <p:cNvPr id="37893" name="Rectangle 2"/>
          <p:cNvSpPr>
            <a:spLocks noChangeArrowheads="1"/>
          </p:cNvSpPr>
          <p:nvPr/>
        </p:nvSpPr>
        <p:spPr bwMode="auto">
          <a:xfrm>
            <a:off x="360363" y="660400"/>
            <a:ext cx="8597900" cy="439738"/>
          </a:xfrm>
          <a:prstGeom prst="rect">
            <a:avLst/>
          </a:prstGeom>
          <a:noFill/>
          <a:ln w="9525">
            <a:noFill/>
            <a:miter lim="800000"/>
            <a:headEnd/>
            <a:tailEnd/>
          </a:ln>
        </p:spPr>
        <p:txBody>
          <a:bodyPr/>
          <a:lstStyle/>
          <a:p>
            <a:pPr eaLnBrk="0" hangingPunct="0"/>
            <a:r>
              <a:rPr lang="fr-FR" sz="2000" dirty="0">
                <a:latin typeface="Pristina" pitchFamily="66" charset="0"/>
              </a:rPr>
              <a:t>Au petit matin, votre « valet de </a:t>
            </a:r>
            <a:r>
              <a:rPr lang="fr-FR" sz="2000" dirty="0" err="1">
                <a:latin typeface="Pristina" pitchFamily="66" charset="0"/>
              </a:rPr>
              <a:t>lodge</a:t>
            </a:r>
            <a:r>
              <a:rPr lang="fr-FR" sz="2000" dirty="0">
                <a:latin typeface="Pristina" pitchFamily="66" charset="0"/>
              </a:rPr>
              <a:t> » vous amènera sur un plateau le petit déjeuner à l’heure souhaitée</a:t>
            </a:r>
          </a:p>
        </p:txBody>
      </p:sp>
      <p:sp>
        <p:nvSpPr>
          <p:cNvPr id="37894" name="Rectangle 7"/>
          <p:cNvSpPr>
            <a:spLocks noChangeArrowheads="1"/>
          </p:cNvSpPr>
          <p:nvPr/>
        </p:nvSpPr>
        <p:spPr bwMode="auto">
          <a:xfrm>
            <a:off x="7826375" y="223838"/>
            <a:ext cx="1305165" cy="400110"/>
          </a:xfrm>
          <a:prstGeom prst="rect">
            <a:avLst/>
          </a:prstGeom>
          <a:noFill/>
          <a:ln w="9525">
            <a:noFill/>
            <a:miter lim="800000"/>
            <a:headEnd/>
            <a:tailEnd/>
          </a:ln>
        </p:spPr>
        <p:txBody>
          <a:bodyPr wrap="none">
            <a:spAutoFit/>
          </a:bodyPr>
          <a:lstStyle/>
          <a:p>
            <a:pPr defTabSz="914400" eaLnBrk="0" fontAlgn="ctr" hangingPunct="0"/>
            <a:r>
              <a:rPr lang="fr-FR" sz="2000" b="1" dirty="0">
                <a:latin typeface="Pristina" pitchFamily="66" charset="0"/>
                <a:cs typeface="Arial" pitchFamily="34" charset="0"/>
              </a:rPr>
              <a:t>JOUR </a:t>
            </a:r>
            <a:r>
              <a:rPr lang="fr-FR" sz="2000" b="1" dirty="0" smtClean="0">
                <a:latin typeface="Pristina" pitchFamily="66" charset="0"/>
                <a:cs typeface="Arial" pitchFamily="34" charset="0"/>
              </a:rPr>
              <a:t>2 et 3</a:t>
            </a:r>
            <a:endParaRPr lang="fr-FR" sz="2000" dirty="0">
              <a:latin typeface="Pristina" pitchFamily="66" charset="0"/>
            </a:endParaRPr>
          </a:p>
        </p:txBody>
      </p:sp>
      <p:pic>
        <p:nvPicPr>
          <p:cNvPr id="37895" name="Image 8" descr="PAC_3006.jpg"/>
          <p:cNvPicPr>
            <a:picLocks noChangeAspect="1"/>
          </p:cNvPicPr>
          <p:nvPr/>
        </p:nvPicPr>
        <p:blipFill>
          <a:blip r:embed="rId3" cstate="email"/>
          <a:srcRect/>
          <a:stretch>
            <a:fillRect/>
          </a:stretch>
        </p:blipFill>
        <p:spPr bwMode="auto">
          <a:xfrm>
            <a:off x="1074738" y="1220788"/>
            <a:ext cx="6892925" cy="4576762"/>
          </a:xfrm>
          <a:prstGeom prst="rect">
            <a:avLst/>
          </a:prstGeom>
          <a:noFill/>
          <a:ln w="9525">
            <a:noFill/>
            <a:miter lim="800000"/>
            <a:headEnd/>
            <a:tailEnd/>
          </a:ln>
        </p:spPr>
      </p:pic>
      <p:sp>
        <p:nvSpPr>
          <p:cNvPr id="3" name="Sous-titre 2"/>
          <p:cNvSpPr>
            <a:spLocks/>
          </p:cNvSpPr>
          <p:nvPr/>
        </p:nvSpPr>
        <p:spPr bwMode="auto">
          <a:xfrm>
            <a:off x="366713" y="6411913"/>
            <a:ext cx="1617662" cy="296862"/>
          </a:xfrm>
          <a:prstGeom prst="rect">
            <a:avLst/>
          </a:prstGeom>
          <a:noFill/>
          <a:ln w="9525">
            <a:noFill/>
            <a:miter lim="800000"/>
            <a:headEnd/>
            <a:tailEnd/>
          </a:ln>
        </p:spPr>
        <p:txBody>
          <a:bodyPr/>
          <a:lstStyle/>
          <a:p>
            <a:pPr>
              <a:spcBef>
                <a:spcPct val="20000"/>
              </a:spcBef>
              <a:buFont typeface="Arial" pitchFamily="34" charset="0"/>
              <a:buNone/>
            </a:pPr>
            <a:r>
              <a:rPr lang="fr-FR" sz="1400" b="1">
                <a:solidFill>
                  <a:srgbClr val="FFFFFF"/>
                </a:solidFill>
                <a:latin typeface="Pristina" pitchFamily="66" charset="0"/>
              </a:rPr>
              <a:t>La Tunisie Nouvelle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990600" y="2438400"/>
            <a:ext cx="4562475" cy="512763"/>
          </a:xfrm>
          <a:prstGeom prst="rect">
            <a:avLst/>
          </a:prstGeom>
          <a:noFill/>
          <a:ln w="9525">
            <a:noFill/>
            <a:miter lim="800000"/>
            <a:headEnd/>
            <a:tailEnd/>
          </a:ln>
        </p:spPr>
        <p:txBody>
          <a:bodyPr>
            <a:spAutoFit/>
          </a:bodyPr>
          <a:lstStyle/>
          <a:p>
            <a:pPr algn="ctr" eaLnBrk="0" hangingPunct="0">
              <a:spcBef>
                <a:spcPct val="50000"/>
              </a:spcBef>
            </a:pPr>
            <a:r>
              <a:rPr lang="fr-FR" sz="1100">
                <a:solidFill>
                  <a:srgbClr val="996633"/>
                </a:solidFill>
                <a:cs typeface="Arial" pitchFamily="34" charset="0"/>
              </a:rPr>
              <a:t> </a:t>
            </a:r>
            <a:endParaRPr lang="fr-FR" sz="1200">
              <a:solidFill>
                <a:srgbClr val="000000"/>
              </a:solidFill>
              <a:latin typeface="Arial Unicode MS" pitchFamily="34" charset="-128"/>
              <a:ea typeface="Arial Unicode MS" pitchFamily="34" charset="-128"/>
              <a:cs typeface="Arial Unicode MS" pitchFamily="34" charset="-128"/>
            </a:endParaRPr>
          </a:p>
          <a:p>
            <a:pPr algn="ctr" eaLnBrk="0" hangingPunct="0">
              <a:spcBef>
                <a:spcPct val="50000"/>
              </a:spcBef>
            </a:pPr>
            <a:endParaRPr lang="fr-FR" sz="1100">
              <a:latin typeface="Times New Roman" pitchFamily="18" charset="0"/>
            </a:endParaRPr>
          </a:p>
        </p:txBody>
      </p:sp>
      <p:sp>
        <p:nvSpPr>
          <p:cNvPr id="91140" name="Rectangle 12"/>
          <p:cNvSpPr>
            <a:spLocks noChangeArrowheads="1"/>
          </p:cNvSpPr>
          <p:nvPr/>
        </p:nvSpPr>
        <p:spPr bwMode="auto">
          <a:xfrm>
            <a:off x="395536" y="260648"/>
            <a:ext cx="7812088" cy="576362"/>
          </a:xfrm>
          <a:prstGeom prst="rect">
            <a:avLst/>
          </a:prstGeom>
          <a:noFill/>
          <a:ln w="9525">
            <a:noFill/>
            <a:miter lim="800000"/>
            <a:headEnd/>
            <a:tailEnd/>
          </a:ln>
        </p:spPr>
        <p:txBody>
          <a:bodyPr/>
          <a:lstStyle/>
          <a:p>
            <a:pPr marL="342900" indent="-342900" algn="ctr">
              <a:lnSpc>
                <a:spcPct val="80000"/>
              </a:lnSpc>
              <a:spcBef>
                <a:spcPct val="20000"/>
              </a:spcBef>
            </a:pPr>
            <a:r>
              <a:rPr lang="fr-FR" sz="4000" i="1" dirty="0">
                <a:latin typeface="Pristina" pitchFamily="66" charset="0"/>
              </a:rPr>
              <a:t>Conférence Pierre </a:t>
            </a:r>
            <a:r>
              <a:rPr lang="fr-FR" sz="4000" i="1" dirty="0" err="1">
                <a:latin typeface="Pristina" pitchFamily="66" charset="0"/>
              </a:rPr>
              <a:t>Kohler</a:t>
            </a:r>
            <a:endParaRPr lang="fr-FR" sz="4000" i="1" dirty="0">
              <a:latin typeface="Pristina" pitchFamily="66" charset="0"/>
            </a:endParaRPr>
          </a:p>
        </p:txBody>
      </p:sp>
      <p:pic>
        <p:nvPicPr>
          <p:cNvPr id="91141" name="Picture 5" descr="Tozeur (97) copie"/>
          <p:cNvPicPr>
            <a:picLocks noChangeAspect="1" noChangeArrowheads="1"/>
          </p:cNvPicPr>
          <p:nvPr/>
        </p:nvPicPr>
        <p:blipFill>
          <a:blip r:embed="rId2" cstate="email"/>
          <a:srcRect/>
          <a:stretch>
            <a:fillRect/>
          </a:stretch>
        </p:blipFill>
        <p:spPr bwMode="auto">
          <a:xfrm>
            <a:off x="4787900" y="3619500"/>
            <a:ext cx="3816350" cy="2546350"/>
          </a:xfrm>
          <a:prstGeom prst="rect">
            <a:avLst/>
          </a:prstGeom>
          <a:noFill/>
          <a:ln w="9525">
            <a:noFill/>
            <a:miter lim="800000"/>
            <a:headEnd/>
            <a:tailEnd/>
          </a:ln>
        </p:spPr>
      </p:pic>
      <p:pic>
        <p:nvPicPr>
          <p:cNvPr id="91142" name="Picture 6" descr="IMG_0462"/>
          <p:cNvPicPr>
            <a:picLocks noChangeAspect="1" noChangeArrowheads="1"/>
          </p:cNvPicPr>
          <p:nvPr/>
        </p:nvPicPr>
        <p:blipFill>
          <a:blip r:embed="rId3" cstate="email"/>
          <a:srcRect/>
          <a:stretch>
            <a:fillRect/>
          </a:stretch>
        </p:blipFill>
        <p:spPr bwMode="auto">
          <a:xfrm>
            <a:off x="468313" y="3584575"/>
            <a:ext cx="3887787" cy="2581275"/>
          </a:xfrm>
          <a:prstGeom prst="rect">
            <a:avLst/>
          </a:prstGeom>
          <a:noFill/>
          <a:ln w="9525">
            <a:noFill/>
            <a:miter lim="800000"/>
            <a:headEnd/>
            <a:tailEnd/>
          </a:ln>
        </p:spPr>
      </p:pic>
      <p:pic>
        <p:nvPicPr>
          <p:cNvPr id="91143" name="Picture 7" descr="Image 20"/>
          <p:cNvPicPr>
            <a:picLocks noChangeAspect="1" noChangeArrowheads="1"/>
          </p:cNvPicPr>
          <p:nvPr/>
        </p:nvPicPr>
        <p:blipFill>
          <a:blip r:embed="rId4" cstate="email"/>
          <a:srcRect/>
          <a:stretch>
            <a:fillRect/>
          </a:stretch>
        </p:blipFill>
        <p:spPr bwMode="auto">
          <a:xfrm>
            <a:off x="2268538" y="908050"/>
            <a:ext cx="4537075" cy="2500313"/>
          </a:xfrm>
          <a:prstGeom prst="rect">
            <a:avLst/>
          </a:prstGeom>
          <a:noFill/>
          <a:ln w="9525">
            <a:noFill/>
            <a:miter lim="800000"/>
            <a:headEnd/>
            <a:tailEnd/>
          </a:ln>
        </p:spPr>
      </p:pic>
      <p:sp>
        <p:nvSpPr>
          <p:cNvPr id="91144" name="Rectangle 12"/>
          <p:cNvSpPr>
            <a:spLocks noChangeArrowheads="1"/>
          </p:cNvSpPr>
          <p:nvPr/>
        </p:nvSpPr>
        <p:spPr bwMode="auto">
          <a:xfrm>
            <a:off x="2195513" y="6237312"/>
            <a:ext cx="4895850" cy="620688"/>
          </a:xfrm>
          <a:prstGeom prst="rect">
            <a:avLst/>
          </a:prstGeom>
          <a:noFill/>
          <a:ln w="9525">
            <a:noFill/>
            <a:miter lim="800000"/>
            <a:headEnd/>
            <a:tailEnd/>
          </a:ln>
        </p:spPr>
        <p:txBody>
          <a:bodyPr/>
          <a:lstStyle/>
          <a:p>
            <a:pPr marL="342900" indent="-342900" algn="ctr">
              <a:lnSpc>
                <a:spcPct val="80000"/>
              </a:lnSpc>
              <a:spcBef>
                <a:spcPct val="20000"/>
              </a:spcBef>
            </a:pPr>
            <a:r>
              <a:rPr lang="fr-FR" sz="4000" i="1" dirty="0">
                <a:latin typeface="Pristina" pitchFamily="66" charset="0"/>
              </a:rPr>
              <a:t>Observation des étoiles</a:t>
            </a:r>
          </a:p>
        </p:txBody>
      </p:sp>
      <p:sp>
        <p:nvSpPr>
          <p:cNvPr id="9" name="Rectangle 7"/>
          <p:cNvSpPr>
            <a:spLocks noChangeArrowheads="1"/>
          </p:cNvSpPr>
          <p:nvPr/>
        </p:nvSpPr>
        <p:spPr bwMode="auto">
          <a:xfrm>
            <a:off x="7596336" y="260648"/>
            <a:ext cx="1064715" cy="400110"/>
          </a:xfrm>
          <a:prstGeom prst="rect">
            <a:avLst/>
          </a:prstGeom>
          <a:noFill/>
          <a:ln w="9525">
            <a:noFill/>
            <a:miter lim="800000"/>
            <a:headEnd/>
            <a:tailEnd/>
          </a:ln>
        </p:spPr>
        <p:txBody>
          <a:bodyPr wrap="none">
            <a:spAutoFit/>
          </a:bodyPr>
          <a:lstStyle/>
          <a:p>
            <a:pPr defTabSz="914400" eaLnBrk="0" fontAlgn="ctr" hangingPunct="0"/>
            <a:r>
              <a:rPr lang="fr-FR" sz="2000" b="1" dirty="0" smtClean="0">
                <a:latin typeface="Pristina" pitchFamily="66" charset="0"/>
                <a:cs typeface="Arial" pitchFamily="34" charset="0"/>
              </a:rPr>
              <a:t>Jour </a:t>
            </a:r>
            <a:r>
              <a:rPr lang="fr-FR" sz="2000" b="1" dirty="0" smtClean="0">
                <a:latin typeface="Pristina" pitchFamily="66" charset="0"/>
                <a:cs typeface="Arial" pitchFamily="34" charset="0"/>
              </a:rPr>
              <a:t>2 ou3</a:t>
            </a:r>
            <a:endParaRPr lang="fr-FR" sz="2000" dirty="0">
              <a:latin typeface="Pristina"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1DB7853C-FE80-41D9-A47F-0E40446D0759}" type="slidenum">
              <a:rPr lang="fr-FR" smtClean="0"/>
              <a:pPr>
                <a:defRPr/>
              </a:pPr>
              <a:t>6</a:t>
            </a:fld>
            <a:endParaRPr lang="fr-FR"/>
          </a:p>
        </p:txBody>
      </p:sp>
      <p:pic>
        <p:nvPicPr>
          <p:cNvPr id="7172" name="Picture 2"/>
          <p:cNvPicPr>
            <a:picLocks noChangeAspect="1" noChangeArrowheads="1"/>
          </p:cNvPicPr>
          <p:nvPr/>
        </p:nvPicPr>
        <p:blipFill>
          <a:blip r:embed="rId2" cstate="email"/>
          <a:srcRect/>
          <a:stretch>
            <a:fillRect/>
          </a:stretch>
        </p:blipFill>
        <p:spPr bwMode="auto">
          <a:xfrm>
            <a:off x="611560" y="836712"/>
            <a:ext cx="7864004" cy="5447630"/>
          </a:xfrm>
          <a:prstGeom prst="rect">
            <a:avLst/>
          </a:prstGeom>
          <a:noFill/>
          <a:ln w="9525">
            <a:noFill/>
            <a:miter lim="800000"/>
            <a:headEnd/>
            <a:tailEnd/>
          </a:ln>
        </p:spPr>
      </p:pic>
      <p:sp>
        <p:nvSpPr>
          <p:cNvPr id="7173" name="Rectangle 12"/>
          <p:cNvSpPr>
            <a:spLocks noChangeArrowheads="1"/>
          </p:cNvSpPr>
          <p:nvPr/>
        </p:nvSpPr>
        <p:spPr bwMode="auto">
          <a:xfrm>
            <a:off x="990600" y="133350"/>
            <a:ext cx="7381875" cy="1066800"/>
          </a:xfrm>
          <a:prstGeom prst="rect">
            <a:avLst/>
          </a:prstGeom>
          <a:noFill/>
          <a:ln w="9525">
            <a:noFill/>
            <a:miter lim="800000"/>
            <a:headEnd/>
            <a:tailEnd/>
          </a:ln>
        </p:spPr>
        <p:txBody>
          <a:bodyPr/>
          <a:lstStyle/>
          <a:p>
            <a:pPr marL="342900" indent="-342900" algn="ctr" defTabSz="914400">
              <a:spcBef>
                <a:spcPct val="20000"/>
              </a:spcBef>
            </a:pPr>
            <a:r>
              <a:rPr lang="fr-FR" sz="2400" i="1" u="sng" dirty="0">
                <a:latin typeface="Pristina" pitchFamily="66" charset="0"/>
              </a:rPr>
              <a:t>Jour 1  </a:t>
            </a:r>
            <a:r>
              <a:rPr lang="fr-FR" sz="2400" i="1" u="sng" dirty="0" smtClean="0">
                <a:latin typeface="Pristina" pitchFamily="66" charset="0"/>
              </a:rPr>
              <a:t>-</a:t>
            </a:r>
            <a:r>
              <a:rPr lang="fr-FR" sz="2400" i="1" dirty="0" smtClean="0">
                <a:latin typeface="Pristina" pitchFamily="66" charset="0"/>
              </a:rPr>
              <a:t>Djerba </a:t>
            </a:r>
            <a:r>
              <a:rPr lang="fr-FR" sz="2400" i="1" dirty="0">
                <a:latin typeface="Pristina" pitchFamily="66" charset="0"/>
                <a:sym typeface="Wingdings" pitchFamily="2" charset="2"/>
              </a:rPr>
              <a:t> </a:t>
            </a:r>
            <a:r>
              <a:rPr lang="fr-FR" sz="2400" i="1" dirty="0" err="1">
                <a:latin typeface="Pristina" pitchFamily="66" charset="0"/>
                <a:sym typeface="Wingdings" pitchFamily="2" charset="2"/>
              </a:rPr>
              <a:t>Douz</a:t>
            </a:r>
            <a:r>
              <a:rPr lang="fr-FR" sz="2400" i="1" dirty="0">
                <a:latin typeface="Pristina" pitchFamily="66" charset="0"/>
                <a:sym typeface="Wingdings" pitchFamily="2" charset="2"/>
              </a:rPr>
              <a:t>  : 328km – Environ 5h de route</a:t>
            </a:r>
            <a:endParaRPr lang="fr-FR" sz="2400" i="1" dirty="0">
              <a:latin typeface="Pristina" pitchFamily="66"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6" descr="DSC_0221"/>
          <p:cNvPicPr>
            <a:picLocks noChangeAspect="1" noChangeArrowheads="1"/>
          </p:cNvPicPr>
          <p:nvPr/>
        </p:nvPicPr>
        <p:blipFill>
          <a:blip r:embed="rId2" cstate="email"/>
          <a:srcRect/>
          <a:stretch>
            <a:fillRect/>
          </a:stretch>
        </p:blipFill>
        <p:spPr bwMode="auto">
          <a:xfrm>
            <a:off x="0" y="3690938"/>
            <a:ext cx="4638675" cy="2665412"/>
          </a:xfrm>
          <a:prstGeom prst="rect">
            <a:avLst/>
          </a:prstGeom>
          <a:noFill/>
          <a:ln w="9525">
            <a:noFill/>
            <a:miter lim="800000"/>
            <a:headEnd/>
            <a:tailEnd/>
          </a:ln>
        </p:spPr>
      </p:pic>
      <p:pic>
        <p:nvPicPr>
          <p:cNvPr id="48131" name="Image 6" descr="LOGO CJ BLC typo.eps"/>
          <p:cNvPicPr>
            <a:picLocks noChangeAspect="1"/>
          </p:cNvPicPr>
          <p:nvPr/>
        </p:nvPicPr>
        <p:blipFill>
          <a:blip r:embed="rId3" cstate="email"/>
          <a:srcRect/>
          <a:stretch>
            <a:fillRect/>
          </a:stretch>
        </p:blipFill>
        <p:spPr bwMode="auto">
          <a:xfrm>
            <a:off x="501650" y="158750"/>
            <a:ext cx="1482725" cy="204788"/>
          </a:xfrm>
          <a:prstGeom prst="rect">
            <a:avLst/>
          </a:prstGeom>
          <a:noFill/>
          <a:ln w="9525">
            <a:noFill/>
            <a:miter lim="800000"/>
            <a:headEnd/>
            <a:tailEnd/>
          </a:ln>
        </p:spPr>
      </p:pic>
      <p:sp>
        <p:nvSpPr>
          <p:cNvPr id="48132" name="Rectangle 2"/>
          <p:cNvSpPr>
            <a:spLocks noChangeArrowheads="1"/>
          </p:cNvSpPr>
          <p:nvPr/>
        </p:nvSpPr>
        <p:spPr bwMode="auto">
          <a:xfrm>
            <a:off x="115888" y="620713"/>
            <a:ext cx="9045575" cy="660400"/>
          </a:xfrm>
          <a:prstGeom prst="rect">
            <a:avLst/>
          </a:prstGeom>
          <a:noFill/>
          <a:ln w="9525">
            <a:noFill/>
            <a:miter lim="800000"/>
            <a:headEnd/>
            <a:tailEnd/>
          </a:ln>
        </p:spPr>
        <p:txBody>
          <a:bodyPr/>
          <a:lstStyle/>
          <a:p>
            <a:pPr marL="342900" indent="-342900">
              <a:lnSpc>
                <a:spcPct val="80000"/>
              </a:lnSpc>
              <a:spcBef>
                <a:spcPct val="20000"/>
              </a:spcBef>
            </a:pPr>
            <a:r>
              <a:rPr lang="fr-FR" sz="2000">
                <a:latin typeface="Pristina" pitchFamily="66" charset="0"/>
              </a:rPr>
              <a:t>Après un cocktail au milieu des dunes, vous découvrirez pour votre soirée, un diner design monté à ciel ouvert </a:t>
            </a:r>
          </a:p>
          <a:p>
            <a:pPr marL="342900" indent="-342900">
              <a:lnSpc>
                <a:spcPct val="80000"/>
              </a:lnSpc>
              <a:spcBef>
                <a:spcPct val="20000"/>
              </a:spcBef>
            </a:pPr>
            <a:r>
              <a:rPr lang="fr-FR" sz="1400">
                <a:hlinkClick r:id="rId4"/>
              </a:rPr>
              <a:t>http://www.croisierejaune.com/video/29_Sahara_design_diner.html</a:t>
            </a:r>
            <a:endParaRPr lang="fr-FR" sz="1400"/>
          </a:p>
          <a:p>
            <a:pPr marL="342900" indent="-342900">
              <a:lnSpc>
                <a:spcPct val="80000"/>
              </a:lnSpc>
              <a:spcBef>
                <a:spcPct val="20000"/>
              </a:spcBef>
            </a:pPr>
            <a:endParaRPr lang="fr-FR" sz="1400"/>
          </a:p>
          <a:p>
            <a:pPr marL="342900" indent="-342900">
              <a:lnSpc>
                <a:spcPct val="80000"/>
              </a:lnSpc>
              <a:spcBef>
                <a:spcPct val="20000"/>
              </a:spcBef>
            </a:pPr>
            <a:endParaRPr lang="fr-FR" sz="1400"/>
          </a:p>
        </p:txBody>
      </p:sp>
      <p:pic>
        <p:nvPicPr>
          <p:cNvPr id="48133" name="Picture 5" descr="P1000422"/>
          <p:cNvPicPr>
            <a:picLocks noChangeAspect="1" noChangeArrowheads="1"/>
          </p:cNvPicPr>
          <p:nvPr/>
        </p:nvPicPr>
        <p:blipFill>
          <a:blip r:embed="rId5" cstate="email"/>
          <a:srcRect/>
          <a:stretch>
            <a:fillRect/>
          </a:stretch>
        </p:blipFill>
        <p:spPr bwMode="auto">
          <a:xfrm>
            <a:off x="0" y="1397000"/>
            <a:ext cx="4638675" cy="2214563"/>
          </a:xfrm>
          <a:prstGeom prst="rect">
            <a:avLst/>
          </a:prstGeom>
          <a:noFill/>
          <a:ln w="9525">
            <a:noFill/>
            <a:miter lim="800000"/>
            <a:headEnd/>
            <a:tailEnd/>
          </a:ln>
        </p:spPr>
      </p:pic>
      <p:pic>
        <p:nvPicPr>
          <p:cNvPr id="48134" name="Picture 7" descr="DSC_0220"/>
          <p:cNvPicPr>
            <a:picLocks noChangeAspect="1" noChangeArrowheads="1"/>
          </p:cNvPicPr>
          <p:nvPr/>
        </p:nvPicPr>
        <p:blipFill>
          <a:blip r:embed="rId6" cstate="email"/>
          <a:srcRect/>
          <a:stretch>
            <a:fillRect/>
          </a:stretch>
        </p:blipFill>
        <p:spPr bwMode="auto">
          <a:xfrm>
            <a:off x="4638675" y="3690938"/>
            <a:ext cx="4505325" cy="2665412"/>
          </a:xfrm>
          <a:prstGeom prst="rect">
            <a:avLst/>
          </a:prstGeom>
          <a:noFill/>
          <a:ln w="9525">
            <a:noFill/>
            <a:miter lim="800000"/>
            <a:headEnd/>
            <a:tailEnd/>
          </a:ln>
        </p:spPr>
      </p:pic>
      <p:pic>
        <p:nvPicPr>
          <p:cNvPr id="48135" name="Picture 8" descr="P1000253"/>
          <p:cNvPicPr>
            <a:picLocks noChangeAspect="1" noChangeArrowheads="1"/>
          </p:cNvPicPr>
          <p:nvPr/>
        </p:nvPicPr>
        <p:blipFill>
          <a:blip r:embed="rId7" cstate="email"/>
          <a:srcRect/>
          <a:stretch>
            <a:fillRect/>
          </a:stretch>
        </p:blipFill>
        <p:spPr bwMode="auto">
          <a:xfrm>
            <a:off x="4638675" y="1397000"/>
            <a:ext cx="4438650" cy="2293938"/>
          </a:xfrm>
          <a:prstGeom prst="rect">
            <a:avLst/>
          </a:prstGeom>
          <a:noFill/>
          <a:ln w="9525">
            <a:noFill/>
            <a:miter lim="800000"/>
            <a:headEnd/>
            <a:tailEnd/>
          </a:ln>
        </p:spPr>
      </p:pic>
      <p:sp>
        <p:nvSpPr>
          <p:cNvPr id="48136" name="Rectangle 9"/>
          <p:cNvSpPr>
            <a:spLocks noChangeArrowheads="1"/>
          </p:cNvSpPr>
          <p:nvPr/>
        </p:nvSpPr>
        <p:spPr bwMode="auto">
          <a:xfrm>
            <a:off x="7524328" y="116632"/>
            <a:ext cx="1361270" cy="400110"/>
          </a:xfrm>
          <a:prstGeom prst="rect">
            <a:avLst/>
          </a:prstGeom>
          <a:noFill/>
          <a:ln w="9525">
            <a:noFill/>
            <a:miter lim="800000"/>
            <a:headEnd/>
            <a:tailEnd/>
          </a:ln>
        </p:spPr>
        <p:txBody>
          <a:bodyPr wrap="none">
            <a:spAutoFit/>
          </a:bodyPr>
          <a:lstStyle/>
          <a:p>
            <a:pPr defTabSz="914400" eaLnBrk="0" fontAlgn="ctr" hangingPunct="0"/>
            <a:r>
              <a:rPr lang="fr-FR" sz="2000" b="1" dirty="0">
                <a:latin typeface="Pristina" pitchFamily="66" charset="0"/>
                <a:cs typeface="Arial" pitchFamily="34" charset="0"/>
              </a:rPr>
              <a:t>JOUR </a:t>
            </a:r>
            <a:r>
              <a:rPr lang="fr-FR" sz="2000" b="1" dirty="0" smtClean="0">
                <a:latin typeface="Pristina" pitchFamily="66" charset="0"/>
                <a:cs typeface="Arial" pitchFamily="34" charset="0"/>
              </a:rPr>
              <a:t>2 ou 3</a:t>
            </a:r>
            <a:endParaRPr lang="fr-FR" sz="2000" dirty="0">
              <a:latin typeface="Pristina" pitchFamily="66" charset="0"/>
            </a:endParaRPr>
          </a:p>
        </p:txBody>
      </p:sp>
      <p:sp>
        <p:nvSpPr>
          <p:cNvPr id="48137" name="Sous-titre 2"/>
          <p:cNvSpPr>
            <a:spLocks/>
          </p:cNvSpPr>
          <p:nvPr/>
        </p:nvSpPr>
        <p:spPr bwMode="auto">
          <a:xfrm>
            <a:off x="366713" y="6411913"/>
            <a:ext cx="1617662" cy="296862"/>
          </a:xfrm>
          <a:prstGeom prst="rect">
            <a:avLst/>
          </a:prstGeom>
          <a:noFill/>
          <a:ln w="9525">
            <a:noFill/>
            <a:miter lim="800000"/>
            <a:headEnd/>
            <a:tailEnd/>
          </a:ln>
        </p:spPr>
        <p:txBody>
          <a:bodyPr/>
          <a:lstStyle/>
          <a:p>
            <a:pPr>
              <a:spcBef>
                <a:spcPct val="20000"/>
              </a:spcBef>
              <a:buFont typeface="Arial" pitchFamily="34" charset="0"/>
              <a:buNone/>
            </a:pPr>
            <a:r>
              <a:rPr lang="fr-FR" sz="1400" b="1">
                <a:solidFill>
                  <a:srgbClr val="FFFFFF"/>
                </a:solidFill>
                <a:latin typeface="Pristina" pitchFamily="66" charset="0"/>
              </a:rPr>
              <a:t>La Tunisie Nouvelle</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Image 6" descr="LOGO CJ BLC typo.eps"/>
          <p:cNvPicPr>
            <a:picLocks noChangeAspect="1"/>
          </p:cNvPicPr>
          <p:nvPr/>
        </p:nvPicPr>
        <p:blipFill>
          <a:blip r:embed="rId2" cstate="email"/>
          <a:srcRect/>
          <a:stretch>
            <a:fillRect/>
          </a:stretch>
        </p:blipFill>
        <p:spPr bwMode="auto">
          <a:xfrm>
            <a:off x="501650" y="158750"/>
            <a:ext cx="1482725" cy="204788"/>
          </a:xfrm>
          <a:prstGeom prst="rect">
            <a:avLst/>
          </a:prstGeom>
          <a:noFill/>
          <a:ln w="9525">
            <a:noFill/>
            <a:miter lim="800000"/>
            <a:headEnd/>
            <a:tailEnd/>
          </a:ln>
        </p:spPr>
      </p:pic>
      <p:sp>
        <p:nvSpPr>
          <p:cNvPr id="50179" name="Rectangle 2"/>
          <p:cNvSpPr>
            <a:spLocks noChangeArrowheads="1"/>
          </p:cNvSpPr>
          <p:nvPr/>
        </p:nvSpPr>
        <p:spPr bwMode="auto">
          <a:xfrm>
            <a:off x="336550" y="565150"/>
            <a:ext cx="8588375" cy="469900"/>
          </a:xfrm>
          <a:prstGeom prst="rect">
            <a:avLst/>
          </a:prstGeom>
          <a:noFill/>
          <a:ln w="9525">
            <a:noFill/>
            <a:miter lim="800000"/>
            <a:headEnd/>
            <a:tailEnd/>
          </a:ln>
        </p:spPr>
        <p:txBody>
          <a:bodyPr/>
          <a:lstStyle/>
          <a:p>
            <a:pPr marL="342900" indent="-342900">
              <a:spcBef>
                <a:spcPct val="20000"/>
              </a:spcBef>
            </a:pPr>
            <a:r>
              <a:rPr lang="fr-FR" sz="2000">
                <a:latin typeface="Pristina" pitchFamily="66" charset="0"/>
              </a:rPr>
              <a:t>Après le dîner, vous apprécierez un verre dans un sahara lounge au milieu des dunes</a:t>
            </a:r>
          </a:p>
        </p:txBody>
      </p:sp>
      <p:pic>
        <p:nvPicPr>
          <p:cNvPr id="50180" name="Image 6" descr="IMG_2625.jpg"/>
          <p:cNvPicPr>
            <a:picLocks noChangeAspect="1"/>
          </p:cNvPicPr>
          <p:nvPr/>
        </p:nvPicPr>
        <p:blipFill>
          <a:blip r:embed="rId3" cstate="email"/>
          <a:srcRect/>
          <a:stretch>
            <a:fillRect/>
          </a:stretch>
        </p:blipFill>
        <p:spPr bwMode="auto">
          <a:xfrm>
            <a:off x="0" y="1235075"/>
            <a:ext cx="2776538" cy="5121275"/>
          </a:xfrm>
          <a:prstGeom prst="rect">
            <a:avLst/>
          </a:prstGeom>
          <a:noFill/>
          <a:ln w="9525">
            <a:noFill/>
            <a:miter lim="800000"/>
            <a:headEnd/>
            <a:tailEnd/>
          </a:ln>
        </p:spPr>
      </p:pic>
      <p:pic>
        <p:nvPicPr>
          <p:cNvPr id="50181" name="Image 7" descr="IMG_2647.jpg"/>
          <p:cNvPicPr>
            <a:picLocks noChangeAspect="1"/>
          </p:cNvPicPr>
          <p:nvPr/>
        </p:nvPicPr>
        <p:blipFill>
          <a:blip r:embed="rId4" cstate="email"/>
          <a:srcRect b="-50"/>
          <a:stretch>
            <a:fillRect/>
          </a:stretch>
        </p:blipFill>
        <p:spPr bwMode="auto">
          <a:xfrm>
            <a:off x="2776538" y="1235075"/>
            <a:ext cx="6367462" cy="5121275"/>
          </a:xfrm>
          <a:prstGeom prst="rect">
            <a:avLst/>
          </a:prstGeom>
          <a:noFill/>
          <a:ln w="9525">
            <a:noFill/>
            <a:miter lim="800000"/>
            <a:headEnd/>
            <a:tailEnd/>
          </a:ln>
        </p:spPr>
      </p:pic>
      <p:sp>
        <p:nvSpPr>
          <p:cNvPr id="50182" name="Rectangle 7"/>
          <p:cNvSpPr>
            <a:spLocks noChangeArrowheads="1"/>
          </p:cNvSpPr>
          <p:nvPr/>
        </p:nvSpPr>
        <p:spPr bwMode="auto">
          <a:xfrm>
            <a:off x="7380312" y="116632"/>
            <a:ext cx="1361270" cy="400110"/>
          </a:xfrm>
          <a:prstGeom prst="rect">
            <a:avLst/>
          </a:prstGeom>
          <a:noFill/>
          <a:ln w="9525">
            <a:noFill/>
            <a:miter lim="800000"/>
            <a:headEnd/>
            <a:tailEnd/>
          </a:ln>
        </p:spPr>
        <p:txBody>
          <a:bodyPr wrap="none">
            <a:spAutoFit/>
          </a:bodyPr>
          <a:lstStyle/>
          <a:p>
            <a:pPr defTabSz="914400" eaLnBrk="0" fontAlgn="ctr" hangingPunct="0"/>
            <a:r>
              <a:rPr lang="fr-FR" sz="2000" b="1" dirty="0">
                <a:latin typeface="Pristina" pitchFamily="66" charset="0"/>
                <a:cs typeface="Arial" pitchFamily="34" charset="0"/>
              </a:rPr>
              <a:t>JOUR </a:t>
            </a:r>
            <a:r>
              <a:rPr lang="fr-FR" sz="2000" b="1" dirty="0" smtClean="0">
                <a:latin typeface="Pristina" pitchFamily="66" charset="0"/>
                <a:cs typeface="Arial" pitchFamily="34" charset="0"/>
              </a:rPr>
              <a:t>2 ou 3</a:t>
            </a:r>
            <a:endParaRPr lang="fr-FR" sz="2000" dirty="0">
              <a:latin typeface="Pristina" pitchFamily="66" charset="0"/>
            </a:endParaRPr>
          </a:p>
        </p:txBody>
      </p:sp>
      <p:sp>
        <p:nvSpPr>
          <p:cNvPr id="50183" name="Sous-titre 2"/>
          <p:cNvSpPr>
            <a:spLocks/>
          </p:cNvSpPr>
          <p:nvPr/>
        </p:nvSpPr>
        <p:spPr bwMode="auto">
          <a:xfrm>
            <a:off x="366713" y="6411913"/>
            <a:ext cx="1617662" cy="296862"/>
          </a:xfrm>
          <a:prstGeom prst="rect">
            <a:avLst/>
          </a:prstGeom>
          <a:noFill/>
          <a:ln w="9525">
            <a:noFill/>
            <a:miter lim="800000"/>
            <a:headEnd/>
            <a:tailEnd/>
          </a:ln>
        </p:spPr>
        <p:txBody>
          <a:bodyPr/>
          <a:lstStyle/>
          <a:p>
            <a:pPr>
              <a:spcBef>
                <a:spcPct val="20000"/>
              </a:spcBef>
              <a:buFont typeface="Arial" pitchFamily="34" charset="0"/>
              <a:buNone/>
            </a:pPr>
            <a:r>
              <a:rPr lang="fr-FR" sz="1400" b="1">
                <a:solidFill>
                  <a:srgbClr val="FFFFFF"/>
                </a:solidFill>
                <a:latin typeface="Pristina" pitchFamily="66" charset="0"/>
              </a:rPr>
              <a:t>La Tunisie Nouvelle</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descr="IMG_9585"/>
          <p:cNvPicPr>
            <a:picLocks noChangeAspect="1" noChangeArrowheads="1"/>
          </p:cNvPicPr>
          <p:nvPr/>
        </p:nvPicPr>
        <p:blipFill>
          <a:blip r:embed="rId2" cstate="email"/>
          <a:srcRect/>
          <a:stretch>
            <a:fillRect/>
          </a:stretch>
        </p:blipFill>
        <p:spPr bwMode="auto">
          <a:xfrm>
            <a:off x="3635375" y="765175"/>
            <a:ext cx="4926013" cy="3282950"/>
          </a:xfrm>
          <a:prstGeom prst="rect">
            <a:avLst/>
          </a:prstGeom>
          <a:noFill/>
          <a:ln w="9525">
            <a:noFill/>
            <a:miter lim="800000"/>
            <a:headEnd/>
            <a:tailEnd/>
          </a:ln>
        </p:spPr>
      </p:pic>
      <p:pic>
        <p:nvPicPr>
          <p:cNvPr id="51203" name="Picture 5" descr="IMG_2620"/>
          <p:cNvPicPr>
            <a:picLocks noChangeAspect="1" noChangeArrowheads="1"/>
          </p:cNvPicPr>
          <p:nvPr/>
        </p:nvPicPr>
        <p:blipFill>
          <a:blip r:embed="rId3" cstate="email"/>
          <a:srcRect/>
          <a:stretch>
            <a:fillRect/>
          </a:stretch>
        </p:blipFill>
        <p:spPr bwMode="auto">
          <a:xfrm>
            <a:off x="179388" y="3832225"/>
            <a:ext cx="4176712" cy="2786063"/>
          </a:xfrm>
          <a:prstGeom prst="rect">
            <a:avLst/>
          </a:prstGeom>
          <a:noFill/>
          <a:ln w="9525">
            <a:noFill/>
            <a:miter lim="800000"/>
            <a:headEnd/>
            <a:tailEnd/>
          </a:ln>
        </p:spPr>
      </p:pic>
      <p:pic>
        <p:nvPicPr>
          <p:cNvPr id="51204" name="Picture 6" descr="IMG_2623"/>
          <p:cNvPicPr>
            <a:picLocks noChangeAspect="1" noChangeArrowheads="1"/>
          </p:cNvPicPr>
          <p:nvPr/>
        </p:nvPicPr>
        <p:blipFill>
          <a:blip r:embed="rId4" cstate="email"/>
          <a:srcRect/>
          <a:stretch>
            <a:fillRect/>
          </a:stretch>
        </p:blipFill>
        <p:spPr bwMode="auto">
          <a:xfrm>
            <a:off x="4716463" y="4149725"/>
            <a:ext cx="3743325" cy="2495550"/>
          </a:xfrm>
          <a:prstGeom prst="rect">
            <a:avLst/>
          </a:prstGeom>
          <a:noFill/>
          <a:ln w="9525">
            <a:noFill/>
            <a:miter lim="800000"/>
            <a:headEnd/>
            <a:tailEnd/>
          </a:ln>
        </p:spPr>
      </p:pic>
      <p:pic>
        <p:nvPicPr>
          <p:cNvPr id="51205" name="Picture 7" descr="IMG_2635"/>
          <p:cNvPicPr>
            <a:picLocks noChangeAspect="1" noChangeArrowheads="1"/>
          </p:cNvPicPr>
          <p:nvPr/>
        </p:nvPicPr>
        <p:blipFill>
          <a:blip r:embed="rId5" cstate="email"/>
          <a:srcRect/>
          <a:stretch>
            <a:fillRect/>
          </a:stretch>
        </p:blipFill>
        <p:spPr bwMode="auto">
          <a:xfrm rot="-3232095">
            <a:off x="647700" y="1231900"/>
            <a:ext cx="3240088" cy="2160588"/>
          </a:xfrm>
          <a:prstGeom prst="rect">
            <a:avLst/>
          </a:prstGeom>
          <a:noFill/>
          <a:ln w="9525">
            <a:noFill/>
            <a:miter lim="800000"/>
            <a:headEnd/>
            <a:tailEnd/>
          </a:ln>
        </p:spPr>
      </p:pic>
      <p:sp>
        <p:nvSpPr>
          <p:cNvPr id="51206" name="Rectangle 2"/>
          <p:cNvSpPr>
            <a:spLocks noChangeArrowheads="1"/>
          </p:cNvSpPr>
          <p:nvPr/>
        </p:nvSpPr>
        <p:spPr bwMode="auto">
          <a:xfrm>
            <a:off x="336550" y="295275"/>
            <a:ext cx="8588375" cy="469900"/>
          </a:xfrm>
          <a:prstGeom prst="rect">
            <a:avLst/>
          </a:prstGeom>
          <a:noFill/>
          <a:ln w="9525">
            <a:noFill/>
            <a:miter lim="800000"/>
            <a:headEnd/>
            <a:tailEnd/>
          </a:ln>
        </p:spPr>
        <p:txBody>
          <a:bodyPr/>
          <a:lstStyle/>
          <a:p>
            <a:pPr marL="342900" indent="-342900">
              <a:spcBef>
                <a:spcPct val="20000"/>
              </a:spcBef>
            </a:pPr>
            <a:r>
              <a:rPr lang="fr-FR" sz="2000">
                <a:latin typeface="Pristina" pitchFamily="66" charset="0"/>
              </a:rPr>
              <a:t>Après le dîner, vous apprécierez un verre dans un sahara lounge au milieu des dunes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ChangeArrowheads="1"/>
          </p:cNvSpPr>
          <p:nvPr/>
        </p:nvSpPr>
        <p:spPr bwMode="auto">
          <a:xfrm>
            <a:off x="2916238" y="115888"/>
            <a:ext cx="5905500" cy="1728787"/>
          </a:xfrm>
          <a:prstGeom prst="rect">
            <a:avLst/>
          </a:prstGeom>
          <a:noFill/>
          <a:ln w="9525">
            <a:noFill/>
            <a:miter lim="800000"/>
            <a:headEnd/>
            <a:tailEnd/>
          </a:ln>
        </p:spPr>
        <p:txBody>
          <a:bodyPr/>
          <a:lstStyle/>
          <a:p>
            <a:pPr marL="342900" indent="-342900" algn="ctr">
              <a:spcBef>
                <a:spcPct val="20000"/>
              </a:spcBef>
            </a:pPr>
            <a:r>
              <a:rPr lang="fr-FR" sz="3000" i="1" dirty="0">
                <a:latin typeface="Pristina" pitchFamily="66" charset="0"/>
              </a:rPr>
              <a:t>Sahara </a:t>
            </a:r>
            <a:r>
              <a:rPr lang="fr-FR" sz="3000" i="1" dirty="0" err="1">
                <a:latin typeface="Pristina" pitchFamily="66" charset="0"/>
              </a:rPr>
              <a:t>Lounge</a:t>
            </a:r>
            <a:r>
              <a:rPr lang="fr-FR" sz="3000" i="1" dirty="0">
                <a:latin typeface="Pristina" pitchFamily="66" charset="0"/>
              </a:rPr>
              <a:t> vue de nuit</a:t>
            </a:r>
          </a:p>
        </p:txBody>
      </p:sp>
      <p:pic>
        <p:nvPicPr>
          <p:cNvPr id="52227" name="Picture 4" descr="IMG_2597"/>
          <p:cNvPicPr>
            <a:picLocks noChangeAspect="1" noChangeArrowheads="1"/>
          </p:cNvPicPr>
          <p:nvPr/>
        </p:nvPicPr>
        <p:blipFill>
          <a:blip r:embed="rId2" cstate="email"/>
          <a:srcRect/>
          <a:stretch>
            <a:fillRect/>
          </a:stretch>
        </p:blipFill>
        <p:spPr bwMode="auto">
          <a:xfrm>
            <a:off x="4211638" y="3675063"/>
            <a:ext cx="4708525" cy="3138487"/>
          </a:xfrm>
          <a:prstGeom prst="rect">
            <a:avLst/>
          </a:prstGeom>
          <a:noFill/>
          <a:ln w="9525">
            <a:noFill/>
            <a:miter lim="800000"/>
            <a:headEnd/>
            <a:tailEnd/>
          </a:ln>
        </p:spPr>
      </p:pic>
      <p:pic>
        <p:nvPicPr>
          <p:cNvPr id="52228" name="Picture 5" descr="IMG_2482"/>
          <p:cNvPicPr>
            <a:picLocks noChangeAspect="1" noChangeArrowheads="1"/>
          </p:cNvPicPr>
          <p:nvPr/>
        </p:nvPicPr>
        <p:blipFill>
          <a:blip r:embed="rId3" cstate="email"/>
          <a:srcRect/>
          <a:stretch>
            <a:fillRect/>
          </a:stretch>
        </p:blipFill>
        <p:spPr bwMode="auto">
          <a:xfrm>
            <a:off x="323850" y="1154113"/>
            <a:ext cx="4032250" cy="2686050"/>
          </a:xfrm>
          <a:prstGeom prst="rect">
            <a:avLst/>
          </a:prstGeom>
          <a:noFill/>
          <a:ln w="9525">
            <a:noFill/>
            <a:miter lim="800000"/>
            <a:headEnd/>
            <a:tailEnd/>
          </a:ln>
        </p:spPr>
      </p:pic>
      <p:pic>
        <p:nvPicPr>
          <p:cNvPr id="52229" name="Picture 6" descr="IMG_2448"/>
          <p:cNvPicPr>
            <a:picLocks noChangeAspect="1" noChangeArrowheads="1"/>
          </p:cNvPicPr>
          <p:nvPr/>
        </p:nvPicPr>
        <p:blipFill>
          <a:blip r:embed="rId4" cstate="email"/>
          <a:srcRect/>
          <a:stretch>
            <a:fillRect/>
          </a:stretch>
        </p:blipFill>
        <p:spPr bwMode="auto">
          <a:xfrm>
            <a:off x="250825" y="3962400"/>
            <a:ext cx="3817938" cy="2544763"/>
          </a:xfrm>
          <a:prstGeom prst="rect">
            <a:avLst/>
          </a:prstGeom>
          <a:noFill/>
          <a:ln w="9525">
            <a:noFill/>
            <a:miter lim="800000"/>
            <a:headEnd/>
            <a:tailEnd/>
          </a:ln>
        </p:spPr>
      </p:pic>
      <p:pic>
        <p:nvPicPr>
          <p:cNvPr id="52230" name="Picture 7" descr="IMG_2466"/>
          <p:cNvPicPr>
            <a:picLocks noChangeAspect="1" noChangeArrowheads="1"/>
          </p:cNvPicPr>
          <p:nvPr/>
        </p:nvPicPr>
        <p:blipFill>
          <a:blip r:embed="rId5" cstate="email"/>
          <a:srcRect/>
          <a:stretch>
            <a:fillRect/>
          </a:stretch>
        </p:blipFill>
        <p:spPr bwMode="auto">
          <a:xfrm>
            <a:off x="4572000" y="1082675"/>
            <a:ext cx="3744913" cy="2497138"/>
          </a:xfrm>
          <a:prstGeom prst="rect">
            <a:avLst/>
          </a:prstGeom>
          <a:noFill/>
          <a:ln w="9525">
            <a:noFill/>
            <a:miter lim="800000"/>
            <a:headEnd/>
            <a:tailEnd/>
          </a:ln>
        </p:spPr>
      </p:pic>
      <p:sp>
        <p:nvSpPr>
          <p:cNvPr id="52231" name="Rectangle 4"/>
          <p:cNvSpPr>
            <a:spLocks noChangeArrowheads="1"/>
          </p:cNvSpPr>
          <p:nvPr/>
        </p:nvSpPr>
        <p:spPr bwMode="auto">
          <a:xfrm>
            <a:off x="1403350" y="549275"/>
            <a:ext cx="7634288" cy="1655763"/>
          </a:xfrm>
          <a:prstGeom prst="rect">
            <a:avLst/>
          </a:prstGeom>
          <a:noFill/>
          <a:ln w="9525">
            <a:noFill/>
            <a:miter lim="800000"/>
            <a:headEnd/>
            <a:tailEnd/>
          </a:ln>
        </p:spPr>
        <p:txBody>
          <a:bodyPr/>
          <a:lstStyle/>
          <a:p>
            <a:pPr marL="342900" indent="-342900" algn="ctr">
              <a:spcBef>
                <a:spcPct val="20000"/>
              </a:spcBef>
            </a:pPr>
            <a:r>
              <a:rPr lang="fr-FR" i="1">
                <a:hlinkClick r:id="rId6"/>
              </a:rPr>
              <a:t>http://www.croisierejaune.com/video/32_Ephemere_Sahara_Lounge.html</a:t>
            </a:r>
            <a:endParaRPr lang="fr-FR" i="1"/>
          </a:p>
          <a:p>
            <a:pPr marL="342900" indent="-342900" algn="ctr">
              <a:spcBef>
                <a:spcPct val="20000"/>
              </a:spcBef>
            </a:pPr>
            <a:endParaRPr lang="fr-FR" i="1"/>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Image 6" descr="LOGO CJ BLC typo.eps"/>
          <p:cNvPicPr>
            <a:picLocks noChangeAspect="1"/>
          </p:cNvPicPr>
          <p:nvPr/>
        </p:nvPicPr>
        <p:blipFill>
          <a:blip r:embed="rId2" cstate="email"/>
          <a:srcRect/>
          <a:stretch>
            <a:fillRect/>
          </a:stretch>
        </p:blipFill>
        <p:spPr bwMode="auto">
          <a:xfrm>
            <a:off x="501650" y="158750"/>
            <a:ext cx="1482725" cy="204788"/>
          </a:xfrm>
          <a:prstGeom prst="rect">
            <a:avLst/>
          </a:prstGeom>
          <a:noFill/>
          <a:ln w="9525">
            <a:noFill/>
            <a:miter lim="800000"/>
            <a:headEnd/>
            <a:tailEnd/>
          </a:ln>
        </p:spPr>
      </p:pic>
      <p:pic>
        <p:nvPicPr>
          <p:cNvPr id="53251" name="Image 8" descr="IMG_2477.jpg"/>
          <p:cNvPicPr>
            <a:picLocks noChangeAspect="1"/>
          </p:cNvPicPr>
          <p:nvPr/>
        </p:nvPicPr>
        <p:blipFill>
          <a:blip r:embed="rId3" cstate="email"/>
          <a:srcRect/>
          <a:stretch>
            <a:fillRect/>
          </a:stretch>
        </p:blipFill>
        <p:spPr bwMode="auto">
          <a:xfrm>
            <a:off x="0" y="1270000"/>
            <a:ext cx="7416800" cy="4945063"/>
          </a:xfrm>
          <a:prstGeom prst="rect">
            <a:avLst/>
          </a:prstGeom>
          <a:noFill/>
          <a:ln w="9525">
            <a:noFill/>
            <a:miter lim="800000"/>
            <a:headEnd/>
            <a:tailEnd/>
          </a:ln>
        </p:spPr>
      </p:pic>
      <p:pic>
        <p:nvPicPr>
          <p:cNvPr id="53252" name="Image 9" descr="IMG_2446.jpg"/>
          <p:cNvPicPr>
            <a:picLocks noChangeAspect="1"/>
          </p:cNvPicPr>
          <p:nvPr/>
        </p:nvPicPr>
        <p:blipFill>
          <a:blip r:embed="rId4" cstate="email"/>
          <a:srcRect/>
          <a:stretch>
            <a:fillRect/>
          </a:stretch>
        </p:blipFill>
        <p:spPr bwMode="auto">
          <a:xfrm>
            <a:off x="6088063" y="1270000"/>
            <a:ext cx="3055937" cy="4945063"/>
          </a:xfrm>
          <a:prstGeom prst="rect">
            <a:avLst/>
          </a:prstGeom>
          <a:noFill/>
          <a:ln w="9525">
            <a:noFill/>
            <a:miter lim="800000"/>
            <a:headEnd/>
            <a:tailEnd/>
          </a:ln>
        </p:spPr>
      </p:pic>
      <p:sp>
        <p:nvSpPr>
          <p:cNvPr id="53253" name="Rectangle 7"/>
          <p:cNvSpPr>
            <a:spLocks noChangeArrowheads="1"/>
          </p:cNvSpPr>
          <p:nvPr/>
        </p:nvSpPr>
        <p:spPr bwMode="auto">
          <a:xfrm>
            <a:off x="7954963" y="223838"/>
            <a:ext cx="969962" cy="396875"/>
          </a:xfrm>
          <a:prstGeom prst="rect">
            <a:avLst/>
          </a:prstGeom>
          <a:noFill/>
          <a:ln w="9525">
            <a:noFill/>
            <a:miter lim="800000"/>
            <a:headEnd/>
            <a:tailEnd/>
          </a:ln>
        </p:spPr>
        <p:txBody>
          <a:bodyPr wrap="none">
            <a:spAutoFit/>
          </a:bodyPr>
          <a:lstStyle/>
          <a:p>
            <a:pPr defTabSz="914400" eaLnBrk="0" fontAlgn="ctr" hangingPunct="0"/>
            <a:r>
              <a:rPr lang="fr-FR" sz="2000" b="1" dirty="0">
                <a:latin typeface="Pristina" pitchFamily="66" charset="0"/>
                <a:cs typeface="Arial" pitchFamily="34" charset="0"/>
              </a:rPr>
              <a:t>JOUR </a:t>
            </a:r>
            <a:r>
              <a:rPr lang="fr-FR" sz="2000" b="1" dirty="0" smtClean="0">
                <a:latin typeface="Pristina" pitchFamily="66" charset="0"/>
                <a:cs typeface="Arial" pitchFamily="34" charset="0"/>
              </a:rPr>
              <a:t>3</a:t>
            </a:r>
            <a:endParaRPr lang="fr-FR" sz="2000" dirty="0">
              <a:latin typeface="Pristina" pitchFamily="66" charset="0"/>
            </a:endParaRPr>
          </a:p>
        </p:txBody>
      </p:sp>
      <p:sp>
        <p:nvSpPr>
          <p:cNvPr id="53254" name="Sous-titre 2"/>
          <p:cNvSpPr>
            <a:spLocks/>
          </p:cNvSpPr>
          <p:nvPr/>
        </p:nvSpPr>
        <p:spPr bwMode="auto">
          <a:xfrm>
            <a:off x="366713" y="6411913"/>
            <a:ext cx="1617662" cy="296862"/>
          </a:xfrm>
          <a:prstGeom prst="rect">
            <a:avLst/>
          </a:prstGeom>
          <a:noFill/>
          <a:ln w="9525">
            <a:noFill/>
            <a:miter lim="800000"/>
            <a:headEnd/>
            <a:tailEnd/>
          </a:ln>
        </p:spPr>
        <p:txBody>
          <a:bodyPr/>
          <a:lstStyle/>
          <a:p>
            <a:pPr>
              <a:spcBef>
                <a:spcPct val="20000"/>
              </a:spcBef>
              <a:buFont typeface="Arial" pitchFamily="34" charset="0"/>
              <a:buNone/>
            </a:pPr>
            <a:r>
              <a:rPr lang="fr-FR" sz="1400" b="1">
                <a:solidFill>
                  <a:srgbClr val="FFFFFF"/>
                </a:solidFill>
                <a:latin typeface="Pristina" pitchFamily="66" charset="0"/>
              </a:rPr>
              <a:t>La Tunisie Nouvelle</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561975" y="595313"/>
          <a:ext cx="8020050" cy="5667375"/>
        </p:xfrm>
        <a:graphic>
          <a:graphicData uri="http://schemas.openxmlformats.org/presentationml/2006/ole">
            <p:oleObj spid="_x0000_s40962" name="Acrobat Document" r:id="rId3" imgW="8020050" imgH="5667375" progId="AcroExch.Document.7">
              <p:embed/>
            </p:oleObj>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Image 6" descr="LOGO CJ BLC typo.eps"/>
          <p:cNvPicPr>
            <a:picLocks noChangeAspect="1"/>
          </p:cNvPicPr>
          <p:nvPr/>
        </p:nvPicPr>
        <p:blipFill>
          <a:blip r:embed="rId2" cstate="email"/>
          <a:srcRect/>
          <a:stretch>
            <a:fillRect/>
          </a:stretch>
        </p:blipFill>
        <p:spPr bwMode="auto">
          <a:xfrm>
            <a:off x="501650" y="158750"/>
            <a:ext cx="1482725" cy="204788"/>
          </a:xfrm>
          <a:prstGeom prst="rect">
            <a:avLst/>
          </a:prstGeom>
          <a:noFill/>
          <a:ln w="9525">
            <a:noFill/>
            <a:miter lim="800000"/>
            <a:headEnd/>
            <a:tailEnd/>
          </a:ln>
        </p:spPr>
      </p:pic>
      <p:sp>
        <p:nvSpPr>
          <p:cNvPr id="54275" name="Rectangle 2"/>
          <p:cNvSpPr>
            <a:spLocks noChangeArrowheads="1"/>
          </p:cNvSpPr>
          <p:nvPr/>
        </p:nvSpPr>
        <p:spPr bwMode="auto">
          <a:xfrm>
            <a:off x="98425" y="800100"/>
            <a:ext cx="4338638" cy="1036638"/>
          </a:xfrm>
          <a:prstGeom prst="rect">
            <a:avLst/>
          </a:prstGeom>
          <a:noFill/>
          <a:ln w="9525">
            <a:noFill/>
            <a:miter lim="800000"/>
            <a:headEnd/>
            <a:tailEnd/>
          </a:ln>
        </p:spPr>
        <p:txBody>
          <a:bodyPr/>
          <a:lstStyle/>
          <a:p>
            <a:pPr marL="342900" indent="-342900" algn="ctr">
              <a:spcBef>
                <a:spcPct val="20000"/>
              </a:spcBef>
            </a:pPr>
            <a:r>
              <a:rPr lang="fr-FR" sz="2000">
                <a:latin typeface="Pristina" pitchFamily="66" charset="0"/>
              </a:rPr>
              <a:t>Puis vous découvrirez une discothèque à ciel ouvert pour clôturez ce séjour éphémère et unique dans le Grand Erg Oriental</a:t>
            </a:r>
          </a:p>
        </p:txBody>
      </p:sp>
      <p:pic>
        <p:nvPicPr>
          <p:cNvPr id="54276" name="Picture 5" descr="IMG_1061"/>
          <p:cNvPicPr>
            <a:picLocks noChangeAspect="1" noChangeArrowheads="1"/>
          </p:cNvPicPr>
          <p:nvPr/>
        </p:nvPicPr>
        <p:blipFill>
          <a:blip r:embed="rId3" cstate="email"/>
          <a:srcRect/>
          <a:stretch>
            <a:fillRect/>
          </a:stretch>
        </p:blipFill>
        <p:spPr bwMode="auto">
          <a:xfrm>
            <a:off x="0" y="1836738"/>
            <a:ext cx="9144000" cy="4519612"/>
          </a:xfrm>
          <a:prstGeom prst="rect">
            <a:avLst/>
          </a:prstGeom>
          <a:noFill/>
          <a:ln w="9525">
            <a:noFill/>
            <a:miter lim="800000"/>
            <a:headEnd/>
            <a:tailEnd/>
          </a:ln>
        </p:spPr>
      </p:pic>
      <p:sp>
        <p:nvSpPr>
          <p:cNvPr id="54277" name="Rectangle 8"/>
          <p:cNvSpPr>
            <a:spLocks noChangeArrowheads="1"/>
          </p:cNvSpPr>
          <p:nvPr/>
        </p:nvSpPr>
        <p:spPr bwMode="auto">
          <a:xfrm>
            <a:off x="2701925" y="165100"/>
            <a:ext cx="969963" cy="396875"/>
          </a:xfrm>
          <a:prstGeom prst="rect">
            <a:avLst/>
          </a:prstGeom>
          <a:noFill/>
          <a:ln w="9525">
            <a:noFill/>
            <a:miter lim="800000"/>
            <a:headEnd/>
            <a:tailEnd/>
          </a:ln>
        </p:spPr>
        <p:txBody>
          <a:bodyPr>
            <a:spAutoFit/>
          </a:bodyPr>
          <a:lstStyle/>
          <a:p>
            <a:pPr defTabSz="914400" eaLnBrk="0" fontAlgn="ctr" hangingPunct="0"/>
            <a:r>
              <a:rPr lang="fr-FR" sz="2000" b="1" dirty="0">
                <a:latin typeface="Pristina" pitchFamily="66" charset="0"/>
                <a:cs typeface="Arial" pitchFamily="34" charset="0"/>
              </a:rPr>
              <a:t>JOUR </a:t>
            </a:r>
            <a:r>
              <a:rPr lang="fr-FR" sz="2000" b="1" dirty="0" smtClean="0">
                <a:latin typeface="Pristina" pitchFamily="66" charset="0"/>
                <a:cs typeface="Arial" pitchFamily="34" charset="0"/>
              </a:rPr>
              <a:t>3</a:t>
            </a:r>
            <a:endParaRPr lang="fr-FR" sz="2000" dirty="0">
              <a:latin typeface="Pristina" pitchFamily="66" charset="0"/>
            </a:endParaRPr>
          </a:p>
        </p:txBody>
      </p:sp>
      <p:pic>
        <p:nvPicPr>
          <p:cNvPr id="54278" name="Image 9" descr="IMG_1089.jpg"/>
          <p:cNvPicPr>
            <a:picLocks noChangeAspect="1"/>
          </p:cNvPicPr>
          <p:nvPr/>
        </p:nvPicPr>
        <p:blipFill>
          <a:blip r:embed="rId4" cstate="email"/>
          <a:srcRect/>
          <a:stretch>
            <a:fillRect/>
          </a:stretch>
        </p:blipFill>
        <p:spPr bwMode="auto">
          <a:xfrm>
            <a:off x="6789738" y="363538"/>
            <a:ext cx="2354262" cy="1568450"/>
          </a:xfrm>
          <a:prstGeom prst="rect">
            <a:avLst/>
          </a:prstGeom>
          <a:noFill/>
          <a:ln w="9525">
            <a:noFill/>
            <a:miter lim="800000"/>
            <a:headEnd/>
            <a:tailEnd/>
          </a:ln>
        </p:spPr>
      </p:pic>
      <p:pic>
        <p:nvPicPr>
          <p:cNvPr id="54279" name="Image 10" descr="IMG_1191.jpg"/>
          <p:cNvPicPr>
            <a:picLocks noChangeAspect="1"/>
          </p:cNvPicPr>
          <p:nvPr/>
        </p:nvPicPr>
        <p:blipFill>
          <a:blip r:embed="rId5" cstate="email"/>
          <a:srcRect/>
          <a:stretch>
            <a:fillRect/>
          </a:stretch>
        </p:blipFill>
        <p:spPr bwMode="auto">
          <a:xfrm>
            <a:off x="4437063" y="363538"/>
            <a:ext cx="2352675" cy="1568450"/>
          </a:xfrm>
          <a:prstGeom prst="rect">
            <a:avLst/>
          </a:prstGeom>
          <a:noFill/>
          <a:ln w="9525">
            <a:noFill/>
            <a:miter lim="800000"/>
            <a:headEnd/>
            <a:tailEnd/>
          </a:ln>
        </p:spPr>
      </p:pic>
      <p:sp>
        <p:nvSpPr>
          <p:cNvPr id="54280" name="Sous-titre 2"/>
          <p:cNvSpPr>
            <a:spLocks/>
          </p:cNvSpPr>
          <p:nvPr/>
        </p:nvSpPr>
        <p:spPr bwMode="auto">
          <a:xfrm>
            <a:off x="366713" y="6411913"/>
            <a:ext cx="1617662" cy="296862"/>
          </a:xfrm>
          <a:prstGeom prst="rect">
            <a:avLst/>
          </a:prstGeom>
          <a:noFill/>
          <a:ln w="9525">
            <a:noFill/>
            <a:miter lim="800000"/>
            <a:headEnd/>
            <a:tailEnd/>
          </a:ln>
        </p:spPr>
        <p:txBody>
          <a:bodyPr/>
          <a:lstStyle/>
          <a:p>
            <a:pPr>
              <a:spcBef>
                <a:spcPct val="20000"/>
              </a:spcBef>
              <a:buFont typeface="Arial" pitchFamily="34" charset="0"/>
              <a:buNone/>
            </a:pPr>
            <a:r>
              <a:rPr lang="fr-FR" sz="1400" b="1">
                <a:solidFill>
                  <a:srgbClr val="FFFFFF"/>
                </a:solidFill>
                <a:latin typeface="Pristina" pitchFamily="66" charset="0"/>
              </a:rPr>
              <a:t>La Tunisie Nouvelle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12"/>
          <p:cNvSpPr>
            <a:spLocks noChangeArrowheads="1"/>
          </p:cNvSpPr>
          <p:nvPr/>
        </p:nvSpPr>
        <p:spPr bwMode="auto">
          <a:xfrm>
            <a:off x="4427984" y="1124744"/>
            <a:ext cx="4392488" cy="1295400"/>
          </a:xfrm>
          <a:prstGeom prst="rect">
            <a:avLst/>
          </a:prstGeom>
          <a:noFill/>
          <a:ln w="9525">
            <a:noFill/>
            <a:miter lim="800000"/>
            <a:headEnd/>
            <a:tailEnd/>
          </a:ln>
        </p:spPr>
        <p:txBody>
          <a:bodyPr/>
          <a:lstStyle/>
          <a:p>
            <a:pPr marL="342900" indent="-342900" algn="ctr">
              <a:lnSpc>
                <a:spcPct val="80000"/>
              </a:lnSpc>
              <a:spcBef>
                <a:spcPct val="20000"/>
              </a:spcBef>
            </a:pPr>
            <a:r>
              <a:rPr lang="fr-FR" sz="3000" i="1" dirty="0" smtClean="0">
                <a:latin typeface="Pristina" pitchFamily="66" charset="0"/>
              </a:rPr>
              <a:t>Départ en 4x4 de Djerba en direction du Grand Erg Oriental</a:t>
            </a:r>
            <a:endParaRPr lang="fr-FR" sz="3000" i="1" dirty="0">
              <a:latin typeface="Pristina" pitchFamily="66" charset="0"/>
            </a:endParaRPr>
          </a:p>
        </p:txBody>
      </p:sp>
      <p:pic>
        <p:nvPicPr>
          <p:cNvPr id="126982" name="Picture 6" descr="4x4"/>
          <p:cNvPicPr>
            <a:picLocks noChangeAspect="1" noChangeArrowheads="1"/>
          </p:cNvPicPr>
          <p:nvPr/>
        </p:nvPicPr>
        <p:blipFill>
          <a:blip r:embed="rId2" cstate="email"/>
          <a:srcRect/>
          <a:stretch>
            <a:fillRect/>
          </a:stretch>
        </p:blipFill>
        <p:spPr bwMode="auto">
          <a:xfrm>
            <a:off x="251520" y="548680"/>
            <a:ext cx="3671888" cy="2797175"/>
          </a:xfrm>
          <a:prstGeom prst="rect">
            <a:avLst/>
          </a:prstGeom>
          <a:noFill/>
          <a:ln w="9525">
            <a:noFill/>
            <a:miter lim="800000"/>
            <a:headEnd/>
            <a:tailEnd/>
          </a:ln>
        </p:spPr>
      </p:pic>
      <p:sp>
        <p:nvSpPr>
          <p:cNvPr id="6" name="Rectangle 12"/>
          <p:cNvSpPr>
            <a:spLocks noChangeArrowheads="1"/>
          </p:cNvSpPr>
          <p:nvPr/>
        </p:nvSpPr>
        <p:spPr bwMode="auto">
          <a:xfrm>
            <a:off x="7451304" y="188640"/>
            <a:ext cx="1692696" cy="548680"/>
          </a:xfrm>
          <a:prstGeom prst="rect">
            <a:avLst/>
          </a:prstGeom>
          <a:noFill/>
          <a:ln w="9525">
            <a:noFill/>
            <a:miter lim="800000"/>
            <a:headEnd/>
            <a:tailEnd/>
          </a:ln>
        </p:spPr>
        <p:txBody>
          <a:bodyPr/>
          <a:lstStyle/>
          <a:p>
            <a:pPr marL="342900" indent="-342900" algn="ctr" defTabSz="914400">
              <a:spcBef>
                <a:spcPct val="20000"/>
              </a:spcBef>
            </a:pPr>
            <a:r>
              <a:rPr lang="fr-FR" sz="3200" i="1" dirty="0" smtClean="0">
                <a:latin typeface="Pristina" pitchFamily="66" charset="0"/>
              </a:rPr>
              <a:t>Jour  1</a:t>
            </a:r>
            <a:endParaRPr lang="fr-FR" sz="3200" i="1" dirty="0">
              <a:latin typeface="Pristina" pitchFamily="66" charset="0"/>
            </a:endParaRPr>
          </a:p>
        </p:txBody>
      </p:sp>
      <p:pic>
        <p:nvPicPr>
          <p:cNvPr id="7" name="Picture 10" descr="IMG_6468BR"/>
          <p:cNvPicPr>
            <a:picLocks noChangeAspect="1" noChangeArrowheads="1"/>
          </p:cNvPicPr>
          <p:nvPr/>
        </p:nvPicPr>
        <p:blipFill>
          <a:blip r:embed="rId3" cstate="email"/>
          <a:srcRect/>
          <a:stretch>
            <a:fillRect/>
          </a:stretch>
        </p:blipFill>
        <p:spPr bwMode="auto">
          <a:xfrm>
            <a:off x="323528" y="3861048"/>
            <a:ext cx="3600450" cy="2398713"/>
          </a:xfrm>
          <a:prstGeom prst="rect">
            <a:avLst/>
          </a:prstGeom>
          <a:noFill/>
        </p:spPr>
      </p:pic>
      <p:pic>
        <p:nvPicPr>
          <p:cNvPr id="8" name="Picture 9" descr="IMG_4350BR"/>
          <p:cNvPicPr>
            <a:picLocks noChangeAspect="1" noChangeArrowheads="1"/>
          </p:cNvPicPr>
          <p:nvPr/>
        </p:nvPicPr>
        <p:blipFill>
          <a:blip r:embed="rId4" cstate="email"/>
          <a:srcRect/>
          <a:stretch>
            <a:fillRect/>
          </a:stretch>
        </p:blipFill>
        <p:spPr bwMode="auto">
          <a:xfrm>
            <a:off x="4283968" y="2924944"/>
            <a:ext cx="4542513" cy="302433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6" descr="Ksar of Medenine I - Medenine, Medenine"/>
          <p:cNvPicPr>
            <a:picLocks noChangeAspect="1" noChangeArrowheads="1"/>
          </p:cNvPicPr>
          <p:nvPr/>
        </p:nvPicPr>
        <p:blipFill>
          <a:blip r:embed="rId2" cstate="email"/>
          <a:srcRect/>
          <a:stretch>
            <a:fillRect/>
          </a:stretch>
        </p:blipFill>
        <p:spPr bwMode="auto">
          <a:xfrm>
            <a:off x="409575" y="3178175"/>
            <a:ext cx="4216400" cy="3162300"/>
          </a:xfrm>
          <a:prstGeom prst="rect">
            <a:avLst/>
          </a:prstGeom>
          <a:noFill/>
          <a:ln w="9525">
            <a:noFill/>
            <a:miter lim="800000"/>
            <a:headEnd/>
            <a:tailEnd/>
          </a:ln>
        </p:spPr>
      </p:pic>
      <p:pic>
        <p:nvPicPr>
          <p:cNvPr id="9220" name="Picture 8" descr="pt33814"/>
          <p:cNvPicPr>
            <a:picLocks noChangeAspect="1" noChangeArrowheads="1"/>
          </p:cNvPicPr>
          <p:nvPr/>
        </p:nvPicPr>
        <p:blipFill>
          <a:blip r:embed="rId3" cstate="email"/>
          <a:srcRect/>
          <a:stretch>
            <a:fillRect/>
          </a:stretch>
        </p:blipFill>
        <p:spPr bwMode="auto">
          <a:xfrm>
            <a:off x="4967288" y="3178175"/>
            <a:ext cx="4048125" cy="3162300"/>
          </a:xfrm>
          <a:prstGeom prst="rect">
            <a:avLst/>
          </a:prstGeom>
          <a:noFill/>
          <a:ln w="9525">
            <a:noFill/>
            <a:miter lim="800000"/>
            <a:headEnd/>
            <a:tailEnd/>
          </a:ln>
        </p:spPr>
      </p:pic>
      <p:pic>
        <p:nvPicPr>
          <p:cNvPr id="9221" name="Picture 10" descr="medenine2_425"/>
          <p:cNvPicPr>
            <a:picLocks noChangeAspect="1" noChangeArrowheads="1"/>
          </p:cNvPicPr>
          <p:nvPr/>
        </p:nvPicPr>
        <p:blipFill>
          <a:blip r:embed="rId4" cstate="email"/>
          <a:srcRect/>
          <a:stretch>
            <a:fillRect/>
          </a:stretch>
        </p:blipFill>
        <p:spPr bwMode="auto">
          <a:xfrm>
            <a:off x="4967288" y="92075"/>
            <a:ext cx="4048125" cy="2908300"/>
          </a:xfrm>
          <a:prstGeom prst="rect">
            <a:avLst/>
          </a:prstGeom>
          <a:noFill/>
          <a:ln w="9525">
            <a:noFill/>
            <a:miter lim="800000"/>
            <a:headEnd/>
            <a:tailEnd/>
          </a:ln>
        </p:spPr>
      </p:pic>
      <p:pic>
        <p:nvPicPr>
          <p:cNvPr id="9222" name="Picture 12" descr="The only way is up - Medenine, Medenine"/>
          <p:cNvPicPr>
            <a:picLocks noChangeAspect="1" noChangeArrowheads="1"/>
          </p:cNvPicPr>
          <p:nvPr/>
        </p:nvPicPr>
        <p:blipFill>
          <a:blip r:embed="rId5" cstate="email"/>
          <a:srcRect/>
          <a:stretch>
            <a:fillRect/>
          </a:stretch>
        </p:blipFill>
        <p:spPr bwMode="auto">
          <a:xfrm>
            <a:off x="295275" y="800100"/>
            <a:ext cx="4330700" cy="2378075"/>
          </a:xfrm>
          <a:prstGeom prst="rect">
            <a:avLst/>
          </a:prstGeom>
          <a:noFill/>
          <a:ln w="9525">
            <a:noFill/>
            <a:miter lim="800000"/>
            <a:headEnd/>
            <a:tailEnd/>
          </a:ln>
        </p:spPr>
      </p:pic>
      <p:sp>
        <p:nvSpPr>
          <p:cNvPr id="9223" name="Rectangle 4"/>
          <p:cNvSpPr>
            <a:spLocks noChangeArrowheads="1"/>
          </p:cNvSpPr>
          <p:nvPr/>
        </p:nvSpPr>
        <p:spPr bwMode="auto">
          <a:xfrm>
            <a:off x="409575" y="92075"/>
            <a:ext cx="3190875" cy="565150"/>
          </a:xfrm>
          <a:prstGeom prst="rect">
            <a:avLst/>
          </a:prstGeom>
          <a:noFill/>
          <a:ln w="9525">
            <a:noFill/>
            <a:miter lim="800000"/>
            <a:headEnd/>
            <a:tailEnd/>
          </a:ln>
        </p:spPr>
        <p:txBody>
          <a:bodyPr/>
          <a:lstStyle/>
          <a:p>
            <a:pPr marL="342900" indent="-342900" algn="ctr" defTabSz="914400">
              <a:spcBef>
                <a:spcPct val="20000"/>
              </a:spcBef>
            </a:pPr>
            <a:r>
              <a:rPr lang="fr-FR" sz="3000" i="1">
                <a:latin typeface="Pristina" pitchFamily="66" charset="0"/>
              </a:rPr>
              <a:t>Paysages Médenine </a:t>
            </a:r>
          </a:p>
          <a:p>
            <a:pPr marL="342900" indent="-342900" algn="ctr" defTabSz="914400">
              <a:spcBef>
                <a:spcPct val="20000"/>
              </a:spcBef>
            </a:pPr>
            <a:r>
              <a:rPr lang="fr-FR" sz="3000" i="1">
                <a:latin typeface="Pristina" pitchFamily="66" charset="0"/>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ChangeArrowheads="1"/>
          </p:cNvSpPr>
          <p:nvPr/>
        </p:nvSpPr>
        <p:spPr bwMode="auto">
          <a:xfrm>
            <a:off x="1914525" y="282575"/>
            <a:ext cx="3960813" cy="2441575"/>
          </a:xfrm>
          <a:prstGeom prst="rect">
            <a:avLst/>
          </a:prstGeom>
          <a:noFill/>
          <a:ln w="9525">
            <a:noFill/>
            <a:miter lim="800000"/>
            <a:headEnd/>
            <a:tailEnd/>
          </a:ln>
        </p:spPr>
        <p:txBody>
          <a:bodyPr/>
          <a:lstStyle/>
          <a:p>
            <a:pPr marL="342900" indent="-342900" algn="ctr" defTabSz="914400">
              <a:spcBef>
                <a:spcPct val="20000"/>
              </a:spcBef>
            </a:pPr>
            <a:r>
              <a:rPr lang="fr-FR" sz="3000" i="1">
                <a:latin typeface="Pristina" pitchFamily="66" charset="0"/>
              </a:rPr>
              <a:t>Paysages Tataouine</a:t>
            </a:r>
          </a:p>
          <a:p>
            <a:pPr marL="342900" indent="-342900" algn="ctr" defTabSz="914400">
              <a:spcBef>
                <a:spcPct val="20000"/>
              </a:spcBef>
            </a:pPr>
            <a:r>
              <a:rPr lang="fr-FR" sz="3000" i="1">
                <a:latin typeface="Pristina" pitchFamily="66" charset="0"/>
              </a:rPr>
              <a:t> </a:t>
            </a:r>
          </a:p>
          <a:p>
            <a:pPr marL="342900" indent="-342900" algn="ctr" defTabSz="914400">
              <a:spcBef>
                <a:spcPct val="20000"/>
              </a:spcBef>
            </a:pPr>
            <a:r>
              <a:rPr lang="fr-FR" sz="3000" i="1">
                <a:latin typeface="Pristina" pitchFamily="66" charset="0"/>
              </a:rPr>
              <a:t> </a:t>
            </a:r>
          </a:p>
        </p:txBody>
      </p:sp>
      <p:pic>
        <p:nvPicPr>
          <p:cNvPr id="10244" name="Picture 6" descr="de-tataouine-au-grand-erg-353"/>
          <p:cNvPicPr>
            <a:picLocks noChangeAspect="1" noChangeArrowheads="1"/>
          </p:cNvPicPr>
          <p:nvPr/>
        </p:nvPicPr>
        <p:blipFill>
          <a:blip r:embed="rId2" cstate="email"/>
          <a:srcRect/>
          <a:stretch>
            <a:fillRect/>
          </a:stretch>
        </p:blipFill>
        <p:spPr bwMode="auto">
          <a:xfrm>
            <a:off x="4543425" y="1309688"/>
            <a:ext cx="4391025" cy="3495675"/>
          </a:xfrm>
          <a:prstGeom prst="rect">
            <a:avLst/>
          </a:prstGeom>
          <a:noFill/>
          <a:ln w="9525">
            <a:noFill/>
            <a:miter lim="800000"/>
            <a:headEnd/>
            <a:tailEnd/>
          </a:ln>
        </p:spPr>
      </p:pic>
      <p:pic>
        <p:nvPicPr>
          <p:cNvPr id="10245" name="Picture 8" descr="desert_tataouine_ksarouleddabbad-48-jpg,4880"/>
          <p:cNvPicPr>
            <a:picLocks noChangeAspect="1" noChangeArrowheads="1"/>
          </p:cNvPicPr>
          <p:nvPr/>
        </p:nvPicPr>
        <p:blipFill>
          <a:blip r:embed="rId3" cstate="email"/>
          <a:srcRect/>
          <a:stretch>
            <a:fillRect/>
          </a:stretch>
        </p:blipFill>
        <p:spPr bwMode="auto">
          <a:xfrm>
            <a:off x="352425" y="1309688"/>
            <a:ext cx="4552950" cy="3495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1469</TotalTime>
  <Words>827</Words>
  <Application>Microsoft Office PowerPoint</Application>
  <PresentationFormat>Affichage à l'écran (4:3)</PresentationFormat>
  <Paragraphs>180</Paragraphs>
  <Slides>66</Slides>
  <Notes>1</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66</vt:i4>
      </vt:variant>
    </vt:vector>
  </HeadingPairs>
  <TitlesOfParts>
    <vt:vector size="68" baseType="lpstr">
      <vt:lpstr>Apex</vt:lpstr>
      <vt:lpstr>Acrobat Document</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Activité Baptême en ULM  et traversée de dunes en quad</vt:lpstr>
      <vt:lpstr>Activités ludiques sahariennes dans les dunes</vt:lpstr>
      <vt:lpstr>Déjeuner privatisé dans le Fort Ksar Ghilane</vt:lpstr>
      <vt:lpstr>Déjeuner privatisé dans le Fort Ksar Ghilane</vt:lpstr>
      <vt:lpstr>Diapositive 28</vt:lpstr>
      <vt:lpstr>Hôtel Hasdrubal Prestige Djerba 5*</vt:lpstr>
      <vt:lpstr>Hôtel Hasdrubal Prestige Djerba 5*  Situation  En bord de mer, l'Hasdrubal Prestige se situe sur l’une des plus belles plages de l’île: la plage Sidi Mehrez. A seulement 18km de l'aéroport international de Djerba et idéalement établi à proximité du Golf de Djerba (27 trous,3160m de parcours entre mer et palmiers) et en face du casino. Sa situation vous permet de jouir de tous les loisirs d’un séjour balnéaire.                            De nombreuses boutiques d’artisanat, ainsi que des agences de voyages, de location de voitures, ou encore des banques sont ouvertes toute l’année à Midoun, chef-lieu de la zone touristique.    Se loger  L'hôtel Hasdrusbal se compose de 219 suites réparties comme suit : " 199 suites juniors entre 95 et 100 m² "  7 suites luxes Jasmine (occupation 1 à 4 personnes) entre 130 et 160 m² "  11 suites supérieures luxe " Elyssa "- 270 et 320 m²-  "  2 suites " Royale "   Toutes sont climatisées et équipées de salle de bains (entre 19 et 26 m²) avec baignoire et douche, toilettes séparées, sèche-cheveux, TV satellite, téléphone, minibars, coffre-fort, un coin salon et balcon ou terrasse avec vue sur la mer ou la lagune artificielle. </vt:lpstr>
      <vt:lpstr>Hôtel Hasdrubal Prestige Djerba 5*</vt:lpstr>
      <vt:lpstr>Hôtel Hasdrubal Prestige Djerba 5*  Restauration &amp; Bars    L'Hasdrubal met à votre disposition 5 types de restaurants afin de vous faire découvrir de nombreuses saveurs et pour que chacun y trouve son bonheur : " La RIVIERA : A la carte- Restaurant Méditerranéen " L'ALHAMBRA : A la carte- Restaurant Tunisien " L'ODALYE : A la carte - Restaurant Gastronomique " LE PALMYRE : Restaurant table d'hôtes " LE MISTRAL : Barbecue snack " LE TAMARIS : Salle de petit déjeuner  En ce qui concerne les bars, ils sont 4 à vous accueillir tous les jours  " LAGUNA -pool bar " Café Maure : dégustation de thé à la menthe, café turc, digestifs nationaux et chichas. " Lobby Bar " LE FLAMINGO " Room Service ouvert 24h sur 24h.  </vt:lpstr>
      <vt:lpstr>Hôtel Hasdrubal Prestige Djerba 5*</vt:lpstr>
      <vt:lpstr>  Hôtel Hasdrubal Prestige Djerba 5*  Centre de Thalassothérapie et Spa  « Les trois Eaux »  Superficie totale : 11000m2 13 unités de Spa privatives (130m2/unité de Spa) Piscines couvertes d'eau de mer : 1 ludique, 1 de rééducation, 1 parcours  phlébologique, 2 jacuzzis.  " Soins humides : 4 cabines d'hydro massage, 4 cabines de douche sous affusion, 1 cabine de douche à jet, 4 cabines d'algothérapie, 13 unités de Spa privatives, salle de repos.  " Soins secs : 13 cabines de massage et 1 cabine Thaï  " Espace beauté : 14 cabines d'esthétique  " Espace forme : 2 hammams, 1sauna dames, 1 sauna messieurs, 1 salle de fitness, Tisanerie, Salon de coiffure     </vt:lpstr>
      <vt:lpstr>Diapositive 35</vt:lpstr>
      <vt:lpstr>  Hôtel Hasdrubal Prestige Djerba 5*  Loisirs et détente   1 Lagon extérieur de 3200m2 composé de : -3 bassins d'eau de mer, 1 bassin d'eau douce, 1 bassin d'eau thermale ferrugineuse à température -1 bassin d'eau thermale décanté 1 piscine intérieure d'eau douce Service de serviette à la piscine et à la plage Salle de fitness hôtel 2 courts de tennis Navette pour transfert au golf Contre paiement dans les environs   Se réunir   L'hôtel dispose d'une salle plénière de 300m2 ainsi que de 5 salles de sous commission et d'un business center   Autres services   Boutique : " by Algotherm " Limousine en location Change     </vt:lpstr>
      <vt:lpstr>Diapositive 37</vt:lpstr>
      <vt:lpstr>Diapositive 38</vt:lpstr>
      <vt:lpstr>Diapositive 39</vt:lpstr>
      <vt:lpstr>Diapositive 40</vt:lpstr>
      <vt:lpstr>Diapositive 41</vt:lpstr>
      <vt:lpstr>Diapositive 42</vt:lpstr>
      <vt:lpstr>Dîner de Gala au Musée de   Djerba</vt:lpstr>
      <vt:lpstr>Dîner de Gala au Musée de Djerba </vt:lpstr>
      <vt:lpstr>Dîner de Gala au Musée de  Djerba </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lpstr>Diapositive 66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camille</dc:creator>
  <cp:lastModifiedBy>Caroline Dupuy</cp:lastModifiedBy>
  <cp:revision>174</cp:revision>
  <dcterms:created xsi:type="dcterms:W3CDTF">2010-01-11T15:17:50Z</dcterms:created>
  <dcterms:modified xsi:type="dcterms:W3CDTF">2013-08-26T13:24:14Z</dcterms:modified>
</cp:coreProperties>
</file>