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7" r:id="rId5"/>
    <p:sldId id="289" r:id="rId6"/>
    <p:sldId id="290" r:id="rId7"/>
    <p:sldId id="291" r:id="rId8"/>
    <p:sldId id="292" r:id="rId9"/>
    <p:sldId id="293" r:id="rId10"/>
    <p:sldId id="295" r:id="rId11"/>
    <p:sldId id="280" r:id="rId12"/>
    <p:sldId id="266" r:id="rId13"/>
    <p:sldId id="261" r:id="rId14"/>
    <p:sldId id="275" r:id="rId15"/>
    <p:sldId id="276" r:id="rId16"/>
    <p:sldId id="277" r:id="rId17"/>
    <p:sldId id="278" r:id="rId18"/>
    <p:sldId id="296" r:id="rId19"/>
    <p:sldId id="259" r:id="rId20"/>
    <p:sldId id="260" r:id="rId21"/>
    <p:sldId id="288" r:id="rId22"/>
    <p:sldId id="270" r:id="rId23"/>
    <p:sldId id="271" r:id="rId24"/>
    <p:sldId id="272" r:id="rId25"/>
    <p:sldId id="279" r:id="rId26"/>
    <p:sldId id="286" r:id="rId27"/>
    <p:sldId id="287" r:id="rId28"/>
    <p:sldId id="281" r:id="rId29"/>
    <p:sldId id="282" r:id="rId30"/>
    <p:sldId id="283" r:id="rId31"/>
    <p:sldId id="284" r:id="rId32"/>
    <p:sldId id="285" r:id="rId33"/>
    <p:sldId id="304" r:id="rId34"/>
    <p:sldId id="298" r:id="rId35"/>
    <p:sldId id="312" r:id="rId36"/>
    <p:sldId id="299" r:id="rId37"/>
    <p:sldId id="300" r:id="rId38"/>
    <p:sldId id="301" r:id="rId39"/>
    <p:sldId id="302" r:id="rId40"/>
    <p:sldId id="265" r:id="rId41"/>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C0A"/>
    <a:srgbClr val="CC0099"/>
    <a:srgbClr val="B54441"/>
    <a:srgbClr val="F57B1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DFA74BB-FE25-4B21-AEB9-43E8247EF45D}" type="datetimeFigureOut">
              <a:rPr lang="es-ES" smtClean="0"/>
              <a:t>21/08/2013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13149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FA74BB-FE25-4B21-AEB9-43E8247EF45D}" type="datetimeFigureOut">
              <a:rPr lang="es-ES" smtClean="0"/>
              <a:t>21/08/2013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285620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FA74BB-FE25-4B21-AEB9-43E8247EF45D}" type="datetimeFigureOut">
              <a:rPr lang="es-ES" smtClean="0"/>
              <a:t>21/08/2013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30397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FA74BB-FE25-4B21-AEB9-43E8247EF45D}" type="datetimeFigureOut">
              <a:rPr lang="es-ES" smtClean="0"/>
              <a:t>21/08/2013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254282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FA74BB-FE25-4B21-AEB9-43E8247EF45D}" type="datetimeFigureOut">
              <a:rPr lang="es-ES" smtClean="0"/>
              <a:t>21/08/2013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371932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DFA74BB-FE25-4B21-AEB9-43E8247EF45D}" type="datetimeFigureOut">
              <a:rPr lang="es-ES" smtClean="0"/>
              <a:t>21/08/2013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73836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DFA74BB-FE25-4B21-AEB9-43E8247EF45D}" type="datetimeFigureOut">
              <a:rPr lang="es-ES" smtClean="0"/>
              <a:t>21/08/2013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31293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DFA74BB-FE25-4B21-AEB9-43E8247EF45D}" type="datetimeFigureOut">
              <a:rPr lang="es-ES" smtClean="0"/>
              <a:t>21/08/2013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13097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FA74BB-FE25-4B21-AEB9-43E8247EF45D}" type="datetimeFigureOut">
              <a:rPr lang="es-ES" smtClean="0"/>
              <a:t>21/08/2013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317828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FA74BB-FE25-4B21-AEB9-43E8247EF45D}" type="datetimeFigureOut">
              <a:rPr lang="es-ES" smtClean="0"/>
              <a:t>21/08/2013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211349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FA74BB-FE25-4B21-AEB9-43E8247EF45D}" type="datetimeFigureOut">
              <a:rPr lang="es-ES" smtClean="0"/>
              <a:t>21/08/2013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236036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A74BB-FE25-4B21-AEB9-43E8247EF45D}" type="datetimeFigureOut">
              <a:rPr lang="es-ES" smtClean="0"/>
              <a:t>21/08/2013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95944-2A21-4639-B56F-7F342A0460F3}" type="slidenum">
              <a:rPr lang="es-ES" smtClean="0"/>
              <a:t>‹N°›</a:t>
            </a:fld>
            <a:endParaRPr lang="es-ES"/>
          </a:p>
        </p:txBody>
      </p:sp>
    </p:spTree>
    <p:extLst>
      <p:ext uri="{BB962C8B-B14F-4D97-AF65-F5344CB8AC3E}">
        <p14:creationId xmlns:p14="http://schemas.microsoft.com/office/powerpoint/2010/main" val="225206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25.png"/><Relationship Id="rId5" Type="http://schemas.openxmlformats.org/officeDocument/2006/relationships/image" Target="../media/image3.jpg"/><Relationship Id="rId10" Type="http://schemas.openxmlformats.org/officeDocument/2006/relationships/image" Target="../media/image24.png"/><Relationship Id="rId4" Type="http://schemas.openxmlformats.org/officeDocument/2006/relationships/image" Target="../media/image2.jp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26.png"/><Relationship Id="rId4" Type="http://schemas.openxmlformats.org/officeDocument/2006/relationships/image" Target="../media/image2.jp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27.png"/><Relationship Id="rId4" Type="http://schemas.openxmlformats.org/officeDocument/2006/relationships/image" Target="../media/image2.jp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28.png"/><Relationship Id="rId4" Type="http://schemas.openxmlformats.org/officeDocument/2006/relationships/image" Target="../media/image2.jpg"/><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29.png"/><Relationship Id="rId4" Type="http://schemas.openxmlformats.org/officeDocument/2006/relationships/image" Target="../media/image2.jp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0.png"/><Relationship Id="rId4" Type="http://schemas.openxmlformats.org/officeDocument/2006/relationships/image" Target="../media/image2.jp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2.png"/><Relationship Id="rId4" Type="http://schemas.openxmlformats.org/officeDocument/2006/relationships/image" Target="../media/image2.jpg"/><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34.pn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5.png"/><Relationship Id="rId4" Type="http://schemas.openxmlformats.org/officeDocument/2006/relationships/image" Target="../media/image2.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10.png"/><Relationship Id="rId4" Type="http://schemas.openxmlformats.org/officeDocument/2006/relationships/image" Target="../media/image2.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6.png"/><Relationship Id="rId4" Type="http://schemas.openxmlformats.org/officeDocument/2006/relationships/image" Target="../media/image2.jpg"/><Relationship Id="rId9"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7.png"/><Relationship Id="rId4" Type="http://schemas.openxmlformats.org/officeDocument/2006/relationships/image" Target="../media/image2.jpg"/><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7.png"/><Relationship Id="rId4" Type="http://schemas.openxmlformats.org/officeDocument/2006/relationships/image" Target="../media/image2.jpg"/><Relationship Id="rId9"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7.png"/><Relationship Id="rId4" Type="http://schemas.openxmlformats.org/officeDocument/2006/relationships/image" Target="../media/image2.jpg"/><Relationship Id="rId9"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8.png"/><Relationship Id="rId4" Type="http://schemas.openxmlformats.org/officeDocument/2006/relationships/image" Target="../media/image2.jpg"/><Relationship Id="rId9"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41.png"/><Relationship Id="rId4" Type="http://schemas.openxmlformats.org/officeDocument/2006/relationships/image" Target="../media/image2.jp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42.png"/><Relationship Id="rId4" Type="http://schemas.openxmlformats.org/officeDocument/2006/relationships/image" Target="../media/image2.jpg"/><Relationship Id="rId9" Type="http://schemas.openxmlformats.org/officeDocument/2006/relationships/image" Target="../media/image8.jpeg"/></Relationships>
</file>

<file path=ppt/slides/_rels/slide2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43.png"/><Relationship Id="rId4" Type="http://schemas.openxmlformats.org/officeDocument/2006/relationships/image" Target="../media/image2.jpg"/><Relationship Id="rId9" Type="http://schemas.openxmlformats.org/officeDocument/2006/relationships/image" Target="../media/image8.jpeg"/></Relationships>
</file>

<file path=ppt/slides/_rels/slide2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44.gif"/></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12.png"/><Relationship Id="rId4" Type="http://schemas.openxmlformats.org/officeDocument/2006/relationships/image" Target="../media/image2.jp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45.png"/><Relationship Id="rId4" Type="http://schemas.openxmlformats.org/officeDocument/2006/relationships/image" Target="../media/image2.jpg"/><Relationship Id="rId9" Type="http://schemas.openxmlformats.org/officeDocument/2006/relationships/image" Target="../media/image8.jpeg"/></Relationships>
</file>

<file path=ppt/slides/_rels/slide3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46.png"/><Relationship Id="rId4" Type="http://schemas.openxmlformats.org/officeDocument/2006/relationships/image" Target="../media/image2.jpg"/><Relationship Id="rId9" Type="http://schemas.openxmlformats.org/officeDocument/2006/relationships/image" Target="../media/image8.jpeg"/></Relationships>
</file>

<file path=ppt/slides/_rels/slide3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47.png"/><Relationship Id="rId4" Type="http://schemas.openxmlformats.org/officeDocument/2006/relationships/image" Target="../media/image2.jpg"/><Relationship Id="rId9" Type="http://schemas.openxmlformats.org/officeDocument/2006/relationships/image" Target="../media/image8.jpeg"/></Relationships>
</file>

<file path=ppt/slides/_rels/slide3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48.png"/><Relationship Id="rId4" Type="http://schemas.openxmlformats.org/officeDocument/2006/relationships/image" Target="../media/image2.jpg"/><Relationship Id="rId9" Type="http://schemas.openxmlformats.org/officeDocument/2006/relationships/image" Target="../media/image8.jpeg"/></Relationships>
</file>

<file path=ppt/slides/_rels/slide3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50.png"/><Relationship Id="rId4" Type="http://schemas.openxmlformats.org/officeDocument/2006/relationships/image" Target="../media/image2.jpg"/><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50.png"/><Relationship Id="rId4" Type="http://schemas.openxmlformats.org/officeDocument/2006/relationships/image" Target="../media/image2.jpg"/><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image" Target="../media/image2.jpg"/><Relationship Id="rId10" Type="http://schemas.openxmlformats.org/officeDocument/2006/relationships/image" Target="../media/image49.png"/><Relationship Id="rId4" Type="http://schemas.openxmlformats.org/officeDocument/2006/relationships/image" Target="../media/image1.jpg"/><Relationship Id="rId9" Type="http://schemas.openxmlformats.org/officeDocument/2006/relationships/image" Target="../media/image6.jpg"/></Relationships>
</file>

<file path=ppt/slides/_rels/slide3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image" Target="../media/image2.jpg"/><Relationship Id="rId10" Type="http://schemas.openxmlformats.org/officeDocument/2006/relationships/image" Target="../media/image49.png"/><Relationship Id="rId4" Type="http://schemas.openxmlformats.org/officeDocument/2006/relationships/image" Target="../media/image1.jpg"/><Relationship Id="rId9" Type="http://schemas.openxmlformats.org/officeDocument/2006/relationships/image" Target="../media/image6.jpg"/></Relationships>
</file>

<file path=ppt/slides/_rels/slide3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image" Target="../media/image2.jpg"/><Relationship Id="rId10" Type="http://schemas.openxmlformats.org/officeDocument/2006/relationships/image" Target="../media/image49.png"/><Relationship Id="rId4" Type="http://schemas.openxmlformats.org/officeDocument/2006/relationships/image" Target="../media/image1.jpg"/><Relationship Id="rId9" Type="http://schemas.openxmlformats.org/officeDocument/2006/relationships/image" Target="../media/image6.jpg"/></Relationships>
</file>

<file path=ppt/slides/_rels/slide3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image" Target="../media/image2.jpg"/><Relationship Id="rId10" Type="http://schemas.openxmlformats.org/officeDocument/2006/relationships/image" Target="../media/image49.png"/><Relationship Id="rId4" Type="http://schemas.openxmlformats.org/officeDocument/2006/relationships/image" Target="../media/image1.jpg"/><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4.pn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5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53.png"/><Relationship Id="rId5" Type="http://schemas.openxmlformats.org/officeDocument/2006/relationships/image" Target="../media/image4.jpg"/><Relationship Id="rId10" Type="http://schemas.openxmlformats.org/officeDocument/2006/relationships/image" Target="../media/image52.png"/><Relationship Id="rId4" Type="http://schemas.openxmlformats.org/officeDocument/2006/relationships/image" Target="../media/image3.jpg"/><Relationship Id="rId9" Type="http://schemas.openxmlformats.org/officeDocument/2006/relationships/image" Target="../media/image51.png"/><Relationship Id="rId14" Type="http://schemas.openxmlformats.org/officeDocument/2006/relationships/image" Target="../media/image56.jpeg"/></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6.png"/><Relationship Id="rId5" Type="http://schemas.openxmlformats.org/officeDocument/2006/relationships/image" Target="../media/image3.jpg"/><Relationship Id="rId10" Type="http://schemas.openxmlformats.org/officeDocument/2006/relationships/image" Target="../media/image15.png"/><Relationship Id="rId4" Type="http://schemas.openxmlformats.org/officeDocument/2006/relationships/image" Target="../media/image2.jp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8.png"/><Relationship Id="rId5" Type="http://schemas.openxmlformats.org/officeDocument/2006/relationships/image" Target="../media/image3.jpg"/><Relationship Id="rId10" Type="http://schemas.openxmlformats.org/officeDocument/2006/relationships/image" Target="../media/image17.png"/><Relationship Id="rId4" Type="http://schemas.openxmlformats.org/officeDocument/2006/relationships/image" Target="../media/image2.jp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20.png"/><Relationship Id="rId5" Type="http://schemas.openxmlformats.org/officeDocument/2006/relationships/image" Target="../media/image3.jpg"/><Relationship Id="rId10" Type="http://schemas.openxmlformats.org/officeDocument/2006/relationships/image" Target="../media/image19.png"/><Relationship Id="rId4" Type="http://schemas.openxmlformats.org/officeDocument/2006/relationships/image" Target="../media/image2.jp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22.png"/><Relationship Id="rId5" Type="http://schemas.openxmlformats.org/officeDocument/2006/relationships/image" Target="../media/image3.jpg"/><Relationship Id="rId10" Type="http://schemas.openxmlformats.org/officeDocument/2006/relationships/image" Target="../media/image21.png"/><Relationship Id="rId4" Type="http://schemas.openxmlformats.org/officeDocument/2006/relationships/image" Target="../media/image2.jp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23.png"/><Relationship Id="rId4" Type="http://schemas.openxmlformats.org/officeDocument/2006/relationships/image" Target="../media/image2.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993" y="3454877"/>
            <a:ext cx="9144994" cy="1702315"/>
            <a:chOff x="-993" y="-1"/>
            <a:chExt cx="9144994" cy="1702315"/>
          </a:xfrm>
        </p:grpSpPr>
        <p:pic>
          <p:nvPicPr>
            <p:cNvPr id="5" name="4 Imagen"/>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6" name="5 Imagen"/>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7" name="6 Imagen"/>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8" name="7 Imagen"/>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9" name="8 Imagen"/>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10" name="9 Imagen"/>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pic>
        <p:nvPicPr>
          <p:cNvPr id="4" name="3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7020" y="2183507"/>
            <a:ext cx="4202611" cy="1463024"/>
          </a:xfrm>
          <a:prstGeom prst="rect">
            <a:avLst/>
          </a:prstGeom>
        </p:spPr>
      </p:pic>
      <p:pic>
        <p:nvPicPr>
          <p:cNvPr id="11" name="10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5800" y="1013779"/>
            <a:ext cx="1805050" cy="1047069"/>
          </a:xfrm>
          <a:prstGeom prst="rect">
            <a:avLst/>
          </a:prstGeom>
        </p:spPr>
      </p:pic>
    </p:spTree>
    <p:extLst>
      <p:ext uri="{BB962C8B-B14F-4D97-AF65-F5344CB8AC3E}">
        <p14:creationId xmlns:p14="http://schemas.microsoft.com/office/powerpoint/2010/main" val="44087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7903255" cy="646331"/>
          </a:xfrm>
          <a:prstGeom prst="rect">
            <a:avLst/>
          </a:prstGeom>
        </p:spPr>
        <p:txBody>
          <a:bodyPr wrap="square">
            <a:spAutoFit/>
          </a:bodyPr>
          <a:lstStyle/>
          <a:p>
            <a:pPr lvl="0"/>
            <a:r>
              <a:rPr lang="fr-FR" b="1" dirty="0"/>
              <a:t>Pensez-vous organiser une édition annuelle de </a:t>
            </a:r>
            <a:r>
              <a:rPr lang="fr-FR" b="1" dirty="0" err="1"/>
              <a:t>Creatibi</a:t>
            </a:r>
            <a:r>
              <a:rPr lang="fr-FR" b="1" dirty="0"/>
              <a:t>, ou sera-ce une réunion ponctuelle ?</a:t>
            </a:r>
            <a:endParaRPr lang="es-ES"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701369"/>
            <a:ext cx="5544616" cy="1015663"/>
          </a:xfrm>
          <a:prstGeom prst="rect">
            <a:avLst/>
          </a:prstGeom>
          <a:noFill/>
        </p:spPr>
        <p:txBody>
          <a:bodyPr wrap="square" numCol="1" rtlCol="0">
            <a:spAutoFit/>
          </a:bodyPr>
          <a:lstStyle/>
          <a:p>
            <a:r>
              <a:rPr lang="fr-FR" sz="1200" dirty="0"/>
              <a:t>La réponse à cette question, nous vous la donnerons la seconde semaine d’octobre… Si </a:t>
            </a:r>
            <a:r>
              <a:rPr lang="fr-FR" sz="1200" b="1" dirty="0" err="1"/>
              <a:t>Creat</a:t>
            </a:r>
            <a:r>
              <a:rPr lang="fr-FR" sz="1200" b="1" dirty="0" err="1">
                <a:solidFill>
                  <a:schemeClr val="accent6">
                    <a:lumMod val="75000"/>
                  </a:schemeClr>
                </a:solidFill>
              </a:rPr>
              <a:t>ibi</a:t>
            </a:r>
            <a:r>
              <a:rPr lang="fr-FR" sz="1200" dirty="0"/>
              <a:t> est un succès (ce que nous espérons), nous allons faire un effort pour que cela ne reste pas quelque chose de ponctuel. Sinon, nous aurons appris plein de choses en organisant ce pilote et cela restera une bonne expérience pour apprendre de nos erreurs.</a:t>
            </a:r>
            <a:endParaRPr lang="es-ES" sz="1200" dirty="0"/>
          </a:p>
        </p:txBody>
      </p:sp>
      <p:sp>
        <p:nvSpPr>
          <p:cNvPr id="14" name="13 Rectángulo"/>
          <p:cNvSpPr/>
          <p:nvPr/>
        </p:nvSpPr>
        <p:spPr>
          <a:xfrm>
            <a:off x="1043607" y="4110171"/>
            <a:ext cx="7903255" cy="369332"/>
          </a:xfrm>
          <a:prstGeom prst="rect">
            <a:avLst/>
          </a:prstGeom>
        </p:spPr>
        <p:txBody>
          <a:bodyPr wrap="square">
            <a:spAutoFit/>
          </a:bodyPr>
          <a:lstStyle/>
          <a:p>
            <a:pPr lvl="0"/>
            <a:r>
              <a:rPr lang="fr-FR" b="1" dirty="0" smtClean="0"/>
              <a:t>Quelles </a:t>
            </a:r>
            <a:r>
              <a:rPr lang="fr-FR" b="1" dirty="0"/>
              <a:t>capacités </a:t>
            </a:r>
            <a:r>
              <a:rPr lang="es-ES_tradnl" b="1" dirty="0" err="1" smtClean="0"/>
              <a:t>Creat</a:t>
            </a:r>
            <a:r>
              <a:rPr lang="es-ES_tradnl" b="1" dirty="0" err="1" smtClean="0">
                <a:solidFill>
                  <a:srgbClr val="E48C0A"/>
                </a:solidFill>
              </a:rPr>
              <a:t>ibi</a:t>
            </a:r>
            <a:r>
              <a:rPr lang="fr-FR" b="1" dirty="0" smtClean="0"/>
              <a:t> </a:t>
            </a:r>
            <a:r>
              <a:rPr lang="fr-FR" b="1" dirty="0"/>
              <a:t>va t-il aider à </a:t>
            </a:r>
            <a:r>
              <a:rPr lang="fr-FR" b="1" dirty="0" smtClean="0"/>
              <a:t>développer ?</a:t>
            </a:r>
            <a:endParaRPr lang="es-ES" dirty="0" smtClean="0"/>
          </a:p>
        </p:txBody>
      </p:sp>
      <p:sp>
        <p:nvSpPr>
          <p:cNvPr id="15" name="14 CuadroTexto"/>
          <p:cNvSpPr txBox="1"/>
          <p:nvPr/>
        </p:nvSpPr>
        <p:spPr>
          <a:xfrm>
            <a:off x="2771800" y="4758243"/>
            <a:ext cx="5544616" cy="1384995"/>
          </a:xfrm>
          <a:prstGeom prst="rect">
            <a:avLst/>
          </a:prstGeom>
          <a:noFill/>
        </p:spPr>
        <p:txBody>
          <a:bodyPr wrap="square" numCol="1" rtlCol="0">
            <a:spAutoFit/>
          </a:bodyPr>
          <a:lstStyle/>
          <a:p>
            <a:r>
              <a:rPr lang="fr-FR" sz="1200" dirty="0"/>
              <a:t>Si tu penses que </a:t>
            </a:r>
            <a:r>
              <a:rPr lang="fr-FR" sz="1200" dirty="0" err="1"/>
              <a:t>Creatibi</a:t>
            </a:r>
            <a:r>
              <a:rPr lang="fr-FR" sz="1200" dirty="0"/>
              <a:t> n’aura aucun effet sur ta vie, tu te mets le doigt dans l’œil (et bien profond !). En fait, tout ce que nous organisons est précisément dans ce but, pour ouvrir ton esprit et que tu acquières de nouvelles capacités et compétences ! Lesquelles ? Tu apprendras à réfuter des idées, à accepter les critiques, à voir les choses avec un point de vue différent, à te mettre dans la tête de quelqu’un d’autre, la flexibilité cognitive, à mieux te connaître, à t’ouvrir aux autres, à améliorer ta capacité relationnelle… Je continue ?</a:t>
            </a:r>
            <a:endParaRPr lang="es-ES" sz="1200" dirty="0"/>
          </a:p>
        </p:txBody>
      </p:sp>
      <p:pic>
        <p:nvPicPr>
          <p:cNvPr id="17" name="1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5556" y="2522513"/>
            <a:ext cx="1441665" cy="1622375"/>
          </a:xfrm>
          <a:prstGeom prst="rect">
            <a:avLst/>
          </a:prstGeom>
        </p:spPr>
      </p:pic>
      <p:pic>
        <p:nvPicPr>
          <p:cNvPr id="6" name="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3568" y="4452281"/>
            <a:ext cx="1819100" cy="1992105"/>
          </a:xfrm>
          <a:prstGeom prst="rect">
            <a:avLst/>
          </a:prstGeom>
        </p:spPr>
      </p:pic>
    </p:spTree>
    <p:extLst>
      <p:ext uri="{BB962C8B-B14F-4D97-AF65-F5344CB8AC3E}">
        <p14:creationId xmlns:p14="http://schemas.microsoft.com/office/powerpoint/2010/main" val="181792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771365" cy="369332"/>
          </a:xfrm>
          <a:prstGeom prst="rect">
            <a:avLst/>
          </a:prstGeom>
        </p:spPr>
        <p:txBody>
          <a:bodyPr wrap="none">
            <a:spAutoFit/>
          </a:bodyPr>
          <a:lstStyle/>
          <a:p>
            <a:r>
              <a:rPr lang="es-ES" b="1" dirty="0" smtClean="0">
                <a:solidFill>
                  <a:schemeClr val="tx1">
                    <a:lumMod val="95000"/>
                    <a:lumOff val="5000"/>
                  </a:schemeClr>
                </a:solidFill>
              </a:rPr>
              <a:t>La Isla</a:t>
            </a:r>
            <a:endParaRPr lang="es-ES" b="1" dirty="0"/>
          </a:p>
        </p:txBody>
      </p:sp>
      <p:sp>
        <p:nvSpPr>
          <p:cNvPr id="18" name="17 CuadroTexto"/>
          <p:cNvSpPr txBox="1"/>
          <p:nvPr/>
        </p:nvSpPr>
        <p:spPr>
          <a:xfrm>
            <a:off x="2771800" y="2817510"/>
            <a:ext cx="5544616" cy="2677656"/>
          </a:xfrm>
          <a:prstGeom prst="rect">
            <a:avLst/>
          </a:prstGeom>
          <a:noFill/>
        </p:spPr>
        <p:txBody>
          <a:bodyPr wrap="square" numCol="1" rtlCol="0">
            <a:spAutoFit/>
          </a:bodyPr>
          <a:lstStyle/>
          <a:p>
            <a:r>
              <a:rPr lang="es-ES" sz="1200" dirty="0" smtClean="0"/>
              <a:t>Ibiza </a:t>
            </a:r>
            <a:r>
              <a:rPr lang="es-ES" sz="1200" dirty="0" err="1" smtClean="0"/>
              <a:t>est</a:t>
            </a:r>
            <a:r>
              <a:rPr lang="es-ES" sz="1200" dirty="0" smtClean="0"/>
              <a:t> </a:t>
            </a:r>
            <a:r>
              <a:rPr lang="es-ES" sz="1200" dirty="0" err="1" smtClean="0"/>
              <a:t>l’une</a:t>
            </a:r>
            <a:r>
              <a:rPr lang="es-ES" sz="1200" dirty="0" smtClean="0"/>
              <a:t> des </a:t>
            </a:r>
            <a:r>
              <a:rPr lang="es-ES" sz="1200" dirty="0" err="1" smtClean="0"/>
              <a:t>îles</a:t>
            </a:r>
            <a:r>
              <a:rPr lang="es-ES" sz="1200" dirty="0" smtClean="0"/>
              <a:t> les plus </a:t>
            </a:r>
            <a:r>
              <a:rPr lang="es-ES" sz="1200" dirty="0" err="1" smtClean="0"/>
              <a:t>connues</a:t>
            </a:r>
            <a:r>
              <a:rPr lang="es-ES" sz="1200" dirty="0" smtClean="0"/>
              <a:t> </a:t>
            </a:r>
            <a:r>
              <a:rPr lang="es-ES" sz="1200" dirty="0" err="1" smtClean="0"/>
              <a:t>au</a:t>
            </a:r>
            <a:r>
              <a:rPr lang="es-ES" sz="1200" dirty="0" smtClean="0"/>
              <a:t> monde, </a:t>
            </a:r>
            <a:r>
              <a:rPr lang="es-ES" sz="1200" dirty="0" err="1" smtClean="0"/>
              <a:t>pour</a:t>
            </a:r>
            <a:r>
              <a:rPr lang="es-ES" sz="1200" dirty="0" smtClean="0"/>
              <a:t> son </a:t>
            </a:r>
            <a:r>
              <a:rPr lang="es-ES" sz="1200" dirty="0" err="1" smtClean="0"/>
              <a:t>climat</a:t>
            </a:r>
            <a:r>
              <a:rPr lang="es-ES" sz="1200" dirty="0" smtClean="0"/>
              <a:t> (plus de 300 </a:t>
            </a:r>
            <a:r>
              <a:rPr lang="es-ES" sz="1200" dirty="0" err="1" smtClean="0"/>
              <a:t>jours</a:t>
            </a:r>
            <a:r>
              <a:rPr lang="es-ES" sz="1200" dirty="0" smtClean="0"/>
              <a:t> de </a:t>
            </a:r>
            <a:r>
              <a:rPr lang="es-ES" sz="1200" dirty="0" err="1" smtClean="0"/>
              <a:t>soleil</a:t>
            </a:r>
            <a:r>
              <a:rPr lang="es-ES" sz="1200" dirty="0" smtClean="0"/>
              <a:t> par </a:t>
            </a:r>
            <a:r>
              <a:rPr lang="es-ES" sz="1200" dirty="0" err="1" smtClean="0"/>
              <a:t>an</a:t>
            </a:r>
            <a:r>
              <a:rPr lang="es-ES" sz="1200" dirty="0" smtClean="0"/>
              <a:t>), </a:t>
            </a:r>
            <a:r>
              <a:rPr lang="es-ES" sz="1200" dirty="0" err="1" smtClean="0"/>
              <a:t>ses</a:t>
            </a:r>
            <a:r>
              <a:rPr lang="es-ES" sz="1200" dirty="0" smtClean="0"/>
              <a:t> </a:t>
            </a:r>
            <a:r>
              <a:rPr lang="es-ES" sz="1200" dirty="0" err="1" smtClean="0"/>
              <a:t>fêtes</a:t>
            </a:r>
            <a:r>
              <a:rPr lang="es-ES" sz="1200" dirty="0" smtClean="0"/>
              <a:t> et </a:t>
            </a:r>
            <a:r>
              <a:rPr lang="es-ES" sz="1200" dirty="0" err="1" smtClean="0"/>
              <a:t>ses</a:t>
            </a:r>
            <a:r>
              <a:rPr lang="es-ES" sz="1200" dirty="0" smtClean="0"/>
              <a:t> </a:t>
            </a:r>
            <a:r>
              <a:rPr lang="es-ES" sz="1200" dirty="0" err="1" smtClean="0"/>
              <a:t>paysages</a:t>
            </a:r>
            <a:r>
              <a:rPr lang="es-ES" sz="1200" dirty="0" smtClean="0"/>
              <a:t> </a:t>
            </a:r>
            <a:r>
              <a:rPr lang="es-ES" sz="1200" dirty="0" err="1" smtClean="0"/>
              <a:t>paradisiaques</a:t>
            </a:r>
            <a:r>
              <a:rPr lang="es-ES" sz="1200" dirty="0" smtClean="0"/>
              <a:t>. Elle </a:t>
            </a:r>
            <a:r>
              <a:rPr lang="es-ES" sz="1200" dirty="0" err="1" smtClean="0"/>
              <a:t>fait</a:t>
            </a:r>
            <a:r>
              <a:rPr lang="es-ES" sz="1200" dirty="0" smtClean="0"/>
              <a:t> </a:t>
            </a:r>
            <a:r>
              <a:rPr lang="es-ES" sz="1200" dirty="0" err="1" smtClean="0"/>
              <a:t>partie</a:t>
            </a:r>
            <a:r>
              <a:rPr lang="es-ES" sz="1200" dirty="0" smtClean="0"/>
              <a:t> des </a:t>
            </a:r>
            <a:r>
              <a:rPr lang="es-ES" sz="1200" dirty="0" err="1" smtClean="0"/>
              <a:t>îles</a:t>
            </a:r>
            <a:r>
              <a:rPr lang="es-ES" sz="1200" dirty="0" smtClean="0"/>
              <a:t> </a:t>
            </a:r>
            <a:r>
              <a:rPr lang="es-ES" sz="1200" dirty="0" err="1" smtClean="0"/>
              <a:t>baléraes</a:t>
            </a:r>
            <a:r>
              <a:rPr lang="es-ES" sz="1200" dirty="0" smtClean="0"/>
              <a:t> et </a:t>
            </a:r>
            <a:r>
              <a:rPr lang="es-ES" sz="1200" dirty="0" err="1" smtClean="0"/>
              <a:t>compte</a:t>
            </a:r>
            <a:r>
              <a:rPr lang="es-ES" sz="1200" dirty="0" smtClean="0"/>
              <a:t> 135 000 </a:t>
            </a:r>
            <a:r>
              <a:rPr lang="es-ES" sz="1200" dirty="0" err="1" smtClean="0"/>
              <a:t>habitants</a:t>
            </a:r>
            <a:r>
              <a:rPr lang="es-ES" sz="1200" dirty="0" smtClean="0"/>
              <a:t>.</a:t>
            </a:r>
          </a:p>
          <a:p>
            <a:endParaRPr lang="es-ES" sz="1200" dirty="0"/>
          </a:p>
          <a:p>
            <a:r>
              <a:rPr lang="es-ES" sz="1200" dirty="0" smtClean="0"/>
              <a:t>A la fin des </a:t>
            </a:r>
            <a:r>
              <a:rPr lang="es-ES" sz="1200" dirty="0" err="1" smtClean="0"/>
              <a:t>années</a:t>
            </a:r>
            <a:r>
              <a:rPr lang="es-ES" sz="1200" dirty="0" smtClean="0"/>
              <a:t> 60 et </a:t>
            </a:r>
            <a:r>
              <a:rPr lang="es-ES" sz="1200" dirty="0" err="1" smtClean="0"/>
              <a:t>pendant</a:t>
            </a:r>
            <a:r>
              <a:rPr lang="es-ES" sz="1200" dirty="0" smtClean="0"/>
              <a:t> les </a:t>
            </a:r>
            <a:r>
              <a:rPr lang="es-ES" sz="1200" dirty="0" err="1" smtClean="0"/>
              <a:t>années</a:t>
            </a:r>
            <a:r>
              <a:rPr lang="es-ES" sz="1200" dirty="0" smtClean="0"/>
              <a:t> 70, </a:t>
            </a:r>
            <a:r>
              <a:rPr lang="es-ES" sz="1200" dirty="0" err="1" smtClean="0"/>
              <a:t>l’île</a:t>
            </a:r>
            <a:r>
              <a:rPr lang="es-ES" sz="1200" dirty="0" smtClean="0"/>
              <a:t> </a:t>
            </a:r>
            <a:r>
              <a:rPr lang="es-ES" sz="1200" dirty="0" err="1" smtClean="0"/>
              <a:t>d’Ibiza</a:t>
            </a:r>
            <a:r>
              <a:rPr lang="es-ES" sz="1200" dirty="0" smtClean="0"/>
              <a:t> a </a:t>
            </a:r>
            <a:r>
              <a:rPr lang="es-ES" sz="1200" dirty="0" err="1" smtClean="0"/>
              <a:t>connu</a:t>
            </a:r>
            <a:r>
              <a:rPr lang="es-ES" sz="1200" dirty="0" smtClean="0"/>
              <a:t> une </a:t>
            </a:r>
            <a:r>
              <a:rPr lang="es-ES" sz="1200" dirty="0" err="1" smtClean="0"/>
              <a:t>expansion</a:t>
            </a:r>
            <a:r>
              <a:rPr lang="es-ES" sz="1200" dirty="0" smtClean="0"/>
              <a:t> </a:t>
            </a:r>
            <a:r>
              <a:rPr lang="es-ES" sz="1200" dirty="0" err="1" smtClean="0"/>
              <a:t>touristique</a:t>
            </a:r>
            <a:r>
              <a:rPr lang="es-ES" sz="1200" dirty="0" smtClean="0"/>
              <a:t> </a:t>
            </a:r>
            <a:r>
              <a:rPr lang="es-ES" sz="1200" dirty="0" err="1" smtClean="0"/>
              <a:t>permittant</a:t>
            </a:r>
            <a:r>
              <a:rPr lang="es-ES" sz="1200" dirty="0" smtClean="0"/>
              <a:t> un </a:t>
            </a:r>
            <a:r>
              <a:rPr lang="es-ES" sz="1200" dirty="0" err="1" smtClean="0"/>
              <a:t>développement</a:t>
            </a:r>
            <a:r>
              <a:rPr lang="es-ES" sz="1200" dirty="0" smtClean="0"/>
              <a:t> </a:t>
            </a:r>
            <a:r>
              <a:rPr lang="es-ES" sz="1200" dirty="0" err="1" smtClean="0"/>
              <a:t>économique</a:t>
            </a:r>
            <a:r>
              <a:rPr lang="es-ES" sz="1200" dirty="0" smtClean="0"/>
              <a:t> </a:t>
            </a:r>
            <a:r>
              <a:rPr lang="es-ES" sz="1200" dirty="0" err="1" smtClean="0"/>
              <a:t>supérieur</a:t>
            </a:r>
            <a:r>
              <a:rPr lang="es-ES" sz="1200" dirty="0" smtClean="0"/>
              <a:t> à ce que </a:t>
            </a:r>
            <a:r>
              <a:rPr lang="es-ES" sz="1200" dirty="0" err="1" smtClean="0"/>
              <a:t>ses</a:t>
            </a:r>
            <a:r>
              <a:rPr lang="es-ES" sz="1200" dirty="0" smtClean="0"/>
              <a:t> </a:t>
            </a:r>
            <a:r>
              <a:rPr lang="es-ES" sz="1200" dirty="0" err="1" smtClean="0"/>
              <a:t>ressources</a:t>
            </a:r>
            <a:r>
              <a:rPr lang="es-ES" sz="1200" dirty="0" smtClean="0"/>
              <a:t> </a:t>
            </a:r>
            <a:r>
              <a:rPr lang="es-ES" sz="1200" dirty="0" err="1" smtClean="0"/>
              <a:t>naturelles</a:t>
            </a:r>
            <a:r>
              <a:rPr lang="es-ES" sz="1200" dirty="0" smtClean="0"/>
              <a:t> </a:t>
            </a:r>
            <a:r>
              <a:rPr lang="es-ES" sz="1200" dirty="0" err="1" smtClean="0"/>
              <a:t>pouvaient</a:t>
            </a:r>
            <a:r>
              <a:rPr lang="es-ES" sz="1200" dirty="0" smtClean="0"/>
              <a:t> lui </a:t>
            </a:r>
            <a:r>
              <a:rPr lang="es-ES" sz="1200" dirty="0" err="1" smtClean="0"/>
              <a:t>fournir</a:t>
            </a:r>
            <a:r>
              <a:rPr lang="es-ES" sz="1200" dirty="0" smtClean="0"/>
              <a:t> (</a:t>
            </a:r>
            <a:r>
              <a:rPr lang="es-ES" sz="1200" dirty="0" err="1" smtClean="0"/>
              <a:t>pêche</a:t>
            </a:r>
            <a:r>
              <a:rPr lang="es-ES" sz="1200" dirty="0" smtClean="0"/>
              <a:t> et agricultura).</a:t>
            </a:r>
          </a:p>
          <a:p>
            <a:endParaRPr lang="es-ES" sz="1200" dirty="0"/>
          </a:p>
          <a:p>
            <a:r>
              <a:rPr lang="es-ES" sz="1200" dirty="0" err="1" smtClean="0"/>
              <a:t>Dans</a:t>
            </a:r>
            <a:r>
              <a:rPr lang="es-ES" sz="1200" dirty="0" smtClean="0"/>
              <a:t> </a:t>
            </a:r>
            <a:r>
              <a:rPr lang="es-ES" sz="1200" dirty="0" err="1" smtClean="0"/>
              <a:t>l’actualité</a:t>
            </a:r>
            <a:r>
              <a:rPr lang="es-ES" sz="1200" dirty="0" smtClean="0"/>
              <a:t>, Ibiza </a:t>
            </a:r>
            <a:r>
              <a:rPr lang="es-ES" sz="1200" dirty="0" err="1" smtClean="0"/>
              <a:t>est</a:t>
            </a:r>
            <a:r>
              <a:rPr lang="es-ES" sz="1200" dirty="0" smtClean="0"/>
              <a:t> une </a:t>
            </a:r>
            <a:r>
              <a:rPr lang="es-ES" sz="1200" dirty="0" err="1" smtClean="0"/>
              <a:t>référence</a:t>
            </a:r>
            <a:r>
              <a:rPr lang="es-ES" sz="1200" dirty="0" smtClean="0"/>
              <a:t> </a:t>
            </a:r>
            <a:r>
              <a:rPr lang="es-ES" sz="1200" dirty="0" err="1" smtClean="0"/>
              <a:t>comme</a:t>
            </a:r>
            <a:r>
              <a:rPr lang="es-ES" sz="1200" dirty="0" smtClean="0"/>
              <a:t> </a:t>
            </a:r>
            <a:r>
              <a:rPr lang="es-ES" sz="1200" dirty="0" err="1" smtClean="0"/>
              <a:t>destination</a:t>
            </a:r>
            <a:r>
              <a:rPr lang="es-ES" sz="1200" dirty="0" smtClean="0"/>
              <a:t> </a:t>
            </a:r>
            <a:r>
              <a:rPr lang="es-ES" sz="1200" dirty="0" err="1" smtClean="0"/>
              <a:t>pour</a:t>
            </a:r>
            <a:r>
              <a:rPr lang="es-ES" sz="1200" dirty="0" smtClean="0"/>
              <a:t> les </a:t>
            </a:r>
            <a:r>
              <a:rPr lang="es-ES" sz="1200" dirty="0" err="1" smtClean="0"/>
              <a:t>jeunes</a:t>
            </a:r>
            <a:r>
              <a:rPr lang="es-ES" sz="1200" dirty="0" smtClean="0"/>
              <a:t> du monde </a:t>
            </a:r>
            <a:r>
              <a:rPr lang="es-ES" sz="1200" dirty="0" err="1" smtClean="0"/>
              <a:t>entier</a:t>
            </a:r>
            <a:r>
              <a:rPr lang="es-ES" sz="1200" dirty="0" smtClean="0"/>
              <a:t>. </a:t>
            </a:r>
            <a:r>
              <a:rPr lang="es-ES" sz="1200" dirty="0" err="1" smtClean="0"/>
              <a:t>L’île</a:t>
            </a:r>
            <a:r>
              <a:rPr lang="es-ES" sz="1200" dirty="0" smtClean="0"/>
              <a:t> </a:t>
            </a:r>
            <a:r>
              <a:rPr lang="es-ES" sz="1200" dirty="0" err="1" smtClean="0"/>
              <a:t>offre</a:t>
            </a:r>
            <a:r>
              <a:rPr lang="es-ES" sz="1200" dirty="0"/>
              <a:t> </a:t>
            </a:r>
            <a:r>
              <a:rPr lang="es-ES" sz="1200" dirty="0" smtClean="0"/>
              <a:t>de </a:t>
            </a:r>
            <a:r>
              <a:rPr lang="es-ES" sz="1200" dirty="0" err="1" smtClean="0"/>
              <a:t>nombreuses</a:t>
            </a:r>
            <a:r>
              <a:rPr lang="es-ES" sz="1200" dirty="0" smtClean="0"/>
              <a:t> </a:t>
            </a:r>
            <a:r>
              <a:rPr lang="es-ES" sz="1200" dirty="0" err="1" smtClean="0"/>
              <a:t>plages</a:t>
            </a:r>
            <a:r>
              <a:rPr lang="es-ES" sz="1200" dirty="0" smtClean="0"/>
              <a:t> </a:t>
            </a:r>
            <a:r>
              <a:rPr lang="es-ES" sz="1200" dirty="0" err="1" smtClean="0"/>
              <a:t>où</a:t>
            </a:r>
            <a:r>
              <a:rPr lang="es-ES" sz="1200" dirty="0" smtClean="0"/>
              <a:t> </a:t>
            </a:r>
            <a:r>
              <a:rPr lang="es-ES" sz="1200" dirty="0" err="1" smtClean="0"/>
              <a:t>on</a:t>
            </a:r>
            <a:r>
              <a:rPr lang="es-ES" sz="1200" dirty="0" smtClean="0"/>
              <a:t> </a:t>
            </a:r>
            <a:r>
              <a:rPr lang="es-ES" sz="1200" dirty="0" err="1" smtClean="0"/>
              <a:t>trouve</a:t>
            </a:r>
            <a:r>
              <a:rPr lang="es-ES" sz="1200" dirty="0" smtClean="0"/>
              <a:t> de la </a:t>
            </a:r>
            <a:r>
              <a:rPr lang="es-ES" sz="1200" dirty="0" err="1" smtClean="0"/>
              <a:t>tranquilité</a:t>
            </a:r>
            <a:r>
              <a:rPr lang="es-ES" sz="1200" dirty="0" smtClean="0"/>
              <a:t>. De </a:t>
            </a:r>
            <a:r>
              <a:rPr lang="es-ES" sz="1200" dirty="0" err="1" smtClean="0"/>
              <a:t>nombreux</a:t>
            </a:r>
            <a:r>
              <a:rPr lang="es-ES" sz="1200" dirty="0" smtClean="0"/>
              <a:t> </a:t>
            </a:r>
            <a:r>
              <a:rPr lang="es-ES" sz="1200" dirty="0" err="1" smtClean="0"/>
              <a:t>produits</a:t>
            </a:r>
            <a:r>
              <a:rPr lang="es-ES" sz="1200" dirty="0" smtClean="0"/>
              <a:t> </a:t>
            </a:r>
            <a:r>
              <a:rPr lang="es-ES" sz="1200" dirty="0" err="1" smtClean="0"/>
              <a:t>artisanaux</a:t>
            </a:r>
            <a:r>
              <a:rPr lang="es-ES" sz="1200" dirty="0" smtClean="0"/>
              <a:t> y </a:t>
            </a:r>
            <a:r>
              <a:rPr lang="es-ES" sz="1200" dirty="0" err="1" smtClean="0"/>
              <a:t>sont</a:t>
            </a:r>
            <a:r>
              <a:rPr lang="es-ES" sz="1200" dirty="0" smtClean="0"/>
              <a:t> </a:t>
            </a:r>
            <a:r>
              <a:rPr lang="es-ES" sz="1200" dirty="0" err="1" smtClean="0"/>
              <a:t>vendus</a:t>
            </a:r>
            <a:r>
              <a:rPr lang="es-ES" sz="1200" dirty="0" smtClean="0"/>
              <a:t> </a:t>
            </a:r>
            <a:r>
              <a:rPr lang="es-ES" sz="1200" dirty="0" err="1" smtClean="0"/>
              <a:t>comme</a:t>
            </a:r>
            <a:r>
              <a:rPr lang="es-ES" sz="1200" dirty="0" smtClean="0"/>
              <a:t> le </a:t>
            </a:r>
            <a:r>
              <a:rPr lang="es-ES" sz="1200" dirty="0" err="1" smtClean="0"/>
              <a:t>flao</a:t>
            </a:r>
            <a:r>
              <a:rPr lang="es-ES" sz="1200" dirty="0" smtClean="0"/>
              <a:t>, les “</a:t>
            </a:r>
            <a:r>
              <a:rPr lang="es-ES" sz="1200" dirty="0" err="1" smtClean="0"/>
              <a:t>orreletes</a:t>
            </a:r>
            <a:r>
              <a:rPr lang="es-ES" sz="1200" dirty="0" smtClean="0"/>
              <a:t>”, </a:t>
            </a:r>
            <a:r>
              <a:rPr lang="es-ES" sz="1200" dirty="0" err="1" smtClean="0"/>
              <a:t>ou</a:t>
            </a:r>
            <a:r>
              <a:rPr lang="es-ES" sz="1200" dirty="0" smtClean="0"/>
              <a:t> la </a:t>
            </a:r>
            <a:r>
              <a:rPr lang="es-ES" sz="1200" dirty="0" err="1" smtClean="0"/>
              <a:t>liqueur</a:t>
            </a:r>
            <a:r>
              <a:rPr lang="es-ES" sz="1200" dirty="0" smtClean="0"/>
              <a:t> “hierbas ibicencas”. </a:t>
            </a:r>
            <a:r>
              <a:rPr lang="es-ES" sz="1200" dirty="0" err="1" smtClean="0"/>
              <a:t>Dans</a:t>
            </a:r>
            <a:r>
              <a:rPr lang="es-ES" sz="1200" dirty="0" smtClean="0"/>
              <a:t> le </a:t>
            </a:r>
            <a:r>
              <a:rPr lang="es-ES" sz="1200" dirty="0" err="1" smtClean="0"/>
              <a:t>domaine</a:t>
            </a:r>
            <a:r>
              <a:rPr lang="es-ES" sz="1200" dirty="0" smtClean="0"/>
              <a:t> </a:t>
            </a:r>
            <a:r>
              <a:rPr lang="es-ES" sz="1200" dirty="0" err="1" smtClean="0"/>
              <a:t>textile</a:t>
            </a:r>
            <a:r>
              <a:rPr lang="es-ES" sz="1200" dirty="0" smtClean="0"/>
              <a:t>, la </a:t>
            </a:r>
            <a:r>
              <a:rPr lang="es-ES" sz="1200" dirty="0" err="1" smtClean="0"/>
              <a:t>mode</a:t>
            </a:r>
            <a:r>
              <a:rPr lang="es-ES" sz="1200" dirty="0" smtClean="0"/>
              <a:t> </a:t>
            </a:r>
            <a:r>
              <a:rPr lang="es-ES" sz="1200" dirty="0" err="1" smtClean="0"/>
              <a:t>adib</a:t>
            </a:r>
            <a:r>
              <a:rPr lang="es-ES" sz="1200" dirty="0" smtClean="0"/>
              <a:t> a du </a:t>
            </a:r>
            <a:r>
              <a:rPr lang="es-ES" sz="1200" dirty="0" err="1" smtClean="0"/>
              <a:t>succès</a:t>
            </a:r>
            <a:r>
              <a:rPr lang="es-ES" sz="1200" dirty="0" smtClean="0"/>
              <a:t>. </a:t>
            </a:r>
            <a:endParaRPr lang="es-ES" sz="1200" dirty="0"/>
          </a:p>
          <a:p>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96" y="2564904"/>
            <a:ext cx="2705274" cy="3466912"/>
          </a:xfrm>
          <a:prstGeom prst="rect">
            <a:avLst/>
          </a:prstGeom>
        </p:spPr>
      </p:pic>
    </p:spTree>
    <p:extLst>
      <p:ext uri="{BB962C8B-B14F-4D97-AF65-F5344CB8AC3E}">
        <p14:creationId xmlns:p14="http://schemas.microsoft.com/office/powerpoint/2010/main" val="245268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017458" cy="369332"/>
          </a:xfrm>
          <a:prstGeom prst="rect">
            <a:avLst/>
          </a:prstGeom>
        </p:spPr>
        <p:txBody>
          <a:bodyPr wrap="none">
            <a:spAutoFit/>
          </a:bodyPr>
          <a:lstStyle/>
          <a:p>
            <a:r>
              <a:rPr lang="es-ES" b="1" dirty="0" smtClean="0">
                <a:solidFill>
                  <a:schemeClr val="tx1">
                    <a:lumMod val="95000"/>
                    <a:lumOff val="5000"/>
                  </a:schemeClr>
                </a:solidFill>
              </a:rPr>
              <a:t>Entradas</a:t>
            </a:r>
            <a:endParaRPr lang="es-ES" b="1" dirty="0"/>
          </a:p>
        </p:txBody>
      </p:sp>
      <p:sp>
        <p:nvSpPr>
          <p:cNvPr id="18" name="17 CuadroTexto"/>
          <p:cNvSpPr txBox="1"/>
          <p:nvPr/>
        </p:nvSpPr>
        <p:spPr>
          <a:xfrm>
            <a:off x="2771800" y="2817510"/>
            <a:ext cx="5544616" cy="2677656"/>
          </a:xfrm>
          <a:prstGeom prst="rect">
            <a:avLst/>
          </a:prstGeom>
          <a:noFill/>
        </p:spPr>
        <p:txBody>
          <a:bodyPr wrap="square" numCol="1" rtlCol="0">
            <a:spAutoFit/>
          </a:bodyPr>
          <a:lstStyle/>
          <a:p>
            <a:r>
              <a:rPr lang="fr-FR" sz="1200" dirty="0" smtClean="0"/>
              <a:t>L’organisation </a:t>
            </a:r>
            <a:r>
              <a:rPr lang="fr-FR" sz="1200" dirty="0"/>
              <a:t>de </a:t>
            </a:r>
            <a:r>
              <a:rPr lang="es-ES" sz="1200" b="1" dirty="0" err="1"/>
              <a:t>Creat</a:t>
            </a:r>
            <a:r>
              <a:rPr lang="es-ES" sz="1200" b="1" dirty="0" err="1">
                <a:solidFill>
                  <a:srgbClr val="E48C0A"/>
                </a:solidFill>
              </a:rPr>
              <a:t>ibi</a:t>
            </a:r>
            <a:r>
              <a:rPr lang="fr-FR" sz="1200" dirty="0" smtClean="0"/>
              <a:t> </a:t>
            </a:r>
            <a:r>
              <a:rPr lang="fr-FR" sz="1200" dirty="0"/>
              <a:t>a défini pour objectif de fournir le maximum d’aide possible à tous les fous prêts à venir secouer leurs neurones. C’est pourquoi vous pouvez vous évitez des bagages… Oui, oui, vous entendez bien (oui, on sait que dans ce cas c’est « vous lisez bien », mais nous sommes des rebelles et on préfère comme ça, ok ?)… Bon, à propos de ce qu’on était en train de parler</a:t>
            </a:r>
            <a:r>
              <a:rPr lang="fr-FR" sz="1200" dirty="0" smtClean="0"/>
              <a:t>…</a:t>
            </a:r>
          </a:p>
          <a:p>
            <a:endParaRPr lang="es-ES" sz="1200" dirty="0"/>
          </a:p>
          <a:p>
            <a:pPr marL="444500" lvl="0" indent="-177800">
              <a:buFont typeface="Wingdings" pitchFamily="2" charset="2"/>
              <a:buChar char="§"/>
            </a:pPr>
            <a:r>
              <a:rPr lang="fr-FR" sz="1200" dirty="0"/>
              <a:t>Un ticket pour la semaine entière de </a:t>
            </a:r>
            <a:r>
              <a:rPr lang="fr-FR" sz="1200" dirty="0" err="1"/>
              <a:t>Creatibi</a:t>
            </a:r>
            <a:r>
              <a:rPr lang="fr-FR" sz="1200" dirty="0"/>
              <a:t> coûte </a:t>
            </a:r>
            <a:r>
              <a:rPr lang="es-ES" sz="1200" b="1" dirty="0">
                <a:solidFill>
                  <a:schemeClr val="accent6">
                    <a:lumMod val="75000"/>
                  </a:schemeClr>
                </a:solidFill>
              </a:rPr>
              <a:t>100 € </a:t>
            </a:r>
            <a:r>
              <a:rPr lang="fr-FR" sz="1200" dirty="0" smtClean="0"/>
              <a:t>… </a:t>
            </a:r>
            <a:r>
              <a:rPr lang="fr-FR" sz="1200" dirty="0"/>
              <a:t>Mais… Roulements de </a:t>
            </a:r>
            <a:r>
              <a:rPr lang="fr-FR" sz="1200" dirty="0" smtClean="0"/>
              <a:t>tambour…</a:t>
            </a:r>
            <a:endParaRPr lang="es-ES" sz="1200" dirty="0"/>
          </a:p>
          <a:p>
            <a:pPr marL="444500" lvl="0" indent="-177800">
              <a:buFont typeface="Wingdings" pitchFamily="2" charset="2"/>
              <a:buChar char="§"/>
            </a:pPr>
            <a:r>
              <a:rPr lang="fr-FR" sz="1200" dirty="0" smtClean="0"/>
              <a:t>Un </a:t>
            </a:r>
            <a:r>
              <a:rPr lang="fr-FR" sz="1200" dirty="0"/>
              <a:t>ticket pour </a:t>
            </a:r>
            <a:r>
              <a:rPr lang="es-ES" sz="1200" b="1" dirty="0" err="1"/>
              <a:t>Creat</a:t>
            </a:r>
            <a:r>
              <a:rPr lang="es-ES" sz="1200" b="1" dirty="0" err="1">
                <a:solidFill>
                  <a:srgbClr val="E48C0A"/>
                </a:solidFill>
              </a:rPr>
              <a:t>ibi</a:t>
            </a:r>
            <a:r>
              <a:rPr lang="fr-FR" sz="1200" dirty="0" smtClean="0"/>
              <a:t> </a:t>
            </a:r>
            <a:r>
              <a:rPr lang="fr-FR" sz="1200" dirty="0"/>
              <a:t>+ 3 t-shirts personnalisés (un pour chaque jour du meeting) avec votre nom : </a:t>
            </a:r>
            <a:r>
              <a:rPr lang="es-ES" sz="1200" b="1" dirty="0">
                <a:solidFill>
                  <a:schemeClr val="accent6">
                    <a:lumMod val="75000"/>
                  </a:schemeClr>
                </a:solidFill>
              </a:rPr>
              <a:t>120€</a:t>
            </a:r>
            <a:r>
              <a:rPr lang="es-ES" sz="1200" dirty="0"/>
              <a:t> </a:t>
            </a:r>
            <a:r>
              <a:rPr lang="fr-FR" sz="1200" dirty="0" smtClean="0"/>
              <a:t>(</a:t>
            </a:r>
            <a:r>
              <a:rPr lang="fr-FR" sz="1200" dirty="0"/>
              <a:t>incroyable, non ? Ainsi, entre déjantés on s’appellera par notre prénom !)</a:t>
            </a:r>
            <a:endParaRPr lang="es-ES" sz="1200" dirty="0"/>
          </a:p>
          <a:p>
            <a:pPr marL="88900" lvl="0" algn="just"/>
            <a:endParaRPr lang="es-ES" sz="1200" dirty="0"/>
          </a:p>
          <a:p>
            <a:pPr algn="just"/>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528" y="3501008"/>
            <a:ext cx="2291717" cy="2258015"/>
          </a:xfrm>
          <a:prstGeom prst="rect">
            <a:avLst/>
          </a:prstGeom>
        </p:spPr>
      </p:pic>
    </p:spTree>
    <p:extLst>
      <p:ext uri="{BB962C8B-B14F-4D97-AF65-F5344CB8AC3E}">
        <p14:creationId xmlns:p14="http://schemas.microsoft.com/office/powerpoint/2010/main" val="3338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Rectángulo"/>
          <p:cNvSpPr/>
          <p:nvPr/>
        </p:nvSpPr>
        <p:spPr>
          <a:xfrm>
            <a:off x="2915816" y="2705753"/>
            <a:ext cx="4572000" cy="1754326"/>
          </a:xfrm>
          <a:prstGeom prst="rect">
            <a:avLst/>
          </a:prstGeom>
        </p:spPr>
        <p:txBody>
          <a:bodyPr>
            <a:spAutoFit/>
          </a:bodyPr>
          <a:lstStyle/>
          <a:p>
            <a:r>
              <a:rPr lang="fr-FR" sz="1200" dirty="0"/>
              <a:t>La réponse à cette question est : ça </a:t>
            </a:r>
            <a:r>
              <a:rPr lang="fr-FR" sz="1200" b="1" dirty="0" smtClean="0"/>
              <a:t>DEPEND</a:t>
            </a:r>
            <a:r>
              <a:rPr lang="fr-FR" sz="1200" dirty="0" smtClean="0"/>
              <a:t> </a:t>
            </a:r>
            <a:r>
              <a:rPr lang="fr-FR" sz="1200" dirty="0"/>
              <a:t>!</a:t>
            </a:r>
            <a:endParaRPr lang="es-ES" sz="1200" dirty="0"/>
          </a:p>
          <a:p>
            <a:r>
              <a:rPr lang="fr-FR" sz="1200" dirty="0"/>
              <a:t>De quoi ? Si nous trouvons un service de poste qui nous fait l’honneur d’être notre sponsor, nous vous enverrons par la poste le billet et le t-shirt personnalisé (si vous choisissez cette option) et toutes les informations dont vous avez besoin pour l’événement.</a:t>
            </a:r>
            <a:endParaRPr lang="es-ES" sz="1200" dirty="0"/>
          </a:p>
          <a:p>
            <a:r>
              <a:rPr lang="fr-FR" sz="1200" dirty="0"/>
              <a:t>Si nous n’avons pas de sponsor, pour économiser de l’argent et pouvoir maintenir le prix prévu, nous vous donnerons les t-shirts en main propre quand vous arriverez à Ibiza, avec toutes les informations envoyées par mail. </a:t>
            </a:r>
            <a:endParaRPr lang="es-ES" sz="1200" dirty="0"/>
          </a:p>
        </p:txBody>
      </p:sp>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10" name="9 Grupo"/>
          <p:cNvGrpSpPr/>
          <p:nvPr/>
        </p:nvGrpSpPr>
        <p:grpSpPr>
          <a:xfrm>
            <a:off x="-993" y="0"/>
            <a:ext cx="9144994" cy="1702315"/>
            <a:chOff x="-993" y="-1"/>
            <a:chExt cx="9144994" cy="1702315"/>
          </a:xfrm>
        </p:grpSpPr>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13" name="1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14" name="1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15" name="1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16" name="1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17" name="16 Rectángulo"/>
          <p:cNvSpPr/>
          <p:nvPr/>
        </p:nvSpPr>
        <p:spPr>
          <a:xfrm>
            <a:off x="1043608" y="1876182"/>
            <a:ext cx="4431791" cy="369332"/>
          </a:xfrm>
          <a:prstGeom prst="rect">
            <a:avLst/>
          </a:prstGeom>
        </p:spPr>
        <p:txBody>
          <a:bodyPr wrap="none">
            <a:spAutoFit/>
          </a:bodyPr>
          <a:lstStyle/>
          <a:p>
            <a:r>
              <a:rPr lang="fr-FR" b="1" dirty="0"/>
              <a:t>Quand et comment recevrai-je mes </a:t>
            </a:r>
            <a:r>
              <a:rPr lang="fr-FR" b="1" dirty="0" smtClean="0"/>
              <a:t>t-shirts?</a:t>
            </a:r>
            <a:endParaRPr lang="es-ES" dirty="0"/>
          </a:p>
        </p:txBody>
      </p:sp>
      <p:pic>
        <p:nvPicPr>
          <p:cNvPr id="18" name="1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rotWithShape="1">
          <a:blip r:embed="rId10" cstate="print">
            <a:extLst>
              <a:ext uri="{28A0092B-C50C-407E-A947-70E740481C1C}">
                <a14:useLocalDpi xmlns:a14="http://schemas.microsoft.com/office/drawing/2010/main" val="0"/>
              </a:ext>
            </a:extLst>
          </a:blip>
          <a:srcRect l="32939" t="16598" r="33662" b="19328"/>
          <a:stretch/>
        </p:blipFill>
        <p:spPr>
          <a:xfrm>
            <a:off x="755576" y="2852936"/>
            <a:ext cx="1923996" cy="2609465"/>
          </a:xfrm>
          <a:prstGeom prst="rect">
            <a:avLst/>
          </a:prstGeom>
        </p:spPr>
      </p:pic>
    </p:spTree>
    <p:extLst>
      <p:ext uri="{BB962C8B-B14F-4D97-AF65-F5344CB8AC3E}">
        <p14:creationId xmlns:p14="http://schemas.microsoft.com/office/powerpoint/2010/main" val="34979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008418" cy="369332"/>
          </a:xfrm>
          <a:prstGeom prst="rect">
            <a:avLst/>
          </a:prstGeom>
        </p:spPr>
        <p:txBody>
          <a:bodyPr wrap="none">
            <a:spAutoFit/>
          </a:bodyPr>
          <a:lstStyle/>
          <a:p>
            <a:r>
              <a:rPr lang="es-ES" b="1" dirty="0" smtClean="0">
                <a:solidFill>
                  <a:schemeClr val="tx1">
                    <a:lumMod val="95000"/>
                    <a:lumOff val="5000"/>
                  </a:schemeClr>
                </a:solidFill>
              </a:rPr>
              <a:t>Equipaje</a:t>
            </a:r>
            <a:endParaRPr lang="es-ES" b="1" dirty="0"/>
          </a:p>
        </p:txBody>
      </p:sp>
      <p:sp>
        <p:nvSpPr>
          <p:cNvPr id="18" name="17 CuadroTexto"/>
          <p:cNvSpPr txBox="1"/>
          <p:nvPr/>
        </p:nvSpPr>
        <p:spPr>
          <a:xfrm>
            <a:off x="2771800" y="2348880"/>
            <a:ext cx="5544616" cy="3046988"/>
          </a:xfrm>
          <a:prstGeom prst="rect">
            <a:avLst/>
          </a:prstGeom>
          <a:noFill/>
        </p:spPr>
        <p:txBody>
          <a:bodyPr wrap="square" numCol="1" rtlCol="0">
            <a:spAutoFit/>
          </a:bodyPr>
          <a:lstStyle/>
          <a:p>
            <a:pPr algn="just"/>
            <a:r>
              <a:rPr lang="es-ES" sz="1200" dirty="0" err="1" smtClean="0"/>
              <a:t>Comme</a:t>
            </a:r>
            <a:r>
              <a:rPr lang="es-ES" sz="1200" dirty="0" smtClean="0"/>
              <a:t> </a:t>
            </a:r>
            <a:r>
              <a:rPr lang="es-ES" sz="1200" dirty="0" err="1" smtClean="0"/>
              <a:t>nous</a:t>
            </a:r>
            <a:r>
              <a:rPr lang="es-ES" sz="1200" dirty="0" smtClean="0"/>
              <a:t> </a:t>
            </a:r>
            <a:r>
              <a:rPr lang="es-ES" sz="1200" dirty="0" err="1" smtClean="0"/>
              <a:t>l’avons</a:t>
            </a:r>
            <a:r>
              <a:rPr lang="es-ES" sz="1200" dirty="0" smtClean="0"/>
              <a:t> </a:t>
            </a:r>
            <a:r>
              <a:rPr lang="es-ES" sz="1200" dirty="0" err="1" smtClean="0"/>
              <a:t>dit</a:t>
            </a:r>
            <a:r>
              <a:rPr lang="es-ES" sz="1200" dirty="0" smtClean="0"/>
              <a:t> </a:t>
            </a:r>
            <a:r>
              <a:rPr lang="es-ES" sz="1200" dirty="0" err="1" smtClean="0"/>
              <a:t>auparavant</a:t>
            </a:r>
            <a:r>
              <a:rPr lang="es-ES" sz="1200" dirty="0" smtClean="0"/>
              <a:t>, si </a:t>
            </a:r>
            <a:r>
              <a:rPr lang="es-ES" sz="1200" dirty="0" err="1" smtClean="0"/>
              <a:t>vous</a:t>
            </a:r>
            <a:r>
              <a:rPr lang="es-ES" sz="1200" dirty="0" smtClean="0"/>
              <a:t> </a:t>
            </a:r>
            <a:r>
              <a:rPr lang="es-ES" sz="1200" dirty="0" err="1" smtClean="0"/>
              <a:t>choisissez</a:t>
            </a:r>
            <a:r>
              <a:rPr lang="es-ES" sz="1200" dirty="0" smtClean="0"/>
              <a:t> </a:t>
            </a:r>
            <a:r>
              <a:rPr lang="es-ES" sz="1200" dirty="0" err="1" smtClean="0"/>
              <a:t>l’option</a:t>
            </a:r>
            <a:r>
              <a:rPr lang="es-ES" sz="1200" dirty="0" smtClean="0"/>
              <a:t> des </a:t>
            </a:r>
            <a:r>
              <a:rPr lang="es-ES" sz="1200" dirty="0" err="1" smtClean="0"/>
              <a:t>trois</a:t>
            </a:r>
            <a:r>
              <a:rPr lang="es-ES" sz="1200" dirty="0" smtClean="0"/>
              <a:t> t-</a:t>
            </a:r>
            <a:r>
              <a:rPr lang="es-ES" sz="1200" dirty="0" err="1" smtClean="0"/>
              <a:t>shirts</a:t>
            </a:r>
            <a:r>
              <a:rPr lang="es-ES" sz="1200" dirty="0" smtClean="0"/>
              <a:t>, </a:t>
            </a:r>
            <a:r>
              <a:rPr lang="es-ES" sz="1200" dirty="0" err="1" smtClean="0"/>
              <a:t>vous</a:t>
            </a:r>
            <a:r>
              <a:rPr lang="es-ES" sz="1200" dirty="0" smtClean="0"/>
              <a:t> </a:t>
            </a:r>
            <a:r>
              <a:rPr lang="es-ES" sz="1200" dirty="0" err="1" smtClean="0"/>
              <a:t>n’avez</a:t>
            </a:r>
            <a:r>
              <a:rPr lang="es-ES" sz="1200" dirty="0" smtClean="0"/>
              <a:t> </a:t>
            </a:r>
            <a:r>
              <a:rPr lang="es-ES" sz="1200" dirty="0" err="1" smtClean="0"/>
              <a:t>presque</a:t>
            </a:r>
            <a:r>
              <a:rPr lang="es-ES" sz="1200" dirty="0" smtClean="0"/>
              <a:t> </a:t>
            </a:r>
            <a:r>
              <a:rPr lang="es-ES" sz="1200" dirty="0" err="1" smtClean="0"/>
              <a:t>pas</a:t>
            </a:r>
            <a:r>
              <a:rPr lang="es-ES" sz="1200" dirty="0" smtClean="0"/>
              <a:t> </a:t>
            </a:r>
            <a:r>
              <a:rPr lang="es-ES" sz="1200" dirty="0" err="1" smtClean="0"/>
              <a:t>besoin</a:t>
            </a:r>
            <a:r>
              <a:rPr lang="es-ES" sz="1200" dirty="0" smtClean="0"/>
              <a:t> de </a:t>
            </a:r>
            <a:r>
              <a:rPr lang="es-ES" sz="1200" dirty="0" err="1" smtClean="0"/>
              <a:t>bagages</a:t>
            </a:r>
            <a:r>
              <a:rPr lang="es-ES" sz="1200" dirty="0" smtClean="0"/>
              <a:t>… </a:t>
            </a:r>
            <a:r>
              <a:rPr lang="es-ES" sz="1200" dirty="0" err="1" smtClean="0"/>
              <a:t>Mais</a:t>
            </a:r>
            <a:r>
              <a:rPr lang="es-ES" sz="1200" dirty="0" smtClean="0"/>
              <a:t> </a:t>
            </a:r>
            <a:r>
              <a:rPr lang="es-ES" sz="1200" dirty="0" err="1" smtClean="0"/>
              <a:t>comme</a:t>
            </a:r>
            <a:r>
              <a:rPr lang="es-ES" sz="1200" dirty="0" smtClean="0"/>
              <a:t> </a:t>
            </a:r>
            <a:r>
              <a:rPr lang="es-ES" sz="1200" dirty="0" err="1" smtClean="0"/>
              <a:t>nous</a:t>
            </a:r>
            <a:r>
              <a:rPr lang="es-ES" sz="1200" dirty="0" smtClean="0"/>
              <a:t> </a:t>
            </a:r>
            <a:r>
              <a:rPr lang="es-ES" sz="1200" dirty="0" err="1" smtClean="0"/>
              <a:t>savons</a:t>
            </a:r>
            <a:r>
              <a:rPr lang="es-ES" sz="1200" dirty="0" smtClean="0"/>
              <a:t> que </a:t>
            </a:r>
            <a:r>
              <a:rPr lang="es-ES" sz="1200" dirty="0" err="1" smtClean="0"/>
              <a:t>vous</a:t>
            </a:r>
            <a:r>
              <a:rPr lang="es-ES" sz="1200" dirty="0" smtClean="0"/>
              <a:t> </a:t>
            </a:r>
            <a:r>
              <a:rPr lang="es-ES" sz="1200" dirty="0" err="1" smtClean="0"/>
              <a:t>prendrez</a:t>
            </a:r>
            <a:r>
              <a:rPr lang="es-ES" sz="1200" dirty="0" smtClean="0"/>
              <a:t> bien </a:t>
            </a:r>
            <a:r>
              <a:rPr lang="es-ES" sz="1200" dirty="0" err="1" smtClean="0"/>
              <a:t>quelques</a:t>
            </a:r>
            <a:r>
              <a:rPr lang="es-ES" sz="1200" dirty="0" smtClean="0"/>
              <a:t> affaires, </a:t>
            </a:r>
            <a:r>
              <a:rPr lang="es-ES" sz="1200" dirty="0" err="1" smtClean="0"/>
              <a:t>voici</a:t>
            </a:r>
            <a:r>
              <a:rPr lang="es-ES" sz="1200" dirty="0" smtClean="0"/>
              <a:t> nos </a:t>
            </a:r>
            <a:r>
              <a:rPr lang="es-ES" sz="1200" dirty="0" err="1" smtClean="0"/>
              <a:t>recommandations</a:t>
            </a:r>
            <a:r>
              <a:rPr lang="es-ES" sz="1200" dirty="0" smtClean="0"/>
              <a:t> :</a:t>
            </a:r>
            <a:endParaRPr lang="es-ES" sz="1200" dirty="0" smtClean="0"/>
          </a:p>
          <a:p>
            <a:pPr algn="just"/>
            <a:endParaRPr lang="es-ES" sz="1200" dirty="0"/>
          </a:p>
          <a:p>
            <a:pPr marL="228600" lvl="0" indent="-139700" algn="just">
              <a:buFont typeface="+mj-lt"/>
              <a:buAutoNum type="arabicPeriod"/>
            </a:pPr>
            <a:r>
              <a:rPr lang="es-ES" sz="1200" dirty="0" err="1" smtClean="0"/>
              <a:t>Vêtements</a:t>
            </a:r>
            <a:r>
              <a:rPr lang="es-ES" sz="1200" dirty="0" smtClean="0"/>
              <a:t> </a:t>
            </a:r>
            <a:r>
              <a:rPr lang="es-ES" sz="1200" dirty="0" err="1" smtClean="0"/>
              <a:t>d’été</a:t>
            </a:r>
            <a:r>
              <a:rPr lang="es-ES" sz="1200" dirty="0" smtClean="0"/>
              <a:t>, </a:t>
            </a:r>
            <a:r>
              <a:rPr lang="es-ES" sz="1200" dirty="0" err="1" smtClean="0"/>
              <a:t>nous</a:t>
            </a:r>
            <a:r>
              <a:rPr lang="es-ES" sz="1200" dirty="0" smtClean="0"/>
              <a:t> </a:t>
            </a:r>
            <a:r>
              <a:rPr lang="es-ES" sz="1200" dirty="0" err="1" smtClean="0"/>
              <a:t>savons</a:t>
            </a:r>
            <a:r>
              <a:rPr lang="es-ES" sz="1200" dirty="0" smtClean="0"/>
              <a:t> que </a:t>
            </a:r>
            <a:r>
              <a:rPr lang="es-ES" sz="1200" b="1" dirty="0" err="1" smtClean="0"/>
              <a:t>Creat</a:t>
            </a:r>
            <a:r>
              <a:rPr lang="es-ES" sz="1200" b="1" dirty="0" err="1" smtClean="0">
                <a:solidFill>
                  <a:srgbClr val="E48C0A"/>
                </a:solidFill>
              </a:rPr>
              <a:t>ibi</a:t>
            </a:r>
            <a:r>
              <a:rPr lang="es-ES" sz="1200" b="1" dirty="0" smtClean="0">
                <a:solidFill>
                  <a:srgbClr val="E48C0A"/>
                </a:solidFill>
              </a:rPr>
              <a:t> </a:t>
            </a:r>
            <a:r>
              <a:rPr lang="es-ES" sz="1200" dirty="0" err="1" smtClean="0"/>
              <a:t>célèbre</a:t>
            </a:r>
            <a:r>
              <a:rPr lang="es-ES" sz="1200" dirty="0" smtClean="0"/>
              <a:t> la fin de </a:t>
            </a:r>
            <a:r>
              <a:rPr lang="es-ES" sz="1200" dirty="0" err="1" smtClean="0"/>
              <a:t>l’été</a:t>
            </a:r>
            <a:r>
              <a:rPr lang="es-ES" sz="1200" dirty="0" smtClean="0"/>
              <a:t>, </a:t>
            </a:r>
            <a:r>
              <a:rPr lang="es-ES" sz="1200" dirty="0" err="1" smtClean="0"/>
              <a:t>mieux</a:t>
            </a:r>
            <a:r>
              <a:rPr lang="es-ES" sz="1200" dirty="0" smtClean="0"/>
              <a:t> </a:t>
            </a:r>
            <a:r>
              <a:rPr lang="es-ES" sz="1200" dirty="0" err="1" smtClean="0"/>
              <a:t>dit</a:t>
            </a:r>
            <a:r>
              <a:rPr lang="es-ES" sz="1200" dirty="0" smtClean="0"/>
              <a:t> le debut de </a:t>
            </a:r>
            <a:r>
              <a:rPr lang="es-ES" sz="1200" dirty="0" err="1" smtClean="0"/>
              <a:t>l’automne</a:t>
            </a:r>
            <a:r>
              <a:rPr lang="es-ES" sz="1200" dirty="0" smtClean="0"/>
              <a:t>, </a:t>
            </a:r>
            <a:r>
              <a:rPr lang="es-ES" sz="1200" dirty="0" err="1" smtClean="0"/>
              <a:t>mais</a:t>
            </a:r>
            <a:r>
              <a:rPr lang="es-ES" sz="1200" dirty="0" smtClean="0"/>
              <a:t> </a:t>
            </a:r>
            <a:r>
              <a:rPr lang="es-ES" sz="1200" dirty="0" err="1" smtClean="0"/>
              <a:t>nous</a:t>
            </a:r>
            <a:r>
              <a:rPr lang="es-ES" sz="1200" dirty="0" smtClean="0"/>
              <a:t> </a:t>
            </a:r>
            <a:r>
              <a:rPr lang="es-ES" sz="1200" dirty="0" err="1" smtClean="0"/>
              <a:t>avons</a:t>
            </a:r>
            <a:r>
              <a:rPr lang="es-ES" sz="1200" dirty="0" smtClean="0"/>
              <a:t> </a:t>
            </a:r>
            <a:r>
              <a:rPr lang="es-ES" sz="1200" dirty="0" err="1" smtClean="0"/>
              <a:t>confiance</a:t>
            </a:r>
            <a:r>
              <a:rPr lang="es-ES" sz="1200" dirty="0" smtClean="0"/>
              <a:t> </a:t>
            </a:r>
            <a:r>
              <a:rPr lang="es-ES" sz="1200" dirty="0" err="1" smtClean="0"/>
              <a:t>pour</a:t>
            </a:r>
            <a:r>
              <a:rPr lang="es-ES" sz="1200" dirty="0" smtClean="0"/>
              <a:t> que le sol </a:t>
            </a:r>
            <a:r>
              <a:rPr lang="es-ES" sz="1200" dirty="0" err="1" smtClean="0"/>
              <a:t>ne</a:t>
            </a:r>
            <a:r>
              <a:rPr lang="es-ES" sz="1200" dirty="0" smtClean="0"/>
              <a:t> </a:t>
            </a:r>
            <a:r>
              <a:rPr lang="es-ES" sz="1200" dirty="0" err="1" smtClean="0"/>
              <a:t>fasse</a:t>
            </a:r>
            <a:r>
              <a:rPr lang="es-ES" sz="1200" dirty="0" smtClean="0"/>
              <a:t> </a:t>
            </a:r>
            <a:r>
              <a:rPr lang="es-ES" sz="1200" dirty="0" err="1" smtClean="0"/>
              <a:t>pas</a:t>
            </a:r>
            <a:r>
              <a:rPr lang="es-ES" sz="1200" dirty="0" smtClean="0"/>
              <a:t> </a:t>
            </a:r>
            <a:r>
              <a:rPr lang="es-ES" sz="1200" dirty="0" err="1" smtClean="0"/>
              <a:t>défaut</a:t>
            </a:r>
            <a:r>
              <a:rPr lang="es-ES" sz="1200" dirty="0" smtClean="0"/>
              <a:t>. Un maillot de </a:t>
            </a:r>
            <a:r>
              <a:rPr lang="es-ES" sz="1200" dirty="0" err="1" smtClean="0"/>
              <a:t>bain</a:t>
            </a:r>
            <a:r>
              <a:rPr lang="es-ES" sz="1200" dirty="0" smtClean="0"/>
              <a:t> et une </a:t>
            </a:r>
            <a:r>
              <a:rPr lang="es-ES" sz="1200" dirty="0" err="1" smtClean="0"/>
              <a:t>serviette</a:t>
            </a:r>
            <a:r>
              <a:rPr lang="es-ES" sz="1200" dirty="0" smtClean="0"/>
              <a:t> </a:t>
            </a:r>
            <a:r>
              <a:rPr lang="es-ES" sz="1200" dirty="0" err="1" smtClean="0"/>
              <a:t>sont</a:t>
            </a:r>
            <a:r>
              <a:rPr lang="es-ES" sz="1200" dirty="0" smtClean="0"/>
              <a:t> </a:t>
            </a:r>
            <a:r>
              <a:rPr lang="es-ES" sz="1200" dirty="0" err="1" smtClean="0"/>
              <a:t>hautement</a:t>
            </a:r>
            <a:r>
              <a:rPr lang="es-ES" sz="1200" dirty="0" smtClean="0"/>
              <a:t> </a:t>
            </a:r>
            <a:r>
              <a:rPr lang="es-ES" sz="1200" dirty="0" err="1" smtClean="0"/>
              <a:t>recommandés</a:t>
            </a:r>
            <a:r>
              <a:rPr lang="es-ES" sz="1200" dirty="0" smtClean="0"/>
              <a:t>! </a:t>
            </a:r>
          </a:p>
          <a:p>
            <a:pPr marL="228600" lvl="0" indent="-139700" algn="just">
              <a:buFont typeface="+mj-lt"/>
              <a:buAutoNum type="arabicPeriod"/>
            </a:pPr>
            <a:r>
              <a:rPr lang="es-ES" sz="1200" dirty="0" smtClean="0"/>
              <a:t>De la </a:t>
            </a:r>
            <a:r>
              <a:rPr lang="es-ES" sz="1200" dirty="0" err="1" smtClean="0"/>
              <a:t>crème</a:t>
            </a:r>
            <a:r>
              <a:rPr lang="es-ES" sz="1200" dirty="0" smtClean="0"/>
              <a:t> </a:t>
            </a:r>
            <a:r>
              <a:rPr lang="es-ES" sz="1200" dirty="0" err="1" smtClean="0"/>
              <a:t>pour</a:t>
            </a:r>
            <a:r>
              <a:rPr lang="es-ES" sz="1200" dirty="0" smtClean="0"/>
              <a:t> </a:t>
            </a:r>
            <a:r>
              <a:rPr lang="es-ES" sz="1200" dirty="0" err="1" smtClean="0"/>
              <a:t>prendre</a:t>
            </a:r>
            <a:r>
              <a:rPr lang="es-ES" sz="1200" dirty="0" smtClean="0"/>
              <a:t> </a:t>
            </a:r>
            <a:r>
              <a:rPr lang="es-ES" sz="1200" dirty="0" err="1" smtClean="0"/>
              <a:t>soin</a:t>
            </a:r>
            <a:r>
              <a:rPr lang="es-ES" sz="1200" dirty="0" smtClean="0"/>
              <a:t> de </a:t>
            </a:r>
            <a:r>
              <a:rPr lang="es-ES" sz="1200" dirty="0" err="1" smtClean="0"/>
              <a:t>votre</a:t>
            </a:r>
            <a:r>
              <a:rPr lang="es-ES" sz="1200" dirty="0" smtClean="0"/>
              <a:t> </a:t>
            </a:r>
            <a:r>
              <a:rPr lang="es-ES" sz="1200" dirty="0" err="1" smtClean="0"/>
              <a:t>peau</a:t>
            </a:r>
            <a:r>
              <a:rPr lang="es-ES" sz="1200" dirty="0" smtClean="0"/>
              <a:t>.</a:t>
            </a:r>
            <a:endParaRPr lang="es-ES" sz="1200" dirty="0"/>
          </a:p>
          <a:p>
            <a:pPr marL="228600" lvl="0" indent="-139700" algn="just">
              <a:buFont typeface="+mj-lt"/>
              <a:buAutoNum type="arabicPeriod"/>
            </a:pPr>
            <a:r>
              <a:rPr lang="es-ES" sz="1200" dirty="0"/>
              <a:t> </a:t>
            </a:r>
            <a:r>
              <a:rPr lang="es-ES" sz="1200" dirty="0" err="1" smtClean="0"/>
              <a:t>Quelques</a:t>
            </a:r>
            <a:r>
              <a:rPr lang="es-ES" sz="1200" dirty="0" smtClean="0"/>
              <a:t> affaires un </a:t>
            </a:r>
            <a:r>
              <a:rPr lang="es-ES" sz="1200" dirty="0" err="1" smtClean="0"/>
              <a:t>peu</a:t>
            </a:r>
            <a:r>
              <a:rPr lang="es-ES" sz="1200" dirty="0" smtClean="0"/>
              <a:t> plus </a:t>
            </a:r>
            <a:r>
              <a:rPr lang="es-ES" sz="1200" dirty="0" err="1" smtClean="0"/>
              <a:t>chaudes</a:t>
            </a:r>
            <a:r>
              <a:rPr lang="es-ES" sz="1200" dirty="0" smtClean="0"/>
              <a:t> </a:t>
            </a:r>
            <a:r>
              <a:rPr lang="es-ES" sz="1200" dirty="0" err="1" smtClean="0"/>
              <a:t>pour</a:t>
            </a:r>
            <a:r>
              <a:rPr lang="es-ES" sz="1200" dirty="0" smtClean="0"/>
              <a:t> </a:t>
            </a:r>
            <a:r>
              <a:rPr lang="es-ES" sz="1200" dirty="0" err="1" smtClean="0"/>
              <a:t>éviter</a:t>
            </a:r>
            <a:r>
              <a:rPr lang="es-ES" sz="1200" dirty="0" smtClean="0"/>
              <a:t> </a:t>
            </a:r>
            <a:r>
              <a:rPr lang="es-ES" sz="1200" dirty="0" err="1" smtClean="0"/>
              <a:t>d’attraper</a:t>
            </a:r>
            <a:r>
              <a:rPr lang="es-ES" sz="1200" dirty="0" smtClean="0"/>
              <a:t> un </a:t>
            </a:r>
            <a:r>
              <a:rPr lang="es-ES" sz="1200" dirty="0" err="1" smtClean="0"/>
              <a:t>rhume</a:t>
            </a:r>
            <a:r>
              <a:rPr lang="es-ES" sz="1200" dirty="0" smtClean="0"/>
              <a:t>, </a:t>
            </a:r>
            <a:r>
              <a:rPr lang="es-ES" sz="1200" dirty="0" err="1" smtClean="0"/>
              <a:t>mais</a:t>
            </a:r>
            <a:r>
              <a:rPr lang="es-ES" sz="1200" dirty="0" smtClean="0"/>
              <a:t> </a:t>
            </a:r>
            <a:r>
              <a:rPr lang="es-ES" sz="1200" dirty="0" err="1" smtClean="0"/>
              <a:t>on</a:t>
            </a:r>
            <a:r>
              <a:rPr lang="es-ES" sz="1200" dirty="0" smtClean="0"/>
              <a:t> </a:t>
            </a:r>
            <a:r>
              <a:rPr lang="es-ES" sz="1200" dirty="0" err="1" smtClean="0"/>
              <a:t>espère</a:t>
            </a:r>
            <a:r>
              <a:rPr lang="es-ES" sz="1200" dirty="0" smtClean="0"/>
              <a:t> que </a:t>
            </a:r>
            <a:r>
              <a:rPr lang="es-ES" sz="1200" dirty="0" err="1" smtClean="0"/>
              <a:t>vous</a:t>
            </a:r>
            <a:r>
              <a:rPr lang="es-ES" sz="1200" dirty="0" smtClean="0"/>
              <a:t> </a:t>
            </a:r>
            <a:r>
              <a:rPr lang="es-ES" sz="1200" dirty="0" err="1" smtClean="0"/>
              <a:t>n’en</a:t>
            </a:r>
            <a:r>
              <a:rPr lang="es-ES" sz="1200" dirty="0" smtClean="0"/>
              <a:t> </a:t>
            </a:r>
            <a:r>
              <a:rPr lang="es-ES" sz="1200" dirty="0" err="1" smtClean="0"/>
              <a:t>aurez</a:t>
            </a:r>
            <a:r>
              <a:rPr lang="es-ES" sz="1200" dirty="0" smtClean="0"/>
              <a:t> </a:t>
            </a:r>
            <a:r>
              <a:rPr lang="es-ES" sz="1200" dirty="0" err="1" smtClean="0"/>
              <a:t>pas</a:t>
            </a:r>
            <a:r>
              <a:rPr lang="es-ES" sz="1200" dirty="0" smtClean="0"/>
              <a:t> </a:t>
            </a:r>
            <a:r>
              <a:rPr lang="es-ES" sz="1200" dirty="0" err="1" smtClean="0"/>
              <a:t>besoin</a:t>
            </a:r>
            <a:r>
              <a:rPr lang="es-ES" sz="1200" dirty="0" smtClean="0"/>
              <a:t>.</a:t>
            </a:r>
            <a:endParaRPr lang="es-ES" sz="1200" dirty="0"/>
          </a:p>
          <a:p>
            <a:pPr marL="228600" lvl="0" indent="-139700" algn="just">
              <a:buFont typeface="+mj-lt"/>
              <a:buAutoNum type="arabicPeriod"/>
            </a:pPr>
            <a:r>
              <a:rPr lang="es-ES" sz="1200" dirty="0"/>
              <a:t>Un </a:t>
            </a:r>
            <a:r>
              <a:rPr lang="es-ES" sz="1200" dirty="0" err="1" smtClean="0"/>
              <a:t>peu</a:t>
            </a:r>
            <a:r>
              <a:rPr lang="es-ES" sz="1200" dirty="0" smtClean="0"/>
              <a:t> de </a:t>
            </a:r>
            <a:r>
              <a:rPr lang="es-ES" sz="1200" dirty="0" err="1" smtClean="0"/>
              <a:t>nourriture</a:t>
            </a:r>
            <a:r>
              <a:rPr lang="es-ES" sz="1200" dirty="0" smtClean="0"/>
              <a:t>…</a:t>
            </a:r>
            <a:endParaRPr lang="es-ES" sz="1200" dirty="0"/>
          </a:p>
          <a:p>
            <a:pPr marL="228600" lvl="0" indent="-139700" algn="just">
              <a:buFont typeface="+mj-lt"/>
              <a:buAutoNum type="arabicPeriod"/>
            </a:pPr>
            <a:r>
              <a:rPr lang="es-ES" sz="1200" dirty="0" smtClean="0"/>
              <a:t>Ce </a:t>
            </a:r>
            <a:r>
              <a:rPr lang="es-ES" sz="1200" dirty="0" err="1" smtClean="0"/>
              <a:t>manuel</a:t>
            </a:r>
            <a:r>
              <a:rPr lang="es-ES" sz="1200" dirty="0" smtClean="0"/>
              <a:t>! (</a:t>
            </a:r>
            <a:r>
              <a:rPr lang="es-ES" sz="1200" dirty="0" err="1" smtClean="0"/>
              <a:t>qui</a:t>
            </a:r>
            <a:r>
              <a:rPr lang="es-ES" sz="1200" dirty="0" smtClean="0"/>
              <a:t> </a:t>
            </a:r>
            <a:r>
              <a:rPr lang="es-ES" sz="1200" dirty="0" err="1" smtClean="0"/>
              <a:t>peut</a:t>
            </a:r>
            <a:r>
              <a:rPr lang="es-ES" sz="1200" dirty="0" smtClean="0"/>
              <a:t> </a:t>
            </a:r>
            <a:r>
              <a:rPr lang="es-ES" sz="1200" dirty="0" err="1" smtClean="0"/>
              <a:t>vous</a:t>
            </a:r>
            <a:r>
              <a:rPr lang="es-ES" sz="1200" dirty="0" smtClean="0"/>
              <a:t> </a:t>
            </a:r>
            <a:r>
              <a:rPr lang="es-ES" sz="1200" dirty="0" err="1" smtClean="0"/>
              <a:t>aider</a:t>
            </a:r>
            <a:r>
              <a:rPr lang="es-ES" sz="1200" dirty="0" smtClean="0"/>
              <a:t> </a:t>
            </a:r>
            <a:r>
              <a:rPr lang="es-ES" sz="1200" dirty="0" err="1" smtClean="0"/>
              <a:t>dans</a:t>
            </a:r>
            <a:r>
              <a:rPr lang="es-ES" sz="1200" dirty="0" smtClean="0"/>
              <a:t> de </a:t>
            </a:r>
            <a:r>
              <a:rPr lang="es-ES" sz="1200" dirty="0" err="1" smtClean="0"/>
              <a:t>nombreuses</a:t>
            </a:r>
            <a:r>
              <a:rPr lang="es-ES" sz="1200" dirty="0" smtClean="0"/>
              <a:t> </a:t>
            </a:r>
            <a:r>
              <a:rPr lang="es-ES" sz="1200" dirty="0" err="1" smtClean="0"/>
              <a:t>situations</a:t>
            </a:r>
            <a:r>
              <a:rPr lang="es-ES" sz="1200" dirty="0" smtClean="0"/>
              <a:t>…)</a:t>
            </a:r>
          </a:p>
          <a:p>
            <a:pPr marL="228600" lvl="0" indent="-139700" algn="just">
              <a:buFont typeface="+mj-lt"/>
              <a:buAutoNum type="arabicPeriod"/>
            </a:pPr>
            <a:r>
              <a:rPr lang="es-ES" sz="1200" dirty="0" err="1" smtClean="0"/>
              <a:t>Votre</a:t>
            </a:r>
            <a:r>
              <a:rPr lang="es-ES" sz="1200" dirty="0" smtClean="0"/>
              <a:t> </a:t>
            </a:r>
            <a:r>
              <a:rPr lang="es-ES" sz="1200" dirty="0" err="1" smtClean="0"/>
              <a:t>cerveau</a:t>
            </a:r>
            <a:r>
              <a:rPr lang="es-ES" sz="1200" dirty="0" smtClean="0"/>
              <a:t> (</a:t>
            </a:r>
            <a:r>
              <a:rPr lang="es-ES" sz="1200" dirty="0" err="1" smtClean="0"/>
              <a:t>allez</a:t>
            </a:r>
            <a:r>
              <a:rPr lang="es-ES" sz="1200" dirty="0" smtClean="0"/>
              <a:t>! </a:t>
            </a:r>
            <a:r>
              <a:rPr lang="es-ES" sz="1200" dirty="0" err="1" smtClean="0"/>
              <a:t>On</a:t>
            </a:r>
            <a:r>
              <a:rPr lang="es-ES" sz="1200" dirty="0" smtClean="0"/>
              <a:t> </a:t>
            </a:r>
            <a:r>
              <a:rPr lang="es-ES" sz="1200" dirty="0" err="1" smtClean="0"/>
              <a:t>est</a:t>
            </a:r>
            <a:r>
              <a:rPr lang="es-ES" sz="1200" dirty="0" smtClean="0"/>
              <a:t> </a:t>
            </a:r>
            <a:r>
              <a:rPr lang="es-ES" sz="1200" dirty="0" err="1" smtClean="0"/>
              <a:t>sûrs</a:t>
            </a:r>
            <a:r>
              <a:rPr lang="es-ES" sz="1200" dirty="0" smtClean="0"/>
              <a:t> que </a:t>
            </a:r>
            <a:r>
              <a:rPr lang="es-ES" sz="1200" dirty="0" err="1" smtClean="0"/>
              <a:t>vous</a:t>
            </a:r>
            <a:r>
              <a:rPr lang="es-ES" sz="1200" dirty="0" smtClean="0"/>
              <a:t> </a:t>
            </a:r>
            <a:r>
              <a:rPr lang="es-ES" sz="1200" dirty="0" err="1" smtClean="0"/>
              <a:t>pouvez</a:t>
            </a:r>
            <a:r>
              <a:rPr lang="es-ES" sz="1200" dirty="0" smtClean="0"/>
              <a:t> le </a:t>
            </a:r>
            <a:r>
              <a:rPr lang="es-ES" sz="1200" dirty="0" err="1" smtClean="0"/>
              <a:t>trouver</a:t>
            </a:r>
            <a:r>
              <a:rPr lang="es-ES" sz="1200" dirty="0" smtClean="0"/>
              <a:t>!)</a:t>
            </a:r>
            <a:endParaRPr lang="es-ES" sz="1200" dirty="0"/>
          </a:p>
          <a:p>
            <a:pPr marL="228600" lvl="0" indent="-139700" algn="just">
              <a:buFont typeface="+mj-lt"/>
              <a:buAutoNum type="arabicPeriod"/>
            </a:pPr>
            <a:r>
              <a:rPr lang="es-ES" sz="1200" dirty="0" err="1" smtClean="0"/>
              <a:t>Votre</a:t>
            </a:r>
            <a:r>
              <a:rPr lang="es-ES" sz="1200" dirty="0" smtClean="0"/>
              <a:t> </a:t>
            </a:r>
            <a:r>
              <a:rPr lang="es-ES" sz="1200" dirty="0" err="1" smtClean="0"/>
              <a:t>bonne</a:t>
            </a:r>
            <a:r>
              <a:rPr lang="es-ES" sz="1200" dirty="0" smtClean="0"/>
              <a:t> </a:t>
            </a:r>
            <a:r>
              <a:rPr lang="es-ES" sz="1200" dirty="0" err="1" smtClean="0"/>
              <a:t>humeur</a:t>
            </a:r>
            <a:r>
              <a:rPr lang="es-ES" sz="1200" dirty="0" smtClean="0"/>
              <a:t> (</a:t>
            </a:r>
            <a:r>
              <a:rPr lang="es-ES" sz="1200" dirty="0" err="1" smtClean="0"/>
              <a:t>mais</a:t>
            </a:r>
            <a:r>
              <a:rPr lang="es-ES" sz="1200" dirty="0" smtClean="0"/>
              <a:t> </a:t>
            </a:r>
            <a:r>
              <a:rPr lang="es-ES" sz="1200" dirty="0" err="1" smtClean="0"/>
              <a:t>ça</a:t>
            </a:r>
            <a:r>
              <a:rPr lang="es-ES" sz="1200" dirty="0" smtClean="0"/>
              <a:t>, </a:t>
            </a:r>
            <a:r>
              <a:rPr lang="es-ES" sz="1200" dirty="0" err="1" smtClean="0"/>
              <a:t>on</a:t>
            </a:r>
            <a:r>
              <a:rPr lang="es-ES" sz="1200" dirty="0" smtClean="0"/>
              <a:t> </a:t>
            </a:r>
            <a:r>
              <a:rPr lang="es-ES" sz="1200" dirty="0" err="1" smtClean="0"/>
              <a:t>est</a:t>
            </a:r>
            <a:r>
              <a:rPr lang="es-ES" sz="1200" dirty="0" smtClean="0"/>
              <a:t> </a:t>
            </a:r>
            <a:r>
              <a:rPr lang="es-ES" sz="1200" dirty="0" err="1" smtClean="0"/>
              <a:t>sûrs</a:t>
            </a:r>
            <a:r>
              <a:rPr lang="es-ES" sz="1200" dirty="0" smtClean="0"/>
              <a:t> que </a:t>
            </a:r>
            <a:r>
              <a:rPr lang="es-ES" sz="1200" dirty="0" err="1" smtClean="0"/>
              <a:t>vous</a:t>
            </a:r>
            <a:r>
              <a:rPr lang="es-ES" sz="1200" dirty="0" smtClean="0"/>
              <a:t> </a:t>
            </a:r>
            <a:r>
              <a:rPr lang="es-ES" sz="1200" dirty="0" err="1" smtClean="0"/>
              <a:t>l’avez</a:t>
            </a:r>
            <a:r>
              <a:rPr lang="es-ES" sz="1200" dirty="0" smtClean="0"/>
              <a:t> </a:t>
            </a:r>
            <a:r>
              <a:rPr lang="es-ES" sz="1200" dirty="0" err="1" smtClean="0"/>
              <a:t>toujours</a:t>
            </a:r>
            <a:r>
              <a:rPr lang="es-ES" sz="1200" dirty="0" smtClean="0"/>
              <a:t> </a:t>
            </a:r>
            <a:r>
              <a:rPr lang="es-ES" sz="1200" dirty="0" err="1" smtClean="0"/>
              <a:t>avec</a:t>
            </a:r>
            <a:r>
              <a:rPr lang="es-ES" sz="1200" dirty="0" smtClean="0"/>
              <a:t> </a:t>
            </a:r>
            <a:r>
              <a:rPr lang="es-ES" sz="1200" dirty="0" err="1" smtClean="0"/>
              <a:t>vous</a:t>
            </a:r>
            <a:r>
              <a:rPr lang="es-ES" sz="1200" dirty="0" smtClean="0"/>
              <a:t>)</a:t>
            </a:r>
            <a:endParaRPr lang="es-ES" sz="1200" dirty="0"/>
          </a:p>
          <a:p>
            <a:pPr algn="just"/>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536" y="2773175"/>
            <a:ext cx="2663609" cy="3397901"/>
          </a:xfrm>
          <a:prstGeom prst="rect">
            <a:avLst/>
          </a:prstGeom>
        </p:spPr>
      </p:pic>
    </p:spTree>
    <p:extLst>
      <p:ext uri="{BB962C8B-B14F-4D97-AF65-F5344CB8AC3E}">
        <p14:creationId xmlns:p14="http://schemas.microsoft.com/office/powerpoint/2010/main" val="306338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213281" cy="369332"/>
          </a:xfrm>
          <a:prstGeom prst="rect">
            <a:avLst/>
          </a:prstGeom>
        </p:spPr>
        <p:txBody>
          <a:bodyPr wrap="none">
            <a:spAutoFit/>
          </a:bodyPr>
          <a:lstStyle/>
          <a:p>
            <a:r>
              <a:rPr lang="es-ES" b="1" dirty="0" smtClean="0">
                <a:solidFill>
                  <a:schemeClr val="tx1">
                    <a:lumMod val="95000"/>
                    <a:lumOff val="5000"/>
                  </a:schemeClr>
                </a:solidFill>
              </a:rPr>
              <a:t>Transporte</a:t>
            </a:r>
            <a:endParaRPr lang="es-ES" b="1" dirty="0"/>
          </a:p>
        </p:txBody>
      </p:sp>
      <p:sp>
        <p:nvSpPr>
          <p:cNvPr id="18" name="17 CuadroTexto"/>
          <p:cNvSpPr txBox="1"/>
          <p:nvPr/>
        </p:nvSpPr>
        <p:spPr>
          <a:xfrm>
            <a:off x="3059832" y="2348880"/>
            <a:ext cx="5544616" cy="3416320"/>
          </a:xfrm>
          <a:prstGeom prst="rect">
            <a:avLst/>
          </a:prstGeom>
          <a:noFill/>
        </p:spPr>
        <p:txBody>
          <a:bodyPr wrap="square" numCol="1" rtlCol="0">
            <a:spAutoFit/>
          </a:bodyPr>
          <a:lstStyle/>
          <a:p>
            <a:r>
              <a:rPr lang="es-ES" sz="1200" dirty="0" err="1" smtClean="0"/>
              <a:t>Il</a:t>
            </a:r>
            <a:r>
              <a:rPr lang="es-ES" sz="1200" dirty="0" smtClean="0"/>
              <a:t> </a:t>
            </a:r>
            <a:r>
              <a:rPr lang="es-ES" sz="1200" dirty="0" err="1" smtClean="0"/>
              <a:t>est</a:t>
            </a:r>
            <a:r>
              <a:rPr lang="es-ES" sz="1200" dirty="0" smtClean="0"/>
              <a:t> posible </a:t>
            </a:r>
            <a:r>
              <a:rPr lang="es-ES" sz="1200" dirty="0" err="1" smtClean="0"/>
              <a:t>d’arriver</a:t>
            </a:r>
            <a:r>
              <a:rPr lang="es-ES" sz="1200" dirty="0" smtClean="0"/>
              <a:t> à Ibiza par </a:t>
            </a:r>
            <a:r>
              <a:rPr lang="es-ES" sz="1200" dirty="0" err="1" smtClean="0"/>
              <a:t>voie</a:t>
            </a:r>
            <a:r>
              <a:rPr lang="es-ES" sz="1200" dirty="0" smtClean="0"/>
              <a:t> </a:t>
            </a:r>
            <a:r>
              <a:rPr lang="es-ES" sz="1200" b="1" dirty="0" err="1" smtClean="0"/>
              <a:t>maritime</a:t>
            </a:r>
            <a:r>
              <a:rPr lang="es-ES" sz="1200" dirty="0" smtClean="0"/>
              <a:t> </a:t>
            </a:r>
            <a:r>
              <a:rPr lang="es-ES" sz="1200" dirty="0" err="1" smtClean="0"/>
              <a:t>ou</a:t>
            </a:r>
            <a:r>
              <a:rPr lang="es-ES" sz="1200" dirty="0" smtClean="0"/>
              <a:t> </a:t>
            </a:r>
            <a:r>
              <a:rPr lang="es-ES" sz="1200" b="1" dirty="0" err="1" smtClean="0"/>
              <a:t>aérienne</a:t>
            </a:r>
            <a:r>
              <a:rPr lang="es-ES" sz="1200" dirty="0" smtClean="0"/>
              <a:t>.</a:t>
            </a:r>
            <a:endParaRPr lang="es-ES" sz="1200" dirty="0" smtClean="0"/>
          </a:p>
          <a:p>
            <a:endParaRPr lang="es-ES" sz="1200" dirty="0"/>
          </a:p>
          <a:p>
            <a:r>
              <a:rPr lang="es-ES" sz="1200" dirty="0" err="1" smtClean="0"/>
              <a:t>L’</a:t>
            </a:r>
            <a:r>
              <a:rPr lang="es-ES" sz="1200" b="1" dirty="0" err="1" smtClean="0"/>
              <a:t>avion</a:t>
            </a:r>
            <a:r>
              <a:rPr lang="es-ES" sz="1200" dirty="0" smtClean="0"/>
              <a:t> </a:t>
            </a:r>
            <a:r>
              <a:rPr lang="es-ES" sz="1200" dirty="0" err="1" smtClean="0"/>
              <a:t>est</a:t>
            </a:r>
            <a:r>
              <a:rPr lang="es-ES" sz="1200" dirty="0" smtClean="0"/>
              <a:t> la </a:t>
            </a:r>
            <a:r>
              <a:rPr lang="es-ES" sz="1200" dirty="0" err="1" smtClean="0"/>
              <a:t>solution</a:t>
            </a:r>
            <a:r>
              <a:rPr lang="es-ES" sz="1200" dirty="0" smtClean="0"/>
              <a:t> la plus </a:t>
            </a:r>
            <a:r>
              <a:rPr lang="es-ES" sz="1200" dirty="0" err="1" smtClean="0"/>
              <a:t>rapide</a:t>
            </a:r>
            <a:r>
              <a:rPr lang="es-ES" sz="1200" dirty="0" smtClean="0"/>
              <a:t> et bon marché. Les </a:t>
            </a:r>
            <a:r>
              <a:rPr lang="es-ES" sz="1200" dirty="0" err="1" smtClean="0"/>
              <a:t>aéroports</a:t>
            </a:r>
            <a:r>
              <a:rPr lang="es-ES" sz="1200" dirty="0" smtClean="0"/>
              <a:t> de </a:t>
            </a:r>
            <a:r>
              <a:rPr lang="es-ES" sz="1200" dirty="0" err="1" smtClean="0"/>
              <a:t>Barcelone</a:t>
            </a:r>
            <a:r>
              <a:rPr lang="es-ES" sz="1200" dirty="0" smtClean="0"/>
              <a:t>, Madrid, Alicante, </a:t>
            </a:r>
            <a:r>
              <a:rPr lang="es-ES" sz="1200" dirty="0" err="1" smtClean="0"/>
              <a:t>Majorque</a:t>
            </a:r>
            <a:r>
              <a:rPr lang="es-ES" sz="1200" dirty="0" smtClean="0"/>
              <a:t> et </a:t>
            </a:r>
            <a:r>
              <a:rPr lang="es-ES" sz="1200" dirty="0" err="1" smtClean="0"/>
              <a:t>Valence</a:t>
            </a:r>
            <a:r>
              <a:rPr lang="es-ES" sz="1200" dirty="0" smtClean="0"/>
              <a:t> </a:t>
            </a:r>
            <a:r>
              <a:rPr lang="es-ES" sz="1200" dirty="0" err="1" smtClean="0"/>
              <a:t>sont</a:t>
            </a:r>
            <a:r>
              <a:rPr lang="es-ES" sz="1200" dirty="0" smtClean="0"/>
              <a:t> </a:t>
            </a:r>
            <a:r>
              <a:rPr lang="es-ES" sz="1200" dirty="0" err="1" smtClean="0"/>
              <a:t>ceux</a:t>
            </a:r>
            <a:r>
              <a:rPr lang="es-ES" sz="1200" dirty="0" smtClean="0"/>
              <a:t> </a:t>
            </a:r>
            <a:r>
              <a:rPr lang="es-ES" sz="1200" dirty="0" err="1" smtClean="0"/>
              <a:t>qui</a:t>
            </a:r>
            <a:r>
              <a:rPr lang="es-ES" sz="1200" dirty="0" smtClean="0"/>
              <a:t> </a:t>
            </a:r>
            <a:r>
              <a:rPr lang="es-ES" sz="1200" dirty="0" err="1" smtClean="0"/>
              <a:t>offrent</a:t>
            </a:r>
            <a:r>
              <a:rPr lang="es-ES" sz="1200" dirty="0" smtClean="0"/>
              <a:t> une liaison </a:t>
            </a:r>
            <a:r>
              <a:rPr lang="es-ES" sz="1200" dirty="0" err="1" smtClean="0"/>
              <a:t>directe</a:t>
            </a:r>
            <a:r>
              <a:rPr lang="es-ES" sz="1200" dirty="0" smtClean="0"/>
              <a:t> à </a:t>
            </a:r>
            <a:r>
              <a:rPr lang="es-ES" sz="1200" dirty="0" err="1" smtClean="0"/>
              <a:t>l’aéroport</a:t>
            </a:r>
            <a:r>
              <a:rPr lang="es-ES" sz="1200" dirty="0" smtClean="0"/>
              <a:t> </a:t>
            </a:r>
            <a:r>
              <a:rPr lang="es-ES" sz="1200" dirty="0" err="1" smtClean="0"/>
              <a:t>d’Ibiza</a:t>
            </a:r>
            <a:r>
              <a:rPr lang="es-ES" sz="1200" dirty="0" smtClean="0"/>
              <a:t>, </a:t>
            </a:r>
            <a:r>
              <a:rPr lang="es-ES" sz="1200" dirty="0" err="1" smtClean="0"/>
              <a:t>avec</a:t>
            </a:r>
            <a:r>
              <a:rPr lang="es-ES" sz="1200" dirty="0" smtClean="0"/>
              <a:t> les </a:t>
            </a:r>
            <a:r>
              <a:rPr lang="es-ES" sz="1200" dirty="0" err="1" smtClean="0"/>
              <a:t>compagnies</a:t>
            </a:r>
            <a:r>
              <a:rPr lang="es-ES" sz="1200" dirty="0" smtClean="0"/>
              <a:t> </a:t>
            </a:r>
            <a:r>
              <a:rPr lang="es-ES" sz="1200" dirty="0" err="1" smtClean="0"/>
              <a:t>Ryanair</a:t>
            </a:r>
            <a:r>
              <a:rPr lang="es-ES" sz="1200" dirty="0" smtClean="0"/>
              <a:t>, Iberia, </a:t>
            </a:r>
            <a:r>
              <a:rPr lang="es-ES" sz="1200" dirty="0" err="1" smtClean="0"/>
              <a:t>Vuelin</a:t>
            </a:r>
            <a:r>
              <a:rPr lang="es-ES" sz="1200" dirty="0" err="1" smtClean="0"/>
              <a:t>g</a:t>
            </a:r>
            <a:r>
              <a:rPr lang="es-ES" sz="1200" dirty="0" smtClean="0"/>
              <a:t>, Air Europa, Air </a:t>
            </a:r>
            <a:r>
              <a:rPr lang="es-ES" sz="1200" dirty="0" err="1" smtClean="0"/>
              <a:t>Nostrum</a:t>
            </a:r>
            <a:r>
              <a:rPr lang="es-ES" sz="1200" dirty="0" smtClean="0"/>
              <a:t> et Air </a:t>
            </a:r>
            <a:r>
              <a:rPr lang="es-ES" sz="1200" dirty="0" err="1" smtClean="0"/>
              <a:t>Berlin</a:t>
            </a:r>
            <a:r>
              <a:rPr lang="es-ES" sz="1200" dirty="0" smtClean="0"/>
              <a:t>. </a:t>
            </a:r>
          </a:p>
          <a:p>
            <a:endParaRPr lang="es-ES" sz="1200" dirty="0"/>
          </a:p>
          <a:p>
            <a:r>
              <a:rPr lang="es-ES" sz="1200" dirty="0" err="1" smtClean="0"/>
              <a:t>Arriver</a:t>
            </a:r>
            <a:r>
              <a:rPr lang="es-ES" sz="1200" dirty="0" smtClean="0"/>
              <a:t> par </a:t>
            </a:r>
            <a:r>
              <a:rPr lang="es-ES" sz="1200" b="1" dirty="0" err="1" smtClean="0"/>
              <a:t>bâteau</a:t>
            </a:r>
            <a:r>
              <a:rPr lang="es-ES" sz="1200" b="1" dirty="0" smtClean="0"/>
              <a:t> </a:t>
            </a:r>
            <a:r>
              <a:rPr lang="es-ES" sz="1200" dirty="0" err="1" smtClean="0"/>
              <a:t>vous</a:t>
            </a:r>
            <a:r>
              <a:rPr lang="es-ES" sz="1200" dirty="0" smtClean="0"/>
              <a:t> </a:t>
            </a:r>
            <a:r>
              <a:rPr lang="es-ES" sz="1200" dirty="0" err="1" smtClean="0"/>
              <a:t>prendra</a:t>
            </a:r>
            <a:r>
              <a:rPr lang="es-ES" sz="1200" dirty="0" smtClean="0"/>
              <a:t> plus de </a:t>
            </a:r>
            <a:r>
              <a:rPr lang="es-ES" sz="1200" dirty="0" err="1" smtClean="0"/>
              <a:t>temps</a:t>
            </a:r>
            <a:r>
              <a:rPr lang="es-ES" sz="1200" dirty="0" smtClean="0"/>
              <a:t>, </a:t>
            </a:r>
            <a:r>
              <a:rPr lang="es-ES" sz="1200" dirty="0" err="1" smtClean="0"/>
              <a:t>mais</a:t>
            </a:r>
            <a:r>
              <a:rPr lang="es-ES" sz="1200" dirty="0" smtClean="0"/>
              <a:t> ce </a:t>
            </a:r>
            <a:r>
              <a:rPr lang="es-ES" sz="1200" dirty="0" err="1" smtClean="0"/>
              <a:t>moye</a:t>
            </a:r>
            <a:r>
              <a:rPr lang="es-ES" sz="1200" dirty="0" err="1" smtClean="0"/>
              <a:t>n</a:t>
            </a:r>
            <a:r>
              <a:rPr lang="es-ES" sz="1200" dirty="0" smtClean="0"/>
              <a:t> de </a:t>
            </a:r>
            <a:r>
              <a:rPr lang="es-ES" sz="1200" dirty="0" err="1" smtClean="0"/>
              <a:t>transport</a:t>
            </a:r>
            <a:r>
              <a:rPr lang="es-ES" sz="1200" dirty="0" smtClean="0"/>
              <a:t> a son charme, si </a:t>
            </a:r>
            <a:r>
              <a:rPr lang="es-ES" sz="1200" dirty="0" err="1" smtClean="0"/>
              <a:t>vous</a:t>
            </a:r>
            <a:r>
              <a:rPr lang="es-ES" sz="1200" dirty="0" smtClean="0"/>
              <a:t> </a:t>
            </a:r>
            <a:r>
              <a:rPr lang="es-ES" sz="1200" dirty="0" err="1" smtClean="0"/>
              <a:t>n’avez</a:t>
            </a:r>
            <a:r>
              <a:rPr lang="es-ES" sz="1200" dirty="0" smtClean="0"/>
              <a:t> </a:t>
            </a:r>
            <a:r>
              <a:rPr lang="es-ES" sz="1200" dirty="0" err="1" smtClean="0"/>
              <a:t>pas</a:t>
            </a:r>
            <a:r>
              <a:rPr lang="es-ES" sz="1200" dirty="0" smtClean="0"/>
              <a:t> un agenda </a:t>
            </a:r>
            <a:r>
              <a:rPr lang="es-ES" sz="1200" dirty="0" err="1" smtClean="0"/>
              <a:t>trop</a:t>
            </a:r>
            <a:r>
              <a:rPr lang="es-ES" sz="1200" dirty="0" smtClean="0"/>
              <a:t> </a:t>
            </a:r>
            <a:r>
              <a:rPr lang="es-ES" sz="1200" dirty="0" err="1" smtClean="0"/>
              <a:t>rempli</a:t>
            </a:r>
            <a:r>
              <a:rPr lang="es-ES" sz="1200" dirty="0" smtClean="0"/>
              <a:t> </a:t>
            </a:r>
            <a:r>
              <a:rPr lang="es-ES" sz="1200" dirty="0" err="1" smtClean="0"/>
              <a:t>peut</a:t>
            </a:r>
            <a:r>
              <a:rPr lang="es-ES" sz="1200" dirty="0" smtClean="0"/>
              <a:t> </a:t>
            </a:r>
            <a:r>
              <a:rPr lang="es-ES" sz="1200" dirty="0" err="1" smtClean="0"/>
              <a:t>être</a:t>
            </a:r>
            <a:r>
              <a:rPr lang="es-ES" sz="1200" dirty="0" smtClean="0"/>
              <a:t> que </a:t>
            </a:r>
            <a:r>
              <a:rPr lang="es-ES" sz="1200" dirty="0" err="1" smtClean="0"/>
              <a:t>c’est</a:t>
            </a:r>
            <a:r>
              <a:rPr lang="es-ES" sz="1200" dirty="0" smtClean="0"/>
              <a:t> la </a:t>
            </a:r>
            <a:r>
              <a:rPr lang="es-ES" sz="1200" dirty="0" err="1" smtClean="0"/>
              <a:t>solution</a:t>
            </a:r>
            <a:r>
              <a:rPr lang="es-ES" sz="1200" dirty="0" smtClean="0"/>
              <a:t> idéale. </a:t>
            </a:r>
            <a:r>
              <a:rPr lang="es-ES" sz="1200" dirty="0" err="1" smtClean="0"/>
              <a:t>Vous</a:t>
            </a:r>
            <a:r>
              <a:rPr lang="es-ES" sz="1200" dirty="0" smtClean="0"/>
              <a:t> </a:t>
            </a:r>
            <a:r>
              <a:rPr lang="es-ES" sz="1200" dirty="0" err="1" smtClean="0"/>
              <a:t>pourrez</a:t>
            </a:r>
            <a:r>
              <a:rPr lang="es-ES" sz="1200" dirty="0" smtClean="0"/>
              <a:t> </a:t>
            </a:r>
            <a:r>
              <a:rPr lang="es-ES" sz="1200" dirty="0" err="1" smtClean="0"/>
              <a:t>profiter</a:t>
            </a:r>
            <a:r>
              <a:rPr lang="es-ES" sz="1200" dirty="0" smtClean="0"/>
              <a:t> </a:t>
            </a:r>
            <a:r>
              <a:rPr lang="es-ES" sz="1200" dirty="0" err="1" smtClean="0"/>
              <a:t>d’incroyables</a:t>
            </a:r>
            <a:r>
              <a:rPr lang="es-ES" sz="1200" dirty="0" smtClean="0"/>
              <a:t> </a:t>
            </a:r>
            <a:r>
              <a:rPr lang="es-ES" sz="1200" dirty="0" err="1" smtClean="0"/>
              <a:t>paysages</a:t>
            </a:r>
            <a:r>
              <a:rPr lang="es-ES" sz="1200" dirty="0" smtClean="0"/>
              <a:t> et </a:t>
            </a:r>
            <a:r>
              <a:rPr lang="es-ES" sz="1200" dirty="0" err="1" smtClean="0"/>
              <a:t>passer</a:t>
            </a:r>
            <a:r>
              <a:rPr lang="es-ES" sz="1200" dirty="0" smtClean="0"/>
              <a:t> une </a:t>
            </a:r>
            <a:r>
              <a:rPr lang="es-ES" sz="1200" dirty="0" err="1" smtClean="0"/>
              <a:t>nuit</a:t>
            </a:r>
            <a:r>
              <a:rPr lang="es-ES" sz="1200" dirty="0" smtClean="0"/>
              <a:t> de </a:t>
            </a:r>
            <a:r>
              <a:rPr lang="es-ES" sz="1200" dirty="0" err="1" smtClean="0"/>
              <a:t>fête</a:t>
            </a:r>
            <a:r>
              <a:rPr lang="es-ES" sz="1200" dirty="0" smtClean="0"/>
              <a:t>. De plus, le </a:t>
            </a:r>
            <a:r>
              <a:rPr lang="es-ES" sz="1200" dirty="0" err="1" smtClean="0"/>
              <a:t>bâteau</a:t>
            </a:r>
            <a:r>
              <a:rPr lang="es-ES" sz="1200" dirty="0" smtClean="0"/>
              <a:t> a une </a:t>
            </a:r>
            <a:r>
              <a:rPr lang="es-ES" sz="1200" dirty="0" err="1" smtClean="0"/>
              <a:t>piscine</a:t>
            </a:r>
            <a:r>
              <a:rPr lang="es-ES" sz="1200" dirty="0" smtClean="0"/>
              <a:t> </a:t>
            </a:r>
            <a:r>
              <a:rPr lang="es-ES" sz="1200" dirty="0" err="1" smtClean="0"/>
              <a:t>pour</a:t>
            </a:r>
            <a:r>
              <a:rPr lang="es-ES" sz="1200" dirty="0" smtClean="0"/>
              <a:t> se </a:t>
            </a:r>
            <a:r>
              <a:rPr lang="es-ES" sz="1200" dirty="0" err="1" smtClean="0"/>
              <a:t>raffraichir</a:t>
            </a:r>
            <a:r>
              <a:rPr lang="es-ES" sz="1200" dirty="0" smtClean="0"/>
              <a:t>… Les </a:t>
            </a:r>
            <a:r>
              <a:rPr lang="es-ES" sz="1200" dirty="0" err="1" smtClean="0"/>
              <a:t>bâteaux</a:t>
            </a:r>
            <a:r>
              <a:rPr lang="es-ES" sz="1200" dirty="0" smtClean="0"/>
              <a:t> </a:t>
            </a:r>
            <a:r>
              <a:rPr lang="es-ES" sz="1200" dirty="0" err="1" smtClean="0"/>
              <a:t>vers</a:t>
            </a:r>
            <a:r>
              <a:rPr lang="es-ES" sz="1200" dirty="0" smtClean="0"/>
              <a:t> Ibiza </a:t>
            </a:r>
            <a:r>
              <a:rPr lang="es-ES" sz="1200" dirty="0" err="1" smtClean="0"/>
              <a:t>partent</a:t>
            </a:r>
            <a:r>
              <a:rPr lang="es-ES" sz="1200" dirty="0" smtClean="0"/>
              <a:t> de </a:t>
            </a:r>
            <a:r>
              <a:rPr lang="es-ES" sz="1200" dirty="0" err="1" smtClean="0"/>
              <a:t>Valence</a:t>
            </a:r>
            <a:r>
              <a:rPr lang="es-ES" sz="1200" dirty="0" smtClean="0"/>
              <a:t>, </a:t>
            </a:r>
            <a:r>
              <a:rPr lang="es-ES" sz="1200" dirty="0" err="1" smtClean="0"/>
              <a:t>Barcelone</a:t>
            </a:r>
            <a:r>
              <a:rPr lang="es-ES" sz="1200" dirty="0"/>
              <a:t> </a:t>
            </a:r>
            <a:r>
              <a:rPr lang="es-ES" sz="1200" dirty="0" smtClean="0"/>
              <a:t>et </a:t>
            </a:r>
            <a:r>
              <a:rPr lang="es-ES" sz="1200" dirty="0" err="1" smtClean="0"/>
              <a:t>Majorque</a:t>
            </a:r>
            <a:r>
              <a:rPr lang="es-ES" sz="1200" dirty="0" smtClean="0"/>
              <a:t>. </a:t>
            </a:r>
            <a:r>
              <a:rPr lang="es-ES" sz="1200" dirty="0" err="1" smtClean="0"/>
              <a:t>Nous</a:t>
            </a:r>
            <a:r>
              <a:rPr lang="es-ES" sz="1200" dirty="0" smtClean="0"/>
              <a:t> </a:t>
            </a:r>
            <a:r>
              <a:rPr lang="es-ES" sz="1200" dirty="0" err="1" smtClean="0"/>
              <a:t>vous</a:t>
            </a:r>
            <a:r>
              <a:rPr lang="es-ES" sz="1200" dirty="0" smtClean="0"/>
              <a:t> </a:t>
            </a:r>
            <a:r>
              <a:rPr lang="es-ES" sz="1200" dirty="0" err="1" smtClean="0"/>
              <a:t>recommandons</a:t>
            </a:r>
            <a:r>
              <a:rPr lang="es-ES" sz="1200" dirty="0" smtClean="0"/>
              <a:t> les </a:t>
            </a:r>
            <a:r>
              <a:rPr lang="es-ES" sz="1200" dirty="0" err="1" smtClean="0"/>
              <a:t>compagnies</a:t>
            </a:r>
            <a:r>
              <a:rPr lang="es-ES" sz="1200" dirty="0" smtClean="0"/>
              <a:t> </a:t>
            </a:r>
            <a:r>
              <a:rPr lang="es-ES" sz="1200" dirty="0" err="1" smtClean="0"/>
              <a:t>Baleraria</a:t>
            </a:r>
            <a:r>
              <a:rPr lang="es-ES" sz="1200" dirty="0" smtClean="0"/>
              <a:t> et </a:t>
            </a:r>
            <a:r>
              <a:rPr lang="es-ES" sz="1200" dirty="0" err="1" smtClean="0"/>
              <a:t>Trasmediterranea</a:t>
            </a:r>
            <a:r>
              <a:rPr lang="es-ES" sz="1200" dirty="0" smtClean="0"/>
              <a:t>.</a:t>
            </a:r>
            <a:r>
              <a:rPr lang="es-ES" sz="1200" dirty="0" smtClean="0"/>
              <a:t> </a:t>
            </a:r>
          </a:p>
          <a:p>
            <a:endParaRPr lang="es-ES" sz="1200" dirty="0"/>
          </a:p>
          <a:p>
            <a:r>
              <a:rPr lang="es-ES" sz="1200" dirty="0" smtClean="0"/>
              <a:t>Une </a:t>
            </a:r>
            <a:r>
              <a:rPr lang="es-ES" sz="1200" dirty="0" err="1" smtClean="0"/>
              <a:t>fois</a:t>
            </a:r>
            <a:r>
              <a:rPr lang="es-ES" sz="1200" dirty="0" smtClean="0"/>
              <a:t> </a:t>
            </a:r>
            <a:r>
              <a:rPr lang="es-ES" sz="1200" dirty="0" err="1" smtClean="0"/>
              <a:t>arrivé</a:t>
            </a:r>
            <a:r>
              <a:rPr lang="es-ES" sz="1200" dirty="0" smtClean="0"/>
              <a:t> sur </a:t>
            </a:r>
            <a:r>
              <a:rPr lang="es-ES" sz="1200" dirty="0" err="1" smtClean="0"/>
              <a:t>l’île</a:t>
            </a:r>
            <a:r>
              <a:rPr lang="es-ES" sz="1200" dirty="0" smtClean="0"/>
              <a:t> </a:t>
            </a:r>
            <a:r>
              <a:rPr lang="es-ES" sz="1200" dirty="0" err="1" smtClean="0"/>
              <a:t>blanche</a:t>
            </a:r>
            <a:r>
              <a:rPr lang="es-ES" sz="1200" dirty="0" smtClean="0"/>
              <a:t>, </a:t>
            </a:r>
            <a:r>
              <a:rPr lang="es-ES" sz="1200" dirty="0" err="1" smtClean="0"/>
              <a:t>vous</a:t>
            </a:r>
            <a:r>
              <a:rPr lang="es-ES" sz="1200" dirty="0" smtClean="0"/>
              <a:t> </a:t>
            </a:r>
            <a:r>
              <a:rPr lang="es-ES" sz="1200" dirty="0" err="1" smtClean="0"/>
              <a:t>pouvez</a:t>
            </a:r>
            <a:r>
              <a:rPr lang="es-ES" sz="1200" dirty="0" smtClean="0"/>
              <a:t> </a:t>
            </a:r>
            <a:r>
              <a:rPr lang="es-ES" sz="1200" dirty="0" err="1" smtClean="0"/>
              <a:t>louer</a:t>
            </a:r>
            <a:r>
              <a:rPr lang="es-ES" sz="1200" dirty="0" smtClean="0"/>
              <a:t> une </a:t>
            </a:r>
            <a:r>
              <a:rPr lang="es-ES" sz="1200" dirty="0" err="1" smtClean="0"/>
              <a:t>voiture</a:t>
            </a:r>
            <a:r>
              <a:rPr lang="es-ES" sz="1200" dirty="0" smtClean="0"/>
              <a:t> </a:t>
            </a:r>
            <a:r>
              <a:rPr lang="es-ES" sz="1200" dirty="0" err="1" smtClean="0"/>
              <a:t>ou</a:t>
            </a:r>
            <a:r>
              <a:rPr lang="es-ES" sz="1200" dirty="0" smtClean="0"/>
              <a:t> </a:t>
            </a:r>
            <a:r>
              <a:rPr lang="es-ES" sz="1200" dirty="0" err="1" smtClean="0"/>
              <a:t>prendre</a:t>
            </a:r>
            <a:r>
              <a:rPr lang="es-ES" sz="1200" dirty="0" smtClean="0"/>
              <a:t> </a:t>
            </a:r>
            <a:r>
              <a:rPr lang="es-ES" sz="1200" dirty="0" err="1" smtClean="0"/>
              <a:t>l’autobús</a:t>
            </a:r>
            <a:r>
              <a:rPr lang="es-ES" sz="1200" dirty="0" smtClean="0"/>
              <a:t> </a:t>
            </a:r>
            <a:r>
              <a:rPr lang="es-ES" sz="1200" dirty="0" err="1" smtClean="0"/>
              <a:t>qui</a:t>
            </a:r>
            <a:r>
              <a:rPr lang="es-ES" sz="1200" dirty="0" smtClean="0"/>
              <a:t> </a:t>
            </a:r>
            <a:r>
              <a:rPr lang="es-ES" sz="1200" dirty="0" err="1" smtClean="0"/>
              <a:t>vous</a:t>
            </a:r>
            <a:r>
              <a:rPr lang="es-ES" sz="1200" dirty="0" smtClean="0"/>
              <a:t> </a:t>
            </a:r>
            <a:r>
              <a:rPr lang="es-ES" sz="1200" dirty="0" err="1" smtClean="0"/>
              <a:t>mène</a:t>
            </a:r>
            <a:r>
              <a:rPr lang="es-ES" sz="1200" dirty="0" smtClean="0"/>
              <a:t> à </a:t>
            </a:r>
            <a:r>
              <a:rPr lang="es-ES" sz="1200" dirty="0" err="1" smtClean="0"/>
              <a:t>quelconque</a:t>
            </a:r>
            <a:r>
              <a:rPr lang="es-ES" sz="1200" dirty="0" smtClean="0"/>
              <a:t> </a:t>
            </a:r>
            <a:r>
              <a:rPr lang="es-ES" sz="1200" dirty="0" err="1" smtClean="0"/>
              <a:t>endroit</a:t>
            </a:r>
            <a:r>
              <a:rPr lang="es-ES" sz="1200" dirty="0" smtClean="0"/>
              <a:t> de </a:t>
            </a:r>
            <a:r>
              <a:rPr lang="es-ES" sz="1200" dirty="0" err="1" smtClean="0"/>
              <a:t>l’île</a:t>
            </a:r>
            <a:r>
              <a:rPr lang="es-ES" sz="1200" dirty="0" smtClean="0"/>
              <a:t>. </a:t>
            </a:r>
            <a:endParaRPr lang="es-ES" sz="1200" dirty="0"/>
          </a:p>
          <a:p>
            <a:r>
              <a:rPr lang="es-ES" sz="1200" dirty="0"/>
              <a:t>Una vez aterrizado en la isla blanca, se </a:t>
            </a:r>
            <a:r>
              <a:rPr lang="es-ES" sz="1200" dirty="0" smtClean="0"/>
              <a:t>puede</a:t>
            </a:r>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140968"/>
            <a:ext cx="3146722" cy="2016224"/>
          </a:xfrm>
          <a:prstGeom prst="rect">
            <a:avLst/>
          </a:prstGeom>
        </p:spPr>
      </p:pic>
    </p:spTree>
    <p:extLst>
      <p:ext uri="{BB962C8B-B14F-4D97-AF65-F5344CB8AC3E}">
        <p14:creationId xmlns:p14="http://schemas.microsoft.com/office/powerpoint/2010/main" val="182945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pic>
        <p:nvPicPr>
          <p:cNvPr id="13" name="2 Imagen" descr="lineas de autobus.png"/>
          <p:cNvPicPr/>
          <p:nvPr/>
        </p:nvPicPr>
        <p:blipFill rotWithShape="1">
          <a:blip r:embed="rId9" cstate="print"/>
          <a:srcRect l="996" t="1458" b="1217"/>
          <a:stretch/>
        </p:blipFill>
        <p:spPr>
          <a:xfrm>
            <a:off x="395536" y="1918338"/>
            <a:ext cx="6584256" cy="4679014"/>
          </a:xfrm>
          <a:prstGeom prst="rect">
            <a:avLst/>
          </a:prstGeom>
        </p:spPr>
      </p:pic>
      <p:sp>
        <p:nvSpPr>
          <p:cNvPr id="3" name="2 Rectángulo"/>
          <p:cNvSpPr/>
          <p:nvPr/>
        </p:nvSpPr>
        <p:spPr>
          <a:xfrm>
            <a:off x="6979792" y="1844824"/>
            <a:ext cx="2038448" cy="646331"/>
          </a:xfrm>
          <a:prstGeom prst="rect">
            <a:avLst/>
          </a:prstGeom>
        </p:spPr>
        <p:txBody>
          <a:bodyPr wrap="square">
            <a:spAutoFit/>
          </a:bodyPr>
          <a:lstStyle/>
          <a:p>
            <a:r>
              <a:rPr lang="es-ES" sz="1200" dirty="0" err="1" smtClean="0"/>
              <a:t>Comme</a:t>
            </a:r>
            <a:r>
              <a:rPr lang="es-ES" sz="1200" dirty="0" smtClean="0"/>
              <a:t> </a:t>
            </a:r>
            <a:r>
              <a:rPr lang="es-ES" sz="1200" dirty="0" err="1" smtClean="0"/>
              <a:t>vous</a:t>
            </a:r>
            <a:r>
              <a:rPr lang="es-ES" sz="1200" dirty="0"/>
              <a:t> </a:t>
            </a:r>
            <a:r>
              <a:rPr lang="es-ES" sz="1200" dirty="0" err="1" smtClean="0"/>
              <a:t>pouvez</a:t>
            </a:r>
            <a:r>
              <a:rPr lang="es-ES" sz="1200" dirty="0" smtClean="0"/>
              <a:t> le </a:t>
            </a:r>
            <a:r>
              <a:rPr lang="es-ES" sz="1200" dirty="0" err="1" smtClean="0"/>
              <a:t>voir</a:t>
            </a:r>
            <a:r>
              <a:rPr lang="es-ES" sz="1200" dirty="0" smtClean="0"/>
              <a:t>, </a:t>
            </a:r>
            <a:r>
              <a:rPr lang="es-ES" sz="1200" dirty="0" err="1" smtClean="0"/>
              <a:t>il</a:t>
            </a:r>
            <a:r>
              <a:rPr lang="es-ES" sz="1200" dirty="0" smtClean="0"/>
              <a:t> existe 34 </a:t>
            </a:r>
            <a:r>
              <a:rPr lang="es-ES" sz="1200" dirty="0" err="1" smtClean="0"/>
              <a:t>lignes</a:t>
            </a:r>
            <a:r>
              <a:rPr lang="es-ES" sz="1200" dirty="0" smtClean="0"/>
              <a:t> </a:t>
            </a:r>
            <a:r>
              <a:rPr lang="es-ES" sz="1200" dirty="0" err="1" smtClean="0"/>
              <a:t>d’autobús</a:t>
            </a:r>
            <a:r>
              <a:rPr lang="es-ES" sz="1200" dirty="0" smtClean="0"/>
              <a:t> à Ibiza.</a:t>
            </a:r>
            <a:endParaRPr lang="es-ES" sz="1200" dirty="0"/>
          </a:p>
        </p:txBody>
      </p:sp>
    </p:spTree>
    <p:extLst>
      <p:ext uri="{BB962C8B-B14F-4D97-AF65-F5344CB8AC3E}">
        <p14:creationId xmlns:p14="http://schemas.microsoft.com/office/powerpoint/2010/main" val="196640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358513" cy="369332"/>
          </a:xfrm>
          <a:prstGeom prst="rect">
            <a:avLst/>
          </a:prstGeom>
        </p:spPr>
        <p:txBody>
          <a:bodyPr wrap="none">
            <a:spAutoFit/>
          </a:bodyPr>
          <a:lstStyle/>
          <a:p>
            <a:r>
              <a:rPr lang="es-ES" b="1" dirty="0" smtClean="0">
                <a:solidFill>
                  <a:schemeClr val="tx1">
                    <a:lumMod val="95000"/>
                    <a:lumOff val="5000"/>
                  </a:schemeClr>
                </a:solidFill>
              </a:rPr>
              <a:t>Alojamiento</a:t>
            </a:r>
            <a:endParaRPr lang="es-ES" b="1" dirty="0"/>
          </a:p>
        </p:txBody>
      </p:sp>
      <p:sp>
        <p:nvSpPr>
          <p:cNvPr id="18" name="17 CuadroTexto"/>
          <p:cNvSpPr txBox="1"/>
          <p:nvPr/>
        </p:nvSpPr>
        <p:spPr>
          <a:xfrm>
            <a:off x="2771800" y="2348880"/>
            <a:ext cx="5544616" cy="2677656"/>
          </a:xfrm>
          <a:prstGeom prst="rect">
            <a:avLst/>
          </a:prstGeom>
          <a:noFill/>
        </p:spPr>
        <p:txBody>
          <a:bodyPr wrap="square" numCol="1" rtlCol="0">
            <a:spAutoFit/>
          </a:bodyPr>
          <a:lstStyle/>
          <a:p>
            <a:r>
              <a:rPr lang="es-ES" sz="1200" dirty="0" smtClean="0"/>
              <a:t>Si </a:t>
            </a:r>
            <a:r>
              <a:rPr lang="es-ES" sz="1200" dirty="0" err="1" smtClean="0"/>
              <a:t>vous</a:t>
            </a:r>
            <a:r>
              <a:rPr lang="es-ES" sz="1200" dirty="0" smtClean="0"/>
              <a:t> </a:t>
            </a:r>
            <a:r>
              <a:rPr lang="es-ES" sz="1200" dirty="0" err="1" smtClean="0"/>
              <a:t>ne</a:t>
            </a:r>
            <a:r>
              <a:rPr lang="es-ES" sz="1200" dirty="0" smtClean="0"/>
              <a:t> </a:t>
            </a:r>
            <a:r>
              <a:rPr lang="es-ES" sz="1200" dirty="0" err="1" smtClean="0"/>
              <a:t>voulez</a:t>
            </a:r>
            <a:r>
              <a:rPr lang="es-ES" sz="1200" dirty="0" smtClean="0"/>
              <a:t> </a:t>
            </a:r>
            <a:r>
              <a:rPr lang="es-ES" sz="1200" dirty="0" err="1" smtClean="0"/>
              <a:t>pas</a:t>
            </a:r>
            <a:r>
              <a:rPr lang="es-ES" sz="1200" dirty="0" smtClean="0"/>
              <a:t> non plus </a:t>
            </a:r>
            <a:r>
              <a:rPr lang="es-ES" sz="1200" dirty="0" err="1" smtClean="0"/>
              <a:t>vous</a:t>
            </a:r>
            <a:r>
              <a:rPr lang="es-ES" sz="1200" dirty="0" smtClean="0"/>
              <a:t> </a:t>
            </a:r>
            <a:r>
              <a:rPr lang="es-ES" sz="1200" dirty="0" err="1" smtClean="0"/>
              <a:t>occuper</a:t>
            </a:r>
            <a:r>
              <a:rPr lang="es-ES" sz="1200" dirty="0" smtClean="0"/>
              <a:t> de </a:t>
            </a:r>
            <a:r>
              <a:rPr lang="es-ES" sz="1200" dirty="0" err="1" smtClean="0"/>
              <a:t>trouver</a:t>
            </a:r>
            <a:r>
              <a:rPr lang="es-ES" sz="1200" dirty="0" smtClean="0"/>
              <a:t> un </a:t>
            </a:r>
            <a:r>
              <a:rPr lang="es-ES" sz="1200" dirty="0" err="1" smtClean="0"/>
              <a:t>endroit</a:t>
            </a:r>
            <a:r>
              <a:rPr lang="es-ES" sz="1200" dirty="0" smtClean="0"/>
              <a:t> </a:t>
            </a:r>
            <a:r>
              <a:rPr lang="es-ES" sz="1200" dirty="0" err="1" smtClean="0"/>
              <a:t>où</a:t>
            </a:r>
            <a:r>
              <a:rPr lang="es-ES" sz="1200" dirty="0" smtClean="0"/>
              <a:t> dormir, </a:t>
            </a:r>
            <a:r>
              <a:rPr lang="es-ES" sz="1200" dirty="0" err="1" smtClean="0"/>
              <a:t>nous</a:t>
            </a:r>
            <a:r>
              <a:rPr lang="es-ES" sz="1200" dirty="0" smtClean="0"/>
              <a:t> </a:t>
            </a:r>
            <a:r>
              <a:rPr lang="es-ES" sz="1200" dirty="0" err="1" smtClean="0"/>
              <a:t>pouvons</a:t>
            </a:r>
            <a:r>
              <a:rPr lang="es-ES" sz="1200" dirty="0" smtClean="0"/>
              <a:t> </a:t>
            </a:r>
            <a:r>
              <a:rPr lang="es-ES" sz="1200" dirty="0" err="1" smtClean="0"/>
              <a:t>nous</a:t>
            </a:r>
            <a:r>
              <a:rPr lang="es-ES" sz="1200" dirty="0" smtClean="0"/>
              <a:t> </a:t>
            </a:r>
            <a:r>
              <a:rPr lang="es-ES" sz="1200" dirty="0" err="1" smtClean="0"/>
              <a:t>charger</a:t>
            </a:r>
            <a:r>
              <a:rPr lang="es-ES" sz="1200" dirty="0" smtClean="0"/>
              <a:t> de </a:t>
            </a:r>
            <a:r>
              <a:rPr lang="es-ES" sz="1200" dirty="0" err="1" smtClean="0"/>
              <a:t>votre</a:t>
            </a:r>
            <a:r>
              <a:rPr lang="es-ES" sz="1200" dirty="0" smtClean="0"/>
              <a:t> </a:t>
            </a:r>
            <a:r>
              <a:rPr lang="es-ES" sz="1200" dirty="0" err="1" smtClean="0"/>
              <a:t>logement</a:t>
            </a:r>
            <a:r>
              <a:rPr lang="es-ES" sz="1200" dirty="0" smtClean="0"/>
              <a:t>. </a:t>
            </a:r>
            <a:r>
              <a:rPr lang="es-ES" sz="1200" dirty="0" err="1" smtClean="0"/>
              <a:t>Pour</a:t>
            </a:r>
            <a:r>
              <a:rPr lang="es-ES" sz="1200" dirty="0" smtClean="0"/>
              <a:t> </a:t>
            </a:r>
            <a:r>
              <a:rPr lang="es-ES" sz="1200" dirty="0" err="1" smtClean="0"/>
              <a:t>sûr</a:t>
            </a:r>
            <a:r>
              <a:rPr lang="es-ES" sz="1200" dirty="0" smtClean="0"/>
              <a:t>, </a:t>
            </a:r>
            <a:r>
              <a:rPr lang="es-ES" sz="1200" dirty="0" err="1" smtClean="0"/>
              <a:t>vous</a:t>
            </a:r>
            <a:r>
              <a:rPr lang="es-ES" sz="1200" dirty="0" smtClean="0"/>
              <a:t> </a:t>
            </a:r>
            <a:r>
              <a:rPr lang="es-ES" sz="1200" dirty="0" err="1" smtClean="0"/>
              <a:t>êtes</a:t>
            </a:r>
            <a:r>
              <a:rPr lang="es-ES" sz="1200" dirty="0" smtClean="0"/>
              <a:t> libre de </a:t>
            </a:r>
            <a:r>
              <a:rPr lang="es-ES" sz="1200" dirty="0" err="1" smtClean="0"/>
              <a:t>vous</a:t>
            </a:r>
            <a:r>
              <a:rPr lang="es-ES" sz="1200" dirty="0" smtClean="0"/>
              <a:t> en </a:t>
            </a:r>
            <a:r>
              <a:rPr lang="es-ES" sz="1200" dirty="0" err="1" smtClean="0"/>
              <a:t>charger</a:t>
            </a:r>
            <a:r>
              <a:rPr lang="es-ES" sz="1200" dirty="0" smtClean="0"/>
              <a:t> </a:t>
            </a:r>
            <a:r>
              <a:rPr lang="es-ES" sz="1200" dirty="0" err="1" smtClean="0"/>
              <a:t>vous</a:t>
            </a:r>
            <a:r>
              <a:rPr lang="es-ES" sz="1200" dirty="0" smtClean="0"/>
              <a:t> </a:t>
            </a:r>
            <a:r>
              <a:rPr lang="es-ES" sz="1200" dirty="0" err="1" smtClean="0"/>
              <a:t>même</a:t>
            </a:r>
            <a:r>
              <a:rPr lang="es-ES" sz="1200" dirty="0" smtClean="0"/>
              <a:t>. </a:t>
            </a:r>
          </a:p>
          <a:p>
            <a:endParaRPr lang="es-ES" sz="1200" dirty="0"/>
          </a:p>
          <a:p>
            <a:r>
              <a:rPr lang="es-ES" sz="1200" dirty="0" err="1" smtClean="0"/>
              <a:t>Nous</a:t>
            </a:r>
            <a:r>
              <a:rPr lang="es-ES" sz="1200" dirty="0" smtClean="0"/>
              <a:t> </a:t>
            </a:r>
            <a:r>
              <a:rPr lang="es-ES" sz="1200" dirty="0" err="1" smtClean="0"/>
              <a:t>vous</a:t>
            </a:r>
            <a:r>
              <a:rPr lang="es-ES" sz="1200" dirty="0" smtClean="0"/>
              <a:t> </a:t>
            </a:r>
            <a:r>
              <a:rPr lang="es-ES" sz="1200" dirty="0" err="1" smtClean="0"/>
              <a:t>proposons</a:t>
            </a:r>
            <a:r>
              <a:rPr lang="es-ES" sz="1200" dirty="0" smtClean="0"/>
              <a:t> </a:t>
            </a:r>
            <a:r>
              <a:rPr lang="es-ES" sz="1200" dirty="0" err="1" smtClean="0"/>
              <a:t>l’</a:t>
            </a:r>
            <a:r>
              <a:rPr lang="es-ES" sz="1200" b="1" dirty="0" err="1" smtClean="0"/>
              <a:t>Hotel</a:t>
            </a:r>
            <a:r>
              <a:rPr lang="es-ES" sz="1200" b="1" dirty="0" smtClean="0"/>
              <a:t> </a:t>
            </a:r>
            <a:r>
              <a:rPr lang="es-ES" sz="1200" b="1" dirty="0"/>
              <a:t>THB los </a:t>
            </a:r>
            <a:r>
              <a:rPr lang="es-ES" sz="1200" b="1" dirty="0" smtClean="0"/>
              <a:t>Molinos</a:t>
            </a:r>
            <a:r>
              <a:rPr lang="es-ES" sz="1200" b="1" i="1" dirty="0" smtClean="0"/>
              <a:t>, </a:t>
            </a:r>
            <a:r>
              <a:rPr lang="es-ES" sz="1200" dirty="0" smtClean="0"/>
              <a:t>situé à 500m </a:t>
            </a:r>
            <a:r>
              <a:rPr lang="es-ES" sz="1200" dirty="0" err="1" smtClean="0"/>
              <a:t>d’arrêt</a:t>
            </a:r>
            <a:r>
              <a:rPr lang="es-ES" sz="1200" dirty="0" smtClean="0"/>
              <a:t> “</a:t>
            </a:r>
            <a:r>
              <a:rPr lang="es-ES" sz="1200" dirty="0" err="1" smtClean="0"/>
              <a:t>Eivissa</a:t>
            </a:r>
            <a:r>
              <a:rPr lang="es-ES" sz="1200" dirty="0" smtClean="0"/>
              <a:t>”, à 8km de </a:t>
            </a:r>
            <a:r>
              <a:rPr lang="es-ES" sz="1200" dirty="0" err="1" smtClean="0"/>
              <a:t>l’aéroport</a:t>
            </a:r>
            <a:r>
              <a:rPr lang="es-ES" sz="1200" dirty="0" smtClean="0"/>
              <a:t>. </a:t>
            </a:r>
            <a:r>
              <a:rPr lang="es-ES" sz="1200" dirty="0" err="1" smtClean="0"/>
              <a:t>Pour</a:t>
            </a:r>
            <a:r>
              <a:rPr lang="es-ES" sz="1200" dirty="0" smtClean="0"/>
              <a:t> </a:t>
            </a:r>
            <a:r>
              <a:rPr lang="es-ES" sz="1200" dirty="0" err="1" smtClean="0"/>
              <a:t>arriver</a:t>
            </a:r>
            <a:r>
              <a:rPr lang="es-ES" sz="1200" dirty="0" smtClean="0"/>
              <a:t>, </a:t>
            </a:r>
            <a:r>
              <a:rPr lang="es-ES" sz="1200" dirty="0" err="1" smtClean="0"/>
              <a:t>il</a:t>
            </a:r>
            <a:r>
              <a:rPr lang="es-ES" sz="1200" dirty="0" smtClean="0"/>
              <a:t> </a:t>
            </a:r>
            <a:r>
              <a:rPr lang="es-ES" sz="1200" dirty="0" err="1" smtClean="0"/>
              <a:t>faut</a:t>
            </a:r>
            <a:r>
              <a:rPr lang="es-ES" sz="1200" dirty="0" smtClean="0"/>
              <a:t> </a:t>
            </a:r>
            <a:r>
              <a:rPr lang="es-ES" sz="1200" dirty="0" err="1" smtClean="0"/>
              <a:t>prendre</a:t>
            </a:r>
            <a:r>
              <a:rPr lang="es-ES" sz="1200" dirty="0" smtClean="0"/>
              <a:t> la </a:t>
            </a:r>
            <a:r>
              <a:rPr lang="es-ES" sz="1200" dirty="0" err="1" smtClean="0"/>
              <a:t>ligne</a:t>
            </a:r>
            <a:r>
              <a:rPr lang="es-ES" sz="1200" dirty="0" smtClean="0"/>
              <a:t> 10 </a:t>
            </a:r>
            <a:r>
              <a:rPr lang="es-ES" sz="1200" dirty="0" err="1" smtClean="0"/>
              <a:t>jusqu’à</a:t>
            </a:r>
            <a:r>
              <a:rPr lang="es-ES" sz="1200" dirty="0" smtClean="0"/>
              <a:t> son terminal et </a:t>
            </a:r>
            <a:r>
              <a:rPr lang="es-ES" sz="1200" dirty="0" err="1" smtClean="0"/>
              <a:t>marcher</a:t>
            </a:r>
            <a:r>
              <a:rPr lang="es-ES" sz="1200" dirty="0" smtClean="0"/>
              <a:t> </a:t>
            </a:r>
            <a:r>
              <a:rPr lang="es-ES" sz="1200" dirty="0" err="1" smtClean="0"/>
              <a:t>jusqu’à</a:t>
            </a:r>
            <a:r>
              <a:rPr lang="es-ES" sz="1200" dirty="0" smtClean="0"/>
              <a:t> </a:t>
            </a:r>
            <a:r>
              <a:rPr lang="es-ES" sz="1200" dirty="0" err="1" smtClean="0"/>
              <a:t>l’hôtel</a:t>
            </a:r>
            <a:endParaRPr lang="es-ES" sz="1200" dirty="0"/>
          </a:p>
          <a:p>
            <a:r>
              <a:rPr lang="es-ES" sz="1200" dirty="0" smtClean="0"/>
              <a:t>La </a:t>
            </a:r>
            <a:r>
              <a:rPr lang="es-ES" sz="1200" dirty="0" err="1" smtClean="0"/>
              <a:t>fréquence</a:t>
            </a:r>
            <a:r>
              <a:rPr lang="es-ES" sz="1200" dirty="0" smtClean="0"/>
              <a:t> de </a:t>
            </a:r>
            <a:r>
              <a:rPr lang="es-ES" sz="1200" dirty="0" err="1" smtClean="0"/>
              <a:t>passage</a:t>
            </a:r>
            <a:r>
              <a:rPr lang="es-ES" sz="1200" dirty="0" smtClean="0"/>
              <a:t> des autobús </a:t>
            </a:r>
            <a:r>
              <a:rPr lang="es-ES" sz="1200" dirty="0" err="1" smtClean="0"/>
              <a:t>est</a:t>
            </a:r>
            <a:r>
              <a:rPr lang="es-ES" sz="1200" dirty="0" smtClean="0"/>
              <a:t> </a:t>
            </a:r>
            <a:r>
              <a:rPr lang="es-ES" sz="1200" dirty="0" err="1" smtClean="0"/>
              <a:t>d’environ</a:t>
            </a:r>
            <a:r>
              <a:rPr lang="es-ES" sz="1200" dirty="0" smtClean="0"/>
              <a:t> 15-30 minutes.</a:t>
            </a:r>
          </a:p>
          <a:p>
            <a:endParaRPr lang="es-ES" sz="1200" dirty="0"/>
          </a:p>
          <a:p>
            <a:r>
              <a:rPr lang="es-ES" sz="1200" dirty="0" err="1" smtClean="0"/>
              <a:t>Il</a:t>
            </a:r>
            <a:r>
              <a:rPr lang="es-ES" sz="1200" dirty="0" smtClean="0"/>
              <a:t> existe </a:t>
            </a:r>
            <a:r>
              <a:rPr lang="es-ES" sz="1200" dirty="0" err="1" smtClean="0"/>
              <a:t>différentes</a:t>
            </a:r>
            <a:r>
              <a:rPr lang="es-ES" sz="1200" dirty="0" smtClean="0"/>
              <a:t> </a:t>
            </a:r>
            <a:r>
              <a:rPr lang="es-ES" sz="1200" dirty="0" err="1" smtClean="0"/>
              <a:t>options</a:t>
            </a:r>
            <a:r>
              <a:rPr lang="es-ES" sz="1200" dirty="0" smtClean="0"/>
              <a:t> </a:t>
            </a:r>
            <a:r>
              <a:rPr lang="es-ES" sz="1200" dirty="0" err="1" smtClean="0"/>
              <a:t>selon</a:t>
            </a:r>
            <a:r>
              <a:rPr lang="es-ES" sz="1200" dirty="0" smtClean="0"/>
              <a:t> le </a:t>
            </a:r>
            <a:r>
              <a:rPr lang="es-ES" sz="1200" dirty="0" err="1" smtClean="0"/>
              <a:t>type</a:t>
            </a:r>
            <a:r>
              <a:rPr lang="es-ES" sz="1200" dirty="0" smtClean="0"/>
              <a:t> de chambre et la </a:t>
            </a:r>
            <a:r>
              <a:rPr lang="es-ES" sz="1200" dirty="0" err="1" smtClean="0"/>
              <a:t>durée</a:t>
            </a:r>
            <a:r>
              <a:rPr lang="es-ES" sz="1200" dirty="0" smtClean="0"/>
              <a:t> du </a:t>
            </a:r>
            <a:r>
              <a:rPr lang="es-ES" sz="1200" dirty="0" err="1" smtClean="0"/>
              <a:t>séjour</a:t>
            </a:r>
            <a:r>
              <a:rPr lang="es-ES" sz="1200" dirty="0" smtClean="0"/>
              <a:t>. </a:t>
            </a:r>
            <a:r>
              <a:rPr lang="es-ES" sz="1200" dirty="0" err="1" smtClean="0"/>
              <a:t>Vous</a:t>
            </a:r>
            <a:r>
              <a:rPr lang="es-ES" sz="1200" dirty="0" smtClean="0"/>
              <a:t> les </a:t>
            </a:r>
            <a:r>
              <a:rPr lang="es-ES" sz="1200" dirty="0" err="1" smtClean="0"/>
              <a:t>trouverez</a:t>
            </a:r>
            <a:r>
              <a:rPr lang="es-ES" sz="1200" dirty="0" smtClean="0"/>
              <a:t> par la suite…</a:t>
            </a:r>
            <a:endParaRPr lang="es-ES" sz="1200" dirty="0"/>
          </a:p>
          <a:p>
            <a:endParaRPr lang="es-ES" sz="1200" b="1" dirty="0" smtClean="0"/>
          </a:p>
          <a:p>
            <a:pPr algn="just"/>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880" y="3038633"/>
            <a:ext cx="2410920" cy="2583352"/>
          </a:xfrm>
          <a:prstGeom prst="rect">
            <a:avLst/>
          </a:prstGeom>
        </p:spPr>
      </p:pic>
    </p:spTree>
    <p:extLst>
      <p:ext uri="{BB962C8B-B14F-4D97-AF65-F5344CB8AC3E}">
        <p14:creationId xmlns:p14="http://schemas.microsoft.com/office/powerpoint/2010/main" val="301756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358513" cy="369332"/>
          </a:xfrm>
          <a:prstGeom prst="rect">
            <a:avLst/>
          </a:prstGeom>
        </p:spPr>
        <p:txBody>
          <a:bodyPr wrap="none">
            <a:spAutoFit/>
          </a:bodyPr>
          <a:lstStyle/>
          <a:p>
            <a:r>
              <a:rPr lang="es-ES" b="1" dirty="0" smtClean="0">
                <a:solidFill>
                  <a:schemeClr val="tx1">
                    <a:lumMod val="95000"/>
                    <a:lumOff val="5000"/>
                  </a:schemeClr>
                </a:solidFill>
              </a:rPr>
              <a:t>Alojamiento</a:t>
            </a:r>
            <a:endParaRPr lang="es-ES" b="1" dirty="0"/>
          </a:p>
        </p:txBody>
      </p:sp>
      <p:sp>
        <p:nvSpPr>
          <p:cNvPr id="18" name="17 CuadroTexto"/>
          <p:cNvSpPr txBox="1"/>
          <p:nvPr/>
        </p:nvSpPr>
        <p:spPr>
          <a:xfrm>
            <a:off x="2229400" y="5264745"/>
            <a:ext cx="2232248" cy="1015663"/>
          </a:xfrm>
          <a:prstGeom prst="rect">
            <a:avLst/>
          </a:prstGeom>
          <a:noFill/>
        </p:spPr>
        <p:txBody>
          <a:bodyPr wrap="square" numCol="1" rtlCol="0">
            <a:spAutoFit/>
          </a:bodyPr>
          <a:lstStyle/>
          <a:p>
            <a:r>
              <a:rPr lang="es-ES" sz="1200" dirty="0" err="1" smtClean="0"/>
              <a:t>L’adresse</a:t>
            </a:r>
            <a:r>
              <a:rPr lang="es-ES" sz="1200" dirty="0" smtClean="0"/>
              <a:t> de </a:t>
            </a:r>
            <a:r>
              <a:rPr lang="es-ES" sz="1200" dirty="0" err="1" smtClean="0"/>
              <a:t>l’hotel</a:t>
            </a:r>
            <a:r>
              <a:rPr lang="es-ES" sz="1200" dirty="0" smtClean="0"/>
              <a:t> </a:t>
            </a:r>
            <a:r>
              <a:rPr lang="es-ES" sz="1200" dirty="0" err="1" smtClean="0"/>
              <a:t>est</a:t>
            </a:r>
            <a:r>
              <a:rPr lang="es-ES" sz="1200" dirty="0" smtClean="0"/>
              <a:t> :</a:t>
            </a:r>
          </a:p>
          <a:p>
            <a:r>
              <a:rPr lang="es-ES_tradnl" sz="1200" b="1" dirty="0" smtClean="0"/>
              <a:t>THB </a:t>
            </a:r>
            <a:r>
              <a:rPr lang="es-ES_tradnl" sz="1200" b="1" dirty="0"/>
              <a:t>Los Molinos </a:t>
            </a:r>
            <a:r>
              <a:rPr lang="es-ES_tradnl" sz="1200" b="1" dirty="0" err="1"/>
              <a:t>Class</a:t>
            </a:r>
            <a:r>
              <a:rPr lang="es-ES_tradnl" sz="1200" dirty="0"/>
              <a:t/>
            </a:r>
            <a:br>
              <a:rPr lang="es-ES_tradnl" sz="1200" dirty="0"/>
            </a:br>
            <a:r>
              <a:rPr lang="es-ES_tradnl" sz="1200" dirty="0"/>
              <a:t>C/ Ramón </a:t>
            </a:r>
            <a:r>
              <a:rPr lang="es-ES_tradnl" sz="1200" dirty="0" err="1"/>
              <a:t>Muntaner</a:t>
            </a:r>
            <a:r>
              <a:rPr lang="es-ES_tradnl" sz="1200" dirty="0"/>
              <a:t>, 60</a:t>
            </a:r>
            <a:br>
              <a:rPr lang="es-ES_tradnl" sz="1200" dirty="0"/>
            </a:br>
            <a:r>
              <a:rPr lang="es-ES_tradnl" sz="1200" dirty="0"/>
              <a:t>07800, Ibiza</a:t>
            </a:r>
            <a:br>
              <a:rPr lang="es-ES_tradnl" sz="1200" dirty="0"/>
            </a:br>
            <a:r>
              <a:rPr lang="es-ES_tradnl" sz="1200" dirty="0"/>
              <a:t>+34 971 302 </a:t>
            </a:r>
            <a:r>
              <a:rPr lang="es-ES_tradnl" sz="1200" dirty="0" smtClean="0"/>
              <a:t>250</a:t>
            </a:r>
            <a:endParaRPr lang="es-ES" sz="1200" i="1" dirty="0"/>
          </a:p>
        </p:txBody>
      </p:sp>
      <p:pic>
        <p:nvPicPr>
          <p:cNvPr id="14" name="13 Imagen" descr="hotel THB los molinos ibiza"/>
          <p:cNvPicPr/>
          <p:nvPr/>
        </p:nvPicPr>
        <p:blipFill>
          <a:blip r:embed="rId9" cstate="print"/>
          <a:srcRect/>
          <a:stretch>
            <a:fillRect/>
          </a:stretch>
        </p:blipFill>
        <p:spPr bwMode="auto">
          <a:xfrm>
            <a:off x="2339752" y="2520925"/>
            <a:ext cx="6263640" cy="2708275"/>
          </a:xfrm>
          <a:prstGeom prst="rect">
            <a:avLst/>
          </a:prstGeom>
          <a:noFill/>
          <a:ln w="9525">
            <a:noFill/>
            <a:miter lim="800000"/>
            <a:headEnd/>
            <a:tailEnd/>
          </a:ln>
        </p:spPr>
      </p:pic>
      <p:pic>
        <p:nvPicPr>
          <p:cNvPr id="16" name="15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19" name="18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573016"/>
            <a:ext cx="2052746" cy="2199561"/>
          </a:xfrm>
          <a:prstGeom prst="rect">
            <a:avLst/>
          </a:prstGeom>
        </p:spPr>
      </p:pic>
    </p:spTree>
    <p:extLst>
      <p:ext uri="{BB962C8B-B14F-4D97-AF65-F5344CB8AC3E}">
        <p14:creationId xmlns:p14="http://schemas.microsoft.com/office/powerpoint/2010/main" val="60978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987824" y="2438464"/>
            <a:ext cx="5465407" cy="3231654"/>
          </a:xfrm>
          <a:prstGeom prst="rect">
            <a:avLst/>
          </a:prstGeom>
          <a:noFill/>
        </p:spPr>
        <p:txBody>
          <a:bodyPr wrap="square" rtlCol="0">
            <a:spAutoFit/>
          </a:bodyPr>
          <a:lstStyle/>
          <a:p>
            <a:pPr lvl="0"/>
            <a:r>
              <a:rPr lang="en-US" sz="1200" b="1" dirty="0"/>
              <a:t>Option 1: </a:t>
            </a:r>
            <a:r>
              <a:rPr lang="en-US" sz="1200" dirty="0"/>
              <a:t>4 </a:t>
            </a:r>
            <a:r>
              <a:rPr lang="en-US" sz="1200" dirty="0" err="1"/>
              <a:t>Nuits</a:t>
            </a:r>
            <a:r>
              <a:rPr lang="en-US" sz="1200" dirty="0"/>
              <a:t>, 30 September, 1</a:t>
            </a:r>
            <a:r>
              <a:rPr lang="en-US" sz="1200" baseline="30000" dirty="0"/>
              <a:t>er</a:t>
            </a:r>
            <a:r>
              <a:rPr lang="en-US" sz="1200" dirty="0"/>
              <a:t>, 2, 3 </a:t>
            </a:r>
            <a:r>
              <a:rPr lang="en-US" sz="1200" dirty="0" err="1"/>
              <a:t>Octobre</a:t>
            </a:r>
            <a:endParaRPr lang="fr-FR" sz="1200" dirty="0"/>
          </a:p>
          <a:p>
            <a:pPr marL="171450" lvl="0" indent="-171450">
              <a:buFont typeface="Arial" panose="020B0604020202020204" pitchFamily="34" charset="0"/>
              <a:buChar char="•"/>
            </a:pPr>
            <a:r>
              <a:rPr lang="en-US" sz="1200" dirty="0"/>
              <a:t>Individuelle : 330 €</a:t>
            </a:r>
            <a:endParaRPr lang="fr-FR" sz="1200" dirty="0"/>
          </a:p>
          <a:p>
            <a:pPr marL="171450" lvl="0" indent="-171450">
              <a:buFont typeface="Arial" panose="020B0604020202020204" pitchFamily="34" charset="0"/>
              <a:buChar char="•"/>
            </a:pPr>
            <a:r>
              <a:rPr lang="en-US" sz="1200" dirty="0"/>
              <a:t>Double : 430€</a:t>
            </a:r>
            <a:endParaRPr lang="fr-FR" sz="1200" dirty="0"/>
          </a:p>
          <a:p>
            <a:r>
              <a:rPr lang="en-US" sz="1200" dirty="0"/>
              <a:t> </a:t>
            </a:r>
            <a:endParaRPr lang="fr-FR" sz="1200" dirty="0"/>
          </a:p>
          <a:p>
            <a:pPr lvl="0"/>
            <a:r>
              <a:rPr lang="fr-FR" sz="1200" b="1" dirty="0"/>
              <a:t>Option 2:</a:t>
            </a:r>
            <a:r>
              <a:rPr lang="fr-FR" sz="1200" dirty="0"/>
              <a:t> 5 nuits, 29, 30 Septembre, 1er, 2, 3 Octobre </a:t>
            </a:r>
          </a:p>
          <a:p>
            <a:pPr marL="171450" lvl="0" indent="-171450">
              <a:buFont typeface="Arial" panose="020B0604020202020204" pitchFamily="34" charset="0"/>
              <a:buChar char="•"/>
            </a:pPr>
            <a:r>
              <a:rPr lang="en-US" sz="1200" dirty="0"/>
              <a:t>Individuelle: 435€</a:t>
            </a:r>
            <a:endParaRPr lang="fr-FR" sz="1200" dirty="0"/>
          </a:p>
          <a:p>
            <a:pPr marL="171450" lvl="0" indent="-171450">
              <a:buFont typeface="Arial" panose="020B0604020202020204" pitchFamily="34" charset="0"/>
              <a:buChar char="•"/>
            </a:pPr>
            <a:r>
              <a:rPr lang="en-US" sz="1200" dirty="0"/>
              <a:t>Double: 560€</a:t>
            </a:r>
            <a:endParaRPr lang="fr-FR" sz="1200" dirty="0"/>
          </a:p>
          <a:p>
            <a:r>
              <a:rPr lang="en-US" sz="1200" dirty="0"/>
              <a:t> </a:t>
            </a:r>
            <a:endParaRPr lang="fr-FR" sz="1200" dirty="0"/>
          </a:p>
          <a:p>
            <a:pPr lvl="0"/>
            <a:r>
              <a:rPr lang="fr-FR" sz="1200" b="1" dirty="0"/>
              <a:t>Option 3: </a:t>
            </a:r>
            <a:r>
              <a:rPr lang="fr-FR" sz="1200" dirty="0"/>
              <a:t>6 nuits, 30 Septembre, 1</a:t>
            </a:r>
            <a:r>
              <a:rPr lang="fr-FR" sz="1200" baseline="30000" dirty="0"/>
              <a:t>er</a:t>
            </a:r>
            <a:r>
              <a:rPr lang="fr-FR" sz="1200" dirty="0"/>
              <a:t>, 2, 3, 4, 5 Octobre</a:t>
            </a:r>
          </a:p>
          <a:p>
            <a:pPr marL="171450" lvl="0" indent="-171450">
              <a:buFont typeface="Arial" panose="020B0604020202020204" pitchFamily="34" charset="0"/>
              <a:buChar char="•"/>
            </a:pPr>
            <a:r>
              <a:rPr lang="en-US" sz="1200" dirty="0"/>
              <a:t>Individuelle: 480€</a:t>
            </a:r>
            <a:endParaRPr lang="fr-FR" sz="1200" dirty="0"/>
          </a:p>
          <a:p>
            <a:pPr marL="171450" lvl="0" indent="-171450">
              <a:buFont typeface="Arial" panose="020B0604020202020204" pitchFamily="34" charset="0"/>
              <a:buChar char="•"/>
            </a:pPr>
            <a:r>
              <a:rPr lang="en-US" sz="1200" dirty="0"/>
              <a:t>Double: 630€</a:t>
            </a:r>
            <a:endParaRPr lang="fr-FR" sz="1200" dirty="0"/>
          </a:p>
          <a:p>
            <a:r>
              <a:rPr lang="en-US" sz="1200" dirty="0"/>
              <a:t> </a:t>
            </a:r>
            <a:endParaRPr lang="fr-FR" sz="1200" dirty="0"/>
          </a:p>
          <a:p>
            <a:pPr lvl="0"/>
            <a:r>
              <a:rPr lang="en-US" sz="1200" b="1" dirty="0"/>
              <a:t>Option 4:</a:t>
            </a:r>
            <a:r>
              <a:rPr lang="en-US" sz="1200" dirty="0"/>
              <a:t> 7 </a:t>
            </a:r>
            <a:r>
              <a:rPr lang="en-US" sz="1200" dirty="0" err="1"/>
              <a:t>nuits</a:t>
            </a:r>
            <a:r>
              <a:rPr lang="en-US" sz="1200" dirty="0"/>
              <a:t>, 29 </a:t>
            </a:r>
            <a:r>
              <a:rPr lang="en-US" sz="1200" dirty="0" err="1"/>
              <a:t>Septembre</a:t>
            </a:r>
            <a:r>
              <a:rPr lang="en-US" sz="1200" dirty="0"/>
              <a:t>, 1</a:t>
            </a:r>
            <a:r>
              <a:rPr lang="en-US" sz="1200" baseline="30000" dirty="0"/>
              <a:t>er</a:t>
            </a:r>
            <a:r>
              <a:rPr lang="en-US" sz="1200" dirty="0"/>
              <a:t>, 2, 3, 4, 5 </a:t>
            </a:r>
            <a:r>
              <a:rPr lang="en-US" sz="1200" dirty="0" err="1"/>
              <a:t>Octobre</a:t>
            </a:r>
            <a:endParaRPr lang="fr-FR" sz="1200" dirty="0"/>
          </a:p>
          <a:p>
            <a:pPr marL="171450" lvl="0" indent="-171450">
              <a:buFont typeface="Arial" panose="020B0604020202020204" pitchFamily="34" charset="0"/>
              <a:buChar char="•"/>
            </a:pPr>
            <a:r>
              <a:rPr lang="en-US" sz="1200" dirty="0"/>
              <a:t>Individuelle: 585€</a:t>
            </a:r>
            <a:endParaRPr lang="fr-FR" sz="1200" dirty="0"/>
          </a:p>
          <a:p>
            <a:pPr marL="171450" lvl="0" indent="-171450">
              <a:buFont typeface="Arial" panose="020B0604020202020204" pitchFamily="34" charset="0"/>
              <a:buChar char="•"/>
            </a:pPr>
            <a:r>
              <a:rPr lang="en-US" sz="1200" dirty="0"/>
              <a:t>Double: 760</a:t>
            </a:r>
            <a:r>
              <a:rPr lang="en-US" sz="1200" dirty="0" smtClean="0"/>
              <a:t>€</a:t>
            </a:r>
          </a:p>
          <a:p>
            <a:pPr lvl="0"/>
            <a:endParaRPr lang="fr-FR" sz="1200" dirty="0"/>
          </a:p>
          <a:p>
            <a:r>
              <a:rPr lang="fr-FR" sz="1200" b="1" dirty="0"/>
              <a:t>Chaque option inclue logement et petit-déjeuner.</a:t>
            </a:r>
          </a:p>
        </p:txBody>
      </p:sp>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9" name="8 Grupo"/>
          <p:cNvGrpSpPr/>
          <p:nvPr/>
        </p:nvGrpSpPr>
        <p:grpSpPr>
          <a:xfrm>
            <a:off x="-993" y="0"/>
            <a:ext cx="9144994" cy="1702315"/>
            <a:chOff x="-993" y="-1"/>
            <a:chExt cx="9144994" cy="1702315"/>
          </a:xfrm>
        </p:grpSpPr>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13"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14" name="1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15" name="1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pic>
        <p:nvPicPr>
          <p:cNvPr id="16" name="15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2" name="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649" y="2276872"/>
            <a:ext cx="2482018" cy="3717032"/>
          </a:xfrm>
          <a:prstGeom prst="rect">
            <a:avLst/>
          </a:prstGeom>
        </p:spPr>
      </p:pic>
    </p:spTree>
    <p:extLst>
      <p:ext uri="{BB962C8B-B14F-4D97-AF65-F5344CB8AC3E}">
        <p14:creationId xmlns:p14="http://schemas.microsoft.com/office/powerpoint/2010/main" val="204851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771800" y="2636912"/>
            <a:ext cx="5544616" cy="3231654"/>
          </a:xfrm>
          <a:prstGeom prst="rect">
            <a:avLst/>
          </a:prstGeom>
          <a:noFill/>
        </p:spPr>
        <p:txBody>
          <a:bodyPr wrap="square" numCol="1" rtlCol="0">
            <a:spAutoFit/>
          </a:bodyPr>
          <a:lstStyle/>
          <a:p>
            <a:pPr algn="just"/>
            <a:r>
              <a:rPr lang="es-ES" sz="1200" dirty="0"/>
              <a:t>En </a:t>
            </a:r>
            <a:r>
              <a:rPr lang="es-ES" sz="1200" dirty="0" err="1"/>
              <a:t>étant</a:t>
            </a:r>
            <a:r>
              <a:rPr lang="es-ES" sz="1200" dirty="0"/>
              <a:t> </a:t>
            </a:r>
            <a:r>
              <a:rPr lang="es-ES" sz="1200" dirty="0" err="1"/>
              <a:t>complètement</a:t>
            </a:r>
            <a:r>
              <a:rPr lang="es-ES" sz="1200" dirty="0"/>
              <a:t> </a:t>
            </a:r>
            <a:r>
              <a:rPr lang="es-ES" sz="1200" dirty="0" err="1"/>
              <a:t>sincères</a:t>
            </a:r>
            <a:r>
              <a:rPr lang="es-ES" sz="1200" dirty="0"/>
              <a:t>, </a:t>
            </a:r>
            <a:r>
              <a:rPr lang="es-ES" sz="1200" dirty="0" err="1"/>
              <a:t>nous</a:t>
            </a:r>
            <a:r>
              <a:rPr lang="es-ES" sz="1200" dirty="0"/>
              <a:t> </a:t>
            </a:r>
            <a:r>
              <a:rPr lang="es-ES" sz="1200" dirty="0" err="1"/>
              <a:t>ne</a:t>
            </a:r>
            <a:r>
              <a:rPr lang="es-ES" sz="1200" dirty="0"/>
              <a:t> </a:t>
            </a:r>
            <a:r>
              <a:rPr lang="es-ES" sz="1200" dirty="0" err="1"/>
              <a:t>savons</a:t>
            </a:r>
            <a:r>
              <a:rPr lang="es-ES" sz="1200" dirty="0"/>
              <a:t> </a:t>
            </a:r>
            <a:r>
              <a:rPr lang="es-ES" sz="1200" dirty="0" err="1"/>
              <a:t>pas</a:t>
            </a:r>
            <a:r>
              <a:rPr lang="es-ES" sz="1200" dirty="0"/>
              <a:t> ce </a:t>
            </a:r>
            <a:r>
              <a:rPr lang="es-ES" sz="1200" dirty="0" err="1"/>
              <a:t>qu’est</a:t>
            </a:r>
            <a:r>
              <a:rPr lang="es-ES" sz="1200" dirty="0"/>
              <a:t> </a:t>
            </a:r>
            <a:r>
              <a:rPr lang="es-ES" sz="1200" b="1" dirty="0" err="1"/>
              <a:t>Creat</a:t>
            </a:r>
            <a:r>
              <a:rPr lang="es-ES" sz="1200" b="1" dirty="0" err="1">
                <a:solidFill>
                  <a:srgbClr val="E48C0A"/>
                </a:solidFill>
              </a:rPr>
              <a:t>ibi</a:t>
            </a:r>
            <a:r>
              <a:rPr lang="es-ES" sz="1200" b="1" dirty="0">
                <a:solidFill>
                  <a:srgbClr val="E48C0A"/>
                </a:solidFill>
              </a:rPr>
              <a:t>, </a:t>
            </a:r>
            <a:r>
              <a:rPr lang="es-ES" sz="1200" dirty="0" err="1"/>
              <a:t>mais</a:t>
            </a:r>
            <a:r>
              <a:rPr lang="es-ES" sz="1200" dirty="0"/>
              <a:t> ce que </a:t>
            </a:r>
            <a:r>
              <a:rPr lang="es-ES" sz="1200" dirty="0" err="1"/>
              <a:t>nous</a:t>
            </a:r>
            <a:r>
              <a:rPr lang="es-ES" sz="1200" dirty="0"/>
              <a:t> </a:t>
            </a:r>
            <a:r>
              <a:rPr lang="es-ES" sz="1200" dirty="0" err="1"/>
              <a:t>savons</a:t>
            </a:r>
            <a:r>
              <a:rPr lang="es-ES" sz="1200" dirty="0"/>
              <a:t>, ce </a:t>
            </a:r>
            <a:r>
              <a:rPr lang="es-ES" sz="1200" dirty="0" err="1"/>
              <a:t>qui</a:t>
            </a:r>
            <a:r>
              <a:rPr lang="es-ES" sz="1200" dirty="0"/>
              <a:t> </a:t>
            </a:r>
            <a:r>
              <a:rPr lang="es-ES" sz="1200" dirty="0" err="1"/>
              <a:t>est</a:t>
            </a:r>
            <a:r>
              <a:rPr lang="es-ES" sz="1200" dirty="0"/>
              <a:t> </a:t>
            </a:r>
            <a:r>
              <a:rPr lang="es-ES" sz="1200" dirty="0" err="1"/>
              <a:t>pour</a:t>
            </a:r>
            <a:r>
              <a:rPr lang="es-ES" sz="1200" dirty="0"/>
              <a:t> </a:t>
            </a:r>
            <a:r>
              <a:rPr lang="es-ES" sz="1200" dirty="0" err="1"/>
              <a:t>nous</a:t>
            </a:r>
            <a:r>
              <a:rPr lang="es-ES" sz="1200" dirty="0"/>
              <a:t> </a:t>
            </a:r>
            <a:r>
              <a:rPr lang="es-ES" sz="1200" dirty="0" err="1"/>
              <a:t>très</a:t>
            </a:r>
            <a:r>
              <a:rPr lang="es-ES" sz="1200" dirty="0"/>
              <a:t> </a:t>
            </a:r>
            <a:r>
              <a:rPr lang="es-ES" sz="1200" dirty="0" err="1"/>
              <a:t>clair</a:t>
            </a:r>
            <a:r>
              <a:rPr lang="es-ES" sz="1200" dirty="0"/>
              <a:t>, </a:t>
            </a:r>
            <a:r>
              <a:rPr lang="es-ES" sz="1200" dirty="0" err="1"/>
              <a:t>c’est</a:t>
            </a:r>
            <a:r>
              <a:rPr lang="es-ES" sz="1200" dirty="0"/>
              <a:t> ce que </a:t>
            </a:r>
            <a:r>
              <a:rPr lang="es-ES" sz="1200" dirty="0" err="1"/>
              <a:t>nous</a:t>
            </a:r>
            <a:r>
              <a:rPr lang="es-ES" sz="1200" dirty="0"/>
              <a:t> </a:t>
            </a:r>
            <a:r>
              <a:rPr lang="es-ES" sz="1200" dirty="0" err="1"/>
              <a:t>ne</a:t>
            </a:r>
            <a:r>
              <a:rPr lang="es-ES" sz="1200" dirty="0"/>
              <a:t> </a:t>
            </a:r>
            <a:r>
              <a:rPr lang="es-ES" sz="1200" dirty="0" err="1"/>
              <a:t>voulons</a:t>
            </a:r>
            <a:r>
              <a:rPr lang="es-ES" sz="1200" dirty="0"/>
              <a:t> </a:t>
            </a:r>
            <a:r>
              <a:rPr lang="es-ES" sz="1200" dirty="0" err="1"/>
              <a:t>pas</a:t>
            </a:r>
            <a:r>
              <a:rPr lang="es-ES" sz="1200" dirty="0"/>
              <a:t> </a:t>
            </a:r>
            <a:r>
              <a:rPr lang="es-ES" sz="1200" dirty="0" err="1"/>
              <a:t>être</a:t>
            </a:r>
            <a:r>
              <a:rPr lang="es-ES" sz="1200" dirty="0"/>
              <a:t>. </a:t>
            </a:r>
            <a:r>
              <a:rPr lang="es-ES" sz="1200" b="1" dirty="0" err="1"/>
              <a:t>Creat</a:t>
            </a:r>
            <a:r>
              <a:rPr lang="es-ES" sz="1200" b="1" dirty="0" err="1">
                <a:solidFill>
                  <a:srgbClr val="E48C0A"/>
                </a:solidFill>
              </a:rPr>
              <a:t>ibi</a:t>
            </a:r>
            <a:r>
              <a:rPr lang="es-ES" sz="1200" dirty="0"/>
              <a:t> </a:t>
            </a:r>
            <a:r>
              <a:rPr lang="es-ES" sz="1200" dirty="0" err="1"/>
              <a:t>ne</a:t>
            </a:r>
            <a:r>
              <a:rPr lang="es-ES" sz="1200" dirty="0"/>
              <a:t> </a:t>
            </a:r>
            <a:r>
              <a:rPr lang="es-ES" sz="1200" dirty="0" err="1"/>
              <a:t>prétend</a:t>
            </a:r>
            <a:r>
              <a:rPr lang="es-ES" sz="1200" dirty="0"/>
              <a:t> </a:t>
            </a:r>
            <a:r>
              <a:rPr lang="es-ES" sz="1200" dirty="0" err="1"/>
              <a:t>pas</a:t>
            </a:r>
            <a:r>
              <a:rPr lang="es-ES" sz="1200" dirty="0"/>
              <a:t> </a:t>
            </a:r>
            <a:r>
              <a:rPr lang="es-ES" sz="1200" dirty="0" err="1"/>
              <a:t>être</a:t>
            </a:r>
            <a:r>
              <a:rPr lang="es-ES" sz="1200" dirty="0"/>
              <a:t> un </a:t>
            </a:r>
            <a:r>
              <a:rPr lang="es-ES" sz="1200" dirty="0" err="1"/>
              <a:t>événement</a:t>
            </a:r>
            <a:r>
              <a:rPr lang="es-ES" sz="1200" dirty="0"/>
              <a:t> </a:t>
            </a:r>
            <a:r>
              <a:rPr lang="es-ES" sz="1200" dirty="0" err="1"/>
              <a:t>où</a:t>
            </a:r>
            <a:r>
              <a:rPr lang="es-ES" sz="1200" dirty="0"/>
              <a:t> </a:t>
            </a:r>
            <a:r>
              <a:rPr lang="es-ES" sz="1200" dirty="0" err="1"/>
              <a:t>quelqu’un</a:t>
            </a:r>
            <a:r>
              <a:rPr lang="es-ES" sz="1200" dirty="0"/>
              <a:t> </a:t>
            </a:r>
            <a:r>
              <a:rPr lang="es-ES" sz="1200" dirty="0" err="1"/>
              <a:t>vient</a:t>
            </a:r>
            <a:r>
              <a:rPr lang="es-ES" sz="1200" dirty="0"/>
              <a:t>, monte sur </a:t>
            </a:r>
            <a:r>
              <a:rPr lang="es-ES" sz="1200" dirty="0" err="1"/>
              <a:t>l’estrade</a:t>
            </a:r>
            <a:r>
              <a:rPr lang="es-ES" sz="1200" dirty="0"/>
              <a:t> et </a:t>
            </a:r>
            <a:r>
              <a:rPr lang="es-ES" sz="1200" dirty="0" err="1"/>
              <a:t>nous</a:t>
            </a:r>
            <a:r>
              <a:rPr lang="es-ES" sz="1200" dirty="0"/>
              <a:t> </a:t>
            </a:r>
            <a:r>
              <a:rPr lang="es-ES" sz="1200" dirty="0" err="1"/>
              <a:t>raconte</a:t>
            </a:r>
            <a:r>
              <a:rPr lang="es-ES" sz="1200" dirty="0"/>
              <a:t> </a:t>
            </a:r>
            <a:r>
              <a:rPr lang="es-ES" sz="1200" dirty="0" err="1"/>
              <a:t>sa</a:t>
            </a:r>
            <a:r>
              <a:rPr lang="es-ES" sz="1200" dirty="0"/>
              <a:t> vie, </a:t>
            </a:r>
            <a:r>
              <a:rPr lang="es-ES" sz="1200" dirty="0" err="1"/>
              <a:t>ou</a:t>
            </a:r>
            <a:r>
              <a:rPr lang="es-ES" sz="1200" dirty="0"/>
              <a:t> </a:t>
            </a:r>
            <a:r>
              <a:rPr lang="es-ES" sz="1200" dirty="0" err="1"/>
              <a:t>nous</a:t>
            </a:r>
            <a:r>
              <a:rPr lang="es-ES" sz="1200" dirty="0"/>
              <a:t> </a:t>
            </a:r>
            <a:r>
              <a:rPr lang="es-ES" sz="1200" dirty="0" err="1"/>
              <a:t>vend</a:t>
            </a:r>
            <a:r>
              <a:rPr lang="es-ES" sz="1200" dirty="0"/>
              <a:t> son </a:t>
            </a:r>
            <a:r>
              <a:rPr lang="es-ES" sz="1200" dirty="0" err="1"/>
              <a:t>dernier</a:t>
            </a:r>
            <a:r>
              <a:rPr lang="es-ES" sz="1200" dirty="0"/>
              <a:t> </a:t>
            </a:r>
            <a:r>
              <a:rPr lang="es-ES" sz="1200" dirty="0" err="1"/>
              <a:t>livre</a:t>
            </a:r>
            <a:r>
              <a:rPr lang="es-ES" sz="1200" dirty="0"/>
              <a:t>. Tu </a:t>
            </a:r>
            <a:r>
              <a:rPr lang="es-ES" sz="1200" dirty="0" err="1"/>
              <a:t>peux</a:t>
            </a:r>
            <a:r>
              <a:rPr lang="es-ES" sz="1200" dirty="0"/>
              <a:t> </a:t>
            </a:r>
            <a:r>
              <a:rPr lang="es-ES" sz="1200" dirty="0" err="1"/>
              <a:t>l’appeler</a:t>
            </a:r>
            <a:r>
              <a:rPr lang="es-ES" sz="1200" dirty="0"/>
              <a:t> meeting, </a:t>
            </a:r>
            <a:r>
              <a:rPr lang="es-ES" sz="1200" dirty="0" err="1"/>
              <a:t>reunion</a:t>
            </a:r>
            <a:r>
              <a:rPr lang="es-ES" sz="1200" dirty="0"/>
              <a:t> de </a:t>
            </a:r>
            <a:r>
              <a:rPr lang="es-ES" sz="1200" dirty="0" err="1"/>
              <a:t>cinglés</a:t>
            </a:r>
            <a:r>
              <a:rPr lang="es-ES" sz="1200" dirty="0"/>
              <a:t>, </a:t>
            </a:r>
            <a:r>
              <a:rPr lang="es-ES" sz="1200" dirty="0" err="1"/>
              <a:t>assemblées</a:t>
            </a:r>
            <a:r>
              <a:rPr lang="es-ES" sz="1200" dirty="0"/>
              <a:t>, </a:t>
            </a:r>
            <a:r>
              <a:rPr lang="es-ES" sz="1200" dirty="0" err="1"/>
              <a:t>congregation</a:t>
            </a:r>
            <a:r>
              <a:rPr lang="es-ES" sz="1200" dirty="0"/>
              <a:t>, le </a:t>
            </a:r>
            <a:r>
              <a:rPr lang="es-ES" sz="1200" dirty="0" err="1"/>
              <a:t>nom</a:t>
            </a:r>
            <a:r>
              <a:rPr lang="es-ES" sz="1200" dirty="0"/>
              <a:t> </a:t>
            </a:r>
            <a:r>
              <a:rPr lang="es-ES" sz="1200" dirty="0" err="1"/>
              <a:t>n’est</a:t>
            </a:r>
            <a:r>
              <a:rPr lang="es-ES" sz="1200" dirty="0"/>
              <a:t> </a:t>
            </a:r>
            <a:r>
              <a:rPr lang="es-ES" sz="1200" dirty="0" err="1"/>
              <a:t>pas</a:t>
            </a:r>
            <a:r>
              <a:rPr lang="es-ES" sz="1200" dirty="0"/>
              <a:t> </a:t>
            </a:r>
            <a:r>
              <a:rPr lang="es-ES" sz="1200" dirty="0" err="1"/>
              <a:t>important</a:t>
            </a:r>
            <a:r>
              <a:rPr lang="es-ES" sz="1200" dirty="0"/>
              <a:t>, ce </a:t>
            </a:r>
            <a:r>
              <a:rPr lang="es-ES" sz="1200" dirty="0" err="1"/>
              <a:t>qui</a:t>
            </a:r>
            <a:r>
              <a:rPr lang="es-ES" sz="1200" dirty="0"/>
              <a:t> </a:t>
            </a:r>
            <a:r>
              <a:rPr lang="es-ES" sz="1200" dirty="0" err="1"/>
              <a:t>nous</a:t>
            </a:r>
            <a:r>
              <a:rPr lang="es-ES" sz="1200" dirty="0"/>
              <a:t> importe </a:t>
            </a:r>
            <a:r>
              <a:rPr lang="es-ES" sz="1200" dirty="0" err="1"/>
              <a:t>est</a:t>
            </a:r>
            <a:r>
              <a:rPr lang="es-ES" sz="1200" dirty="0"/>
              <a:t> le </a:t>
            </a:r>
            <a:r>
              <a:rPr lang="es-ES" sz="1200" dirty="0" err="1"/>
              <a:t>contenu</a:t>
            </a:r>
            <a:r>
              <a:rPr lang="es-ES" sz="1200" dirty="0"/>
              <a:t>. Et le </a:t>
            </a:r>
            <a:r>
              <a:rPr lang="es-ES" sz="1200" dirty="0" err="1"/>
              <a:t>contenu</a:t>
            </a:r>
            <a:r>
              <a:rPr lang="es-ES" sz="1200" dirty="0"/>
              <a:t>, </a:t>
            </a:r>
            <a:r>
              <a:rPr lang="es-ES" sz="1200" dirty="0" err="1"/>
              <a:t>nous</a:t>
            </a:r>
            <a:r>
              <a:rPr lang="es-ES" sz="1200" dirty="0"/>
              <a:t> le </a:t>
            </a:r>
            <a:r>
              <a:rPr lang="es-ES" sz="1200" dirty="0" err="1"/>
              <a:t>choisirons</a:t>
            </a:r>
            <a:r>
              <a:rPr lang="es-ES" sz="1200" dirty="0"/>
              <a:t> entre </a:t>
            </a:r>
            <a:r>
              <a:rPr lang="es-ES" sz="1200" dirty="0" err="1"/>
              <a:t>nous</a:t>
            </a:r>
            <a:r>
              <a:rPr lang="es-ES" sz="1200" dirty="0"/>
              <a:t>, car </a:t>
            </a:r>
            <a:r>
              <a:rPr lang="es-ES" sz="1200" dirty="0" err="1"/>
              <a:t>chacun</a:t>
            </a:r>
            <a:r>
              <a:rPr lang="es-ES" sz="1200" dirty="0"/>
              <a:t> a </a:t>
            </a:r>
            <a:r>
              <a:rPr lang="es-ES" sz="1200" dirty="0" err="1"/>
              <a:t>quelque</a:t>
            </a:r>
            <a:r>
              <a:rPr lang="es-ES" sz="1200" dirty="0"/>
              <a:t> </a:t>
            </a:r>
            <a:r>
              <a:rPr lang="es-ES" sz="1200" dirty="0" err="1"/>
              <a:t>chose</a:t>
            </a:r>
            <a:r>
              <a:rPr lang="es-ES" sz="1200" dirty="0"/>
              <a:t> </a:t>
            </a:r>
            <a:r>
              <a:rPr lang="es-ES" sz="1200" dirty="0" err="1"/>
              <a:t>intéressant</a:t>
            </a:r>
            <a:r>
              <a:rPr lang="es-ES" sz="1200" dirty="0"/>
              <a:t> à </a:t>
            </a:r>
            <a:r>
              <a:rPr lang="es-ES" sz="1200" dirty="0" err="1"/>
              <a:t>dire</a:t>
            </a:r>
            <a:r>
              <a:rPr lang="es-ES" sz="1200" dirty="0"/>
              <a:t>…</a:t>
            </a:r>
          </a:p>
          <a:p>
            <a:pPr algn="just"/>
            <a:endParaRPr lang="es-ES" sz="1200" dirty="0"/>
          </a:p>
          <a:p>
            <a:pPr algn="just"/>
            <a:r>
              <a:rPr lang="es-ES" sz="1200" dirty="0" err="1"/>
              <a:t>Mais</a:t>
            </a:r>
            <a:r>
              <a:rPr lang="es-ES" sz="1200" dirty="0"/>
              <a:t> </a:t>
            </a:r>
            <a:r>
              <a:rPr lang="es-ES" sz="1200" dirty="0" err="1"/>
              <a:t>ça</a:t>
            </a:r>
            <a:r>
              <a:rPr lang="es-ES" sz="1200" dirty="0"/>
              <a:t> </a:t>
            </a:r>
            <a:r>
              <a:rPr lang="es-ES" sz="1200" dirty="0" err="1"/>
              <a:t>ne</a:t>
            </a:r>
            <a:r>
              <a:rPr lang="es-ES" sz="1200" dirty="0"/>
              <a:t> </a:t>
            </a:r>
            <a:r>
              <a:rPr lang="es-ES" sz="1200" dirty="0" err="1"/>
              <a:t>veut</a:t>
            </a:r>
            <a:r>
              <a:rPr lang="es-ES" sz="1200" dirty="0"/>
              <a:t> </a:t>
            </a:r>
            <a:r>
              <a:rPr lang="es-ES" sz="1200" dirty="0" err="1"/>
              <a:t>pas</a:t>
            </a:r>
            <a:r>
              <a:rPr lang="es-ES" sz="1200" dirty="0"/>
              <a:t> </a:t>
            </a:r>
            <a:r>
              <a:rPr lang="es-ES" sz="1200" dirty="0" err="1"/>
              <a:t>dire</a:t>
            </a:r>
            <a:r>
              <a:rPr lang="es-ES" sz="1200" dirty="0"/>
              <a:t> </a:t>
            </a:r>
            <a:r>
              <a:rPr lang="es-ES" sz="1200" dirty="0" err="1"/>
              <a:t>qu’il</a:t>
            </a:r>
            <a:r>
              <a:rPr lang="es-ES" sz="1200" dirty="0"/>
              <a:t> </a:t>
            </a:r>
            <a:r>
              <a:rPr lang="es-ES" sz="1200" dirty="0" err="1"/>
              <a:t>n’y</a:t>
            </a:r>
            <a:r>
              <a:rPr lang="es-ES" sz="1200" dirty="0"/>
              <a:t> aura </a:t>
            </a:r>
            <a:r>
              <a:rPr lang="es-ES" sz="1200" dirty="0" err="1"/>
              <a:t>pas</a:t>
            </a:r>
            <a:r>
              <a:rPr lang="es-ES" sz="1200" dirty="0"/>
              <a:t> de </a:t>
            </a:r>
            <a:r>
              <a:rPr lang="es-ES" sz="1200" dirty="0" err="1"/>
              <a:t>surprises</a:t>
            </a:r>
            <a:r>
              <a:rPr lang="es-ES" sz="1200" dirty="0"/>
              <a:t>…</a:t>
            </a:r>
          </a:p>
          <a:p>
            <a:pPr algn="just"/>
            <a:endParaRPr lang="es-ES" sz="1200" dirty="0"/>
          </a:p>
          <a:p>
            <a:pPr algn="just"/>
            <a:r>
              <a:rPr lang="es-ES" sz="1200" b="1" dirty="0" err="1"/>
              <a:t>Creat</a:t>
            </a:r>
            <a:r>
              <a:rPr lang="es-ES" sz="1200" b="1" dirty="0" err="1">
                <a:solidFill>
                  <a:srgbClr val="E48C0A"/>
                </a:solidFill>
              </a:rPr>
              <a:t>ibi</a:t>
            </a:r>
            <a:r>
              <a:rPr lang="es-ES" sz="1200" dirty="0"/>
              <a:t> cherche à </a:t>
            </a:r>
            <a:r>
              <a:rPr lang="es-ES" sz="1200" dirty="0" err="1"/>
              <a:t>favoriser</a:t>
            </a:r>
            <a:r>
              <a:rPr lang="es-ES" sz="1200" dirty="0"/>
              <a:t> la </a:t>
            </a:r>
            <a:r>
              <a:rPr lang="es-ES" sz="1200" dirty="0" err="1"/>
              <a:t>création</a:t>
            </a:r>
            <a:r>
              <a:rPr lang="es-ES" sz="1200" dirty="0"/>
              <a:t> de </a:t>
            </a:r>
            <a:r>
              <a:rPr lang="es-ES" sz="1200" dirty="0" err="1"/>
              <a:t>conversations</a:t>
            </a:r>
            <a:r>
              <a:rPr lang="es-ES" sz="1200" dirty="0"/>
              <a:t> </a:t>
            </a:r>
            <a:r>
              <a:rPr lang="es-ES" sz="1200" dirty="0" err="1"/>
              <a:t>inspiratrices</a:t>
            </a:r>
            <a:r>
              <a:rPr lang="es-ES" sz="1200" dirty="0"/>
              <a:t>, la </a:t>
            </a:r>
            <a:r>
              <a:rPr lang="es-ES" sz="1200" dirty="0" err="1"/>
              <a:t>génération</a:t>
            </a:r>
            <a:r>
              <a:rPr lang="es-ES" sz="1200" dirty="0"/>
              <a:t> de </a:t>
            </a:r>
            <a:r>
              <a:rPr lang="es-ES" sz="1200" dirty="0" err="1"/>
              <a:t>nouveaux</a:t>
            </a:r>
            <a:r>
              <a:rPr lang="es-ES" sz="1200" dirty="0"/>
              <a:t> </a:t>
            </a:r>
            <a:r>
              <a:rPr lang="es-ES" sz="1200" dirty="0" err="1"/>
              <a:t>réseaux</a:t>
            </a:r>
            <a:r>
              <a:rPr lang="es-ES" sz="1200" dirty="0"/>
              <a:t>, le </a:t>
            </a:r>
            <a:r>
              <a:rPr lang="es-ES" sz="1200" dirty="0" err="1"/>
              <a:t>développement</a:t>
            </a:r>
            <a:r>
              <a:rPr lang="es-ES" sz="1200" dirty="0"/>
              <a:t> </a:t>
            </a:r>
            <a:r>
              <a:rPr lang="es-ES" sz="1200" dirty="0" err="1"/>
              <a:t>personnel</a:t>
            </a:r>
            <a:r>
              <a:rPr lang="es-ES" sz="1200" dirty="0"/>
              <a:t> </a:t>
            </a:r>
            <a:r>
              <a:rPr lang="es-ES" sz="1200" dirty="0" err="1"/>
              <a:t>toujours</a:t>
            </a:r>
            <a:r>
              <a:rPr lang="es-ES" sz="1200" dirty="0"/>
              <a:t> </a:t>
            </a:r>
            <a:r>
              <a:rPr lang="es-ES" sz="1200" dirty="0" err="1"/>
              <a:t>avec</a:t>
            </a:r>
            <a:r>
              <a:rPr lang="es-ES" sz="1200" dirty="0"/>
              <a:t> une </a:t>
            </a:r>
            <a:r>
              <a:rPr lang="es-ES" sz="1200" dirty="0" err="1"/>
              <a:t>idée</a:t>
            </a:r>
            <a:r>
              <a:rPr lang="es-ES" sz="1200" dirty="0"/>
              <a:t> en </a:t>
            </a:r>
            <a:r>
              <a:rPr lang="es-ES" sz="1200" dirty="0" err="1"/>
              <a:t>tête</a:t>
            </a:r>
            <a:r>
              <a:rPr lang="es-ES" sz="1200" dirty="0"/>
              <a:t> : plus tu </a:t>
            </a:r>
            <a:r>
              <a:rPr lang="es-ES" sz="1200" dirty="0" err="1"/>
              <a:t>offres</a:t>
            </a:r>
            <a:r>
              <a:rPr lang="es-ES" sz="1200" dirty="0"/>
              <a:t>, plus tu </a:t>
            </a:r>
            <a:r>
              <a:rPr lang="es-ES" sz="1200" dirty="0" err="1"/>
              <a:t>recevras</a:t>
            </a:r>
            <a:r>
              <a:rPr lang="es-ES" sz="1200" dirty="0"/>
              <a:t> en </a:t>
            </a:r>
            <a:r>
              <a:rPr lang="es-ES" sz="1200" dirty="0" err="1"/>
              <a:t>échange</a:t>
            </a:r>
            <a:r>
              <a:rPr lang="es-ES" sz="1200" dirty="0"/>
              <a:t>.</a:t>
            </a:r>
          </a:p>
          <a:p>
            <a:pPr algn="just"/>
            <a:endParaRPr lang="es-ES" sz="1200" dirty="0"/>
          </a:p>
          <a:p>
            <a:pPr algn="just"/>
            <a:r>
              <a:rPr lang="es-ES" sz="1200" dirty="0" err="1"/>
              <a:t>Viens</a:t>
            </a:r>
            <a:r>
              <a:rPr lang="es-ES" sz="1200" dirty="0"/>
              <a:t> à </a:t>
            </a:r>
            <a:r>
              <a:rPr lang="es-ES" sz="1200" dirty="0" err="1"/>
              <a:t>l’île</a:t>
            </a:r>
            <a:r>
              <a:rPr lang="es-ES" sz="1200" dirty="0"/>
              <a:t> </a:t>
            </a:r>
            <a:r>
              <a:rPr lang="es-ES" sz="1200" dirty="0" err="1"/>
              <a:t>blanche</a:t>
            </a:r>
            <a:r>
              <a:rPr lang="es-ES" sz="1200" dirty="0"/>
              <a:t> et ose </a:t>
            </a:r>
            <a:r>
              <a:rPr lang="es-ES" sz="1200" dirty="0" err="1"/>
              <a:t>nous</a:t>
            </a:r>
            <a:r>
              <a:rPr lang="es-ES" sz="1200" dirty="0"/>
              <a:t> </a:t>
            </a:r>
            <a:r>
              <a:rPr lang="es-ES" sz="1200" dirty="0" err="1"/>
              <a:t>connaître</a:t>
            </a:r>
            <a:r>
              <a:rPr lang="es-ES" sz="1200" dirty="0"/>
              <a:t>, ose te </a:t>
            </a:r>
            <a:r>
              <a:rPr lang="es-ES" sz="1200" dirty="0" err="1"/>
              <a:t>connaître</a:t>
            </a:r>
            <a:r>
              <a:rPr lang="es-ES" sz="1200" dirty="0"/>
              <a:t> </a:t>
            </a:r>
            <a:r>
              <a:rPr lang="es-ES" sz="1200" dirty="0" err="1"/>
              <a:t>toi-même</a:t>
            </a:r>
            <a:r>
              <a:rPr lang="es-ES" sz="1200" dirty="0"/>
              <a:t>…</a:t>
            </a:r>
          </a:p>
          <a:p>
            <a:pPr algn="just"/>
            <a:endParaRPr lang="es-ES" sz="1200" dirty="0"/>
          </a:p>
          <a:p>
            <a:pPr algn="just"/>
            <a:endParaRPr lang="es-ES" sz="1200" dirty="0"/>
          </a:p>
        </p:txBody>
      </p:sp>
      <p:sp>
        <p:nvSpPr>
          <p:cNvPr id="10" name="9 Rectángulo"/>
          <p:cNvSpPr/>
          <p:nvPr/>
        </p:nvSpPr>
        <p:spPr>
          <a:xfrm>
            <a:off x="1043608" y="1876182"/>
            <a:ext cx="1853521" cy="369332"/>
          </a:xfrm>
          <a:prstGeom prst="rect">
            <a:avLst/>
          </a:prstGeom>
        </p:spPr>
        <p:txBody>
          <a:bodyPr wrap="none">
            <a:spAutoFit/>
          </a:bodyPr>
          <a:lstStyle/>
          <a:p>
            <a:r>
              <a:rPr lang="es-ES" b="1" dirty="0" smtClean="0"/>
              <a:t>¿Qué es </a:t>
            </a:r>
            <a:r>
              <a:rPr lang="es-ES" b="1" dirty="0" err="1" smtClean="0"/>
              <a:t>Creat</a:t>
            </a:r>
            <a:r>
              <a:rPr lang="es-ES" b="1" dirty="0" err="1" smtClean="0">
                <a:solidFill>
                  <a:srgbClr val="E48C0A"/>
                </a:solidFill>
              </a:rPr>
              <a:t>ibi</a:t>
            </a:r>
            <a:r>
              <a:rPr lang="es-ES" b="1" dirty="0" smtClean="0"/>
              <a:t>?</a:t>
            </a:r>
            <a:endParaRPr lang="es-ES" b="1"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pic>
        <p:nvPicPr>
          <p:cNvPr id="4" name="3 Imagen"/>
          <p:cNvPicPr>
            <a:picLocks noChangeAspect="1"/>
          </p:cNvPicPr>
          <p:nvPr/>
        </p:nvPicPr>
        <p:blipFill rotWithShape="1">
          <a:blip r:embed="rId9" cstate="print">
            <a:extLst>
              <a:ext uri="{28A0092B-C50C-407E-A947-70E740481C1C}">
                <a14:useLocalDpi xmlns:a14="http://schemas.microsoft.com/office/drawing/2010/main" val="0"/>
              </a:ext>
            </a:extLst>
          </a:blip>
          <a:srcRect l="23786" t="23289" r="31262" b="30396"/>
          <a:stretch/>
        </p:blipFill>
        <p:spPr>
          <a:xfrm>
            <a:off x="107504" y="2276872"/>
            <a:ext cx="2431840" cy="1771343"/>
          </a:xfrm>
          <a:prstGeom prst="rect">
            <a:avLst/>
          </a:prstGeom>
        </p:spPr>
      </p:pic>
      <p:pic>
        <p:nvPicPr>
          <p:cNvPr id="5" name="4 Imagen"/>
          <p:cNvPicPr>
            <a:picLocks noChangeAspect="1"/>
          </p:cNvPicPr>
          <p:nvPr/>
        </p:nvPicPr>
        <p:blipFill rotWithShape="1">
          <a:blip r:embed="rId10" cstate="print">
            <a:extLst>
              <a:ext uri="{28A0092B-C50C-407E-A947-70E740481C1C}">
                <a14:useLocalDpi xmlns:a14="http://schemas.microsoft.com/office/drawing/2010/main" val="0"/>
              </a:ext>
            </a:extLst>
          </a:blip>
          <a:srcRect l="24890" t="23289" r="32331" b="33692"/>
          <a:stretch/>
        </p:blipFill>
        <p:spPr>
          <a:xfrm>
            <a:off x="251520" y="4509120"/>
            <a:ext cx="2394529" cy="1702295"/>
          </a:xfrm>
          <a:prstGeom prst="rect">
            <a:avLst/>
          </a:prstGeom>
        </p:spPr>
      </p:pic>
      <p:pic>
        <p:nvPicPr>
          <p:cNvPr id="15" name="14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3641748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915816" y="2483941"/>
            <a:ext cx="5465407" cy="2308324"/>
          </a:xfrm>
          <a:prstGeom prst="rect">
            <a:avLst/>
          </a:prstGeom>
          <a:noFill/>
        </p:spPr>
        <p:txBody>
          <a:bodyPr wrap="square" rtlCol="0">
            <a:spAutoFit/>
          </a:bodyPr>
          <a:lstStyle/>
          <a:p>
            <a:r>
              <a:rPr lang="fr-FR" sz="1200" dirty="0"/>
              <a:t>Pour votre portemonnaie, la meilleure solution serait de partager une chambre double. Si vous venez avec une autre personne, parfait ! Si vous venez seul et cela ne vous dérange pas de partager une chambre, dites-nous et avec plaisir nous nous arrangerons pour vous mettre avec quelqu’un. De plus, cela contribuera à la philosophie de </a:t>
            </a:r>
            <a:r>
              <a:rPr lang="fr-FR" sz="1200" b="1" dirty="0" err="1"/>
              <a:t>Crea</a:t>
            </a:r>
            <a:r>
              <a:rPr lang="fr-FR" sz="1200" b="1" dirty="0" err="1">
                <a:solidFill>
                  <a:schemeClr val="accent6"/>
                </a:solidFill>
              </a:rPr>
              <a:t>tibi</a:t>
            </a:r>
            <a:r>
              <a:rPr lang="fr-FR" sz="1200" dirty="0"/>
              <a:t>, qui parle de partager… (opinions, idées</a:t>
            </a:r>
            <a:r>
              <a:rPr lang="fr-FR" sz="1200" dirty="0" smtClean="0"/>
              <a:t>)</a:t>
            </a:r>
          </a:p>
          <a:p>
            <a:endParaRPr lang="fr-FR" sz="1200" dirty="0"/>
          </a:p>
          <a:p>
            <a:r>
              <a:rPr lang="fr-FR" sz="1200" dirty="0"/>
              <a:t>Pour sûr, la personne qui s’inscrit pour partager une chambre et laisse la distribution des chambres dans nos mains, vous devez considérer la possibilité que nous n’arrivions pas à trouver un autre participant (parce que vous êtes un nombre impair, </a:t>
            </a:r>
            <a:r>
              <a:rPr lang="fr-FR" sz="1200" dirty="0" err="1"/>
              <a:t>etc</a:t>
            </a:r>
            <a:r>
              <a:rPr lang="fr-FR" sz="1200" dirty="0"/>
              <a:t>), la différence de prix entre la chambre individuelle et double, vous devrez la payer vous-même.</a:t>
            </a:r>
          </a:p>
          <a:p>
            <a:endParaRPr lang="es-ES" sz="1200" dirty="0"/>
          </a:p>
        </p:txBody>
      </p:sp>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9" name="8 Grupo"/>
          <p:cNvGrpSpPr/>
          <p:nvPr/>
        </p:nvGrpSpPr>
        <p:grpSpPr>
          <a:xfrm>
            <a:off x="-993" y="0"/>
            <a:ext cx="9144994" cy="1702315"/>
            <a:chOff x="-993" y="-1"/>
            <a:chExt cx="9144994" cy="1702315"/>
          </a:xfrm>
        </p:grpSpPr>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13"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14" name="1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15" name="1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pic>
        <p:nvPicPr>
          <p:cNvPr id="16" name="15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5536" y="2597450"/>
            <a:ext cx="2303941" cy="3135806"/>
          </a:xfrm>
          <a:prstGeom prst="rect">
            <a:avLst/>
          </a:prstGeom>
        </p:spPr>
      </p:pic>
    </p:spTree>
    <p:extLst>
      <p:ext uri="{BB962C8B-B14F-4D97-AF65-F5344CB8AC3E}">
        <p14:creationId xmlns:p14="http://schemas.microsoft.com/office/powerpoint/2010/main" val="632676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1961050" cy="369332"/>
          </a:xfrm>
          <a:prstGeom prst="rect">
            <a:avLst/>
          </a:prstGeom>
        </p:spPr>
        <p:txBody>
          <a:bodyPr wrap="none">
            <a:spAutoFit/>
          </a:bodyPr>
          <a:lstStyle/>
          <a:p>
            <a:r>
              <a:rPr lang="es-ES" b="1" dirty="0" smtClean="0"/>
              <a:t>Programa </a:t>
            </a:r>
            <a:r>
              <a:rPr lang="es-ES" b="1" dirty="0" err="1"/>
              <a:t>Creat</a:t>
            </a:r>
            <a:r>
              <a:rPr lang="es-ES" b="1" dirty="0" err="1">
                <a:solidFill>
                  <a:srgbClr val="E48C0A"/>
                </a:solidFill>
              </a:rPr>
              <a:t>ibi</a:t>
            </a:r>
            <a:r>
              <a:rPr lang="es-ES" b="1" dirty="0" smtClean="0"/>
              <a:t> </a:t>
            </a:r>
            <a:endParaRPr lang="es-ES" b="1"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388944"/>
            <a:ext cx="5544616" cy="3416320"/>
          </a:xfrm>
          <a:prstGeom prst="rect">
            <a:avLst/>
          </a:prstGeom>
          <a:noFill/>
        </p:spPr>
        <p:txBody>
          <a:bodyPr wrap="square" numCol="1" rtlCol="0">
            <a:spAutoFit/>
          </a:bodyPr>
          <a:lstStyle/>
          <a:p>
            <a:r>
              <a:rPr lang="es-ES" sz="1200" dirty="0" smtClean="0">
                <a:cs typeface="Arial" pitchFamily="34" charset="0"/>
              </a:rPr>
              <a:t>Naufragando </a:t>
            </a:r>
            <a:r>
              <a:rPr lang="es-ES" sz="1200" dirty="0">
                <a:cs typeface="Arial" pitchFamily="34" charset="0"/>
              </a:rPr>
              <a:t>en la complejidad del mundo </a:t>
            </a:r>
            <a:r>
              <a:rPr lang="es-ES" sz="1200" dirty="0" smtClean="0">
                <a:cs typeface="Arial" pitchFamily="34" charset="0"/>
              </a:rPr>
              <a:t>real </a:t>
            </a:r>
            <a:r>
              <a:rPr lang="es-ES" sz="1200" dirty="0">
                <a:cs typeface="Arial" pitchFamily="34" charset="0"/>
              </a:rPr>
              <a:t>nos encontramos muchas veces navegando en nuestra balsa de troncos en un mar sin fin, de noche, flotando a la deriva. Ansiamos que se haga de día, encontrar esa isla en el horizonte donde ponernos a salvo, recuperarnos y aprovisionarnos. </a:t>
            </a:r>
            <a:endParaRPr lang="es-ES" sz="1200" dirty="0" smtClean="0">
              <a:cs typeface="Arial" pitchFamily="34" charset="0"/>
            </a:endParaRPr>
          </a:p>
          <a:p>
            <a:endParaRPr lang="es-ES" sz="1200" dirty="0">
              <a:cs typeface="Arial" pitchFamily="34" charset="0"/>
            </a:endParaRPr>
          </a:p>
          <a:p>
            <a:r>
              <a:rPr lang="es-ES" sz="1200" dirty="0"/>
              <a:t>Luz, agua, tierra es el todo, aquello que define y conforma una realidad, nuestra propia realidad, el lugar en el que vivimos, forma parte de lo que somos. </a:t>
            </a:r>
          </a:p>
          <a:p>
            <a:endParaRPr lang="es-ES" sz="1200" dirty="0">
              <a:cs typeface="Arial" pitchFamily="34" charset="0"/>
            </a:endParaRPr>
          </a:p>
          <a:p>
            <a:r>
              <a:rPr lang="es-ES" sz="1200" dirty="0" smtClean="0">
                <a:cs typeface="Arial" pitchFamily="34" charset="0"/>
              </a:rPr>
              <a:t>Si hay un lugar perfecto en el que Luz, Agua y Tierra estén en completa armonía ese lugar es una isla, estos </a:t>
            </a:r>
            <a:r>
              <a:rPr lang="es-ES" sz="1200" dirty="0">
                <a:cs typeface="Arial" pitchFamily="34" charset="0"/>
              </a:rPr>
              <a:t>tres elementos forman parte de </a:t>
            </a:r>
            <a:r>
              <a:rPr lang="es-ES" sz="1200" dirty="0" smtClean="0">
                <a:cs typeface="Arial" pitchFamily="34" charset="0"/>
              </a:rPr>
              <a:t>todo, un todo coherente que nos inspira por eso hemos elegido Ibiza, la Isla Blanca, para esta experiencia única, en la que todo estará basado en los tres elementos principales de esta maravillosa isla: Luz, Agua y Tierra:</a:t>
            </a:r>
          </a:p>
          <a:p>
            <a:pPr algn="just"/>
            <a:endParaRPr lang="es-ES" sz="1200" dirty="0"/>
          </a:p>
          <a:p>
            <a:pPr marL="358775" indent="-171450" algn="just">
              <a:buFont typeface="Wingdings" pitchFamily="2" charset="2"/>
              <a:buChar char="§"/>
            </a:pPr>
            <a:r>
              <a:rPr lang="es-ES" sz="1200" dirty="0"/>
              <a:t>La luz es el estado de clarividencia: guía nuestro camino, ilumina la duda. </a:t>
            </a:r>
          </a:p>
          <a:p>
            <a:pPr marL="358775" indent="-171450" algn="just">
              <a:buFont typeface="Wingdings" pitchFamily="2" charset="2"/>
              <a:buChar char="§"/>
            </a:pPr>
            <a:r>
              <a:rPr lang="es-ES" sz="1200" dirty="0"/>
              <a:t>El agua es la fluidez, un constante vaivén: no hay nada seguro, es flexible y adaptable a cualquier cambio. </a:t>
            </a:r>
          </a:p>
          <a:p>
            <a:pPr marL="358775" indent="-171450" algn="just">
              <a:buFont typeface="Wingdings" pitchFamily="2" charset="2"/>
              <a:buChar char="§"/>
            </a:pPr>
            <a:r>
              <a:rPr lang="es-ES" sz="1200" dirty="0" smtClean="0"/>
              <a:t>La </a:t>
            </a:r>
            <a:r>
              <a:rPr lang="es-ES" sz="1200" dirty="0"/>
              <a:t>tierra, es la base: la solidez del día a día, trabajo duro y tangible. </a:t>
            </a:r>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32" y="2780928"/>
            <a:ext cx="3067590" cy="3083994"/>
          </a:xfrm>
          <a:prstGeom prst="rect">
            <a:avLst/>
          </a:prstGeom>
        </p:spPr>
      </p:pic>
    </p:spTree>
    <p:extLst>
      <p:ext uri="{BB962C8B-B14F-4D97-AF65-F5344CB8AC3E}">
        <p14:creationId xmlns:p14="http://schemas.microsoft.com/office/powerpoint/2010/main" val="166382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843808" y="2722647"/>
            <a:ext cx="5544616" cy="1754326"/>
          </a:xfrm>
          <a:prstGeom prst="rect">
            <a:avLst/>
          </a:prstGeom>
          <a:noFill/>
        </p:spPr>
        <p:txBody>
          <a:bodyPr wrap="square" numCol="1" rtlCol="0">
            <a:spAutoFit/>
          </a:bodyPr>
          <a:lstStyle/>
          <a:p>
            <a:r>
              <a:rPr lang="fr-FR" sz="1200" dirty="0"/>
              <a:t>Oui, oui ! Nous savons déjà que le terme créativité est très vaste et peut comprendre de nombreux domaines de connaissance ! C'est logique, tu seras plus intéressé par certains que par d'autres ! De ce fait, nous voulons que tu nous racontes quels thèmes affolent tes neurones et n'arrêtent pas de les faire remuer ! Parce que </a:t>
            </a:r>
            <a:r>
              <a:rPr lang="fr-FR" sz="1200" b="1" dirty="0" err="1"/>
              <a:t>Crea</a:t>
            </a:r>
            <a:r>
              <a:rPr lang="fr-FR" sz="1200" b="1" dirty="0" err="1">
                <a:solidFill>
                  <a:schemeClr val="accent6"/>
                </a:solidFill>
              </a:rPr>
              <a:t>tibi</a:t>
            </a:r>
            <a:r>
              <a:rPr lang="fr-FR" sz="1200" dirty="0"/>
              <a:t>, nous le faisons entre tous et pour tous !</a:t>
            </a:r>
          </a:p>
          <a:p>
            <a:r>
              <a:rPr lang="fr-FR" sz="1200" dirty="0"/>
              <a:t/>
            </a:r>
            <a:br>
              <a:rPr lang="fr-FR" sz="1200" dirty="0"/>
            </a:br>
            <a:r>
              <a:rPr lang="fr-FR" sz="1200" dirty="0"/>
              <a:t>Nous engloberons tous vos apports sous trois étiquettes plus générales, pour que le jour venu, tu décides dans quel débat tu souhaites rentrer !</a:t>
            </a:r>
          </a:p>
          <a:p>
            <a:pPr algn="just"/>
            <a:endParaRPr lang="es-ES" sz="1200" dirty="0"/>
          </a:p>
        </p:txBody>
      </p:sp>
      <p:sp>
        <p:nvSpPr>
          <p:cNvPr id="15" name="14 Rectángulo"/>
          <p:cNvSpPr/>
          <p:nvPr/>
        </p:nvSpPr>
        <p:spPr>
          <a:xfrm>
            <a:off x="1043608" y="1876182"/>
            <a:ext cx="1961050" cy="369332"/>
          </a:xfrm>
          <a:prstGeom prst="rect">
            <a:avLst/>
          </a:prstGeom>
        </p:spPr>
        <p:txBody>
          <a:bodyPr wrap="none">
            <a:spAutoFit/>
          </a:bodyPr>
          <a:lstStyle/>
          <a:p>
            <a:r>
              <a:rPr lang="es-ES" b="1" dirty="0" smtClean="0"/>
              <a:t>Programa </a:t>
            </a:r>
            <a:r>
              <a:rPr lang="es-ES" b="1" dirty="0" err="1"/>
              <a:t>Creat</a:t>
            </a:r>
            <a:r>
              <a:rPr lang="es-ES" b="1" dirty="0" err="1">
                <a:solidFill>
                  <a:srgbClr val="E48C0A"/>
                </a:solidFill>
              </a:rPr>
              <a:t>ibi</a:t>
            </a:r>
            <a:r>
              <a:rPr lang="es-ES" b="1" dirty="0" smtClean="0"/>
              <a:t> </a:t>
            </a:r>
            <a:endParaRPr lang="es-ES" b="1" dirty="0"/>
          </a:p>
        </p:txBody>
      </p:sp>
      <p:pic>
        <p:nvPicPr>
          <p:cNvPr id="16" name="15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17" name="16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32" y="2780928"/>
            <a:ext cx="3067590" cy="3083994"/>
          </a:xfrm>
          <a:prstGeom prst="rect">
            <a:avLst/>
          </a:prstGeom>
        </p:spPr>
      </p:pic>
    </p:spTree>
    <p:extLst>
      <p:ext uri="{BB962C8B-B14F-4D97-AF65-F5344CB8AC3E}">
        <p14:creationId xmlns:p14="http://schemas.microsoft.com/office/powerpoint/2010/main" val="419527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817510"/>
            <a:ext cx="5544616" cy="2123658"/>
          </a:xfrm>
          <a:prstGeom prst="rect">
            <a:avLst/>
          </a:prstGeom>
          <a:noFill/>
        </p:spPr>
        <p:txBody>
          <a:bodyPr wrap="square" numCol="1" rtlCol="0">
            <a:spAutoFit/>
          </a:bodyPr>
          <a:lstStyle/>
          <a:p>
            <a:r>
              <a:rPr lang="fr-FR" sz="1200" b="1" dirty="0"/>
              <a:t>Conventions Lumière:</a:t>
            </a:r>
            <a:r>
              <a:rPr lang="fr-FR" sz="1200" dirty="0"/>
              <a:t> un espace pour inspirer et éblouir, où nous imbiber d'expériences et de réflexions. Des moments importants, points d'inflexion dans la vie, la créativité comme catalyseur du changement.</a:t>
            </a:r>
          </a:p>
          <a:p>
            <a:r>
              <a:rPr lang="fr-FR" sz="1200" dirty="0"/>
              <a:t/>
            </a:r>
            <a:br>
              <a:rPr lang="fr-FR" sz="1200" dirty="0"/>
            </a:br>
            <a:r>
              <a:rPr lang="fr-FR" sz="1200" b="1" dirty="0"/>
              <a:t>Conventions eau:</a:t>
            </a:r>
            <a:r>
              <a:rPr lang="fr-FR" sz="1200" dirty="0"/>
              <a:t> comment travailler effectivement la créativité, à travers des procédés de travail, des outils et des modèles appliqués au jour le jour au travail.</a:t>
            </a:r>
          </a:p>
          <a:p>
            <a:r>
              <a:rPr lang="fr-FR" sz="1200" dirty="0"/>
              <a:t/>
            </a:r>
            <a:br>
              <a:rPr lang="fr-FR" sz="1200" dirty="0"/>
            </a:br>
            <a:r>
              <a:rPr lang="fr-FR" sz="1200" b="1" dirty="0"/>
              <a:t>Conventions terre:</a:t>
            </a:r>
            <a:r>
              <a:rPr lang="fr-FR" sz="1200" dirty="0"/>
              <a:t> lieu où connaître la créativité dans une forme réelle pour générer/solutionner des problèmes. La créativité à l'état solide, un espace pour connaître des exemples et des bonnes pratiques mises à exécution.</a:t>
            </a:r>
          </a:p>
          <a:p>
            <a:pPr algn="just"/>
            <a:endParaRPr lang="es-ES" sz="1200" dirty="0"/>
          </a:p>
        </p:txBody>
      </p:sp>
      <p:sp>
        <p:nvSpPr>
          <p:cNvPr id="15" name="14 Rectángulo"/>
          <p:cNvSpPr/>
          <p:nvPr/>
        </p:nvSpPr>
        <p:spPr>
          <a:xfrm>
            <a:off x="1043608" y="1876182"/>
            <a:ext cx="1961050" cy="369332"/>
          </a:xfrm>
          <a:prstGeom prst="rect">
            <a:avLst/>
          </a:prstGeom>
        </p:spPr>
        <p:txBody>
          <a:bodyPr wrap="none">
            <a:spAutoFit/>
          </a:bodyPr>
          <a:lstStyle/>
          <a:p>
            <a:r>
              <a:rPr lang="es-ES" b="1" dirty="0" smtClean="0"/>
              <a:t>Programa </a:t>
            </a:r>
            <a:r>
              <a:rPr lang="es-ES" b="1" dirty="0" err="1"/>
              <a:t>Creat</a:t>
            </a:r>
            <a:r>
              <a:rPr lang="es-ES" b="1" dirty="0" err="1">
                <a:solidFill>
                  <a:srgbClr val="E48C0A"/>
                </a:solidFill>
              </a:rPr>
              <a:t>ibi</a:t>
            </a:r>
            <a:r>
              <a:rPr lang="es-ES" b="1" dirty="0" smtClean="0"/>
              <a:t> </a:t>
            </a:r>
            <a:endParaRPr lang="es-ES" b="1" dirty="0"/>
          </a:p>
        </p:txBody>
      </p:sp>
      <p:pic>
        <p:nvPicPr>
          <p:cNvPr id="16" name="15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17" name="16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32" y="2780928"/>
            <a:ext cx="3067590" cy="3083994"/>
          </a:xfrm>
          <a:prstGeom prst="rect">
            <a:avLst/>
          </a:prstGeom>
        </p:spPr>
      </p:pic>
    </p:spTree>
    <p:extLst>
      <p:ext uri="{BB962C8B-B14F-4D97-AF65-F5344CB8AC3E}">
        <p14:creationId xmlns:p14="http://schemas.microsoft.com/office/powerpoint/2010/main" val="680238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3707904" y="3212976"/>
            <a:ext cx="4752528" cy="2308324"/>
          </a:xfrm>
          <a:prstGeom prst="rect">
            <a:avLst/>
          </a:prstGeom>
          <a:noFill/>
        </p:spPr>
        <p:txBody>
          <a:bodyPr wrap="square" numCol="1" rtlCol="0">
            <a:spAutoFit/>
          </a:bodyPr>
          <a:lstStyle/>
          <a:p>
            <a:r>
              <a:rPr lang="es-ES" sz="1200" b="1" dirty="0" err="1" smtClean="0"/>
              <a:t>Passion</a:t>
            </a:r>
            <a:r>
              <a:rPr lang="es-ES" sz="1200" b="1" dirty="0" smtClean="0"/>
              <a:t> </a:t>
            </a:r>
            <a:r>
              <a:rPr lang="es-ES" sz="1200" b="1" dirty="0" err="1"/>
              <a:t>Session</a:t>
            </a:r>
            <a:r>
              <a:rPr lang="es-ES" sz="1200" b="1" dirty="0"/>
              <a:t> </a:t>
            </a:r>
          </a:p>
          <a:p>
            <a:r>
              <a:rPr lang="es-ES" sz="1200" dirty="0" smtClean="0"/>
              <a:t>Une </a:t>
            </a:r>
            <a:r>
              <a:rPr lang="es-ES" sz="1200" dirty="0" err="1" smtClean="0"/>
              <a:t>autre</a:t>
            </a:r>
            <a:r>
              <a:rPr lang="es-ES" sz="1200" dirty="0" smtClean="0"/>
              <a:t> </a:t>
            </a:r>
            <a:r>
              <a:rPr lang="es-ES" sz="1200" dirty="0" err="1" smtClean="0"/>
              <a:t>partie</a:t>
            </a:r>
            <a:r>
              <a:rPr lang="es-ES" sz="1200" dirty="0" smtClean="0"/>
              <a:t> importante de </a:t>
            </a:r>
            <a:r>
              <a:rPr lang="es-ES" sz="1200" dirty="0" err="1" smtClean="0"/>
              <a:t>cette</a:t>
            </a:r>
            <a:r>
              <a:rPr lang="es-ES" sz="1200" dirty="0" smtClean="0"/>
              <a:t> Open </a:t>
            </a:r>
            <a:r>
              <a:rPr lang="es-ES" sz="1200" dirty="0" err="1" smtClean="0"/>
              <a:t>Space</a:t>
            </a:r>
            <a:r>
              <a:rPr lang="es-ES" sz="1200" dirty="0" smtClean="0"/>
              <a:t> </a:t>
            </a:r>
            <a:r>
              <a:rPr lang="es-ES" sz="1200" dirty="0" err="1" smtClean="0"/>
              <a:t>est</a:t>
            </a:r>
            <a:r>
              <a:rPr lang="es-ES" sz="1200" dirty="0" smtClean="0"/>
              <a:t> les </a:t>
            </a:r>
            <a:r>
              <a:rPr lang="es-ES" sz="1200" dirty="0" err="1" smtClean="0"/>
              <a:t>Passion</a:t>
            </a:r>
            <a:r>
              <a:rPr lang="es-ES" sz="1200" dirty="0" smtClean="0"/>
              <a:t> </a:t>
            </a:r>
            <a:r>
              <a:rPr lang="es-ES" sz="1200" dirty="0" err="1" smtClean="0"/>
              <a:t>Session</a:t>
            </a:r>
            <a:r>
              <a:rPr lang="es-ES" sz="1200" dirty="0" smtClean="0"/>
              <a:t>. </a:t>
            </a:r>
            <a:r>
              <a:rPr lang="es-ES" sz="1200" dirty="0" err="1" smtClean="0"/>
              <a:t>Nous</a:t>
            </a:r>
            <a:r>
              <a:rPr lang="es-ES" sz="1200" dirty="0" smtClean="0"/>
              <a:t> </a:t>
            </a:r>
            <a:r>
              <a:rPr lang="es-ES" sz="1200" dirty="0" err="1" smtClean="0"/>
              <a:t>sommes</a:t>
            </a:r>
            <a:r>
              <a:rPr lang="es-ES" sz="1200" dirty="0" smtClean="0"/>
              <a:t> </a:t>
            </a:r>
            <a:r>
              <a:rPr lang="es-ES" sz="1200" dirty="0" err="1" smtClean="0"/>
              <a:t>entourées</a:t>
            </a:r>
            <a:r>
              <a:rPr lang="es-ES" sz="1200" dirty="0" smtClean="0"/>
              <a:t> de </a:t>
            </a:r>
            <a:r>
              <a:rPr lang="es-ES" sz="1200" dirty="0" err="1" smtClean="0"/>
              <a:t>personnes</a:t>
            </a:r>
            <a:r>
              <a:rPr lang="es-ES" sz="1200" dirty="0" smtClean="0"/>
              <a:t> plus </a:t>
            </a:r>
            <a:r>
              <a:rPr lang="es-ES" sz="1200" dirty="0" err="1" smtClean="0"/>
              <a:t>intéressantes</a:t>
            </a:r>
            <a:r>
              <a:rPr lang="es-ES" sz="1200" dirty="0" smtClean="0"/>
              <a:t> </a:t>
            </a:r>
            <a:r>
              <a:rPr lang="es-ES" sz="1200" dirty="0" err="1" smtClean="0"/>
              <a:t>qu’elles</a:t>
            </a:r>
            <a:r>
              <a:rPr lang="es-ES" sz="1200" dirty="0" smtClean="0"/>
              <a:t> </a:t>
            </a:r>
            <a:r>
              <a:rPr lang="es-ES" sz="1200" dirty="0" err="1" smtClean="0"/>
              <a:t>ne</a:t>
            </a:r>
            <a:r>
              <a:rPr lang="es-ES" sz="1200" dirty="0" smtClean="0"/>
              <a:t> le </a:t>
            </a:r>
            <a:r>
              <a:rPr lang="es-ES" sz="1200" dirty="0" err="1" smtClean="0"/>
              <a:t>paraissent</a:t>
            </a:r>
            <a:r>
              <a:rPr lang="es-ES" sz="1200" dirty="0" smtClean="0"/>
              <a:t>. </a:t>
            </a:r>
            <a:r>
              <a:rPr lang="es-ES" sz="1200" dirty="0" err="1" smtClean="0"/>
              <a:t>Nous</a:t>
            </a:r>
            <a:r>
              <a:rPr lang="es-ES" sz="1200" dirty="0" smtClean="0"/>
              <a:t> </a:t>
            </a:r>
            <a:r>
              <a:rPr lang="es-ES" sz="1200" dirty="0" err="1" smtClean="0"/>
              <a:t>avons</a:t>
            </a:r>
            <a:r>
              <a:rPr lang="es-ES" sz="1200" dirty="0" smtClean="0"/>
              <a:t> </a:t>
            </a:r>
            <a:r>
              <a:rPr lang="es-ES" sz="1200" dirty="0" err="1" smtClean="0"/>
              <a:t>tous</a:t>
            </a:r>
            <a:r>
              <a:rPr lang="es-ES" sz="1200" dirty="0" smtClean="0"/>
              <a:t> des </a:t>
            </a:r>
            <a:r>
              <a:rPr lang="es-ES" sz="1200" dirty="0" err="1" smtClean="0"/>
              <a:t>passions</a:t>
            </a:r>
            <a:r>
              <a:rPr lang="es-ES" sz="1200" dirty="0" smtClean="0"/>
              <a:t> </a:t>
            </a:r>
            <a:r>
              <a:rPr lang="es-ES" sz="1200" dirty="0" err="1" smtClean="0"/>
              <a:t>qui</a:t>
            </a:r>
            <a:r>
              <a:rPr lang="es-ES" sz="1200" dirty="0" smtClean="0"/>
              <a:t> </a:t>
            </a:r>
            <a:r>
              <a:rPr lang="es-ES" sz="1200" dirty="0" err="1" smtClean="0"/>
              <a:t>rendent</a:t>
            </a:r>
            <a:r>
              <a:rPr lang="es-ES" sz="1200" dirty="0" smtClean="0"/>
              <a:t> </a:t>
            </a:r>
            <a:r>
              <a:rPr lang="es-ES" sz="1200" dirty="0" err="1" smtClean="0"/>
              <a:t>notre</a:t>
            </a:r>
            <a:r>
              <a:rPr lang="es-ES" sz="1200" dirty="0" smtClean="0"/>
              <a:t> vie </a:t>
            </a:r>
            <a:r>
              <a:rPr lang="es-ES" sz="1200" dirty="0" err="1" smtClean="0"/>
              <a:t>différente</a:t>
            </a:r>
            <a:r>
              <a:rPr lang="es-ES" sz="1200" dirty="0" smtClean="0"/>
              <a:t>, et </a:t>
            </a:r>
            <a:r>
              <a:rPr lang="es-ES" sz="1200" dirty="0" err="1" smtClean="0"/>
              <a:t>nous</a:t>
            </a:r>
            <a:r>
              <a:rPr lang="es-ES" sz="1200" dirty="0" smtClean="0"/>
              <a:t> </a:t>
            </a:r>
            <a:r>
              <a:rPr lang="es-ES" sz="1200" dirty="0" err="1" smtClean="0"/>
              <a:t>voulons</a:t>
            </a:r>
            <a:r>
              <a:rPr lang="es-ES" sz="1200" dirty="0" smtClean="0"/>
              <a:t> que </a:t>
            </a:r>
            <a:r>
              <a:rPr lang="es-ES" sz="1200" dirty="0" err="1" smtClean="0"/>
              <a:t>vous</a:t>
            </a:r>
            <a:r>
              <a:rPr lang="es-ES" sz="1200" dirty="0" smtClean="0"/>
              <a:t> </a:t>
            </a:r>
            <a:r>
              <a:rPr lang="es-ES" sz="1200" dirty="0" err="1" smtClean="0"/>
              <a:t>nous</a:t>
            </a:r>
            <a:r>
              <a:rPr lang="es-ES" sz="1200" dirty="0" smtClean="0"/>
              <a:t> </a:t>
            </a:r>
            <a:r>
              <a:rPr lang="es-ES" sz="1200" dirty="0" err="1" smtClean="0"/>
              <a:t>contagiiez</a:t>
            </a:r>
            <a:r>
              <a:rPr lang="es-ES" sz="1200" dirty="0" smtClean="0"/>
              <a:t>. </a:t>
            </a:r>
            <a:r>
              <a:rPr lang="es-ES" sz="1200" dirty="0" err="1" smtClean="0"/>
              <a:t>Lève-toi</a:t>
            </a:r>
            <a:r>
              <a:rPr lang="es-ES" sz="1200" dirty="0" smtClean="0"/>
              <a:t> et </a:t>
            </a:r>
            <a:r>
              <a:rPr lang="es-ES" sz="1200" dirty="0" err="1" smtClean="0"/>
              <a:t>raconte-nous</a:t>
            </a:r>
            <a:r>
              <a:rPr lang="es-ES" sz="1200" dirty="0" smtClean="0"/>
              <a:t> en </a:t>
            </a:r>
            <a:r>
              <a:rPr lang="es-ES" sz="1200" dirty="0" err="1" smtClean="0"/>
              <a:t>moins</a:t>
            </a:r>
            <a:r>
              <a:rPr lang="es-ES" sz="1200" dirty="0" smtClean="0"/>
              <a:t> de </a:t>
            </a:r>
            <a:r>
              <a:rPr lang="es-ES" sz="1200" dirty="0" err="1" smtClean="0"/>
              <a:t>cinq</a:t>
            </a:r>
            <a:r>
              <a:rPr lang="es-ES" sz="1200" dirty="0" smtClean="0"/>
              <a:t> minutes </a:t>
            </a:r>
            <a:r>
              <a:rPr lang="es-ES" sz="1200" dirty="0" err="1" smtClean="0"/>
              <a:t>pourquoi</a:t>
            </a:r>
            <a:r>
              <a:rPr lang="es-ES" sz="1200" dirty="0" smtClean="0"/>
              <a:t> ce que tu </a:t>
            </a:r>
            <a:r>
              <a:rPr lang="es-ES" sz="1200" dirty="0" err="1" smtClean="0"/>
              <a:t>aimes</a:t>
            </a:r>
            <a:r>
              <a:rPr lang="es-ES" sz="1200" dirty="0" smtClean="0"/>
              <a:t> et </a:t>
            </a:r>
            <a:r>
              <a:rPr lang="es-ES" sz="1200" dirty="0" err="1" smtClean="0"/>
              <a:t>passionnant</a:t>
            </a:r>
            <a:r>
              <a:rPr lang="es-ES" sz="1200" dirty="0" smtClean="0"/>
              <a:t>. </a:t>
            </a:r>
          </a:p>
          <a:p>
            <a:endParaRPr lang="es-ES" sz="1200" dirty="0"/>
          </a:p>
          <a:p>
            <a:r>
              <a:rPr lang="es-ES" sz="1200" dirty="0" smtClean="0"/>
              <a:t> </a:t>
            </a:r>
            <a:endParaRPr lang="es-ES" sz="1200" dirty="0" smtClean="0"/>
          </a:p>
          <a:p>
            <a:r>
              <a:rPr lang="es-ES" sz="1200" dirty="0" err="1" smtClean="0"/>
              <a:t>Rappelle-toi</a:t>
            </a:r>
            <a:r>
              <a:rPr lang="es-ES" sz="1200" dirty="0" smtClean="0"/>
              <a:t>, </a:t>
            </a:r>
            <a:r>
              <a:rPr lang="es-ES" sz="1200" b="1" dirty="0" err="1" smtClean="0"/>
              <a:t>tout</a:t>
            </a:r>
            <a:r>
              <a:rPr lang="es-ES" sz="1200" b="1" dirty="0" smtClean="0"/>
              <a:t> </a:t>
            </a:r>
            <a:r>
              <a:rPr lang="es-ES" sz="1200" b="1" dirty="0" err="1" smtClean="0"/>
              <a:t>dépend</a:t>
            </a:r>
            <a:r>
              <a:rPr lang="es-ES" sz="1200" dirty="0" smtClean="0"/>
              <a:t> de </a:t>
            </a:r>
            <a:r>
              <a:rPr lang="es-ES" sz="1200" dirty="0" err="1" smtClean="0"/>
              <a:t>l’implication</a:t>
            </a:r>
            <a:r>
              <a:rPr lang="es-ES" sz="1200" dirty="0" smtClean="0"/>
              <a:t> et de </a:t>
            </a:r>
            <a:r>
              <a:rPr lang="es-ES" sz="1200" dirty="0" err="1" smtClean="0"/>
              <a:t>l’énergie</a:t>
            </a:r>
            <a:r>
              <a:rPr lang="es-ES" sz="1200" dirty="0" smtClean="0"/>
              <a:t> de </a:t>
            </a:r>
            <a:r>
              <a:rPr lang="es-ES" sz="1200" dirty="0" err="1" smtClean="0"/>
              <a:t>chacun</a:t>
            </a:r>
            <a:r>
              <a:rPr lang="es-ES" sz="1200" dirty="0" smtClean="0"/>
              <a:t> des </a:t>
            </a:r>
            <a:r>
              <a:rPr lang="es-ES" sz="1200" dirty="0" err="1" smtClean="0"/>
              <a:t>participants</a:t>
            </a:r>
            <a:r>
              <a:rPr lang="es-ES" sz="1200" dirty="0" smtClean="0"/>
              <a:t>, </a:t>
            </a:r>
            <a:r>
              <a:rPr lang="es-ES" sz="1200" dirty="0" err="1" smtClean="0"/>
              <a:t>c’est</a:t>
            </a:r>
            <a:r>
              <a:rPr lang="es-ES" sz="1200" dirty="0" smtClean="0"/>
              <a:t> à </a:t>
            </a:r>
            <a:r>
              <a:rPr lang="es-ES" sz="1200" dirty="0" err="1" smtClean="0"/>
              <a:t>dire</a:t>
            </a:r>
            <a:r>
              <a:rPr lang="es-ES" sz="1200" dirty="0" smtClean="0"/>
              <a:t> </a:t>
            </a:r>
            <a:r>
              <a:rPr lang="es-ES" sz="1200" dirty="0" err="1" smtClean="0"/>
              <a:t>toi-même</a:t>
            </a:r>
            <a:r>
              <a:rPr lang="es-ES" sz="1200" dirty="0" smtClean="0"/>
              <a:t>. </a:t>
            </a:r>
            <a:r>
              <a:rPr lang="es-ES" sz="1200" dirty="0" err="1" smtClean="0"/>
              <a:t>C’est</a:t>
            </a:r>
            <a:r>
              <a:rPr lang="es-ES" sz="1200" dirty="0" smtClean="0"/>
              <a:t> </a:t>
            </a:r>
            <a:r>
              <a:rPr lang="es-ES" sz="1200" dirty="0" err="1" smtClean="0"/>
              <a:t>pourquoi</a:t>
            </a:r>
            <a:r>
              <a:rPr lang="es-ES" sz="1200" dirty="0" smtClean="0"/>
              <a:t> </a:t>
            </a:r>
            <a:r>
              <a:rPr lang="es-ES" sz="1200" dirty="0" err="1" smtClean="0"/>
              <a:t>nous</a:t>
            </a:r>
            <a:r>
              <a:rPr lang="es-ES" sz="1200" dirty="0" smtClean="0"/>
              <a:t> </a:t>
            </a:r>
            <a:r>
              <a:rPr lang="es-ES" sz="1200" dirty="0" err="1" smtClean="0"/>
              <a:t>savons</a:t>
            </a:r>
            <a:r>
              <a:rPr lang="es-ES" sz="1200" dirty="0" smtClean="0"/>
              <a:t> que cela va </a:t>
            </a:r>
            <a:r>
              <a:rPr lang="es-ES" sz="1200" dirty="0" err="1" smtClean="0"/>
              <a:t>fonctionner</a:t>
            </a:r>
            <a:r>
              <a:rPr lang="es-ES" sz="1200" dirty="0" smtClean="0"/>
              <a:t> !</a:t>
            </a:r>
            <a:endParaRPr lang="es-ES" sz="1200" dirty="0"/>
          </a:p>
          <a:p>
            <a:pPr algn="just"/>
            <a:endParaRPr lang="es-ES" sz="1200" dirty="0"/>
          </a:p>
        </p:txBody>
      </p:sp>
      <p:sp>
        <p:nvSpPr>
          <p:cNvPr id="19" name="18 Rectángulo"/>
          <p:cNvSpPr/>
          <p:nvPr/>
        </p:nvSpPr>
        <p:spPr>
          <a:xfrm>
            <a:off x="1043608" y="1876182"/>
            <a:ext cx="1961050" cy="369332"/>
          </a:xfrm>
          <a:prstGeom prst="rect">
            <a:avLst/>
          </a:prstGeom>
        </p:spPr>
        <p:txBody>
          <a:bodyPr wrap="none">
            <a:spAutoFit/>
          </a:bodyPr>
          <a:lstStyle/>
          <a:p>
            <a:r>
              <a:rPr lang="es-ES" b="1" dirty="0" smtClean="0"/>
              <a:t>Programa </a:t>
            </a:r>
            <a:r>
              <a:rPr lang="es-ES" b="1" dirty="0" err="1"/>
              <a:t>Creat</a:t>
            </a:r>
            <a:r>
              <a:rPr lang="es-ES" b="1" dirty="0" err="1">
                <a:solidFill>
                  <a:srgbClr val="E48C0A"/>
                </a:solidFill>
              </a:rPr>
              <a:t>ibi</a:t>
            </a:r>
            <a:r>
              <a:rPr lang="es-ES" b="1" dirty="0" smtClean="0"/>
              <a:t> </a:t>
            </a:r>
            <a:endParaRPr lang="es-ES" b="1" dirty="0"/>
          </a:p>
        </p:txBody>
      </p:sp>
      <p:pic>
        <p:nvPicPr>
          <p:cNvPr id="20" name="19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382342"/>
            <a:ext cx="3859363" cy="2243517"/>
          </a:xfrm>
          <a:prstGeom prst="rect">
            <a:avLst/>
          </a:prstGeom>
        </p:spPr>
      </p:pic>
      <p:sp>
        <p:nvSpPr>
          <p:cNvPr id="21" name="20 CuadroTexto"/>
          <p:cNvSpPr txBox="1"/>
          <p:nvPr/>
        </p:nvSpPr>
        <p:spPr>
          <a:xfrm>
            <a:off x="1043608" y="2245514"/>
            <a:ext cx="7422742" cy="830997"/>
          </a:xfrm>
          <a:prstGeom prst="rect">
            <a:avLst/>
          </a:prstGeom>
          <a:noFill/>
        </p:spPr>
        <p:txBody>
          <a:bodyPr wrap="square" numCol="1" rtlCol="0">
            <a:spAutoFit/>
          </a:bodyPr>
          <a:lstStyle/>
          <a:p>
            <a:r>
              <a:rPr lang="fr-FR" sz="1200" b="1" dirty="0" err="1"/>
              <a:t>Creat</a:t>
            </a:r>
            <a:r>
              <a:rPr lang="fr-FR" sz="1200" b="1" dirty="0" err="1">
                <a:solidFill>
                  <a:schemeClr val="accent6"/>
                </a:solidFill>
              </a:rPr>
              <a:t>ibi</a:t>
            </a:r>
            <a:r>
              <a:rPr lang="fr-FR" sz="1200" dirty="0"/>
              <a:t>, il s'agit de partager, de ce fait nous trouverons des espaces pour pouvoir connaître les autres tout en approfondissant ce qui nous plait. En définitive, c'est </a:t>
            </a:r>
            <a:r>
              <a:rPr lang="fr-FR" sz="1200" dirty="0" err="1"/>
              <a:t>un</a:t>
            </a:r>
            <a:r>
              <a:rPr lang="fr-FR" sz="1200" b="1" dirty="0" err="1"/>
              <a:t>Open</a:t>
            </a:r>
            <a:r>
              <a:rPr lang="fr-FR" sz="1200" b="1" dirty="0"/>
              <a:t> </a:t>
            </a:r>
            <a:r>
              <a:rPr lang="fr-FR" sz="1200" b="1" dirty="0" err="1"/>
              <a:t>Space</a:t>
            </a:r>
            <a:r>
              <a:rPr lang="fr-FR" sz="1200" dirty="0"/>
              <a:t> dans lequel sont générées des conversations productives, et où l'unique norme est « </a:t>
            </a:r>
            <a:r>
              <a:rPr lang="fr-FR" sz="1200" b="1" dirty="0"/>
              <a:t>La Règle des Deux pieds</a:t>
            </a:r>
            <a:r>
              <a:rPr lang="fr-FR" sz="1200" dirty="0"/>
              <a:t> » : si tu sens que ce débat ne t'est pas enrichissant ou que tu n'apportes pas à la conversation, tu te lèves et tu vas à une autre discussion parallèle ! Aussi facile que ca !</a:t>
            </a:r>
            <a:endParaRPr lang="es-ES" sz="1200" dirty="0" smtClean="0"/>
          </a:p>
        </p:txBody>
      </p:sp>
    </p:spTree>
    <p:extLst>
      <p:ext uri="{BB962C8B-B14F-4D97-AF65-F5344CB8AC3E}">
        <p14:creationId xmlns:p14="http://schemas.microsoft.com/office/powerpoint/2010/main" val="2710286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pic>
        <p:nvPicPr>
          <p:cNvPr id="4" name="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5776" y="2370366"/>
            <a:ext cx="5400600" cy="3011779"/>
          </a:xfrm>
          <a:prstGeom prst="rect">
            <a:avLst/>
          </a:prstGeom>
        </p:spPr>
      </p:pic>
      <p:sp>
        <p:nvSpPr>
          <p:cNvPr id="33" name="32 CuadroTexto"/>
          <p:cNvSpPr txBox="1"/>
          <p:nvPr/>
        </p:nvSpPr>
        <p:spPr>
          <a:xfrm>
            <a:off x="2771800" y="5559623"/>
            <a:ext cx="5544616" cy="461665"/>
          </a:xfrm>
          <a:prstGeom prst="rect">
            <a:avLst/>
          </a:prstGeom>
          <a:noFill/>
        </p:spPr>
        <p:txBody>
          <a:bodyPr wrap="square" numCol="1" rtlCol="0">
            <a:spAutoFit/>
          </a:bodyPr>
          <a:lstStyle/>
          <a:p>
            <a:r>
              <a:rPr lang="es-ES" sz="1200" dirty="0"/>
              <a:t>Los horarios de las quedadas creativas serán comunicados los días previos a </a:t>
            </a:r>
            <a:r>
              <a:rPr lang="es-ES" sz="1200" b="1" dirty="0" err="1"/>
              <a:t>Creat</a:t>
            </a:r>
            <a:r>
              <a:rPr lang="es-ES" sz="1200" b="1" dirty="0" err="1">
                <a:solidFill>
                  <a:srgbClr val="E48C0A"/>
                </a:solidFill>
              </a:rPr>
              <a:t>ibi</a:t>
            </a:r>
            <a:r>
              <a:rPr lang="es-ES" sz="1200" dirty="0" smtClean="0"/>
              <a:t>. </a:t>
            </a:r>
            <a:endParaRPr lang="es-ES" sz="1200" i="1" dirty="0"/>
          </a:p>
          <a:p>
            <a:pPr algn="just"/>
            <a:endParaRPr lang="es-ES" sz="1200" dirty="0"/>
          </a:p>
        </p:txBody>
      </p:sp>
      <p:sp>
        <p:nvSpPr>
          <p:cNvPr id="42" name="41 Rectángulo"/>
          <p:cNvSpPr/>
          <p:nvPr/>
        </p:nvSpPr>
        <p:spPr>
          <a:xfrm>
            <a:off x="1043608" y="1876182"/>
            <a:ext cx="1961050" cy="369332"/>
          </a:xfrm>
          <a:prstGeom prst="rect">
            <a:avLst/>
          </a:prstGeom>
        </p:spPr>
        <p:txBody>
          <a:bodyPr wrap="none">
            <a:spAutoFit/>
          </a:bodyPr>
          <a:lstStyle/>
          <a:p>
            <a:r>
              <a:rPr lang="es-ES" b="1" dirty="0" smtClean="0"/>
              <a:t>Programa </a:t>
            </a:r>
            <a:r>
              <a:rPr lang="es-ES" b="1" dirty="0" err="1"/>
              <a:t>Creat</a:t>
            </a:r>
            <a:r>
              <a:rPr lang="es-ES" b="1" dirty="0" err="1">
                <a:solidFill>
                  <a:srgbClr val="E48C0A"/>
                </a:solidFill>
              </a:rPr>
              <a:t>ibi</a:t>
            </a:r>
            <a:r>
              <a:rPr lang="es-ES" b="1" dirty="0" smtClean="0"/>
              <a:t> </a:t>
            </a:r>
            <a:endParaRPr lang="es-ES" b="1" dirty="0"/>
          </a:p>
        </p:txBody>
      </p:sp>
      <p:pic>
        <p:nvPicPr>
          <p:cNvPr id="13" name="1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3116026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14" name="13 Rectángulo"/>
          <p:cNvSpPr/>
          <p:nvPr/>
        </p:nvSpPr>
        <p:spPr>
          <a:xfrm>
            <a:off x="1043608" y="1876182"/>
            <a:ext cx="886012" cy="369332"/>
          </a:xfrm>
          <a:prstGeom prst="rect">
            <a:avLst/>
          </a:prstGeom>
        </p:spPr>
        <p:txBody>
          <a:bodyPr wrap="none">
            <a:spAutoFit/>
          </a:bodyPr>
          <a:lstStyle/>
          <a:p>
            <a:r>
              <a:rPr lang="es-ES" b="1" dirty="0" smtClean="0"/>
              <a:t>El lugar</a:t>
            </a:r>
            <a:endParaRPr lang="es-ES" b="1" dirty="0"/>
          </a:p>
        </p:txBody>
      </p:sp>
      <p:sp>
        <p:nvSpPr>
          <p:cNvPr id="42" name="41 Rectángulo"/>
          <p:cNvSpPr/>
          <p:nvPr/>
        </p:nvSpPr>
        <p:spPr>
          <a:xfrm>
            <a:off x="570121" y="2564904"/>
            <a:ext cx="2232248" cy="1569660"/>
          </a:xfrm>
          <a:prstGeom prst="rect">
            <a:avLst/>
          </a:prstGeom>
        </p:spPr>
        <p:txBody>
          <a:bodyPr wrap="square">
            <a:spAutoFit/>
          </a:bodyPr>
          <a:lstStyle/>
          <a:p>
            <a:pPr algn="r"/>
            <a:r>
              <a:rPr lang="es-ES" sz="1200" dirty="0" err="1" smtClean="0">
                <a:cs typeface="Arial" pitchFamily="34" charset="0"/>
              </a:rPr>
              <a:t>L’événement</a:t>
            </a:r>
            <a:r>
              <a:rPr lang="es-ES" sz="1200" dirty="0" smtClean="0">
                <a:cs typeface="Arial" pitchFamily="34" charset="0"/>
              </a:rPr>
              <a:t> aura </a:t>
            </a:r>
            <a:r>
              <a:rPr lang="es-ES" sz="1200" dirty="0" err="1" smtClean="0">
                <a:cs typeface="Arial" pitchFamily="34" charset="0"/>
              </a:rPr>
              <a:t>lieu</a:t>
            </a:r>
            <a:r>
              <a:rPr lang="es-ES" sz="1200" dirty="0" smtClean="0">
                <a:cs typeface="Arial" pitchFamily="34" charset="0"/>
              </a:rPr>
              <a:t> </a:t>
            </a:r>
            <a:r>
              <a:rPr lang="es-ES" sz="1200" dirty="0" err="1" smtClean="0">
                <a:cs typeface="Arial" pitchFamily="34" charset="0"/>
              </a:rPr>
              <a:t>au</a:t>
            </a:r>
            <a:r>
              <a:rPr lang="es-ES" sz="1200" dirty="0" smtClean="0">
                <a:cs typeface="Arial" pitchFamily="34" charset="0"/>
              </a:rPr>
              <a:t> magnifique </a:t>
            </a:r>
            <a:r>
              <a:rPr lang="es-ES" sz="1200" b="1" dirty="0" smtClean="0">
                <a:cs typeface="Arial" pitchFamily="34" charset="0"/>
              </a:rPr>
              <a:t>Convento </a:t>
            </a:r>
            <a:r>
              <a:rPr lang="es-ES" sz="1200" b="1" dirty="0" smtClean="0">
                <a:cs typeface="Arial" pitchFamily="34" charset="0"/>
              </a:rPr>
              <a:t>de los P.P. Dominicos y el Antiguo Polvorín de </a:t>
            </a:r>
            <a:r>
              <a:rPr lang="es-ES" sz="1200" b="1" dirty="0" smtClean="0">
                <a:cs typeface="Arial" pitchFamily="34" charset="0"/>
              </a:rPr>
              <a:t>Ibiza, </a:t>
            </a:r>
            <a:r>
              <a:rPr lang="es-ES" sz="1200" b="1" dirty="0" err="1" smtClean="0">
                <a:cs typeface="Arial" pitchFamily="34" charset="0"/>
              </a:rPr>
              <a:t>Dalt</a:t>
            </a:r>
            <a:r>
              <a:rPr lang="es-ES" sz="1200" b="1" dirty="0" smtClean="0">
                <a:cs typeface="Arial" pitchFamily="34" charset="0"/>
              </a:rPr>
              <a:t> </a:t>
            </a:r>
            <a:r>
              <a:rPr lang="es-ES" sz="1200" b="1" dirty="0" smtClean="0">
                <a:cs typeface="Arial" pitchFamily="34" charset="0"/>
              </a:rPr>
              <a:t>Vila, </a:t>
            </a:r>
            <a:r>
              <a:rPr lang="es-ES" sz="1200" dirty="0" smtClean="0">
                <a:cs typeface="Arial" pitchFamily="34" charset="0"/>
              </a:rPr>
              <a:t>un </a:t>
            </a:r>
            <a:r>
              <a:rPr lang="es-ES" sz="1200" dirty="0" err="1" smtClean="0">
                <a:cs typeface="Arial" pitchFamily="34" charset="0"/>
              </a:rPr>
              <a:t>quartier</a:t>
            </a:r>
            <a:r>
              <a:rPr lang="es-ES" sz="1200" dirty="0" smtClean="0">
                <a:cs typeface="Arial" pitchFamily="34" charset="0"/>
              </a:rPr>
              <a:t> </a:t>
            </a:r>
            <a:r>
              <a:rPr lang="es-ES" sz="1200" dirty="0" err="1" smtClean="0">
                <a:cs typeface="Arial" pitchFamily="34" charset="0"/>
              </a:rPr>
              <a:t>ancien</a:t>
            </a:r>
            <a:r>
              <a:rPr lang="es-ES" sz="1200" dirty="0" smtClean="0">
                <a:cs typeface="Arial" pitchFamily="34" charset="0"/>
              </a:rPr>
              <a:t> </a:t>
            </a:r>
            <a:r>
              <a:rPr lang="es-ES" sz="1200" dirty="0" err="1" smtClean="0">
                <a:cs typeface="Arial" pitchFamily="34" charset="0"/>
              </a:rPr>
              <a:t>d’Ibiza</a:t>
            </a:r>
            <a:r>
              <a:rPr lang="es-ES" sz="1200" dirty="0" smtClean="0">
                <a:cs typeface="Arial" pitchFamily="34" charset="0"/>
              </a:rPr>
              <a:t>. Un </a:t>
            </a:r>
            <a:r>
              <a:rPr lang="es-ES" sz="1200" dirty="0" err="1" smtClean="0">
                <a:cs typeface="Arial" pitchFamily="34" charset="0"/>
              </a:rPr>
              <a:t>bijoux</a:t>
            </a:r>
            <a:r>
              <a:rPr lang="es-ES" sz="1200" dirty="0" smtClean="0">
                <a:cs typeface="Arial" pitchFamily="34" charset="0"/>
              </a:rPr>
              <a:t> </a:t>
            </a:r>
            <a:r>
              <a:rPr lang="es-ES" sz="1200" dirty="0" err="1" smtClean="0">
                <a:cs typeface="Arial" pitchFamily="34" charset="0"/>
              </a:rPr>
              <a:t>d’ancienneté</a:t>
            </a:r>
            <a:r>
              <a:rPr lang="es-ES" sz="1200" dirty="0" smtClean="0">
                <a:cs typeface="Arial" pitchFamily="34" charset="0"/>
              </a:rPr>
              <a:t> </a:t>
            </a:r>
            <a:r>
              <a:rPr lang="es-ES" sz="1200" dirty="0" err="1" smtClean="0">
                <a:cs typeface="Arial" pitchFamily="34" charset="0"/>
              </a:rPr>
              <a:t>parmi</a:t>
            </a:r>
            <a:r>
              <a:rPr lang="es-ES" sz="1200" dirty="0" smtClean="0">
                <a:cs typeface="Arial" pitchFamily="34" charset="0"/>
              </a:rPr>
              <a:t> les </a:t>
            </a:r>
            <a:r>
              <a:rPr lang="es-ES" sz="1200" dirty="0" err="1" smtClean="0">
                <a:cs typeface="Arial" pitchFamily="34" charset="0"/>
              </a:rPr>
              <a:t>différentes</a:t>
            </a:r>
            <a:r>
              <a:rPr lang="es-ES" sz="1200" dirty="0" smtClean="0">
                <a:cs typeface="Arial" pitchFamily="34" charset="0"/>
              </a:rPr>
              <a:t> </a:t>
            </a:r>
            <a:r>
              <a:rPr lang="es-ES" sz="1200" dirty="0" err="1" smtClean="0">
                <a:cs typeface="Arial" pitchFamily="34" charset="0"/>
              </a:rPr>
              <a:t>histoires</a:t>
            </a:r>
            <a:r>
              <a:rPr lang="es-ES" sz="1200" dirty="0" smtClean="0">
                <a:cs typeface="Arial" pitchFamily="34" charset="0"/>
              </a:rPr>
              <a:t> que </a:t>
            </a:r>
            <a:r>
              <a:rPr lang="es-ES" sz="1200" dirty="0" err="1" smtClean="0">
                <a:cs typeface="Arial" pitchFamily="34" charset="0"/>
              </a:rPr>
              <a:t>nous</a:t>
            </a:r>
            <a:r>
              <a:rPr lang="es-ES" sz="1200" dirty="0" smtClean="0">
                <a:cs typeface="Arial" pitchFamily="34" charset="0"/>
              </a:rPr>
              <a:t> </a:t>
            </a:r>
            <a:r>
              <a:rPr lang="es-ES" sz="1200" dirty="0" err="1" smtClean="0">
                <a:cs typeface="Arial" pitchFamily="34" charset="0"/>
              </a:rPr>
              <a:t>racontent</a:t>
            </a:r>
            <a:r>
              <a:rPr lang="es-ES" sz="1200" dirty="0" smtClean="0">
                <a:cs typeface="Arial" pitchFamily="34" charset="0"/>
              </a:rPr>
              <a:t> </a:t>
            </a:r>
            <a:r>
              <a:rPr lang="es-ES" sz="1200" dirty="0" err="1" smtClean="0">
                <a:cs typeface="Arial" pitchFamily="34" charset="0"/>
              </a:rPr>
              <a:t>l’île</a:t>
            </a:r>
            <a:r>
              <a:rPr lang="es-ES" sz="1200" dirty="0" smtClean="0">
                <a:cs typeface="Arial" pitchFamily="34" charset="0"/>
              </a:rPr>
              <a:t>.</a:t>
            </a:r>
            <a:endParaRPr lang="es-ES" sz="1200" dirty="0">
              <a:cs typeface="Arial" pitchFamily="34" charset="0"/>
            </a:endParaRPr>
          </a:p>
        </p:txBody>
      </p:sp>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808" y="4240874"/>
            <a:ext cx="2939336" cy="220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1482" y="2707689"/>
            <a:ext cx="3239676" cy="216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8 Conector angular"/>
          <p:cNvCxnSpPr/>
          <p:nvPr/>
        </p:nvCxnSpPr>
        <p:spPr>
          <a:xfrm rot="10800000">
            <a:off x="2778712" y="3098308"/>
            <a:ext cx="1361243" cy="114256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a:stCxn id="33" idx="1"/>
          </p:cNvCxnSpPr>
          <p:nvPr/>
        </p:nvCxnSpPr>
        <p:spPr>
          <a:xfrm rot="10800000">
            <a:off x="2771800" y="2924945"/>
            <a:ext cx="2079683" cy="86348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1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2213107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14" name="13 Rectángulo"/>
          <p:cNvSpPr/>
          <p:nvPr/>
        </p:nvSpPr>
        <p:spPr>
          <a:xfrm>
            <a:off x="1043608" y="1876182"/>
            <a:ext cx="886012" cy="369332"/>
          </a:xfrm>
          <a:prstGeom prst="rect">
            <a:avLst/>
          </a:prstGeom>
        </p:spPr>
        <p:txBody>
          <a:bodyPr wrap="none">
            <a:spAutoFit/>
          </a:bodyPr>
          <a:lstStyle/>
          <a:p>
            <a:r>
              <a:rPr lang="es-ES" b="1" dirty="0" smtClean="0"/>
              <a:t>El lugar</a:t>
            </a:r>
            <a:endParaRPr lang="es-ES" b="1" dirty="0"/>
          </a:p>
        </p:txBody>
      </p:sp>
      <p:sp>
        <p:nvSpPr>
          <p:cNvPr id="15" name="14 CuadroTexto"/>
          <p:cNvSpPr txBox="1"/>
          <p:nvPr/>
        </p:nvSpPr>
        <p:spPr>
          <a:xfrm>
            <a:off x="2771800" y="2564904"/>
            <a:ext cx="5544616" cy="2308324"/>
          </a:xfrm>
          <a:prstGeom prst="rect">
            <a:avLst/>
          </a:prstGeom>
          <a:noFill/>
        </p:spPr>
        <p:txBody>
          <a:bodyPr wrap="square" numCol="1" rtlCol="0">
            <a:spAutoFit/>
          </a:bodyPr>
          <a:lstStyle/>
          <a:p>
            <a:r>
              <a:rPr lang="es-ES_tradnl" sz="1200" dirty="0" err="1" smtClean="0"/>
              <a:t>L’adresse</a:t>
            </a:r>
            <a:r>
              <a:rPr lang="es-ES_tradnl" sz="1200" dirty="0" smtClean="0"/>
              <a:t> du </a:t>
            </a:r>
            <a:r>
              <a:rPr lang="es-ES_tradnl" sz="1200" dirty="0" err="1" smtClean="0"/>
              <a:t>lieu</a:t>
            </a:r>
            <a:r>
              <a:rPr lang="es-ES_tradnl" sz="1200" dirty="0" smtClean="0"/>
              <a:t> </a:t>
            </a:r>
            <a:r>
              <a:rPr lang="es-ES_tradnl" sz="1200" dirty="0" err="1" smtClean="0"/>
              <a:t>est</a:t>
            </a:r>
            <a:r>
              <a:rPr lang="es-ES_tradnl" sz="1200" dirty="0" smtClean="0"/>
              <a:t> </a:t>
            </a:r>
            <a:r>
              <a:rPr lang="es-ES_tradnl" sz="1200" dirty="0" err="1" smtClean="0"/>
              <a:t>celle</a:t>
            </a:r>
            <a:r>
              <a:rPr lang="es-ES_tradnl" sz="1200" dirty="0" smtClean="0"/>
              <a:t>-ci</a:t>
            </a:r>
            <a:r>
              <a:rPr lang="es-ES_tradnl" sz="1200" dirty="0"/>
              <a:t/>
            </a:r>
            <a:br>
              <a:rPr lang="es-ES_tradnl" sz="1200" dirty="0"/>
            </a:br>
            <a:endParaRPr lang="es-ES" sz="1200" i="1" dirty="0"/>
          </a:p>
          <a:p>
            <a:r>
              <a:rPr lang="es-ES_tradnl" sz="1200" dirty="0" err="1"/>
              <a:t>Plaça</a:t>
            </a:r>
            <a:r>
              <a:rPr lang="es-ES_tradnl" sz="1200" dirty="0"/>
              <a:t> </a:t>
            </a:r>
            <a:r>
              <a:rPr lang="es-ES_tradnl" sz="1200" dirty="0" err="1"/>
              <a:t>d'Espanya</a:t>
            </a:r>
            <a:r>
              <a:rPr lang="es-ES_tradnl" sz="1200" dirty="0"/>
              <a:t>, 1</a:t>
            </a:r>
            <a:br>
              <a:rPr lang="es-ES_tradnl" sz="1200" dirty="0"/>
            </a:br>
            <a:r>
              <a:rPr lang="es-ES_tradnl" sz="1200" dirty="0"/>
              <a:t>07800 </a:t>
            </a:r>
            <a:r>
              <a:rPr lang="es-ES_tradnl" sz="1200" dirty="0" err="1"/>
              <a:t>Eivissa</a:t>
            </a:r>
            <a:r>
              <a:rPr lang="es-ES_tradnl" sz="1200" dirty="0"/>
              <a:t>,</a:t>
            </a:r>
            <a:br>
              <a:rPr lang="es-ES_tradnl" sz="1200" dirty="0"/>
            </a:br>
            <a:r>
              <a:rPr lang="es-ES_tradnl" sz="1200" dirty="0"/>
              <a:t>Islas Baleares</a:t>
            </a:r>
            <a:br>
              <a:rPr lang="es-ES_tradnl" sz="1200" dirty="0"/>
            </a:br>
            <a:endParaRPr lang="es-ES" sz="1200" i="1" dirty="0"/>
          </a:p>
          <a:p>
            <a:r>
              <a:rPr lang="es-ES_tradnl" sz="1200" dirty="0" smtClean="0"/>
              <a:t>Et le </a:t>
            </a:r>
            <a:r>
              <a:rPr lang="es-ES_tradnl" sz="1200" dirty="0" err="1" smtClean="0"/>
              <a:t>numéro</a:t>
            </a:r>
            <a:r>
              <a:rPr lang="es-ES_tradnl" sz="1200" dirty="0" smtClean="0"/>
              <a:t> de </a:t>
            </a:r>
            <a:r>
              <a:rPr lang="es-ES_tradnl" sz="1200" dirty="0" err="1" smtClean="0"/>
              <a:t>téléphone</a:t>
            </a:r>
            <a:r>
              <a:rPr lang="es-ES_tradnl" sz="1200" dirty="0" smtClean="0"/>
              <a:t> en cas de </a:t>
            </a:r>
            <a:r>
              <a:rPr lang="es-ES_tradnl" sz="1200" dirty="0" err="1" smtClean="0"/>
              <a:t>besoin</a:t>
            </a:r>
            <a:r>
              <a:rPr lang="es-ES_tradnl" sz="1200" dirty="0" smtClean="0"/>
              <a:t> :971 </a:t>
            </a:r>
            <a:r>
              <a:rPr lang="es-ES_tradnl" sz="1200" dirty="0"/>
              <a:t>39 75 </a:t>
            </a:r>
            <a:r>
              <a:rPr lang="es-ES_tradnl" sz="1200" dirty="0" smtClean="0"/>
              <a:t>00.</a:t>
            </a:r>
          </a:p>
          <a:p>
            <a:endParaRPr lang="es-ES" sz="1200" i="1" dirty="0"/>
          </a:p>
          <a:p>
            <a:r>
              <a:rPr lang="es-ES" sz="1200" dirty="0" err="1" smtClean="0"/>
              <a:t>Nous</a:t>
            </a:r>
            <a:r>
              <a:rPr lang="es-ES" sz="1200" dirty="0" smtClean="0"/>
              <a:t> </a:t>
            </a:r>
            <a:r>
              <a:rPr lang="es-ES" sz="1200" dirty="0" err="1" smtClean="0"/>
              <a:t>vous</a:t>
            </a:r>
            <a:r>
              <a:rPr lang="es-ES" sz="1200" dirty="0" smtClean="0"/>
              <a:t> </a:t>
            </a:r>
            <a:r>
              <a:rPr lang="es-ES" sz="1200" dirty="0" err="1" smtClean="0"/>
              <a:t>proposerons</a:t>
            </a:r>
            <a:r>
              <a:rPr lang="es-ES" sz="1200" dirty="0" smtClean="0"/>
              <a:t> </a:t>
            </a:r>
            <a:r>
              <a:rPr lang="es-ES" sz="1200" dirty="0" err="1" smtClean="0"/>
              <a:t>différentes</a:t>
            </a:r>
            <a:r>
              <a:rPr lang="es-ES" sz="1200" dirty="0" smtClean="0"/>
              <a:t> </a:t>
            </a:r>
            <a:r>
              <a:rPr lang="es-ES" sz="1200" dirty="0" err="1" smtClean="0"/>
              <a:t>activités</a:t>
            </a:r>
            <a:r>
              <a:rPr lang="es-ES" sz="1200" dirty="0" smtClean="0"/>
              <a:t> </a:t>
            </a:r>
            <a:r>
              <a:rPr lang="es-ES" sz="1200" dirty="0" err="1" smtClean="0"/>
              <a:t>pour</a:t>
            </a:r>
            <a:r>
              <a:rPr lang="es-ES" sz="1200" dirty="0" smtClean="0"/>
              <a:t> </a:t>
            </a:r>
            <a:r>
              <a:rPr lang="es-ES" sz="1200" dirty="0" err="1" smtClean="0"/>
              <a:t>occuper</a:t>
            </a:r>
            <a:r>
              <a:rPr lang="es-ES" sz="1200" dirty="0" smtClean="0"/>
              <a:t> </a:t>
            </a:r>
            <a:r>
              <a:rPr lang="es-ES" sz="1200" dirty="0" err="1" smtClean="0"/>
              <a:t>votre</a:t>
            </a:r>
            <a:r>
              <a:rPr lang="es-ES" sz="1200" dirty="0" smtClean="0"/>
              <a:t> </a:t>
            </a:r>
            <a:r>
              <a:rPr lang="es-ES" sz="1200" dirty="0" err="1" smtClean="0"/>
              <a:t>temps</a:t>
            </a:r>
            <a:r>
              <a:rPr lang="es-ES" sz="1200" dirty="0" smtClean="0"/>
              <a:t> libre. Si </a:t>
            </a:r>
            <a:r>
              <a:rPr lang="es-ES" sz="1200" dirty="0" err="1" smtClean="0"/>
              <a:t>vous</a:t>
            </a:r>
            <a:r>
              <a:rPr lang="es-ES" sz="1200" dirty="0" smtClean="0"/>
              <a:t> </a:t>
            </a:r>
            <a:r>
              <a:rPr lang="es-ES" sz="1200" dirty="0" err="1" smtClean="0"/>
              <a:t>préférez</a:t>
            </a:r>
            <a:r>
              <a:rPr lang="es-ES" sz="1200" dirty="0" smtClean="0"/>
              <a:t> </a:t>
            </a:r>
            <a:r>
              <a:rPr lang="es-ES" sz="1200" dirty="0" err="1" smtClean="0"/>
              <a:t>vous</a:t>
            </a:r>
            <a:r>
              <a:rPr lang="es-ES" sz="1200" dirty="0" smtClean="0"/>
              <a:t> </a:t>
            </a:r>
            <a:r>
              <a:rPr lang="es-ES" sz="1200" dirty="0" err="1" smtClean="0"/>
              <a:t>occuper</a:t>
            </a:r>
            <a:r>
              <a:rPr lang="es-ES" sz="1200" dirty="0" smtClean="0"/>
              <a:t> par </a:t>
            </a:r>
            <a:r>
              <a:rPr lang="es-ES" sz="1200" dirty="0" err="1" smtClean="0"/>
              <a:t>vous-même</a:t>
            </a:r>
            <a:r>
              <a:rPr lang="es-ES" sz="1200" dirty="0" smtClean="0"/>
              <a:t>, </a:t>
            </a:r>
            <a:r>
              <a:rPr lang="es-ES" sz="1200" dirty="0" err="1" smtClean="0"/>
              <a:t>voici</a:t>
            </a:r>
            <a:r>
              <a:rPr lang="es-ES" sz="1200" dirty="0" smtClean="0"/>
              <a:t> nos </a:t>
            </a:r>
            <a:r>
              <a:rPr lang="es-ES" sz="1200" dirty="0" err="1" smtClean="0"/>
              <a:t>suggestions</a:t>
            </a:r>
            <a:r>
              <a:rPr lang="es-ES" sz="1200" i="1" dirty="0" smtClean="0"/>
              <a:t>:</a:t>
            </a:r>
            <a:endParaRPr lang="es-ES" sz="1200" i="1" dirty="0"/>
          </a:p>
          <a:p>
            <a:pPr algn="just"/>
            <a:endParaRPr lang="es-ES" sz="1200" dirty="0"/>
          </a:p>
          <a:p>
            <a:pPr algn="just"/>
            <a:endParaRPr lang="es-ES" sz="1200" dirty="0"/>
          </a:p>
        </p:txBody>
      </p:sp>
      <p:pic>
        <p:nvPicPr>
          <p:cNvPr id="13" name="1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rotWithShape="1">
          <a:blip r:embed="rId10" cstate="print">
            <a:extLst>
              <a:ext uri="{28A0092B-C50C-407E-A947-70E740481C1C}">
                <a14:useLocalDpi xmlns:a14="http://schemas.microsoft.com/office/drawing/2010/main" val="0"/>
              </a:ext>
            </a:extLst>
          </a:blip>
          <a:srcRect l="14335"/>
          <a:stretch/>
        </p:blipFill>
        <p:spPr>
          <a:xfrm>
            <a:off x="0" y="3356992"/>
            <a:ext cx="2808312" cy="2627106"/>
          </a:xfrm>
          <a:prstGeom prst="rect">
            <a:avLst/>
          </a:prstGeom>
        </p:spPr>
      </p:pic>
    </p:spTree>
    <p:extLst>
      <p:ext uri="{BB962C8B-B14F-4D97-AF65-F5344CB8AC3E}">
        <p14:creationId xmlns:p14="http://schemas.microsoft.com/office/powerpoint/2010/main" val="160571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784574" cy="369332"/>
          </a:xfrm>
          <a:prstGeom prst="rect">
            <a:avLst/>
          </a:prstGeom>
        </p:spPr>
        <p:txBody>
          <a:bodyPr wrap="none">
            <a:spAutoFit/>
          </a:bodyPr>
          <a:lstStyle/>
          <a:p>
            <a:r>
              <a:rPr lang="es-ES" b="1" dirty="0" smtClean="0">
                <a:solidFill>
                  <a:schemeClr val="tx1">
                    <a:lumMod val="95000"/>
                    <a:lumOff val="5000"/>
                  </a:schemeClr>
                </a:solidFill>
              </a:rPr>
              <a:t>Playas</a:t>
            </a:r>
            <a:endParaRPr lang="es-ES" b="1" dirty="0"/>
          </a:p>
        </p:txBody>
      </p:sp>
      <p:sp>
        <p:nvSpPr>
          <p:cNvPr id="18" name="17 CuadroTexto"/>
          <p:cNvSpPr txBox="1"/>
          <p:nvPr/>
        </p:nvSpPr>
        <p:spPr>
          <a:xfrm>
            <a:off x="2771800" y="2348880"/>
            <a:ext cx="5832648" cy="1938992"/>
          </a:xfrm>
          <a:prstGeom prst="rect">
            <a:avLst/>
          </a:prstGeom>
          <a:noFill/>
        </p:spPr>
        <p:txBody>
          <a:bodyPr wrap="square" numCol="1" rtlCol="0">
            <a:spAutoFit/>
          </a:bodyPr>
          <a:lstStyle/>
          <a:p>
            <a:r>
              <a:rPr lang="es-ES" sz="1200" dirty="0" smtClean="0"/>
              <a:t>Ibiza </a:t>
            </a:r>
            <a:r>
              <a:rPr lang="es-ES" sz="1200" dirty="0" err="1" smtClean="0"/>
              <a:t>dispose</a:t>
            </a:r>
            <a:r>
              <a:rPr lang="es-ES" sz="1200" dirty="0" smtClean="0"/>
              <a:t> </a:t>
            </a:r>
            <a:r>
              <a:rPr lang="es-ES" sz="1200" dirty="0" err="1" smtClean="0"/>
              <a:t>d’un</a:t>
            </a:r>
            <a:r>
              <a:rPr lang="es-ES" sz="1200" dirty="0" smtClean="0"/>
              <a:t> nombre </a:t>
            </a:r>
            <a:r>
              <a:rPr lang="es-ES" sz="1200" dirty="0" err="1" smtClean="0"/>
              <a:t>incoyable</a:t>
            </a:r>
            <a:r>
              <a:rPr lang="es-ES" sz="1200" dirty="0" smtClean="0"/>
              <a:t> de </a:t>
            </a:r>
            <a:r>
              <a:rPr lang="es-ES" sz="1200" dirty="0" err="1" smtClean="0"/>
              <a:t>plages</a:t>
            </a:r>
            <a:r>
              <a:rPr lang="es-ES" sz="1200" dirty="0" smtClean="0"/>
              <a:t> à </a:t>
            </a:r>
            <a:r>
              <a:rPr lang="es-ES" sz="1200" dirty="0" err="1" smtClean="0"/>
              <a:t>visiter</a:t>
            </a:r>
            <a:r>
              <a:rPr lang="es-ES" sz="1200" dirty="0" smtClean="0"/>
              <a:t>, </a:t>
            </a:r>
            <a:r>
              <a:rPr lang="es-ES" sz="1200" dirty="0" err="1" smtClean="0"/>
              <a:t>voici</a:t>
            </a:r>
            <a:r>
              <a:rPr lang="es-ES" sz="1200" dirty="0" smtClean="0"/>
              <a:t> les principales :</a:t>
            </a:r>
            <a:endParaRPr lang="es-ES" sz="1200" dirty="0"/>
          </a:p>
          <a:p>
            <a:r>
              <a:rPr lang="es-ES" sz="1200" dirty="0"/>
              <a:t> </a:t>
            </a:r>
          </a:p>
          <a:p>
            <a:pPr marL="355600" lvl="0" indent="-177800">
              <a:buFont typeface="Wingdings" pitchFamily="2" charset="2"/>
              <a:buChar char="§"/>
            </a:pPr>
            <a:r>
              <a:rPr lang="es-ES" sz="1200" dirty="0"/>
              <a:t>La </a:t>
            </a:r>
            <a:r>
              <a:rPr lang="es-ES" sz="1200" dirty="0" err="1" smtClean="0"/>
              <a:t>plage</a:t>
            </a:r>
            <a:r>
              <a:rPr lang="es-ES" sz="1200" dirty="0" smtClean="0"/>
              <a:t> </a:t>
            </a:r>
            <a:r>
              <a:rPr lang="es-ES" sz="1200" b="1" dirty="0" err="1" smtClean="0"/>
              <a:t>d</a:t>
            </a:r>
            <a:r>
              <a:rPr lang="es-ES" sz="1200" dirty="0" err="1" smtClean="0"/>
              <a:t>’</a:t>
            </a:r>
            <a:r>
              <a:rPr lang="es-ES" sz="1200" b="1" dirty="0" err="1"/>
              <a:t>e</a:t>
            </a:r>
            <a:r>
              <a:rPr lang="es-ES" sz="1200" b="1" dirty="0" err="1" smtClean="0"/>
              <a:t>n</a:t>
            </a:r>
            <a:r>
              <a:rPr lang="es-ES" sz="1200" b="1" dirty="0" smtClean="0"/>
              <a:t> </a:t>
            </a:r>
            <a:r>
              <a:rPr lang="es-ES" sz="1200" b="1" dirty="0"/>
              <a:t>Bossa</a:t>
            </a:r>
            <a:r>
              <a:rPr lang="es-ES" sz="1200" dirty="0" smtClean="0"/>
              <a:t>, </a:t>
            </a:r>
            <a:r>
              <a:rPr lang="es-ES" sz="1200" dirty="0" smtClean="0"/>
              <a:t>et </a:t>
            </a:r>
            <a:r>
              <a:rPr lang="es-ES" sz="1200" b="1" dirty="0"/>
              <a:t>L</a:t>
            </a:r>
            <a:r>
              <a:rPr lang="es-ES" sz="1200" b="1" dirty="0" smtClean="0"/>
              <a:t>as Salinas </a:t>
            </a:r>
            <a:r>
              <a:rPr lang="es-ES" sz="1200" dirty="0" err="1" smtClean="0"/>
              <a:t>au</a:t>
            </a:r>
            <a:r>
              <a:rPr lang="es-ES" sz="1200" dirty="0" smtClean="0"/>
              <a:t> sud</a:t>
            </a:r>
          </a:p>
          <a:p>
            <a:pPr marL="355600" lvl="0" indent="-177800">
              <a:buFont typeface="Wingdings" pitchFamily="2" charset="2"/>
              <a:buChar char="§"/>
            </a:pPr>
            <a:r>
              <a:rPr lang="es-ES" sz="1200" dirty="0" smtClean="0"/>
              <a:t>La </a:t>
            </a:r>
            <a:r>
              <a:rPr lang="es-ES" sz="1200" b="1" dirty="0"/>
              <a:t>Cala </a:t>
            </a:r>
            <a:r>
              <a:rPr lang="es-ES" sz="1200" b="1" dirty="0" err="1" smtClean="0"/>
              <a:t>Talamaca</a:t>
            </a:r>
            <a:r>
              <a:rPr lang="es-ES" sz="1200" b="1" dirty="0" smtClean="0"/>
              <a:t> </a:t>
            </a:r>
            <a:r>
              <a:rPr lang="es-ES" sz="1200" dirty="0" err="1" smtClean="0"/>
              <a:t>très</a:t>
            </a:r>
            <a:r>
              <a:rPr lang="es-ES" sz="1200" dirty="0" smtClean="0"/>
              <a:t> </a:t>
            </a:r>
            <a:r>
              <a:rPr lang="es-ES" sz="1200" dirty="0" err="1" smtClean="0"/>
              <a:t>proche</a:t>
            </a:r>
            <a:r>
              <a:rPr lang="es-ES" sz="1200" dirty="0" smtClean="0"/>
              <a:t> de la </a:t>
            </a:r>
            <a:r>
              <a:rPr lang="es-ES" sz="1200" dirty="0" err="1" smtClean="0"/>
              <a:t>ville</a:t>
            </a:r>
            <a:r>
              <a:rPr lang="es-ES" sz="1200" dirty="0" smtClean="0"/>
              <a:t> </a:t>
            </a:r>
            <a:r>
              <a:rPr lang="es-ES" sz="1200" dirty="0" err="1" smtClean="0"/>
              <a:t>d’Ibiza</a:t>
            </a:r>
            <a:endParaRPr lang="es-ES" sz="1200" dirty="0" smtClean="0"/>
          </a:p>
          <a:p>
            <a:pPr marL="355600" lvl="0" indent="-177800">
              <a:buFont typeface="Wingdings" pitchFamily="2" charset="2"/>
              <a:buChar char="§"/>
            </a:pPr>
            <a:r>
              <a:rPr lang="es-ES" sz="1200" b="1" dirty="0" smtClean="0"/>
              <a:t>Cala </a:t>
            </a:r>
            <a:r>
              <a:rPr lang="es-ES" sz="1200" b="1" dirty="0" err="1" smtClean="0"/>
              <a:t>Llonga</a:t>
            </a:r>
            <a:r>
              <a:rPr lang="es-ES" sz="1200" b="1" dirty="0" smtClean="0"/>
              <a:t> </a:t>
            </a:r>
            <a:r>
              <a:rPr lang="es-ES" sz="1200" dirty="0" smtClean="0"/>
              <a:t>et les </a:t>
            </a:r>
            <a:r>
              <a:rPr lang="es-ES" sz="1200" dirty="0" err="1" smtClean="0"/>
              <a:t>plages</a:t>
            </a:r>
            <a:r>
              <a:rPr lang="es-ES" sz="1200" dirty="0" smtClean="0"/>
              <a:t> de </a:t>
            </a:r>
            <a:r>
              <a:rPr lang="es-ES" sz="1200" b="1" dirty="0" smtClean="0"/>
              <a:t>Santa </a:t>
            </a:r>
            <a:r>
              <a:rPr lang="es-ES" sz="1200" b="1" dirty="0" smtClean="0"/>
              <a:t>Eulalia </a:t>
            </a:r>
            <a:r>
              <a:rPr lang="es-ES" sz="1200" dirty="0" smtClean="0"/>
              <a:t>à </a:t>
            </a:r>
            <a:r>
              <a:rPr lang="es-ES" sz="1200" dirty="0" err="1" smtClean="0"/>
              <a:t>l’est</a:t>
            </a:r>
            <a:r>
              <a:rPr lang="es-ES" sz="1200" dirty="0" smtClean="0"/>
              <a:t>.</a:t>
            </a:r>
            <a:endParaRPr lang="es-ES" sz="1200" dirty="0"/>
          </a:p>
          <a:p>
            <a:pPr marL="355600" lvl="0" indent="-177800">
              <a:buFont typeface="Wingdings" pitchFamily="2" charset="2"/>
              <a:buChar char="§"/>
            </a:pPr>
            <a:r>
              <a:rPr lang="es-ES" sz="1200" dirty="0" smtClean="0"/>
              <a:t>Les </a:t>
            </a:r>
            <a:r>
              <a:rPr lang="es-ES" sz="1200" dirty="0" err="1" smtClean="0"/>
              <a:t>plages</a:t>
            </a:r>
            <a:r>
              <a:rPr lang="es-ES" sz="1200" dirty="0" smtClean="0"/>
              <a:t> de </a:t>
            </a:r>
            <a:r>
              <a:rPr lang="es-ES" sz="1200" b="1" dirty="0" smtClean="0"/>
              <a:t>San </a:t>
            </a:r>
            <a:r>
              <a:rPr lang="es-ES" sz="1200" b="1" dirty="0"/>
              <a:t>Juan</a:t>
            </a:r>
            <a:r>
              <a:rPr lang="es-ES" sz="1200" dirty="0"/>
              <a:t> </a:t>
            </a:r>
            <a:r>
              <a:rPr lang="es-ES" sz="1200" dirty="0" err="1" smtClean="0"/>
              <a:t>au</a:t>
            </a:r>
            <a:r>
              <a:rPr lang="es-ES" sz="1200" dirty="0" smtClean="0"/>
              <a:t> </a:t>
            </a:r>
            <a:r>
              <a:rPr lang="es-ES" sz="1200" dirty="0" err="1" smtClean="0"/>
              <a:t>nort</a:t>
            </a:r>
            <a:r>
              <a:rPr lang="es-ES" sz="1200" dirty="0" smtClean="0"/>
              <a:t>: </a:t>
            </a:r>
            <a:r>
              <a:rPr lang="es-ES" sz="1200" b="1" dirty="0"/>
              <a:t>Cala </a:t>
            </a:r>
            <a:r>
              <a:rPr lang="es-ES" sz="1200" b="1" dirty="0" err="1"/>
              <a:t>Xarraca</a:t>
            </a:r>
            <a:r>
              <a:rPr lang="es-ES" sz="1200" b="1" dirty="0"/>
              <a:t>, Cala de </a:t>
            </a:r>
            <a:r>
              <a:rPr lang="es-ES" sz="1200" b="1" dirty="0" err="1"/>
              <a:t>Sant</a:t>
            </a:r>
            <a:r>
              <a:rPr lang="es-ES" sz="1200" b="1" dirty="0"/>
              <a:t> </a:t>
            </a:r>
            <a:r>
              <a:rPr lang="es-ES" sz="1200" b="1" dirty="0" err="1" smtClean="0"/>
              <a:t>Vincent</a:t>
            </a:r>
            <a:r>
              <a:rPr lang="es-ES" sz="1200" b="1" dirty="0" smtClean="0"/>
              <a:t>, </a:t>
            </a:r>
            <a:r>
              <a:rPr lang="es-ES" sz="1200" b="1" dirty="0" err="1" smtClean="0"/>
              <a:t>Portinatx</a:t>
            </a:r>
            <a:r>
              <a:rPr lang="es-ES" sz="1200" b="1" dirty="0" smtClean="0"/>
              <a:t>, etc</a:t>
            </a:r>
            <a:r>
              <a:rPr lang="es-ES" sz="1200" dirty="0" smtClean="0"/>
              <a:t>.</a:t>
            </a:r>
            <a:endParaRPr lang="es-ES" sz="1200" dirty="0"/>
          </a:p>
          <a:p>
            <a:pPr marL="355600" lvl="0" indent="-177800">
              <a:buFont typeface="Wingdings" pitchFamily="2" charset="2"/>
              <a:buChar char="§"/>
            </a:pPr>
            <a:r>
              <a:rPr lang="es-ES" sz="1200" dirty="0" smtClean="0"/>
              <a:t>Les </a:t>
            </a:r>
            <a:r>
              <a:rPr lang="es-ES" sz="1200" dirty="0" err="1" smtClean="0"/>
              <a:t>plages</a:t>
            </a:r>
            <a:r>
              <a:rPr lang="es-ES" sz="1200" dirty="0" smtClean="0"/>
              <a:t> de </a:t>
            </a:r>
            <a:r>
              <a:rPr lang="es-ES" sz="1200" b="1" dirty="0"/>
              <a:t>San Antonio</a:t>
            </a:r>
            <a:r>
              <a:rPr lang="es-ES" sz="1200" dirty="0"/>
              <a:t> </a:t>
            </a:r>
            <a:r>
              <a:rPr lang="es-ES" sz="1200" dirty="0" smtClean="0"/>
              <a:t>à </a:t>
            </a:r>
            <a:r>
              <a:rPr lang="es-ES" sz="1200" dirty="0" err="1" smtClean="0"/>
              <a:t>l’ouest</a:t>
            </a:r>
            <a:r>
              <a:rPr lang="es-ES" sz="1200" dirty="0" smtClean="0"/>
              <a:t>, les plus </a:t>
            </a:r>
            <a:r>
              <a:rPr lang="es-ES" sz="1200" dirty="0" err="1" smtClean="0"/>
              <a:t>fréquentées</a:t>
            </a:r>
            <a:r>
              <a:rPr lang="es-ES" sz="1200" dirty="0" smtClean="0"/>
              <a:t> de </a:t>
            </a:r>
            <a:r>
              <a:rPr lang="es-ES" sz="1200" dirty="0" err="1" smtClean="0"/>
              <a:t>l’île</a:t>
            </a:r>
            <a:r>
              <a:rPr lang="es-ES" sz="1200" dirty="0" smtClean="0"/>
              <a:t>: </a:t>
            </a:r>
            <a:r>
              <a:rPr lang="es-ES" sz="1200" b="1" dirty="0" smtClean="0"/>
              <a:t>Cala Salada y Cala </a:t>
            </a:r>
            <a:r>
              <a:rPr lang="es-ES" sz="1200" b="1" dirty="0" err="1" smtClean="0"/>
              <a:t>Saladeta</a:t>
            </a:r>
            <a:r>
              <a:rPr lang="es-ES" sz="1200" b="1" dirty="0" smtClean="0"/>
              <a:t>, Cala </a:t>
            </a:r>
            <a:r>
              <a:rPr lang="es-ES" sz="1200" b="1" dirty="0" err="1" smtClean="0"/>
              <a:t>Gracioneta</a:t>
            </a:r>
            <a:r>
              <a:rPr lang="es-ES" sz="1200" dirty="0" smtClean="0"/>
              <a:t> </a:t>
            </a:r>
            <a:r>
              <a:rPr lang="es-ES" sz="1200" dirty="0"/>
              <a:t>o </a:t>
            </a:r>
            <a:r>
              <a:rPr lang="es-ES" sz="1200" b="1" dirty="0"/>
              <a:t>Cala </a:t>
            </a:r>
            <a:r>
              <a:rPr lang="es-ES" sz="1200" b="1" dirty="0" smtClean="0"/>
              <a:t>Tarida.</a:t>
            </a:r>
            <a:endParaRPr lang="es-ES" sz="1200" dirty="0"/>
          </a:p>
          <a:p>
            <a:pPr algn="just"/>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6" name="5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0" y="2852936"/>
            <a:ext cx="2808312" cy="3061610"/>
          </a:xfrm>
          <a:prstGeom prst="rect">
            <a:avLst/>
          </a:prstGeom>
        </p:spPr>
      </p:pic>
    </p:spTree>
    <p:extLst>
      <p:ext uri="{BB962C8B-B14F-4D97-AF65-F5344CB8AC3E}">
        <p14:creationId xmlns:p14="http://schemas.microsoft.com/office/powerpoint/2010/main" val="4031756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784574" cy="369332"/>
          </a:xfrm>
          <a:prstGeom prst="rect">
            <a:avLst/>
          </a:prstGeom>
        </p:spPr>
        <p:txBody>
          <a:bodyPr wrap="none">
            <a:spAutoFit/>
          </a:bodyPr>
          <a:lstStyle/>
          <a:p>
            <a:r>
              <a:rPr lang="es-ES" b="1" dirty="0" smtClean="0">
                <a:solidFill>
                  <a:schemeClr val="tx1">
                    <a:lumMod val="95000"/>
                    <a:lumOff val="5000"/>
                  </a:schemeClr>
                </a:solidFill>
              </a:rPr>
              <a:t>Playas</a:t>
            </a:r>
            <a:endParaRPr lang="es-ES" b="1" dirty="0"/>
          </a:p>
        </p:txBody>
      </p:sp>
      <p:pic>
        <p:nvPicPr>
          <p:cNvPr id="13" name="irc_mi" descr="http://www.ibizaisla.es/images/Foto-playas/Mapa-playas-ibiza.gif"/>
          <p:cNvPicPr/>
          <p:nvPr/>
        </p:nvPicPr>
        <p:blipFill>
          <a:blip r:embed="rId9" cstate="print"/>
          <a:srcRect/>
          <a:stretch>
            <a:fillRect/>
          </a:stretch>
        </p:blipFill>
        <p:spPr bwMode="auto">
          <a:xfrm>
            <a:off x="1871980" y="2132856"/>
            <a:ext cx="5400040" cy="4131310"/>
          </a:xfrm>
          <a:prstGeom prst="rect">
            <a:avLst/>
          </a:prstGeom>
          <a:noFill/>
          <a:ln w="9525">
            <a:noFill/>
            <a:miter lim="800000"/>
            <a:headEnd/>
            <a:tailEnd/>
          </a:ln>
        </p:spPr>
      </p:pic>
      <p:pic>
        <p:nvPicPr>
          <p:cNvPr id="14" name="1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47069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800708" y="2841610"/>
            <a:ext cx="5688632" cy="276999"/>
          </a:xfrm>
          <a:prstGeom prst="rect">
            <a:avLst/>
          </a:prstGeom>
          <a:noFill/>
        </p:spPr>
        <p:txBody>
          <a:bodyPr wrap="square" numCol="1" rtlCol="0">
            <a:spAutoFit/>
          </a:bodyPr>
          <a:lstStyle/>
          <a:p>
            <a:pPr marL="177800" algn="just"/>
            <a:endParaRPr lang="es-ES" sz="1200" dirty="0" smtClean="0"/>
          </a:p>
        </p:txBody>
      </p:sp>
      <p:sp>
        <p:nvSpPr>
          <p:cNvPr id="10" name="9 Rectángulo"/>
          <p:cNvSpPr/>
          <p:nvPr/>
        </p:nvSpPr>
        <p:spPr>
          <a:xfrm>
            <a:off x="1043608" y="1876182"/>
            <a:ext cx="1919243" cy="369332"/>
          </a:xfrm>
          <a:prstGeom prst="rect">
            <a:avLst/>
          </a:prstGeom>
        </p:spPr>
        <p:txBody>
          <a:bodyPr wrap="none">
            <a:spAutoFit/>
          </a:bodyPr>
          <a:lstStyle/>
          <a:p>
            <a:r>
              <a:rPr lang="es-ES" b="1" dirty="0" smtClean="0"/>
              <a:t>¿Por qué </a:t>
            </a:r>
            <a:r>
              <a:rPr lang="es-ES" b="1" dirty="0" err="1" smtClean="0"/>
              <a:t>Creat</a:t>
            </a:r>
            <a:r>
              <a:rPr lang="es-ES" b="1" dirty="0" err="1" smtClean="0">
                <a:solidFill>
                  <a:srgbClr val="E48C0A"/>
                </a:solidFill>
              </a:rPr>
              <a:t>ibi</a:t>
            </a:r>
            <a:r>
              <a:rPr lang="es-ES" b="1" dirty="0" smtClean="0"/>
              <a:t>?</a:t>
            </a:r>
            <a:endParaRPr lang="es-ES" b="1"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4" name="13 CuadroTexto"/>
          <p:cNvSpPr txBox="1"/>
          <p:nvPr/>
        </p:nvSpPr>
        <p:spPr>
          <a:xfrm>
            <a:off x="2771800" y="2636912"/>
            <a:ext cx="5544616" cy="3231654"/>
          </a:xfrm>
          <a:prstGeom prst="rect">
            <a:avLst/>
          </a:prstGeom>
          <a:noFill/>
        </p:spPr>
        <p:txBody>
          <a:bodyPr wrap="square" numCol="1" rtlCol="0">
            <a:spAutoFit/>
          </a:bodyPr>
          <a:lstStyle/>
          <a:p>
            <a:pPr algn="just"/>
            <a:r>
              <a:rPr lang="es-ES" sz="1200" b="1" dirty="0" err="1"/>
              <a:t>Creat</a:t>
            </a:r>
            <a:r>
              <a:rPr lang="es-ES" sz="1200" b="1" dirty="0" err="1">
                <a:solidFill>
                  <a:srgbClr val="E48C0A"/>
                </a:solidFill>
              </a:rPr>
              <a:t>ibi</a:t>
            </a:r>
            <a:r>
              <a:rPr lang="es-ES" sz="1200" dirty="0"/>
              <a:t>, “Ibiza </a:t>
            </a:r>
            <a:r>
              <a:rPr lang="es-ES" sz="1200" dirty="0" err="1"/>
              <a:t>Creativity</a:t>
            </a:r>
            <a:r>
              <a:rPr lang="es-ES" sz="1200" dirty="0"/>
              <a:t> </a:t>
            </a:r>
            <a:r>
              <a:rPr lang="es-ES" sz="1200" dirty="0" err="1"/>
              <a:t>Week</a:t>
            </a:r>
            <a:r>
              <a:rPr lang="es-ES" sz="1200" dirty="0"/>
              <a:t>” </a:t>
            </a:r>
            <a:r>
              <a:rPr lang="fr-FR" sz="1200" dirty="0"/>
              <a:t>nait avec la volonté de créer un espace où la créativité considérée dans son sens le plus large est le lien d’union entre des professionnels multidisciplinaires disposés à se connaître, à interagir. Un espace pour inspirer et connecter tout un chacun qui comprend la créativité comme le moteur du monde : lien d’union, de collaboration, de participation et d’ouverture d’opportunités.</a:t>
            </a:r>
          </a:p>
          <a:p>
            <a:pPr algn="just"/>
            <a:r>
              <a:rPr lang="es-ES" sz="1200" dirty="0"/>
              <a:t/>
            </a:r>
            <a:br>
              <a:rPr lang="es-ES" sz="1200" dirty="0"/>
            </a:br>
            <a:r>
              <a:rPr lang="es-ES" sz="1200" b="1" dirty="0" err="1"/>
              <a:t>Creat</a:t>
            </a:r>
            <a:r>
              <a:rPr lang="es-ES" sz="1200" b="1" dirty="0" err="1">
                <a:solidFill>
                  <a:srgbClr val="E48C0A"/>
                </a:solidFill>
              </a:rPr>
              <a:t>ibi</a:t>
            </a:r>
            <a:r>
              <a:rPr lang="es-ES" sz="1200" dirty="0"/>
              <a:t> </a:t>
            </a:r>
            <a:r>
              <a:rPr lang="fr-FR" sz="1200" dirty="0"/>
              <a:t>un endroit rêvé où rencontrer des gens pour partager, vivre et apprendre ensemble. Un espace hors de notre routine, pour nous permettre à nouveau de penser différemment (</a:t>
            </a:r>
            <a:r>
              <a:rPr lang="fr-FR" sz="1200" dirty="0" err="1"/>
              <a:t>think</a:t>
            </a:r>
            <a:r>
              <a:rPr lang="fr-FR" sz="1200" dirty="0"/>
              <a:t> out of the box). C’est un espace de rencontre, un sentiment partagé, une nécessité latente de sortir de notre propre réalité et disposer d’un espace où s’isoler, penser, partager, alimenter nos inquiétudes. Une réunion, la confluence de personnes intéressantes disposées à partager leurs idées et leurs passions avec les autres. A la fin, ton capital social, les personnes qui rentrent dans ta vie sont celles qui modèlent qui tu es : rien n’égale l’énergie et la valeur d’une bonne conversation. </a:t>
            </a:r>
            <a:endParaRPr lang="es-ES" sz="1200" dirty="0"/>
          </a:p>
          <a:p>
            <a:pPr algn="just"/>
            <a:endParaRPr lang="es-ES" sz="1200" dirty="0"/>
          </a:p>
          <a:p>
            <a:pPr algn="just"/>
            <a:endParaRPr lang="es-ES" sz="1200" dirty="0"/>
          </a:p>
        </p:txBody>
      </p:sp>
      <p:pic>
        <p:nvPicPr>
          <p:cNvPr id="5" name="4 Imagen"/>
          <p:cNvPicPr>
            <a:picLocks noChangeAspect="1"/>
          </p:cNvPicPr>
          <p:nvPr/>
        </p:nvPicPr>
        <p:blipFill rotWithShape="1">
          <a:blip r:embed="rId9" cstate="print">
            <a:extLst>
              <a:ext uri="{28A0092B-C50C-407E-A947-70E740481C1C}">
                <a14:useLocalDpi xmlns:a14="http://schemas.microsoft.com/office/drawing/2010/main" val="0"/>
              </a:ext>
            </a:extLst>
          </a:blip>
          <a:srcRect l="23495" t="28836" r="23495" b="32731"/>
          <a:stretch/>
        </p:blipFill>
        <p:spPr>
          <a:xfrm>
            <a:off x="142781" y="2636912"/>
            <a:ext cx="2577700" cy="1321245"/>
          </a:xfrm>
          <a:prstGeom prst="rect">
            <a:avLst/>
          </a:prstGeom>
        </p:spPr>
      </p:pic>
      <p:pic>
        <p:nvPicPr>
          <p:cNvPr id="6" name="5 Imagen"/>
          <p:cNvPicPr>
            <a:picLocks noChangeAspect="1"/>
          </p:cNvPicPr>
          <p:nvPr/>
        </p:nvPicPr>
        <p:blipFill rotWithShape="1">
          <a:blip r:embed="rId10" cstate="print">
            <a:extLst>
              <a:ext uri="{28A0092B-C50C-407E-A947-70E740481C1C}">
                <a14:useLocalDpi xmlns:a14="http://schemas.microsoft.com/office/drawing/2010/main" val="0"/>
              </a:ext>
            </a:extLst>
          </a:blip>
          <a:srcRect l="24890" t="25979" r="27864" b="30259"/>
          <a:stretch/>
        </p:blipFill>
        <p:spPr>
          <a:xfrm>
            <a:off x="354891" y="4653805"/>
            <a:ext cx="2422825" cy="1586557"/>
          </a:xfrm>
          <a:prstGeom prst="rect">
            <a:avLst/>
          </a:prstGeom>
        </p:spPr>
      </p:pic>
      <p:pic>
        <p:nvPicPr>
          <p:cNvPr id="16" name="1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354808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807593" cy="369332"/>
          </a:xfrm>
          <a:prstGeom prst="rect">
            <a:avLst/>
          </a:prstGeom>
        </p:spPr>
        <p:txBody>
          <a:bodyPr wrap="none">
            <a:spAutoFit/>
          </a:bodyPr>
          <a:lstStyle/>
          <a:p>
            <a:r>
              <a:rPr lang="es-ES" b="1" dirty="0" smtClean="0">
                <a:solidFill>
                  <a:schemeClr val="tx1">
                    <a:lumMod val="95000"/>
                    <a:lumOff val="5000"/>
                  </a:schemeClr>
                </a:solidFill>
              </a:rPr>
              <a:t>Visitas</a:t>
            </a:r>
            <a:endParaRPr lang="es-ES" b="1" dirty="0"/>
          </a:p>
        </p:txBody>
      </p:sp>
      <p:sp>
        <p:nvSpPr>
          <p:cNvPr id="18" name="17 CuadroTexto"/>
          <p:cNvSpPr txBox="1"/>
          <p:nvPr/>
        </p:nvSpPr>
        <p:spPr>
          <a:xfrm>
            <a:off x="2771800" y="2708920"/>
            <a:ext cx="5544616" cy="2123658"/>
          </a:xfrm>
          <a:prstGeom prst="rect">
            <a:avLst/>
          </a:prstGeom>
          <a:noFill/>
        </p:spPr>
        <p:txBody>
          <a:bodyPr wrap="square" numCol="1" rtlCol="0">
            <a:spAutoFit/>
          </a:bodyPr>
          <a:lstStyle/>
          <a:p>
            <a:r>
              <a:rPr lang="es-ES" sz="1200" dirty="0"/>
              <a:t>Ibiza, la </a:t>
            </a:r>
            <a:r>
              <a:rPr lang="es-ES" sz="1200" dirty="0" err="1" smtClean="0"/>
              <a:t>capitale</a:t>
            </a:r>
            <a:r>
              <a:rPr lang="es-ES" sz="1200" dirty="0" smtClean="0"/>
              <a:t> de </a:t>
            </a:r>
            <a:r>
              <a:rPr lang="es-ES" sz="1200" dirty="0" err="1" smtClean="0"/>
              <a:t>l’île</a:t>
            </a:r>
            <a:r>
              <a:rPr lang="es-ES" sz="1200" dirty="0" smtClean="0"/>
              <a:t>, a </a:t>
            </a:r>
            <a:r>
              <a:rPr lang="es-ES" sz="1200" dirty="0" err="1" smtClean="0"/>
              <a:t>beaucoup</a:t>
            </a:r>
            <a:r>
              <a:rPr lang="es-ES" sz="1200" dirty="0" smtClean="0"/>
              <a:t> de </a:t>
            </a:r>
            <a:r>
              <a:rPr lang="es-ES" sz="1200" dirty="0" err="1" smtClean="0"/>
              <a:t>richesses</a:t>
            </a:r>
            <a:r>
              <a:rPr lang="es-ES" sz="1200" dirty="0" smtClean="0"/>
              <a:t> à </a:t>
            </a:r>
            <a:r>
              <a:rPr lang="es-ES" sz="1200" dirty="0" err="1" smtClean="0"/>
              <a:t>découvrir</a:t>
            </a:r>
            <a:r>
              <a:rPr lang="es-ES" sz="1200" dirty="0" smtClean="0"/>
              <a:t>. </a:t>
            </a:r>
            <a:r>
              <a:rPr lang="es-ES" sz="1200" dirty="0" err="1" smtClean="0"/>
              <a:t>Après</a:t>
            </a:r>
            <a:r>
              <a:rPr lang="es-ES" sz="1200" dirty="0" smtClean="0"/>
              <a:t> la visite du </a:t>
            </a:r>
            <a:r>
              <a:rPr lang="es-ES" sz="1200" b="1" dirty="0" err="1" smtClean="0"/>
              <a:t>Musée</a:t>
            </a:r>
            <a:r>
              <a:rPr lang="es-ES" sz="1200" b="1" dirty="0" smtClean="0"/>
              <a:t> </a:t>
            </a:r>
            <a:r>
              <a:rPr lang="es-ES" sz="1200" b="1" dirty="0" err="1" smtClean="0"/>
              <a:t>Monographique</a:t>
            </a:r>
            <a:r>
              <a:rPr lang="es-ES" sz="1200" b="1" dirty="0" smtClean="0"/>
              <a:t> du Puig de </a:t>
            </a:r>
            <a:r>
              <a:rPr lang="es-ES" sz="1200" b="1" dirty="0" err="1" smtClean="0"/>
              <a:t>Molins</a:t>
            </a:r>
            <a:r>
              <a:rPr lang="es-ES" sz="1200" dirty="0" smtClean="0"/>
              <a:t>, </a:t>
            </a:r>
            <a:r>
              <a:rPr lang="es-ES" sz="1200" dirty="0" err="1" smtClean="0"/>
              <a:t>vous</a:t>
            </a:r>
            <a:r>
              <a:rPr lang="es-ES" sz="1200" dirty="0" smtClean="0"/>
              <a:t> </a:t>
            </a:r>
            <a:r>
              <a:rPr lang="es-ES" sz="1200" dirty="0" err="1" smtClean="0"/>
              <a:t>pouvez</a:t>
            </a:r>
            <a:r>
              <a:rPr lang="es-ES" sz="1200" dirty="0" smtClean="0"/>
              <a:t> </a:t>
            </a:r>
            <a:r>
              <a:rPr lang="es-ES" sz="1200" dirty="0" err="1" smtClean="0"/>
              <a:t>passer</a:t>
            </a:r>
            <a:r>
              <a:rPr lang="es-ES" sz="1200" dirty="0" smtClean="0"/>
              <a:t> par le </a:t>
            </a:r>
            <a:r>
              <a:rPr lang="es-ES" sz="1200" dirty="0" err="1" smtClean="0"/>
              <a:t>quarter</a:t>
            </a:r>
            <a:r>
              <a:rPr lang="es-ES" sz="1200" dirty="0" smtClean="0"/>
              <a:t> </a:t>
            </a:r>
            <a:r>
              <a:rPr lang="es-ES" sz="1200" dirty="0" err="1" smtClean="0"/>
              <a:t>typique</a:t>
            </a:r>
            <a:r>
              <a:rPr lang="es-ES" sz="1200" dirty="0" smtClean="0"/>
              <a:t> de la </a:t>
            </a:r>
            <a:r>
              <a:rPr lang="es-ES" sz="1200" b="1" dirty="0" err="1" smtClean="0"/>
              <a:t>Penya</a:t>
            </a:r>
            <a:r>
              <a:rPr lang="es-ES" sz="1200" dirty="0" smtClean="0"/>
              <a:t>. Le centre </a:t>
            </a:r>
            <a:r>
              <a:rPr lang="es-ES" sz="1200" dirty="0" err="1" smtClean="0"/>
              <a:t>historique</a:t>
            </a:r>
            <a:r>
              <a:rPr lang="es-ES" sz="1200" dirty="0" smtClean="0"/>
              <a:t> </a:t>
            </a:r>
            <a:r>
              <a:rPr lang="es-ES" sz="1200" b="1" dirty="0" err="1" smtClean="0"/>
              <a:t>d’Art</a:t>
            </a:r>
            <a:r>
              <a:rPr lang="es-ES" sz="1200" b="1" dirty="0" smtClean="0"/>
              <a:t> Vila </a:t>
            </a:r>
            <a:r>
              <a:rPr lang="es-ES" sz="1200" dirty="0" err="1" smtClean="0"/>
              <a:t>mérite</a:t>
            </a:r>
            <a:r>
              <a:rPr lang="es-ES" sz="1200" dirty="0" smtClean="0"/>
              <a:t> </a:t>
            </a:r>
            <a:r>
              <a:rPr lang="es-ES" sz="1200" dirty="0" err="1" smtClean="0"/>
              <a:t>d’être</a:t>
            </a:r>
            <a:r>
              <a:rPr lang="es-ES" sz="1200" dirty="0" smtClean="0"/>
              <a:t> </a:t>
            </a:r>
            <a:r>
              <a:rPr lang="es-ES" sz="1200" dirty="0" err="1" smtClean="0"/>
              <a:t>parcouru</a:t>
            </a:r>
            <a:r>
              <a:rPr lang="es-ES" sz="1200" dirty="0" smtClean="0"/>
              <a:t> </a:t>
            </a:r>
            <a:r>
              <a:rPr lang="es-ES" sz="1200" dirty="0" err="1" smtClean="0"/>
              <a:t>avant</a:t>
            </a:r>
            <a:r>
              <a:rPr lang="es-ES" sz="1200" dirty="0" smtClean="0"/>
              <a:t> de </a:t>
            </a:r>
            <a:r>
              <a:rPr lang="es-ES" sz="1200" dirty="0" err="1" smtClean="0"/>
              <a:t>découvrir</a:t>
            </a:r>
            <a:r>
              <a:rPr lang="es-ES" sz="1200" dirty="0" smtClean="0"/>
              <a:t> </a:t>
            </a:r>
            <a:r>
              <a:rPr lang="es-ES" sz="1200" dirty="0" err="1" smtClean="0"/>
              <a:t>l’ancienne</a:t>
            </a:r>
            <a:r>
              <a:rPr lang="es-ES" sz="1200" dirty="0" smtClean="0"/>
              <a:t> </a:t>
            </a:r>
            <a:r>
              <a:rPr lang="es-ES" sz="1200" dirty="0" err="1" smtClean="0"/>
              <a:t>cathédrale</a:t>
            </a:r>
            <a:r>
              <a:rPr lang="es-ES" sz="1200" dirty="0" smtClean="0"/>
              <a:t>. </a:t>
            </a:r>
            <a:r>
              <a:rPr lang="es-ES" sz="1200" dirty="0" err="1" smtClean="0"/>
              <a:t>Pour</a:t>
            </a:r>
            <a:r>
              <a:rPr lang="es-ES" sz="1200" dirty="0" smtClean="0"/>
              <a:t> </a:t>
            </a:r>
            <a:r>
              <a:rPr lang="es-ES" sz="1200" dirty="0" err="1" smtClean="0"/>
              <a:t>terminer</a:t>
            </a:r>
            <a:r>
              <a:rPr lang="es-ES" sz="1200" dirty="0" smtClean="0"/>
              <a:t>, </a:t>
            </a:r>
            <a:r>
              <a:rPr lang="es-ES" sz="1200" dirty="0" err="1" smtClean="0"/>
              <a:t>nous</a:t>
            </a:r>
            <a:r>
              <a:rPr lang="es-ES" sz="1200" dirty="0" smtClean="0"/>
              <a:t> </a:t>
            </a:r>
            <a:r>
              <a:rPr lang="es-ES" sz="1200" dirty="0" err="1" smtClean="0"/>
              <a:t>vous</a:t>
            </a:r>
            <a:r>
              <a:rPr lang="es-ES" sz="1200" dirty="0" smtClean="0"/>
              <a:t> </a:t>
            </a:r>
            <a:r>
              <a:rPr lang="es-ES" sz="1200" dirty="0" err="1" smtClean="0"/>
              <a:t>recommandons</a:t>
            </a:r>
            <a:r>
              <a:rPr lang="es-ES" sz="1200" dirty="0" smtClean="0"/>
              <a:t> de </a:t>
            </a:r>
            <a:r>
              <a:rPr lang="es-ES" sz="1200" dirty="0" err="1" smtClean="0"/>
              <a:t>découvrir</a:t>
            </a:r>
            <a:r>
              <a:rPr lang="es-ES" sz="1200" dirty="0" smtClean="0"/>
              <a:t> </a:t>
            </a:r>
            <a:r>
              <a:rPr lang="es-ES" sz="1200" b="1" dirty="0" smtClean="0"/>
              <a:t>le </a:t>
            </a:r>
            <a:r>
              <a:rPr lang="es-ES" sz="1200" b="1" dirty="0" err="1" smtClean="0"/>
              <a:t>musée</a:t>
            </a:r>
            <a:r>
              <a:rPr lang="es-ES" sz="1200" b="1" dirty="0" smtClean="0"/>
              <a:t> </a:t>
            </a:r>
            <a:r>
              <a:rPr lang="es-ES" sz="1200" b="1" dirty="0" err="1" smtClean="0"/>
              <a:t>archéologique</a:t>
            </a:r>
            <a:r>
              <a:rPr lang="es-ES" sz="1200" b="1" dirty="0" smtClean="0"/>
              <a:t>. </a:t>
            </a:r>
            <a:r>
              <a:rPr lang="es-ES" sz="1200" b="1" dirty="0"/>
              <a:t> </a:t>
            </a:r>
          </a:p>
          <a:p>
            <a:endParaRPr lang="es-ES" sz="1200" dirty="0" smtClean="0"/>
          </a:p>
          <a:p>
            <a:r>
              <a:rPr lang="es-ES" sz="1200" dirty="0" smtClean="0"/>
              <a:t>De </a:t>
            </a:r>
            <a:r>
              <a:rPr lang="es-ES" sz="1200" dirty="0" err="1" smtClean="0"/>
              <a:t>très</a:t>
            </a:r>
            <a:r>
              <a:rPr lang="es-ES" sz="1200" dirty="0" smtClean="0"/>
              <a:t> </a:t>
            </a:r>
            <a:r>
              <a:rPr lang="es-ES" sz="1200" dirty="0" err="1" smtClean="0"/>
              <a:t>nombreuses</a:t>
            </a:r>
            <a:r>
              <a:rPr lang="es-ES" sz="1200" dirty="0" smtClean="0"/>
              <a:t> </a:t>
            </a:r>
            <a:r>
              <a:rPr lang="es-ES" sz="1200" dirty="0" err="1" smtClean="0"/>
              <a:t>églises</a:t>
            </a:r>
            <a:r>
              <a:rPr lang="es-ES" sz="1200" dirty="0" smtClean="0"/>
              <a:t> </a:t>
            </a:r>
            <a:r>
              <a:rPr lang="es-ES" sz="1200" dirty="0" err="1" smtClean="0"/>
              <a:t>sont</a:t>
            </a:r>
            <a:r>
              <a:rPr lang="es-ES" sz="1200" dirty="0" smtClean="0"/>
              <a:t> </a:t>
            </a:r>
            <a:r>
              <a:rPr lang="es-ES" sz="1200" dirty="0" err="1" smtClean="0"/>
              <a:t>également</a:t>
            </a:r>
            <a:r>
              <a:rPr lang="es-ES" sz="1200" dirty="0" smtClean="0"/>
              <a:t> à </a:t>
            </a:r>
            <a:r>
              <a:rPr lang="es-ES" sz="1200" dirty="0" err="1" smtClean="0"/>
              <a:t>visiter</a:t>
            </a:r>
            <a:r>
              <a:rPr lang="es-ES" sz="1200" dirty="0" smtClean="0"/>
              <a:t>, </a:t>
            </a:r>
            <a:r>
              <a:rPr lang="es-ES" sz="1200" dirty="0" err="1" smtClean="0"/>
              <a:t>tout</a:t>
            </a:r>
            <a:r>
              <a:rPr lang="es-ES" sz="1200" dirty="0" smtClean="0"/>
              <a:t> </a:t>
            </a:r>
            <a:r>
              <a:rPr lang="es-ES" sz="1200" dirty="0" err="1" smtClean="0"/>
              <a:t>comme</a:t>
            </a:r>
            <a:r>
              <a:rPr lang="es-ES" sz="1200" dirty="0" smtClean="0"/>
              <a:t> la </a:t>
            </a:r>
            <a:r>
              <a:rPr lang="es-ES" sz="1200" b="1" dirty="0" smtClean="0"/>
              <a:t>Cueva de Can </a:t>
            </a:r>
            <a:r>
              <a:rPr lang="es-ES" sz="1200" b="1" dirty="0" err="1" smtClean="0"/>
              <a:t>Marça</a:t>
            </a:r>
            <a:r>
              <a:rPr lang="es-ES" sz="1200" b="1" dirty="0" smtClean="0"/>
              <a:t> </a:t>
            </a:r>
            <a:r>
              <a:rPr lang="es-ES" sz="1200" dirty="0" err="1" smtClean="0"/>
              <a:t>au</a:t>
            </a:r>
            <a:r>
              <a:rPr lang="es-ES" sz="1200" dirty="0" smtClean="0"/>
              <a:t> </a:t>
            </a:r>
            <a:r>
              <a:rPr lang="es-ES" sz="1200" dirty="0" err="1" smtClean="0"/>
              <a:t>nord</a:t>
            </a:r>
            <a:r>
              <a:rPr lang="es-ES" sz="1200" dirty="0" smtClean="0"/>
              <a:t>, </a:t>
            </a:r>
            <a:r>
              <a:rPr lang="es-ES" sz="1200" dirty="0" err="1" smtClean="0"/>
              <a:t>qui</a:t>
            </a:r>
            <a:r>
              <a:rPr lang="es-ES" sz="1200" dirty="0" smtClean="0"/>
              <a:t> date de plus de 100 000 </a:t>
            </a:r>
            <a:r>
              <a:rPr lang="es-ES" sz="1200" dirty="0" err="1" smtClean="0"/>
              <a:t>ans</a:t>
            </a:r>
            <a:r>
              <a:rPr lang="es-ES" sz="1200" dirty="0" smtClean="0"/>
              <a:t>.</a:t>
            </a:r>
          </a:p>
          <a:p>
            <a:endParaRPr lang="es-ES" sz="1200" dirty="0"/>
          </a:p>
          <a:p>
            <a:pPr algn="just"/>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065" y="3068960"/>
            <a:ext cx="1755681" cy="2712889"/>
          </a:xfrm>
          <a:prstGeom prst="rect">
            <a:avLst/>
          </a:prstGeom>
        </p:spPr>
      </p:pic>
    </p:spTree>
    <p:extLst>
      <p:ext uri="{BB962C8B-B14F-4D97-AF65-F5344CB8AC3E}">
        <p14:creationId xmlns:p14="http://schemas.microsoft.com/office/powerpoint/2010/main" val="325683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421608" cy="369332"/>
          </a:xfrm>
          <a:prstGeom prst="rect">
            <a:avLst/>
          </a:prstGeom>
        </p:spPr>
        <p:txBody>
          <a:bodyPr wrap="none">
            <a:spAutoFit/>
          </a:bodyPr>
          <a:lstStyle/>
          <a:p>
            <a:r>
              <a:rPr lang="es-ES" b="1" dirty="0" smtClean="0">
                <a:solidFill>
                  <a:schemeClr val="tx1">
                    <a:lumMod val="95000"/>
                    <a:lumOff val="5000"/>
                  </a:schemeClr>
                </a:solidFill>
              </a:rPr>
              <a:t>Gastronomía</a:t>
            </a:r>
            <a:endParaRPr lang="es-ES" b="1" dirty="0"/>
          </a:p>
        </p:txBody>
      </p:sp>
      <p:sp>
        <p:nvSpPr>
          <p:cNvPr id="18" name="17 CuadroTexto"/>
          <p:cNvSpPr txBox="1"/>
          <p:nvPr/>
        </p:nvSpPr>
        <p:spPr>
          <a:xfrm>
            <a:off x="2771800" y="2708920"/>
            <a:ext cx="5544616" cy="1938992"/>
          </a:xfrm>
          <a:prstGeom prst="rect">
            <a:avLst/>
          </a:prstGeom>
          <a:noFill/>
        </p:spPr>
        <p:txBody>
          <a:bodyPr wrap="square" numCol="1" rtlCol="0">
            <a:spAutoFit/>
          </a:bodyPr>
          <a:lstStyle/>
          <a:p>
            <a:r>
              <a:rPr lang="es-ES" sz="1200" dirty="0" smtClean="0"/>
              <a:t>Ibiza </a:t>
            </a:r>
            <a:r>
              <a:rPr lang="es-ES" sz="1200" dirty="0" err="1" smtClean="0"/>
              <a:t>est</a:t>
            </a:r>
            <a:r>
              <a:rPr lang="es-ES" sz="1200" dirty="0" smtClean="0"/>
              <a:t> </a:t>
            </a:r>
            <a:r>
              <a:rPr lang="es-ES" sz="1200" dirty="0" err="1" smtClean="0"/>
              <a:t>reconnue</a:t>
            </a:r>
            <a:r>
              <a:rPr lang="es-ES" sz="1200" dirty="0" smtClean="0"/>
              <a:t> </a:t>
            </a:r>
            <a:r>
              <a:rPr lang="es-ES" sz="1200" dirty="0" err="1" smtClean="0"/>
              <a:t>pour</a:t>
            </a:r>
            <a:r>
              <a:rPr lang="es-ES" sz="1200" dirty="0" smtClean="0"/>
              <a:t> la </a:t>
            </a:r>
            <a:r>
              <a:rPr lang="es-ES" sz="1200" dirty="0" err="1" smtClean="0"/>
              <a:t>diversité</a:t>
            </a:r>
            <a:r>
              <a:rPr lang="es-ES" sz="1200" dirty="0" smtClean="0"/>
              <a:t> de </a:t>
            </a:r>
            <a:r>
              <a:rPr lang="es-ES" sz="1200" dirty="0" err="1" smtClean="0"/>
              <a:t>ses</a:t>
            </a:r>
            <a:r>
              <a:rPr lang="es-ES" sz="1200" dirty="0" smtClean="0"/>
              <a:t> </a:t>
            </a:r>
            <a:r>
              <a:rPr lang="es-ES" sz="1200" dirty="0" err="1" smtClean="0"/>
              <a:t>légumés</a:t>
            </a:r>
            <a:r>
              <a:rPr lang="es-ES" sz="1200" dirty="0" smtClean="0"/>
              <a:t> et </a:t>
            </a:r>
            <a:r>
              <a:rPr lang="es-ES" sz="1200" dirty="0" err="1" smtClean="0"/>
              <a:t>viandes</a:t>
            </a:r>
            <a:r>
              <a:rPr lang="es-ES" sz="1200" dirty="0" smtClean="0"/>
              <a:t>. </a:t>
            </a:r>
            <a:r>
              <a:rPr lang="es-ES" sz="1200" dirty="0" err="1" smtClean="0"/>
              <a:t>Certains</a:t>
            </a:r>
            <a:r>
              <a:rPr lang="es-ES" sz="1200" dirty="0" smtClean="0"/>
              <a:t> </a:t>
            </a:r>
            <a:r>
              <a:rPr lang="es-ES" sz="1200" dirty="0" err="1" smtClean="0"/>
              <a:t>plâts</a:t>
            </a:r>
            <a:r>
              <a:rPr lang="es-ES" sz="1200" dirty="0" smtClean="0"/>
              <a:t> </a:t>
            </a:r>
            <a:r>
              <a:rPr lang="es-ES" sz="1200" dirty="0" err="1" smtClean="0"/>
              <a:t>valent</a:t>
            </a:r>
            <a:r>
              <a:rPr lang="es-ES" sz="1200" dirty="0" smtClean="0"/>
              <a:t> le </a:t>
            </a:r>
            <a:r>
              <a:rPr lang="es-ES" sz="1200" dirty="0" err="1" smtClean="0"/>
              <a:t>détour</a:t>
            </a:r>
            <a:r>
              <a:rPr lang="es-ES" sz="1200" dirty="0" smtClean="0"/>
              <a:t>, </a:t>
            </a:r>
            <a:r>
              <a:rPr lang="es-ES" sz="1200" dirty="0" err="1" smtClean="0"/>
              <a:t>voici</a:t>
            </a:r>
            <a:r>
              <a:rPr lang="es-ES" sz="1200" dirty="0" smtClean="0"/>
              <a:t> nos </a:t>
            </a:r>
            <a:r>
              <a:rPr lang="es-ES" sz="1200" dirty="0" err="1" smtClean="0"/>
              <a:t>recommendations</a:t>
            </a:r>
            <a:r>
              <a:rPr lang="es-ES" sz="1200" dirty="0" smtClean="0"/>
              <a:t> :</a:t>
            </a:r>
            <a:endParaRPr lang="es-ES" sz="1200" dirty="0"/>
          </a:p>
          <a:p>
            <a:r>
              <a:rPr lang="es-ES" sz="1200" dirty="0"/>
              <a:t> </a:t>
            </a:r>
          </a:p>
          <a:p>
            <a:pPr marL="358775" lvl="0" indent="-171450">
              <a:buFont typeface="Wingdings" pitchFamily="2" charset="2"/>
              <a:buChar char="§"/>
            </a:pPr>
            <a:r>
              <a:rPr lang="es-ES" sz="1200" b="1" dirty="0" err="1"/>
              <a:t>Bullit</a:t>
            </a:r>
            <a:r>
              <a:rPr lang="es-ES" sz="1200" b="1" dirty="0"/>
              <a:t> de </a:t>
            </a:r>
            <a:r>
              <a:rPr lang="es-ES" sz="1200" b="1" dirty="0" err="1"/>
              <a:t>Peix</a:t>
            </a:r>
            <a:r>
              <a:rPr lang="es-ES" sz="1200" dirty="0"/>
              <a:t>: </a:t>
            </a:r>
            <a:r>
              <a:rPr lang="es-ES" sz="1200" dirty="0" err="1" smtClean="0"/>
              <a:t>Poissons</a:t>
            </a:r>
            <a:endParaRPr lang="es-ES" sz="1200" dirty="0" smtClean="0"/>
          </a:p>
          <a:p>
            <a:pPr marL="358775" lvl="0" indent="-171450">
              <a:buFont typeface="Wingdings" pitchFamily="2" charset="2"/>
              <a:buChar char="§"/>
            </a:pPr>
            <a:r>
              <a:rPr lang="es-ES" sz="1200" dirty="0" smtClean="0"/>
              <a:t>La </a:t>
            </a:r>
            <a:r>
              <a:rPr lang="es-ES" sz="1200" b="1" dirty="0" err="1"/>
              <a:t>burrida</a:t>
            </a:r>
            <a:r>
              <a:rPr lang="es-ES" sz="1200" b="1" dirty="0"/>
              <a:t> de </a:t>
            </a:r>
            <a:r>
              <a:rPr lang="es-ES" sz="1200" b="1" dirty="0" err="1"/>
              <a:t>ratjada</a:t>
            </a:r>
            <a:r>
              <a:rPr lang="es-ES" sz="1200" dirty="0"/>
              <a:t> </a:t>
            </a:r>
            <a:endParaRPr lang="es-ES" sz="1200" dirty="0"/>
          </a:p>
          <a:p>
            <a:pPr marL="358775" lvl="0" indent="-171450">
              <a:buFont typeface="Wingdings" pitchFamily="2" charset="2"/>
              <a:buChar char="§"/>
            </a:pPr>
            <a:r>
              <a:rPr lang="es-ES" sz="1200" dirty="0" smtClean="0"/>
              <a:t>La </a:t>
            </a:r>
            <a:r>
              <a:rPr lang="es-ES" sz="1200" b="1" dirty="0"/>
              <a:t>langosta ibicenca</a:t>
            </a:r>
            <a:r>
              <a:rPr lang="es-ES" sz="1200" dirty="0"/>
              <a:t> </a:t>
            </a:r>
            <a:r>
              <a:rPr lang="es-ES" sz="1200" dirty="0" err="1" smtClean="0"/>
              <a:t>avec</a:t>
            </a:r>
            <a:r>
              <a:rPr lang="es-ES" sz="1200" dirty="0" smtClean="0"/>
              <a:t> </a:t>
            </a:r>
            <a:r>
              <a:rPr lang="es-ES" sz="1200" dirty="0" err="1" smtClean="0"/>
              <a:t>ses</a:t>
            </a:r>
            <a:r>
              <a:rPr lang="es-ES" sz="1200" dirty="0" smtClean="0"/>
              <a:t> </a:t>
            </a:r>
            <a:r>
              <a:rPr lang="es-ES" sz="1200" dirty="0" err="1" smtClean="0"/>
              <a:t>calamars</a:t>
            </a:r>
            <a:r>
              <a:rPr lang="es-ES" sz="1200" dirty="0" smtClean="0"/>
              <a:t> et </a:t>
            </a:r>
            <a:r>
              <a:rPr lang="es-ES" sz="1200" dirty="0" err="1" smtClean="0"/>
              <a:t>ses</a:t>
            </a:r>
            <a:r>
              <a:rPr lang="es-ES" sz="1200" dirty="0" smtClean="0"/>
              <a:t> </a:t>
            </a:r>
            <a:r>
              <a:rPr lang="es-ES" sz="1200" dirty="0" err="1" smtClean="0"/>
              <a:t>herbes</a:t>
            </a:r>
            <a:endParaRPr lang="es-ES" sz="1200" dirty="0"/>
          </a:p>
          <a:p>
            <a:pPr marL="358775" lvl="0" indent="-171450">
              <a:buFont typeface="Wingdings" pitchFamily="2" charset="2"/>
              <a:buChar char="§"/>
            </a:pPr>
            <a:r>
              <a:rPr lang="es-ES" sz="1200" dirty="0"/>
              <a:t>El </a:t>
            </a:r>
            <a:r>
              <a:rPr lang="es-ES" sz="1200" b="1" dirty="0" err="1"/>
              <a:t>guisat</a:t>
            </a:r>
            <a:r>
              <a:rPr lang="es-ES" sz="1200" b="1" dirty="0"/>
              <a:t> de </a:t>
            </a:r>
            <a:r>
              <a:rPr lang="es-ES" sz="1200" b="1" dirty="0" err="1"/>
              <a:t>marisc</a:t>
            </a:r>
            <a:r>
              <a:rPr lang="es-ES" sz="1200" dirty="0"/>
              <a:t> </a:t>
            </a:r>
            <a:r>
              <a:rPr lang="es-ES" sz="1200" dirty="0" err="1" smtClean="0"/>
              <a:t>composé</a:t>
            </a:r>
            <a:r>
              <a:rPr lang="es-ES" sz="1200" dirty="0" smtClean="0"/>
              <a:t> de </a:t>
            </a:r>
            <a:r>
              <a:rPr lang="es-ES" sz="1200" dirty="0" err="1" smtClean="0"/>
              <a:t>poissons</a:t>
            </a:r>
            <a:r>
              <a:rPr lang="es-ES" sz="1200" dirty="0" smtClean="0"/>
              <a:t> et </a:t>
            </a:r>
            <a:r>
              <a:rPr lang="es-ES" sz="1200" dirty="0" err="1" smtClean="0"/>
              <a:t>fruits</a:t>
            </a:r>
            <a:r>
              <a:rPr lang="es-ES" sz="1200" dirty="0" smtClean="0"/>
              <a:t> de </a:t>
            </a:r>
            <a:r>
              <a:rPr lang="es-ES" sz="1200" dirty="0" err="1" smtClean="0"/>
              <a:t>mer</a:t>
            </a:r>
            <a:endParaRPr lang="es-ES" sz="1200" dirty="0"/>
          </a:p>
          <a:p>
            <a:r>
              <a:rPr lang="es-ES_tradnl" sz="1200" dirty="0"/>
              <a:t> </a:t>
            </a:r>
            <a:endParaRPr lang="es-ES" sz="1200" dirty="0"/>
          </a:p>
          <a:p>
            <a:r>
              <a:rPr lang="es-ES_tradnl" sz="1200" dirty="0"/>
              <a:t>Ibiza </a:t>
            </a:r>
            <a:r>
              <a:rPr lang="fr-FR" sz="1200" dirty="0" smtClean="0"/>
              <a:t>est aussi connue pour son vin, pourquoi pas prendre une coupe?</a:t>
            </a:r>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3" y="2452842"/>
            <a:ext cx="2897293" cy="2757764"/>
          </a:xfrm>
          <a:prstGeom prst="rect">
            <a:avLst/>
          </a:prstGeom>
        </p:spPr>
      </p:pic>
    </p:spTree>
    <p:extLst>
      <p:ext uri="{BB962C8B-B14F-4D97-AF65-F5344CB8AC3E}">
        <p14:creationId xmlns:p14="http://schemas.microsoft.com/office/powerpoint/2010/main" val="1445933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058688" cy="369332"/>
          </a:xfrm>
          <a:prstGeom prst="rect">
            <a:avLst/>
          </a:prstGeom>
        </p:spPr>
        <p:txBody>
          <a:bodyPr wrap="none">
            <a:spAutoFit/>
          </a:bodyPr>
          <a:lstStyle/>
          <a:p>
            <a:r>
              <a:rPr lang="es-ES" b="1" dirty="0" smtClean="0">
                <a:solidFill>
                  <a:schemeClr val="tx1">
                    <a:lumMod val="95000"/>
                    <a:lumOff val="5000"/>
                  </a:schemeClr>
                </a:solidFill>
              </a:rPr>
              <a:t>Deportes</a:t>
            </a:r>
            <a:endParaRPr lang="es-ES" b="1" dirty="0"/>
          </a:p>
        </p:txBody>
      </p:sp>
      <p:sp>
        <p:nvSpPr>
          <p:cNvPr id="18" name="17 CuadroTexto"/>
          <p:cNvSpPr txBox="1"/>
          <p:nvPr/>
        </p:nvSpPr>
        <p:spPr>
          <a:xfrm>
            <a:off x="2771800" y="2708920"/>
            <a:ext cx="5544616" cy="1754326"/>
          </a:xfrm>
          <a:prstGeom prst="rect">
            <a:avLst/>
          </a:prstGeom>
          <a:noFill/>
        </p:spPr>
        <p:txBody>
          <a:bodyPr wrap="square" numCol="1" rtlCol="0">
            <a:spAutoFit/>
          </a:bodyPr>
          <a:lstStyle/>
          <a:p>
            <a:r>
              <a:rPr lang="es-ES" sz="1200" dirty="0" err="1" smtClean="0"/>
              <a:t>Après</a:t>
            </a:r>
            <a:r>
              <a:rPr lang="es-ES" sz="1200" dirty="0" smtClean="0"/>
              <a:t> les dures </a:t>
            </a:r>
            <a:r>
              <a:rPr lang="es-ES" sz="1200" dirty="0" err="1" smtClean="0"/>
              <a:t>réflexions</a:t>
            </a:r>
            <a:r>
              <a:rPr lang="es-ES" sz="1200" dirty="0" smtClean="0"/>
              <a:t> de la </a:t>
            </a:r>
            <a:r>
              <a:rPr lang="es-ES" sz="1200" b="1" dirty="0" err="1" smtClean="0"/>
              <a:t>Creat</a:t>
            </a:r>
            <a:r>
              <a:rPr lang="es-ES" sz="1200" b="1" dirty="0" err="1" smtClean="0">
                <a:solidFill>
                  <a:srgbClr val="E48C0A"/>
                </a:solidFill>
              </a:rPr>
              <a:t>ibi</a:t>
            </a:r>
            <a:r>
              <a:rPr lang="es-ES" sz="1200" dirty="0" smtClean="0"/>
              <a:t>, </a:t>
            </a:r>
            <a:r>
              <a:rPr lang="es-ES" sz="1200" dirty="0" err="1" smtClean="0"/>
              <a:t>peut-être</a:t>
            </a:r>
            <a:r>
              <a:rPr lang="es-ES" sz="1200" dirty="0" smtClean="0"/>
              <a:t> </a:t>
            </a:r>
            <a:r>
              <a:rPr lang="es-ES" sz="1200" dirty="0" err="1" smtClean="0"/>
              <a:t>voudrez-vous</a:t>
            </a:r>
            <a:r>
              <a:rPr lang="es-ES" sz="1200" dirty="0" smtClean="0"/>
              <a:t> </a:t>
            </a:r>
            <a:r>
              <a:rPr lang="es-ES" sz="1200" dirty="0" err="1" smtClean="0"/>
              <a:t>vous</a:t>
            </a:r>
            <a:r>
              <a:rPr lang="es-ES" sz="1200" dirty="0" smtClean="0"/>
              <a:t> </a:t>
            </a:r>
            <a:r>
              <a:rPr lang="es-ES" sz="1200" dirty="0" err="1" smtClean="0"/>
              <a:t>défouler</a:t>
            </a:r>
            <a:r>
              <a:rPr lang="es-ES" sz="1200" dirty="0" smtClean="0"/>
              <a:t> </a:t>
            </a:r>
            <a:r>
              <a:rPr lang="es-ES" sz="1200" dirty="0" err="1" smtClean="0"/>
              <a:t>avec</a:t>
            </a:r>
            <a:r>
              <a:rPr lang="es-ES" sz="1200" dirty="0" smtClean="0"/>
              <a:t> une </a:t>
            </a:r>
            <a:r>
              <a:rPr lang="es-ES" sz="1200" dirty="0" err="1" smtClean="0"/>
              <a:t>activité</a:t>
            </a:r>
            <a:r>
              <a:rPr lang="es-ES" sz="1200" dirty="0" smtClean="0"/>
              <a:t> </a:t>
            </a:r>
            <a:r>
              <a:rPr lang="es-ES" sz="1200" dirty="0" err="1" smtClean="0"/>
              <a:t>sportive</a:t>
            </a:r>
            <a:r>
              <a:rPr lang="es-ES" sz="1200" dirty="0" smtClean="0"/>
              <a:t> ? Les </a:t>
            </a:r>
            <a:r>
              <a:rPr lang="es-ES" sz="1200" dirty="0" err="1" smtClean="0"/>
              <a:t>opportunités</a:t>
            </a:r>
            <a:r>
              <a:rPr lang="es-ES" sz="1200" dirty="0" smtClean="0"/>
              <a:t> </a:t>
            </a:r>
            <a:r>
              <a:rPr lang="es-ES" sz="1200" dirty="0" err="1" smtClean="0"/>
              <a:t>ne</a:t>
            </a:r>
            <a:r>
              <a:rPr lang="es-ES" sz="1200" dirty="0" smtClean="0"/>
              <a:t> </a:t>
            </a:r>
            <a:r>
              <a:rPr lang="es-ES" sz="1200" dirty="0" err="1" smtClean="0"/>
              <a:t>manquent</a:t>
            </a:r>
            <a:r>
              <a:rPr lang="es-ES" sz="1200" dirty="0" smtClean="0"/>
              <a:t> </a:t>
            </a:r>
            <a:r>
              <a:rPr lang="es-ES" sz="1200" dirty="0" err="1" smtClean="0"/>
              <a:t>pas</a:t>
            </a:r>
            <a:r>
              <a:rPr lang="es-ES" sz="1200" dirty="0" smtClean="0"/>
              <a:t>…</a:t>
            </a:r>
            <a:endParaRPr lang="es-ES" sz="1200" dirty="0"/>
          </a:p>
          <a:p>
            <a:r>
              <a:rPr lang="es-ES" sz="1200" dirty="0"/>
              <a:t> </a:t>
            </a:r>
          </a:p>
          <a:p>
            <a:pPr marL="355600" lvl="0" indent="-177800">
              <a:buFont typeface="Wingdings" pitchFamily="2" charset="2"/>
              <a:buChar char="§"/>
            </a:pPr>
            <a:r>
              <a:rPr lang="es-ES" sz="1200" dirty="0" err="1" smtClean="0"/>
              <a:t>Sports</a:t>
            </a:r>
            <a:r>
              <a:rPr lang="es-ES" sz="1200" dirty="0" smtClean="0"/>
              <a:t> </a:t>
            </a:r>
            <a:r>
              <a:rPr lang="es-ES" sz="1200" dirty="0" err="1" smtClean="0"/>
              <a:t>aquatiques</a:t>
            </a:r>
            <a:r>
              <a:rPr lang="es-ES" sz="1200" dirty="0" smtClean="0"/>
              <a:t>: </a:t>
            </a:r>
            <a:r>
              <a:rPr lang="es-ES" sz="1200" dirty="0"/>
              <a:t>windsurf, </a:t>
            </a:r>
            <a:r>
              <a:rPr lang="es-ES" sz="1200" dirty="0" err="1" smtClean="0"/>
              <a:t>voile</a:t>
            </a:r>
            <a:r>
              <a:rPr lang="es-ES" sz="1200" dirty="0" smtClean="0"/>
              <a:t>, </a:t>
            </a:r>
            <a:r>
              <a:rPr lang="es-ES" sz="1200" dirty="0"/>
              <a:t>clubs </a:t>
            </a:r>
            <a:r>
              <a:rPr lang="es-ES" sz="1200" dirty="0" err="1" smtClean="0"/>
              <a:t>nautiques</a:t>
            </a:r>
            <a:endParaRPr lang="es-ES" sz="1200" dirty="0"/>
          </a:p>
          <a:p>
            <a:pPr marL="355600" lvl="0" indent="-177800">
              <a:buFont typeface="Wingdings" pitchFamily="2" charset="2"/>
              <a:buChar char="§"/>
            </a:pPr>
            <a:r>
              <a:rPr lang="es-ES" sz="1200" dirty="0" err="1" smtClean="0"/>
              <a:t>Cyclisme</a:t>
            </a:r>
            <a:r>
              <a:rPr lang="es-ES" sz="1200" dirty="0" smtClean="0"/>
              <a:t> </a:t>
            </a:r>
            <a:r>
              <a:rPr lang="es-ES" sz="1200" dirty="0" err="1" smtClean="0"/>
              <a:t>avec</a:t>
            </a:r>
            <a:r>
              <a:rPr lang="es-ES" sz="1200" dirty="0" smtClean="0"/>
              <a:t> des </a:t>
            </a:r>
            <a:r>
              <a:rPr lang="es-ES" sz="1200" dirty="0" err="1" smtClean="0"/>
              <a:t>chemins</a:t>
            </a:r>
            <a:r>
              <a:rPr lang="es-ES" sz="1200" dirty="0" smtClean="0"/>
              <a:t> </a:t>
            </a:r>
            <a:r>
              <a:rPr lang="es-ES" sz="1200" dirty="0" err="1" smtClean="0"/>
              <a:t>spéciaux</a:t>
            </a:r>
            <a:r>
              <a:rPr lang="es-ES" sz="1200" dirty="0" smtClean="0"/>
              <a:t> en </a:t>
            </a:r>
            <a:r>
              <a:rPr lang="es-ES" sz="1200" dirty="0" err="1" smtClean="0"/>
              <a:t>montagne</a:t>
            </a:r>
            <a:endParaRPr lang="es-ES" sz="1200" dirty="0"/>
          </a:p>
          <a:p>
            <a:pPr marL="355600" lvl="0" indent="-177800">
              <a:buFont typeface="Wingdings" pitchFamily="2" charset="2"/>
              <a:buChar char="§"/>
            </a:pPr>
            <a:r>
              <a:rPr lang="es-ES" sz="1200" dirty="0" err="1" smtClean="0"/>
              <a:t>Sports</a:t>
            </a:r>
            <a:r>
              <a:rPr lang="es-ES" sz="1200" dirty="0" smtClean="0"/>
              <a:t> </a:t>
            </a:r>
            <a:r>
              <a:rPr lang="es-ES" sz="1200" dirty="0" err="1" smtClean="0"/>
              <a:t>aériens</a:t>
            </a:r>
            <a:r>
              <a:rPr lang="es-ES" sz="1200" dirty="0" smtClean="0"/>
              <a:t> : </a:t>
            </a:r>
            <a:r>
              <a:rPr lang="es-ES" sz="1200" dirty="0"/>
              <a:t>parapente, </a:t>
            </a:r>
            <a:r>
              <a:rPr lang="es-ES" sz="1200" dirty="0" err="1"/>
              <a:t>parasailing</a:t>
            </a:r>
            <a:r>
              <a:rPr lang="es-ES" sz="1200" dirty="0"/>
              <a:t>, </a:t>
            </a:r>
            <a:r>
              <a:rPr lang="es-ES" sz="1200" dirty="0" smtClean="0"/>
              <a:t>tour en </a:t>
            </a:r>
            <a:r>
              <a:rPr lang="es-ES" sz="1200" dirty="0" err="1" smtClean="0"/>
              <a:t>montgolfière</a:t>
            </a:r>
            <a:endParaRPr lang="es-ES" sz="1200" dirty="0"/>
          </a:p>
          <a:p>
            <a:pPr marL="355600" lvl="0" indent="-177800">
              <a:buFont typeface="Wingdings" pitchFamily="2" charset="2"/>
              <a:buChar char="§"/>
            </a:pPr>
            <a:r>
              <a:rPr lang="es-ES" sz="1200" dirty="0" err="1" smtClean="0"/>
              <a:t>Plongée</a:t>
            </a:r>
            <a:r>
              <a:rPr lang="es-ES" sz="1200" dirty="0" smtClean="0"/>
              <a:t> </a:t>
            </a:r>
            <a:r>
              <a:rPr lang="es-ES" sz="1200" dirty="0" err="1" smtClean="0"/>
              <a:t>pour</a:t>
            </a:r>
            <a:r>
              <a:rPr lang="es-ES" sz="1200" dirty="0" smtClean="0"/>
              <a:t> </a:t>
            </a:r>
            <a:r>
              <a:rPr lang="es-ES" sz="1200" dirty="0" err="1" smtClean="0"/>
              <a:t>tout</a:t>
            </a:r>
            <a:r>
              <a:rPr lang="es-ES" sz="1200" dirty="0" smtClean="0"/>
              <a:t> </a:t>
            </a:r>
            <a:r>
              <a:rPr lang="es-ES" sz="1200" dirty="0" err="1" smtClean="0"/>
              <a:t>niveau</a:t>
            </a:r>
            <a:endParaRPr lang="es-ES" sz="1200" dirty="0" smtClean="0"/>
          </a:p>
          <a:p>
            <a:pPr marL="355600" lvl="0" indent="-177800">
              <a:buFont typeface="Wingdings" pitchFamily="2" charset="2"/>
              <a:buChar char="§"/>
            </a:pPr>
            <a:r>
              <a:rPr lang="es-ES" sz="1200" dirty="0" err="1" smtClean="0"/>
              <a:t>Randonnée</a:t>
            </a:r>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555" y="4077072"/>
            <a:ext cx="3213013" cy="1624083"/>
          </a:xfrm>
          <a:prstGeom prst="rect">
            <a:avLst/>
          </a:prstGeom>
        </p:spPr>
      </p:pic>
    </p:spTree>
    <p:extLst>
      <p:ext uri="{BB962C8B-B14F-4D97-AF65-F5344CB8AC3E}">
        <p14:creationId xmlns:p14="http://schemas.microsoft.com/office/powerpoint/2010/main" val="3236722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690396" y="1895984"/>
            <a:ext cx="2088072" cy="369332"/>
          </a:xfrm>
          <a:prstGeom prst="rect">
            <a:avLst/>
          </a:prstGeom>
        </p:spPr>
        <p:txBody>
          <a:bodyPr wrap="none">
            <a:spAutoFit/>
          </a:bodyPr>
          <a:lstStyle/>
          <a:p>
            <a:r>
              <a:rPr lang="es-ES" b="1" dirty="0" err="1" smtClean="0">
                <a:solidFill>
                  <a:schemeClr val="tx1">
                    <a:lumMod val="95000"/>
                    <a:lumOff val="5000"/>
                  </a:schemeClr>
                </a:solidFill>
              </a:rPr>
              <a:t>Mon</a:t>
            </a:r>
            <a:r>
              <a:rPr lang="es-ES" b="1" dirty="0" smtClean="0">
                <a:solidFill>
                  <a:schemeClr val="tx1">
                    <a:lumMod val="95000"/>
                    <a:lumOff val="5000"/>
                  </a:schemeClr>
                </a:solidFill>
              </a:rPr>
              <a:t> carnet de </a:t>
            </a:r>
            <a:r>
              <a:rPr lang="es-ES" b="1" dirty="0" err="1" smtClean="0">
                <a:solidFill>
                  <a:schemeClr val="tx1">
                    <a:lumMod val="95000"/>
                    <a:lumOff val="5000"/>
                  </a:schemeClr>
                </a:solidFill>
              </a:rPr>
              <a:t>bord</a:t>
            </a:r>
            <a:endParaRPr lang="es-ES" b="1" dirty="0"/>
          </a:p>
        </p:txBody>
      </p:sp>
      <p:sp>
        <p:nvSpPr>
          <p:cNvPr id="14" name="13 CuadroTexto"/>
          <p:cNvSpPr txBox="1"/>
          <p:nvPr/>
        </p:nvSpPr>
        <p:spPr>
          <a:xfrm>
            <a:off x="2771800" y="2780928"/>
            <a:ext cx="5544616" cy="1200329"/>
          </a:xfrm>
          <a:prstGeom prst="rect">
            <a:avLst/>
          </a:prstGeom>
          <a:noFill/>
        </p:spPr>
        <p:txBody>
          <a:bodyPr wrap="square" numCol="1" rtlCol="0">
            <a:spAutoFit/>
          </a:bodyPr>
          <a:lstStyle/>
          <a:p>
            <a:r>
              <a:rPr lang="es-ES" sz="1200" dirty="0" err="1" smtClean="0"/>
              <a:t>Nous</a:t>
            </a:r>
            <a:r>
              <a:rPr lang="es-ES" sz="1200" dirty="0" smtClean="0"/>
              <a:t> </a:t>
            </a:r>
            <a:r>
              <a:rPr lang="es-ES" sz="1200" dirty="0" err="1" smtClean="0"/>
              <a:t>avons</a:t>
            </a:r>
            <a:r>
              <a:rPr lang="es-ES" sz="1200" dirty="0" smtClean="0"/>
              <a:t> </a:t>
            </a:r>
            <a:r>
              <a:rPr lang="es-ES" sz="1200" dirty="0" err="1" smtClean="0"/>
              <a:t>beaucoup</a:t>
            </a:r>
            <a:r>
              <a:rPr lang="es-ES" sz="1200" dirty="0" smtClean="0"/>
              <a:t> </a:t>
            </a:r>
            <a:r>
              <a:rPr lang="es-ES" sz="1200" dirty="0" err="1" smtClean="0"/>
              <a:t>réfléchi</a:t>
            </a:r>
            <a:r>
              <a:rPr lang="es-ES" sz="1200" dirty="0" smtClean="0"/>
              <a:t> ces </a:t>
            </a:r>
            <a:r>
              <a:rPr lang="es-ES" sz="1200" dirty="0" err="1" smtClean="0"/>
              <a:t>derniers</a:t>
            </a:r>
            <a:r>
              <a:rPr lang="es-ES" sz="1200" dirty="0" smtClean="0"/>
              <a:t> </a:t>
            </a:r>
            <a:r>
              <a:rPr lang="es-ES" sz="1200" dirty="0" err="1" smtClean="0"/>
              <a:t>jours</a:t>
            </a:r>
            <a:r>
              <a:rPr lang="es-ES" sz="1200" dirty="0" smtClean="0"/>
              <a:t> et </a:t>
            </a:r>
            <a:r>
              <a:rPr lang="es-ES" sz="1200" dirty="0" err="1" smtClean="0"/>
              <a:t>parfois</a:t>
            </a:r>
            <a:r>
              <a:rPr lang="es-ES" sz="1200" dirty="0" smtClean="0"/>
              <a:t> la </a:t>
            </a:r>
            <a:r>
              <a:rPr lang="es-ES" sz="1200" dirty="0" err="1" smtClean="0"/>
              <a:t>mémoire</a:t>
            </a:r>
            <a:r>
              <a:rPr lang="es-ES" sz="1200" dirty="0" smtClean="0"/>
              <a:t> </a:t>
            </a:r>
            <a:r>
              <a:rPr lang="es-ES" sz="1200" dirty="0" err="1" smtClean="0"/>
              <a:t>nous</a:t>
            </a:r>
            <a:r>
              <a:rPr lang="es-ES" sz="1200" dirty="0" smtClean="0"/>
              <a:t> </a:t>
            </a:r>
            <a:r>
              <a:rPr lang="es-ES" sz="1200" dirty="0" err="1" smtClean="0"/>
              <a:t>fait</a:t>
            </a:r>
            <a:r>
              <a:rPr lang="es-ES" sz="1200" dirty="0" smtClean="0"/>
              <a:t> </a:t>
            </a:r>
            <a:r>
              <a:rPr lang="es-ES" sz="1200" dirty="0" err="1" smtClean="0"/>
              <a:t>défaut</a:t>
            </a:r>
            <a:r>
              <a:rPr lang="es-ES" sz="1200" dirty="0" smtClean="0"/>
              <a:t>…</a:t>
            </a:r>
          </a:p>
          <a:p>
            <a:r>
              <a:rPr lang="es-ES" sz="1200" dirty="0" err="1" smtClean="0"/>
              <a:t>C’est</a:t>
            </a:r>
            <a:r>
              <a:rPr lang="es-ES" sz="1200" dirty="0" smtClean="0"/>
              <a:t> </a:t>
            </a:r>
            <a:r>
              <a:rPr lang="es-ES" sz="1200" dirty="0" err="1" smtClean="0"/>
              <a:t>pourquoi</a:t>
            </a:r>
            <a:r>
              <a:rPr lang="es-ES" sz="1200" dirty="0" smtClean="0"/>
              <a:t> </a:t>
            </a:r>
            <a:r>
              <a:rPr lang="es-ES" sz="1200" dirty="0" err="1" smtClean="0"/>
              <a:t>nous</a:t>
            </a:r>
            <a:r>
              <a:rPr lang="es-ES" sz="1200" dirty="0" smtClean="0"/>
              <a:t> </a:t>
            </a:r>
            <a:r>
              <a:rPr lang="es-ES" sz="1200" dirty="0" err="1" smtClean="0"/>
              <a:t>t’invitons</a:t>
            </a:r>
            <a:r>
              <a:rPr lang="es-ES" sz="1200" dirty="0" smtClean="0"/>
              <a:t> à </a:t>
            </a:r>
            <a:r>
              <a:rPr lang="es-ES" sz="1200" dirty="0" err="1" smtClean="0"/>
              <a:t>écrire</a:t>
            </a:r>
            <a:r>
              <a:rPr lang="es-ES" sz="1200" dirty="0" smtClean="0"/>
              <a:t> les </a:t>
            </a:r>
            <a:r>
              <a:rPr lang="es-ES" sz="1200" dirty="0" err="1" smtClean="0"/>
              <a:t>détails</a:t>
            </a:r>
            <a:r>
              <a:rPr lang="es-ES" sz="1200" dirty="0" smtClean="0"/>
              <a:t> que tu </a:t>
            </a:r>
            <a:r>
              <a:rPr lang="es-ES" sz="1200" dirty="0" err="1" smtClean="0"/>
              <a:t>ne</a:t>
            </a:r>
            <a:r>
              <a:rPr lang="es-ES" sz="1200" dirty="0" smtClean="0"/>
              <a:t> </a:t>
            </a:r>
            <a:r>
              <a:rPr lang="es-ES" sz="1200" dirty="0" err="1" smtClean="0"/>
              <a:t>souhaites</a:t>
            </a:r>
            <a:r>
              <a:rPr lang="es-ES" sz="1200" dirty="0" smtClean="0"/>
              <a:t> </a:t>
            </a:r>
            <a:r>
              <a:rPr lang="es-ES" sz="1200" dirty="0" err="1" smtClean="0"/>
              <a:t>pas</a:t>
            </a:r>
            <a:r>
              <a:rPr lang="es-ES" sz="1200" dirty="0" smtClean="0"/>
              <a:t> </a:t>
            </a:r>
            <a:r>
              <a:rPr lang="es-ES" sz="1200" dirty="0" err="1" smtClean="0"/>
              <a:t>oublier</a:t>
            </a:r>
            <a:r>
              <a:rPr lang="es-ES" sz="1200" dirty="0" smtClean="0"/>
              <a:t> de </a:t>
            </a:r>
            <a:r>
              <a:rPr lang="es-ES" sz="1200" dirty="0" err="1" smtClean="0"/>
              <a:t>cette</a:t>
            </a:r>
            <a:r>
              <a:rPr lang="es-ES" sz="1200" dirty="0" smtClean="0"/>
              <a:t> </a:t>
            </a:r>
            <a:r>
              <a:rPr lang="es-ES" sz="1200" dirty="0" err="1" smtClean="0"/>
              <a:t>expérience</a:t>
            </a:r>
            <a:r>
              <a:rPr lang="es-ES" sz="1200" dirty="0" smtClean="0"/>
              <a:t> ! </a:t>
            </a:r>
            <a:r>
              <a:rPr lang="es-ES" sz="1200" dirty="0" err="1" smtClean="0"/>
              <a:t>Pense</a:t>
            </a:r>
            <a:r>
              <a:rPr lang="es-ES" sz="1200" dirty="0" smtClean="0"/>
              <a:t> </a:t>
            </a:r>
            <a:r>
              <a:rPr lang="es-ES" sz="1200" dirty="0" err="1" smtClean="0"/>
              <a:t>au</a:t>
            </a:r>
            <a:r>
              <a:rPr lang="es-ES" sz="1200" dirty="0" smtClean="0"/>
              <a:t> </a:t>
            </a:r>
            <a:r>
              <a:rPr lang="es-ES" sz="1200" dirty="0" err="1" smtClean="0"/>
              <a:t>plaisir</a:t>
            </a:r>
            <a:r>
              <a:rPr lang="es-ES" sz="1200" dirty="0" smtClean="0"/>
              <a:t> que cela te </a:t>
            </a:r>
            <a:r>
              <a:rPr lang="es-ES" sz="1200" dirty="0" err="1" smtClean="0"/>
              <a:t>fera</a:t>
            </a:r>
            <a:r>
              <a:rPr lang="es-ES" sz="1200" dirty="0" smtClean="0"/>
              <a:t> de </a:t>
            </a:r>
            <a:r>
              <a:rPr lang="es-ES" sz="1200" dirty="0" err="1" smtClean="0"/>
              <a:t>retrouver</a:t>
            </a:r>
            <a:r>
              <a:rPr lang="es-ES" sz="1200" dirty="0" smtClean="0"/>
              <a:t> cela à la </a:t>
            </a:r>
            <a:r>
              <a:rPr lang="es-ES" sz="1200" dirty="0" err="1" smtClean="0"/>
              <a:t>maison</a:t>
            </a:r>
            <a:r>
              <a:rPr lang="es-ES" sz="1200" dirty="0" smtClean="0"/>
              <a:t> et </a:t>
            </a:r>
            <a:r>
              <a:rPr lang="es-ES" sz="1200" dirty="0" err="1" smtClean="0"/>
              <a:t>lire</a:t>
            </a:r>
            <a:r>
              <a:rPr lang="es-ES" sz="1200" dirty="0" smtClean="0"/>
              <a:t> </a:t>
            </a:r>
            <a:r>
              <a:rPr lang="es-ES" sz="1200" dirty="0" err="1" smtClean="0"/>
              <a:t>toutes</a:t>
            </a:r>
            <a:r>
              <a:rPr lang="es-ES" sz="1200" dirty="0" smtClean="0"/>
              <a:t> les </a:t>
            </a:r>
            <a:r>
              <a:rPr lang="es-ES" sz="1200" dirty="0" err="1" smtClean="0"/>
              <a:t>anecdotes</a:t>
            </a:r>
            <a:r>
              <a:rPr lang="es-ES" sz="1200" dirty="0" smtClean="0"/>
              <a:t> </a:t>
            </a:r>
            <a:r>
              <a:rPr lang="es-ES" sz="1200" dirty="0" err="1" smtClean="0"/>
              <a:t>qui</a:t>
            </a:r>
            <a:r>
              <a:rPr lang="es-ES" sz="1200" dirty="0" smtClean="0"/>
              <a:t> te </a:t>
            </a:r>
            <a:r>
              <a:rPr lang="es-ES" sz="1200" dirty="0" err="1" smtClean="0"/>
              <a:t>sont</a:t>
            </a:r>
            <a:r>
              <a:rPr lang="es-ES" sz="1200" dirty="0" smtClean="0"/>
              <a:t> </a:t>
            </a:r>
            <a:r>
              <a:rPr lang="es-ES" sz="1200" dirty="0" err="1" smtClean="0"/>
              <a:t>arrivées</a:t>
            </a:r>
            <a:r>
              <a:rPr lang="es-ES" sz="1200" dirty="0" smtClean="0"/>
              <a:t> !</a:t>
            </a:r>
            <a:endParaRPr lang="es-ES" sz="1200" dirty="0"/>
          </a:p>
          <a:p>
            <a:pPr algn="just"/>
            <a:endParaRPr lang="es-ES" sz="1200" dirty="0"/>
          </a:p>
        </p:txBody>
      </p:sp>
      <p:pic>
        <p:nvPicPr>
          <p:cNvPr id="15" name="1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809286"/>
            <a:ext cx="2792915" cy="2037972"/>
          </a:xfrm>
          <a:prstGeom prst="rect">
            <a:avLst/>
          </a:prstGeom>
        </p:spPr>
      </p:pic>
    </p:spTree>
    <p:extLst>
      <p:ext uri="{BB962C8B-B14F-4D97-AF65-F5344CB8AC3E}">
        <p14:creationId xmlns:p14="http://schemas.microsoft.com/office/powerpoint/2010/main" val="4060085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976549" cy="369332"/>
          </a:xfrm>
          <a:prstGeom prst="rect">
            <a:avLst/>
          </a:prstGeom>
        </p:spPr>
        <p:txBody>
          <a:bodyPr wrap="none">
            <a:spAutoFit/>
          </a:bodyPr>
          <a:lstStyle/>
          <a:p>
            <a:r>
              <a:rPr lang="es-ES" b="1" dirty="0" smtClean="0">
                <a:solidFill>
                  <a:schemeClr val="tx1">
                    <a:lumMod val="95000"/>
                    <a:lumOff val="5000"/>
                  </a:schemeClr>
                </a:solidFill>
              </a:rPr>
              <a:t>Mi Viaje</a:t>
            </a:r>
            <a:endParaRPr lang="es-ES" b="1" dirty="0"/>
          </a:p>
        </p:txBody>
      </p:sp>
      <p:pic>
        <p:nvPicPr>
          <p:cNvPr id="4" name="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9923" y="1702315"/>
            <a:ext cx="3548581" cy="4734224"/>
          </a:xfrm>
          <a:prstGeom prst="rect">
            <a:avLst/>
          </a:prstGeom>
        </p:spPr>
      </p:pic>
      <p:sp>
        <p:nvSpPr>
          <p:cNvPr id="14" name="13 Rectángulo"/>
          <p:cNvSpPr/>
          <p:nvPr/>
        </p:nvSpPr>
        <p:spPr>
          <a:xfrm>
            <a:off x="1043608" y="2061420"/>
            <a:ext cx="670376" cy="369332"/>
          </a:xfrm>
          <a:prstGeom prst="rect">
            <a:avLst/>
          </a:prstGeom>
        </p:spPr>
        <p:txBody>
          <a:bodyPr wrap="none">
            <a:spAutoFit/>
          </a:bodyPr>
          <a:lstStyle/>
          <a:p>
            <a:r>
              <a:rPr lang="es-ES" b="1" dirty="0" smtClean="0">
                <a:solidFill>
                  <a:srgbClr val="E48C0A"/>
                </a:solidFill>
              </a:rPr>
              <a:t>Día 1</a:t>
            </a:r>
            <a:endParaRPr lang="es-ES" b="1" dirty="0">
              <a:solidFill>
                <a:srgbClr val="E48C0A"/>
              </a:solidFill>
            </a:endParaRPr>
          </a:p>
        </p:txBody>
      </p:sp>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186386"/>
            <a:ext cx="6061615" cy="4266950"/>
          </a:xfrm>
          <a:prstGeom prst="rect">
            <a:avLst/>
          </a:prstGeom>
        </p:spPr>
      </p:pic>
      <p:sp>
        <p:nvSpPr>
          <p:cNvPr id="19" name="18 Rectángulo"/>
          <p:cNvSpPr/>
          <p:nvPr/>
        </p:nvSpPr>
        <p:spPr>
          <a:xfrm>
            <a:off x="6252852" y="2018193"/>
            <a:ext cx="1047082" cy="307777"/>
          </a:xfrm>
          <a:prstGeom prst="rect">
            <a:avLst/>
          </a:prstGeom>
        </p:spPr>
        <p:txBody>
          <a:bodyPr wrap="none">
            <a:spAutoFit/>
          </a:bodyPr>
          <a:lstStyle/>
          <a:p>
            <a:r>
              <a:rPr lang="es-ES" sz="1400" dirty="0">
                <a:solidFill>
                  <a:schemeClr val="tx2">
                    <a:lumMod val="60000"/>
                    <a:lumOff val="40000"/>
                  </a:schemeClr>
                </a:solidFill>
                <a:latin typeface="Gigi" pitchFamily="82" charset="0"/>
              </a:rPr>
              <a:t>t</a:t>
            </a:r>
            <a:r>
              <a:rPr lang="es-ES" sz="1400" dirty="0" smtClean="0">
                <a:solidFill>
                  <a:schemeClr val="tx2">
                    <a:lumMod val="60000"/>
                    <a:lumOff val="40000"/>
                  </a:schemeClr>
                </a:solidFill>
                <a:latin typeface="Gigi" pitchFamily="82" charset="0"/>
              </a:rPr>
              <a:t>oma nota…</a:t>
            </a:r>
            <a:endParaRPr lang="es-ES" sz="1400" dirty="0">
              <a:solidFill>
                <a:schemeClr val="tx2">
                  <a:lumMod val="60000"/>
                  <a:lumOff val="40000"/>
                </a:schemeClr>
              </a:solidFill>
              <a:latin typeface="Gigi" pitchFamily="82" charset="0"/>
            </a:endParaRPr>
          </a:p>
        </p:txBody>
      </p:sp>
      <p:pic>
        <p:nvPicPr>
          <p:cNvPr id="16" name="1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3855824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976549" cy="369332"/>
          </a:xfrm>
          <a:prstGeom prst="rect">
            <a:avLst/>
          </a:prstGeom>
        </p:spPr>
        <p:txBody>
          <a:bodyPr wrap="none">
            <a:spAutoFit/>
          </a:bodyPr>
          <a:lstStyle/>
          <a:p>
            <a:r>
              <a:rPr lang="es-ES" b="1" dirty="0" smtClean="0">
                <a:solidFill>
                  <a:schemeClr val="tx1">
                    <a:lumMod val="95000"/>
                    <a:lumOff val="5000"/>
                  </a:schemeClr>
                </a:solidFill>
              </a:rPr>
              <a:t>Mi Viaje</a:t>
            </a:r>
            <a:endParaRPr lang="es-ES" b="1" dirty="0"/>
          </a:p>
        </p:txBody>
      </p:sp>
      <p:pic>
        <p:nvPicPr>
          <p:cNvPr id="4" name="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9923" y="1702315"/>
            <a:ext cx="3548581" cy="4734224"/>
          </a:xfrm>
          <a:prstGeom prst="rect">
            <a:avLst/>
          </a:prstGeom>
        </p:spPr>
      </p:pic>
      <p:sp>
        <p:nvSpPr>
          <p:cNvPr id="14" name="13 Rectángulo"/>
          <p:cNvSpPr/>
          <p:nvPr/>
        </p:nvSpPr>
        <p:spPr>
          <a:xfrm>
            <a:off x="1043608" y="2061420"/>
            <a:ext cx="670376" cy="369332"/>
          </a:xfrm>
          <a:prstGeom prst="rect">
            <a:avLst/>
          </a:prstGeom>
        </p:spPr>
        <p:txBody>
          <a:bodyPr wrap="none">
            <a:spAutoFit/>
          </a:bodyPr>
          <a:lstStyle/>
          <a:p>
            <a:r>
              <a:rPr lang="es-ES" b="1" dirty="0" smtClean="0">
                <a:solidFill>
                  <a:srgbClr val="E48C0A"/>
                </a:solidFill>
              </a:rPr>
              <a:t>Día 1</a:t>
            </a:r>
            <a:endParaRPr lang="es-ES" b="1" dirty="0">
              <a:solidFill>
                <a:srgbClr val="E48C0A"/>
              </a:solidFill>
            </a:endParaRPr>
          </a:p>
        </p:txBody>
      </p:sp>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186386"/>
            <a:ext cx="6061615" cy="4266950"/>
          </a:xfrm>
          <a:prstGeom prst="rect">
            <a:avLst/>
          </a:prstGeom>
        </p:spPr>
      </p:pic>
      <p:sp>
        <p:nvSpPr>
          <p:cNvPr id="19" name="18 Rectángulo"/>
          <p:cNvSpPr/>
          <p:nvPr/>
        </p:nvSpPr>
        <p:spPr>
          <a:xfrm>
            <a:off x="6252852" y="2018193"/>
            <a:ext cx="1047082" cy="307777"/>
          </a:xfrm>
          <a:prstGeom prst="rect">
            <a:avLst/>
          </a:prstGeom>
        </p:spPr>
        <p:txBody>
          <a:bodyPr wrap="none">
            <a:spAutoFit/>
          </a:bodyPr>
          <a:lstStyle/>
          <a:p>
            <a:r>
              <a:rPr lang="es-ES" sz="1400" dirty="0">
                <a:solidFill>
                  <a:schemeClr val="tx2">
                    <a:lumMod val="60000"/>
                    <a:lumOff val="40000"/>
                  </a:schemeClr>
                </a:solidFill>
                <a:latin typeface="Gigi" pitchFamily="82" charset="0"/>
              </a:rPr>
              <a:t>t</a:t>
            </a:r>
            <a:r>
              <a:rPr lang="es-ES" sz="1400" dirty="0" smtClean="0">
                <a:solidFill>
                  <a:schemeClr val="tx2">
                    <a:lumMod val="60000"/>
                    <a:lumOff val="40000"/>
                  </a:schemeClr>
                </a:solidFill>
                <a:latin typeface="Gigi" pitchFamily="82" charset="0"/>
              </a:rPr>
              <a:t>oma nota…</a:t>
            </a:r>
            <a:endParaRPr lang="es-ES" sz="1400" dirty="0">
              <a:solidFill>
                <a:schemeClr val="tx2">
                  <a:lumMod val="60000"/>
                  <a:lumOff val="40000"/>
                </a:schemeClr>
              </a:solidFill>
              <a:latin typeface="Gigi" pitchFamily="82" charset="0"/>
            </a:endParaRPr>
          </a:p>
        </p:txBody>
      </p:sp>
      <p:pic>
        <p:nvPicPr>
          <p:cNvPr id="16" name="1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3648868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86386"/>
            <a:ext cx="6061615" cy="4266950"/>
          </a:xfrm>
          <a:prstGeom prst="rect">
            <a:avLst/>
          </a:prstGeom>
        </p:spPr>
      </p:pic>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976549" cy="369332"/>
          </a:xfrm>
          <a:prstGeom prst="rect">
            <a:avLst/>
          </a:prstGeom>
        </p:spPr>
        <p:txBody>
          <a:bodyPr wrap="none">
            <a:spAutoFit/>
          </a:bodyPr>
          <a:lstStyle/>
          <a:p>
            <a:r>
              <a:rPr lang="es-ES" b="1" dirty="0" smtClean="0">
                <a:solidFill>
                  <a:schemeClr val="tx1">
                    <a:lumMod val="95000"/>
                    <a:lumOff val="5000"/>
                  </a:schemeClr>
                </a:solidFill>
              </a:rPr>
              <a:t>Mi Viaje</a:t>
            </a:r>
            <a:endParaRPr lang="es-ES" b="1" dirty="0"/>
          </a:p>
        </p:txBody>
      </p:sp>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9923" y="1702315"/>
            <a:ext cx="3548581" cy="4734224"/>
          </a:xfrm>
          <a:prstGeom prst="rect">
            <a:avLst/>
          </a:prstGeom>
        </p:spPr>
      </p:pic>
      <p:sp>
        <p:nvSpPr>
          <p:cNvPr id="14" name="13 Rectángulo"/>
          <p:cNvSpPr/>
          <p:nvPr/>
        </p:nvSpPr>
        <p:spPr>
          <a:xfrm>
            <a:off x="1043608" y="2061420"/>
            <a:ext cx="670376" cy="369332"/>
          </a:xfrm>
          <a:prstGeom prst="rect">
            <a:avLst/>
          </a:prstGeom>
        </p:spPr>
        <p:txBody>
          <a:bodyPr wrap="none">
            <a:spAutoFit/>
          </a:bodyPr>
          <a:lstStyle/>
          <a:p>
            <a:r>
              <a:rPr lang="es-ES" b="1" dirty="0" smtClean="0">
                <a:solidFill>
                  <a:srgbClr val="E48C0A"/>
                </a:solidFill>
              </a:rPr>
              <a:t>Día 2</a:t>
            </a:r>
            <a:endParaRPr lang="es-ES" b="1" dirty="0">
              <a:solidFill>
                <a:srgbClr val="E48C0A"/>
              </a:solidFill>
            </a:endParaRPr>
          </a:p>
        </p:txBody>
      </p:sp>
      <p:sp>
        <p:nvSpPr>
          <p:cNvPr id="19" name="18 Rectángulo"/>
          <p:cNvSpPr/>
          <p:nvPr/>
        </p:nvSpPr>
        <p:spPr>
          <a:xfrm>
            <a:off x="6252852" y="2018193"/>
            <a:ext cx="1047082" cy="307777"/>
          </a:xfrm>
          <a:prstGeom prst="rect">
            <a:avLst/>
          </a:prstGeom>
        </p:spPr>
        <p:txBody>
          <a:bodyPr wrap="none">
            <a:spAutoFit/>
          </a:bodyPr>
          <a:lstStyle/>
          <a:p>
            <a:r>
              <a:rPr lang="es-ES" sz="1400" dirty="0">
                <a:solidFill>
                  <a:schemeClr val="tx2">
                    <a:lumMod val="60000"/>
                    <a:lumOff val="40000"/>
                  </a:schemeClr>
                </a:solidFill>
                <a:latin typeface="Gigi" pitchFamily="82" charset="0"/>
              </a:rPr>
              <a:t>t</a:t>
            </a:r>
            <a:r>
              <a:rPr lang="es-ES" sz="1400" dirty="0" smtClean="0">
                <a:solidFill>
                  <a:schemeClr val="tx2">
                    <a:lumMod val="60000"/>
                    <a:lumOff val="40000"/>
                  </a:schemeClr>
                </a:solidFill>
                <a:latin typeface="Gigi" pitchFamily="82" charset="0"/>
              </a:rPr>
              <a:t>oma nota…</a:t>
            </a:r>
            <a:endParaRPr lang="es-ES" sz="1400" dirty="0">
              <a:solidFill>
                <a:schemeClr val="tx2">
                  <a:lumMod val="60000"/>
                  <a:lumOff val="40000"/>
                </a:schemeClr>
              </a:solidFill>
              <a:latin typeface="Gigi" pitchFamily="82" charset="0"/>
            </a:endParaRPr>
          </a:p>
        </p:txBody>
      </p:sp>
      <p:pic>
        <p:nvPicPr>
          <p:cNvPr id="16" name="1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2757426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86386"/>
            <a:ext cx="6061615" cy="4266950"/>
          </a:xfrm>
          <a:prstGeom prst="rect">
            <a:avLst/>
          </a:prstGeom>
        </p:spPr>
      </p:pic>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976549" cy="369332"/>
          </a:xfrm>
          <a:prstGeom prst="rect">
            <a:avLst/>
          </a:prstGeom>
        </p:spPr>
        <p:txBody>
          <a:bodyPr wrap="none">
            <a:spAutoFit/>
          </a:bodyPr>
          <a:lstStyle/>
          <a:p>
            <a:r>
              <a:rPr lang="es-ES" b="1" dirty="0" smtClean="0">
                <a:solidFill>
                  <a:schemeClr val="tx1">
                    <a:lumMod val="95000"/>
                    <a:lumOff val="5000"/>
                  </a:schemeClr>
                </a:solidFill>
              </a:rPr>
              <a:t>Mi Viaje</a:t>
            </a:r>
            <a:endParaRPr lang="es-ES" b="1" dirty="0"/>
          </a:p>
        </p:txBody>
      </p:sp>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9923" y="1702315"/>
            <a:ext cx="3548581" cy="4734224"/>
          </a:xfrm>
          <a:prstGeom prst="rect">
            <a:avLst/>
          </a:prstGeom>
        </p:spPr>
      </p:pic>
      <p:sp>
        <p:nvSpPr>
          <p:cNvPr id="14" name="13 Rectángulo"/>
          <p:cNvSpPr/>
          <p:nvPr/>
        </p:nvSpPr>
        <p:spPr>
          <a:xfrm>
            <a:off x="1043608" y="2061420"/>
            <a:ext cx="670376" cy="369332"/>
          </a:xfrm>
          <a:prstGeom prst="rect">
            <a:avLst/>
          </a:prstGeom>
        </p:spPr>
        <p:txBody>
          <a:bodyPr wrap="none">
            <a:spAutoFit/>
          </a:bodyPr>
          <a:lstStyle/>
          <a:p>
            <a:r>
              <a:rPr lang="es-ES" b="1" dirty="0" smtClean="0">
                <a:solidFill>
                  <a:srgbClr val="E48C0A"/>
                </a:solidFill>
              </a:rPr>
              <a:t>Día 3</a:t>
            </a:r>
            <a:endParaRPr lang="es-ES" b="1" dirty="0">
              <a:solidFill>
                <a:srgbClr val="E48C0A"/>
              </a:solidFill>
            </a:endParaRPr>
          </a:p>
        </p:txBody>
      </p:sp>
      <p:sp>
        <p:nvSpPr>
          <p:cNvPr id="19" name="18 Rectángulo"/>
          <p:cNvSpPr/>
          <p:nvPr/>
        </p:nvSpPr>
        <p:spPr>
          <a:xfrm>
            <a:off x="6252852" y="2018193"/>
            <a:ext cx="1047082" cy="307777"/>
          </a:xfrm>
          <a:prstGeom prst="rect">
            <a:avLst/>
          </a:prstGeom>
        </p:spPr>
        <p:txBody>
          <a:bodyPr wrap="none">
            <a:spAutoFit/>
          </a:bodyPr>
          <a:lstStyle/>
          <a:p>
            <a:r>
              <a:rPr lang="es-ES" sz="1400" dirty="0">
                <a:solidFill>
                  <a:schemeClr val="tx2">
                    <a:lumMod val="60000"/>
                    <a:lumOff val="40000"/>
                  </a:schemeClr>
                </a:solidFill>
                <a:latin typeface="Gigi" pitchFamily="82" charset="0"/>
              </a:rPr>
              <a:t>t</a:t>
            </a:r>
            <a:r>
              <a:rPr lang="es-ES" sz="1400" dirty="0" smtClean="0">
                <a:solidFill>
                  <a:schemeClr val="tx2">
                    <a:lumMod val="60000"/>
                    <a:lumOff val="40000"/>
                  </a:schemeClr>
                </a:solidFill>
                <a:latin typeface="Gigi" pitchFamily="82" charset="0"/>
              </a:rPr>
              <a:t>oma nota…</a:t>
            </a:r>
            <a:endParaRPr lang="es-ES" sz="1400" dirty="0">
              <a:solidFill>
                <a:schemeClr val="tx2">
                  <a:lumMod val="60000"/>
                  <a:lumOff val="40000"/>
                </a:schemeClr>
              </a:solidFill>
              <a:latin typeface="Gigi" pitchFamily="82" charset="0"/>
            </a:endParaRPr>
          </a:p>
        </p:txBody>
      </p:sp>
      <p:pic>
        <p:nvPicPr>
          <p:cNvPr id="16" name="1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3969569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86386"/>
            <a:ext cx="6061615" cy="4266950"/>
          </a:xfrm>
          <a:prstGeom prst="rect">
            <a:avLst/>
          </a:prstGeom>
        </p:spPr>
      </p:pic>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976549" cy="369332"/>
          </a:xfrm>
          <a:prstGeom prst="rect">
            <a:avLst/>
          </a:prstGeom>
        </p:spPr>
        <p:txBody>
          <a:bodyPr wrap="none">
            <a:spAutoFit/>
          </a:bodyPr>
          <a:lstStyle/>
          <a:p>
            <a:r>
              <a:rPr lang="es-ES" b="1" dirty="0" smtClean="0">
                <a:solidFill>
                  <a:schemeClr val="tx1">
                    <a:lumMod val="95000"/>
                    <a:lumOff val="5000"/>
                  </a:schemeClr>
                </a:solidFill>
              </a:rPr>
              <a:t>Mi Viaje</a:t>
            </a:r>
            <a:endParaRPr lang="es-ES" b="1" dirty="0"/>
          </a:p>
        </p:txBody>
      </p:sp>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9923" y="1702315"/>
            <a:ext cx="3548581" cy="4734224"/>
          </a:xfrm>
          <a:prstGeom prst="rect">
            <a:avLst/>
          </a:prstGeom>
        </p:spPr>
      </p:pic>
      <p:sp>
        <p:nvSpPr>
          <p:cNvPr id="14" name="13 Rectángulo"/>
          <p:cNvSpPr/>
          <p:nvPr/>
        </p:nvSpPr>
        <p:spPr>
          <a:xfrm>
            <a:off x="1043608" y="2061420"/>
            <a:ext cx="670376" cy="369332"/>
          </a:xfrm>
          <a:prstGeom prst="rect">
            <a:avLst/>
          </a:prstGeom>
        </p:spPr>
        <p:txBody>
          <a:bodyPr wrap="none">
            <a:spAutoFit/>
          </a:bodyPr>
          <a:lstStyle/>
          <a:p>
            <a:r>
              <a:rPr lang="es-ES" b="1" dirty="0" smtClean="0">
                <a:solidFill>
                  <a:srgbClr val="E48C0A"/>
                </a:solidFill>
              </a:rPr>
              <a:t>Día 4</a:t>
            </a:r>
            <a:endParaRPr lang="es-ES" b="1" dirty="0">
              <a:solidFill>
                <a:srgbClr val="E48C0A"/>
              </a:solidFill>
            </a:endParaRPr>
          </a:p>
        </p:txBody>
      </p:sp>
      <p:sp>
        <p:nvSpPr>
          <p:cNvPr id="19" name="18 Rectángulo"/>
          <p:cNvSpPr/>
          <p:nvPr/>
        </p:nvSpPr>
        <p:spPr>
          <a:xfrm>
            <a:off x="6252852" y="2018193"/>
            <a:ext cx="1047082" cy="307777"/>
          </a:xfrm>
          <a:prstGeom prst="rect">
            <a:avLst/>
          </a:prstGeom>
        </p:spPr>
        <p:txBody>
          <a:bodyPr wrap="none">
            <a:spAutoFit/>
          </a:bodyPr>
          <a:lstStyle/>
          <a:p>
            <a:r>
              <a:rPr lang="es-ES" sz="1400" dirty="0">
                <a:solidFill>
                  <a:schemeClr val="tx2">
                    <a:lumMod val="60000"/>
                    <a:lumOff val="40000"/>
                  </a:schemeClr>
                </a:solidFill>
                <a:latin typeface="Gigi" pitchFamily="82" charset="0"/>
              </a:rPr>
              <a:t>t</a:t>
            </a:r>
            <a:r>
              <a:rPr lang="es-ES" sz="1400" dirty="0" smtClean="0">
                <a:solidFill>
                  <a:schemeClr val="tx2">
                    <a:lumMod val="60000"/>
                    <a:lumOff val="40000"/>
                  </a:schemeClr>
                </a:solidFill>
                <a:latin typeface="Gigi" pitchFamily="82" charset="0"/>
              </a:rPr>
              <a:t>oma nota…</a:t>
            </a:r>
            <a:endParaRPr lang="es-ES" sz="1400" dirty="0">
              <a:solidFill>
                <a:schemeClr val="tx2">
                  <a:lumMod val="60000"/>
                  <a:lumOff val="40000"/>
                </a:schemeClr>
              </a:solidFill>
              <a:latin typeface="Gigi" pitchFamily="82" charset="0"/>
            </a:endParaRPr>
          </a:p>
        </p:txBody>
      </p:sp>
      <p:pic>
        <p:nvPicPr>
          <p:cNvPr id="16" name="1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2496539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86386"/>
            <a:ext cx="6061615" cy="4266950"/>
          </a:xfrm>
          <a:prstGeom prst="rect">
            <a:avLst/>
          </a:prstGeom>
        </p:spPr>
      </p:pic>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976549" cy="369332"/>
          </a:xfrm>
          <a:prstGeom prst="rect">
            <a:avLst/>
          </a:prstGeom>
        </p:spPr>
        <p:txBody>
          <a:bodyPr wrap="none">
            <a:spAutoFit/>
          </a:bodyPr>
          <a:lstStyle/>
          <a:p>
            <a:r>
              <a:rPr lang="es-ES" b="1" dirty="0" smtClean="0">
                <a:solidFill>
                  <a:schemeClr val="tx1">
                    <a:lumMod val="95000"/>
                    <a:lumOff val="5000"/>
                  </a:schemeClr>
                </a:solidFill>
              </a:rPr>
              <a:t>Mi Viaje</a:t>
            </a:r>
            <a:endParaRPr lang="es-ES" b="1" dirty="0"/>
          </a:p>
        </p:txBody>
      </p:sp>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9923" y="1702315"/>
            <a:ext cx="3548581" cy="4734224"/>
          </a:xfrm>
          <a:prstGeom prst="rect">
            <a:avLst/>
          </a:prstGeom>
        </p:spPr>
      </p:pic>
      <p:sp>
        <p:nvSpPr>
          <p:cNvPr id="14" name="13 Rectángulo"/>
          <p:cNvSpPr/>
          <p:nvPr/>
        </p:nvSpPr>
        <p:spPr>
          <a:xfrm>
            <a:off x="1043608" y="2061420"/>
            <a:ext cx="670376" cy="369332"/>
          </a:xfrm>
          <a:prstGeom prst="rect">
            <a:avLst/>
          </a:prstGeom>
        </p:spPr>
        <p:txBody>
          <a:bodyPr wrap="none">
            <a:spAutoFit/>
          </a:bodyPr>
          <a:lstStyle/>
          <a:p>
            <a:r>
              <a:rPr lang="es-ES" b="1" dirty="0" smtClean="0">
                <a:solidFill>
                  <a:srgbClr val="E48C0A"/>
                </a:solidFill>
              </a:rPr>
              <a:t>Día 5</a:t>
            </a:r>
            <a:endParaRPr lang="es-ES" b="1" dirty="0">
              <a:solidFill>
                <a:srgbClr val="E48C0A"/>
              </a:solidFill>
            </a:endParaRPr>
          </a:p>
        </p:txBody>
      </p:sp>
      <p:sp>
        <p:nvSpPr>
          <p:cNvPr id="19" name="18 Rectángulo"/>
          <p:cNvSpPr/>
          <p:nvPr/>
        </p:nvSpPr>
        <p:spPr>
          <a:xfrm>
            <a:off x="6252852" y="2018193"/>
            <a:ext cx="1047082" cy="307777"/>
          </a:xfrm>
          <a:prstGeom prst="rect">
            <a:avLst/>
          </a:prstGeom>
        </p:spPr>
        <p:txBody>
          <a:bodyPr wrap="none">
            <a:spAutoFit/>
          </a:bodyPr>
          <a:lstStyle/>
          <a:p>
            <a:r>
              <a:rPr lang="es-ES" sz="1400" dirty="0">
                <a:solidFill>
                  <a:schemeClr val="tx2">
                    <a:lumMod val="60000"/>
                    <a:lumOff val="40000"/>
                  </a:schemeClr>
                </a:solidFill>
                <a:latin typeface="Gigi" pitchFamily="82" charset="0"/>
              </a:rPr>
              <a:t>t</a:t>
            </a:r>
            <a:r>
              <a:rPr lang="es-ES" sz="1400" dirty="0" smtClean="0">
                <a:solidFill>
                  <a:schemeClr val="tx2">
                    <a:lumMod val="60000"/>
                    <a:lumOff val="40000"/>
                  </a:schemeClr>
                </a:solidFill>
                <a:latin typeface="Gigi" pitchFamily="82" charset="0"/>
              </a:rPr>
              <a:t>oma nota…</a:t>
            </a:r>
            <a:endParaRPr lang="es-ES" sz="1400" dirty="0">
              <a:solidFill>
                <a:schemeClr val="tx2">
                  <a:lumMod val="60000"/>
                  <a:lumOff val="40000"/>
                </a:schemeClr>
              </a:solidFill>
              <a:latin typeface="Gigi" pitchFamily="82" charset="0"/>
            </a:endParaRPr>
          </a:p>
        </p:txBody>
      </p:sp>
      <p:pic>
        <p:nvPicPr>
          <p:cNvPr id="16" name="1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391913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1659557" cy="646331"/>
          </a:xfrm>
          <a:prstGeom prst="rect">
            <a:avLst/>
          </a:prstGeom>
        </p:spPr>
        <p:txBody>
          <a:bodyPr wrap="none">
            <a:spAutoFit/>
          </a:bodyPr>
          <a:lstStyle/>
          <a:p>
            <a:pPr lvl="0"/>
            <a:r>
              <a:rPr lang="fr-FR" b="1" dirty="0" smtClean="0"/>
              <a:t>Pourquoi </a:t>
            </a:r>
            <a:r>
              <a:rPr lang="fr-FR" b="1" dirty="0"/>
              <a:t>Ibiza?</a:t>
            </a:r>
            <a:endParaRPr lang="es-ES" dirty="0"/>
          </a:p>
          <a:p>
            <a:endParaRPr lang="es-ES" b="1"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372687"/>
            <a:ext cx="5544616" cy="1200329"/>
          </a:xfrm>
          <a:prstGeom prst="rect">
            <a:avLst/>
          </a:prstGeom>
          <a:noFill/>
        </p:spPr>
        <p:txBody>
          <a:bodyPr wrap="square" numCol="1" rtlCol="0">
            <a:spAutoFit/>
          </a:bodyPr>
          <a:lstStyle/>
          <a:p>
            <a:r>
              <a:rPr lang="fr-FR" sz="1200" dirty="0"/>
              <a:t>Oui, nous l’avouons, nous aimons faire la fête à Ibiza plus que tout au monde, mais il y a une chose que nous aimons encore plus, c’est pouvoir nous creuser le cerveau entouré de plages et de paysages paradisiaques qui inspirent la tranquillité et la bonne humeur ! Entouré par cette ambiance, les idées naissent toutes seules ! Et si non, rappelle-toi que les poètes (non, on ne parle pas de David Guetta) ont toujours trouvé l’inspiration dans des sites atypiques ! On va en faire de </a:t>
            </a:r>
            <a:r>
              <a:rPr lang="fr-FR" sz="1200" dirty="0" smtClean="0"/>
              <a:t>même!</a:t>
            </a:r>
            <a:endParaRPr lang="es-ES" sz="1200" dirty="0"/>
          </a:p>
        </p:txBody>
      </p:sp>
      <p:sp>
        <p:nvSpPr>
          <p:cNvPr id="14" name="13 Rectángulo"/>
          <p:cNvSpPr/>
          <p:nvPr/>
        </p:nvSpPr>
        <p:spPr>
          <a:xfrm>
            <a:off x="1043608" y="3820398"/>
            <a:ext cx="2389052" cy="646331"/>
          </a:xfrm>
          <a:prstGeom prst="rect">
            <a:avLst/>
          </a:prstGeom>
        </p:spPr>
        <p:txBody>
          <a:bodyPr wrap="none">
            <a:spAutoFit/>
          </a:bodyPr>
          <a:lstStyle/>
          <a:p>
            <a:pPr lvl="0"/>
            <a:r>
              <a:rPr lang="fr-FR" b="1" dirty="0" smtClean="0"/>
              <a:t>Pourquoi </a:t>
            </a:r>
            <a:r>
              <a:rPr lang="fr-FR" b="1" dirty="0"/>
              <a:t>si abordable?</a:t>
            </a:r>
            <a:endParaRPr lang="es-ES" dirty="0"/>
          </a:p>
          <a:p>
            <a:endParaRPr lang="es-ES" b="1" dirty="0"/>
          </a:p>
        </p:txBody>
      </p:sp>
      <p:sp>
        <p:nvSpPr>
          <p:cNvPr id="15" name="14 CuadroTexto"/>
          <p:cNvSpPr txBox="1"/>
          <p:nvPr/>
        </p:nvSpPr>
        <p:spPr>
          <a:xfrm>
            <a:off x="2771800" y="4316903"/>
            <a:ext cx="5544616" cy="1384995"/>
          </a:xfrm>
          <a:prstGeom prst="rect">
            <a:avLst/>
          </a:prstGeom>
          <a:noFill/>
        </p:spPr>
        <p:txBody>
          <a:bodyPr wrap="square" numCol="1" rtlCol="0">
            <a:spAutoFit/>
          </a:bodyPr>
          <a:lstStyle/>
          <a:p>
            <a:r>
              <a:rPr lang="fr-FR" sz="1200" dirty="0"/>
              <a:t>Nous avons beaucoup d’attentes pour ce projet et la seule chose que nous voulons est que tous les cinglés comme nous puissent  venir foutre le bordel ! Allez, notre grand défi fut d’obtenir un prix accessible aux portemonnaies de ceux qui voudraient venir pour remuer leurs neurones ! De plus, ceci n’est pas notre commerce (même si nous avons travaillé comme des malades pour faire avancer le projet) nous n’avons pas d’objectif lucratif, nous voulons juste couvrir les coûts. C’est pourquoi nous te disons un à un à quoi sont destinés les 100 </a:t>
            </a:r>
            <a:r>
              <a:rPr lang="fr-FR" sz="1200" dirty="0" smtClean="0"/>
              <a:t>euros</a:t>
            </a:r>
            <a:r>
              <a:rPr lang="fr-FR" sz="1200" dirty="0"/>
              <a:t>!</a:t>
            </a:r>
            <a:endParaRPr lang="es-ES" sz="1200" dirty="0"/>
          </a:p>
        </p:txBody>
      </p:sp>
      <p:pic>
        <p:nvPicPr>
          <p:cNvPr id="3" name="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187" y="2204864"/>
            <a:ext cx="1368152" cy="1678478"/>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5" name="4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5527" y="4348489"/>
            <a:ext cx="1346333" cy="1848600"/>
          </a:xfrm>
          <a:prstGeom prst="rect">
            <a:avLst/>
          </a:prstGeom>
        </p:spPr>
      </p:pic>
    </p:spTree>
    <p:extLst>
      <p:ext uri="{BB962C8B-B14F-4D97-AF65-F5344CB8AC3E}">
        <p14:creationId xmlns:p14="http://schemas.microsoft.com/office/powerpoint/2010/main" val="3086752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993" y="3454877"/>
            <a:ext cx="9144994" cy="1702315"/>
            <a:chOff x="-993" y="-1"/>
            <a:chExt cx="9144994" cy="1702315"/>
          </a:xfrm>
        </p:grpSpPr>
        <p:pic>
          <p:nvPicPr>
            <p:cNvPr id="5" name="4 Imagen"/>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6" name="5 Imagen"/>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7" name="6 Imagen"/>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8" name="7 Imagen"/>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9" name="8 Imagen"/>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10" name="9 Imagen"/>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pic>
        <p:nvPicPr>
          <p:cNvPr id="11" name="10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7020" y="2183507"/>
            <a:ext cx="4202611" cy="1463024"/>
          </a:xfrm>
          <a:prstGeom prst="rect">
            <a:avLst/>
          </a:prstGeom>
        </p:spPr>
      </p:pic>
      <p:grpSp>
        <p:nvGrpSpPr>
          <p:cNvPr id="16" name="15 Grupo"/>
          <p:cNvGrpSpPr/>
          <p:nvPr/>
        </p:nvGrpSpPr>
        <p:grpSpPr>
          <a:xfrm>
            <a:off x="251520" y="5260051"/>
            <a:ext cx="3600400" cy="689229"/>
            <a:chOff x="251520" y="5136258"/>
            <a:chExt cx="4608512" cy="882213"/>
          </a:xfrm>
        </p:grpSpPr>
        <p:pic>
          <p:nvPicPr>
            <p:cNvPr id="2" name="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9713" y="5375743"/>
              <a:ext cx="1512167" cy="403244"/>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0" y="5320019"/>
              <a:ext cx="1351069" cy="514693"/>
            </a:xfrm>
            <a:prstGeom prst="rect">
              <a:avLst/>
            </a:prstGeom>
          </p:spPr>
        </p:pic>
        <p:pic>
          <p:nvPicPr>
            <p:cNvPr id="12" name="11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2128" y="5136258"/>
              <a:ext cx="1247904" cy="882213"/>
            </a:xfrm>
            <a:prstGeom prst="rect">
              <a:avLst/>
            </a:prstGeom>
          </p:spPr>
        </p:pic>
      </p:grpSp>
      <p:grpSp>
        <p:nvGrpSpPr>
          <p:cNvPr id="18" name="17 Grupo"/>
          <p:cNvGrpSpPr/>
          <p:nvPr/>
        </p:nvGrpSpPr>
        <p:grpSpPr>
          <a:xfrm>
            <a:off x="251520" y="6091961"/>
            <a:ext cx="2625475" cy="690038"/>
            <a:chOff x="251520" y="5949280"/>
            <a:chExt cx="3168352" cy="832719"/>
          </a:xfrm>
        </p:grpSpPr>
        <p:pic>
          <p:nvPicPr>
            <p:cNvPr id="13" name="12 Imagen"/>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6036826"/>
              <a:ext cx="536611" cy="695805"/>
            </a:xfrm>
            <a:prstGeom prst="rect">
              <a:avLst/>
            </a:prstGeom>
          </p:spPr>
        </p:pic>
        <p:pic>
          <p:nvPicPr>
            <p:cNvPr id="14" name="13 Imagen"/>
            <p:cNvPicPr>
              <a:picLocks noChangeAspect="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102139" y="5949280"/>
              <a:ext cx="805565" cy="832719"/>
            </a:xfrm>
            <a:prstGeom prst="rect">
              <a:avLst/>
            </a:prstGeom>
          </p:spPr>
        </p:pic>
        <p:pic>
          <p:nvPicPr>
            <p:cNvPr id="15" name="14 Imagen"/>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0369" y="6036826"/>
              <a:ext cx="1199503" cy="695805"/>
            </a:xfrm>
            <a:prstGeom prst="rect">
              <a:avLst/>
            </a:prstGeom>
          </p:spPr>
        </p:pic>
      </p:grpSp>
      <p:sp>
        <p:nvSpPr>
          <p:cNvPr id="17" name="16 CuadroTexto"/>
          <p:cNvSpPr txBox="1"/>
          <p:nvPr/>
        </p:nvSpPr>
        <p:spPr>
          <a:xfrm>
            <a:off x="0" y="5157393"/>
            <a:ext cx="806612" cy="246221"/>
          </a:xfrm>
          <a:prstGeom prst="rect">
            <a:avLst/>
          </a:prstGeom>
          <a:noFill/>
        </p:spPr>
        <p:txBody>
          <a:bodyPr wrap="square" rtlCol="0">
            <a:spAutoFit/>
          </a:bodyPr>
          <a:lstStyle/>
          <a:p>
            <a:r>
              <a:rPr lang="es-ES" sz="1000" b="1" dirty="0" smtClean="0">
                <a:solidFill>
                  <a:schemeClr val="bg1">
                    <a:lumMod val="50000"/>
                  </a:schemeClr>
                </a:solidFill>
              </a:rPr>
              <a:t>Organiza</a:t>
            </a:r>
            <a:endParaRPr lang="es-ES" sz="1000" b="1" dirty="0">
              <a:solidFill>
                <a:schemeClr val="bg1">
                  <a:lumMod val="50000"/>
                </a:schemeClr>
              </a:solidFill>
            </a:endParaRPr>
          </a:p>
        </p:txBody>
      </p:sp>
      <p:sp>
        <p:nvSpPr>
          <p:cNvPr id="20" name="19 CuadroTexto"/>
          <p:cNvSpPr txBox="1"/>
          <p:nvPr/>
        </p:nvSpPr>
        <p:spPr>
          <a:xfrm>
            <a:off x="8863" y="5845740"/>
            <a:ext cx="806612" cy="246221"/>
          </a:xfrm>
          <a:prstGeom prst="rect">
            <a:avLst/>
          </a:prstGeom>
          <a:noFill/>
        </p:spPr>
        <p:txBody>
          <a:bodyPr wrap="square" rtlCol="0">
            <a:spAutoFit/>
          </a:bodyPr>
          <a:lstStyle/>
          <a:p>
            <a:r>
              <a:rPr lang="es-ES" sz="1000" b="1" dirty="0" smtClean="0">
                <a:solidFill>
                  <a:schemeClr val="bg1">
                    <a:lumMod val="50000"/>
                  </a:schemeClr>
                </a:solidFill>
              </a:rPr>
              <a:t>Patrocina</a:t>
            </a:r>
            <a:endParaRPr lang="es-ES" sz="1000" b="1" dirty="0">
              <a:solidFill>
                <a:schemeClr val="bg1">
                  <a:lumMod val="50000"/>
                </a:schemeClr>
              </a:solidFill>
            </a:endParaRPr>
          </a:p>
        </p:txBody>
      </p:sp>
    </p:spTree>
    <p:extLst>
      <p:ext uri="{BB962C8B-B14F-4D97-AF65-F5344CB8AC3E}">
        <p14:creationId xmlns:p14="http://schemas.microsoft.com/office/powerpoint/2010/main" val="239680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774557"/>
            <a:ext cx="6569362" cy="646331"/>
          </a:xfrm>
          <a:prstGeom prst="rect">
            <a:avLst/>
          </a:prstGeom>
        </p:spPr>
        <p:txBody>
          <a:bodyPr wrap="none">
            <a:spAutoFit/>
          </a:bodyPr>
          <a:lstStyle/>
          <a:p>
            <a:pPr lvl="0"/>
            <a:r>
              <a:rPr lang="fr-FR" b="1" dirty="0"/>
              <a:t>Pourquoi est-ce que cela dure 5 jours et pas 3 comme c’était prévu </a:t>
            </a:r>
            <a:endParaRPr lang="fr-FR" b="1" dirty="0" smtClean="0"/>
          </a:p>
          <a:p>
            <a:pPr lvl="0"/>
            <a:r>
              <a:rPr lang="fr-FR" b="1" dirty="0" smtClean="0"/>
              <a:t>dans </a:t>
            </a:r>
            <a:r>
              <a:rPr lang="fr-FR" b="1" dirty="0"/>
              <a:t>l’ancienne organisation?</a:t>
            </a:r>
            <a:endParaRPr lang="es-ES"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420888"/>
            <a:ext cx="5544616" cy="1384995"/>
          </a:xfrm>
          <a:prstGeom prst="rect">
            <a:avLst/>
          </a:prstGeom>
          <a:noFill/>
        </p:spPr>
        <p:txBody>
          <a:bodyPr wrap="square" numCol="1" rtlCol="0">
            <a:spAutoFit/>
          </a:bodyPr>
          <a:lstStyle/>
          <a:p>
            <a:r>
              <a:rPr lang="fr-FR" sz="1200" dirty="0"/>
              <a:t>Parce qu’à </a:t>
            </a:r>
            <a:r>
              <a:rPr lang="fr-FR" sz="1200" b="1" dirty="0" err="1"/>
              <a:t>Creat</a:t>
            </a:r>
            <a:r>
              <a:rPr lang="fr-FR" sz="1200" b="1" dirty="0" err="1">
                <a:solidFill>
                  <a:schemeClr val="accent6">
                    <a:lumMod val="75000"/>
                  </a:schemeClr>
                </a:solidFill>
              </a:rPr>
              <a:t>ibi</a:t>
            </a:r>
            <a:r>
              <a:rPr lang="fr-FR" sz="1200" dirty="0"/>
              <a:t>, nous voulons que tu tires profit au maximum de notre meeting ! Si nous faisions trois jours intensifs à utiliser nos neurones, nous n’obtiendrions qu’une importante fatigue mentale ! La saturation n’est pas bonne ! C’est pour quoi, et parce que nous pensons que manquer l’opportunité de profiter de tous les recoins magiques qu’offre ce paradis est un pêché mortel, nous avons décidé de combiner les deux aspects ! De plus, cela nous permettra de mieux connaître les autres cinglés et qui sait ce qui peut naître de ces relations… Quand des </a:t>
            </a:r>
            <a:r>
              <a:rPr lang="fr-FR" sz="1200" dirty="0" err="1"/>
              <a:t>dinguos</a:t>
            </a:r>
            <a:r>
              <a:rPr lang="fr-FR" sz="1200" dirty="0"/>
              <a:t> se réunissent… </a:t>
            </a:r>
            <a:endParaRPr lang="es-ES" sz="1200" dirty="0"/>
          </a:p>
        </p:txBody>
      </p:sp>
      <p:sp>
        <p:nvSpPr>
          <p:cNvPr id="14" name="13 Rectángulo"/>
          <p:cNvSpPr/>
          <p:nvPr/>
        </p:nvSpPr>
        <p:spPr>
          <a:xfrm>
            <a:off x="1043608" y="3820398"/>
            <a:ext cx="5886163" cy="369332"/>
          </a:xfrm>
          <a:prstGeom prst="rect">
            <a:avLst/>
          </a:prstGeom>
        </p:spPr>
        <p:txBody>
          <a:bodyPr wrap="none">
            <a:spAutoFit/>
          </a:bodyPr>
          <a:lstStyle/>
          <a:p>
            <a:pPr lvl="0"/>
            <a:r>
              <a:rPr lang="fr-FR" b="1" dirty="0"/>
              <a:t>Quel serait un exemple d’une journée type du programme ?</a:t>
            </a:r>
            <a:endParaRPr lang="es-ES" dirty="0"/>
          </a:p>
        </p:txBody>
      </p:sp>
      <p:sp>
        <p:nvSpPr>
          <p:cNvPr id="15" name="14 CuadroTexto"/>
          <p:cNvSpPr txBox="1"/>
          <p:nvPr/>
        </p:nvSpPr>
        <p:spPr>
          <a:xfrm>
            <a:off x="3851920" y="4185662"/>
            <a:ext cx="4248471" cy="2123658"/>
          </a:xfrm>
          <a:prstGeom prst="rect">
            <a:avLst/>
          </a:prstGeom>
          <a:noFill/>
        </p:spPr>
        <p:txBody>
          <a:bodyPr wrap="square" numCol="1" rtlCol="0">
            <a:spAutoFit/>
          </a:bodyPr>
          <a:lstStyle/>
          <a:p>
            <a:r>
              <a:rPr lang="fr-FR" sz="1200" dirty="0"/>
              <a:t>Mettons les choses au clair, le fait que nous sommes de grands cinglés de signifie pas que nous sommes des fainéants. Donc ne pense pas que nous allons nous réveiller à midi et commencer les débats à 3h de l’après-midi ! Ce n’est pas notre philosophie ! Nous voulons de la productivité, des esprits frais et disposés à être compressés le plus possible ! L’implication de chacun des participants est la clé pour que ce meeting soit superbe ! Une journée quelconque aura un planning similaire à un journée de travail typique, même si nous sommes sûrs qu’avec les thèmes passionnants que nous allons aborder…nous saurons quand commencent les débats…mais pas quand ils terminent !</a:t>
            </a:r>
            <a:endParaRPr lang="es-ES" sz="1200" dirty="0"/>
          </a:p>
        </p:txBody>
      </p:sp>
      <p:pic>
        <p:nvPicPr>
          <p:cNvPr id="17" name="1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063" y="2420888"/>
            <a:ext cx="1476054" cy="1414745"/>
          </a:xfrm>
          <a:prstGeom prst="rect">
            <a:avLst/>
          </a:prstGeom>
        </p:spPr>
      </p:pic>
      <p:pic>
        <p:nvPicPr>
          <p:cNvPr id="6" name="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536" y="4288549"/>
            <a:ext cx="3478464" cy="1845548"/>
          </a:xfrm>
          <a:prstGeom prst="rect">
            <a:avLst/>
          </a:prstGeom>
        </p:spPr>
      </p:pic>
    </p:spTree>
    <p:extLst>
      <p:ext uri="{BB962C8B-B14F-4D97-AF65-F5344CB8AC3E}">
        <p14:creationId xmlns:p14="http://schemas.microsoft.com/office/powerpoint/2010/main" val="393920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4686348" cy="369332"/>
          </a:xfrm>
          <a:prstGeom prst="rect">
            <a:avLst/>
          </a:prstGeom>
        </p:spPr>
        <p:txBody>
          <a:bodyPr wrap="none">
            <a:spAutoFit/>
          </a:bodyPr>
          <a:lstStyle/>
          <a:p>
            <a:pPr lvl="0"/>
            <a:r>
              <a:rPr lang="fr-FR" b="1" dirty="0"/>
              <a:t>Quels sont les principaux objectifs du meeting?</a:t>
            </a:r>
            <a:endParaRPr lang="es-ES"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372687"/>
            <a:ext cx="5544616" cy="1015663"/>
          </a:xfrm>
          <a:prstGeom prst="rect">
            <a:avLst/>
          </a:prstGeom>
          <a:noFill/>
        </p:spPr>
        <p:txBody>
          <a:bodyPr wrap="square" numCol="1" rtlCol="0">
            <a:spAutoFit/>
          </a:bodyPr>
          <a:lstStyle/>
          <a:p>
            <a:r>
              <a:rPr lang="fr-FR" sz="1200" dirty="0"/>
              <a:t>A la fin, ce qui compte n’est pas les années de vie, mais la vie des années. C’est pourquoi nous voulons mettre notre grain de sable pour faire que cette vie soit incroyable ! Que cet évènement soit quelque chose d’inoubliable pour chacun de nous, qu’il nous aide à sortir de notre routine, à ce que nos esprits soient plus flexibles, qu’il nous fasse apprendre sur chacun d’entre nous, bref, nous faire plaisir !</a:t>
            </a:r>
            <a:endParaRPr lang="es-ES" sz="1200" dirty="0"/>
          </a:p>
        </p:txBody>
      </p:sp>
      <p:sp>
        <p:nvSpPr>
          <p:cNvPr id="14" name="13 Rectángulo"/>
          <p:cNvSpPr/>
          <p:nvPr/>
        </p:nvSpPr>
        <p:spPr>
          <a:xfrm>
            <a:off x="1043608" y="3789040"/>
            <a:ext cx="7488832" cy="646331"/>
          </a:xfrm>
          <a:prstGeom prst="rect">
            <a:avLst/>
          </a:prstGeom>
        </p:spPr>
        <p:txBody>
          <a:bodyPr wrap="square">
            <a:spAutoFit/>
          </a:bodyPr>
          <a:lstStyle/>
          <a:p>
            <a:r>
              <a:rPr lang="fr-FR" b="1" dirty="0"/>
              <a:t>Qu’est-ce qui vous a motivé à investir du travail, du temps et de l’argent dans ce projet si, comme vous dites, vous ne faites pas de bénéfice ?</a:t>
            </a:r>
            <a:endParaRPr lang="es-ES" b="1" dirty="0"/>
          </a:p>
        </p:txBody>
      </p:sp>
      <p:sp>
        <p:nvSpPr>
          <p:cNvPr id="15" name="14 CuadroTexto"/>
          <p:cNvSpPr txBox="1"/>
          <p:nvPr/>
        </p:nvSpPr>
        <p:spPr>
          <a:xfrm>
            <a:off x="2771800" y="4636293"/>
            <a:ext cx="5544616" cy="1569660"/>
          </a:xfrm>
          <a:prstGeom prst="rect">
            <a:avLst/>
          </a:prstGeom>
          <a:noFill/>
        </p:spPr>
        <p:txBody>
          <a:bodyPr wrap="square" numCol="1" rtlCol="0">
            <a:spAutoFit/>
          </a:bodyPr>
          <a:lstStyle/>
          <a:p>
            <a:r>
              <a:rPr lang="fr-FR" sz="1200" dirty="0"/>
              <a:t>La passion bouge des montagnes (ou était-ce l’amour ?), bien, peu importe, ce qui se passe est que nous adorons ce que nous faisons, pour nous ce n’est pas du travail, c’est un plaisir ! Gagner un peu de sous ne serait pas mal, (d’autant plus par les temps qui courent, on est tous un peu fauchés), mais heureusement toute cette vie ne bouge pas uniquement pour des raisons économiques ! Et ce projet en est l’exemple ! Nous voulions faire avancer ce projet coute que coute, avec ou sans argent, avec ou sans bénéfices, pour cela, la seule chose qui nous importe est que les participants s’éclatent comme des petits fous !</a:t>
            </a:r>
            <a:endParaRPr lang="es-ES" sz="1200" dirty="0"/>
          </a:p>
        </p:txBody>
      </p:sp>
      <p:pic>
        <p:nvPicPr>
          <p:cNvPr id="17" name="1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175" y="2355665"/>
            <a:ext cx="1819028" cy="1429681"/>
          </a:xfrm>
          <a:prstGeom prst="rect">
            <a:avLst/>
          </a:prstGeom>
        </p:spPr>
      </p:pic>
      <p:pic>
        <p:nvPicPr>
          <p:cNvPr id="7" name="6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352222">
            <a:off x="827585" y="4712250"/>
            <a:ext cx="1822532" cy="1432435"/>
          </a:xfrm>
          <a:prstGeom prst="rect">
            <a:avLst/>
          </a:prstGeom>
        </p:spPr>
      </p:pic>
    </p:spTree>
    <p:extLst>
      <p:ext uri="{BB962C8B-B14F-4D97-AF65-F5344CB8AC3E}">
        <p14:creationId xmlns:p14="http://schemas.microsoft.com/office/powerpoint/2010/main" val="234917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2789225" cy="369332"/>
          </a:xfrm>
          <a:prstGeom prst="rect">
            <a:avLst/>
          </a:prstGeom>
        </p:spPr>
        <p:txBody>
          <a:bodyPr wrap="none">
            <a:spAutoFit/>
          </a:bodyPr>
          <a:lstStyle/>
          <a:p>
            <a:pPr lvl="0"/>
            <a:r>
              <a:rPr lang="fr-FR" b="1" dirty="0"/>
              <a:t>Quel est notre public cible?</a:t>
            </a:r>
            <a:endParaRPr lang="es-ES"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557353"/>
            <a:ext cx="5544616" cy="1200329"/>
          </a:xfrm>
          <a:prstGeom prst="rect">
            <a:avLst/>
          </a:prstGeom>
          <a:noFill/>
        </p:spPr>
        <p:txBody>
          <a:bodyPr wrap="square" numCol="1" rtlCol="0">
            <a:spAutoFit/>
          </a:bodyPr>
          <a:lstStyle/>
          <a:p>
            <a:r>
              <a:rPr lang="fr-FR" sz="1200" dirty="0"/>
              <a:t>Nous allons vous le résumer en quelques mots :</a:t>
            </a:r>
            <a:endParaRPr lang="es-ES" sz="1200" dirty="0"/>
          </a:p>
          <a:p>
            <a:pPr marL="447675" lvl="0" indent="-171450">
              <a:buFont typeface="Wingdings" pitchFamily="2" charset="2"/>
              <a:buChar char="§"/>
            </a:pPr>
            <a:r>
              <a:rPr lang="fr-FR" sz="1200" dirty="0"/>
              <a:t>Es-tu un cinglé qui a envie de secouer ses neurones </a:t>
            </a:r>
            <a:r>
              <a:rPr lang="fr-FR" sz="1200" dirty="0" smtClean="0"/>
              <a:t>?</a:t>
            </a:r>
          </a:p>
          <a:p>
            <a:pPr marL="447675" lvl="0" indent="-171450">
              <a:buFont typeface="Wingdings" pitchFamily="2" charset="2"/>
              <a:buChar char="§"/>
            </a:pPr>
            <a:r>
              <a:rPr lang="fr-FR" sz="1200" dirty="0" smtClean="0"/>
              <a:t>Est-ce </a:t>
            </a:r>
            <a:r>
              <a:rPr lang="fr-FR" sz="1200" dirty="0"/>
              <a:t>que tu penses que les choses peuvent être faites d’une autre manière </a:t>
            </a:r>
            <a:r>
              <a:rPr lang="fr-FR" sz="1200" dirty="0" smtClean="0"/>
              <a:t>?</a:t>
            </a:r>
            <a:endParaRPr lang="es-ES" sz="1200" dirty="0"/>
          </a:p>
          <a:p>
            <a:pPr marL="447675" lvl="0" indent="-171450">
              <a:buFont typeface="Wingdings" pitchFamily="2" charset="2"/>
              <a:buChar char="§"/>
            </a:pPr>
            <a:r>
              <a:rPr lang="fr-FR" sz="1200" dirty="0" smtClean="0"/>
              <a:t>Tu </a:t>
            </a:r>
            <a:r>
              <a:rPr lang="fr-FR" sz="1200" dirty="0"/>
              <a:t>as envie de t’éclater comme un petit fou </a:t>
            </a:r>
            <a:r>
              <a:rPr lang="fr-FR" sz="1200" dirty="0" smtClean="0"/>
              <a:t>?</a:t>
            </a:r>
          </a:p>
          <a:p>
            <a:pPr marL="276225" lvl="0"/>
            <a:endParaRPr lang="es-ES" sz="1200" dirty="0"/>
          </a:p>
          <a:p>
            <a:r>
              <a:rPr lang="fr-FR" sz="1200" b="1" dirty="0"/>
              <a:t>Oui ? Tu es notre cible !</a:t>
            </a:r>
            <a:endParaRPr lang="es-ES" sz="1200" b="1" dirty="0"/>
          </a:p>
        </p:txBody>
      </p:sp>
      <p:sp>
        <p:nvSpPr>
          <p:cNvPr id="14" name="13 Rectángulo"/>
          <p:cNvSpPr/>
          <p:nvPr/>
        </p:nvSpPr>
        <p:spPr>
          <a:xfrm>
            <a:off x="1043608" y="4139788"/>
            <a:ext cx="4320480" cy="369332"/>
          </a:xfrm>
          <a:prstGeom prst="rect">
            <a:avLst/>
          </a:prstGeom>
        </p:spPr>
        <p:txBody>
          <a:bodyPr wrap="square">
            <a:spAutoFit/>
          </a:bodyPr>
          <a:lstStyle/>
          <a:p>
            <a:pPr lvl="0"/>
            <a:r>
              <a:rPr lang="es-ES_tradnl" b="1" dirty="0" err="1"/>
              <a:t>Pourquoi</a:t>
            </a:r>
            <a:r>
              <a:rPr lang="es-ES_tradnl" b="1" dirty="0"/>
              <a:t> </a:t>
            </a:r>
            <a:r>
              <a:rPr lang="es-ES_tradnl" b="1" dirty="0" err="1"/>
              <a:t>seulement</a:t>
            </a:r>
            <a:r>
              <a:rPr lang="es-ES_tradnl" b="1" dirty="0"/>
              <a:t> 80 </a:t>
            </a:r>
            <a:r>
              <a:rPr lang="es-ES_tradnl" b="1" dirty="0" err="1"/>
              <a:t>personnes</a:t>
            </a:r>
            <a:r>
              <a:rPr lang="es-ES_tradnl" b="1" dirty="0"/>
              <a:t>?</a:t>
            </a:r>
            <a:endParaRPr lang="es-ES" dirty="0"/>
          </a:p>
        </p:txBody>
      </p:sp>
      <p:sp>
        <p:nvSpPr>
          <p:cNvPr id="15" name="14 CuadroTexto"/>
          <p:cNvSpPr txBox="1"/>
          <p:nvPr/>
        </p:nvSpPr>
        <p:spPr>
          <a:xfrm>
            <a:off x="2771800" y="4680520"/>
            <a:ext cx="5544616" cy="1015663"/>
          </a:xfrm>
          <a:prstGeom prst="rect">
            <a:avLst/>
          </a:prstGeom>
          <a:noFill/>
        </p:spPr>
        <p:txBody>
          <a:bodyPr wrap="square" numCol="1" rtlCol="0">
            <a:spAutoFit/>
          </a:bodyPr>
          <a:lstStyle/>
          <a:p>
            <a:pPr algn="just"/>
            <a:r>
              <a:rPr lang="fr-FR" sz="1200" dirty="0"/>
              <a:t>Nous ne voulons pas être un énorme meeting avec 100 participants ! Nous pensons que 80 est le numéro parfait pour que chacun des participants puisse s’impliquer à 100%, connaître les autres et faciliter la naissance de contacts. On a l’habitude de dire que plus on est de fous, plus on rit, mais nous pensons être une exception à la règle. </a:t>
            </a:r>
            <a:r>
              <a:rPr lang="fr-FR" sz="1200" b="1" dirty="0" err="1"/>
              <a:t>Creat</a:t>
            </a:r>
            <a:r>
              <a:rPr lang="fr-FR" sz="1200" b="1" dirty="0" err="1">
                <a:solidFill>
                  <a:schemeClr val="accent6">
                    <a:lumMod val="75000"/>
                  </a:schemeClr>
                </a:solidFill>
              </a:rPr>
              <a:t>ibi</a:t>
            </a:r>
            <a:r>
              <a:rPr lang="fr-FR" sz="1200" dirty="0"/>
              <a:t> se juge par sa qualité, pas par sa quantité</a:t>
            </a:r>
            <a:endParaRPr lang="es-ES" sz="1200" i="1" dirty="0"/>
          </a:p>
        </p:txBody>
      </p:sp>
      <p:pic>
        <p:nvPicPr>
          <p:cNvPr id="17" name="1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576" y="2199502"/>
            <a:ext cx="1557139" cy="1959487"/>
          </a:xfrm>
          <a:prstGeom prst="rect">
            <a:avLst/>
          </a:prstGeom>
        </p:spPr>
      </p:pic>
      <p:pic>
        <p:nvPicPr>
          <p:cNvPr id="3" name="2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412" y="4494981"/>
            <a:ext cx="2144219" cy="1814339"/>
          </a:xfrm>
          <a:prstGeom prst="rect">
            <a:avLst/>
          </a:prstGeom>
        </p:spPr>
      </p:pic>
    </p:spTree>
    <p:extLst>
      <p:ext uri="{BB962C8B-B14F-4D97-AF65-F5344CB8AC3E}">
        <p14:creationId xmlns:p14="http://schemas.microsoft.com/office/powerpoint/2010/main" val="3776501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7653314" cy="369332"/>
          </a:xfrm>
          <a:prstGeom prst="rect">
            <a:avLst/>
          </a:prstGeom>
        </p:spPr>
        <p:txBody>
          <a:bodyPr wrap="none">
            <a:spAutoFit/>
          </a:bodyPr>
          <a:lstStyle/>
          <a:p>
            <a:pPr lvl="0"/>
            <a:r>
              <a:rPr lang="fr-FR" b="1" dirty="0"/>
              <a:t>Est-ce risqué de laisser dans les mains des participants le succès de </a:t>
            </a:r>
            <a:r>
              <a:rPr lang="es-ES_tradnl" b="1" dirty="0" err="1" smtClean="0"/>
              <a:t>Creat</a:t>
            </a:r>
            <a:r>
              <a:rPr lang="es-ES_tradnl" b="1" dirty="0" err="1" smtClean="0">
                <a:solidFill>
                  <a:srgbClr val="E48C0A"/>
                </a:solidFill>
              </a:rPr>
              <a:t>ibi</a:t>
            </a:r>
            <a:r>
              <a:rPr lang="es-ES_tradnl" b="1" dirty="0"/>
              <a:t>?</a:t>
            </a:r>
            <a:endParaRPr lang="es-ES" b="1"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372687"/>
            <a:ext cx="5544616" cy="1015663"/>
          </a:xfrm>
          <a:prstGeom prst="rect">
            <a:avLst/>
          </a:prstGeom>
          <a:noFill/>
        </p:spPr>
        <p:txBody>
          <a:bodyPr wrap="square" numCol="1" rtlCol="0">
            <a:spAutoFit/>
          </a:bodyPr>
          <a:lstStyle/>
          <a:p>
            <a:r>
              <a:rPr lang="fr-FR" sz="1200" dirty="0"/>
              <a:t>Dû à la nature de </a:t>
            </a:r>
            <a:r>
              <a:rPr lang="fr-FR" sz="1200" b="1" dirty="0" err="1"/>
              <a:t>Creat</a:t>
            </a:r>
            <a:r>
              <a:rPr lang="fr-FR" sz="1200" b="1" dirty="0" err="1">
                <a:solidFill>
                  <a:schemeClr val="accent6">
                    <a:lumMod val="75000"/>
                  </a:schemeClr>
                </a:solidFill>
              </a:rPr>
              <a:t>ibi</a:t>
            </a:r>
            <a:r>
              <a:rPr lang="fr-FR" sz="1200" dirty="0"/>
              <a:t>, the projet n’aurait aucun sens sans l’implication de chacun des 80 cinglés ! L’absence de leaders et de normes fera que les personnes se sentiront libre d’opiner, que les idées surgissent, en étant conscient que toutes ont la même valeur ! Comme nous sommes sûrs de la motivation extrême de chacun, cette philosophie ne nous parait pas du tout risquée ! </a:t>
            </a:r>
            <a:endParaRPr lang="es-ES" sz="1200" dirty="0"/>
          </a:p>
        </p:txBody>
      </p:sp>
      <p:sp>
        <p:nvSpPr>
          <p:cNvPr id="14" name="13 Rectángulo"/>
          <p:cNvSpPr/>
          <p:nvPr/>
        </p:nvSpPr>
        <p:spPr>
          <a:xfrm>
            <a:off x="1043608" y="4110171"/>
            <a:ext cx="4320480" cy="369332"/>
          </a:xfrm>
          <a:prstGeom prst="rect">
            <a:avLst/>
          </a:prstGeom>
        </p:spPr>
        <p:txBody>
          <a:bodyPr wrap="square">
            <a:spAutoFit/>
          </a:bodyPr>
          <a:lstStyle/>
          <a:p>
            <a:pPr lvl="0"/>
            <a:r>
              <a:rPr lang="fr-FR" b="1" dirty="0"/>
              <a:t>Comment l’idée est-elle née?</a:t>
            </a:r>
            <a:endParaRPr lang="es-ES" dirty="0"/>
          </a:p>
        </p:txBody>
      </p:sp>
      <p:sp>
        <p:nvSpPr>
          <p:cNvPr id="15" name="14 CuadroTexto"/>
          <p:cNvSpPr txBox="1"/>
          <p:nvPr/>
        </p:nvSpPr>
        <p:spPr>
          <a:xfrm>
            <a:off x="2771800" y="4758243"/>
            <a:ext cx="5544616" cy="830997"/>
          </a:xfrm>
          <a:prstGeom prst="rect">
            <a:avLst/>
          </a:prstGeom>
          <a:noFill/>
        </p:spPr>
        <p:txBody>
          <a:bodyPr wrap="square" numCol="1" rtlCol="0">
            <a:spAutoFit/>
          </a:bodyPr>
          <a:lstStyle/>
          <a:p>
            <a:pPr algn="just"/>
            <a:r>
              <a:rPr lang="fr-FR" sz="1200" dirty="0"/>
              <a:t>Ce projet est né de la nécessité pour un groupe de déglingués de créer un espace pour s’échapper de notre jour-le-jour ! Sortir de la cave et se mélanger avec d’autres est toujours positif (et en plus à Ibiza, je te raconte pas) ! Nous voulions construire un lieu de rencontres, un site pour penser avec tranquillité, t’écouter toi-même et les autres</a:t>
            </a:r>
            <a:r>
              <a:rPr lang="fr-FR" sz="1200" dirty="0" smtClean="0"/>
              <a:t>.</a:t>
            </a:r>
            <a:endParaRPr lang="es-ES" sz="1200" dirty="0"/>
          </a:p>
        </p:txBody>
      </p:sp>
      <p:pic>
        <p:nvPicPr>
          <p:cNvPr id="17" name="1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2040" y="2158552"/>
            <a:ext cx="1372219" cy="1900709"/>
          </a:xfrm>
          <a:prstGeom prst="rect">
            <a:avLst/>
          </a:prstGeom>
        </p:spPr>
      </p:pic>
      <p:pic>
        <p:nvPicPr>
          <p:cNvPr id="4" name="3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8019" y="4490580"/>
            <a:ext cx="2340260" cy="1730662"/>
          </a:xfrm>
          <a:prstGeom prst="rect">
            <a:avLst/>
          </a:prstGeom>
        </p:spPr>
      </p:pic>
    </p:spTree>
    <p:extLst>
      <p:ext uri="{BB962C8B-B14F-4D97-AF65-F5344CB8AC3E}">
        <p14:creationId xmlns:p14="http://schemas.microsoft.com/office/powerpoint/2010/main" val="27662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9" y="1876182"/>
            <a:ext cx="7272808" cy="646331"/>
          </a:xfrm>
          <a:prstGeom prst="rect">
            <a:avLst/>
          </a:prstGeom>
        </p:spPr>
        <p:txBody>
          <a:bodyPr wrap="square">
            <a:spAutoFit/>
          </a:bodyPr>
          <a:lstStyle/>
          <a:p>
            <a:pPr lvl="0"/>
            <a:r>
              <a:rPr lang="en-US" b="1" dirty="0" err="1"/>
              <a:t>Pourquoi</a:t>
            </a:r>
            <a:r>
              <a:rPr lang="en-US" b="1" dirty="0"/>
              <a:t> </a:t>
            </a:r>
            <a:r>
              <a:rPr lang="en-US" b="1" dirty="0" err="1"/>
              <a:t>tous</a:t>
            </a:r>
            <a:r>
              <a:rPr lang="en-US" b="1" dirty="0"/>
              <a:t> </a:t>
            </a:r>
            <a:r>
              <a:rPr lang="en-US" b="1" dirty="0" err="1"/>
              <a:t>ces</a:t>
            </a:r>
            <a:r>
              <a:rPr lang="en-US" b="1" dirty="0"/>
              <a:t> </a:t>
            </a:r>
            <a:r>
              <a:rPr lang="en-US" b="1" dirty="0" err="1"/>
              <a:t>changements</a:t>
            </a:r>
            <a:r>
              <a:rPr lang="en-US" b="1" dirty="0"/>
              <a:t>? Nouvelle </a:t>
            </a:r>
            <a:r>
              <a:rPr lang="en-US" b="1" dirty="0" err="1"/>
              <a:t>philosophie</a:t>
            </a:r>
            <a:r>
              <a:rPr lang="en-US" b="1" dirty="0"/>
              <a:t>, </a:t>
            </a:r>
            <a:r>
              <a:rPr lang="en-US" b="1" dirty="0" err="1"/>
              <a:t>nouvelles</a:t>
            </a:r>
            <a:r>
              <a:rPr lang="en-US" b="1" dirty="0"/>
              <a:t> dates, </a:t>
            </a:r>
            <a:r>
              <a:rPr lang="en-US" b="1" dirty="0" err="1"/>
              <a:t>durée</a:t>
            </a:r>
            <a:r>
              <a:rPr lang="en-US" b="1" dirty="0"/>
              <a:t> plus longue, transparence…</a:t>
            </a:r>
            <a:endParaRPr lang="es-ES"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523668"/>
            <a:ext cx="6120680" cy="3416320"/>
          </a:xfrm>
          <a:prstGeom prst="rect">
            <a:avLst/>
          </a:prstGeom>
          <a:noFill/>
        </p:spPr>
        <p:txBody>
          <a:bodyPr wrap="square" numCol="1" rtlCol="0">
            <a:spAutoFit/>
          </a:bodyPr>
          <a:lstStyle/>
          <a:p>
            <a:r>
              <a:rPr lang="fr-FR" sz="1200" dirty="0"/>
              <a:t>Pendant que nous faisions des progrès sur le projet, nous avons réalisé que petit à petit nous nous éloignions de notre philosophie initiale, qu’inconsciemment nous devenions un évènement de plus, une chose que nous voulions éviter à tout prix ! C’est pourquoi nous avons décidé de prendre le gouvernail et de corriger la direction à 180 degrés, parce que notre fin était tout à fait différente. Maintenant, </a:t>
            </a:r>
            <a:r>
              <a:rPr lang="fr-FR" sz="1200" b="1" dirty="0" err="1"/>
              <a:t>Creat</a:t>
            </a:r>
            <a:r>
              <a:rPr lang="fr-FR" sz="1200" b="1" dirty="0" err="1">
                <a:solidFill>
                  <a:schemeClr val="accent6">
                    <a:lumMod val="75000"/>
                  </a:schemeClr>
                </a:solidFill>
              </a:rPr>
              <a:t>ibi</a:t>
            </a:r>
            <a:r>
              <a:rPr lang="fr-FR" sz="1200" b="1" dirty="0"/>
              <a:t> </a:t>
            </a:r>
            <a:r>
              <a:rPr lang="fr-FR" sz="1200" dirty="0"/>
              <a:t>peut être défini comme un meeting, une réunion de personnes anticonformistes et folles qui ont envie d’apprendre sur eux-mêmes et sur les autres.</a:t>
            </a:r>
            <a:endParaRPr lang="es-ES" sz="1200" dirty="0"/>
          </a:p>
          <a:p>
            <a:r>
              <a:rPr lang="fr-FR" sz="1200" dirty="0"/>
              <a:t>A propos des dates, connaissez-vous le dicton « lentement mais sûrement » ? Bien, c’est exactement la même chose, nous ne voulions plus faire de choses juste pour nous adapter au calendrier, nous voulions faire les choses comme elles doivent être faites, bien ! C’est pourquoi nous avons décidé de bouger l’évènement à la première semaine d’Octobre (ce qui coïncide avec la fermeture de l’été à Ibiza, pure coïncidence…)</a:t>
            </a:r>
            <a:endParaRPr lang="es-ES" sz="1200" dirty="0"/>
          </a:p>
          <a:p>
            <a:r>
              <a:rPr lang="fr-FR" sz="1200" dirty="0"/>
              <a:t>Nous avons également décidé d’élargir la durée du séjour pour pouvoir alterner entre les ateliers et la découverte de cette île qui a tant de surprises.</a:t>
            </a:r>
            <a:endParaRPr lang="es-ES" sz="1200" dirty="0"/>
          </a:p>
          <a:p>
            <a:r>
              <a:rPr lang="fr-FR" sz="1200" dirty="0"/>
              <a:t>La décision d’imposer la transparence comme principe clé de </a:t>
            </a:r>
            <a:r>
              <a:rPr lang="fr-FR" sz="1200" b="1" dirty="0" err="1"/>
              <a:t>Creat</a:t>
            </a:r>
            <a:r>
              <a:rPr lang="fr-FR" sz="1200" b="1" dirty="0" err="1">
                <a:solidFill>
                  <a:schemeClr val="accent6">
                    <a:lumMod val="75000"/>
                  </a:schemeClr>
                </a:solidFill>
              </a:rPr>
              <a:t>ibi</a:t>
            </a:r>
            <a:r>
              <a:rPr lang="fr-FR" sz="1200" dirty="0" smtClean="0"/>
              <a:t> </a:t>
            </a:r>
            <a:r>
              <a:rPr lang="fr-FR" sz="1200" dirty="0"/>
              <a:t>est justement motivée par son absence dans la société actuelle, nous pensons qu’il faut donner l’exemple. A </a:t>
            </a:r>
            <a:r>
              <a:rPr lang="fr-FR" sz="1200" b="1" dirty="0" err="1"/>
              <a:t>Creat</a:t>
            </a:r>
            <a:r>
              <a:rPr lang="fr-FR" sz="1200" b="1" dirty="0" err="1">
                <a:solidFill>
                  <a:schemeClr val="accent6">
                    <a:lumMod val="75000"/>
                  </a:schemeClr>
                </a:solidFill>
              </a:rPr>
              <a:t>ibi</a:t>
            </a:r>
            <a:r>
              <a:rPr lang="fr-FR" sz="1200" dirty="0" smtClean="0"/>
              <a:t>, </a:t>
            </a:r>
            <a:r>
              <a:rPr lang="fr-FR" sz="1200" dirty="0"/>
              <a:t>nous regroupons des personnes pensant que les choses peuvent être faites de manières différentes, et comme ce n’est pas le cas…nous devions donner l’exemple !</a:t>
            </a:r>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528" y="2883878"/>
            <a:ext cx="2198970" cy="3065231"/>
          </a:xfrm>
          <a:prstGeom prst="rect">
            <a:avLst/>
          </a:prstGeom>
        </p:spPr>
      </p:pic>
    </p:spTree>
    <p:extLst>
      <p:ext uri="{BB962C8B-B14F-4D97-AF65-F5344CB8AC3E}">
        <p14:creationId xmlns:p14="http://schemas.microsoft.com/office/powerpoint/2010/main" val="13966722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3337</TotalTime>
  <Words>2217</Words>
  <Application>Microsoft Office PowerPoint</Application>
  <PresentationFormat>Affichage à l'écran (4:3)</PresentationFormat>
  <Paragraphs>201</Paragraphs>
  <Slides>40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40</vt:i4>
      </vt:variant>
    </vt:vector>
  </HeadingPairs>
  <TitlesOfParts>
    <vt:vector size="45" baseType="lpstr">
      <vt:lpstr>Arial</vt:lpstr>
      <vt:lpstr>Calibri</vt:lpstr>
      <vt:lpstr>Gigi</vt:lpstr>
      <vt:lpstr>Wingdings</vt:lpstr>
      <vt:lpstr>Tema de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Carlos</dc:creator>
  <cp:lastModifiedBy>Coco</cp:lastModifiedBy>
  <cp:revision>134</cp:revision>
  <cp:lastPrinted>2013-06-19T13:54:08Z</cp:lastPrinted>
  <dcterms:created xsi:type="dcterms:W3CDTF">2013-06-17T14:58:53Z</dcterms:created>
  <dcterms:modified xsi:type="dcterms:W3CDTF">2013-08-21T12:28:29Z</dcterms:modified>
</cp:coreProperties>
</file>