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59" r:id="rId5"/>
    <p:sldId id="263" r:id="rId6"/>
    <p:sldId id="260" r:id="rId7"/>
    <p:sldId id="261" r:id="rId8"/>
    <p:sldId id="262" r:id="rId9"/>
    <p:sldId id="267" r:id="rId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A8DDFF"/>
    <a:srgbClr val="9CD3FF"/>
    <a:srgbClr val="A4E0FF"/>
    <a:srgbClr val="C1EBFF"/>
    <a:srgbClr val="AEF8FF"/>
    <a:srgbClr val="53D6FF"/>
    <a:srgbClr val="06D5FF"/>
    <a:srgbClr val="0DB9FF"/>
    <a:srgbClr val="1DA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9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105-FFE8-0544-A436-67C7EF125D74}" type="datetimeFigureOut">
              <a:rPr lang="fr-FR" smtClean="0"/>
              <a:t>17/08/13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2748-32A1-FC48-9858-ECA4B05140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50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105-FFE8-0544-A436-67C7EF125D74}" type="datetimeFigureOut">
              <a:rPr lang="fr-FR" smtClean="0"/>
              <a:t>17/08/13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2748-32A1-FC48-9858-ECA4B05140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42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105-FFE8-0544-A436-67C7EF125D74}" type="datetimeFigureOut">
              <a:rPr lang="fr-FR" smtClean="0"/>
              <a:t>17/08/13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2748-32A1-FC48-9858-ECA4B05140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27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105-FFE8-0544-A436-67C7EF125D74}" type="datetimeFigureOut">
              <a:rPr lang="fr-FR" smtClean="0"/>
              <a:t>17/08/13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2748-32A1-FC48-9858-ECA4B05140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71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105-FFE8-0544-A436-67C7EF125D74}" type="datetimeFigureOut">
              <a:rPr lang="fr-FR" smtClean="0"/>
              <a:t>17/08/13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2748-32A1-FC48-9858-ECA4B05140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1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105-FFE8-0544-A436-67C7EF125D74}" type="datetimeFigureOut">
              <a:rPr lang="fr-FR" smtClean="0"/>
              <a:t>17/08/13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2748-32A1-FC48-9858-ECA4B05140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62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105-FFE8-0544-A436-67C7EF125D74}" type="datetimeFigureOut">
              <a:rPr lang="fr-FR" smtClean="0"/>
              <a:t>17/08/13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2748-32A1-FC48-9858-ECA4B05140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429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105-FFE8-0544-A436-67C7EF125D74}" type="datetimeFigureOut">
              <a:rPr lang="fr-FR" smtClean="0"/>
              <a:t>17/08/13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2748-32A1-FC48-9858-ECA4B05140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77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105-FFE8-0544-A436-67C7EF125D74}" type="datetimeFigureOut">
              <a:rPr lang="fr-FR" smtClean="0"/>
              <a:t>17/08/13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2748-32A1-FC48-9858-ECA4B05140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35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105-FFE8-0544-A436-67C7EF125D74}" type="datetimeFigureOut">
              <a:rPr lang="fr-FR" smtClean="0"/>
              <a:t>17/08/13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2748-32A1-FC48-9858-ECA4B05140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49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E105-FFE8-0544-A436-67C7EF125D74}" type="datetimeFigureOut">
              <a:rPr lang="fr-FR" smtClean="0"/>
              <a:t>17/08/13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2748-32A1-FC48-9858-ECA4B05140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00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CE105-FFE8-0544-A436-67C7EF125D74}" type="datetimeFigureOut">
              <a:rPr lang="fr-FR" smtClean="0"/>
              <a:t>17/08/13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F2748-32A1-FC48-9858-ECA4B05140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77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hyperlink" Target="http://www.makeyourgoodeed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hyperlink" Target="http://www.youtube.com/watch?v=uFaSa9pDhg8" TargetMode="External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akeYourGoodeed" TargetMode="External"/><Relationship Id="rId4" Type="http://schemas.openxmlformats.org/officeDocument/2006/relationships/hyperlink" Target="https://www.facebook.com/pages/Goodeed/335415486568472?fref=t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keyourgoodeed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20299" y="194369"/>
            <a:ext cx="8798974" cy="6466022"/>
          </a:xfrm>
          <a:prstGeom prst="roundRect">
            <a:avLst/>
          </a:prstGeom>
          <a:solidFill>
            <a:srgbClr val="9CD3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160135" y="785695"/>
            <a:ext cx="4993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>
                <a:solidFill>
                  <a:schemeClr val="bg1"/>
                </a:solidFill>
                <a:latin typeface="Ayuthaya"/>
                <a:cs typeface="Ayuthaya"/>
              </a:rPr>
              <a:t>Goodeed</a:t>
            </a:r>
            <a:endParaRPr lang="fr-FR" sz="8800" dirty="0">
              <a:solidFill>
                <a:schemeClr val="bg1"/>
              </a:solidFill>
              <a:latin typeface="Ayuthaya"/>
              <a:cs typeface="Ayuthaya"/>
            </a:endParaRPr>
          </a:p>
        </p:txBody>
      </p:sp>
      <p:pic>
        <p:nvPicPr>
          <p:cNvPr id="6" name="Image 5" descr="arbre-seringue-r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73" y="2683561"/>
            <a:ext cx="3826795" cy="112735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0299" y="4237253"/>
            <a:ext cx="879897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FFFF"/>
                </a:solidFill>
              </a:rPr>
              <a:t>Faire le </a:t>
            </a:r>
            <a:r>
              <a:rPr lang="fr-FR" sz="2400" dirty="0" smtClean="0">
                <a:solidFill>
                  <a:srgbClr val="06D5FF"/>
                </a:solidFill>
              </a:rPr>
              <a:t>don </a:t>
            </a:r>
            <a:r>
              <a:rPr lang="fr-FR" sz="2400" dirty="0" smtClean="0">
                <a:solidFill>
                  <a:srgbClr val="FFFFFF"/>
                </a:solidFill>
              </a:rPr>
              <a:t>d’un vaccin, d’un arbre ou d’un sachet de riz est maintenant </a:t>
            </a:r>
            <a:r>
              <a:rPr lang="fr-FR" sz="2400" dirty="0" smtClean="0">
                <a:solidFill>
                  <a:srgbClr val="06D5FF"/>
                </a:solidFill>
              </a:rPr>
              <a:t>gratuit</a:t>
            </a:r>
            <a:endParaRPr lang="fr-FR" sz="2400" dirty="0">
              <a:solidFill>
                <a:srgbClr val="06D5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51311" y="5336758"/>
            <a:ext cx="4588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Quel sera votre premier don ?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708374" y="5999535"/>
            <a:ext cx="4094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A8DDFF"/>
                </a:solidFill>
                <a:hlinkClick r:id="rId3" tooltip="Venez visiter notre site web !"/>
              </a:rPr>
              <a:t>http://</a:t>
            </a:r>
            <a:r>
              <a:rPr lang="fr-FR" dirty="0" err="1">
                <a:solidFill>
                  <a:srgbClr val="A8DDFF"/>
                </a:solidFill>
                <a:hlinkClick r:id="rId3" tooltip="Venez visiter notre site web !"/>
              </a:rPr>
              <a:t>www.makeyourgoodeed.com</a:t>
            </a:r>
            <a:endParaRPr lang="fr-FR" dirty="0">
              <a:solidFill>
                <a:srgbClr val="A8D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8D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457200" y="510582"/>
            <a:ext cx="8432485" cy="907056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13512"/>
            <a:ext cx="8229600" cy="1143000"/>
          </a:xfrm>
        </p:spPr>
        <p:txBody>
          <a:bodyPr/>
          <a:lstStyle/>
          <a:p>
            <a:r>
              <a:rPr lang="fr-FR" i="1" dirty="0" smtClean="0">
                <a:solidFill>
                  <a:srgbClr val="0DB9FF"/>
                </a:solidFill>
                <a:latin typeface="Helvetica"/>
                <a:cs typeface="Helvetica"/>
              </a:rPr>
              <a:t>La vidéo qui explique tout...</a:t>
            </a:r>
            <a:endParaRPr lang="fr-FR" i="1" dirty="0">
              <a:solidFill>
                <a:srgbClr val="0DB9FF"/>
              </a:solidFill>
              <a:latin typeface="Helvetica"/>
              <a:cs typeface="Helvetica"/>
            </a:endParaRPr>
          </a:p>
        </p:txBody>
      </p:sp>
      <p:pic>
        <p:nvPicPr>
          <p:cNvPr id="5" name="72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294" y="1728628"/>
            <a:ext cx="7083738" cy="3984603"/>
          </a:xfrm>
          <a:prstGeom prst="rect">
            <a:avLst/>
          </a:prstGeom>
          <a:ln>
            <a:solidFill>
              <a:srgbClr val="66CCFF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ZoneTexte 5"/>
          <p:cNvSpPr txBox="1"/>
          <p:nvPr/>
        </p:nvSpPr>
        <p:spPr>
          <a:xfrm>
            <a:off x="2077041" y="6193905"/>
            <a:ext cx="834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Retrouvez la aussi </a:t>
            </a:r>
            <a:r>
              <a:rPr lang="fr-FR" dirty="0"/>
              <a:t>sur </a:t>
            </a:r>
            <a:r>
              <a:rPr lang="fr-FR" dirty="0" err="1"/>
              <a:t>Youtube</a:t>
            </a:r>
            <a:r>
              <a:rPr lang="fr-FR" dirty="0" smtClean="0"/>
              <a:t>:   </a:t>
            </a:r>
            <a:r>
              <a:rPr lang="fr-FR" dirty="0" smtClean="0">
                <a:hlinkClick r:id="rId5"/>
              </a:rPr>
              <a:t>Vidéo explicative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962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ndir un rectangle avec un coin diagonal 2"/>
          <p:cNvSpPr/>
          <p:nvPr/>
        </p:nvSpPr>
        <p:spPr>
          <a:xfrm>
            <a:off x="181228" y="1127344"/>
            <a:ext cx="8708457" cy="2319474"/>
          </a:xfrm>
          <a:prstGeom prst="round2DiagRect">
            <a:avLst/>
          </a:prstGeom>
          <a:solidFill>
            <a:srgbClr val="66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023739" y="1269881"/>
            <a:ext cx="7399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FFFFFF"/>
                </a:solidFill>
                <a:latin typeface="Helvetica"/>
                <a:cs typeface="Helvetica"/>
              </a:rPr>
              <a:t>Notre but ?</a:t>
            </a:r>
            <a:br>
              <a:rPr lang="fr-FR" sz="30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fr-FR" sz="3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Démocratiser le don sur Internet.</a:t>
            </a:r>
            <a:br>
              <a:rPr lang="fr-FR" sz="3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</a:br>
            <a:r>
              <a:rPr lang="fr-FR" sz="3000" dirty="0" smtClean="0">
                <a:solidFill>
                  <a:srgbClr val="FFFFFF"/>
                </a:solidFill>
                <a:latin typeface="Helvetica"/>
                <a:cs typeface="Helvetica"/>
              </a:rPr>
              <a:t>Comment ?</a:t>
            </a:r>
            <a:br>
              <a:rPr lang="fr-FR" sz="30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fr-FR" sz="3000" dirty="0" smtClean="0">
                <a:solidFill>
                  <a:srgbClr val="558ED5"/>
                </a:solidFill>
                <a:latin typeface="Helvetica"/>
                <a:cs typeface="Helvetica"/>
              </a:rPr>
              <a:t>En le rendant </a:t>
            </a:r>
            <a:r>
              <a:rPr lang="fr-FR" sz="3000" dirty="0" smtClean="0">
                <a:solidFill>
                  <a:schemeClr val="bg1"/>
                </a:solidFill>
                <a:latin typeface="Helvetica"/>
                <a:cs typeface="Helvetica"/>
              </a:rPr>
              <a:t>simple,</a:t>
            </a:r>
            <a:r>
              <a:rPr lang="fr-FR" sz="3000" dirty="0" smtClean="0">
                <a:solidFill>
                  <a:srgbClr val="558ED5"/>
                </a:solidFill>
                <a:latin typeface="Helvetica"/>
                <a:cs typeface="Helvetica"/>
              </a:rPr>
              <a:t> </a:t>
            </a:r>
            <a:r>
              <a:rPr lang="fr-FR" sz="3000" dirty="0" smtClean="0">
                <a:solidFill>
                  <a:srgbClr val="FFFFFF"/>
                </a:solidFill>
                <a:latin typeface="Helvetica"/>
                <a:cs typeface="Helvetica"/>
              </a:rPr>
              <a:t>efficace</a:t>
            </a:r>
            <a:r>
              <a:rPr lang="fr-FR" sz="3000" dirty="0" smtClean="0">
                <a:solidFill>
                  <a:srgbClr val="558ED5"/>
                </a:solidFill>
                <a:latin typeface="Helvetica"/>
                <a:cs typeface="Helvetica"/>
              </a:rPr>
              <a:t> et </a:t>
            </a:r>
            <a:r>
              <a:rPr lang="fr-FR" sz="3000" dirty="0" smtClean="0">
                <a:solidFill>
                  <a:srgbClr val="FFFFFF"/>
                </a:solidFill>
                <a:latin typeface="Helvetica"/>
                <a:cs typeface="Helvetica"/>
              </a:rPr>
              <a:t>gratuit</a:t>
            </a:r>
            <a:endParaRPr lang="fr-FR" sz="3000" dirty="0">
              <a:latin typeface="Helvetica"/>
              <a:cs typeface="Helvetica"/>
            </a:endParaRPr>
          </a:p>
        </p:txBody>
      </p:sp>
      <p:grpSp>
        <p:nvGrpSpPr>
          <p:cNvPr id="23" name="Grouper 22"/>
          <p:cNvGrpSpPr/>
          <p:nvPr/>
        </p:nvGrpSpPr>
        <p:grpSpPr>
          <a:xfrm>
            <a:off x="181228" y="3785691"/>
            <a:ext cx="2656733" cy="2714201"/>
            <a:chOff x="336733" y="3658019"/>
            <a:chExt cx="2656733" cy="2714201"/>
          </a:xfrm>
          <a:solidFill>
            <a:srgbClr val="9CD3FF"/>
          </a:solidFill>
        </p:grpSpPr>
        <p:sp>
          <p:nvSpPr>
            <p:cNvPr id="14" name="AutoShape 2"/>
            <p:cNvSpPr>
              <a:spLocks noChangeAspect="1" noChangeArrowheads="1"/>
            </p:cNvSpPr>
            <p:nvPr/>
          </p:nvSpPr>
          <p:spPr bwMode="auto">
            <a:xfrm>
              <a:off x="336733" y="3658019"/>
              <a:ext cx="2656733" cy="2714201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extLst/>
          </p:spPr>
          <p:txBody>
            <a:bodyPr rot="0" vert="horz" wrap="square" lIns="91440" tIns="0" rIns="91440" bIns="91440" anchor="t" anchorCtr="0" upright="1">
              <a:noAutofit/>
            </a:bodyPr>
            <a:lstStyle/>
            <a:p>
              <a:pPr algn="ctr">
                <a:lnSpc>
                  <a:spcPts val="22000"/>
                </a:lnSpc>
                <a:spcAft>
                  <a:spcPts val="0"/>
                </a:spcAft>
              </a:pPr>
              <a:endParaRPr lang="fr-FR" sz="24600" b="1" dirty="0">
                <a:solidFill>
                  <a:srgbClr val="FFFFFF"/>
                </a:solidFill>
                <a:effectLst/>
                <a:latin typeface="Rockwell"/>
                <a:ea typeface="Times New Roman"/>
                <a:cs typeface="Rockwell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036698" y="3837282"/>
              <a:ext cx="121812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Simple</a:t>
              </a:r>
              <a:endParaRPr lang="fr-FR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1307" y="4457538"/>
              <a:ext cx="2228901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En quelques clics, Goodeed vous permet d’agir pour une cause qui vous est chère. </a:t>
              </a:r>
              <a:endParaRPr lang="fr-FR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24" name="Grouper 23"/>
          <p:cNvGrpSpPr/>
          <p:nvPr/>
        </p:nvGrpSpPr>
        <p:grpSpPr>
          <a:xfrm>
            <a:off x="3233276" y="3785691"/>
            <a:ext cx="2656733" cy="2714201"/>
            <a:chOff x="3311030" y="3658019"/>
            <a:chExt cx="2656733" cy="2714201"/>
          </a:xfrm>
        </p:grpSpPr>
        <p:sp>
          <p:nvSpPr>
            <p:cNvPr id="13" name="AutoShape 2"/>
            <p:cNvSpPr>
              <a:spLocks noChangeAspect="1" noChangeArrowheads="1"/>
            </p:cNvSpPr>
            <p:nvPr/>
          </p:nvSpPr>
          <p:spPr bwMode="auto">
            <a:xfrm>
              <a:off x="3311030" y="3658019"/>
              <a:ext cx="2656733" cy="2714201"/>
            </a:xfrm>
            <a:prstGeom prst="roundRect">
              <a:avLst>
                <a:gd name="adj" fmla="val 16667"/>
              </a:avLst>
            </a:prstGeom>
            <a:solidFill>
              <a:srgbClr val="66CCFF"/>
            </a:solidFill>
            <a:ln>
              <a:noFill/>
            </a:ln>
            <a:effectLst/>
            <a:extLst/>
          </p:spPr>
          <p:txBody>
            <a:bodyPr rot="0" vert="horz" wrap="square" lIns="91440" tIns="0" rIns="91440" bIns="91440" anchor="t" anchorCtr="0" upright="1">
              <a:noAutofit/>
            </a:bodyPr>
            <a:lstStyle/>
            <a:p>
              <a:pPr algn="ctr">
                <a:lnSpc>
                  <a:spcPts val="22000"/>
                </a:lnSpc>
                <a:spcAft>
                  <a:spcPts val="0"/>
                </a:spcAft>
              </a:pPr>
              <a:endParaRPr lang="fr-FR" sz="24600" b="1" dirty="0">
                <a:solidFill>
                  <a:srgbClr val="FFFFFF"/>
                </a:solidFill>
                <a:effectLst/>
                <a:latin typeface="Rockwell"/>
                <a:ea typeface="Times New Roman"/>
                <a:cs typeface="Rockwell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036912" y="3847829"/>
              <a:ext cx="1833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Efficace</a:t>
              </a:r>
              <a:endParaRPr lang="fr-FR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518021" y="4454442"/>
              <a:ext cx="2261569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FFFF"/>
                  </a:solidFill>
                  <a:latin typeface="Helvetica"/>
                  <a:cs typeface="Helvetica"/>
                </a:rPr>
                <a:t>L</a:t>
              </a:r>
              <a:r>
                <a:rPr lang="fr-FR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es dons sont ciblés, vous savez exactement quelle action vous soutenez. </a:t>
              </a:r>
              <a:br>
                <a:rPr lang="fr-FR" dirty="0" smtClean="0">
                  <a:solidFill>
                    <a:srgbClr val="FFFFFF"/>
                  </a:solidFill>
                  <a:latin typeface="Helvetica"/>
                  <a:cs typeface="Helvetica"/>
                </a:rPr>
              </a:br>
              <a:endParaRPr lang="fr-FR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6232950" y="3785691"/>
            <a:ext cx="2656733" cy="2799422"/>
            <a:chOff x="6336622" y="3658019"/>
            <a:chExt cx="2656733" cy="2799422"/>
          </a:xfrm>
        </p:grpSpPr>
        <p:sp>
          <p:nvSpPr>
            <p:cNvPr id="10" name="AutoShape 2"/>
            <p:cNvSpPr>
              <a:spLocks noChangeAspect="1" noChangeArrowheads="1"/>
            </p:cNvSpPr>
            <p:nvPr/>
          </p:nvSpPr>
          <p:spPr bwMode="auto">
            <a:xfrm>
              <a:off x="6336622" y="3658019"/>
              <a:ext cx="2656733" cy="2714201"/>
            </a:xfrm>
            <a:prstGeom prst="roundRect">
              <a:avLst>
                <a:gd name="adj" fmla="val 16667"/>
              </a:avLst>
            </a:prstGeom>
            <a:solidFill>
              <a:srgbClr val="0DB9FF"/>
            </a:solidFill>
            <a:ln w="19050">
              <a:noFill/>
              <a:round/>
              <a:headEnd/>
              <a:tailEnd/>
            </a:ln>
            <a:effectLst/>
            <a:extLst/>
          </p:spPr>
          <p:txBody>
            <a:bodyPr rot="0" vert="horz" wrap="square" lIns="91440" tIns="0" rIns="91440" bIns="91440" anchor="t" anchorCtr="0" upright="1">
              <a:noAutofit/>
            </a:bodyPr>
            <a:lstStyle/>
            <a:p>
              <a:pPr algn="ctr">
                <a:lnSpc>
                  <a:spcPts val="22000"/>
                </a:lnSpc>
                <a:spcAft>
                  <a:spcPts val="0"/>
                </a:spcAft>
              </a:pPr>
              <a:endParaRPr lang="fr-FR" sz="24600" b="1" dirty="0">
                <a:solidFill>
                  <a:srgbClr val="FFFFFF"/>
                </a:solidFill>
                <a:effectLst/>
                <a:latin typeface="Rockwell"/>
                <a:ea typeface="Times New Roman"/>
                <a:cs typeface="Rockwell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114340" y="3837282"/>
              <a:ext cx="1218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Gratuit</a:t>
              </a:r>
              <a:endParaRPr lang="fr-FR" sz="240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544156" y="4426116"/>
              <a:ext cx="234552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Le visionnage d’un spot publicitaire d’environ 20 secondes remplace le don classique d’argent. </a:t>
              </a:r>
              <a:endParaRPr lang="fr-FR" dirty="0" smtClean="0">
                <a:solidFill>
                  <a:srgbClr val="FFFFFF"/>
                </a:solidFill>
              </a:endParaRPr>
            </a:p>
            <a:p>
              <a:endParaRPr lang="fr-FR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1896256" y="298033"/>
            <a:ext cx="571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1DACFF"/>
                </a:solidFill>
                <a:latin typeface="Helvetica Light"/>
                <a:cs typeface="Helvetica Light"/>
              </a:rPr>
              <a:t>Faire un </a:t>
            </a:r>
            <a:r>
              <a:rPr lang="fr-FR" sz="2400" dirty="0" smtClean="0">
                <a:solidFill>
                  <a:srgbClr val="66CCFF"/>
                </a:solidFill>
                <a:latin typeface="Helvetica Light"/>
                <a:cs typeface="Helvetica Light"/>
              </a:rPr>
              <a:t>don</a:t>
            </a:r>
            <a:r>
              <a:rPr lang="fr-FR" sz="2400" dirty="0" smtClean="0">
                <a:solidFill>
                  <a:srgbClr val="1DACFF"/>
                </a:solidFill>
                <a:latin typeface="Helvetica Light"/>
                <a:cs typeface="Helvetica Light"/>
              </a:rPr>
              <a:t> n’a jamais été aussi </a:t>
            </a:r>
            <a:r>
              <a:rPr lang="fr-FR" sz="2400" dirty="0" smtClean="0">
                <a:solidFill>
                  <a:srgbClr val="66CCFF"/>
                </a:solidFill>
                <a:latin typeface="Helvetica Light"/>
                <a:cs typeface="Helvetica Light"/>
              </a:rPr>
              <a:t>gratuit</a:t>
            </a:r>
            <a:endParaRPr lang="fr-FR" sz="2400" dirty="0">
              <a:solidFill>
                <a:srgbClr val="66CCFF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2884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8D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01720" y="720824"/>
            <a:ext cx="395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Helvetica"/>
                <a:cs typeface="Helvetica"/>
              </a:rPr>
              <a:t>1- L’utilisateur</a:t>
            </a:r>
            <a:endParaRPr lang="fr-FR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1720" y="1262158"/>
            <a:ext cx="57666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Helvetica"/>
                <a:cs typeface="Helvetica"/>
              </a:rPr>
              <a:t>Il soutient une cause gratuitement, efficacement et simplement.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En 1 minute, il fait un don et ce, tous les jours.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/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Pour satisfaire tous les internautes, Goodeed propose des dons variés. </a:t>
            </a:r>
            <a:r>
              <a:rPr lang="fr-FR" sz="1600" dirty="0">
                <a:latin typeface="Helvetica"/>
                <a:cs typeface="Helvetica"/>
              </a:rPr>
              <a:t/>
            </a:r>
            <a:br>
              <a:rPr lang="fr-FR" sz="1600" dirty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Chacun soutient une cause particulière: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L’arbre permet de lutter contre le réchauffement climatique.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Le sachet de riz, contre la famine.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Le vaccin, contre les maladies évitables.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/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Nous cherchons un partenariat pour ajouter le don de fournitures scolaires qui permettrait de développer l’éducation dans les pays en voie de développement.</a:t>
            </a:r>
            <a:endParaRPr lang="fr-FR" sz="1600" dirty="0">
              <a:latin typeface="Helvetica"/>
              <a:cs typeface="Helvetica"/>
            </a:endParaRPr>
          </a:p>
        </p:txBody>
      </p:sp>
      <p:pic>
        <p:nvPicPr>
          <p:cNvPr id="8" name="Image 7" descr="arbre-seringue-riz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2"/>
          <a:stretch/>
        </p:blipFill>
        <p:spPr>
          <a:xfrm>
            <a:off x="7160749" y="2551130"/>
            <a:ext cx="1197553" cy="1465838"/>
          </a:xfrm>
          <a:prstGeom prst="rect">
            <a:avLst/>
          </a:prstGeom>
        </p:spPr>
      </p:pic>
      <p:pic>
        <p:nvPicPr>
          <p:cNvPr id="13" name="Image 12" descr="arbre-seringue-riz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6"/>
          <a:stretch/>
        </p:blipFill>
        <p:spPr>
          <a:xfrm>
            <a:off x="7067289" y="4449124"/>
            <a:ext cx="1291013" cy="1384300"/>
          </a:xfrm>
          <a:prstGeom prst="rect">
            <a:avLst/>
          </a:prstGeom>
        </p:spPr>
      </p:pic>
      <p:pic>
        <p:nvPicPr>
          <p:cNvPr id="14" name="Image 13" descr="arbre-seringue-riz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3" r="34369"/>
          <a:stretch/>
        </p:blipFill>
        <p:spPr>
          <a:xfrm>
            <a:off x="6914607" y="513497"/>
            <a:ext cx="1677027" cy="13843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01720" y="4935295"/>
            <a:ext cx="4574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90"/>
                </a:solidFill>
                <a:latin typeface="Helvetica"/>
                <a:cs typeface="Helvetica"/>
              </a:rPr>
              <a:t>De plus, l’utilisateur peut gagner des points à chaque fois qu’il regarde un spot. Ceux-ci seront échangeables contre des offres.</a:t>
            </a:r>
            <a:endParaRPr lang="fr-FR" sz="16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01720" y="155556"/>
            <a:ext cx="679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  <a:latin typeface="Helvetica"/>
                <a:cs typeface="Helvetica"/>
              </a:rPr>
              <a:t>3 acteurs rentrent en jeu et tous sont pleinement satisfaits </a:t>
            </a:r>
            <a:r>
              <a:rPr lang="fr-FR" b="1" dirty="0">
                <a:solidFill>
                  <a:schemeClr val="tx2"/>
                </a:solidFill>
                <a:latin typeface="Helvetica"/>
                <a:cs typeface="Helvetica"/>
              </a:rPr>
              <a:t>!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01720" y="6012493"/>
            <a:ext cx="225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Que vouloir de plus ?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-129580"/>
            <a:ext cx="9265488" cy="6987580"/>
          </a:xfrm>
          <a:prstGeom prst="rect">
            <a:avLst/>
          </a:prstGeom>
          <a:solidFill>
            <a:srgbClr val="A8D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89951" y="177360"/>
            <a:ext cx="2638720" cy="769441"/>
          </a:xfrm>
          <a:prstGeom prst="rect">
            <a:avLst/>
          </a:prstGeom>
          <a:solidFill>
            <a:srgbClr val="A8DDFF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FFFF"/>
                </a:solidFill>
                <a:latin typeface="Helvetica"/>
                <a:cs typeface="Helvetica"/>
              </a:rPr>
              <a:t>2- L’annonceur</a:t>
            </a:r>
            <a:r>
              <a:rPr lang="fr-FR" sz="2400" dirty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Helvetica"/>
                <a:cs typeface="Helvetica"/>
              </a:rPr>
            </a:br>
            <a:endParaRPr lang="fr-FR" sz="2000" dirty="0">
              <a:latin typeface="Helvetica"/>
              <a:cs typeface="Helvetic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89951" y="762135"/>
            <a:ext cx="854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66CCFF"/>
                </a:solidFill>
                <a:latin typeface="Helvetica"/>
                <a:cs typeface="Helvetica"/>
              </a:rPr>
              <a:t>Goodeed utilise tous les moyens possibles afin d’optimiser l’efficacité des spots  </a:t>
            </a:r>
            <a:endParaRPr lang="fr-FR" dirty="0">
              <a:solidFill>
                <a:srgbClr val="66CCFF"/>
              </a:solidFill>
              <a:latin typeface="Helvetica"/>
              <a:cs typeface="Helvetica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075573" y="1273007"/>
            <a:ext cx="2799085" cy="1344501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07314" y="2835057"/>
            <a:ext cx="903668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Helvetica"/>
                <a:cs typeface="Helvetica"/>
              </a:rPr>
              <a:t>En plus, l’annonceur gagne en visibilité: d’une part pour ses produits, et d’une autre pour sa marque. En effet, faire de la pub sur un site à but humanitaire lui apportera un bénéfice image non négligeable.</a:t>
            </a:r>
          </a:p>
          <a:p>
            <a:endParaRPr lang="fr-FR" sz="1600" dirty="0">
              <a:latin typeface="Helvetica"/>
              <a:cs typeface="Helvetica"/>
            </a:endParaRPr>
          </a:p>
          <a:p>
            <a:r>
              <a:rPr lang="fr-FR" sz="1600" dirty="0">
                <a:solidFill>
                  <a:srgbClr val="FFFFFF"/>
                </a:solidFill>
                <a:latin typeface="Helvetica"/>
                <a:cs typeface="Helvetica"/>
              </a:rPr>
              <a:t>L’annonceur peut être n’importe quelle </a:t>
            </a:r>
            <a:r>
              <a:rPr lang="fr-FR" sz="1600" dirty="0">
                <a:solidFill>
                  <a:srgbClr val="06D5FF"/>
                </a:solidFill>
                <a:latin typeface="Helvetica"/>
                <a:cs typeface="Helvetica"/>
              </a:rPr>
              <a:t>entreprise à but lucratif: </a:t>
            </a:r>
            <a:br>
              <a:rPr lang="fr-FR" sz="1600" dirty="0">
                <a:solidFill>
                  <a:srgbClr val="06D5FF"/>
                </a:solidFill>
                <a:latin typeface="Helvetica"/>
                <a:cs typeface="Helvetica"/>
              </a:rPr>
            </a:br>
            <a:r>
              <a:rPr lang="fr-FR" sz="1600" dirty="0">
                <a:solidFill>
                  <a:srgbClr val="FFFFFF"/>
                </a:solidFill>
                <a:latin typeface="Helvetica"/>
                <a:cs typeface="Helvetica"/>
              </a:rPr>
              <a:t>Une marque de boisson pour les 12-18 ans, une banque pour les 18-25, de voitures pour les 25-30…</a:t>
            </a:r>
          </a:p>
          <a:p>
            <a:endParaRPr lang="fr-FR" sz="1600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fr-FR" sz="1600" dirty="0">
                <a:solidFill>
                  <a:srgbClr val="FFFFFF"/>
                </a:solidFill>
                <a:latin typeface="Helvetica"/>
                <a:cs typeface="Helvetica"/>
              </a:rPr>
              <a:t>Mais le plus intéressant est l’attraction </a:t>
            </a:r>
            <a:r>
              <a:rPr lang="fr-FR" sz="1600" dirty="0">
                <a:solidFill>
                  <a:srgbClr val="06D5FF"/>
                </a:solidFill>
                <a:latin typeface="Helvetica"/>
                <a:cs typeface="Helvetica"/>
              </a:rPr>
              <a:t>d’organismes humanitaires en tant qu’annonceurs.</a:t>
            </a:r>
            <a:br>
              <a:rPr lang="fr-FR" sz="1600" dirty="0">
                <a:solidFill>
                  <a:srgbClr val="06D5FF"/>
                </a:solidFill>
                <a:latin typeface="Helvetica"/>
                <a:cs typeface="Helvetica"/>
              </a:rPr>
            </a:br>
            <a:endParaRPr lang="fr-FR" sz="1600" dirty="0">
              <a:solidFill>
                <a:srgbClr val="06D5FF"/>
              </a:solidFill>
              <a:latin typeface="Helvetica"/>
              <a:cs typeface="Helvetica"/>
            </a:endParaRPr>
          </a:p>
          <a:p>
            <a:r>
              <a:rPr lang="fr-FR" sz="1600" dirty="0">
                <a:solidFill>
                  <a:srgbClr val="FFFFFF"/>
                </a:solidFill>
                <a:latin typeface="Helvetica"/>
                <a:cs typeface="Helvetica"/>
              </a:rPr>
              <a:t>En effet, les ONG ont pour habitude de payer pour placer de la pub à la télévision. </a:t>
            </a:r>
            <a:br>
              <a:rPr lang="fr-FR" sz="1600" dirty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fr-FR" sz="1600" dirty="0">
                <a:solidFill>
                  <a:srgbClr val="FFFFFF"/>
                </a:solidFill>
                <a:latin typeface="Helvetica"/>
                <a:cs typeface="Helvetica"/>
              </a:rPr>
              <a:t>Cette pub sera belle et bien vue par des millions de personnes, mais seule une mince partie de l’audience sera intéressée.</a:t>
            </a:r>
            <a:br>
              <a:rPr lang="fr-FR" sz="1600" dirty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fr-FR" sz="1600" dirty="0">
                <a:solidFill>
                  <a:srgbClr val="FFFFFF"/>
                </a:solidFill>
                <a:latin typeface="Helvetica"/>
                <a:cs typeface="Helvetica"/>
              </a:rPr>
              <a:t>Sur Goodeed, les utilisateurs sont tous réunis autour de la cause humanitaire. L’ONG qui placera sa publicité sur Goodeed ne paiera que pour des visionnages utiles, </a:t>
            </a:r>
            <a:r>
              <a:rPr lang="fr-FR" sz="1600" dirty="0">
                <a:solidFill>
                  <a:srgbClr val="06D5FF"/>
                </a:solidFill>
                <a:latin typeface="Helvetica"/>
                <a:cs typeface="Helvetica"/>
              </a:rPr>
              <a:t>tous seront intéressés.</a:t>
            </a:r>
            <a:br>
              <a:rPr lang="fr-FR" sz="1600" dirty="0">
                <a:solidFill>
                  <a:srgbClr val="06D5FF"/>
                </a:solidFill>
                <a:latin typeface="Helvetica"/>
                <a:cs typeface="Helvetica"/>
              </a:rPr>
            </a:br>
            <a:endParaRPr lang="fr-FR" sz="1600" dirty="0">
              <a:solidFill>
                <a:srgbClr val="06D5FF"/>
              </a:solidFill>
              <a:latin typeface="Helvetica"/>
              <a:cs typeface="Helvetica"/>
            </a:endParaRPr>
          </a:p>
          <a:p>
            <a:endParaRPr lang="fr-FR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4726829" y="1273007"/>
            <a:ext cx="2799085" cy="1344501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075573" y="1417638"/>
            <a:ext cx="2799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66CCFF"/>
                </a:solidFill>
                <a:latin typeface="Helvetica"/>
                <a:cs typeface="Helvetica"/>
              </a:rPr>
              <a:t>Publicité ciblée grâce à des </a:t>
            </a:r>
          </a:p>
          <a:p>
            <a:pPr algn="ctr"/>
            <a:r>
              <a:rPr lang="fr-FR" sz="1600" dirty="0" smtClean="0">
                <a:solidFill>
                  <a:srgbClr val="66CCFF"/>
                </a:solidFill>
                <a:latin typeface="Helvetica"/>
                <a:cs typeface="Helvetica"/>
              </a:rPr>
              <a:t>informations récoltées lors de l’inscriptions des utilisateurs </a:t>
            </a:r>
            <a:endParaRPr lang="fr-FR" sz="1600" dirty="0">
              <a:solidFill>
                <a:srgbClr val="66CCFF"/>
              </a:solidFill>
              <a:latin typeface="Helvetica"/>
              <a:cs typeface="Helvetic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144612" y="1417638"/>
            <a:ext cx="2056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66CCFF"/>
                </a:solidFill>
                <a:latin typeface="Helvetica"/>
                <a:cs typeface="Helvetica"/>
              </a:rPr>
              <a:t>Certification du visionnage grâce à un système de clic à la fin du spot </a:t>
            </a:r>
            <a:endParaRPr lang="fr-FR" sz="1600" dirty="0">
              <a:solidFill>
                <a:srgbClr val="66CC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5143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45008"/>
            <a:ext cx="9144000" cy="6903007"/>
          </a:xfrm>
          <a:prstGeom prst="rect">
            <a:avLst/>
          </a:prstGeom>
          <a:solidFill>
            <a:srgbClr val="A8D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27638" y="51831"/>
            <a:ext cx="4263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3- Les </a:t>
            </a:r>
            <a:r>
              <a:rPr lang="fr-FR" sz="2400" dirty="0" smtClean="0">
                <a:solidFill>
                  <a:schemeClr val="bg1"/>
                </a:solidFill>
                <a:latin typeface="Helvetica"/>
                <a:cs typeface="Helvetica"/>
              </a:rPr>
              <a:t>associations</a:t>
            </a:r>
            <a:endParaRPr lang="fr-FR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7638" y="640062"/>
            <a:ext cx="7736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Helvetica"/>
                <a:cs typeface="Helvetica"/>
              </a:rPr>
              <a:t>Les associations qui reçoivent les revenus des annonceurs sont choisies en fonction des différents dons.</a:t>
            </a:r>
            <a:br>
              <a:rPr lang="fr-FR" sz="1600" dirty="0" smtClean="0">
                <a:latin typeface="Helvetica"/>
                <a:cs typeface="Helvetica"/>
              </a:rPr>
            </a:br>
            <a:endParaRPr lang="fr-FR" sz="1600" dirty="0" smtClean="0">
              <a:latin typeface="Helvetica"/>
              <a:cs typeface="Helvetica"/>
            </a:endParaRPr>
          </a:p>
          <a:p>
            <a:r>
              <a:rPr lang="fr-FR" sz="1600" dirty="0" smtClean="0">
                <a:latin typeface="Helvetica"/>
                <a:cs typeface="Helvetica"/>
              </a:rPr>
              <a:t>Pour les vaccins: Unicef ou Médecin Sans Frontière.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Pour les sachets de riz: WFP (World Food Program)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Pour les arbres: Une pépinière Française.</a:t>
            </a:r>
            <a:endParaRPr lang="fr-FR" sz="1600" dirty="0">
              <a:latin typeface="Helvetica"/>
              <a:cs typeface="Helvetic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7638" y="2351562"/>
            <a:ext cx="826766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Helvetica"/>
                <a:cs typeface="Helvetica"/>
              </a:rPr>
              <a:t>Ces associations sont entièrement gagnantes: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/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Goodeed leur permet </a:t>
            </a:r>
            <a:r>
              <a:rPr lang="fr-FR" sz="1600" dirty="0" smtClean="0">
                <a:solidFill>
                  <a:srgbClr val="06D5FF"/>
                </a:solidFill>
                <a:latin typeface="Helvetica"/>
                <a:cs typeface="Helvetica"/>
              </a:rPr>
              <a:t>d’augmenter le nombre de leurs actions</a:t>
            </a:r>
            <a:r>
              <a:rPr lang="fr-FR" sz="1600" dirty="0" smtClean="0">
                <a:latin typeface="Helvetica"/>
                <a:cs typeface="Helvetica"/>
              </a:rPr>
              <a:t>, que ce soit des campagnes de vaccination, distribution de sachet de riz  ou la plantation d’arbres.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/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De plus, celles-ci gagnent </a:t>
            </a:r>
            <a:r>
              <a:rPr lang="fr-FR" sz="1600" dirty="0" smtClean="0">
                <a:solidFill>
                  <a:srgbClr val="06D5FF"/>
                </a:solidFill>
                <a:latin typeface="Helvetica"/>
                <a:cs typeface="Helvetica"/>
              </a:rPr>
              <a:t>en visibilité,</a:t>
            </a:r>
            <a:r>
              <a:rPr lang="fr-FR" sz="1600" dirty="0" smtClean="0">
                <a:latin typeface="Helvetica"/>
                <a:cs typeface="Helvetica"/>
              </a:rPr>
              <a:t> et pas n’importe laquelle...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/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Les utilisateurs de Goodeed seront principalement des jeunes.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>
                <a:latin typeface="Helvetica"/>
                <a:cs typeface="Helvetica"/>
              </a:rPr>
              <a:t>L</a:t>
            </a:r>
            <a:r>
              <a:rPr lang="fr-FR" sz="1600" dirty="0" smtClean="0">
                <a:latin typeface="Helvetica"/>
                <a:cs typeface="Helvetica"/>
              </a:rPr>
              <a:t>es associations sont très attentives à cette part de la population.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/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Goodeed est une solution innovante pour attirer ce public vers des associations en demande. 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/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D’ailleurs, une seconde partie de l’activité de Goodeed est de proposer des </a:t>
            </a:r>
            <a:r>
              <a:rPr lang="fr-FR" sz="1600" dirty="0" smtClean="0">
                <a:solidFill>
                  <a:schemeClr val="bg1"/>
                </a:solidFill>
                <a:latin typeface="Helvetica"/>
                <a:cs typeface="Helvetica"/>
              </a:rPr>
              <a:t>widgets</a:t>
            </a:r>
            <a:r>
              <a:rPr lang="fr-FR" sz="1600" dirty="0" smtClean="0">
                <a:latin typeface="Helvetica"/>
                <a:cs typeface="Helvetica"/>
              </a:rPr>
              <a:t> sur les pages de ces associations.</a:t>
            </a:r>
            <a:br>
              <a:rPr lang="fr-FR" sz="1600" dirty="0" smtClean="0">
                <a:latin typeface="Helvetica"/>
                <a:cs typeface="Helvetica"/>
              </a:rPr>
            </a:br>
            <a:endParaRPr lang="fr-FR" sz="1600" dirty="0" smtClean="0">
              <a:latin typeface="Helvetica"/>
              <a:cs typeface="Helvetica"/>
            </a:endParaRPr>
          </a:p>
          <a:p>
            <a:r>
              <a:rPr lang="fr-FR" sz="1400" dirty="0">
                <a:latin typeface="Helvetica"/>
                <a:cs typeface="Helvetica"/>
              </a:rPr>
              <a:t>(</a:t>
            </a:r>
            <a:r>
              <a:rPr lang="fr-FR" sz="1400" dirty="0" smtClean="0">
                <a:latin typeface="Helvetica"/>
                <a:cs typeface="Helvetica"/>
              </a:rPr>
              <a:t>Ce point est abordé juste après...)</a:t>
            </a:r>
            <a:endParaRPr lang="fr-FR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6300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12958"/>
            <a:ext cx="9144000" cy="6884172"/>
          </a:xfrm>
          <a:prstGeom prst="rect">
            <a:avLst/>
          </a:prstGeom>
          <a:solidFill>
            <a:srgbClr val="A8DD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rrondir un rectangle avec un coin diagonal 4"/>
          <p:cNvSpPr/>
          <p:nvPr/>
        </p:nvSpPr>
        <p:spPr>
          <a:xfrm>
            <a:off x="2967549" y="274638"/>
            <a:ext cx="3213763" cy="710167"/>
          </a:xfrm>
          <a:prstGeom prst="round2Diag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66CCFF"/>
                </a:solidFill>
                <a:latin typeface="Helvetica"/>
                <a:cs typeface="Helvetica"/>
              </a:rPr>
              <a:t>Les WIDGETS</a:t>
            </a:r>
            <a:endParaRPr lang="fr-FR" sz="3200" dirty="0">
              <a:solidFill>
                <a:srgbClr val="66CCFF"/>
              </a:solidFill>
              <a:latin typeface="Helvetica"/>
              <a:cs typeface="Helvetic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3143" y="1138535"/>
            <a:ext cx="7516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Helvetica"/>
                <a:cs typeface="Helvetica"/>
              </a:rPr>
              <a:t>La volonté des associations à séduire les jeunes afin de les faire adhérer à leurs actions nous a poussé à réfléchir à un moyen de faire profiter ces associations du système de Goodeed.</a:t>
            </a:r>
            <a:endParaRPr lang="fr-FR" sz="1600" dirty="0">
              <a:latin typeface="Helvetica"/>
              <a:cs typeface="Helvetica"/>
            </a:endParaRPr>
          </a:p>
        </p:txBody>
      </p:sp>
      <p:pic>
        <p:nvPicPr>
          <p:cNvPr id="8" name="Image 7" descr="logogoode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8" b="5560"/>
          <a:stretch/>
        </p:blipFill>
        <p:spPr>
          <a:xfrm>
            <a:off x="868235" y="2091052"/>
            <a:ext cx="933028" cy="916307"/>
          </a:xfrm>
          <a:prstGeom prst="ellipse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21561" y="2233590"/>
            <a:ext cx="6181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Helvetica"/>
                <a:cs typeface="Helvetica"/>
              </a:rPr>
              <a:t>Un simple </a:t>
            </a:r>
            <a:r>
              <a:rPr lang="fr-FR" sz="1600" dirty="0" smtClean="0">
                <a:solidFill>
                  <a:srgbClr val="66CCFF"/>
                </a:solidFill>
                <a:latin typeface="Helvetica"/>
                <a:cs typeface="Helvetica"/>
              </a:rPr>
              <a:t>widget</a:t>
            </a:r>
            <a:r>
              <a:rPr lang="fr-FR" sz="1600" dirty="0" smtClean="0">
                <a:solidFill>
                  <a:schemeClr val="bg1"/>
                </a:solidFill>
                <a:latin typeface="Helvetica"/>
                <a:cs typeface="Helvetica"/>
              </a:rPr>
              <a:t> situé sur les sites internet des ONG, leur permettrait de proposer un nouveau service à leurs internautes: le don gratuit.</a:t>
            </a:r>
            <a:endParaRPr lang="fr-FR" sz="1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83144" y="3252449"/>
            <a:ext cx="76197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Helvetica"/>
                <a:cs typeface="Helvetica"/>
              </a:rPr>
              <a:t>Ainsi, un internaute connecté sur le site d‘une ONG peut cliquer sur le widget visible sur la page d’accueil, et faire un don gratuitement.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Nul besoin de se connecter sur Goodeed, un simple clic et visionnage d’une pub lui permettra d’effectuer le don.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Le don proposé est évidemment en lien avec l’activité de l’association.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/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Par exemple, sur le site de Médecin Sans Frontière, le don proposé sera un vaccin.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/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Ce service peut être utile pour attirer une audience jeune sur le site, qui en profitera pour faire un tour sur le site et adhérer à l’association.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Ou alors, il pourra être réservé aux adhérents afin de pousser à l’adhésion.</a:t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/>
            </a:r>
            <a:br>
              <a:rPr lang="fr-FR" sz="1600" dirty="0" smtClean="0">
                <a:latin typeface="Helvetica"/>
                <a:cs typeface="Helvetica"/>
              </a:rPr>
            </a:br>
            <a:r>
              <a:rPr lang="fr-FR" sz="1600" dirty="0" smtClean="0">
                <a:latin typeface="Helvetica"/>
                <a:cs typeface="Helvetica"/>
              </a:rPr>
              <a:t>Ceci est au choix de l’association réceptrice du widget. </a:t>
            </a:r>
            <a:endParaRPr lang="fr-FR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5520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8DD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23318" y="232379"/>
            <a:ext cx="8357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rgbClr val="FFFFFF"/>
                </a:solidFill>
                <a:latin typeface="Helvetica"/>
                <a:cs typeface="Helvetica"/>
              </a:rPr>
              <a:t>Les fondateurs du projet</a:t>
            </a:r>
            <a:endParaRPr lang="fr-FR" sz="4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5689" y="5670988"/>
            <a:ext cx="7754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Helvetica"/>
                <a:cs typeface="Helvetica"/>
              </a:rPr>
              <a:t>Nous sommes trois jeunes, amis, et étudiants dans des domaines </a:t>
            </a:r>
            <a:r>
              <a:rPr lang="fr-FR" dirty="0" smtClean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différents</a:t>
            </a:r>
            <a:r>
              <a:rPr lang="fr-FR" dirty="0">
                <a:latin typeface="Helvetica"/>
                <a:cs typeface="Helvetica"/>
              </a:rPr>
              <a:t> </a:t>
            </a:r>
            <a:r>
              <a:rPr lang="fr-FR" dirty="0" smtClean="0">
                <a:latin typeface="Helvetica"/>
                <a:cs typeface="Helvetica"/>
              </a:rPr>
              <a:t>: Droit, école d’ingénieur et de commerce.</a:t>
            </a:r>
            <a:endParaRPr lang="fr-FR" dirty="0">
              <a:latin typeface="Helvetica"/>
              <a:cs typeface="Helvetica"/>
            </a:endParaRPr>
          </a:p>
        </p:txBody>
      </p:sp>
      <p:pic>
        <p:nvPicPr>
          <p:cNvPr id="11" name="Image 10" descr="Capture d’écran 2013-06-01 à 17.07.54 copi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18855" r="43567"/>
          <a:stretch/>
        </p:blipFill>
        <p:spPr>
          <a:xfrm>
            <a:off x="3179342" y="1138355"/>
            <a:ext cx="2788070" cy="414204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6119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8DD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99770" y="375781"/>
            <a:ext cx="7632689" cy="6832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Helvetica"/>
                <a:cs typeface="Helvetica"/>
              </a:rPr>
              <a:t>Vous </a:t>
            </a:r>
            <a:r>
              <a:rPr lang="fr-FR" dirty="0" smtClean="0">
                <a:solidFill>
                  <a:schemeClr val="bg1"/>
                </a:solidFill>
                <a:latin typeface="Helvetica"/>
                <a:cs typeface="Helvetica"/>
              </a:rPr>
              <a:t>pouvez retrouver le site internet du projet à l’adresse: </a:t>
            </a:r>
            <a:r>
              <a:rPr lang="fr-FR" dirty="0" smtClean="0">
                <a:latin typeface="Helvetica"/>
                <a:cs typeface="Helvetica"/>
              </a:rPr>
              <a:t/>
            </a:r>
            <a:br>
              <a:rPr lang="fr-FR" dirty="0" smtClean="0">
                <a:latin typeface="Helvetica"/>
                <a:cs typeface="Helvetica"/>
              </a:rPr>
            </a:br>
            <a:r>
              <a:rPr lang="fr-FR" dirty="0" smtClean="0">
                <a:latin typeface="Helvetica"/>
                <a:cs typeface="Helvetica"/>
              </a:rPr>
              <a:t/>
            </a:r>
            <a:br>
              <a:rPr lang="fr-FR" dirty="0" smtClean="0">
                <a:latin typeface="Helvetica"/>
                <a:cs typeface="Helvetica"/>
              </a:rPr>
            </a:br>
            <a:r>
              <a:rPr lang="fr-FR" dirty="0" smtClean="0">
                <a:latin typeface="Helvetica"/>
                <a:cs typeface="Helvetica"/>
                <a:hlinkClick r:id="rId2"/>
              </a:rPr>
              <a:t>www.makeyourgoodeed.com</a:t>
            </a:r>
            <a:endParaRPr lang="fr-FR" dirty="0" smtClean="0">
              <a:latin typeface="Helvetica"/>
              <a:cs typeface="Helvetica"/>
            </a:endParaRPr>
          </a:p>
          <a:p>
            <a:pPr algn="ctr"/>
            <a:endParaRPr lang="fr-FR" dirty="0">
              <a:latin typeface="Helvetica"/>
              <a:cs typeface="Helvetica"/>
            </a:endParaRPr>
          </a:p>
          <a:p>
            <a:pPr algn="ctr"/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  <a:t>Nous sommes aussi présents sur </a:t>
            </a:r>
            <a:r>
              <a:rPr lang="fr-FR" dirty="0">
                <a:solidFill>
                  <a:srgbClr val="FFFFFF"/>
                </a:solidFill>
                <a:latin typeface="Helvetica"/>
                <a:cs typeface="Helvetica"/>
                <a:hlinkClick r:id="rId3"/>
              </a:rPr>
              <a:t>T</a:t>
            </a:r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  <a:hlinkClick r:id="rId3"/>
              </a:rPr>
              <a:t>witter </a:t>
            </a:r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  <a:t>et </a:t>
            </a:r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  <a:hlinkClick r:id="rId4"/>
              </a:rPr>
              <a:t>Facebook</a:t>
            </a:r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  <a:t>. </a:t>
            </a:r>
          </a:p>
          <a:p>
            <a:pPr algn="ctr"/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  <a:t>Notre communauté  réunit plus de 1000 internautes.</a:t>
            </a:r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  <a:t>Nous avons remporté la deuxième place du concours 100 Jours Pour Entreprendre. </a:t>
            </a:r>
          </a:p>
          <a:p>
            <a:pPr algn="ctr"/>
            <a:endParaRPr lang="fr-FR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  <a:t>Notre site internet a été lancé fin Ao</a:t>
            </a:r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  <a:t>ût 2013 .</a:t>
            </a:r>
            <a:b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  <a:t>Nous manquons de moyens pour le faire connaître et le finaliser.</a:t>
            </a:r>
            <a:b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fr-FR" sz="1400" dirty="0" smtClean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fr-FR" sz="14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fr-FR" sz="1400" dirty="0" smtClean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fr-FR" sz="1400" dirty="0" smtClean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fr-FR" dirty="0" smtClean="0">
                <a:solidFill>
                  <a:srgbClr val="FFFFFF"/>
                </a:solidFill>
                <a:latin typeface="Helvetica"/>
                <a:cs typeface="Helvetica"/>
              </a:rPr>
              <a:t>Merci</a:t>
            </a:r>
            <a:endParaRPr lang="fr-FR" sz="20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endParaRPr lang="fr-FR" sz="14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endParaRPr lang="fr-FR" sz="1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endParaRPr lang="fr-FR" sz="1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endParaRPr lang="fr-FR" sz="14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 algn="ctr"/>
            <a:r>
              <a:rPr lang="fr-FR" sz="1400" dirty="0" smtClean="0">
                <a:solidFill>
                  <a:srgbClr val="1DACFF"/>
                </a:solidFill>
                <a:latin typeface="Helvetica"/>
                <a:cs typeface="Helvetica"/>
              </a:rPr>
              <a:t>Vincent Touboul Flachaire : 06 08 37 59 60</a:t>
            </a:r>
          </a:p>
          <a:p>
            <a:pPr algn="ctr"/>
            <a:r>
              <a:rPr lang="fr-FR" sz="1400" dirty="0" smtClean="0">
                <a:solidFill>
                  <a:srgbClr val="1DACFF"/>
                </a:solidFill>
                <a:latin typeface="Helvetica"/>
                <a:cs typeface="Helvetica"/>
              </a:rPr>
              <a:t>Théophile Thiery</a:t>
            </a:r>
            <a:br>
              <a:rPr lang="fr-FR" sz="1400" dirty="0" smtClean="0">
                <a:solidFill>
                  <a:srgbClr val="1DACFF"/>
                </a:solidFill>
                <a:latin typeface="Helvetica"/>
                <a:cs typeface="Helvetica"/>
              </a:rPr>
            </a:br>
            <a:r>
              <a:rPr lang="fr-FR" sz="1400" dirty="0" err="1" smtClean="0">
                <a:solidFill>
                  <a:srgbClr val="1DACFF"/>
                </a:solidFill>
                <a:latin typeface="Helvetica"/>
                <a:cs typeface="Helvetica"/>
              </a:rPr>
              <a:t>Shao</a:t>
            </a:r>
            <a:r>
              <a:rPr lang="fr-FR" sz="1400" dirty="0" smtClean="0">
                <a:solidFill>
                  <a:srgbClr val="1DACFF"/>
                </a:solidFill>
                <a:latin typeface="Helvetica"/>
                <a:cs typeface="Helvetica"/>
              </a:rPr>
              <a:t> Yun Tang</a:t>
            </a:r>
            <a:r>
              <a:rPr lang="fr-FR" sz="1400" dirty="0" smtClean="0">
                <a:solidFill>
                  <a:srgbClr val="1DACFF"/>
                </a:solidFill>
                <a:latin typeface="Helvetica"/>
                <a:cs typeface="Helvetica"/>
              </a:rPr>
              <a:t/>
            </a:r>
            <a:br>
              <a:rPr lang="fr-FR" sz="1400" dirty="0" smtClean="0">
                <a:solidFill>
                  <a:srgbClr val="1DACFF"/>
                </a:solidFill>
                <a:latin typeface="Helvetica"/>
                <a:cs typeface="Helvetica"/>
              </a:rPr>
            </a:br>
            <a:r>
              <a:rPr lang="fr-FR" sz="1400" dirty="0" smtClean="0">
                <a:solidFill>
                  <a:srgbClr val="1DACFF"/>
                </a:solidFill>
                <a:latin typeface="Helvetica"/>
                <a:cs typeface="Helvetica"/>
              </a:rPr>
              <a:t/>
            </a:r>
            <a:br>
              <a:rPr lang="fr-FR" sz="1400" dirty="0" smtClean="0">
                <a:solidFill>
                  <a:srgbClr val="1DACFF"/>
                </a:solidFill>
                <a:latin typeface="Helvetica"/>
                <a:cs typeface="Helvetica"/>
              </a:rPr>
            </a:br>
            <a:r>
              <a:rPr lang="fr-FR" sz="1400" dirty="0" err="1" smtClean="0">
                <a:solidFill>
                  <a:srgbClr val="1DACFF"/>
                </a:solidFill>
                <a:latin typeface="Helvetica"/>
                <a:cs typeface="Helvetica"/>
              </a:rPr>
              <a:t>contact.goodeed@gmail.com</a:t>
            </a:r>
            <a:r>
              <a:rPr lang="fr-FR" sz="1400" dirty="0" smtClean="0">
                <a:solidFill>
                  <a:srgbClr val="1DACFF"/>
                </a:solidFill>
                <a:latin typeface="Helvetica"/>
                <a:cs typeface="Helvetica"/>
              </a:rPr>
              <a:t/>
            </a:r>
            <a:br>
              <a:rPr lang="fr-FR" sz="1400" dirty="0" smtClean="0">
                <a:solidFill>
                  <a:srgbClr val="1DACFF"/>
                </a:solidFill>
                <a:latin typeface="Helvetica"/>
                <a:cs typeface="Helvetica"/>
              </a:rPr>
            </a:br>
            <a:endParaRPr lang="fr-FR" sz="1400" dirty="0" smtClean="0">
              <a:solidFill>
                <a:srgbClr val="1DACFF"/>
              </a:solidFill>
              <a:latin typeface="Helvetica"/>
              <a:cs typeface="Helvetica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0371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400</Words>
  <Application>Microsoft Macintosh PowerPoint</Application>
  <PresentationFormat>Présentation à l'écran (4:3)</PresentationFormat>
  <Paragraphs>53</Paragraphs>
  <Slides>9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Présentation PowerPoint</vt:lpstr>
      <vt:lpstr>La vidéo qui explique tout...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Touboul Flachaire</dc:creator>
  <cp:lastModifiedBy>Vincent Touboul Flachaire</cp:lastModifiedBy>
  <cp:revision>37</cp:revision>
  <dcterms:created xsi:type="dcterms:W3CDTF">2013-07-18T19:54:33Z</dcterms:created>
  <dcterms:modified xsi:type="dcterms:W3CDTF">2013-08-17T14:06:44Z</dcterms:modified>
</cp:coreProperties>
</file>