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7" r:id="rId4"/>
  </p:sldMasterIdLst>
  <p:notesMasterIdLst>
    <p:notesMasterId r:id="rId7"/>
  </p:notesMasterIdLst>
  <p:handoutMasterIdLst>
    <p:handoutMasterId r:id="rId8"/>
  </p:handoutMasterIdLst>
  <p:sldIdLst>
    <p:sldId id="409" r:id="rId5"/>
    <p:sldId id="410" r:id="rId6"/>
  </p:sldIdLst>
  <p:sldSz cx="9144000" cy="6858000" type="screen4x3"/>
  <p:notesSz cx="6797675" cy="9926638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26C531C-A050-4389-9BC8-22C8C0ADA199}">
          <p14:sldIdLst>
            <p14:sldId id="409"/>
            <p14:sldId id="41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300"/>
    <a:srgbClr val="92D050"/>
    <a:srgbClr val="000000"/>
    <a:srgbClr val="00FF00"/>
    <a:srgbClr val="8F8F8F"/>
    <a:srgbClr val="0000CC"/>
    <a:srgbClr val="C0C0C0"/>
    <a:srgbClr val="C8DAE8"/>
    <a:srgbClr val="002060"/>
    <a:srgbClr val="5D85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6013" autoAdjust="0"/>
  </p:normalViewPr>
  <p:slideViewPr>
    <p:cSldViewPr snapToObjects="1">
      <p:cViewPr varScale="1">
        <p:scale>
          <a:sx n="106" d="100"/>
          <a:sy n="106" d="100"/>
        </p:scale>
        <p:origin x="-150" y="-90"/>
      </p:cViewPr>
      <p:guideLst>
        <p:guide orient="horz" pos="882"/>
        <p:guide orient="horz" pos="3984"/>
        <p:guide orient="horz" pos="2544"/>
        <p:guide orient="horz" pos="4319"/>
        <p:guide orient="horz" pos="1056"/>
        <p:guide pos="2880"/>
        <p:guide pos="94"/>
        <p:guide pos="5667"/>
        <p:guide pos="3984"/>
      </p:guideLst>
    </p:cSldViewPr>
  </p:slideViewPr>
  <p:outlineViewPr>
    <p:cViewPr>
      <p:scale>
        <a:sx n="33" d="100"/>
        <a:sy n="33" d="100"/>
      </p:scale>
      <p:origin x="0" y="187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26604-C882-4F27-9E7E-F4A3F2D2AD2E}" type="datetimeFigureOut">
              <a:rPr lang="fr-FR" smtClean="0"/>
              <a:t>16/08/2013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16B27-A2A6-4CB2-8696-E289D49C7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862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66BE6-84A9-48D1-986F-55B820EE94BF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57586-E42C-4D97-828D-9EAEB540283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3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o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logcou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6021388"/>
            <a:ext cx="1979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844675"/>
            <a:ext cx="5686425" cy="792163"/>
          </a:xfrm>
        </p:spPr>
        <p:txBody>
          <a:bodyPr anchor="b"/>
          <a:lstStyle>
            <a:lvl1pPr algn="r">
              <a:defRPr/>
            </a:lvl1pPr>
          </a:lstStyle>
          <a:p>
            <a:pPr lvl="0"/>
            <a:r>
              <a:rPr lang="en-GB" noProof="0" smtClean="0"/>
              <a:t>Cliquez et modifiez le titre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3700" y="2852738"/>
            <a:ext cx="5686425" cy="719137"/>
          </a:xfrm>
        </p:spPr>
        <p:txBody>
          <a:bodyPr anchor="b"/>
          <a:lstStyle>
            <a:lvl1pPr marL="0" indent="0" algn="r">
              <a:spcBef>
                <a:spcPct val="0"/>
              </a:spcBef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smtClean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73047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9225" y="1581665"/>
            <a:ext cx="8847138" cy="4655623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Page </a:t>
            </a:r>
            <a:fld id="{16FFB172-13A3-4061-80FB-802A3684AD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49224" y="6356350"/>
            <a:ext cx="3965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IS&amp;T Business Review - Grid Sector - 26/09/2012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582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1336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B172-13A3-4061-80FB-802A3684AD0C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49225" y="6356350"/>
            <a:ext cx="190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IS&amp;T Business Review - </a:t>
            </a:r>
            <a:br>
              <a:rPr lang="en-US" dirty="0" smtClean="0"/>
            </a:br>
            <a:r>
              <a:rPr lang="en-US" dirty="0" smtClean="0"/>
              <a:t>Grid Sector - 26/09/2012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273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9225" y="1916113"/>
            <a:ext cx="4392613" cy="43211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94237" y="1916113"/>
            <a:ext cx="4302125" cy="43211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1336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B172-13A3-4061-80FB-802A3684AD0C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49225" y="6356350"/>
            <a:ext cx="190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IS&amp;T Business Review - </a:t>
            </a:r>
            <a:br>
              <a:rPr lang="en-US" dirty="0" smtClean="0"/>
            </a:br>
            <a:r>
              <a:rPr lang="en-US" dirty="0" smtClean="0"/>
              <a:t>Grid Sector - 26/09/2012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565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9225" y="-21930"/>
            <a:ext cx="884713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9225" y="1535113"/>
            <a:ext cx="434816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9225" y="2360230"/>
            <a:ext cx="4348163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5133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0230"/>
            <a:ext cx="435133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1336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B172-13A3-4061-80FB-802A3684AD0C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9225" y="6356350"/>
            <a:ext cx="190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IS&amp;T Business Review - </a:t>
            </a:r>
            <a:br>
              <a:rPr lang="en-US" dirty="0" smtClean="0"/>
            </a:br>
            <a:r>
              <a:rPr lang="en-US" dirty="0" smtClean="0"/>
              <a:t>Grid Sector - 26/09/2012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19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1336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B172-13A3-4061-80FB-802A3684AD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29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1336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B172-13A3-4061-80FB-802A3684AD0C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49225" y="6356350"/>
            <a:ext cx="190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IS&amp;T Business Review - Grid Sector - 26/09/2012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30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tetiere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27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9225" y="25400"/>
            <a:ext cx="8847138" cy="112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et </a:t>
            </a:r>
            <a:r>
              <a:rPr lang="en-GB" dirty="0" err="1" smtClean="0"/>
              <a:t>modifiez</a:t>
            </a:r>
            <a:r>
              <a:rPr lang="en-GB" dirty="0" smtClean="0"/>
              <a:t> le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9225" y="1916113"/>
            <a:ext cx="8847138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modifier les styles du </a:t>
            </a:r>
            <a:r>
              <a:rPr lang="en-GB" dirty="0" err="1" smtClean="0"/>
              <a:t>texte</a:t>
            </a:r>
            <a:r>
              <a:rPr lang="en-GB" dirty="0" smtClean="0"/>
              <a:t> du masque</a:t>
            </a:r>
          </a:p>
          <a:p>
            <a:pPr lvl="1"/>
            <a:r>
              <a:rPr lang="en-GB" dirty="0" err="1" smtClean="0"/>
              <a:t>Deuxième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Troisième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Quatrième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4"/>
            <a:r>
              <a:rPr lang="en-GB" dirty="0" err="1" smtClean="0"/>
              <a:t>Cinquième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pic>
        <p:nvPicPr>
          <p:cNvPr id="1030" name="Picture 21" descr="login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411913"/>
            <a:ext cx="1598613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2004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B172-13A3-4061-80FB-802A3684AD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49224" y="6356350"/>
            <a:ext cx="2670175" cy="365125"/>
          </a:xfrm>
          <a:prstGeom prst="rect">
            <a:avLst/>
          </a:prstGeom>
        </p:spPr>
        <p:txBody>
          <a:bodyPr vert="horz" wrap="square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IS&amp;T Business Review – xx sector - Date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lstom" pitchFamily="2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lstom" pitchFamily="2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lstom" pitchFamily="2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lstom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lstom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lstom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lstom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lstom" pitchFamily="2" charset="0"/>
        </a:defRPr>
      </a:lvl9pPr>
    </p:titleStyle>
    <p:bodyStyle>
      <a:lvl1pPr marL="342900" indent="-342900" algn="l" rtl="0" eaLnBrk="0" fontAlgn="base" hangingPunct="0">
        <a:lnSpc>
          <a:spcPct val="100000"/>
        </a:lnSpc>
        <a:spcBef>
          <a:spcPts val="1000"/>
        </a:spcBef>
        <a:spcAft>
          <a:spcPts val="600"/>
        </a:spcAft>
        <a:buClr>
          <a:srgbClr val="1B5CA5"/>
        </a:buClr>
        <a:buFont typeface="Arial" charset="0"/>
        <a:buChar char="•"/>
        <a:defRPr sz="20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1B5CA5"/>
        </a:buClr>
        <a:buFont typeface="Alstom" pitchFamily="2" charset="0"/>
        <a:buChar char="−"/>
        <a:defRPr sz="2000">
          <a:solidFill>
            <a:srgbClr val="5F5F5F"/>
          </a:solidFill>
          <a:latin typeface="+mn-lt"/>
        </a:defRPr>
      </a:lvl2pPr>
      <a:lvl3pPr marL="1143000" indent="-228600" algn="l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1B5CA5"/>
        </a:buClr>
        <a:buFont typeface="Arial" charset="0"/>
        <a:buChar char="•"/>
        <a:defRPr sz="18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1B5CA5"/>
        </a:buClr>
        <a:buFont typeface="Alstom" pitchFamily="2" charset="0"/>
        <a:buChar char="−"/>
        <a:defRPr sz="1600">
          <a:solidFill>
            <a:srgbClr val="5F5F5F"/>
          </a:solidFill>
          <a:latin typeface="+mn-lt"/>
        </a:defRPr>
      </a:lvl4pPr>
      <a:lvl5pPr marL="2057400" indent="-228600" algn="l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1B5CA5"/>
        </a:buClr>
        <a:buFont typeface="Arial" charset="0"/>
        <a:buChar char="•"/>
        <a:defRPr sz="1600">
          <a:solidFill>
            <a:srgbClr val="5F5F5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1B5CA5"/>
        </a:buClr>
        <a:buFont typeface="Arial" charset="0"/>
        <a:buChar char="•"/>
        <a:defRPr>
          <a:solidFill>
            <a:srgbClr val="5F5F5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1B5CA5"/>
        </a:buClr>
        <a:buFont typeface="Arial" charset="0"/>
        <a:buChar char="•"/>
        <a:defRPr>
          <a:solidFill>
            <a:srgbClr val="5F5F5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1B5CA5"/>
        </a:buClr>
        <a:buFont typeface="Arial" charset="0"/>
        <a:buChar char="•"/>
        <a:defRPr>
          <a:solidFill>
            <a:srgbClr val="5F5F5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1B5CA5"/>
        </a:buClr>
        <a:buFont typeface="Arial" charset="0"/>
        <a:buChar char="•"/>
        <a:defRPr>
          <a:solidFill>
            <a:srgbClr val="5F5F5F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6 - </a:t>
            </a:r>
            <a:r>
              <a:rPr lang="en-GB" dirty="0"/>
              <a:t>Workplace &amp; Telecom </a:t>
            </a:r>
            <a:r>
              <a:rPr lang="en-GB" dirty="0" smtClean="0"/>
              <a:t>Update					1/2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16FFB172-13A3-4061-80FB-802A3684AD0C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219075" y="1332426"/>
            <a:ext cx="8816068" cy="5023924"/>
          </a:xfrm>
          <a:prstGeom prst="rect">
            <a:avLst/>
          </a:prstGeom>
          <a:solidFill>
            <a:schemeClr val="tx2"/>
          </a:solidFill>
          <a:ln w="19050" algn="ctr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5000"/>
              </a:spcBef>
              <a:spcAft>
                <a:spcPct val="25000"/>
              </a:spcAft>
              <a:buClr>
                <a:srgbClr val="1A74B7"/>
              </a:buClr>
            </a:pPr>
            <a:endParaRPr lang="en-US" sz="2800" b="1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28406" y="5846802"/>
            <a:ext cx="859835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5000"/>
              </a:spcBef>
              <a:spcAft>
                <a:spcPct val="25000"/>
              </a:spcAft>
              <a:buClr>
                <a:srgbClr val="1A74B7"/>
              </a:buClr>
            </a:pPr>
            <a:r>
              <a:rPr lang="en-US" sz="1200" b="1" dirty="0" smtClean="0"/>
              <a:t>Comments:</a:t>
            </a:r>
          </a:p>
          <a:p>
            <a:pPr marL="284163" indent="-284163">
              <a:spcBef>
                <a:spcPct val="25000"/>
              </a:spcBef>
              <a:spcAft>
                <a:spcPct val="25000"/>
              </a:spcAft>
              <a:buClr>
                <a:srgbClr val="1A74B7"/>
              </a:buClr>
              <a:buFont typeface="Wingdings 3" pitchFamily="18" charset="2"/>
              <a:buChar char="u"/>
            </a:pPr>
            <a:r>
              <a:rPr lang="en-US" sz="1200" b="1" dirty="0" smtClean="0"/>
              <a:t>Power outages &amp; Network </a:t>
            </a:r>
            <a:r>
              <a:rPr lang="en-US" sz="1200" b="1" dirty="0"/>
              <a:t>incidents </a:t>
            </a:r>
            <a:r>
              <a:rPr lang="en-US" sz="1200" b="1" dirty="0" smtClean="0"/>
              <a:t>impacts other </a:t>
            </a:r>
            <a:r>
              <a:rPr lang="en-US" sz="1200" b="1"/>
              <a:t>services </a:t>
            </a:r>
            <a:r>
              <a:rPr lang="en-US" sz="1200" b="1" smtClean="0"/>
              <a:t>(</a:t>
            </a:r>
            <a:r>
              <a:rPr lang="en-US" sz="1200" b="1" dirty="0"/>
              <a:t>Security, Telephony…).</a:t>
            </a:r>
            <a:endParaRPr lang="en-US" sz="1200" b="1" dirty="0" smtClean="0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04800" y="1211777"/>
            <a:ext cx="3930884" cy="276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sz="1200" b="1" dirty="0"/>
              <a:t>Major incidents impacting critical sites </a:t>
            </a:r>
            <a:r>
              <a:rPr lang="en-US" sz="1200" b="1" dirty="0">
                <a:solidFill>
                  <a:srgbClr val="C00000"/>
                </a:solidFill>
              </a:rPr>
              <a:t>/ 1</a:t>
            </a:r>
            <a:r>
              <a:rPr lang="en-US" sz="1200" b="1" baseline="30000" dirty="0">
                <a:solidFill>
                  <a:srgbClr val="C00000"/>
                </a:solidFill>
              </a:rPr>
              <a:t>st </a:t>
            </a:r>
            <a:r>
              <a:rPr lang="en-US" sz="1200" b="1" dirty="0">
                <a:solidFill>
                  <a:srgbClr val="C00000"/>
                </a:solidFill>
              </a:rPr>
              <a:t>July– 15</a:t>
            </a:r>
            <a:r>
              <a:rPr lang="en-US" sz="1200" b="1" baseline="30000" dirty="0">
                <a:solidFill>
                  <a:srgbClr val="C00000"/>
                </a:solidFill>
              </a:rPr>
              <a:t>th</a:t>
            </a:r>
            <a:r>
              <a:rPr lang="en-US" sz="1200" b="1" dirty="0">
                <a:solidFill>
                  <a:srgbClr val="C00000"/>
                </a:solidFill>
              </a:rPr>
              <a:t> August</a:t>
            </a:r>
          </a:p>
        </p:txBody>
      </p:sp>
      <p:sp>
        <p:nvSpPr>
          <p:cNvPr id="21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149224" y="6356350"/>
            <a:ext cx="3965576" cy="365125"/>
          </a:xfrm>
        </p:spPr>
        <p:txBody>
          <a:bodyPr/>
          <a:lstStyle/>
          <a:p>
            <a:r>
              <a:rPr lang="en-US" dirty="0" smtClean="0"/>
              <a:t>IS&amp;T Business Review – Corporate sector – 2013-08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819275"/>
            <a:ext cx="7639050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032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6"/>
          <p:cNvSpPr>
            <a:spLocks noChangeArrowheads="1"/>
          </p:cNvSpPr>
          <p:nvPr/>
        </p:nvSpPr>
        <p:spPr bwMode="auto">
          <a:xfrm>
            <a:off x="219075" y="1332426"/>
            <a:ext cx="8816068" cy="5023924"/>
          </a:xfrm>
          <a:prstGeom prst="rect">
            <a:avLst/>
          </a:prstGeom>
          <a:solidFill>
            <a:schemeClr val="tx2"/>
          </a:solidFill>
          <a:ln w="19050" algn="ctr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800" b="1" i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6 - </a:t>
            </a:r>
            <a:r>
              <a:rPr lang="en-GB" dirty="0"/>
              <a:t>Workplace &amp; Telecom Update					</a:t>
            </a:r>
            <a:r>
              <a:rPr lang="en-GB" dirty="0" smtClean="0"/>
              <a:t>2/2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16FFB172-13A3-4061-80FB-802A3684AD0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3" name="Rectangle 33"/>
          <p:cNvSpPr>
            <a:spLocks noChangeArrowheads="1"/>
          </p:cNvSpPr>
          <p:nvPr/>
        </p:nvSpPr>
        <p:spPr bwMode="auto">
          <a:xfrm>
            <a:off x="228406" y="3962400"/>
            <a:ext cx="85983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5000"/>
              </a:spcBef>
              <a:spcAft>
                <a:spcPct val="25000"/>
              </a:spcAft>
              <a:buClr>
                <a:srgbClr val="1A74B7"/>
              </a:buClr>
            </a:pPr>
            <a:r>
              <a:rPr lang="en-US" sz="1200" b="1" dirty="0" smtClean="0"/>
              <a:t>Comments:</a:t>
            </a:r>
          </a:p>
          <a:p>
            <a:pPr marL="284163" indent="-284163">
              <a:spcBef>
                <a:spcPct val="25000"/>
              </a:spcBef>
              <a:spcAft>
                <a:spcPct val="25000"/>
              </a:spcAft>
              <a:buClr>
                <a:srgbClr val="1A74B7"/>
              </a:buClr>
              <a:buFont typeface="Wingdings 3" pitchFamily="18" charset="2"/>
              <a:buChar char="u"/>
            </a:pPr>
            <a:r>
              <a:rPr lang="en-US" sz="1200" b="1" dirty="0"/>
              <a:t>3YP has dedicated reporting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Clr>
                <a:srgbClr val="1A74B7"/>
              </a:buClr>
            </a:pPr>
            <a:endParaRPr lang="en-US" sz="1200" b="1" dirty="0"/>
          </a:p>
        </p:txBody>
      </p:sp>
      <p:sp>
        <p:nvSpPr>
          <p:cNvPr id="22" name="Rectangle 49"/>
          <p:cNvSpPr>
            <a:spLocks noChangeArrowheads="1"/>
          </p:cNvSpPr>
          <p:nvPr/>
        </p:nvSpPr>
        <p:spPr bwMode="auto">
          <a:xfrm>
            <a:off x="304800" y="1211777"/>
            <a:ext cx="2802370" cy="276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sz="1200" b="1" dirty="0" smtClean="0"/>
              <a:t>Major achievements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>
                <a:solidFill>
                  <a:srgbClr val="C00000"/>
                </a:solidFill>
              </a:rPr>
              <a:t>/ 1</a:t>
            </a:r>
            <a:r>
              <a:rPr lang="en-US" sz="1200" b="1" baseline="30000">
                <a:solidFill>
                  <a:srgbClr val="C00000"/>
                </a:solidFill>
              </a:rPr>
              <a:t>st </a:t>
            </a:r>
            <a:r>
              <a:rPr lang="en-US" sz="1200" b="1">
                <a:solidFill>
                  <a:srgbClr val="C00000"/>
                </a:solidFill>
              </a:rPr>
              <a:t>July– 15</a:t>
            </a:r>
            <a:r>
              <a:rPr lang="en-US" sz="1200" b="1" baseline="30000">
                <a:solidFill>
                  <a:srgbClr val="C00000"/>
                </a:solidFill>
              </a:rPr>
              <a:t>th</a:t>
            </a:r>
            <a:r>
              <a:rPr lang="en-US" sz="1200" b="1">
                <a:solidFill>
                  <a:srgbClr val="C00000"/>
                </a:solidFill>
              </a:rPr>
              <a:t> August</a:t>
            </a:r>
            <a:endParaRPr lang="en-US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149224" y="6356350"/>
            <a:ext cx="3965576" cy="365125"/>
          </a:xfrm>
        </p:spPr>
        <p:txBody>
          <a:bodyPr/>
          <a:lstStyle/>
          <a:p>
            <a:r>
              <a:rPr lang="en-US" dirty="0"/>
              <a:t>IS&amp;T Business Review – Corporate sector – </a:t>
            </a:r>
            <a:r>
              <a:rPr lang="en-US" dirty="0" smtClean="0"/>
              <a:t>2013-08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8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19&quot;&gt;&lt;version val=&quot;17868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m_eweekdayFirstOfWorkweek val=&quot;2&quot;/&gt;&lt;m_eweekdayFirstOfWeekend val=&quot;7&quot;/&gt;&lt;m_mapectfillschemeMRU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 &lt;/m_chGroupingSymbol&gt;&lt;/m_precDefault&gt;&lt;/CDefaultPrec&gt;&lt;/root&gt;"/>
  <p:tag name="THINKCELLUNDODONOTDELETE" val="189"/>
</p:tagLst>
</file>

<file path=ppt/theme/theme1.xml><?xml version="1.0" encoding="utf-8"?>
<a:theme xmlns:a="http://schemas.openxmlformats.org/drawingml/2006/main" name="Corporate_Land A">
  <a:themeElements>
    <a:clrScheme name="">
      <a:dk1>
        <a:srgbClr val="333333"/>
      </a:dk1>
      <a:lt1>
        <a:srgbClr val="C0C0C0"/>
      </a:lt1>
      <a:dk2>
        <a:srgbClr val="FFFFFF"/>
      </a:dk2>
      <a:lt2>
        <a:srgbClr val="777777"/>
      </a:lt2>
      <a:accent1>
        <a:srgbClr val="C8DAE8"/>
      </a:accent1>
      <a:accent2>
        <a:srgbClr val="F19300"/>
      </a:accent2>
      <a:accent3>
        <a:srgbClr val="DCDCDC"/>
      </a:accent3>
      <a:accent4>
        <a:srgbClr val="2A2A2A"/>
      </a:accent4>
      <a:accent5>
        <a:srgbClr val="E0EAF2"/>
      </a:accent5>
      <a:accent6>
        <a:srgbClr val="DA8500"/>
      </a:accent6>
      <a:hlink>
        <a:srgbClr val="9E0F60"/>
      </a:hlink>
      <a:folHlink>
        <a:srgbClr val="005881"/>
      </a:folHlink>
    </a:clrScheme>
    <a:fontScheme name="Corporate_Land">
      <a:majorFont>
        <a:latin typeface="Alstom"/>
        <a:ea typeface=""/>
        <a:cs typeface=""/>
      </a:majorFont>
      <a:minorFont>
        <a:latin typeface="Alsto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rporate_L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L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L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L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L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L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L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L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L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L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L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L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Land 13">
        <a:dk1>
          <a:srgbClr val="B2B2B2"/>
        </a:dk1>
        <a:lt1>
          <a:srgbClr val="B2B2B2"/>
        </a:lt1>
        <a:dk2>
          <a:srgbClr val="FFFFFF"/>
        </a:dk2>
        <a:lt2>
          <a:srgbClr val="777777"/>
        </a:lt2>
        <a:accent1>
          <a:srgbClr val="4D4D4D"/>
        </a:accent1>
        <a:accent2>
          <a:srgbClr val="809EA8"/>
        </a:accent2>
        <a:accent3>
          <a:srgbClr val="D5D5D5"/>
        </a:accent3>
        <a:accent4>
          <a:srgbClr val="979797"/>
        </a:accent4>
        <a:accent5>
          <a:srgbClr val="B2B2B2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Land 14">
        <a:dk1>
          <a:srgbClr val="111111"/>
        </a:dk1>
        <a:lt1>
          <a:srgbClr val="C0C0C0"/>
        </a:lt1>
        <a:dk2>
          <a:srgbClr val="FFFFFF"/>
        </a:dk2>
        <a:lt2>
          <a:srgbClr val="777777"/>
        </a:lt2>
        <a:accent1>
          <a:srgbClr val="6D8FA5"/>
        </a:accent1>
        <a:accent2>
          <a:srgbClr val="F19300"/>
        </a:accent2>
        <a:accent3>
          <a:srgbClr val="DCDCDC"/>
        </a:accent3>
        <a:accent4>
          <a:srgbClr val="0D0D0D"/>
        </a:accent4>
        <a:accent5>
          <a:srgbClr val="BAC6CF"/>
        </a:accent5>
        <a:accent6>
          <a:srgbClr val="DA8500"/>
        </a:accent6>
        <a:hlink>
          <a:srgbClr val="E21B1D"/>
        </a:hlink>
        <a:folHlink>
          <a:srgbClr val="0058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Land 15">
        <a:dk1>
          <a:srgbClr val="111111"/>
        </a:dk1>
        <a:lt1>
          <a:srgbClr val="C0C0C0"/>
        </a:lt1>
        <a:dk2>
          <a:srgbClr val="FFFFFF"/>
        </a:dk2>
        <a:lt2>
          <a:srgbClr val="777777"/>
        </a:lt2>
        <a:accent1>
          <a:srgbClr val="6D8FA5"/>
        </a:accent1>
        <a:accent2>
          <a:srgbClr val="F19300"/>
        </a:accent2>
        <a:accent3>
          <a:srgbClr val="DCDCDC"/>
        </a:accent3>
        <a:accent4>
          <a:srgbClr val="0D0D0D"/>
        </a:accent4>
        <a:accent5>
          <a:srgbClr val="BAC6CF"/>
        </a:accent5>
        <a:accent6>
          <a:srgbClr val="DA8500"/>
        </a:accent6>
        <a:hlink>
          <a:srgbClr val="9E0F60"/>
        </a:hlink>
        <a:folHlink>
          <a:srgbClr val="0058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Land 16">
        <a:dk1>
          <a:srgbClr val="5F5F5F"/>
        </a:dk1>
        <a:lt1>
          <a:srgbClr val="C0C0C0"/>
        </a:lt1>
        <a:dk2>
          <a:srgbClr val="FFFFFF"/>
        </a:dk2>
        <a:lt2>
          <a:srgbClr val="777777"/>
        </a:lt2>
        <a:accent1>
          <a:srgbClr val="6D8FA5"/>
        </a:accent1>
        <a:accent2>
          <a:srgbClr val="F19300"/>
        </a:accent2>
        <a:accent3>
          <a:srgbClr val="DCDCDC"/>
        </a:accent3>
        <a:accent4>
          <a:srgbClr val="505050"/>
        </a:accent4>
        <a:accent5>
          <a:srgbClr val="BAC6CF"/>
        </a:accent5>
        <a:accent6>
          <a:srgbClr val="DA8500"/>
        </a:accent6>
        <a:hlink>
          <a:srgbClr val="9E0F60"/>
        </a:hlink>
        <a:folHlink>
          <a:srgbClr val="00588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0C9F4055F37342B6E75463374E45CA" ma:contentTypeVersion="0" ma:contentTypeDescription="Create a new document." ma:contentTypeScope="" ma:versionID="68a5884ada2ef0dcd1bf9e17b995ba4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4BC86A-4662-4A2C-99C8-D9D1712D7E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5EBCE90-3C0F-4D96-B5DA-A67D54741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CC2F32F-7EAB-40F8-9CD1-D8E0E93090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Areva T&amp;D Link IT</Template>
  <TotalTime>17817</TotalTime>
  <Words>72</Words>
  <Application>Microsoft Office PowerPoint</Application>
  <PresentationFormat>Affichage à l'écran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Corporate_Land A</vt:lpstr>
      <vt:lpstr>6 - Workplace &amp; Telecom Update     1/2</vt:lpstr>
      <vt:lpstr>6 - Workplace &amp; Telecom Update     2/2</vt:lpstr>
    </vt:vector>
  </TitlesOfParts>
  <Company>Alstom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IS&amp;T Business Review - Grid</dc:title>
  <dc:subject>IS Grid Management Office</dc:subject>
  <dc:creator>Pascal Renouvin</dc:creator>
  <cp:lastModifiedBy>POLINE Hadrien</cp:lastModifiedBy>
  <cp:revision>819</cp:revision>
  <cp:lastPrinted>2012-10-31T08:02:02Z</cp:lastPrinted>
  <dcterms:created xsi:type="dcterms:W3CDTF">2006-08-16T00:00:00Z</dcterms:created>
  <dcterms:modified xsi:type="dcterms:W3CDTF">2013-08-16T14:16:01Z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0x0101008C0C9F4055F37342B6E75463374E45CA</vt:lpwstr>
  </property>
</Properties>
</file>