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8" r:id="rId3"/>
    <p:sldId id="262" r:id="rId4"/>
    <p:sldId id="276" r:id="rId5"/>
    <p:sldId id="261" r:id="rId6"/>
    <p:sldId id="258" r:id="rId7"/>
    <p:sldId id="263" r:id="rId8"/>
    <p:sldId id="284" r:id="rId9"/>
    <p:sldId id="265" r:id="rId10"/>
    <p:sldId id="266" r:id="rId11"/>
    <p:sldId id="285" r:id="rId12"/>
    <p:sldId id="286" r:id="rId13"/>
    <p:sldId id="269" r:id="rId14"/>
    <p:sldId id="270" r:id="rId15"/>
    <p:sldId id="264" r:id="rId16"/>
    <p:sldId id="278" r:id="rId17"/>
    <p:sldId id="273" r:id="rId18"/>
    <p:sldId id="274" r:id="rId19"/>
    <p:sldId id="275" r:id="rId20"/>
    <p:sldId id="287" r:id="rId21"/>
    <p:sldId id="282" r:id="rId22"/>
    <p:sldId id="289" r:id="rId23"/>
    <p:sldId id="272" r:id="rId24"/>
    <p:sldId id="283"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64"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6322026-53AF-41BC-A84E-7AC49922DD3F}" type="datetimeFigureOut">
              <a:rPr lang="fr-FR" smtClean="0"/>
              <a:t>05/07/13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389283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22026-53AF-41BC-A84E-7AC49922DD3F}" type="datetimeFigureOut">
              <a:rPr lang="fr-FR" smtClean="0"/>
              <a:t>05/07/13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277378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22026-53AF-41BC-A84E-7AC49922DD3F}" type="datetimeFigureOut">
              <a:rPr lang="fr-FR" smtClean="0"/>
              <a:t>05/07/13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51426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6322026-53AF-41BC-A84E-7AC49922DD3F}" type="datetimeFigureOut">
              <a:rPr lang="fr-FR" smtClean="0"/>
              <a:t>05/07/13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43575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6322026-53AF-41BC-A84E-7AC49922DD3F}" type="datetimeFigureOut">
              <a:rPr lang="fr-FR" smtClean="0"/>
              <a:t>05/07/13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224521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6322026-53AF-41BC-A84E-7AC49922DD3F}" type="datetimeFigureOut">
              <a:rPr lang="fr-FR" smtClean="0"/>
              <a:t>05/07/13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247107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6322026-53AF-41BC-A84E-7AC49922DD3F}" type="datetimeFigureOut">
              <a:rPr lang="fr-FR" smtClean="0"/>
              <a:t>05/07/13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346708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6322026-53AF-41BC-A84E-7AC49922DD3F}" type="datetimeFigureOut">
              <a:rPr lang="fr-FR" smtClean="0"/>
              <a:t>05/07/13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288837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6322026-53AF-41BC-A84E-7AC49922DD3F}" type="datetimeFigureOut">
              <a:rPr lang="fr-FR" smtClean="0"/>
              <a:t>05/07/13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26166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322026-53AF-41BC-A84E-7AC49922DD3F}" type="datetimeFigureOut">
              <a:rPr lang="fr-FR" smtClean="0"/>
              <a:t>05/07/13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3727045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6322026-53AF-41BC-A84E-7AC49922DD3F}" type="datetimeFigureOut">
              <a:rPr lang="fr-FR" smtClean="0"/>
              <a:t>05/07/13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06DCAB-D96C-46D8-89F0-50E25FF8BED6}" type="slidenum">
              <a:rPr lang="fr-FR" smtClean="0"/>
              <a:t>‹#›</a:t>
            </a:fld>
            <a:endParaRPr lang="fr-FR"/>
          </a:p>
        </p:txBody>
      </p:sp>
    </p:spTree>
    <p:extLst>
      <p:ext uri="{BB962C8B-B14F-4D97-AF65-F5344CB8AC3E}">
        <p14:creationId xmlns:p14="http://schemas.microsoft.com/office/powerpoint/2010/main" val="455887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22026-53AF-41BC-A84E-7AC49922DD3F}" type="datetimeFigureOut">
              <a:rPr lang="fr-FR" smtClean="0"/>
              <a:t>05/07/13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6DCAB-D96C-46D8-89F0-50E25FF8BED6}" type="slidenum">
              <a:rPr lang="fr-FR" smtClean="0"/>
              <a:t>‹#›</a:t>
            </a:fld>
            <a:endParaRPr lang="fr-FR"/>
          </a:p>
        </p:txBody>
      </p:sp>
    </p:spTree>
    <p:extLst>
      <p:ext uri="{BB962C8B-B14F-4D97-AF65-F5344CB8AC3E}">
        <p14:creationId xmlns:p14="http://schemas.microsoft.com/office/powerpoint/2010/main" val="2183568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png"/><Relationship Id="rId6" Type="http://schemas.openxmlformats.org/officeDocument/2006/relationships/image" Target="../media/image33.jpeg"/><Relationship Id="rId7"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10.jpeg"/><Relationship Id="rId5" Type="http://schemas.openxmlformats.org/officeDocument/2006/relationships/image" Target="../media/image49.jpeg"/><Relationship Id="rId6"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7.xml"/><Relationship Id="rId2"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4.jpeg"/><Relationship Id="rId4" Type="http://schemas.openxmlformats.org/officeDocument/2006/relationships/hyperlink" Target="http://www.croisierejaune.com/" TargetMode="External"/><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375"/>
                    </a14:imgEffect>
                    <a14:imgEffect>
                      <a14:saturation sat="75000"/>
                    </a14:imgEffect>
                  </a14:imgLayer>
                </a14:imgProps>
              </a:ext>
            </a:extLst>
          </a:blip>
          <a:srcRect/>
          <a:stretch>
            <a:fillRect l="-15000" r="-15000"/>
          </a:stretch>
        </a:blipFill>
        <a:effectLst/>
      </p:bgPr>
    </p:bg>
    <p:spTree>
      <p:nvGrpSpPr>
        <p:cNvPr id="1" name=""/>
        <p:cNvGrpSpPr/>
        <p:nvPr/>
      </p:nvGrpSpPr>
      <p:grpSpPr>
        <a:xfrm>
          <a:off x="0" y="0"/>
          <a:ext cx="0" cy="0"/>
          <a:chOff x="0" y="0"/>
          <a:chExt cx="0" cy="0"/>
        </a:xfrm>
      </p:grpSpPr>
      <p:sp>
        <p:nvSpPr>
          <p:cNvPr id="14337" name="Sous-titre 2"/>
          <p:cNvSpPr>
            <a:spLocks noGrp="1"/>
          </p:cNvSpPr>
          <p:nvPr>
            <p:ph type="subTitle" idx="1"/>
          </p:nvPr>
        </p:nvSpPr>
        <p:spPr>
          <a:xfrm>
            <a:off x="831850" y="5308600"/>
            <a:ext cx="4124325" cy="568325"/>
          </a:xfrm>
        </p:spPr>
        <p:txBody>
          <a:bodyPr>
            <a:normAutofit fontScale="77500" lnSpcReduction="20000"/>
          </a:bodyPr>
          <a:lstStyle/>
          <a:p>
            <a:pPr algn="l">
              <a:lnSpc>
                <a:spcPct val="80000"/>
              </a:lnSpc>
            </a:pPr>
            <a:r>
              <a:rPr lang="fr-FR" sz="3400" b="1" smtClean="0">
                <a:solidFill>
                  <a:srgbClr val="FFFFFF"/>
                </a:solidFill>
                <a:latin typeface="Pristina"/>
              </a:rPr>
              <a:t>Tous unis pour vous accueillir</a:t>
            </a:r>
          </a:p>
        </p:txBody>
      </p:sp>
      <p:pic>
        <p:nvPicPr>
          <p:cNvPr id="14338" name="Image 3" descr="LOGO CJ ENTIER2 BLC.eps"/>
          <p:cNvPicPr>
            <a:picLocks noChangeAspect="1"/>
          </p:cNvPicPr>
          <p:nvPr/>
        </p:nvPicPr>
        <p:blipFill>
          <a:blip r:embed="rId4"/>
          <a:srcRect/>
          <a:stretch>
            <a:fillRect/>
          </a:stretch>
        </p:blipFill>
        <p:spPr bwMode="auto">
          <a:xfrm>
            <a:off x="685800" y="323850"/>
            <a:ext cx="4270375" cy="4164013"/>
          </a:xfrm>
          <a:prstGeom prst="rect">
            <a:avLst/>
          </a:prstGeom>
          <a:noFill/>
          <a:ln w="9525">
            <a:noFill/>
            <a:miter lim="800000"/>
            <a:headEnd/>
            <a:tailEnd/>
          </a:ln>
        </p:spPr>
      </p:pic>
      <p:pic>
        <p:nvPicPr>
          <p:cNvPr id="14339" name="Image 11" descr="IMG_2625.jpg"/>
          <p:cNvPicPr>
            <a:picLocks noChangeAspect="1"/>
          </p:cNvPicPr>
          <p:nvPr/>
        </p:nvPicPr>
        <p:blipFill>
          <a:blip r:embed="rId5"/>
          <a:srcRect/>
          <a:stretch>
            <a:fillRect/>
          </a:stretch>
        </p:blipFill>
        <p:spPr bwMode="auto">
          <a:xfrm>
            <a:off x="5511800" y="4582368"/>
            <a:ext cx="3238500" cy="2159000"/>
          </a:xfrm>
          <a:prstGeom prst="rect">
            <a:avLst/>
          </a:prstGeom>
          <a:noFill/>
          <a:ln w="9525">
            <a:noFill/>
            <a:miter lim="800000"/>
            <a:headEnd/>
            <a:tailEnd/>
          </a:ln>
        </p:spPr>
      </p:pic>
      <p:pic>
        <p:nvPicPr>
          <p:cNvPr id="14340" name="Image 12" descr="IMG_8988.jpg"/>
          <p:cNvPicPr>
            <a:picLocks noChangeAspect="1"/>
          </p:cNvPicPr>
          <p:nvPr/>
        </p:nvPicPr>
        <p:blipFill>
          <a:blip r:embed="rId6"/>
          <a:srcRect/>
          <a:stretch>
            <a:fillRect/>
          </a:stretch>
        </p:blipFill>
        <p:spPr bwMode="auto">
          <a:xfrm>
            <a:off x="5511800" y="134938"/>
            <a:ext cx="3238500" cy="2159000"/>
          </a:xfrm>
          <a:prstGeom prst="rect">
            <a:avLst/>
          </a:prstGeom>
          <a:noFill/>
          <a:ln w="9525">
            <a:noFill/>
            <a:miter lim="800000"/>
            <a:headEnd/>
            <a:tailEnd/>
          </a:ln>
        </p:spPr>
      </p:pic>
      <p:pic>
        <p:nvPicPr>
          <p:cNvPr id="14341" name="Image 13" descr="IMG_9476.jpg"/>
          <p:cNvPicPr>
            <a:picLocks noChangeAspect="1"/>
          </p:cNvPicPr>
          <p:nvPr/>
        </p:nvPicPr>
        <p:blipFill>
          <a:blip r:embed="rId7"/>
          <a:srcRect/>
          <a:stretch>
            <a:fillRect/>
          </a:stretch>
        </p:blipFill>
        <p:spPr bwMode="auto">
          <a:xfrm>
            <a:off x="5359969" y="2268592"/>
            <a:ext cx="3532511" cy="23550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34169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836712"/>
            <a:ext cx="3744788" cy="5904655"/>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79512" y="2132856"/>
            <a:ext cx="8712968" cy="360040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1010" name="Picture 2" descr="6616M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98854">
            <a:off x="240292" y="3930650"/>
            <a:ext cx="3600326" cy="2401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1011" name="Rectangle 12"/>
          <p:cNvSpPr>
            <a:spLocks noChangeArrowheads="1"/>
          </p:cNvSpPr>
          <p:nvPr/>
        </p:nvSpPr>
        <p:spPr bwMode="auto">
          <a:xfrm>
            <a:off x="4139952" y="1124744"/>
            <a:ext cx="460851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2400" i="1" dirty="0">
                <a:solidFill>
                  <a:schemeClr val="bg2">
                    <a:lumMod val="25000"/>
                  </a:schemeClr>
                </a:solidFill>
                <a:latin typeface="Maiandra GD" pitchFamily="34" charset="0"/>
              </a:rPr>
              <a:t>Rallye road-book </a:t>
            </a:r>
            <a:r>
              <a:rPr lang="fr-FR" sz="2400" i="1" dirty="0" smtClean="0">
                <a:solidFill>
                  <a:schemeClr val="bg2">
                    <a:lumMod val="25000"/>
                  </a:schemeClr>
                </a:solidFill>
                <a:latin typeface="Maiandra GD" pitchFamily="34" charset="0"/>
              </a:rPr>
              <a:t>et sac à dos</a:t>
            </a:r>
          </a:p>
          <a:p>
            <a:pPr marL="342900" indent="-342900" algn="ctr">
              <a:lnSpc>
                <a:spcPct val="80000"/>
              </a:lnSpc>
              <a:spcBef>
                <a:spcPct val="20000"/>
              </a:spcBef>
            </a:pPr>
            <a:r>
              <a:rPr lang="fr-FR" sz="2400" i="1" dirty="0" smtClean="0">
                <a:solidFill>
                  <a:schemeClr val="bg2">
                    <a:lumMod val="25000"/>
                  </a:schemeClr>
                </a:solidFill>
                <a:latin typeface="Maiandra GD" pitchFamily="34" charset="0"/>
              </a:rPr>
              <a:t>pique-nique avec </a:t>
            </a:r>
            <a:r>
              <a:rPr lang="fr-FR" sz="2400" i="1" dirty="0">
                <a:solidFill>
                  <a:schemeClr val="bg2">
                    <a:lumMod val="25000"/>
                  </a:schemeClr>
                </a:solidFill>
                <a:latin typeface="Maiandra GD" pitchFamily="34" charset="0"/>
              </a:rPr>
              <a:t>GPS </a:t>
            </a:r>
            <a:r>
              <a:rPr lang="fr-FR" sz="2400" i="1" dirty="0" smtClean="0">
                <a:solidFill>
                  <a:schemeClr val="bg2">
                    <a:lumMod val="25000"/>
                  </a:schemeClr>
                </a:solidFill>
                <a:latin typeface="Maiandra GD" pitchFamily="34" charset="0"/>
              </a:rPr>
              <a:t>en 4x4 </a:t>
            </a:r>
          </a:p>
        </p:txBody>
      </p:sp>
      <p:pic>
        <p:nvPicPr>
          <p:cNvPr id="171013" name="Picture 5" descr="IMG_2960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664" y="2349500"/>
            <a:ext cx="4749800" cy="3162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4" name="Picture 6" descr="4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45" y="980728"/>
            <a:ext cx="3132962" cy="238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0" y="0"/>
            <a:ext cx="8820472" cy="105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fr-FR" sz="2400" i="1" dirty="0">
                <a:solidFill>
                  <a:srgbClr val="663300"/>
                </a:solidFill>
                <a:latin typeface="Maiandra GD" pitchFamily="34" charset="0"/>
              </a:rPr>
              <a:t>*</a:t>
            </a:r>
            <a:r>
              <a:rPr lang="fr-FR" sz="2400" i="1" dirty="0" smtClean="0">
                <a:solidFill>
                  <a:srgbClr val="663300"/>
                </a:solidFill>
                <a:latin typeface="Maiandra GD" pitchFamily="34" charset="0"/>
              </a:rPr>
              <a:t>Jour 2*</a:t>
            </a:r>
          </a:p>
          <a:p>
            <a:pPr>
              <a:lnSpc>
                <a:spcPct val="80000"/>
              </a:lnSpc>
              <a:spcBef>
                <a:spcPct val="20000"/>
              </a:spcBef>
            </a:pPr>
            <a:r>
              <a:rPr lang="fr-FR" i="1" dirty="0" smtClean="0">
                <a:solidFill>
                  <a:srgbClr val="663300"/>
                </a:solidFill>
                <a:latin typeface="Maiandra GD" pitchFamily="34" charset="0"/>
              </a:rPr>
              <a:t>Tozeur – Sidi Bou </a:t>
            </a:r>
            <a:r>
              <a:rPr lang="fr-FR" i="1" dirty="0" err="1" smtClean="0">
                <a:solidFill>
                  <a:srgbClr val="663300"/>
                </a:solidFill>
                <a:latin typeface="Maiandra GD" pitchFamily="34" charset="0"/>
              </a:rPr>
              <a:t>Hlel</a:t>
            </a:r>
            <a:r>
              <a:rPr lang="fr-FR" i="1" dirty="0" smtClean="0">
                <a:solidFill>
                  <a:srgbClr val="663300"/>
                </a:solidFill>
                <a:latin typeface="Maiandra GD" pitchFamily="34" charset="0"/>
              </a:rPr>
              <a:t> : 20mn de route // Sidi Bou </a:t>
            </a:r>
            <a:r>
              <a:rPr lang="fr-FR" i="1" dirty="0" err="1" smtClean="0">
                <a:solidFill>
                  <a:srgbClr val="663300"/>
                </a:solidFill>
                <a:latin typeface="Maiandra GD" pitchFamily="34" charset="0"/>
              </a:rPr>
              <a:t>Hlel</a:t>
            </a:r>
            <a:r>
              <a:rPr lang="fr-FR" i="1" dirty="0" smtClean="0">
                <a:solidFill>
                  <a:srgbClr val="663300"/>
                </a:solidFill>
                <a:latin typeface="Maiandra GD" pitchFamily="34" charset="0"/>
              </a:rPr>
              <a:t> – Chott el </a:t>
            </a:r>
            <a:r>
              <a:rPr lang="fr-FR" i="1" dirty="0" err="1" smtClean="0">
                <a:solidFill>
                  <a:srgbClr val="663300"/>
                </a:solidFill>
                <a:latin typeface="Maiandra GD" pitchFamily="34" charset="0"/>
              </a:rPr>
              <a:t>Djerid</a:t>
            </a:r>
            <a:r>
              <a:rPr lang="fr-FR" i="1" dirty="0" smtClean="0">
                <a:solidFill>
                  <a:srgbClr val="663300"/>
                </a:solidFill>
                <a:latin typeface="Maiandra GD" pitchFamily="34" charset="0"/>
              </a:rPr>
              <a:t> : 10mn  // Chott el </a:t>
            </a:r>
            <a:r>
              <a:rPr lang="fr-FR" i="1" dirty="0" err="1" smtClean="0">
                <a:solidFill>
                  <a:srgbClr val="663300"/>
                </a:solidFill>
                <a:latin typeface="Maiandra GD" pitchFamily="34" charset="0"/>
              </a:rPr>
              <a:t>Djerid</a:t>
            </a:r>
            <a:r>
              <a:rPr lang="fr-FR" i="1" dirty="0" smtClean="0">
                <a:solidFill>
                  <a:srgbClr val="663300"/>
                </a:solidFill>
                <a:latin typeface="Maiandra GD" pitchFamily="34" charset="0"/>
              </a:rPr>
              <a:t> – </a:t>
            </a:r>
            <a:r>
              <a:rPr lang="fr-FR" i="1" dirty="0" err="1" smtClean="0">
                <a:solidFill>
                  <a:srgbClr val="663300"/>
                </a:solidFill>
                <a:latin typeface="Maiandra GD" pitchFamily="34" charset="0"/>
              </a:rPr>
              <a:t>Douz</a:t>
            </a:r>
            <a:r>
              <a:rPr lang="fr-FR" i="1" dirty="0" smtClean="0">
                <a:solidFill>
                  <a:srgbClr val="663300"/>
                </a:solidFill>
                <a:latin typeface="Maiandra GD" pitchFamily="34" charset="0"/>
              </a:rPr>
              <a:t> : entre 30 et 45mn// </a:t>
            </a:r>
            <a:r>
              <a:rPr lang="fr-FR" i="1" dirty="0" err="1" smtClean="0">
                <a:solidFill>
                  <a:srgbClr val="663300"/>
                </a:solidFill>
                <a:latin typeface="Maiandra GD" pitchFamily="34" charset="0"/>
              </a:rPr>
              <a:t>Douz</a:t>
            </a:r>
            <a:r>
              <a:rPr lang="fr-FR" i="1" dirty="0" smtClean="0">
                <a:solidFill>
                  <a:srgbClr val="663300"/>
                </a:solidFill>
                <a:latin typeface="Maiandra GD" pitchFamily="34" charset="0"/>
              </a:rPr>
              <a:t> –Campement  Ksar </a:t>
            </a:r>
            <a:r>
              <a:rPr lang="fr-FR" i="1" dirty="0" err="1" smtClean="0">
                <a:solidFill>
                  <a:srgbClr val="663300"/>
                </a:solidFill>
                <a:latin typeface="Maiandra GD" pitchFamily="34" charset="0"/>
              </a:rPr>
              <a:t>Ghilane</a:t>
            </a:r>
            <a:r>
              <a:rPr lang="fr-FR" i="1" dirty="0" smtClean="0">
                <a:solidFill>
                  <a:srgbClr val="663300"/>
                </a:solidFill>
                <a:latin typeface="Maiandra GD" pitchFamily="34" charset="0"/>
              </a:rPr>
              <a:t> : 100km</a:t>
            </a:r>
            <a:endParaRPr lang="fr-FR" i="1" dirty="0">
              <a:solidFill>
                <a:srgbClr val="663300"/>
              </a:solidFill>
              <a:latin typeface="Maiandra GD" pitchFamily="34" charset="0"/>
            </a:endParaRPr>
          </a:p>
        </p:txBody>
      </p:sp>
      <p:pic>
        <p:nvPicPr>
          <p:cNvPr id="10" name="Picture 9" descr="CJ horizon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25"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3658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192.168.1.5\cj\16 PHOTOTHEQUE\Matmata\matmata-MaisTroglody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638" y="4322763"/>
            <a:ext cx="1757362"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Image 3" descr="LOGO CJ ENTIER2 BLC.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811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1330325"/>
            <a:ext cx="1757362"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1736725"/>
            <a:ext cx="3643312"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6"/>
          <p:cNvSpPr>
            <a:spLocks noChangeArrowheads="1"/>
          </p:cNvSpPr>
          <p:nvPr/>
        </p:nvSpPr>
        <p:spPr bwMode="auto">
          <a:xfrm>
            <a:off x="2620368" y="411957"/>
            <a:ext cx="565308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2800" i="1" dirty="0">
                <a:solidFill>
                  <a:schemeClr val="bg2">
                    <a:lumMod val="25000"/>
                  </a:schemeClr>
                </a:solidFill>
                <a:latin typeface="Maiandra GD" pitchFamily="34" charset="0"/>
                <a:cs typeface="Arial" charset="0"/>
              </a:rPr>
              <a:t>Rallye </a:t>
            </a:r>
            <a:r>
              <a:rPr lang="fr-FR" sz="2800" i="1" dirty="0" smtClean="0">
                <a:solidFill>
                  <a:schemeClr val="bg2">
                    <a:lumMod val="25000"/>
                  </a:schemeClr>
                </a:solidFill>
                <a:latin typeface="Maiandra GD" pitchFamily="34" charset="0"/>
                <a:cs typeface="Arial" charset="0"/>
              </a:rPr>
              <a:t>4X4 avec road book et GPS</a:t>
            </a:r>
            <a:endParaRPr lang="fr-FR" sz="2800" i="1" dirty="0">
              <a:solidFill>
                <a:schemeClr val="bg2">
                  <a:lumMod val="25000"/>
                </a:schemeClr>
              </a:solidFill>
              <a:latin typeface="Maiandra GD" pitchFamily="34" charset="0"/>
              <a:cs typeface="Arial" charset="0"/>
            </a:endParaRPr>
          </a:p>
        </p:txBody>
      </p:sp>
      <p:pic>
        <p:nvPicPr>
          <p:cNvPr id="17416" name="Picture 4" descr="IMG_28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8" y="4322763"/>
            <a:ext cx="3646487"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5" descr="IMG_28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1855788"/>
            <a:ext cx="3319463"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152400" y="3413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spTree>
    <p:extLst>
      <p:ext uri="{BB962C8B-B14F-4D97-AF65-F5344CB8AC3E}">
        <p14:creationId xmlns:p14="http://schemas.microsoft.com/office/powerpoint/2010/main" val="20593445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13203">
            <a:off x="4950121" y="1234429"/>
            <a:ext cx="3747392" cy="2562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4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4221163"/>
            <a:ext cx="6296025"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8436" name="Image 3" descr="LOGO CJ ENTIER2 BLC.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7138"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1028"/>
          <p:cNvSpPr txBox="1">
            <a:spLocks noChangeArrowheads="1"/>
          </p:cNvSpPr>
          <p:nvPr/>
        </p:nvSpPr>
        <p:spPr bwMode="auto">
          <a:xfrm>
            <a:off x="152400" y="836712"/>
            <a:ext cx="6567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2400" i="1" dirty="0">
                <a:solidFill>
                  <a:schemeClr val="bg2">
                    <a:lumMod val="25000"/>
                  </a:schemeClr>
                </a:solidFill>
                <a:latin typeface="Maiandra GD" pitchFamily="34" charset="0"/>
                <a:ea typeface="ＭＳ Ｐゴシック" pitchFamily="34" charset="-128"/>
              </a:rPr>
              <a:t>Arrêt déjeuner pique nique en cours de route</a:t>
            </a:r>
          </a:p>
        </p:txBody>
      </p:sp>
      <p:sp>
        <p:nvSpPr>
          <p:cNvPr id="18438" name="Rectangle 11"/>
          <p:cNvSpPr>
            <a:spLocks noChangeArrowheads="1"/>
          </p:cNvSpPr>
          <p:nvPr/>
        </p:nvSpPr>
        <p:spPr bwMode="auto">
          <a:xfrm>
            <a:off x="358775" y="1804988"/>
            <a:ext cx="40957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i="1" dirty="0">
                <a:solidFill>
                  <a:schemeClr val="bg2">
                    <a:lumMod val="25000"/>
                  </a:schemeClr>
                </a:solidFill>
                <a:latin typeface="Maiandra GD" pitchFamily="34" charset="0"/>
                <a:cs typeface="Arial" charset="0"/>
              </a:rPr>
              <a:t>Manger en plein air est une des meilleures façons de profiter de ces décors, c'est à ce titre que nous mettons à votre disposition un sac à dos pique nique pratique et facile à transporter. </a:t>
            </a:r>
          </a:p>
        </p:txBody>
      </p:sp>
      <p:sp>
        <p:nvSpPr>
          <p:cNvPr id="8" name="Rectangle 12"/>
          <p:cNvSpPr>
            <a:spLocks noChangeArrowheads="1"/>
          </p:cNvSpPr>
          <p:nvPr/>
        </p:nvSpPr>
        <p:spPr bwMode="auto">
          <a:xfrm>
            <a:off x="152400" y="3413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spTree>
    <p:extLst>
      <p:ext uri="{BB962C8B-B14F-4D97-AF65-F5344CB8AC3E}">
        <p14:creationId xmlns:p14="http://schemas.microsoft.com/office/powerpoint/2010/main" val="10725555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7544" y="1412776"/>
            <a:ext cx="7992888" cy="5399981"/>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650" name="Picture 4" descr="DPSCamera_0257BR"/>
          <p:cNvPicPr>
            <a:picLocks noChangeAspect="1" noChangeArrowheads="1"/>
          </p:cNvPicPr>
          <p:nvPr/>
        </p:nvPicPr>
        <p:blipFill>
          <a:blip r:embed="rId2"/>
          <a:srcRect/>
          <a:stretch>
            <a:fillRect/>
          </a:stretch>
        </p:blipFill>
        <p:spPr bwMode="auto">
          <a:xfrm>
            <a:off x="899592" y="1843222"/>
            <a:ext cx="3312740" cy="2305858"/>
          </a:xfrm>
          <a:prstGeom prst="rect">
            <a:avLst/>
          </a:prstGeom>
          <a:noFill/>
          <a:ln w="9525">
            <a:noFill/>
            <a:miter lim="800000"/>
            <a:headEnd/>
            <a:tailEnd/>
          </a:ln>
        </p:spPr>
      </p:pic>
      <p:sp>
        <p:nvSpPr>
          <p:cNvPr id="27649" name="Rectangle 5"/>
          <p:cNvSpPr>
            <a:spLocks noChangeArrowheads="1"/>
          </p:cNvSpPr>
          <p:nvPr/>
        </p:nvSpPr>
        <p:spPr bwMode="auto">
          <a:xfrm>
            <a:off x="250825" y="765523"/>
            <a:ext cx="8424863" cy="503237"/>
          </a:xfrm>
          <a:prstGeom prst="rect">
            <a:avLst/>
          </a:prstGeom>
          <a:noFill/>
          <a:ln w="9525">
            <a:noFill/>
            <a:miter lim="800000"/>
            <a:headEnd/>
            <a:tailEnd/>
          </a:ln>
        </p:spPr>
        <p:txBody>
          <a:bodyPr/>
          <a:lstStyle/>
          <a:p>
            <a:pPr marL="342900" indent="-342900" algn="ctr">
              <a:spcBef>
                <a:spcPct val="20000"/>
              </a:spcBef>
            </a:pPr>
            <a:r>
              <a:rPr lang="fr-FR" sz="3000" i="1" dirty="0" smtClean="0">
                <a:solidFill>
                  <a:schemeClr val="bg2">
                    <a:lumMod val="25000"/>
                  </a:schemeClr>
                </a:solidFill>
                <a:latin typeface="Maiandra GD" pitchFamily="34" charset="0"/>
              </a:rPr>
              <a:t>Trek dans les gorges </a:t>
            </a:r>
            <a:r>
              <a:rPr lang="fr-FR" sz="3000" i="1" dirty="0">
                <a:solidFill>
                  <a:schemeClr val="bg2">
                    <a:lumMod val="25000"/>
                  </a:schemeClr>
                </a:solidFill>
                <a:latin typeface="Maiandra GD" pitchFamily="34" charset="0"/>
              </a:rPr>
              <a:t>de Sidi Bou </a:t>
            </a:r>
            <a:r>
              <a:rPr lang="fr-FR" sz="3000" i="1" dirty="0" err="1">
                <a:solidFill>
                  <a:schemeClr val="bg2">
                    <a:lumMod val="25000"/>
                  </a:schemeClr>
                </a:solidFill>
                <a:latin typeface="Maiandra GD" pitchFamily="34" charset="0"/>
              </a:rPr>
              <a:t>Hlel</a:t>
            </a:r>
            <a:endParaRPr lang="fr-FR" sz="3000" i="1" dirty="0">
              <a:solidFill>
                <a:schemeClr val="bg2">
                  <a:lumMod val="25000"/>
                </a:schemeClr>
              </a:solidFill>
              <a:latin typeface="Maiandra GD" pitchFamily="34" charset="0"/>
            </a:endParaRPr>
          </a:p>
        </p:txBody>
      </p:sp>
      <p:pic>
        <p:nvPicPr>
          <p:cNvPr id="27651" name="Picture 8" descr="IMG_4042"/>
          <p:cNvPicPr>
            <a:picLocks noChangeAspect="1" noChangeArrowheads="1"/>
          </p:cNvPicPr>
          <p:nvPr/>
        </p:nvPicPr>
        <p:blipFill>
          <a:blip r:embed="rId3"/>
          <a:srcRect/>
          <a:stretch>
            <a:fillRect/>
          </a:stretch>
        </p:blipFill>
        <p:spPr bwMode="auto">
          <a:xfrm>
            <a:off x="4427984" y="1628701"/>
            <a:ext cx="3817937" cy="2592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2" name="Picture 8" descr="7529MX"/>
          <p:cNvPicPr>
            <a:picLocks noChangeAspect="1" noChangeArrowheads="1"/>
          </p:cNvPicPr>
          <p:nvPr/>
        </p:nvPicPr>
        <p:blipFill>
          <a:blip r:embed="rId4"/>
          <a:srcRect/>
          <a:stretch>
            <a:fillRect/>
          </a:stretch>
        </p:blipFill>
        <p:spPr bwMode="auto">
          <a:xfrm>
            <a:off x="4499992" y="4405725"/>
            <a:ext cx="3349441" cy="2191627"/>
          </a:xfrm>
          <a:prstGeom prst="rect">
            <a:avLst/>
          </a:prstGeom>
          <a:noFill/>
          <a:ln w="9525">
            <a:noFill/>
            <a:miter lim="800000"/>
            <a:headEnd/>
            <a:tailEnd/>
          </a:ln>
        </p:spPr>
      </p:pic>
      <p:pic>
        <p:nvPicPr>
          <p:cNvPr id="27653" name="Picture 7" descr="IMG_2969BR"/>
          <p:cNvPicPr>
            <a:picLocks noChangeAspect="1" noChangeArrowheads="1"/>
          </p:cNvPicPr>
          <p:nvPr/>
        </p:nvPicPr>
        <p:blipFill>
          <a:blip r:embed="rId5"/>
          <a:srcRect/>
          <a:stretch>
            <a:fillRect/>
          </a:stretch>
        </p:blipFill>
        <p:spPr bwMode="auto">
          <a:xfrm>
            <a:off x="899592" y="4391658"/>
            <a:ext cx="3312756" cy="2205694"/>
          </a:xfrm>
          <a:prstGeom prst="rect">
            <a:avLst/>
          </a:prstGeom>
          <a:noFill/>
          <a:ln w="9525">
            <a:noFill/>
            <a:miter lim="800000"/>
            <a:headEnd/>
            <a:tailEnd/>
          </a:ln>
        </p:spPr>
      </p:pic>
      <p:sp>
        <p:nvSpPr>
          <p:cNvPr id="10" name="Rectangle 12"/>
          <p:cNvSpPr>
            <a:spLocks noChangeArrowheads="1"/>
          </p:cNvSpPr>
          <p:nvPr/>
        </p:nvSpPr>
        <p:spPr bwMode="auto">
          <a:xfrm>
            <a:off x="152400" y="3413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spTree>
    <p:extLst>
      <p:ext uri="{BB962C8B-B14F-4D97-AF65-F5344CB8AC3E}">
        <p14:creationId xmlns:p14="http://schemas.microsoft.com/office/powerpoint/2010/main" val="1355727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p:cNvSpPr>
            <a:spLocks noChangeArrowheads="1"/>
          </p:cNvSpPr>
          <p:nvPr/>
        </p:nvSpPr>
        <p:spPr bwMode="auto">
          <a:xfrm>
            <a:off x="899691" y="2935134"/>
            <a:ext cx="7344618" cy="2914650"/>
          </a:xfrm>
          <a:prstGeom prst="rect">
            <a:avLst/>
          </a:prstGeom>
          <a:solidFill>
            <a:schemeClr val="bg2">
              <a:lumMod val="10000"/>
              <a:alpha val="17999"/>
            </a:schemeClr>
          </a:solidFill>
          <a:ln w="9525" algn="ctr">
            <a:noFill/>
            <a:miter lim="800000"/>
            <a:headEnd/>
            <a:tailEnd/>
          </a:ln>
          <a:effectLst/>
          <a:extLst/>
        </p:spPr>
        <p:txBody>
          <a:bodyPr wrap="none" anchor="ctr"/>
          <a:lstStyle/>
          <a:p>
            <a:endParaRPr lang="fr-FR"/>
          </a:p>
        </p:txBody>
      </p:sp>
      <p:sp>
        <p:nvSpPr>
          <p:cNvPr id="52234" name="Rectangle 10"/>
          <p:cNvSpPr>
            <a:spLocks noChangeArrowheads="1"/>
          </p:cNvSpPr>
          <p:nvPr/>
        </p:nvSpPr>
        <p:spPr bwMode="auto">
          <a:xfrm>
            <a:off x="179388" y="991679"/>
            <a:ext cx="8785225" cy="3384550"/>
          </a:xfrm>
          <a:prstGeom prst="rect">
            <a:avLst/>
          </a:prstGeom>
          <a:solidFill>
            <a:schemeClr val="bg2">
              <a:lumMod val="10000"/>
              <a:alpha val="17999"/>
            </a:schemeClr>
          </a:solidFill>
          <a:ln w="9525" algn="ctr">
            <a:noFill/>
            <a:miter lim="800000"/>
            <a:headEnd/>
            <a:tailEnd/>
          </a:ln>
          <a:effectLst/>
          <a:extLst/>
        </p:spPr>
        <p:txBody>
          <a:bodyPr wrap="none" anchor="ctr"/>
          <a:lstStyle/>
          <a:p>
            <a:endParaRPr lang="fr-FR"/>
          </a:p>
        </p:txBody>
      </p:sp>
      <p:pic>
        <p:nvPicPr>
          <p:cNvPr id="52230" name="Picture 8" descr="sur chott 7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34454"/>
            <a:ext cx="3888432" cy="29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9"/>
          <p:cNvSpPr txBox="1">
            <a:spLocks noChangeArrowheads="1"/>
          </p:cNvSpPr>
          <p:nvPr/>
        </p:nvSpPr>
        <p:spPr bwMode="auto">
          <a:xfrm>
            <a:off x="1907703" y="4581128"/>
            <a:ext cx="73935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FR" sz="2400" i="1" dirty="0" smtClean="0">
                <a:solidFill>
                  <a:schemeClr val="bg2">
                    <a:lumMod val="25000"/>
                  </a:schemeClr>
                </a:solidFill>
                <a:latin typeface="Maiandra GD" pitchFamily="34" charset="0"/>
              </a:rPr>
              <a:t>Thé à la menthe </a:t>
            </a:r>
          </a:p>
          <a:p>
            <a:pPr>
              <a:spcBef>
                <a:spcPct val="50000"/>
              </a:spcBef>
            </a:pPr>
            <a:r>
              <a:rPr lang="fr-FR" sz="2400" i="1" dirty="0" smtClean="0">
                <a:solidFill>
                  <a:schemeClr val="bg2">
                    <a:lumMod val="25000"/>
                  </a:schemeClr>
                </a:solidFill>
                <a:latin typeface="Maiandra GD" pitchFamily="34" charset="0"/>
              </a:rPr>
              <a:t>	Sur </a:t>
            </a:r>
            <a:r>
              <a:rPr lang="fr-FR" sz="2400" i="1" dirty="0">
                <a:solidFill>
                  <a:schemeClr val="bg2">
                    <a:lumMod val="25000"/>
                  </a:schemeClr>
                </a:solidFill>
                <a:latin typeface="Maiandra GD" pitchFamily="34" charset="0"/>
              </a:rPr>
              <a:t>le Lac Salé Chott El </a:t>
            </a:r>
            <a:r>
              <a:rPr lang="fr-FR" sz="2400" i="1" dirty="0" err="1">
                <a:solidFill>
                  <a:schemeClr val="bg2">
                    <a:lumMod val="25000"/>
                  </a:schemeClr>
                </a:solidFill>
                <a:latin typeface="Maiandra GD" pitchFamily="34" charset="0"/>
              </a:rPr>
              <a:t>Jerid</a:t>
            </a:r>
            <a:r>
              <a:rPr lang="fr-FR" sz="2400" i="1" dirty="0">
                <a:solidFill>
                  <a:schemeClr val="bg2">
                    <a:lumMod val="25000"/>
                  </a:schemeClr>
                </a:solidFill>
                <a:latin typeface="Maiandra GD" pitchFamily="34" charset="0"/>
              </a:rPr>
              <a:t>    </a:t>
            </a:r>
          </a:p>
        </p:txBody>
      </p:sp>
      <p:sp>
        <p:nvSpPr>
          <p:cNvPr id="7"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pic>
        <p:nvPicPr>
          <p:cNvPr id="8" name="Picture 9" descr="CJ 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upload.wikimedia.org/wikipedia/commons/0/08/Chott-El-Jerid-Sunri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7" y="1227582"/>
            <a:ext cx="4391719" cy="291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38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772816"/>
            <a:ext cx="8712968" cy="360040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20" descr="IMG_64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541543"/>
            <a:ext cx="3196140" cy="213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059832" y="692696"/>
            <a:ext cx="4618856" cy="940966"/>
          </a:xfrm>
        </p:spPr>
        <p:txBody>
          <a:bodyPr>
            <a:normAutofit fontScale="90000"/>
          </a:bodyPr>
          <a:lstStyle/>
          <a:p>
            <a:r>
              <a:rPr lang="fr-FR" sz="3200" i="1" dirty="0" smtClean="0">
                <a:solidFill>
                  <a:schemeClr val="bg2">
                    <a:lumMod val="25000"/>
                  </a:schemeClr>
                </a:solidFill>
                <a:latin typeface="Maiandra GD" pitchFamily="34" charset="0"/>
              </a:rPr>
              <a:t>Reprise des 4x4 vers </a:t>
            </a:r>
            <a:r>
              <a:rPr lang="fr-FR" sz="3200" i="1" dirty="0" err="1" smtClean="0">
                <a:solidFill>
                  <a:schemeClr val="bg2">
                    <a:lumMod val="25000"/>
                  </a:schemeClr>
                </a:solidFill>
                <a:latin typeface="Maiandra GD" pitchFamily="34" charset="0"/>
              </a:rPr>
              <a:t>Douz</a:t>
            </a:r>
            <a:endParaRPr lang="fr-FR" sz="3200" i="1" dirty="0">
              <a:solidFill>
                <a:schemeClr val="bg2">
                  <a:lumMod val="25000"/>
                </a:schemeClr>
              </a:solidFill>
              <a:latin typeface="Maiandra GD" pitchFamily="34" charset="0"/>
            </a:endParaRPr>
          </a:p>
        </p:txBody>
      </p:sp>
      <p:sp>
        <p:nvSpPr>
          <p:cNvPr id="4"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pic>
        <p:nvPicPr>
          <p:cNvPr id="5" name="Picture 17" descr="IMG_4350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541543"/>
            <a:ext cx="3096344" cy="20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IMG_2807B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2365625"/>
            <a:ext cx="3600400" cy="24009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J horizon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25"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a:xfrm>
            <a:off x="0" y="5229200"/>
            <a:ext cx="4618856" cy="94096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i="1" dirty="0" smtClean="0">
                <a:solidFill>
                  <a:schemeClr val="bg2">
                    <a:lumMod val="25000"/>
                  </a:schemeClr>
                </a:solidFill>
                <a:latin typeface="Maiandra GD" pitchFamily="34" charset="0"/>
              </a:rPr>
              <a:t>Avec simulation de panne</a:t>
            </a:r>
            <a:endParaRPr lang="fr-FR" sz="2400" i="1" dirty="0">
              <a:solidFill>
                <a:schemeClr val="bg2">
                  <a:lumMod val="25000"/>
                </a:schemeClr>
              </a:solidFill>
              <a:latin typeface="Maiandra GD" pitchFamily="34" charset="0"/>
            </a:endParaRPr>
          </a:p>
        </p:txBody>
      </p:sp>
    </p:spTree>
    <p:extLst>
      <p:ext uri="{BB962C8B-B14F-4D97-AF65-F5344CB8AC3E}">
        <p14:creationId xmlns:p14="http://schemas.microsoft.com/office/powerpoint/2010/main" val="37719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G_3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760"/>
            <a:ext cx="2447950" cy="1632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5" name="Picture 3" descr="IMG_33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763" y="1844292"/>
            <a:ext cx="5827709" cy="38889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CJ horizon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12"/>
          <p:cNvSpPr>
            <a:spLocks noChangeArrowheads="1"/>
          </p:cNvSpPr>
          <p:nvPr/>
        </p:nvSpPr>
        <p:spPr bwMode="auto">
          <a:xfrm>
            <a:off x="971600" y="765448"/>
            <a:ext cx="82089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70000"/>
              </a:lnSpc>
              <a:spcBef>
                <a:spcPct val="20000"/>
              </a:spcBef>
            </a:pPr>
            <a:r>
              <a:rPr lang="fr-FR" sz="2400" i="1" dirty="0" smtClean="0">
                <a:solidFill>
                  <a:schemeClr val="bg2">
                    <a:lumMod val="25000"/>
                  </a:schemeClr>
                </a:solidFill>
                <a:latin typeface="Maiandra GD" pitchFamily="34" charset="0"/>
              </a:rPr>
              <a:t>Continuation en Méharée </a:t>
            </a:r>
            <a:r>
              <a:rPr lang="fr-FR" sz="2400" i="1" dirty="0">
                <a:solidFill>
                  <a:schemeClr val="bg2">
                    <a:lumMod val="25000"/>
                  </a:schemeClr>
                </a:solidFill>
                <a:latin typeface="Maiandra GD" pitchFamily="34" charset="0"/>
              </a:rPr>
              <a:t>à dos de </a:t>
            </a:r>
            <a:r>
              <a:rPr lang="fr-FR" sz="2400" i="1" dirty="0" smtClean="0">
                <a:solidFill>
                  <a:schemeClr val="bg2">
                    <a:lumMod val="25000"/>
                  </a:schemeClr>
                </a:solidFill>
                <a:latin typeface="Maiandra GD" pitchFamily="34" charset="0"/>
              </a:rPr>
              <a:t>dromadaires</a:t>
            </a:r>
          </a:p>
          <a:p>
            <a:pPr marL="342900" indent="-342900" algn="ctr">
              <a:lnSpc>
                <a:spcPct val="70000"/>
              </a:lnSpc>
              <a:spcBef>
                <a:spcPct val="20000"/>
              </a:spcBef>
            </a:pPr>
            <a:r>
              <a:rPr lang="fr-FR" sz="2800" i="1" dirty="0" smtClean="0">
                <a:solidFill>
                  <a:schemeClr val="bg2">
                    <a:lumMod val="25000"/>
                  </a:schemeClr>
                </a:solidFill>
                <a:latin typeface="Maiandra GD" pitchFamily="34" charset="0"/>
              </a:rPr>
              <a:t>				</a:t>
            </a:r>
            <a:r>
              <a:rPr lang="fr-FR" sz="2400" i="1" dirty="0" smtClean="0">
                <a:solidFill>
                  <a:schemeClr val="bg2">
                    <a:lumMod val="25000"/>
                  </a:schemeClr>
                </a:solidFill>
                <a:latin typeface="Maiandra GD" pitchFamily="34" charset="0"/>
              </a:rPr>
              <a:t>vers le Campement </a:t>
            </a:r>
            <a:r>
              <a:rPr lang="fr-FR" sz="2400" i="1" dirty="0" err="1" smtClean="0">
                <a:solidFill>
                  <a:schemeClr val="bg2">
                    <a:lumMod val="25000"/>
                  </a:schemeClr>
                </a:solidFill>
                <a:latin typeface="Maiandra GD" pitchFamily="34" charset="0"/>
              </a:rPr>
              <a:t>Zmela</a:t>
            </a:r>
            <a:r>
              <a:rPr lang="fr-FR" sz="2400" i="1" dirty="0" smtClean="0">
                <a:solidFill>
                  <a:schemeClr val="bg2">
                    <a:lumMod val="25000"/>
                  </a:schemeClr>
                </a:solidFill>
                <a:latin typeface="Maiandra GD" pitchFamily="34" charset="0"/>
              </a:rPr>
              <a:t> </a:t>
            </a:r>
            <a:r>
              <a:rPr lang="fr-FR" sz="2400" i="1" dirty="0" err="1" smtClean="0">
                <a:solidFill>
                  <a:schemeClr val="bg2">
                    <a:lumMod val="25000"/>
                  </a:schemeClr>
                </a:solidFill>
                <a:latin typeface="Maiandra GD" pitchFamily="34" charset="0"/>
              </a:rPr>
              <a:t>Lebrissa</a:t>
            </a:r>
            <a:endParaRPr lang="fr-FR" sz="2400" i="1" dirty="0">
              <a:solidFill>
                <a:schemeClr val="bg2">
                  <a:lumMod val="25000"/>
                </a:schemeClr>
              </a:solidFill>
              <a:latin typeface="Maiandra GD" pitchFamily="34" charset="0"/>
            </a:endParaRPr>
          </a:p>
        </p:txBody>
      </p:sp>
      <p:pic>
        <p:nvPicPr>
          <p:cNvPr id="8199" name="Picture 7" descr="IMG_3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092944"/>
            <a:ext cx="2447950" cy="1632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200" name="Picture 8" descr="IMG_33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911134"/>
            <a:ext cx="2447950" cy="1632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spTree>
    <p:extLst>
      <p:ext uri="{BB962C8B-B14F-4D97-AF65-F5344CB8AC3E}">
        <p14:creationId xmlns:p14="http://schemas.microsoft.com/office/powerpoint/2010/main" val="161566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398" y="1988840"/>
            <a:ext cx="8712968" cy="2592288"/>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42" name="Rectangle 2"/>
          <p:cNvSpPr>
            <a:spLocks noChangeArrowheads="1"/>
          </p:cNvSpPr>
          <p:nvPr/>
        </p:nvSpPr>
        <p:spPr bwMode="auto">
          <a:xfrm>
            <a:off x="1277888" y="836711"/>
            <a:ext cx="84248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fr-FR" sz="2800" i="1" dirty="0">
                <a:solidFill>
                  <a:schemeClr val="bg2">
                    <a:lumMod val="25000"/>
                  </a:schemeClr>
                </a:solidFill>
                <a:latin typeface="Maiandra GD" pitchFamily="34" charset="0"/>
              </a:rPr>
              <a:t>Campement </a:t>
            </a:r>
            <a:r>
              <a:rPr lang="fr-FR" sz="2800" i="1" dirty="0" err="1" smtClean="0">
                <a:solidFill>
                  <a:schemeClr val="bg2">
                    <a:lumMod val="25000"/>
                  </a:schemeClr>
                </a:solidFill>
                <a:latin typeface="Maiandra GD" pitchFamily="34" charset="0"/>
              </a:rPr>
              <a:t>Zmela</a:t>
            </a:r>
            <a:r>
              <a:rPr lang="fr-FR" sz="2800" i="1" dirty="0" smtClean="0">
                <a:solidFill>
                  <a:schemeClr val="bg2">
                    <a:lumMod val="25000"/>
                  </a:schemeClr>
                </a:solidFill>
                <a:latin typeface="Maiandra GD" pitchFamily="34" charset="0"/>
              </a:rPr>
              <a:t> </a:t>
            </a:r>
            <a:r>
              <a:rPr lang="fr-FR" sz="2800" i="1" dirty="0" err="1">
                <a:solidFill>
                  <a:schemeClr val="bg2">
                    <a:lumMod val="25000"/>
                  </a:schemeClr>
                </a:solidFill>
                <a:latin typeface="Maiandra GD" pitchFamily="34" charset="0"/>
              </a:rPr>
              <a:t>Lebrissa</a:t>
            </a:r>
            <a:r>
              <a:rPr lang="fr-FR" sz="2800" i="1" dirty="0">
                <a:solidFill>
                  <a:schemeClr val="bg2">
                    <a:lumMod val="25000"/>
                  </a:schemeClr>
                </a:solidFill>
                <a:latin typeface="Maiandra GD" pitchFamily="34" charset="0"/>
              </a:rPr>
              <a:t> à Ksar </a:t>
            </a:r>
            <a:r>
              <a:rPr lang="fr-FR" sz="2800" i="1" dirty="0" err="1">
                <a:solidFill>
                  <a:schemeClr val="bg2">
                    <a:lumMod val="25000"/>
                  </a:schemeClr>
                </a:solidFill>
                <a:latin typeface="Maiandra GD" pitchFamily="34" charset="0"/>
              </a:rPr>
              <a:t>Ghilane</a:t>
            </a:r>
            <a:r>
              <a:rPr lang="fr-FR" sz="2800" i="1" dirty="0">
                <a:solidFill>
                  <a:schemeClr val="bg2">
                    <a:lumMod val="25000"/>
                  </a:schemeClr>
                </a:solidFill>
                <a:latin typeface="Maiandra GD" pitchFamily="34" charset="0"/>
              </a:rPr>
              <a:t> </a:t>
            </a:r>
          </a:p>
        </p:txBody>
      </p:sp>
      <p:pic>
        <p:nvPicPr>
          <p:cNvPr id="10245" name="Picture 11" descr="Image_8"/>
          <p:cNvPicPr>
            <a:picLocks noChangeAspect="1" noChangeArrowheads="1"/>
          </p:cNvPicPr>
          <p:nvPr/>
        </p:nvPicPr>
        <p:blipFill>
          <a:blip r:embed="rId2">
            <a:extLst>
              <a:ext uri="{28A0092B-C50C-407E-A947-70E740481C1C}">
                <a14:useLocalDpi xmlns:a14="http://schemas.microsoft.com/office/drawing/2010/main" val="0"/>
              </a:ext>
            </a:extLst>
          </a:blip>
          <a:srcRect t="5000"/>
          <a:stretch>
            <a:fillRect/>
          </a:stretch>
        </p:blipFill>
        <p:spPr bwMode="auto">
          <a:xfrm>
            <a:off x="1754175" y="1484784"/>
            <a:ext cx="5883537" cy="37440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12"/>
          <p:cNvSpPr>
            <a:spLocks noChangeArrowheads="1"/>
          </p:cNvSpPr>
          <p:nvPr/>
        </p:nvSpPr>
        <p:spPr bwMode="auto">
          <a:xfrm>
            <a:off x="0" y="188913"/>
            <a:ext cx="2555776"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2 - 3*</a:t>
            </a:r>
            <a:endParaRPr lang="fr-FR" sz="3200" i="1" dirty="0">
              <a:solidFill>
                <a:srgbClr val="663300"/>
              </a:solidFill>
              <a:latin typeface="Maiandra GD" pitchFamily="34" charset="0"/>
            </a:endParaRPr>
          </a:p>
        </p:txBody>
      </p:sp>
      <p:pic>
        <p:nvPicPr>
          <p:cNvPr id="10244" name="Picture 10" descr="Image_160"/>
          <p:cNvPicPr>
            <a:picLocks noChangeAspect="1" noChangeArrowheads="1"/>
          </p:cNvPicPr>
          <p:nvPr/>
        </p:nvPicPr>
        <p:blipFill>
          <a:blip r:embed="rId3" cstate="print">
            <a:extLst>
              <a:ext uri="{28A0092B-C50C-407E-A947-70E740481C1C}">
                <a14:useLocalDpi xmlns:a14="http://schemas.microsoft.com/office/drawing/2010/main" val="0"/>
              </a:ext>
            </a:extLst>
          </a:blip>
          <a:srcRect t="5087"/>
          <a:stretch>
            <a:fillRect/>
          </a:stretch>
        </p:blipFill>
        <p:spPr bwMode="auto">
          <a:xfrm>
            <a:off x="353377" y="4831006"/>
            <a:ext cx="2524384" cy="1605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http://www.nachoua.com/Zmela/IMGP24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960" y="4844109"/>
            <a:ext cx="2123575" cy="15926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ZoneTexte 1"/>
          <p:cNvSpPr txBox="1"/>
          <p:nvPr/>
        </p:nvSpPr>
        <p:spPr>
          <a:xfrm>
            <a:off x="199848" y="2426404"/>
            <a:ext cx="1554327" cy="1477328"/>
          </a:xfrm>
          <a:prstGeom prst="rect">
            <a:avLst/>
          </a:prstGeom>
          <a:noFill/>
        </p:spPr>
        <p:txBody>
          <a:bodyPr wrap="square" rtlCol="0">
            <a:spAutoFit/>
          </a:bodyPr>
          <a:lstStyle/>
          <a:p>
            <a:r>
              <a:rPr lang="fr-FR" b="1" i="1" dirty="0" smtClean="0">
                <a:solidFill>
                  <a:schemeClr val="bg2">
                    <a:lumMod val="25000"/>
                  </a:schemeClr>
                </a:solidFill>
                <a:latin typeface="Maiandra GD" pitchFamily="34" charset="0"/>
              </a:rPr>
              <a:t>- Jour 2 -</a:t>
            </a:r>
          </a:p>
          <a:p>
            <a:endParaRPr lang="fr-FR" i="1" dirty="0" smtClean="0">
              <a:solidFill>
                <a:schemeClr val="bg2">
                  <a:lumMod val="25000"/>
                </a:schemeClr>
              </a:solidFill>
              <a:latin typeface="Maiandra GD" pitchFamily="34" charset="0"/>
            </a:endParaRPr>
          </a:p>
          <a:p>
            <a:r>
              <a:rPr lang="fr-FR" i="1" dirty="0" smtClean="0">
                <a:solidFill>
                  <a:schemeClr val="bg2">
                    <a:lumMod val="25000"/>
                  </a:schemeClr>
                </a:solidFill>
                <a:latin typeface="Maiandra GD" pitchFamily="34" charset="0"/>
              </a:rPr>
              <a:t>Diner &amp; nuit  </a:t>
            </a:r>
          </a:p>
          <a:p>
            <a:r>
              <a:rPr lang="fr-FR" i="1" dirty="0" smtClean="0">
                <a:solidFill>
                  <a:schemeClr val="bg2">
                    <a:lumMod val="25000"/>
                  </a:schemeClr>
                </a:solidFill>
                <a:latin typeface="Maiandra GD" pitchFamily="34" charset="0"/>
              </a:rPr>
              <a:t>au sein du campement</a:t>
            </a:r>
            <a:endParaRPr lang="fr-FR" i="1" dirty="0">
              <a:solidFill>
                <a:schemeClr val="bg2">
                  <a:lumMod val="25000"/>
                </a:schemeClr>
              </a:solidFill>
              <a:latin typeface="Maiandra GD" pitchFamily="34" charset="0"/>
            </a:endParaRPr>
          </a:p>
        </p:txBody>
      </p:sp>
      <p:sp>
        <p:nvSpPr>
          <p:cNvPr id="3" name="ZoneTexte 2"/>
          <p:cNvSpPr txBox="1"/>
          <p:nvPr/>
        </p:nvSpPr>
        <p:spPr>
          <a:xfrm>
            <a:off x="7696746" y="2348880"/>
            <a:ext cx="1339750" cy="1200329"/>
          </a:xfrm>
          <a:prstGeom prst="rect">
            <a:avLst/>
          </a:prstGeom>
          <a:noFill/>
        </p:spPr>
        <p:txBody>
          <a:bodyPr wrap="square" rtlCol="0">
            <a:spAutoFit/>
          </a:bodyPr>
          <a:lstStyle/>
          <a:p>
            <a:r>
              <a:rPr lang="fr-FR" b="1" dirty="0" smtClean="0">
                <a:solidFill>
                  <a:schemeClr val="bg2">
                    <a:lumMod val="25000"/>
                  </a:schemeClr>
                </a:solidFill>
                <a:latin typeface="Maiandra GD" pitchFamily="34" charset="0"/>
              </a:rPr>
              <a:t>- Jour 3 -</a:t>
            </a:r>
          </a:p>
          <a:p>
            <a:endParaRPr lang="fr-FR" dirty="0" smtClean="0">
              <a:solidFill>
                <a:schemeClr val="bg2">
                  <a:lumMod val="25000"/>
                </a:schemeClr>
              </a:solidFill>
              <a:latin typeface="Maiandra GD" pitchFamily="34" charset="0"/>
            </a:endParaRPr>
          </a:p>
          <a:p>
            <a:r>
              <a:rPr lang="fr-FR" dirty="0" smtClean="0">
                <a:solidFill>
                  <a:schemeClr val="bg2">
                    <a:lumMod val="25000"/>
                  </a:schemeClr>
                </a:solidFill>
                <a:latin typeface="Maiandra GD" pitchFamily="34" charset="0"/>
              </a:rPr>
              <a:t>Petit Déjeuner</a:t>
            </a:r>
            <a:endParaRPr lang="fr-FR" dirty="0">
              <a:solidFill>
                <a:schemeClr val="bg2">
                  <a:lumMod val="25000"/>
                </a:schemeClr>
              </a:solidFill>
              <a:latin typeface="Maiandra GD" pitchFamily="34" charset="0"/>
            </a:endParaRPr>
          </a:p>
        </p:txBody>
      </p:sp>
      <p:pic>
        <p:nvPicPr>
          <p:cNvPr id="10" name="Picture 9" descr="CJ horizont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2642" y="6237312"/>
            <a:ext cx="22669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5315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16016" y="1556792"/>
            <a:ext cx="4104456" cy="3456384"/>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0946" name="Rectangle 2"/>
          <p:cNvSpPr>
            <a:spLocks noGrp="1" noChangeArrowheads="1"/>
          </p:cNvSpPr>
          <p:nvPr>
            <p:ph type="title" idx="4294967295"/>
          </p:nvPr>
        </p:nvSpPr>
        <p:spPr>
          <a:xfrm>
            <a:off x="1259632" y="692696"/>
            <a:ext cx="7272337" cy="360363"/>
          </a:xfrm>
        </p:spPr>
        <p:txBody>
          <a:bodyPr>
            <a:noAutofit/>
          </a:bodyPr>
          <a:lstStyle/>
          <a:p>
            <a:pPr eaLnBrk="1" hangingPunct="1"/>
            <a:r>
              <a:rPr lang="fr-FR" sz="2800" i="1" dirty="0" smtClean="0">
                <a:solidFill>
                  <a:schemeClr val="bg2">
                    <a:lumMod val="25000"/>
                  </a:schemeClr>
                </a:solidFill>
                <a:latin typeface="Maiandra GD" pitchFamily="34" charset="0"/>
              </a:rPr>
              <a:t>Luges et surfs dans les dunes avant votre départ du campement</a:t>
            </a:r>
            <a:endParaRPr lang="fr-FR" sz="2800" i="1" dirty="0" smtClean="0">
              <a:solidFill>
                <a:schemeClr val="bg2">
                  <a:lumMod val="25000"/>
                </a:schemeClr>
              </a:solidFill>
            </a:endParaRPr>
          </a:p>
        </p:txBody>
      </p:sp>
      <p:pic>
        <p:nvPicPr>
          <p:cNvPr id="210950" name="Picture 9" descr="IMG_3933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231" y="1265583"/>
            <a:ext cx="3457432" cy="230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0951" name="Picture 10" descr="IMG_3956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3457432" cy="2264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0953" name="Picture 9" descr="CJ horizon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050" y="6342063"/>
            <a:ext cx="22669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0" y="116632"/>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3*</a:t>
            </a:r>
            <a:endParaRPr lang="fr-FR" sz="3200" i="1" dirty="0">
              <a:solidFill>
                <a:srgbClr val="663300"/>
              </a:solidFill>
              <a:latin typeface="Maiandra GD" pitchFamily="34" charset="0"/>
            </a:endParaRPr>
          </a:p>
        </p:txBody>
      </p:sp>
      <p:sp>
        <p:nvSpPr>
          <p:cNvPr id="11" name="Rectangle 12"/>
          <p:cNvSpPr>
            <a:spLocks noChangeArrowheads="1"/>
          </p:cNvSpPr>
          <p:nvPr/>
        </p:nvSpPr>
        <p:spPr bwMode="auto">
          <a:xfrm>
            <a:off x="4499992" y="1844824"/>
            <a:ext cx="446449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fr-FR" sz="2400" i="1" dirty="0">
                <a:solidFill>
                  <a:srgbClr val="663300"/>
                </a:solidFill>
                <a:latin typeface="Maiandra GD" pitchFamily="34" charset="0"/>
              </a:rPr>
              <a:t>*</a:t>
            </a:r>
            <a:r>
              <a:rPr lang="fr-FR" sz="2400" i="1" dirty="0" smtClean="0">
                <a:solidFill>
                  <a:srgbClr val="663300"/>
                </a:solidFill>
                <a:latin typeface="Maiandra GD" pitchFamily="34" charset="0"/>
              </a:rPr>
              <a:t>Jour </a:t>
            </a:r>
            <a:r>
              <a:rPr lang="fr-FR" sz="2400" i="1" dirty="0">
                <a:solidFill>
                  <a:srgbClr val="663300"/>
                </a:solidFill>
                <a:latin typeface="Maiandra GD" pitchFamily="34" charset="0"/>
              </a:rPr>
              <a:t>3</a:t>
            </a:r>
            <a:r>
              <a:rPr lang="fr-FR" sz="2400" i="1" dirty="0" smtClean="0">
                <a:solidFill>
                  <a:srgbClr val="663300"/>
                </a:solidFill>
                <a:latin typeface="Maiandra GD" pitchFamily="34" charset="0"/>
              </a:rPr>
              <a:t>*</a:t>
            </a:r>
          </a:p>
          <a:p>
            <a:pPr algn="ctr">
              <a:lnSpc>
                <a:spcPct val="80000"/>
              </a:lnSpc>
              <a:spcBef>
                <a:spcPct val="20000"/>
              </a:spcBef>
            </a:pPr>
            <a:endParaRPr lang="fr-FR" sz="2400" i="1" dirty="0" smtClean="0">
              <a:solidFill>
                <a:srgbClr val="663300"/>
              </a:solidFill>
              <a:latin typeface="Maiandra GD" pitchFamily="34" charset="0"/>
            </a:endParaRPr>
          </a:p>
          <a:p>
            <a:pPr algn="ctr">
              <a:lnSpc>
                <a:spcPct val="80000"/>
              </a:lnSpc>
              <a:spcBef>
                <a:spcPct val="20000"/>
              </a:spcBef>
            </a:pPr>
            <a:r>
              <a:rPr lang="fr-FR" i="1" dirty="0" smtClean="0">
                <a:solidFill>
                  <a:srgbClr val="663300"/>
                </a:solidFill>
                <a:latin typeface="Maiandra GD" pitchFamily="34" charset="0"/>
              </a:rPr>
              <a:t>Campement  Ksar </a:t>
            </a:r>
            <a:r>
              <a:rPr lang="fr-FR" i="1" dirty="0" err="1" smtClean="0">
                <a:solidFill>
                  <a:srgbClr val="663300"/>
                </a:solidFill>
                <a:latin typeface="Maiandra GD" pitchFamily="34" charset="0"/>
              </a:rPr>
              <a:t>Ghilane</a:t>
            </a:r>
            <a:r>
              <a:rPr lang="fr-FR" i="1" dirty="0" smtClean="0">
                <a:solidFill>
                  <a:srgbClr val="663300"/>
                </a:solidFill>
                <a:latin typeface="Maiandra GD" pitchFamily="34" charset="0"/>
              </a:rPr>
              <a:t>/ Tataouine : environ 150km, 2h15</a:t>
            </a:r>
          </a:p>
          <a:p>
            <a:pPr algn="ctr">
              <a:lnSpc>
                <a:spcPct val="80000"/>
              </a:lnSpc>
              <a:spcBef>
                <a:spcPct val="20000"/>
              </a:spcBef>
            </a:pPr>
            <a:endParaRPr lang="fr-FR" i="1" dirty="0">
              <a:solidFill>
                <a:srgbClr val="663300"/>
              </a:solidFill>
              <a:latin typeface="Maiandra GD" pitchFamily="34" charset="0"/>
            </a:endParaRPr>
          </a:p>
          <a:p>
            <a:pPr algn="ctr">
              <a:lnSpc>
                <a:spcPct val="80000"/>
              </a:lnSpc>
              <a:spcBef>
                <a:spcPct val="20000"/>
              </a:spcBef>
            </a:pPr>
            <a:r>
              <a:rPr lang="fr-FR" i="1" dirty="0" smtClean="0">
                <a:solidFill>
                  <a:srgbClr val="663300"/>
                </a:solidFill>
                <a:latin typeface="Maiandra GD" pitchFamily="34" charset="0"/>
              </a:rPr>
              <a:t>Tataouine/ </a:t>
            </a:r>
            <a:r>
              <a:rPr lang="fr-FR" i="1" dirty="0" err="1" smtClean="0">
                <a:solidFill>
                  <a:srgbClr val="663300"/>
                </a:solidFill>
                <a:latin typeface="Maiandra GD" pitchFamily="34" charset="0"/>
              </a:rPr>
              <a:t>Medenine</a:t>
            </a:r>
            <a:r>
              <a:rPr lang="fr-FR" i="1" dirty="0" smtClean="0">
                <a:solidFill>
                  <a:srgbClr val="663300"/>
                </a:solidFill>
                <a:latin typeface="Maiandra GD" pitchFamily="34" charset="0"/>
              </a:rPr>
              <a:t> :</a:t>
            </a:r>
          </a:p>
          <a:p>
            <a:pPr algn="ctr">
              <a:lnSpc>
                <a:spcPct val="80000"/>
              </a:lnSpc>
              <a:spcBef>
                <a:spcPct val="20000"/>
              </a:spcBef>
            </a:pPr>
            <a:r>
              <a:rPr lang="fr-FR" i="1" dirty="0" smtClean="0">
                <a:solidFill>
                  <a:srgbClr val="663300"/>
                </a:solidFill>
                <a:latin typeface="Maiandra GD" pitchFamily="34" charset="0"/>
              </a:rPr>
              <a:t> Environ 70 km -1h</a:t>
            </a:r>
          </a:p>
          <a:p>
            <a:pPr algn="ctr">
              <a:lnSpc>
                <a:spcPct val="80000"/>
              </a:lnSpc>
              <a:spcBef>
                <a:spcPct val="20000"/>
              </a:spcBef>
            </a:pPr>
            <a:endParaRPr lang="fr-FR" i="1" dirty="0">
              <a:solidFill>
                <a:srgbClr val="663300"/>
              </a:solidFill>
              <a:latin typeface="Maiandra GD" pitchFamily="34" charset="0"/>
            </a:endParaRPr>
          </a:p>
          <a:p>
            <a:pPr algn="ctr">
              <a:lnSpc>
                <a:spcPct val="80000"/>
              </a:lnSpc>
              <a:spcBef>
                <a:spcPct val="20000"/>
              </a:spcBef>
            </a:pPr>
            <a:r>
              <a:rPr lang="fr-FR" i="1" dirty="0" smtClean="0">
                <a:solidFill>
                  <a:srgbClr val="663300"/>
                </a:solidFill>
                <a:latin typeface="Maiandra GD" pitchFamily="34" charset="0"/>
              </a:rPr>
              <a:t>Médenine/ Djerba : </a:t>
            </a:r>
          </a:p>
          <a:p>
            <a:pPr algn="ctr">
              <a:lnSpc>
                <a:spcPct val="80000"/>
              </a:lnSpc>
              <a:spcBef>
                <a:spcPct val="20000"/>
              </a:spcBef>
            </a:pPr>
            <a:r>
              <a:rPr lang="fr-FR" i="1" dirty="0" smtClean="0">
                <a:solidFill>
                  <a:srgbClr val="663300"/>
                </a:solidFill>
                <a:latin typeface="Maiandra GD" pitchFamily="34" charset="0"/>
              </a:rPr>
              <a:t>Environ 65 km: 1h</a:t>
            </a:r>
            <a:endParaRPr lang="fr-FR" i="1" dirty="0">
              <a:solidFill>
                <a:srgbClr val="663300"/>
              </a:solidFill>
              <a:latin typeface="Maiandra GD" pitchFamily="34" charset="0"/>
            </a:endParaRPr>
          </a:p>
        </p:txBody>
      </p:sp>
    </p:spTree>
    <p:extLst>
      <p:ext uri="{BB962C8B-B14F-4D97-AF65-F5344CB8AC3E}">
        <p14:creationId xmlns:p14="http://schemas.microsoft.com/office/powerpoint/2010/main" val="2651838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2"/>
          <p:cNvSpPr>
            <a:spLocks noChangeArrowheads="1"/>
          </p:cNvSpPr>
          <p:nvPr/>
        </p:nvSpPr>
        <p:spPr bwMode="auto">
          <a:xfrm>
            <a:off x="-108520" y="116632"/>
            <a:ext cx="8640960" cy="1052736"/>
          </a:xfrm>
          <a:prstGeom prst="rect">
            <a:avLst/>
          </a:prstGeom>
          <a:noFill/>
          <a:ln w="9525">
            <a:noFill/>
            <a:miter lim="800000"/>
            <a:headEnd/>
            <a:tailEnd/>
          </a:ln>
        </p:spPr>
        <p:txBody>
          <a:bodyPr/>
          <a:lstStyle/>
          <a:p>
            <a:pPr marL="342900" indent="-342900" algn="ctr">
              <a:lnSpc>
                <a:spcPct val="80000"/>
              </a:lnSpc>
              <a:spcBef>
                <a:spcPct val="20000"/>
              </a:spcBef>
            </a:pPr>
            <a:r>
              <a:rPr lang="fr-FR" sz="2800" i="1" dirty="0" smtClean="0">
                <a:solidFill>
                  <a:schemeClr val="bg2">
                    <a:lumMod val="25000"/>
                  </a:schemeClr>
                </a:solidFill>
                <a:latin typeface="Maiandra GD" pitchFamily="34" charset="0"/>
              </a:rPr>
              <a:t>Arrêt en 4x4 à Tataouine / Chenini </a:t>
            </a:r>
          </a:p>
          <a:p>
            <a:pPr marL="342900" indent="-342900" algn="ctr">
              <a:lnSpc>
                <a:spcPct val="80000"/>
              </a:lnSpc>
              <a:spcBef>
                <a:spcPct val="20000"/>
              </a:spcBef>
            </a:pPr>
            <a:r>
              <a:rPr lang="fr-FR" sz="2800" i="1" dirty="0">
                <a:solidFill>
                  <a:schemeClr val="bg2">
                    <a:lumMod val="25000"/>
                  </a:schemeClr>
                </a:solidFill>
                <a:latin typeface="Maiandra GD" pitchFamily="34" charset="0"/>
              </a:rPr>
              <a:t>		</a:t>
            </a:r>
            <a:r>
              <a:rPr lang="fr-FR" sz="2800" i="1" dirty="0" smtClean="0">
                <a:solidFill>
                  <a:schemeClr val="bg2">
                    <a:lumMod val="25000"/>
                  </a:schemeClr>
                </a:solidFill>
                <a:latin typeface="Maiandra GD" pitchFamily="34" charset="0"/>
              </a:rPr>
              <a:t>	</a:t>
            </a:r>
            <a:r>
              <a:rPr lang="fr-FR" sz="2000" i="1" dirty="0" smtClean="0">
                <a:solidFill>
                  <a:schemeClr val="bg2">
                    <a:lumMod val="25000"/>
                  </a:schemeClr>
                </a:solidFill>
                <a:latin typeface="Maiandra GD" pitchFamily="34" charset="0"/>
              </a:rPr>
              <a:t>Déjeuner chez l’habitant dans les maison troglodytes</a:t>
            </a:r>
            <a:endParaRPr lang="fr-FR" sz="2000" i="1" dirty="0">
              <a:solidFill>
                <a:schemeClr val="bg2">
                  <a:lumMod val="25000"/>
                </a:schemeClr>
              </a:solidFill>
              <a:latin typeface="Maiandra GD" pitchFamily="34" charset="0"/>
            </a:endParaRPr>
          </a:p>
        </p:txBody>
      </p:sp>
      <p:pic>
        <p:nvPicPr>
          <p:cNvPr id="32772" name="Picture 4" descr="http://img.kazeo.com/213/2131100/L/matmata-tataouine-chenini.jpg"/>
          <p:cNvPicPr>
            <a:picLocks noChangeAspect="1" noChangeArrowheads="1"/>
          </p:cNvPicPr>
          <p:nvPr/>
        </p:nvPicPr>
        <p:blipFill>
          <a:blip r:embed="rId2" cstate="print"/>
          <a:srcRect/>
          <a:stretch>
            <a:fillRect/>
          </a:stretch>
        </p:blipFill>
        <p:spPr bwMode="auto">
          <a:xfrm rot="412498">
            <a:off x="4789501" y="1290364"/>
            <a:ext cx="3456384" cy="2589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4" name="Picture 6" descr="http://www.orpist.com/images_gen/tunisie-tataouine-piste_1252698215-750x499.jpg"/>
          <p:cNvPicPr>
            <a:picLocks noChangeAspect="1" noChangeArrowheads="1"/>
          </p:cNvPicPr>
          <p:nvPr/>
        </p:nvPicPr>
        <p:blipFill>
          <a:blip r:embed="rId3" cstate="print"/>
          <a:srcRect/>
          <a:stretch>
            <a:fillRect/>
          </a:stretch>
        </p:blipFill>
        <p:spPr bwMode="auto">
          <a:xfrm>
            <a:off x="251520" y="3645024"/>
            <a:ext cx="4248472" cy="2828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6" name="Picture 8" descr="http://davidetvero2b.free.fr/Voyagesetnature/Tunisie%20-%20KsarGhilane_fichiers/KsarGhilane11.JPG"/>
          <p:cNvPicPr>
            <a:picLocks noChangeAspect="1" noChangeArrowheads="1"/>
          </p:cNvPicPr>
          <p:nvPr/>
        </p:nvPicPr>
        <p:blipFill>
          <a:blip r:embed="rId4" cstate="print"/>
          <a:srcRect/>
          <a:stretch>
            <a:fillRect/>
          </a:stretch>
        </p:blipFill>
        <p:spPr bwMode="auto">
          <a:xfrm rot="21183755">
            <a:off x="4598250" y="3836733"/>
            <a:ext cx="2661154" cy="1788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770" name="Picture 2" descr="http://www.journaldutrek.com/upload/de/de-tataouine-au-grand-erg-353/de-tataouine-au-grand-erg-353.jpg"/>
          <p:cNvPicPr>
            <a:picLocks noChangeAspect="1" noChangeArrowheads="1"/>
          </p:cNvPicPr>
          <p:nvPr/>
        </p:nvPicPr>
        <p:blipFill>
          <a:blip r:embed="rId5" cstate="print"/>
          <a:srcRect/>
          <a:stretch>
            <a:fillRect/>
          </a:stretch>
        </p:blipFill>
        <p:spPr bwMode="auto">
          <a:xfrm rot="21449175">
            <a:off x="592026" y="1132859"/>
            <a:ext cx="3707904" cy="247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ZoneTexte 1"/>
          <p:cNvSpPr txBox="1"/>
          <p:nvPr/>
        </p:nvSpPr>
        <p:spPr>
          <a:xfrm>
            <a:off x="4932040" y="5927060"/>
            <a:ext cx="3888432" cy="954107"/>
          </a:xfrm>
          <a:prstGeom prst="rect">
            <a:avLst/>
          </a:prstGeom>
          <a:noFill/>
        </p:spPr>
        <p:txBody>
          <a:bodyPr wrap="square" rtlCol="0">
            <a:spAutoFit/>
          </a:bodyPr>
          <a:lstStyle/>
          <a:p>
            <a:r>
              <a:rPr lang="fr-FR" sz="2800" i="1" dirty="0" smtClean="0">
                <a:solidFill>
                  <a:schemeClr val="bg2">
                    <a:lumMod val="25000"/>
                  </a:schemeClr>
                </a:solidFill>
                <a:latin typeface="Maiandra GD" pitchFamily="34" charset="0"/>
              </a:rPr>
              <a:t>Puis départ pour Djerba via </a:t>
            </a:r>
            <a:r>
              <a:rPr lang="fr-FR" sz="2800" i="1" dirty="0" err="1" smtClean="0">
                <a:solidFill>
                  <a:schemeClr val="bg2">
                    <a:lumMod val="25000"/>
                  </a:schemeClr>
                </a:solidFill>
                <a:latin typeface="Maiandra GD" pitchFamily="34" charset="0"/>
              </a:rPr>
              <a:t>Medenine</a:t>
            </a:r>
            <a:endParaRPr lang="fr-FR" sz="2800" i="1" dirty="0">
              <a:solidFill>
                <a:schemeClr val="bg2">
                  <a:lumMod val="25000"/>
                </a:schemeClr>
              </a:solidFill>
              <a:latin typeface="Maiandra GD" pitchFamily="34" charset="0"/>
            </a:endParaRPr>
          </a:p>
        </p:txBody>
      </p:sp>
    </p:spTree>
    <p:extLst>
      <p:ext uri="{BB962C8B-B14F-4D97-AF65-F5344CB8AC3E}">
        <p14:creationId xmlns:p14="http://schemas.microsoft.com/office/powerpoint/2010/main" val="45703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V="1">
            <a:off x="0" y="5834101"/>
            <a:ext cx="6804248" cy="260632"/>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0" y="1268760"/>
            <a:ext cx="6948264" cy="216024"/>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51520" y="-4315"/>
            <a:ext cx="2592288" cy="685800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529" name="Image 6" descr="LOGO CJ BLC typo.eps"/>
          <p:cNvPicPr>
            <a:picLocks noChangeAspect="1"/>
          </p:cNvPicPr>
          <p:nvPr/>
        </p:nvPicPr>
        <p:blipFill>
          <a:blip r:embed="rId2"/>
          <a:srcRect/>
          <a:stretch>
            <a:fillRect/>
          </a:stretch>
        </p:blipFill>
        <p:spPr bwMode="auto">
          <a:xfrm>
            <a:off x="323528" y="359814"/>
            <a:ext cx="2448272" cy="338145"/>
          </a:xfrm>
          <a:prstGeom prst="rect">
            <a:avLst/>
          </a:prstGeom>
          <a:noFill/>
          <a:ln w="9525">
            <a:noFill/>
            <a:miter lim="800000"/>
            <a:headEnd/>
            <a:tailEnd/>
          </a:ln>
        </p:spPr>
      </p:pic>
      <p:pic>
        <p:nvPicPr>
          <p:cNvPr id="22530" name="Image 9" descr="dune_1.jpg"/>
          <p:cNvPicPr>
            <a:picLocks noChangeAspect="1"/>
          </p:cNvPicPr>
          <p:nvPr/>
        </p:nvPicPr>
        <p:blipFill>
          <a:blip r:embed="rId3"/>
          <a:srcRect/>
          <a:stretch>
            <a:fillRect/>
          </a:stretch>
        </p:blipFill>
        <p:spPr bwMode="auto">
          <a:xfrm>
            <a:off x="1192" y="1484784"/>
            <a:ext cx="6490355" cy="4355061"/>
          </a:xfrm>
          <a:prstGeom prst="rect">
            <a:avLst/>
          </a:prstGeom>
          <a:noFill/>
          <a:ln w="9525">
            <a:noFill/>
            <a:miter lim="800000"/>
            <a:headEnd/>
            <a:tailEnd/>
          </a:ln>
        </p:spPr>
      </p:pic>
      <p:pic>
        <p:nvPicPr>
          <p:cNvPr id="22531" name="Image 12" descr="Carte-coul-Tunisie.png"/>
          <p:cNvPicPr>
            <a:picLocks noChangeAspect="1"/>
          </p:cNvPicPr>
          <p:nvPr/>
        </p:nvPicPr>
        <p:blipFill>
          <a:blip r:embed="rId4">
            <a:extLst>
              <a:ext uri="{BEBA8EAE-BF5A-486C-A8C5-ECC9F3942E4B}">
                <a14:imgProps xmlns:a14="http://schemas.microsoft.com/office/drawing/2010/main">
                  <a14:imgLayer r:embed="rId5">
                    <a14:imgEffect>
                      <a14:brightnessContrast contrast="-46000"/>
                    </a14:imgEffect>
                  </a14:imgLayer>
                </a14:imgProps>
              </a:ext>
            </a:extLst>
          </a:blip>
          <a:srcRect/>
          <a:stretch>
            <a:fillRect/>
          </a:stretch>
        </p:blipFill>
        <p:spPr bwMode="auto">
          <a:xfrm>
            <a:off x="4139952" y="898718"/>
            <a:ext cx="4819005" cy="5196015"/>
          </a:xfrm>
          <a:prstGeom prst="rect">
            <a:avLst/>
          </a:prstGeom>
          <a:noFill/>
          <a:ln w="9525">
            <a:noFill/>
            <a:miter lim="800000"/>
            <a:headEnd/>
            <a:tailEnd/>
          </a:ln>
        </p:spPr>
      </p:pic>
      <p:sp>
        <p:nvSpPr>
          <p:cNvPr id="22532" name="Sous-titre 2"/>
          <p:cNvSpPr>
            <a:spLocks/>
          </p:cNvSpPr>
          <p:nvPr/>
        </p:nvSpPr>
        <p:spPr bwMode="auto">
          <a:xfrm>
            <a:off x="366712" y="6308725"/>
            <a:ext cx="2189063" cy="296863"/>
          </a:xfrm>
          <a:prstGeom prst="rect">
            <a:avLst/>
          </a:prstGeom>
          <a:noFill/>
          <a:ln w="9525">
            <a:noFill/>
            <a:miter lim="800000"/>
            <a:headEnd/>
            <a:tailEnd/>
          </a:ln>
        </p:spPr>
        <p:txBody>
          <a:bodyPr/>
          <a:lstStyle/>
          <a:p>
            <a:pPr>
              <a:spcBef>
                <a:spcPct val="20000"/>
              </a:spcBef>
              <a:buFont typeface="Arial" charset="0"/>
              <a:buNone/>
            </a:pPr>
            <a:r>
              <a:rPr lang="fr-FR" sz="2000" b="1" dirty="0">
                <a:solidFill>
                  <a:srgbClr val="FFFFFF"/>
                </a:solidFill>
                <a:latin typeface="Pristina"/>
              </a:rPr>
              <a:t>La Tunisie Nouvelle</a:t>
            </a:r>
          </a:p>
        </p:txBody>
      </p:sp>
    </p:spTree>
    <p:extLst>
      <p:ext uri="{BB962C8B-B14F-4D97-AF65-F5344CB8AC3E}">
        <p14:creationId xmlns:p14="http://schemas.microsoft.com/office/powerpoint/2010/main" val="37893477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0825" y="1341438"/>
            <a:ext cx="8642350" cy="590550"/>
          </a:xfrm>
          <a:prstGeom prst="rect">
            <a:avLst/>
          </a:prstGeom>
        </p:spPr>
        <p:txBody>
          <a:bodyPr>
            <a:spAutoFit/>
          </a:bodyPr>
          <a:lstStyle/>
          <a:p>
            <a:pPr>
              <a:lnSpc>
                <a:spcPct val="90000"/>
              </a:lnSpc>
              <a:buClr>
                <a:srgbClr val="000066"/>
              </a:buClr>
              <a:buFont typeface="Wingdings" pitchFamily="2" charset="2"/>
              <a:buChar char="Ø"/>
              <a:defRPr/>
            </a:pPr>
            <a:endParaRPr lang="fr-FR" dirty="0">
              <a:solidFill>
                <a:srgbClr val="663300"/>
              </a:solidFill>
              <a:latin typeface="+mj-lt"/>
            </a:endParaRPr>
          </a:p>
          <a:p>
            <a:pPr>
              <a:lnSpc>
                <a:spcPct val="90000"/>
              </a:lnSpc>
              <a:buClr>
                <a:srgbClr val="000066"/>
              </a:buClr>
              <a:buFont typeface="Wingdings" pitchFamily="2" charset="2"/>
              <a:buChar char="Ø"/>
              <a:defRPr/>
            </a:pPr>
            <a:endParaRPr lang="fr-FR" dirty="0">
              <a:solidFill>
                <a:srgbClr val="663300"/>
              </a:solidFill>
              <a:latin typeface="+mj-lt"/>
            </a:endParaRPr>
          </a:p>
        </p:txBody>
      </p:sp>
      <p:pic>
        <p:nvPicPr>
          <p:cNvPr id="25603" name="Image 3" descr="LOGO CJ ENTIER2 BLC.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201613"/>
            <a:ext cx="9715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h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2446338"/>
            <a:ext cx="4679950" cy="360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5" name="Picture 5" descr="HAB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03363"/>
            <a:ext cx="4714875" cy="3609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5606" name="Rectangle 16"/>
          <p:cNvSpPr>
            <a:spLocks noChangeArrowheads="1"/>
          </p:cNvSpPr>
          <p:nvPr/>
        </p:nvSpPr>
        <p:spPr bwMode="auto">
          <a:xfrm>
            <a:off x="1744662" y="477441"/>
            <a:ext cx="5653087"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2800" i="1" dirty="0">
                <a:solidFill>
                  <a:schemeClr val="bg2">
                    <a:lumMod val="25000"/>
                  </a:schemeClr>
                </a:solidFill>
                <a:latin typeface="Maiandra GD" pitchFamily="34" charset="0"/>
                <a:cs typeface="Arial" charset="0"/>
              </a:rPr>
              <a:t>Déjeuner chez </a:t>
            </a:r>
            <a:r>
              <a:rPr lang="fr-FR" sz="2800" i="1" dirty="0" smtClean="0">
                <a:solidFill>
                  <a:schemeClr val="bg2">
                    <a:lumMod val="25000"/>
                  </a:schemeClr>
                </a:solidFill>
                <a:latin typeface="Maiandra GD" pitchFamily="34" charset="0"/>
                <a:cs typeface="Arial" charset="0"/>
              </a:rPr>
              <a:t>l’habitant</a:t>
            </a:r>
            <a:endParaRPr lang="fr-FR" sz="2800" i="1" dirty="0">
              <a:solidFill>
                <a:schemeClr val="bg2">
                  <a:lumMod val="25000"/>
                </a:schemeClr>
              </a:solidFill>
              <a:latin typeface="Maiandra GD" pitchFamily="34" charset="0"/>
              <a:cs typeface="Arial" charset="0"/>
            </a:endParaRPr>
          </a:p>
        </p:txBody>
      </p:sp>
    </p:spTree>
    <p:extLst>
      <p:ext uri="{BB962C8B-B14F-4D97-AF65-F5344CB8AC3E}">
        <p14:creationId xmlns:p14="http://schemas.microsoft.com/office/powerpoint/2010/main" val="17338101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504" y="1268760"/>
            <a:ext cx="8928992" cy="4462591"/>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112" y="3573016"/>
            <a:ext cx="2537384" cy="1614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Image 5" descr="logoTYPO CJ.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9150" y="6280150"/>
            <a:ext cx="1974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p:cNvSpPr>
            <a:spLocks noChangeArrowheads="1"/>
          </p:cNvSpPr>
          <p:nvPr/>
        </p:nvSpPr>
        <p:spPr bwMode="auto">
          <a:xfrm>
            <a:off x="179512" y="1291493"/>
            <a:ext cx="619268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fr-FR" sz="1400" i="1" dirty="0">
                <a:solidFill>
                  <a:schemeClr val="bg2">
                    <a:lumMod val="25000"/>
                  </a:schemeClr>
                </a:solidFill>
                <a:latin typeface="Maiandra GD" pitchFamily="34" charset="0"/>
              </a:rPr>
              <a:t>Le Green Palm se trouve dans le quartier touristique de </a:t>
            </a:r>
            <a:r>
              <a:rPr lang="fr-FR" sz="1400" i="1" dirty="0" err="1">
                <a:solidFill>
                  <a:schemeClr val="bg2">
                    <a:lumMod val="25000"/>
                  </a:schemeClr>
                </a:solidFill>
                <a:latin typeface="Maiandra GD" pitchFamily="34" charset="0"/>
              </a:rPr>
              <a:t>Midoun</a:t>
            </a:r>
            <a:r>
              <a:rPr lang="fr-FR" sz="1400" i="1" dirty="0">
                <a:solidFill>
                  <a:schemeClr val="bg2">
                    <a:lumMod val="25000"/>
                  </a:schemeClr>
                </a:solidFill>
                <a:latin typeface="Maiandra GD" pitchFamily="34" charset="0"/>
              </a:rPr>
              <a:t>. Il assure un service de navette gratuit à destination d'une plage privée située à seulement 300 mètres. Il possède 2 piscines ainsi qu'un spa avec un bain à remous, un hammam et un sauna</a:t>
            </a:r>
            <a:r>
              <a:rPr lang="fr-FR" sz="1400" i="1" dirty="0" smtClean="0">
                <a:solidFill>
                  <a:schemeClr val="bg2">
                    <a:lumMod val="25000"/>
                  </a:schemeClr>
                </a:solidFill>
                <a:latin typeface="Maiandra GD" pitchFamily="34" charset="0"/>
              </a:rPr>
              <a:t>.</a:t>
            </a:r>
          </a:p>
          <a:p>
            <a:endParaRPr lang="fr-FR" sz="1400" i="1" dirty="0">
              <a:solidFill>
                <a:schemeClr val="bg2">
                  <a:lumMod val="25000"/>
                </a:schemeClr>
              </a:solidFill>
              <a:latin typeface="Maiandra GD" pitchFamily="34" charset="0"/>
            </a:endParaRPr>
          </a:p>
          <a:p>
            <a:pPr algn="just"/>
            <a:r>
              <a:rPr lang="fr-FR" sz="1400" i="1" dirty="0">
                <a:solidFill>
                  <a:schemeClr val="bg2">
                    <a:lumMod val="25000"/>
                  </a:schemeClr>
                </a:solidFill>
                <a:latin typeface="Maiandra GD" pitchFamily="34" charset="0"/>
              </a:rPr>
              <a:t>Les chambres insonorisées et climatisées de l'hôtel Green Palm sont dotées d'une télévision par satellite, d'une salle de bains privative et d'un balcon donnant sur la palmeraie</a:t>
            </a:r>
            <a:r>
              <a:rPr lang="fr-FR" sz="1400" i="1" dirty="0" smtClean="0">
                <a:solidFill>
                  <a:schemeClr val="bg2">
                    <a:lumMod val="25000"/>
                  </a:schemeClr>
                </a:solidFill>
                <a:latin typeface="Maiandra GD" pitchFamily="34" charset="0"/>
              </a:rPr>
              <a:t>.</a:t>
            </a:r>
          </a:p>
          <a:p>
            <a:endParaRPr lang="fr-FR" sz="1400" i="1" dirty="0">
              <a:solidFill>
                <a:schemeClr val="bg2">
                  <a:lumMod val="25000"/>
                </a:schemeClr>
              </a:solidFill>
              <a:latin typeface="Maiandra GD" pitchFamily="34" charset="0"/>
            </a:endParaRPr>
          </a:p>
          <a:p>
            <a:pPr algn="just"/>
            <a:r>
              <a:rPr lang="fr-FR" sz="1400" i="1" dirty="0">
                <a:solidFill>
                  <a:schemeClr val="bg2">
                    <a:lumMod val="25000"/>
                  </a:schemeClr>
                </a:solidFill>
                <a:latin typeface="Maiandra GD" pitchFamily="34" charset="0"/>
              </a:rPr>
              <a:t>Vous pourrez savourer un petit-déjeuner continental et une cuisine tunisienne traditionnelle au restaurant du Green Palm. L'hôtel abrite également un bar-salon et une terrasse au bord de la piscine</a:t>
            </a:r>
            <a:r>
              <a:rPr lang="fr-FR" sz="1400" i="1" dirty="0" smtClean="0">
                <a:solidFill>
                  <a:schemeClr val="bg2">
                    <a:lumMod val="25000"/>
                  </a:schemeClr>
                </a:solidFill>
                <a:latin typeface="Maiandra GD" pitchFamily="34" charset="0"/>
              </a:rPr>
              <a:t>.</a:t>
            </a:r>
          </a:p>
          <a:p>
            <a:endParaRPr lang="fr-FR" sz="1400" i="1" dirty="0" smtClean="0">
              <a:solidFill>
                <a:schemeClr val="bg2">
                  <a:lumMod val="25000"/>
                </a:schemeClr>
              </a:solidFill>
              <a:latin typeface="Maiandra GD" pitchFamily="34" charset="0"/>
            </a:endParaRPr>
          </a:p>
          <a:p>
            <a:endParaRPr lang="fr-FR" sz="1400" i="1" dirty="0">
              <a:solidFill>
                <a:schemeClr val="bg2">
                  <a:lumMod val="25000"/>
                </a:schemeClr>
              </a:solidFill>
              <a:latin typeface="Maiandra GD" pitchFamily="34" charset="0"/>
            </a:endParaRPr>
          </a:p>
          <a:p>
            <a:pPr algn="just"/>
            <a:r>
              <a:rPr lang="fr-FR" sz="1400" i="1" dirty="0" smtClean="0">
                <a:solidFill>
                  <a:schemeClr val="bg2">
                    <a:lumMod val="25000"/>
                  </a:schemeClr>
                </a:solidFill>
                <a:latin typeface="Maiandra GD" pitchFamily="34" charset="0"/>
              </a:rPr>
              <a:t>		Le </a:t>
            </a:r>
            <a:r>
              <a:rPr lang="fr-FR" sz="1400" i="1" dirty="0">
                <a:solidFill>
                  <a:schemeClr val="bg2">
                    <a:lumMod val="25000"/>
                  </a:schemeClr>
                </a:solidFill>
                <a:latin typeface="Maiandra GD" pitchFamily="34" charset="0"/>
              </a:rPr>
              <a:t>Green Palm possède </a:t>
            </a:r>
            <a:r>
              <a:rPr lang="fr-FR" sz="1400" i="1" dirty="0" smtClean="0">
                <a:solidFill>
                  <a:schemeClr val="bg2">
                    <a:lumMod val="25000"/>
                  </a:schemeClr>
                </a:solidFill>
                <a:latin typeface="Maiandra GD" pitchFamily="34" charset="0"/>
              </a:rPr>
              <a:t>une connexion Wi-Fi </a:t>
            </a:r>
            <a:r>
              <a:rPr lang="fr-FR" sz="1400" i="1" dirty="0">
                <a:solidFill>
                  <a:schemeClr val="bg2">
                    <a:lumMod val="25000"/>
                  </a:schemeClr>
                </a:solidFill>
                <a:latin typeface="Maiandra GD" pitchFamily="34" charset="0"/>
              </a:rPr>
              <a:t>gratuite</a:t>
            </a:r>
            <a:r>
              <a:rPr lang="fr-FR" sz="1400" i="1" dirty="0" smtClean="0">
                <a:solidFill>
                  <a:schemeClr val="bg2">
                    <a:lumMod val="25000"/>
                  </a:schemeClr>
                </a:solidFill>
                <a:latin typeface="Maiandra GD" pitchFamily="34" charset="0"/>
              </a:rPr>
              <a:t>.		Vous </a:t>
            </a:r>
            <a:r>
              <a:rPr lang="fr-FR" sz="1400" i="1" dirty="0">
                <a:solidFill>
                  <a:schemeClr val="bg2">
                    <a:lumMod val="25000"/>
                  </a:schemeClr>
                </a:solidFill>
                <a:latin typeface="Maiandra GD" pitchFamily="34" charset="0"/>
              </a:rPr>
              <a:t>pourrez vous rendre dans </a:t>
            </a:r>
            <a:r>
              <a:rPr lang="fr-FR" sz="1400" i="1" dirty="0" smtClean="0">
                <a:solidFill>
                  <a:schemeClr val="bg2">
                    <a:lumMod val="25000"/>
                  </a:schemeClr>
                </a:solidFill>
                <a:latin typeface="Maiandra GD" pitchFamily="34" charset="0"/>
              </a:rPr>
              <a:t>les</a:t>
            </a:r>
            <a:r>
              <a:rPr lang="fr-FR" sz="1400" i="1" dirty="0">
                <a:solidFill>
                  <a:schemeClr val="bg2">
                    <a:lumMod val="25000"/>
                  </a:schemeClr>
                </a:solidFill>
                <a:latin typeface="Maiandra GD" pitchFamily="34" charset="0"/>
              </a:rPr>
              <a:t> </a:t>
            </a:r>
            <a:r>
              <a:rPr lang="fr-FR" sz="1400" i="1" dirty="0" smtClean="0">
                <a:solidFill>
                  <a:schemeClr val="bg2">
                    <a:lumMod val="25000"/>
                  </a:schemeClr>
                </a:solidFill>
                <a:latin typeface="Maiandra GD" pitchFamily="34" charset="0"/>
              </a:rPr>
              <a:t>boutiques de		l'hôtel </a:t>
            </a:r>
            <a:r>
              <a:rPr lang="fr-FR" sz="1400" i="1" dirty="0">
                <a:solidFill>
                  <a:schemeClr val="bg2">
                    <a:lumMod val="25000"/>
                  </a:schemeClr>
                </a:solidFill>
                <a:latin typeface="Maiandra GD" pitchFamily="34" charset="0"/>
              </a:rPr>
              <a:t>et faire une partie de tennis ou </a:t>
            </a:r>
            <a:r>
              <a:rPr lang="fr-FR" sz="1400" i="1" dirty="0" smtClean="0">
                <a:solidFill>
                  <a:schemeClr val="bg2">
                    <a:lumMod val="25000"/>
                  </a:schemeClr>
                </a:solidFill>
                <a:latin typeface="Maiandra GD" pitchFamily="34" charset="0"/>
              </a:rPr>
              <a:t>de </a:t>
            </a:r>
            <a:r>
              <a:rPr lang="fr-FR" sz="1400" i="1" dirty="0">
                <a:solidFill>
                  <a:schemeClr val="bg2">
                    <a:lumMod val="25000"/>
                  </a:schemeClr>
                </a:solidFill>
                <a:latin typeface="Maiandra GD" pitchFamily="34" charset="0"/>
              </a:rPr>
              <a:t>minigolf. </a:t>
            </a:r>
            <a:endParaRPr lang="fr-FR" sz="1400" i="1" dirty="0" smtClean="0">
              <a:solidFill>
                <a:schemeClr val="bg2">
                  <a:lumMod val="25000"/>
                </a:schemeClr>
              </a:solidFill>
              <a:latin typeface="Maiandra GD" pitchFamily="34" charset="0"/>
            </a:endParaRPr>
          </a:p>
          <a:p>
            <a:pPr algn="just"/>
            <a:r>
              <a:rPr lang="fr-FR" sz="1400" i="1" dirty="0">
                <a:solidFill>
                  <a:schemeClr val="bg2">
                    <a:lumMod val="25000"/>
                  </a:schemeClr>
                </a:solidFill>
                <a:latin typeface="Maiandra GD" pitchFamily="34" charset="0"/>
              </a:rPr>
              <a:t>	</a:t>
            </a:r>
            <a:r>
              <a:rPr lang="fr-FR" sz="1400" i="1" dirty="0" smtClean="0">
                <a:solidFill>
                  <a:schemeClr val="bg2">
                    <a:lumMod val="25000"/>
                  </a:schemeClr>
                </a:solidFill>
                <a:latin typeface="Maiandra GD" pitchFamily="34" charset="0"/>
              </a:rPr>
              <a:t>	L'aéroport </a:t>
            </a:r>
            <a:r>
              <a:rPr lang="fr-FR" sz="1400" i="1" dirty="0">
                <a:solidFill>
                  <a:schemeClr val="bg2">
                    <a:lumMod val="25000"/>
                  </a:schemeClr>
                </a:solidFill>
                <a:latin typeface="Maiandra GD" pitchFamily="34" charset="0"/>
              </a:rPr>
              <a:t>de Djerba-</a:t>
            </a:r>
            <a:r>
              <a:rPr lang="fr-FR" sz="1400" i="1" dirty="0" err="1">
                <a:solidFill>
                  <a:schemeClr val="bg2">
                    <a:lumMod val="25000"/>
                  </a:schemeClr>
                </a:solidFill>
                <a:latin typeface="Maiandra GD" pitchFamily="34" charset="0"/>
              </a:rPr>
              <a:t>Zarzis</a:t>
            </a:r>
            <a:r>
              <a:rPr lang="fr-FR" sz="1400" i="1" dirty="0">
                <a:solidFill>
                  <a:schemeClr val="bg2">
                    <a:lumMod val="25000"/>
                  </a:schemeClr>
                </a:solidFill>
                <a:latin typeface="Maiandra GD" pitchFamily="34" charset="0"/>
              </a:rPr>
              <a:t> se situe à 25 km.</a:t>
            </a:r>
          </a:p>
        </p:txBody>
      </p:sp>
      <p:sp>
        <p:nvSpPr>
          <p:cNvPr id="6149" name="ZoneTexte 6"/>
          <p:cNvSpPr txBox="1">
            <a:spLocks noChangeArrowheads="1"/>
          </p:cNvSpPr>
          <p:nvPr/>
        </p:nvSpPr>
        <p:spPr bwMode="auto">
          <a:xfrm>
            <a:off x="2843808" y="346274"/>
            <a:ext cx="762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sz="3600" i="1" dirty="0" smtClean="0">
                <a:solidFill>
                  <a:schemeClr val="bg2">
                    <a:lumMod val="25000"/>
                  </a:schemeClr>
                </a:solidFill>
                <a:latin typeface="Maiandra GD" pitchFamily="34" charset="0"/>
              </a:rPr>
              <a:t>Green Palm </a:t>
            </a:r>
            <a:r>
              <a:rPr lang="fr-FR" sz="3600" i="1" dirty="0">
                <a:solidFill>
                  <a:schemeClr val="bg2">
                    <a:lumMod val="25000"/>
                  </a:schemeClr>
                </a:solidFill>
                <a:latin typeface="Maiandra GD" pitchFamily="34" charset="0"/>
              </a:rPr>
              <a:t>****</a:t>
            </a:r>
          </a:p>
        </p:txBody>
      </p:sp>
      <p:sp>
        <p:nvSpPr>
          <p:cNvPr id="10" name="Rectangle 12"/>
          <p:cNvSpPr>
            <a:spLocks noChangeArrowheads="1"/>
          </p:cNvSpPr>
          <p:nvPr/>
        </p:nvSpPr>
        <p:spPr bwMode="auto">
          <a:xfrm>
            <a:off x="-143793" y="215876"/>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3*</a:t>
            </a:r>
            <a:endParaRPr lang="fr-FR" sz="3200" i="1" dirty="0">
              <a:solidFill>
                <a:srgbClr val="663300"/>
              </a:solidFill>
              <a:latin typeface="Maiandra GD" pitchFamily="34" charset="0"/>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188">
            <a:off x="256655" y="4338418"/>
            <a:ext cx="1617355" cy="1532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677" y="343665"/>
            <a:ext cx="1775779" cy="2869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9" descr="CJ horizon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050" y="6342063"/>
            <a:ext cx="22669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9260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2276872"/>
            <a:ext cx="304956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176084"/>
            <a:ext cx="3049566" cy="2078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968" y="829566"/>
            <a:ext cx="2376264" cy="2520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677" y="3474126"/>
            <a:ext cx="4326991" cy="27954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2" y="4382224"/>
            <a:ext cx="3049565" cy="1916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74405">
            <a:off x="3666130" y="705318"/>
            <a:ext cx="1798573" cy="2657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4932040" y="195824"/>
            <a:ext cx="2821478" cy="523220"/>
          </a:xfrm>
          <a:prstGeom prst="rect">
            <a:avLst/>
          </a:prstGeom>
        </p:spPr>
        <p:txBody>
          <a:bodyPr wrap="none">
            <a:spAutoFit/>
          </a:bodyPr>
          <a:lstStyle/>
          <a:p>
            <a:r>
              <a:rPr lang="fr-FR" sz="2800" i="1" dirty="0">
                <a:solidFill>
                  <a:schemeClr val="bg2">
                    <a:lumMod val="25000"/>
                  </a:schemeClr>
                </a:solidFill>
                <a:latin typeface="Maiandra GD" pitchFamily="34" charset="0"/>
              </a:rPr>
              <a:t>Green Palm ****</a:t>
            </a:r>
          </a:p>
        </p:txBody>
      </p:sp>
    </p:spTree>
    <p:extLst>
      <p:ext uri="{BB962C8B-B14F-4D97-AF65-F5344CB8AC3E}">
        <p14:creationId xmlns:p14="http://schemas.microsoft.com/office/powerpoint/2010/main" val="318889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412776"/>
            <a:ext cx="8229600" cy="3672408"/>
          </a:xfrm>
        </p:spPr>
        <p:txBody>
          <a:bodyPr>
            <a:noAutofit/>
          </a:bodyPr>
          <a:lstStyle/>
          <a:p>
            <a:r>
              <a:rPr lang="fr-FR" sz="2800" dirty="0" smtClean="0">
                <a:solidFill>
                  <a:schemeClr val="bg2">
                    <a:lumMod val="25000"/>
                  </a:schemeClr>
                </a:solidFill>
                <a:latin typeface="Maiandra GD" pitchFamily="34" charset="0"/>
              </a:rPr>
              <a:t>Temps libre à l’hôtel pour profiter de ses infrastructures</a:t>
            </a:r>
            <a:br>
              <a:rPr lang="fr-FR" sz="2800" dirty="0" smtClean="0">
                <a:solidFill>
                  <a:schemeClr val="bg2">
                    <a:lumMod val="25000"/>
                  </a:schemeClr>
                </a:solidFill>
                <a:latin typeface="Maiandra GD" pitchFamily="34" charset="0"/>
              </a:rPr>
            </a:br>
            <a:r>
              <a:rPr lang="fr-FR" sz="2800" dirty="0" smtClean="0">
                <a:solidFill>
                  <a:schemeClr val="bg2">
                    <a:lumMod val="25000"/>
                  </a:schemeClr>
                </a:solidFill>
                <a:latin typeface="Maiandra GD" pitchFamily="34" charset="0"/>
              </a:rPr>
              <a:t/>
            </a:r>
            <a:br>
              <a:rPr lang="fr-FR" sz="2800" dirty="0" smtClean="0">
                <a:solidFill>
                  <a:schemeClr val="bg2">
                    <a:lumMod val="25000"/>
                  </a:schemeClr>
                </a:solidFill>
                <a:latin typeface="Maiandra GD" pitchFamily="34" charset="0"/>
              </a:rPr>
            </a:br>
            <a:r>
              <a:rPr lang="fr-FR" sz="2800" dirty="0">
                <a:solidFill>
                  <a:schemeClr val="bg2">
                    <a:lumMod val="25000"/>
                  </a:schemeClr>
                </a:solidFill>
                <a:latin typeface="Maiandra GD" pitchFamily="34" charset="0"/>
              </a:rPr>
              <a:t/>
            </a:r>
            <a:br>
              <a:rPr lang="fr-FR" sz="2800" dirty="0">
                <a:solidFill>
                  <a:schemeClr val="bg2">
                    <a:lumMod val="25000"/>
                  </a:schemeClr>
                </a:solidFill>
                <a:latin typeface="Maiandra GD" pitchFamily="34" charset="0"/>
              </a:rPr>
            </a:br>
            <a:r>
              <a:rPr lang="fr-FR" sz="2800" dirty="0" smtClean="0">
                <a:solidFill>
                  <a:schemeClr val="bg2">
                    <a:lumMod val="25000"/>
                  </a:schemeClr>
                </a:solidFill>
                <a:latin typeface="Maiandra GD" pitchFamily="34" charset="0"/>
              </a:rPr>
              <a:t>Puis transfert vers l’aéroport de Djerba</a:t>
            </a:r>
            <a:endParaRPr lang="fr-FR" sz="2800" dirty="0">
              <a:solidFill>
                <a:schemeClr val="bg2">
                  <a:lumMod val="25000"/>
                </a:schemeClr>
              </a:solidFill>
              <a:latin typeface="Maiandra GD" pitchFamily="34" charset="0"/>
            </a:endParaRPr>
          </a:p>
        </p:txBody>
      </p:sp>
      <p:sp>
        <p:nvSpPr>
          <p:cNvPr id="4" name="Rectangle 12"/>
          <p:cNvSpPr>
            <a:spLocks noChangeArrowheads="1"/>
          </p:cNvSpPr>
          <p:nvPr/>
        </p:nvSpPr>
        <p:spPr bwMode="auto">
          <a:xfrm>
            <a:off x="-143793" y="215876"/>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a:t>
            </a:r>
            <a:r>
              <a:rPr lang="fr-FR" sz="3200" i="1" dirty="0">
                <a:solidFill>
                  <a:srgbClr val="663300"/>
                </a:solidFill>
                <a:latin typeface="Maiandra GD" pitchFamily="34" charset="0"/>
              </a:rPr>
              <a:t>4</a:t>
            </a:r>
            <a:r>
              <a:rPr lang="fr-FR" sz="3200" i="1" dirty="0" smtClean="0">
                <a:solidFill>
                  <a:srgbClr val="663300"/>
                </a:solidFill>
                <a:latin typeface="Maiandra GD" pitchFamily="34" charset="0"/>
              </a:rPr>
              <a:t>*</a:t>
            </a:r>
            <a:endParaRPr lang="fr-FR" sz="3200" i="1" dirty="0">
              <a:solidFill>
                <a:srgbClr val="663300"/>
              </a:solidFill>
              <a:latin typeface="Maiandra GD" pitchFamily="34" charset="0"/>
            </a:endParaRPr>
          </a:p>
        </p:txBody>
      </p:sp>
    </p:spTree>
    <p:extLst>
      <p:ext uri="{BB962C8B-B14F-4D97-AF65-F5344CB8AC3E}">
        <p14:creationId xmlns:p14="http://schemas.microsoft.com/office/powerpoint/2010/main" val="172666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5000" r="-1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i="1" dirty="0" smtClean="0">
                <a:solidFill>
                  <a:schemeClr val="bg2">
                    <a:lumMod val="25000"/>
                  </a:schemeClr>
                </a:solidFill>
                <a:latin typeface="Maiandra GD" pitchFamily="34" charset="0"/>
              </a:rPr>
              <a:t>Contact</a:t>
            </a:r>
            <a:endParaRPr lang="fr-FR" sz="3600" i="1" dirty="0">
              <a:solidFill>
                <a:schemeClr val="bg2">
                  <a:lumMod val="25000"/>
                </a:schemeClr>
              </a:solidFill>
              <a:latin typeface="Maiandra GD" pitchFamily="34" charset="0"/>
            </a:endParaRPr>
          </a:p>
        </p:txBody>
      </p:sp>
      <p:pic>
        <p:nvPicPr>
          <p:cNvPr id="4" name="Picture 8" descr="Toz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948863"/>
            <a:ext cx="9076487" cy="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539552" y="3429000"/>
            <a:ext cx="799306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eaLnBrk="1" hangingPunct="1">
              <a:spcBef>
                <a:spcPct val="50000"/>
              </a:spcBef>
            </a:pPr>
            <a:r>
              <a:rPr lang="fr-FR" sz="2000" b="1" i="1" dirty="0">
                <a:solidFill>
                  <a:schemeClr val="bg2">
                    <a:lumMod val="25000"/>
                  </a:schemeClr>
                </a:solidFill>
                <a:latin typeface="Maiandra GD" pitchFamily="34" charset="0"/>
                <a:ea typeface="MS PGothic"/>
              </a:rPr>
              <a:t>Caroline Dupuy – Chef de projets</a:t>
            </a:r>
          </a:p>
          <a:p>
            <a:pPr algn="ctr" eaLnBrk="1" hangingPunct="1">
              <a:spcBef>
                <a:spcPct val="50000"/>
              </a:spcBef>
            </a:pPr>
            <a:r>
              <a:rPr lang="fr-FR" sz="2000" i="1" dirty="0">
                <a:solidFill>
                  <a:schemeClr val="bg2">
                    <a:lumMod val="25000"/>
                  </a:schemeClr>
                </a:solidFill>
                <a:latin typeface="Maiandra GD" pitchFamily="34" charset="0"/>
                <a:ea typeface="MS PGothic"/>
              </a:rPr>
              <a:t>01 49 651 034</a:t>
            </a:r>
          </a:p>
          <a:p>
            <a:pPr algn="ctr" eaLnBrk="1" hangingPunct="1">
              <a:spcBef>
                <a:spcPct val="50000"/>
              </a:spcBef>
            </a:pPr>
            <a:r>
              <a:rPr lang="fr-FR" sz="2000" i="1" dirty="0">
                <a:solidFill>
                  <a:schemeClr val="bg2">
                    <a:lumMod val="25000"/>
                  </a:schemeClr>
                </a:solidFill>
                <a:latin typeface="Maiandra GD" pitchFamily="34" charset="0"/>
                <a:ea typeface="MS PGothic"/>
              </a:rPr>
              <a:t>caroline@croisierejaune.com</a:t>
            </a:r>
          </a:p>
          <a:p>
            <a:pPr algn="ctr" eaLnBrk="1" hangingPunct="1">
              <a:spcBef>
                <a:spcPct val="50000"/>
              </a:spcBef>
            </a:pPr>
            <a:r>
              <a:rPr lang="fr-FR" sz="2000" i="1" dirty="0">
                <a:solidFill>
                  <a:schemeClr val="bg2">
                    <a:lumMod val="25000"/>
                  </a:schemeClr>
                </a:solidFill>
                <a:latin typeface="Maiandra GD" pitchFamily="34" charset="0"/>
                <a:ea typeface="MS PGothic"/>
                <a:hlinkClick r:id="rId4"/>
              </a:rPr>
              <a:t>www.croisierejaune.com</a:t>
            </a:r>
            <a:endParaRPr lang="fr-FR" sz="2000" i="1" dirty="0">
              <a:solidFill>
                <a:schemeClr val="bg2">
                  <a:lumMod val="25000"/>
                </a:schemeClr>
              </a:solidFill>
              <a:latin typeface="Maiandra GD" pitchFamily="34" charset="0"/>
              <a:ea typeface="MS PGothic"/>
            </a:endParaRPr>
          </a:p>
        </p:txBody>
      </p:sp>
    </p:spTree>
    <p:extLst>
      <p:ext uri="{BB962C8B-B14F-4D97-AF65-F5344CB8AC3E}">
        <p14:creationId xmlns:p14="http://schemas.microsoft.com/office/powerpoint/2010/main" val="244517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J horizon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40"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5456" y="2204864"/>
            <a:ext cx="8737024" cy="324036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595" name="Rectangle 2"/>
          <p:cNvSpPr>
            <a:spLocks noChangeArrowheads="1"/>
          </p:cNvSpPr>
          <p:nvPr/>
        </p:nvSpPr>
        <p:spPr bwMode="auto">
          <a:xfrm>
            <a:off x="11440" y="618222"/>
            <a:ext cx="5983638" cy="479425"/>
          </a:xfrm>
          <a:prstGeom prst="rect">
            <a:avLst/>
          </a:prstGeom>
          <a:noFill/>
          <a:ln w="9525">
            <a:noFill/>
            <a:miter lim="800000"/>
            <a:headEnd/>
            <a:tailEnd/>
          </a:ln>
        </p:spPr>
        <p:txBody>
          <a:bodyPr/>
          <a:lstStyle/>
          <a:p>
            <a:pPr marL="342900" indent="-342900" algn="ctr" defTabSz="914400">
              <a:spcBef>
                <a:spcPct val="20000"/>
              </a:spcBef>
            </a:pPr>
            <a:r>
              <a:rPr lang="fr-FR" sz="2400" i="1" dirty="0" smtClean="0">
                <a:solidFill>
                  <a:schemeClr val="bg2">
                    <a:lumMod val="25000"/>
                  </a:schemeClr>
                </a:solidFill>
                <a:latin typeface="Maiandra GD" pitchFamily="34" charset="0"/>
              </a:rPr>
              <a:t>Transfert de l’aéroport de Tozeur </a:t>
            </a:r>
          </a:p>
          <a:p>
            <a:pPr marL="342900" indent="-342900" algn="ctr" defTabSz="914400">
              <a:spcBef>
                <a:spcPct val="20000"/>
              </a:spcBef>
            </a:pPr>
            <a:r>
              <a:rPr lang="fr-FR" sz="2400" i="1" dirty="0" smtClean="0">
                <a:solidFill>
                  <a:schemeClr val="bg2">
                    <a:lumMod val="25000"/>
                  </a:schemeClr>
                </a:solidFill>
                <a:latin typeface="Maiandra GD" pitchFamily="34" charset="0"/>
              </a:rPr>
              <a:t>en </a:t>
            </a:r>
            <a:r>
              <a:rPr lang="fr-FR" sz="2400" i="1" dirty="0">
                <a:solidFill>
                  <a:schemeClr val="bg2">
                    <a:lumMod val="25000"/>
                  </a:schemeClr>
                </a:solidFill>
                <a:latin typeface="Maiandra GD" pitchFamily="34" charset="0"/>
              </a:rPr>
              <a:t>direction de la Palmeraie en calèche</a:t>
            </a:r>
          </a:p>
        </p:txBody>
      </p:sp>
      <p:pic>
        <p:nvPicPr>
          <p:cNvPr id="110598" name="Picture 8" descr="1647MX"/>
          <p:cNvPicPr>
            <a:picLocks noChangeAspect="1" noChangeArrowheads="1"/>
          </p:cNvPicPr>
          <p:nvPr/>
        </p:nvPicPr>
        <p:blipFill>
          <a:blip r:embed="rId3" cstate="print"/>
          <a:srcRect/>
          <a:stretch>
            <a:fillRect/>
          </a:stretch>
        </p:blipFill>
        <p:spPr bwMode="auto">
          <a:xfrm>
            <a:off x="683568" y="1772816"/>
            <a:ext cx="4752528" cy="436982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0600" name="Picture 8" descr="IMG_4308BR"/>
          <p:cNvPicPr>
            <a:picLocks noChangeAspect="1" noChangeArrowheads="1"/>
          </p:cNvPicPr>
          <p:nvPr/>
        </p:nvPicPr>
        <p:blipFill>
          <a:blip r:embed="rId4" cstate="print"/>
          <a:srcRect/>
          <a:stretch>
            <a:fillRect/>
          </a:stretch>
        </p:blipFill>
        <p:spPr bwMode="auto">
          <a:xfrm>
            <a:off x="5853248" y="3202790"/>
            <a:ext cx="2304256" cy="3459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0597" name="Picture 6" descr="4372MX"/>
          <p:cNvPicPr>
            <a:picLocks noChangeAspect="1" noChangeArrowheads="1"/>
          </p:cNvPicPr>
          <p:nvPr/>
        </p:nvPicPr>
        <p:blipFill>
          <a:blip r:embed="rId5" cstate="print"/>
          <a:srcRect/>
          <a:stretch>
            <a:fillRect/>
          </a:stretch>
        </p:blipFill>
        <p:spPr bwMode="auto">
          <a:xfrm>
            <a:off x="5853248" y="1384625"/>
            <a:ext cx="2304256" cy="17288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104" y="142363"/>
            <a:ext cx="1899879" cy="486287"/>
          </a:xfrm>
          <a:prstGeom prst="rect">
            <a:avLst/>
          </a:prstGeom>
        </p:spPr>
        <p:txBody>
          <a:bodyPr wrap="none">
            <a:spAutoFit/>
          </a:bodyPr>
          <a:lstStyle/>
          <a:p>
            <a:pPr marL="342900" indent="-342900" algn="ctr">
              <a:lnSpc>
                <a:spcPct val="80000"/>
              </a:lnSpc>
              <a:spcBef>
                <a:spcPct val="20000"/>
              </a:spcBef>
            </a:pPr>
            <a:r>
              <a:rPr lang="fr-FR" sz="3200" i="1" dirty="0" smtClean="0">
                <a:solidFill>
                  <a:srgbClr val="663300"/>
                </a:solidFill>
                <a:latin typeface="Maiandra GD" pitchFamily="34" charset="0"/>
              </a:rPr>
              <a:t>* Jour 1 *</a:t>
            </a:r>
            <a:endParaRPr lang="fr-FR" sz="3200" i="1" dirty="0">
              <a:solidFill>
                <a:srgbClr val="663300"/>
              </a:solidFill>
              <a:latin typeface="Maiandra GD" pitchFamily="34" charset="0"/>
            </a:endParaRPr>
          </a:p>
        </p:txBody>
      </p:sp>
    </p:spTree>
    <p:extLst>
      <p:ext uri="{BB962C8B-B14F-4D97-AF65-F5344CB8AC3E}">
        <p14:creationId xmlns:p14="http://schemas.microsoft.com/office/powerpoint/2010/main" val="12922749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32" y="1397475"/>
            <a:ext cx="5904656" cy="4824536"/>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162" name="Rectangle 12"/>
          <p:cNvSpPr>
            <a:spLocks noChangeArrowheads="1"/>
          </p:cNvSpPr>
          <p:nvPr/>
        </p:nvSpPr>
        <p:spPr bwMode="auto">
          <a:xfrm>
            <a:off x="395536" y="980728"/>
            <a:ext cx="8281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tabLst>
                <a:tab pos="2871788" algn="l"/>
              </a:tabLst>
            </a:pPr>
            <a:r>
              <a:rPr lang="fr-FR" sz="3200" i="1" dirty="0">
                <a:solidFill>
                  <a:schemeClr val="bg2">
                    <a:lumMod val="25000"/>
                  </a:schemeClr>
                </a:solidFill>
                <a:latin typeface="Maiandra GD" pitchFamily="34" charset="0"/>
              </a:rPr>
              <a:t>Tourisme responsable </a:t>
            </a:r>
            <a:r>
              <a:rPr lang="fr-FR" sz="2600" i="1" dirty="0">
                <a:solidFill>
                  <a:schemeClr val="bg2">
                    <a:lumMod val="25000"/>
                  </a:schemeClr>
                </a:solidFill>
                <a:latin typeface="Maiandra GD" pitchFamily="34" charset="0"/>
              </a:rPr>
              <a:t>: </a:t>
            </a:r>
            <a:endParaRPr lang="fr-FR" sz="2600" i="1" dirty="0" smtClean="0">
              <a:solidFill>
                <a:schemeClr val="bg2">
                  <a:lumMod val="25000"/>
                </a:schemeClr>
              </a:solidFill>
              <a:latin typeface="Maiandra GD" pitchFamily="34" charset="0"/>
            </a:endParaRPr>
          </a:p>
          <a:p>
            <a:pPr marL="342900" indent="-342900" algn="ctr">
              <a:lnSpc>
                <a:spcPct val="80000"/>
              </a:lnSpc>
              <a:spcBef>
                <a:spcPct val="20000"/>
              </a:spcBef>
            </a:pPr>
            <a:r>
              <a:rPr lang="fr-FR" sz="2600" i="1" dirty="0" smtClean="0">
                <a:solidFill>
                  <a:schemeClr val="bg2">
                    <a:lumMod val="25000"/>
                  </a:schemeClr>
                </a:solidFill>
                <a:latin typeface="Maiandra GD" pitchFamily="34" charset="0"/>
              </a:rPr>
              <a:t>plantation </a:t>
            </a:r>
            <a:r>
              <a:rPr lang="fr-FR" sz="2600" i="1" dirty="0">
                <a:solidFill>
                  <a:schemeClr val="bg2">
                    <a:lumMod val="25000"/>
                  </a:schemeClr>
                </a:solidFill>
                <a:latin typeface="Maiandra GD" pitchFamily="34" charset="0"/>
              </a:rPr>
              <a:t>de palmiers</a:t>
            </a:r>
          </a:p>
        </p:txBody>
      </p:sp>
      <p:sp>
        <p:nvSpPr>
          <p:cNvPr id="92163"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Jour 1 *</a:t>
            </a:r>
          </a:p>
        </p:txBody>
      </p:sp>
      <p:pic>
        <p:nvPicPr>
          <p:cNvPr id="92164" name="Picture 9" descr="ElFaouarII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4" y="2094012"/>
            <a:ext cx="4465638" cy="3351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65" name="Picture 10" descr="IMG_58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096" y="2093912"/>
            <a:ext cx="4467880" cy="3351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66" name="Picture 9" descr="CJ horizon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4466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536" y="2132856"/>
            <a:ext cx="8424936" cy="324036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210" name="Rectangle 2"/>
          <p:cNvSpPr>
            <a:spLocks noChangeArrowheads="1"/>
          </p:cNvSpPr>
          <p:nvPr/>
        </p:nvSpPr>
        <p:spPr bwMode="auto">
          <a:xfrm>
            <a:off x="1475656" y="391319"/>
            <a:ext cx="8020443" cy="72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fr-FR" sz="2800" i="1" dirty="0">
                <a:solidFill>
                  <a:schemeClr val="bg2">
                    <a:lumMod val="25000"/>
                  </a:schemeClr>
                </a:solidFill>
                <a:latin typeface="Maiandra GD" pitchFamily="34" charset="0"/>
              </a:rPr>
              <a:t>Service </a:t>
            </a:r>
            <a:r>
              <a:rPr lang="fr-FR" sz="2800" i="1" dirty="0" smtClean="0">
                <a:solidFill>
                  <a:schemeClr val="bg2">
                    <a:lumMod val="25000"/>
                  </a:schemeClr>
                </a:solidFill>
                <a:latin typeface="Maiandra GD" pitchFamily="34" charset="0"/>
              </a:rPr>
              <a:t>thé à la menthe &amp; gâteaux </a:t>
            </a:r>
          </a:p>
          <a:p>
            <a:pPr algn="ctr"/>
            <a:r>
              <a:rPr lang="fr-FR" sz="2800" i="1" dirty="0" smtClean="0">
                <a:solidFill>
                  <a:schemeClr val="bg2">
                    <a:lumMod val="25000"/>
                  </a:schemeClr>
                </a:solidFill>
                <a:latin typeface="Maiandra GD" pitchFamily="34" charset="0"/>
              </a:rPr>
              <a:t>Avec les locaux dans </a:t>
            </a:r>
            <a:r>
              <a:rPr lang="fr-FR" sz="2800" i="1" dirty="0">
                <a:solidFill>
                  <a:schemeClr val="bg2">
                    <a:lumMod val="25000"/>
                  </a:schemeClr>
                </a:solidFill>
                <a:latin typeface="Maiandra GD" pitchFamily="34" charset="0"/>
              </a:rPr>
              <a:t>la </a:t>
            </a:r>
            <a:r>
              <a:rPr lang="fr-FR" sz="2800" i="1" dirty="0" smtClean="0">
                <a:solidFill>
                  <a:schemeClr val="bg2">
                    <a:lumMod val="25000"/>
                  </a:schemeClr>
                </a:solidFill>
                <a:latin typeface="Maiandra GD" pitchFamily="34" charset="0"/>
              </a:rPr>
              <a:t>palmeraie</a:t>
            </a:r>
            <a:endParaRPr lang="fr-FR" sz="2800" i="1" dirty="0">
              <a:solidFill>
                <a:schemeClr val="bg2">
                  <a:lumMod val="25000"/>
                </a:schemeClr>
              </a:solidFill>
              <a:latin typeface="Maiandra GD" pitchFamily="34" charset="0"/>
            </a:endParaRPr>
          </a:p>
        </p:txBody>
      </p:sp>
      <p:pic>
        <p:nvPicPr>
          <p:cNvPr id="94212" name="Picture 9" descr="CJ horizon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25" y="6237312"/>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3001M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345" y="3983038"/>
            <a:ext cx="4033143" cy="2400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4216" name="Picture 8" descr="3090M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695700"/>
            <a:ext cx="4500562"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4217" name="Picture 9" descr="_MG_93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405" y="1557123"/>
            <a:ext cx="4752875" cy="31680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Jour 1 *</a:t>
            </a:r>
          </a:p>
        </p:txBody>
      </p:sp>
    </p:spTree>
    <p:extLst>
      <p:ext uri="{BB962C8B-B14F-4D97-AF65-F5344CB8AC3E}">
        <p14:creationId xmlns:p14="http://schemas.microsoft.com/office/powerpoint/2010/main" val="200162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536" y="2132856"/>
            <a:ext cx="8424936" cy="324036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043608" y="557808"/>
            <a:ext cx="7056784" cy="1143000"/>
          </a:xfrm>
        </p:spPr>
        <p:txBody>
          <a:bodyPr>
            <a:normAutofit/>
          </a:bodyPr>
          <a:lstStyle/>
          <a:p>
            <a:r>
              <a:rPr lang="fr-FR" sz="2800" i="1" dirty="0" smtClean="0">
                <a:solidFill>
                  <a:schemeClr val="bg2">
                    <a:lumMod val="25000"/>
                  </a:schemeClr>
                </a:solidFill>
                <a:latin typeface="Maiandra GD" pitchFamily="34" charset="0"/>
              </a:rPr>
              <a:t>Transfert en calèche jusqu’à l’hôtel</a:t>
            </a:r>
            <a:endParaRPr lang="fr-FR" sz="2800" i="1" dirty="0">
              <a:solidFill>
                <a:schemeClr val="bg2">
                  <a:lumMod val="25000"/>
                </a:schemeClr>
              </a:solidFill>
              <a:latin typeface="Maiandra GD" pitchFamily="34" charset="0"/>
            </a:endParaRPr>
          </a:p>
        </p:txBody>
      </p:sp>
      <p:pic>
        <p:nvPicPr>
          <p:cNvPr id="4" name="Picture 8" descr="caleche"/>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875"/>
                    </a14:imgEffect>
                    <a14:imgEffect>
                      <a14:brightnessContrast bright="-6000" contrast="19000"/>
                    </a14:imgEffect>
                  </a14:imgLayer>
                </a14:imgProps>
              </a:ext>
              <a:ext uri="{28A0092B-C50C-407E-A947-70E740481C1C}">
                <a14:useLocalDpi xmlns:a14="http://schemas.microsoft.com/office/drawing/2010/main" val="0"/>
              </a:ext>
            </a:extLst>
          </a:blip>
          <a:srcRect/>
          <a:stretch>
            <a:fillRect/>
          </a:stretch>
        </p:blipFill>
        <p:spPr bwMode="auto">
          <a:xfrm>
            <a:off x="2267744" y="1600240"/>
            <a:ext cx="4608512" cy="4337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Jour 1 *</a:t>
            </a:r>
          </a:p>
        </p:txBody>
      </p:sp>
      <p:pic>
        <p:nvPicPr>
          <p:cNvPr id="7" name="Picture 9" descr="CJ horizont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6227763"/>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690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44009" y="332927"/>
            <a:ext cx="2628292" cy="6192415"/>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79512" y="2060848"/>
            <a:ext cx="8424961" cy="324036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530" name="Rectangle 2"/>
          <p:cNvSpPr>
            <a:spLocks noGrp="1" noChangeArrowheads="1"/>
          </p:cNvSpPr>
          <p:nvPr>
            <p:ph type="title" idx="4294967295"/>
          </p:nvPr>
        </p:nvSpPr>
        <p:spPr>
          <a:xfrm>
            <a:off x="3193504" y="908720"/>
            <a:ext cx="5421288" cy="716814"/>
          </a:xfrm>
        </p:spPr>
        <p:txBody>
          <a:bodyPr>
            <a:normAutofit fontScale="90000"/>
          </a:bodyPr>
          <a:lstStyle/>
          <a:p>
            <a:r>
              <a:rPr lang="fr-FR" sz="3200" i="1" dirty="0" smtClean="0">
                <a:solidFill>
                  <a:schemeClr val="bg2">
                    <a:lumMod val="25000"/>
                  </a:schemeClr>
                </a:solidFill>
                <a:latin typeface="Maiandra GD" pitchFamily="34" charset="0"/>
              </a:rPr>
              <a:t>Le Ksar Rouge</a:t>
            </a:r>
            <a:br>
              <a:rPr lang="fr-FR" sz="3200" i="1" dirty="0" smtClean="0">
                <a:solidFill>
                  <a:schemeClr val="bg2">
                    <a:lumMod val="25000"/>
                  </a:schemeClr>
                </a:solidFill>
                <a:latin typeface="Maiandra GD" pitchFamily="34" charset="0"/>
              </a:rPr>
            </a:br>
            <a:r>
              <a:rPr lang="fr-FR" sz="3200" i="1" dirty="0" smtClean="0">
                <a:solidFill>
                  <a:schemeClr val="bg2">
                    <a:lumMod val="25000"/>
                  </a:schemeClr>
                </a:solidFill>
                <a:latin typeface="Maiandra GD" pitchFamily="34" charset="0"/>
              </a:rPr>
              <a:t>****</a:t>
            </a:r>
            <a:endParaRPr lang="fr-FR" sz="4800" i="1" dirty="0" smtClean="0">
              <a:solidFill>
                <a:schemeClr val="bg2">
                  <a:lumMod val="25000"/>
                </a:schemeClr>
              </a:solidFill>
            </a:endParaRPr>
          </a:p>
        </p:txBody>
      </p:sp>
      <p:pic>
        <p:nvPicPr>
          <p:cNvPr id="150532" name="Picture 9" descr="CJ horizon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093296"/>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3" name="Picture 7" descr="ksar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341348"/>
            <a:ext cx="4076873" cy="2722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Jour 1 *</a:t>
            </a:r>
          </a:p>
        </p:txBody>
      </p:sp>
      <p:sp>
        <p:nvSpPr>
          <p:cNvPr id="2" name="ZoneTexte 1"/>
          <p:cNvSpPr txBox="1"/>
          <p:nvPr/>
        </p:nvSpPr>
        <p:spPr>
          <a:xfrm>
            <a:off x="4788024" y="5422906"/>
            <a:ext cx="3240360" cy="954107"/>
          </a:xfrm>
          <a:prstGeom prst="rect">
            <a:avLst/>
          </a:prstGeom>
          <a:noFill/>
        </p:spPr>
        <p:txBody>
          <a:bodyPr wrap="square" rtlCol="0">
            <a:spAutoFit/>
          </a:bodyPr>
          <a:lstStyle/>
          <a:p>
            <a:r>
              <a:rPr lang="fr-FR" sz="2800" dirty="0" smtClean="0">
                <a:solidFill>
                  <a:schemeClr val="bg2">
                    <a:lumMod val="25000"/>
                  </a:schemeClr>
                </a:solidFill>
                <a:latin typeface="Maiandra GD" pitchFamily="34" charset="0"/>
              </a:rPr>
              <a:t>Dîner et nuit</a:t>
            </a:r>
          </a:p>
          <a:p>
            <a:r>
              <a:rPr lang="fr-FR" sz="2800" dirty="0" smtClean="0">
                <a:solidFill>
                  <a:schemeClr val="bg2">
                    <a:lumMod val="25000"/>
                  </a:schemeClr>
                </a:solidFill>
                <a:latin typeface="Maiandra GD" pitchFamily="34" charset="0"/>
              </a:rPr>
              <a:t>à l’hôtel</a:t>
            </a:r>
            <a:endParaRPr lang="fr-FR" sz="2800" dirty="0">
              <a:solidFill>
                <a:schemeClr val="bg2">
                  <a:lumMod val="25000"/>
                </a:schemeClr>
              </a:solidFill>
              <a:latin typeface="Maiandra GD" pitchFamily="34" charset="0"/>
            </a:endParaRPr>
          </a:p>
        </p:txBody>
      </p:sp>
      <p:sp>
        <p:nvSpPr>
          <p:cNvPr id="3" name="ZoneTexte 2"/>
          <p:cNvSpPr txBox="1"/>
          <p:nvPr/>
        </p:nvSpPr>
        <p:spPr>
          <a:xfrm>
            <a:off x="4644008" y="2705478"/>
            <a:ext cx="2520280" cy="1754326"/>
          </a:xfrm>
          <a:prstGeom prst="rect">
            <a:avLst/>
          </a:prstGeom>
          <a:noFill/>
        </p:spPr>
        <p:txBody>
          <a:bodyPr wrap="square" rtlCol="0">
            <a:spAutoFit/>
          </a:bodyPr>
          <a:lstStyle/>
          <a:p>
            <a:pPr algn="ctr"/>
            <a:r>
              <a:rPr lang="fr-FR" i="1" dirty="0">
                <a:solidFill>
                  <a:schemeClr val="bg2">
                    <a:lumMod val="25000"/>
                  </a:schemeClr>
                </a:solidFill>
                <a:latin typeface="Maiandra GD" pitchFamily="34" charset="0"/>
              </a:rPr>
              <a:t>Les chambres, baignées de lumière et spacieuses, sont dotées d'une salle de bains privative moderne. </a:t>
            </a:r>
            <a:r>
              <a:rPr lang="fr-FR" dirty="0"/>
              <a:t/>
            </a:r>
            <a:br>
              <a:rPr lang="fr-FR" dirty="0"/>
            </a:br>
            <a:endParaRPr lang="fr-FR" dirty="0"/>
          </a:p>
        </p:txBody>
      </p:sp>
    </p:spTree>
    <p:extLst>
      <p:ext uri="{BB962C8B-B14F-4D97-AF65-F5344CB8AC3E}">
        <p14:creationId xmlns:p14="http://schemas.microsoft.com/office/powerpoint/2010/main" val="10143445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ChangeArrowheads="1"/>
          </p:cNvSpPr>
          <p:nvPr/>
        </p:nvSpPr>
        <p:spPr bwMode="auto">
          <a:xfrm>
            <a:off x="4570413" y="115888"/>
            <a:ext cx="4105275" cy="6553200"/>
          </a:xfrm>
          <a:prstGeom prst="rect">
            <a:avLst/>
          </a:prstGeom>
          <a:solidFill>
            <a:schemeClr val="bg2">
              <a:lumMod val="25000"/>
              <a:alpha val="18039"/>
            </a:schemeClr>
          </a:solidFill>
          <a:ln w="9525" algn="ctr">
            <a:noFill/>
            <a:miter lim="800000"/>
            <a:headEnd/>
            <a:tailEnd/>
          </a:ln>
          <a:effectLst/>
          <a:extLst/>
        </p:spPr>
        <p:txBody>
          <a:bodyPr wrap="none" anchor="ctr"/>
          <a:lstStyle/>
          <a:p>
            <a:endParaRPr lang="fr-FR"/>
          </a:p>
        </p:txBody>
      </p:sp>
      <p:sp>
        <p:nvSpPr>
          <p:cNvPr id="4099" name="Rectangle 14"/>
          <p:cNvSpPr>
            <a:spLocks noChangeArrowheads="1"/>
          </p:cNvSpPr>
          <p:nvPr/>
        </p:nvSpPr>
        <p:spPr bwMode="auto">
          <a:xfrm>
            <a:off x="468313" y="115888"/>
            <a:ext cx="3598862" cy="6553200"/>
          </a:xfrm>
          <a:prstGeom prst="rect">
            <a:avLst/>
          </a:prstGeom>
          <a:solidFill>
            <a:schemeClr val="bg2">
              <a:lumMod val="25000"/>
              <a:alpha val="18039"/>
            </a:schemeClr>
          </a:solidFill>
          <a:ln w="9525" algn="ctr">
            <a:noFill/>
            <a:miter lim="800000"/>
            <a:headEnd/>
            <a:tailEnd/>
          </a:ln>
          <a:effectLst/>
          <a:extLst/>
        </p:spPr>
        <p:txBody>
          <a:bodyPr wrap="none" anchor="ctr"/>
          <a:lstStyle/>
          <a:p>
            <a:endParaRPr lang="fr-FR"/>
          </a:p>
        </p:txBody>
      </p:sp>
      <p:sp>
        <p:nvSpPr>
          <p:cNvPr id="4100" name="AutoShape 5" descr="tunisie_tozeur_hotel_ksar_rouge_salo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pic>
        <p:nvPicPr>
          <p:cNvPr id="4101" name="Picture 9" descr="Hotel Eldorador Ksar Rouge 4 **** / Tozeur / Tunisie"/>
          <p:cNvPicPr>
            <a:picLocks noChangeAspect="1" noChangeArrowheads="1"/>
          </p:cNvPicPr>
          <p:nvPr/>
        </p:nvPicPr>
        <p:blipFill>
          <a:blip r:embed="rId2">
            <a:extLst>
              <a:ext uri="{28A0092B-C50C-407E-A947-70E740481C1C}">
                <a14:useLocalDpi xmlns:a14="http://schemas.microsoft.com/office/drawing/2010/main" val="0"/>
              </a:ext>
            </a:extLst>
          </a:blip>
          <a:srcRect l="3885" t="3885" r="3885" b="3885"/>
          <a:stretch>
            <a:fillRect/>
          </a:stretch>
        </p:blipFill>
        <p:spPr bwMode="auto">
          <a:xfrm>
            <a:off x="755650" y="260350"/>
            <a:ext cx="3024188" cy="3024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11" descr="Hotel Eldorador Ksar Rouge 4 **** / Tozeur / Tunisie"/>
          <p:cNvPicPr>
            <a:picLocks noChangeAspect="1" noChangeArrowheads="1"/>
          </p:cNvPicPr>
          <p:nvPr/>
        </p:nvPicPr>
        <p:blipFill>
          <a:blip r:embed="rId3">
            <a:extLst>
              <a:ext uri="{28A0092B-C50C-407E-A947-70E740481C1C}">
                <a14:useLocalDpi xmlns:a14="http://schemas.microsoft.com/office/drawing/2010/main" val="0"/>
              </a:ext>
            </a:extLst>
          </a:blip>
          <a:srcRect l="3885" t="3885" r="5519" b="3885"/>
          <a:stretch>
            <a:fillRect/>
          </a:stretch>
        </p:blipFill>
        <p:spPr bwMode="auto">
          <a:xfrm>
            <a:off x="755650" y="3500438"/>
            <a:ext cx="3024188" cy="3068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3" name="Picture 13" descr="154022_0906080622001352635_S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300" y="333375"/>
            <a:ext cx="3646488" cy="2746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04" name="Text Box 16"/>
          <p:cNvSpPr txBox="1">
            <a:spLocks noChangeArrowheads="1"/>
          </p:cNvSpPr>
          <p:nvPr/>
        </p:nvSpPr>
        <p:spPr bwMode="auto">
          <a:xfrm>
            <a:off x="4786313" y="3500438"/>
            <a:ext cx="37465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a:r>
              <a:rPr lang="fr-FR" i="1" dirty="0">
                <a:solidFill>
                  <a:schemeClr val="bg2">
                    <a:lumMod val="25000"/>
                  </a:schemeClr>
                </a:solidFill>
                <a:latin typeface="Maiandra GD" pitchFamily="34" charset="0"/>
              </a:rPr>
              <a:t>L'hôtel dispose de 135 chambres climatisées réparties sur 3 niveaux autour d'un grand patio. Toutes les chambres sont équipées de chauffage, de téléphone et de télévision par satellite,  d'une salle de bains avec sèche cheveux, toilettes indépendants, ainsi qu'un minibar et peuvent avoir soit une vue palmeraie soit piscine.</a:t>
            </a:r>
          </a:p>
        </p:txBody>
      </p:sp>
    </p:spTree>
    <p:extLst>
      <p:ext uri="{BB962C8B-B14F-4D97-AF65-F5344CB8AC3E}">
        <p14:creationId xmlns:p14="http://schemas.microsoft.com/office/powerpoint/2010/main" val="1633782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24053" y="188913"/>
            <a:ext cx="2700275" cy="5832375"/>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76056" y="1772816"/>
            <a:ext cx="8424936" cy="3240360"/>
          </a:xfrm>
          <a:prstGeom prst="rect">
            <a:avLst/>
          </a:prstGeom>
          <a:solidFill>
            <a:schemeClr val="bg2">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2578" name="Rectangle 2"/>
          <p:cNvSpPr>
            <a:spLocks noGrp="1" noChangeArrowheads="1"/>
          </p:cNvSpPr>
          <p:nvPr>
            <p:ph type="title" idx="4294967295"/>
          </p:nvPr>
        </p:nvSpPr>
        <p:spPr>
          <a:xfrm>
            <a:off x="3451712" y="620688"/>
            <a:ext cx="5349280" cy="1143001"/>
          </a:xfrm>
        </p:spPr>
        <p:txBody>
          <a:bodyPr>
            <a:normAutofit/>
          </a:bodyPr>
          <a:lstStyle/>
          <a:p>
            <a:pPr eaLnBrk="1" hangingPunct="1"/>
            <a:r>
              <a:rPr lang="fr-FR" sz="2800" i="1" dirty="0" smtClean="0">
                <a:solidFill>
                  <a:schemeClr val="bg2">
                    <a:lumMod val="25000"/>
                  </a:schemeClr>
                </a:solidFill>
                <a:latin typeface="Maiandra GD" pitchFamily="34" charset="0"/>
              </a:rPr>
              <a:t>Le Ksar Rouge</a:t>
            </a:r>
            <a:br>
              <a:rPr lang="fr-FR" sz="2800" i="1" dirty="0" smtClean="0">
                <a:solidFill>
                  <a:schemeClr val="bg2">
                    <a:lumMod val="25000"/>
                  </a:schemeClr>
                </a:solidFill>
                <a:latin typeface="Maiandra GD" pitchFamily="34" charset="0"/>
              </a:rPr>
            </a:br>
            <a:r>
              <a:rPr lang="fr-FR" sz="2800" i="1" dirty="0" smtClean="0">
                <a:solidFill>
                  <a:schemeClr val="bg2">
                    <a:lumMod val="25000"/>
                  </a:schemeClr>
                </a:solidFill>
                <a:latin typeface="Maiandra GD" pitchFamily="34" charset="0"/>
              </a:rPr>
              <a:t>****</a:t>
            </a:r>
            <a:endParaRPr lang="fr-FR" i="1" dirty="0" smtClean="0">
              <a:solidFill>
                <a:schemeClr val="bg2">
                  <a:lumMod val="25000"/>
                </a:schemeClr>
              </a:solidFill>
            </a:endParaRPr>
          </a:p>
        </p:txBody>
      </p:sp>
      <p:sp>
        <p:nvSpPr>
          <p:cNvPr id="152579" name="Rectangle 12"/>
          <p:cNvSpPr>
            <a:spLocks noChangeArrowheads="1"/>
          </p:cNvSpPr>
          <p:nvPr/>
        </p:nvSpPr>
        <p:spPr bwMode="auto">
          <a:xfrm>
            <a:off x="0" y="188913"/>
            <a:ext cx="2195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r>
              <a:rPr lang="fr-FR" sz="3200" i="1" dirty="0">
                <a:solidFill>
                  <a:srgbClr val="663300"/>
                </a:solidFill>
                <a:latin typeface="Maiandra GD" pitchFamily="34" charset="0"/>
              </a:rPr>
              <a:t>* </a:t>
            </a:r>
            <a:r>
              <a:rPr lang="fr-FR" sz="3200" i="1" dirty="0" smtClean="0">
                <a:solidFill>
                  <a:srgbClr val="663300"/>
                </a:solidFill>
                <a:latin typeface="Maiandra GD" pitchFamily="34" charset="0"/>
              </a:rPr>
              <a:t>Jour 2*</a:t>
            </a:r>
            <a:endParaRPr lang="fr-FR" sz="3200" i="1" dirty="0">
              <a:solidFill>
                <a:srgbClr val="663300"/>
              </a:solidFill>
              <a:latin typeface="Maiandra GD" pitchFamily="34" charset="0"/>
            </a:endParaRPr>
          </a:p>
        </p:txBody>
      </p:sp>
      <p:pic>
        <p:nvPicPr>
          <p:cNvPr id="152580" name="Picture 9" descr="CJ horizon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56" y="6021288"/>
            <a:ext cx="27717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4854296" y="5085184"/>
            <a:ext cx="2664296" cy="830997"/>
          </a:xfrm>
          <a:prstGeom prst="rect">
            <a:avLst/>
          </a:prstGeom>
          <a:noFill/>
        </p:spPr>
        <p:txBody>
          <a:bodyPr wrap="square" rtlCol="0">
            <a:spAutoFit/>
          </a:bodyPr>
          <a:lstStyle/>
          <a:p>
            <a:r>
              <a:rPr lang="fr-FR" sz="2400" i="1" dirty="0" smtClean="0">
                <a:solidFill>
                  <a:schemeClr val="bg2">
                    <a:lumMod val="25000"/>
                  </a:schemeClr>
                </a:solidFill>
                <a:latin typeface="Maiandra GD" pitchFamily="34" charset="0"/>
              </a:rPr>
              <a:t>Petit-déjeuner </a:t>
            </a:r>
          </a:p>
          <a:p>
            <a:r>
              <a:rPr lang="fr-FR" sz="2400" i="1" dirty="0" smtClean="0">
                <a:solidFill>
                  <a:schemeClr val="bg2">
                    <a:lumMod val="25000"/>
                  </a:schemeClr>
                </a:solidFill>
                <a:latin typeface="Maiandra GD" pitchFamily="34" charset="0"/>
              </a:rPr>
              <a:t>à l’hôtel</a:t>
            </a:r>
            <a:endParaRPr lang="fr-FR" sz="2400" i="1" dirty="0">
              <a:solidFill>
                <a:schemeClr val="bg2">
                  <a:lumMod val="25000"/>
                </a:schemeClr>
              </a:solidFill>
              <a:latin typeface="Maiandra GD"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004061"/>
            <a:ext cx="3744416" cy="277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916832"/>
            <a:ext cx="2207547" cy="288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8376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571</Words>
  <Application>Microsoft Macintosh PowerPoint</Application>
  <PresentationFormat>Présentation à l'écran (4:3)</PresentationFormat>
  <Paragraphs>86</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Présentation PowerPoint</vt:lpstr>
      <vt:lpstr>Présentation PowerPoint</vt:lpstr>
      <vt:lpstr>Présentation PowerPoint</vt:lpstr>
      <vt:lpstr>Présentation PowerPoint</vt:lpstr>
      <vt:lpstr>Présentation PowerPoint</vt:lpstr>
      <vt:lpstr>Transfert en calèche jusqu’à l’hôtel</vt:lpstr>
      <vt:lpstr>Le Ksar Rouge ****</vt:lpstr>
      <vt:lpstr>Présentation PowerPoint</vt:lpstr>
      <vt:lpstr>Le Ksar Rouge ****</vt:lpstr>
      <vt:lpstr>Présentation PowerPoint</vt:lpstr>
      <vt:lpstr>Présentation PowerPoint</vt:lpstr>
      <vt:lpstr>Présentation PowerPoint</vt:lpstr>
      <vt:lpstr>Présentation PowerPoint</vt:lpstr>
      <vt:lpstr>Présentation PowerPoint</vt:lpstr>
      <vt:lpstr>Reprise des 4x4 vers Douz</vt:lpstr>
      <vt:lpstr>Présentation PowerPoint</vt:lpstr>
      <vt:lpstr>Présentation PowerPoint</vt:lpstr>
      <vt:lpstr>Luges et surfs dans les dunes avant votre départ du campement</vt:lpstr>
      <vt:lpstr>Présentation PowerPoint</vt:lpstr>
      <vt:lpstr>Présentation PowerPoint</vt:lpstr>
      <vt:lpstr>Présentation PowerPoint</vt:lpstr>
      <vt:lpstr>Présentation PowerPoint</vt:lpstr>
      <vt:lpstr>Temps libre à l’hôtel pour profiter de ses infrastructures   Puis transfert vers l’aéroport de Djerba</vt:lpstr>
      <vt:lpstr>Contact</vt:lpstr>
    </vt:vector>
  </TitlesOfParts>
  <Company>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TARNAWA</dc:creator>
  <cp:lastModifiedBy>Caroline et Thibault de Linière</cp:lastModifiedBy>
  <cp:revision>31</cp:revision>
  <dcterms:created xsi:type="dcterms:W3CDTF">2013-07-03T14:38:17Z</dcterms:created>
  <dcterms:modified xsi:type="dcterms:W3CDTF">2013-07-05T08:48:21Z</dcterms:modified>
</cp:coreProperties>
</file>