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2"/>
  </p:sldMasterIdLst>
  <p:sldIdLst>
    <p:sldId id="256" r:id="rId3"/>
    <p:sldId id="262" r:id="rId4"/>
    <p:sldId id="265" r:id="rId5"/>
    <p:sldId id="274" r:id="rId6"/>
    <p:sldId id="266" r:id="rId7"/>
    <p:sldId id="273" r:id="rId8"/>
    <p:sldId id="268" r:id="rId9"/>
    <p:sldId id="270" r:id="rId10"/>
    <p:sldId id="276" r:id="rId11"/>
    <p:sldId id="277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702E"/>
    <a:srgbClr val="763E14"/>
    <a:srgbClr val="99CC00"/>
    <a:srgbClr val="CCFF33"/>
    <a:srgbClr val="3A6410"/>
    <a:srgbClr val="728E3A"/>
    <a:srgbClr val="0D6D2B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03447BB-5D67-496B-8E87-E561075AD55C}" styleName="Style foncé 1 - Accentuation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43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E6F836-E245-4462-ACCC-893DE0C7BDD7}" type="doc">
      <dgm:prSet loTypeId="urn:microsoft.com/office/officeart/2005/8/layout/matrix1" loCatId="matrix" qsTypeId="urn:microsoft.com/office/officeart/2005/8/quickstyle/3d1" qsCatId="3D" csTypeId="urn:microsoft.com/office/officeart/2005/8/colors/accent3_4" csCatId="accent3" phldr="1"/>
      <dgm:spPr/>
      <dgm:t>
        <a:bodyPr/>
        <a:lstStyle/>
        <a:p>
          <a:endParaRPr lang="fr-FR"/>
        </a:p>
      </dgm:t>
    </dgm:pt>
    <dgm:pt modelId="{B138477C-C77E-4544-AF88-DFF0CAFCCE1F}">
      <dgm:prSet phldrT="[Texte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fr-FR" sz="2800" dirty="0" smtClean="0">
              <a:solidFill>
                <a:schemeClr val="accent2">
                  <a:lumMod val="75000"/>
                </a:schemeClr>
              </a:solidFill>
            </a:rPr>
            <a:t>Les avantages</a:t>
          </a:r>
          <a:endParaRPr lang="fr-FR" sz="2800" dirty="0">
            <a:solidFill>
              <a:schemeClr val="accent2">
                <a:lumMod val="75000"/>
              </a:schemeClr>
            </a:solidFill>
          </a:endParaRPr>
        </a:p>
      </dgm:t>
    </dgm:pt>
    <dgm:pt modelId="{77F749B6-0507-4553-8A0F-A3E5C23FBC03}" type="parTrans" cxnId="{0D0508BE-07DA-4194-B4C1-67F839181202}">
      <dgm:prSet/>
      <dgm:spPr/>
      <dgm:t>
        <a:bodyPr/>
        <a:lstStyle/>
        <a:p>
          <a:endParaRPr lang="fr-FR"/>
        </a:p>
      </dgm:t>
    </dgm:pt>
    <dgm:pt modelId="{AFF271D9-EA3B-4140-8663-3E555A15366F}" type="sibTrans" cxnId="{0D0508BE-07DA-4194-B4C1-67F839181202}">
      <dgm:prSet/>
      <dgm:spPr/>
      <dgm:t>
        <a:bodyPr/>
        <a:lstStyle/>
        <a:p>
          <a:endParaRPr lang="fr-FR"/>
        </a:p>
      </dgm:t>
    </dgm:pt>
    <dgm:pt modelId="{6DE2309A-BF75-40B4-A314-7D073E732A24}">
      <dgm:prSet phldrT="[Texte]" custT="1"/>
      <dgm:spPr>
        <a:solidFill>
          <a:schemeClr val="accent3"/>
        </a:solidFill>
      </dgm:spPr>
      <dgm:t>
        <a:bodyPr/>
        <a:lstStyle/>
        <a:p>
          <a:pPr algn="l"/>
          <a:endParaRPr lang="fr-FR" sz="2800" dirty="0" smtClean="0"/>
        </a:p>
        <a:p>
          <a:pPr algn="l"/>
          <a:r>
            <a:rPr lang="fr-FR" sz="2800" dirty="0" smtClean="0"/>
            <a:t>Pas de charges à payer. </a:t>
          </a:r>
        </a:p>
        <a:p>
          <a:pPr algn="l"/>
          <a:r>
            <a:rPr lang="fr-FR" sz="2800" dirty="0" smtClean="0"/>
            <a:t>Pas de contrat de travail, ni d’engagement</a:t>
          </a:r>
          <a:r>
            <a:rPr lang="fr-FR" sz="2400" dirty="0" smtClean="0"/>
            <a:t>.</a:t>
          </a:r>
          <a:endParaRPr lang="fr-FR" sz="2400" dirty="0"/>
        </a:p>
      </dgm:t>
    </dgm:pt>
    <dgm:pt modelId="{2278D123-C56A-4812-BFB6-3D457AD75192}" type="parTrans" cxnId="{87EDE979-90F9-4278-BCA0-A20CB576458E}">
      <dgm:prSet/>
      <dgm:spPr/>
      <dgm:t>
        <a:bodyPr/>
        <a:lstStyle/>
        <a:p>
          <a:endParaRPr lang="fr-FR"/>
        </a:p>
      </dgm:t>
    </dgm:pt>
    <dgm:pt modelId="{C015ECA5-6B0F-4FB3-AC87-D916F208546F}" type="sibTrans" cxnId="{87EDE979-90F9-4278-BCA0-A20CB576458E}">
      <dgm:prSet/>
      <dgm:spPr/>
      <dgm:t>
        <a:bodyPr/>
        <a:lstStyle/>
        <a:p>
          <a:endParaRPr lang="fr-FR"/>
        </a:p>
      </dgm:t>
    </dgm:pt>
    <dgm:pt modelId="{B01AB986-B5C2-4547-B85D-E9ED4074E63B}">
      <dgm:prSet phldrT="[Texte]"/>
      <dgm:spPr>
        <a:solidFill>
          <a:srgbClr val="99CC00"/>
        </a:solidFill>
      </dgm:spPr>
      <dgm:t>
        <a:bodyPr/>
        <a:lstStyle/>
        <a:p>
          <a:pPr algn="l"/>
          <a:r>
            <a:rPr lang="fr-FR" dirty="0" smtClean="0"/>
            <a:t>Pas d’investissement en équipement bureautique et informatique.</a:t>
          </a:r>
          <a:endParaRPr lang="fr-FR" dirty="0"/>
        </a:p>
      </dgm:t>
    </dgm:pt>
    <dgm:pt modelId="{842F603C-95B0-4D94-9DAC-F911A07D41F2}" type="parTrans" cxnId="{37910B01-2A2F-437F-93AE-306708DFC0F0}">
      <dgm:prSet/>
      <dgm:spPr/>
      <dgm:t>
        <a:bodyPr/>
        <a:lstStyle/>
        <a:p>
          <a:endParaRPr lang="fr-FR"/>
        </a:p>
      </dgm:t>
    </dgm:pt>
    <dgm:pt modelId="{613AFD6E-0D46-470E-A25F-248C494C6ED5}" type="sibTrans" cxnId="{37910B01-2A2F-437F-93AE-306708DFC0F0}">
      <dgm:prSet/>
      <dgm:spPr/>
      <dgm:t>
        <a:bodyPr/>
        <a:lstStyle/>
        <a:p>
          <a:endParaRPr lang="fr-FR"/>
        </a:p>
      </dgm:t>
    </dgm:pt>
    <dgm:pt modelId="{C329462A-C6F4-40AE-B61A-6B4E81FDB94B}">
      <dgm:prSet phldrT="[Texte]" custT="1"/>
      <dgm:spPr>
        <a:ln>
          <a:solidFill>
            <a:srgbClr val="92D050"/>
          </a:solidFill>
        </a:ln>
      </dgm:spPr>
      <dgm:t>
        <a:bodyPr/>
        <a:lstStyle/>
        <a:p>
          <a:pPr algn="l"/>
          <a:r>
            <a:rPr lang="fr-FR" sz="2800" dirty="0" smtClean="0"/>
            <a:t>Réduction de 10 % si parrainage </a:t>
          </a:r>
          <a:endParaRPr lang="fr-FR" sz="2800" dirty="0"/>
        </a:p>
      </dgm:t>
    </dgm:pt>
    <dgm:pt modelId="{9B037722-A398-4903-A0BF-43E82B555A89}" type="parTrans" cxnId="{B0226ED0-E64A-4EC1-A2DD-F09288C4C26A}">
      <dgm:prSet/>
      <dgm:spPr/>
      <dgm:t>
        <a:bodyPr/>
        <a:lstStyle/>
        <a:p>
          <a:endParaRPr lang="fr-FR"/>
        </a:p>
      </dgm:t>
    </dgm:pt>
    <dgm:pt modelId="{75202236-7CED-469D-8D1D-9532AB8ECA4D}" type="sibTrans" cxnId="{B0226ED0-E64A-4EC1-A2DD-F09288C4C26A}">
      <dgm:prSet/>
      <dgm:spPr/>
      <dgm:t>
        <a:bodyPr/>
        <a:lstStyle/>
        <a:p>
          <a:endParaRPr lang="fr-FR"/>
        </a:p>
      </dgm:t>
    </dgm:pt>
    <dgm:pt modelId="{7F46BBD8-6423-496D-BB00-6A62FADB60C9}">
      <dgm:prSet phldrT="[Texte]" phldr="1"/>
      <dgm:spPr/>
      <dgm:t>
        <a:bodyPr/>
        <a:lstStyle/>
        <a:p>
          <a:endParaRPr lang="fr-FR"/>
        </a:p>
      </dgm:t>
    </dgm:pt>
    <dgm:pt modelId="{59653671-1EFD-4FD2-98F5-8ACCB9015AD4}" type="parTrans" cxnId="{E842A4E5-D2CB-4C60-96D9-1E763DFA617B}">
      <dgm:prSet/>
      <dgm:spPr/>
      <dgm:t>
        <a:bodyPr/>
        <a:lstStyle/>
        <a:p>
          <a:endParaRPr lang="fr-FR"/>
        </a:p>
      </dgm:t>
    </dgm:pt>
    <dgm:pt modelId="{60F4C1FD-7D95-469F-9B40-E9BAF64A4FC2}" type="sibTrans" cxnId="{E842A4E5-D2CB-4C60-96D9-1E763DFA617B}">
      <dgm:prSet/>
      <dgm:spPr/>
      <dgm:t>
        <a:bodyPr/>
        <a:lstStyle/>
        <a:p>
          <a:endParaRPr lang="fr-FR"/>
        </a:p>
      </dgm:t>
    </dgm:pt>
    <dgm:pt modelId="{7CCEB9EC-EB8C-4026-9F83-9EC725A9A1C2}">
      <dgm:prSet phldrT="[Texte]"/>
      <dgm:spPr>
        <a:solidFill>
          <a:srgbClr val="99CC00"/>
        </a:solidFill>
      </dgm:spPr>
      <dgm:t>
        <a:bodyPr/>
        <a:lstStyle/>
        <a:p>
          <a:pPr algn="l"/>
          <a:r>
            <a:rPr lang="fr-FR" dirty="0" smtClean="0"/>
            <a:t>Gains d’argent car prestations selon les besoins et le rythme de l’entreprise</a:t>
          </a:r>
          <a:endParaRPr lang="fr-FR" dirty="0"/>
        </a:p>
      </dgm:t>
    </dgm:pt>
    <dgm:pt modelId="{FD59A2E2-81FD-4260-A88C-DC6FB4966D35}" type="parTrans" cxnId="{9F152A56-BF68-4EB1-87E8-0C09F60552C1}">
      <dgm:prSet/>
      <dgm:spPr/>
      <dgm:t>
        <a:bodyPr/>
        <a:lstStyle/>
        <a:p>
          <a:endParaRPr lang="fr-FR"/>
        </a:p>
      </dgm:t>
    </dgm:pt>
    <dgm:pt modelId="{E6A684B8-9243-400B-B788-833F4F35C80A}" type="sibTrans" cxnId="{9F152A56-BF68-4EB1-87E8-0C09F60552C1}">
      <dgm:prSet/>
      <dgm:spPr/>
      <dgm:t>
        <a:bodyPr/>
        <a:lstStyle/>
        <a:p>
          <a:endParaRPr lang="fr-FR"/>
        </a:p>
      </dgm:t>
    </dgm:pt>
    <dgm:pt modelId="{D07FF598-652C-4042-B4BC-7D4D885CA1C2}" type="pres">
      <dgm:prSet presAssocID="{2FE6F836-E245-4462-ACCC-893DE0C7BDD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004744E-06DE-49EE-9161-F22B9D664879}" type="pres">
      <dgm:prSet presAssocID="{2FE6F836-E245-4462-ACCC-893DE0C7BDD7}" presName="matrix" presStyleCnt="0"/>
      <dgm:spPr/>
    </dgm:pt>
    <dgm:pt modelId="{0244594E-8CE3-48B6-BE15-C5A772943194}" type="pres">
      <dgm:prSet presAssocID="{2FE6F836-E245-4462-ACCC-893DE0C7BDD7}" presName="tile1" presStyleLbl="node1" presStyleIdx="0" presStyleCnt="4"/>
      <dgm:spPr/>
      <dgm:t>
        <a:bodyPr/>
        <a:lstStyle/>
        <a:p>
          <a:endParaRPr lang="fr-FR"/>
        </a:p>
      </dgm:t>
    </dgm:pt>
    <dgm:pt modelId="{03A94C77-7181-40B6-9AF5-3786F04B667E}" type="pres">
      <dgm:prSet presAssocID="{2FE6F836-E245-4462-ACCC-893DE0C7BDD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678823-4086-48FE-8797-1BCA94E1D858}" type="pres">
      <dgm:prSet presAssocID="{2FE6F836-E245-4462-ACCC-893DE0C7BDD7}" presName="tile2" presStyleLbl="node1" presStyleIdx="1" presStyleCnt="4" custLinFactNeighborX="1640"/>
      <dgm:spPr/>
      <dgm:t>
        <a:bodyPr/>
        <a:lstStyle/>
        <a:p>
          <a:endParaRPr lang="fr-FR"/>
        </a:p>
      </dgm:t>
    </dgm:pt>
    <dgm:pt modelId="{88CD4ECB-7503-4C4A-816B-8F1C3017FFFF}" type="pres">
      <dgm:prSet presAssocID="{2FE6F836-E245-4462-ACCC-893DE0C7BDD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2AD85FD-E7F6-48CB-A771-9E34E71C5035}" type="pres">
      <dgm:prSet presAssocID="{2FE6F836-E245-4462-ACCC-893DE0C7BDD7}" presName="tile3" presStyleLbl="node1" presStyleIdx="2" presStyleCnt="4"/>
      <dgm:spPr/>
      <dgm:t>
        <a:bodyPr/>
        <a:lstStyle/>
        <a:p>
          <a:endParaRPr lang="fr-FR"/>
        </a:p>
      </dgm:t>
    </dgm:pt>
    <dgm:pt modelId="{515D65C1-D49E-41AF-A672-1DFF5E4005B8}" type="pres">
      <dgm:prSet presAssocID="{2FE6F836-E245-4462-ACCC-893DE0C7BDD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5FC347F-0649-492C-8D84-6BAE39D947B6}" type="pres">
      <dgm:prSet presAssocID="{2FE6F836-E245-4462-ACCC-893DE0C7BDD7}" presName="tile4" presStyleLbl="node1" presStyleIdx="3" presStyleCnt="4"/>
      <dgm:spPr/>
      <dgm:t>
        <a:bodyPr/>
        <a:lstStyle/>
        <a:p>
          <a:endParaRPr lang="fr-FR"/>
        </a:p>
      </dgm:t>
    </dgm:pt>
    <dgm:pt modelId="{449BA5ED-083B-43DD-87AB-6B6EF1366AF2}" type="pres">
      <dgm:prSet presAssocID="{2FE6F836-E245-4462-ACCC-893DE0C7BDD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C2F399-DAE8-434E-87B1-EC13491836D9}" type="pres">
      <dgm:prSet presAssocID="{2FE6F836-E245-4462-ACCC-893DE0C7BDD7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</dgm:ptLst>
  <dgm:cxnLst>
    <dgm:cxn modelId="{8063B98B-5CB5-4EE6-AB7B-2C4B0472B712}" type="presOf" srcId="{C329462A-C6F4-40AE-B61A-6B4E81FDB94B}" destId="{E5FC347F-0649-492C-8D84-6BAE39D947B6}" srcOrd="0" destOrd="0" presId="urn:microsoft.com/office/officeart/2005/8/layout/matrix1"/>
    <dgm:cxn modelId="{547136C8-8AE2-46D5-A563-4892DB0E3D42}" type="presOf" srcId="{7CCEB9EC-EB8C-4026-9F83-9EC725A9A1C2}" destId="{88CD4ECB-7503-4C4A-816B-8F1C3017FFFF}" srcOrd="1" destOrd="0" presId="urn:microsoft.com/office/officeart/2005/8/layout/matrix1"/>
    <dgm:cxn modelId="{F7C830F2-8977-4AF1-ABFB-3EBC95447A07}" type="presOf" srcId="{7CCEB9EC-EB8C-4026-9F83-9EC725A9A1C2}" destId="{AA678823-4086-48FE-8797-1BCA94E1D858}" srcOrd="0" destOrd="0" presId="urn:microsoft.com/office/officeart/2005/8/layout/matrix1"/>
    <dgm:cxn modelId="{0D0508BE-07DA-4194-B4C1-67F839181202}" srcId="{2FE6F836-E245-4462-ACCC-893DE0C7BDD7}" destId="{B138477C-C77E-4544-AF88-DFF0CAFCCE1F}" srcOrd="0" destOrd="0" parTransId="{77F749B6-0507-4553-8A0F-A3E5C23FBC03}" sibTransId="{AFF271D9-EA3B-4140-8663-3E555A15366F}"/>
    <dgm:cxn modelId="{B0226ED0-E64A-4EC1-A2DD-F09288C4C26A}" srcId="{B138477C-C77E-4544-AF88-DFF0CAFCCE1F}" destId="{C329462A-C6F4-40AE-B61A-6B4E81FDB94B}" srcOrd="3" destOrd="0" parTransId="{9B037722-A398-4903-A0BF-43E82B555A89}" sibTransId="{75202236-7CED-469D-8D1D-9532AB8ECA4D}"/>
    <dgm:cxn modelId="{2B81A14A-50C5-4D0C-BECC-818EC0B13A9A}" type="presOf" srcId="{C329462A-C6F4-40AE-B61A-6B4E81FDB94B}" destId="{449BA5ED-083B-43DD-87AB-6B6EF1366AF2}" srcOrd="1" destOrd="0" presId="urn:microsoft.com/office/officeart/2005/8/layout/matrix1"/>
    <dgm:cxn modelId="{7BA15CEA-E6C0-4D79-AE8E-59759A3C3AAA}" type="presOf" srcId="{2FE6F836-E245-4462-ACCC-893DE0C7BDD7}" destId="{D07FF598-652C-4042-B4BC-7D4D885CA1C2}" srcOrd="0" destOrd="0" presId="urn:microsoft.com/office/officeart/2005/8/layout/matrix1"/>
    <dgm:cxn modelId="{CCBFCF33-9650-4F83-850B-426DA8A3B487}" type="presOf" srcId="{6DE2309A-BF75-40B4-A314-7D073E732A24}" destId="{0244594E-8CE3-48B6-BE15-C5A772943194}" srcOrd="0" destOrd="0" presId="urn:microsoft.com/office/officeart/2005/8/layout/matrix1"/>
    <dgm:cxn modelId="{9F152A56-BF68-4EB1-87E8-0C09F60552C1}" srcId="{B138477C-C77E-4544-AF88-DFF0CAFCCE1F}" destId="{7CCEB9EC-EB8C-4026-9F83-9EC725A9A1C2}" srcOrd="1" destOrd="0" parTransId="{FD59A2E2-81FD-4260-A88C-DC6FB4966D35}" sibTransId="{E6A684B8-9243-400B-B788-833F4F35C80A}"/>
    <dgm:cxn modelId="{7CF54F6E-0CB5-4A81-8671-5BCFE345A645}" type="presOf" srcId="{B138477C-C77E-4544-AF88-DFF0CAFCCE1F}" destId="{71C2F399-DAE8-434E-87B1-EC13491836D9}" srcOrd="0" destOrd="0" presId="urn:microsoft.com/office/officeart/2005/8/layout/matrix1"/>
    <dgm:cxn modelId="{E842A4E5-D2CB-4C60-96D9-1E763DFA617B}" srcId="{B138477C-C77E-4544-AF88-DFF0CAFCCE1F}" destId="{7F46BBD8-6423-496D-BB00-6A62FADB60C9}" srcOrd="4" destOrd="0" parTransId="{59653671-1EFD-4FD2-98F5-8ACCB9015AD4}" sibTransId="{60F4C1FD-7D95-469F-9B40-E9BAF64A4FC2}"/>
    <dgm:cxn modelId="{37910B01-2A2F-437F-93AE-306708DFC0F0}" srcId="{B138477C-C77E-4544-AF88-DFF0CAFCCE1F}" destId="{B01AB986-B5C2-4547-B85D-E9ED4074E63B}" srcOrd="2" destOrd="0" parTransId="{842F603C-95B0-4D94-9DAC-F911A07D41F2}" sibTransId="{613AFD6E-0D46-470E-A25F-248C494C6ED5}"/>
    <dgm:cxn modelId="{EA0FA97C-DF5C-421A-941D-F812826CD5E6}" type="presOf" srcId="{B01AB986-B5C2-4547-B85D-E9ED4074E63B}" destId="{515D65C1-D49E-41AF-A672-1DFF5E4005B8}" srcOrd="1" destOrd="0" presId="urn:microsoft.com/office/officeart/2005/8/layout/matrix1"/>
    <dgm:cxn modelId="{87EDE979-90F9-4278-BCA0-A20CB576458E}" srcId="{B138477C-C77E-4544-AF88-DFF0CAFCCE1F}" destId="{6DE2309A-BF75-40B4-A314-7D073E732A24}" srcOrd="0" destOrd="0" parTransId="{2278D123-C56A-4812-BFB6-3D457AD75192}" sibTransId="{C015ECA5-6B0F-4FB3-AC87-D916F208546F}"/>
    <dgm:cxn modelId="{C27BDBF8-2088-482C-828F-1C5E2457885B}" type="presOf" srcId="{B01AB986-B5C2-4547-B85D-E9ED4074E63B}" destId="{C2AD85FD-E7F6-48CB-A771-9E34E71C5035}" srcOrd="0" destOrd="0" presId="urn:microsoft.com/office/officeart/2005/8/layout/matrix1"/>
    <dgm:cxn modelId="{25890C1D-751C-4B3B-B102-26CB9C9635E4}" type="presOf" srcId="{6DE2309A-BF75-40B4-A314-7D073E732A24}" destId="{03A94C77-7181-40B6-9AF5-3786F04B667E}" srcOrd="1" destOrd="0" presId="urn:microsoft.com/office/officeart/2005/8/layout/matrix1"/>
    <dgm:cxn modelId="{0D3E1085-5630-4812-A19D-4B473C2FABC7}" type="presParOf" srcId="{D07FF598-652C-4042-B4BC-7D4D885CA1C2}" destId="{4004744E-06DE-49EE-9161-F22B9D664879}" srcOrd="0" destOrd="0" presId="urn:microsoft.com/office/officeart/2005/8/layout/matrix1"/>
    <dgm:cxn modelId="{6269407B-E630-49AC-96FB-076E0363AAB7}" type="presParOf" srcId="{4004744E-06DE-49EE-9161-F22B9D664879}" destId="{0244594E-8CE3-48B6-BE15-C5A772943194}" srcOrd="0" destOrd="0" presId="urn:microsoft.com/office/officeart/2005/8/layout/matrix1"/>
    <dgm:cxn modelId="{9B5C6A5A-E307-47F1-9038-3834F78DF03F}" type="presParOf" srcId="{4004744E-06DE-49EE-9161-F22B9D664879}" destId="{03A94C77-7181-40B6-9AF5-3786F04B667E}" srcOrd="1" destOrd="0" presId="urn:microsoft.com/office/officeart/2005/8/layout/matrix1"/>
    <dgm:cxn modelId="{7F7ECBBA-61FB-49BA-9A28-179B80CD8542}" type="presParOf" srcId="{4004744E-06DE-49EE-9161-F22B9D664879}" destId="{AA678823-4086-48FE-8797-1BCA94E1D858}" srcOrd="2" destOrd="0" presId="urn:microsoft.com/office/officeart/2005/8/layout/matrix1"/>
    <dgm:cxn modelId="{5B9A3053-2F6D-43B4-A65C-2824DD5E8321}" type="presParOf" srcId="{4004744E-06DE-49EE-9161-F22B9D664879}" destId="{88CD4ECB-7503-4C4A-816B-8F1C3017FFFF}" srcOrd="3" destOrd="0" presId="urn:microsoft.com/office/officeart/2005/8/layout/matrix1"/>
    <dgm:cxn modelId="{8ADDCE1E-48DE-495B-9025-652299D2D751}" type="presParOf" srcId="{4004744E-06DE-49EE-9161-F22B9D664879}" destId="{C2AD85FD-E7F6-48CB-A771-9E34E71C5035}" srcOrd="4" destOrd="0" presId="urn:microsoft.com/office/officeart/2005/8/layout/matrix1"/>
    <dgm:cxn modelId="{F871F197-9122-4CB4-B756-829B9CC4BCEB}" type="presParOf" srcId="{4004744E-06DE-49EE-9161-F22B9D664879}" destId="{515D65C1-D49E-41AF-A672-1DFF5E4005B8}" srcOrd="5" destOrd="0" presId="urn:microsoft.com/office/officeart/2005/8/layout/matrix1"/>
    <dgm:cxn modelId="{2107B994-31F3-49E1-9178-3FC7C3A75B69}" type="presParOf" srcId="{4004744E-06DE-49EE-9161-F22B9D664879}" destId="{E5FC347F-0649-492C-8D84-6BAE39D947B6}" srcOrd="6" destOrd="0" presId="urn:microsoft.com/office/officeart/2005/8/layout/matrix1"/>
    <dgm:cxn modelId="{4098BEA3-CC0D-4C81-8AC3-2EB8414BCE0F}" type="presParOf" srcId="{4004744E-06DE-49EE-9161-F22B9D664879}" destId="{449BA5ED-083B-43DD-87AB-6B6EF1366AF2}" srcOrd="7" destOrd="0" presId="urn:microsoft.com/office/officeart/2005/8/layout/matrix1"/>
    <dgm:cxn modelId="{90235427-C888-4E33-9F6F-367660759256}" type="presParOf" srcId="{D07FF598-652C-4042-B4BC-7D4D885CA1C2}" destId="{71C2F399-DAE8-434E-87B1-EC13491836D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44594E-8CE3-48B6-BE15-C5A772943194}">
      <dsp:nvSpPr>
        <dsp:cNvPr id="0" name=""/>
        <dsp:cNvSpPr/>
      </dsp:nvSpPr>
      <dsp:spPr>
        <a:xfrm rot="16200000">
          <a:off x="503127" y="-503127"/>
          <a:ext cx="2199999" cy="3206253"/>
        </a:xfrm>
        <a:prstGeom prst="round1Rect">
          <a:avLst/>
        </a:prstGeom>
        <a:solidFill>
          <a:schemeClr val="accent3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800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Pas de charges à payer.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Pas de contrat de travail, ni d’engagement</a:t>
          </a:r>
          <a:r>
            <a:rPr lang="fr-FR" sz="2400" kern="1200" dirty="0" smtClean="0"/>
            <a:t>.</a:t>
          </a:r>
          <a:endParaRPr lang="fr-FR" sz="2400" kern="1200" dirty="0"/>
        </a:p>
      </dsp:txBody>
      <dsp:txXfrm rot="5400000">
        <a:off x="-1" y="1"/>
        <a:ext cx="3206253" cy="1649999"/>
      </dsp:txXfrm>
    </dsp:sp>
    <dsp:sp modelId="{AA678823-4086-48FE-8797-1BCA94E1D858}">
      <dsp:nvSpPr>
        <dsp:cNvPr id="0" name=""/>
        <dsp:cNvSpPr/>
      </dsp:nvSpPr>
      <dsp:spPr>
        <a:xfrm>
          <a:off x="3206253" y="0"/>
          <a:ext cx="3206253" cy="2199999"/>
        </a:xfrm>
        <a:prstGeom prst="round1Rect">
          <a:avLst/>
        </a:prstGeom>
        <a:solidFill>
          <a:srgbClr val="99CC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Gains d’argent car prestations selon les besoins et le rythme de l’entreprise</a:t>
          </a:r>
          <a:endParaRPr lang="fr-FR" sz="2300" kern="1200" dirty="0"/>
        </a:p>
      </dsp:txBody>
      <dsp:txXfrm>
        <a:off x="3206253" y="0"/>
        <a:ext cx="3206253" cy="1649999"/>
      </dsp:txXfrm>
    </dsp:sp>
    <dsp:sp modelId="{C2AD85FD-E7F6-48CB-A771-9E34E71C5035}">
      <dsp:nvSpPr>
        <dsp:cNvPr id="0" name=""/>
        <dsp:cNvSpPr/>
      </dsp:nvSpPr>
      <dsp:spPr>
        <a:xfrm rot="10800000">
          <a:off x="0" y="2199999"/>
          <a:ext cx="3206253" cy="2199999"/>
        </a:xfrm>
        <a:prstGeom prst="round1Rect">
          <a:avLst/>
        </a:prstGeom>
        <a:solidFill>
          <a:srgbClr val="99CC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Pas d’investissement en équipement bureautique et informatique.</a:t>
          </a:r>
          <a:endParaRPr lang="fr-FR" sz="2300" kern="1200" dirty="0"/>
        </a:p>
      </dsp:txBody>
      <dsp:txXfrm rot="10800000">
        <a:off x="0" y="2749999"/>
        <a:ext cx="3206253" cy="1649999"/>
      </dsp:txXfrm>
    </dsp:sp>
    <dsp:sp modelId="{E5FC347F-0649-492C-8D84-6BAE39D947B6}">
      <dsp:nvSpPr>
        <dsp:cNvPr id="0" name=""/>
        <dsp:cNvSpPr/>
      </dsp:nvSpPr>
      <dsp:spPr>
        <a:xfrm rot="5400000">
          <a:off x="3709380" y="1696872"/>
          <a:ext cx="2199999" cy="3206253"/>
        </a:xfrm>
        <a:prstGeom prst="round1Rect">
          <a:avLst/>
        </a:prstGeom>
        <a:gradFill rotWithShape="0">
          <a:gsLst>
            <a:gs pos="0">
              <a:schemeClr val="accent3">
                <a:shade val="50000"/>
                <a:hueOff val="133778"/>
                <a:satOff val="-2135"/>
                <a:lumOff val="20553"/>
                <a:alphaOff val="0"/>
                <a:shade val="51000"/>
                <a:satMod val="130000"/>
              </a:schemeClr>
            </a:gs>
            <a:gs pos="80000">
              <a:schemeClr val="accent3">
                <a:shade val="50000"/>
                <a:hueOff val="133778"/>
                <a:satOff val="-2135"/>
                <a:lumOff val="20553"/>
                <a:alphaOff val="0"/>
                <a:shade val="93000"/>
                <a:satMod val="130000"/>
              </a:schemeClr>
            </a:gs>
            <a:gs pos="100000">
              <a:schemeClr val="accent3">
                <a:shade val="50000"/>
                <a:hueOff val="133778"/>
                <a:satOff val="-2135"/>
                <a:lumOff val="2055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92D05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Réduction de 10 % si parrainage </a:t>
          </a:r>
          <a:endParaRPr lang="fr-FR" sz="2800" kern="1200" dirty="0"/>
        </a:p>
      </dsp:txBody>
      <dsp:txXfrm rot="-5400000">
        <a:off x="3206253" y="2749999"/>
        <a:ext cx="3206253" cy="1649999"/>
      </dsp:txXfrm>
    </dsp:sp>
    <dsp:sp modelId="{71C2F399-DAE8-434E-87B1-EC13491836D9}">
      <dsp:nvSpPr>
        <dsp:cNvPr id="0" name=""/>
        <dsp:cNvSpPr/>
      </dsp:nvSpPr>
      <dsp:spPr>
        <a:xfrm>
          <a:off x="2244377" y="1649999"/>
          <a:ext cx="1923752" cy="1099999"/>
        </a:xfrm>
        <a:prstGeom prst="round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solidFill>
                <a:schemeClr val="accent2">
                  <a:lumMod val="75000"/>
                </a:schemeClr>
              </a:solidFill>
            </a:rPr>
            <a:t>Les avantages</a:t>
          </a:r>
          <a:endParaRPr lang="fr-FR" sz="2800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2298075" y="1703697"/>
        <a:ext cx="1816356" cy="992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7D82-A916-441C-A5C6-FA5C5EE26E71}" type="datetimeFigureOut">
              <a:rPr lang="fr-FR" smtClean="0"/>
              <a:pPr/>
              <a:t>13/06/2013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9ED7-9290-481D-BF48-326404EF080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5390309"/>
      </p:ext>
    </p:extLst>
  </p:cSld>
  <p:clrMapOvr>
    <a:masterClrMapping/>
  </p:clrMapOvr>
  <p:transition spd="med" advClick="0" advTm="7930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7D82-A916-441C-A5C6-FA5C5EE26E71}" type="datetimeFigureOut">
              <a:rPr lang="fr-FR" smtClean="0"/>
              <a:pPr/>
              <a:t>13/06/2013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9ED7-9290-481D-BF48-326404EF080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193216"/>
      </p:ext>
    </p:extLst>
  </p:cSld>
  <p:clrMapOvr>
    <a:masterClrMapping/>
  </p:clrMapOvr>
  <p:transition spd="med" advClick="0" advTm="7930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7D82-A916-441C-A5C6-FA5C5EE26E71}" type="datetimeFigureOut">
              <a:rPr lang="fr-FR" smtClean="0"/>
              <a:pPr/>
              <a:t>13/06/2013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9ED7-9290-481D-BF48-326404EF080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2006756"/>
      </p:ext>
    </p:extLst>
  </p:cSld>
  <p:clrMapOvr>
    <a:masterClrMapping/>
  </p:clrMapOvr>
  <p:transition spd="med" advClick="0" advTm="7930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7D82-A916-441C-A5C6-FA5C5EE26E71}" type="datetimeFigureOut">
              <a:rPr lang="fr-FR" smtClean="0"/>
              <a:pPr/>
              <a:t>13/06/2013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9ED7-9290-481D-BF48-326404EF080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309213"/>
      </p:ext>
    </p:extLst>
  </p:cSld>
  <p:clrMapOvr>
    <a:masterClrMapping/>
  </p:clrMapOvr>
  <p:transition spd="med" advClick="0" advTm="7930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7D82-A916-441C-A5C6-FA5C5EE26E71}" type="datetimeFigureOut">
              <a:rPr lang="fr-FR" smtClean="0"/>
              <a:pPr/>
              <a:t>13/06/2013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9ED7-9290-481D-BF48-326404EF080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484653"/>
      </p:ext>
    </p:extLst>
  </p:cSld>
  <p:clrMapOvr>
    <a:masterClrMapping/>
  </p:clrMapOvr>
  <p:transition spd="med" advClick="0" advTm="7930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7D82-A916-441C-A5C6-FA5C5EE26E71}" type="datetimeFigureOut">
              <a:rPr lang="fr-FR" smtClean="0"/>
              <a:pPr/>
              <a:t>13/06/2013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9ED7-9290-481D-BF48-326404EF080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009975"/>
      </p:ext>
    </p:extLst>
  </p:cSld>
  <p:clrMapOvr>
    <a:masterClrMapping/>
  </p:clrMapOvr>
  <p:transition spd="med" advClick="0" advTm="7930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7D82-A916-441C-A5C6-FA5C5EE26E71}" type="datetimeFigureOut">
              <a:rPr lang="fr-FR" smtClean="0"/>
              <a:pPr/>
              <a:t>13/06/2013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9ED7-9290-481D-BF48-326404EF080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277710"/>
      </p:ext>
    </p:extLst>
  </p:cSld>
  <p:clrMapOvr>
    <a:masterClrMapping/>
  </p:clrMapOvr>
  <p:transition spd="med" advClick="0" advTm="7930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7D82-A916-441C-A5C6-FA5C5EE26E71}" type="datetimeFigureOut">
              <a:rPr lang="fr-FR" smtClean="0"/>
              <a:pPr/>
              <a:t>13/06/2013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9ED7-9290-481D-BF48-326404EF080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6992734"/>
      </p:ext>
    </p:extLst>
  </p:cSld>
  <p:clrMapOvr>
    <a:masterClrMapping/>
  </p:clrMapOvr>
  <p:transition spd="med" advClick="0" advTm="7930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7D82-A916-441C-A5C6-FA5C5EE26E71}" type="datetimeFigureOut">
              <a:rPr lang="fr-FR" smtClean="0"/>
              <a:pPr/>
              <a:t>13/06/2013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9ED7-9290-481D-BF48-326404EF080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52943"/>
      </p:ext>
    </p:extLst>
  </p:cSld>
  <p:clrMapOvr>
    <a:masterClrMapping/>
  </p:clrMapOvr>
  <p:transition spd="med" advClick="0" advTm="7930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7D82-A916-441C-A5C6-FA5C5EE26E71}" type="datetimeFigureOut">
              <a:rPr lang="fr-FR" smtClean="0"/>
              <a:pPr/>
              <a:t>13/06/2013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9ED7-9290-481D-BF48-326404EF080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3972983"/>
      </p:ext>
    </p:extLst>
  </p:cSld>
  <p:clrMapOvr>
    <a:masterClrMapping/>
  </p:clrMapOvr>
  <p:transition spd="med" advClick="0" advTm="7930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7D82-A916-441C-A5C6-FA5C5EE26E71}" type="datetimeFigureOut">
              <a:rPr lang="fr-FR" smtClean="0"/>
              <a:pPr/>
              <a:t>13/06/2013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9ED7-9290-481D-BF48-326404EF080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3394738"/>
      </p:ext>
    </p:extLst>
  </p:cSld>
  <p:clrMapOvr>
    <a:masterClrMapping/>
  </p:clrMapOvr>
  <p:transition spd="med" advClick="0" advTm="7930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D7D82-A916-441C-A5C6-FA5C5EE26E71}" type="datetimeFigureOut">
              <a:rPr lang="fr-FR" smtClean="0"/>
              <a:pPr/>
              <a:t>13/06/2013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29ED7-9290-481D-BF48-326404EF080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4024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 spd="med" advClick="0" advTm="7930"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8.jpg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236"/>
            <a:ext cx="9180962" cy="6779096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28096" y="5152118"/>
            <a:ext cx="9036496" cy="707886"/>
          </a:xfrm>
          <a:prstGeom prst="rect">
            <a:avLst/>
          </a:prstGeom>
          <a:noFill/>
          <a:scene3d>
            <a:camera prst="obliqueBottomLeft"/>
            <a:lightRig rig="threePt" dir="t"/>
          </a:scene3d>
        </p:spPr>
        <p:txBody>
          <a:bodyPr wrap="square" rtlCol="0">
            <a:spAutoFit/>
            <a:scene3d>
              <a:camera prst="isometricOffAxis1Righ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fr-FR" sz="40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Secrétaire Indépendante</a:t>
            </a:r>
            <a:endParaRPr lang="fr-FR" sz="4000" b="1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979712" y="6122090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chemeClr val="accent3">
                    <a:lumMod val="50000"/>
                  </a:schemeClr>
                </a:solidFill>
              </a:rPr>
              <a:t>Me joindre au </a:t>
            </a:r>
            <a:r>
              <a:rPr lang="fr-FR" sz="3200" dirty="0" smtClean="0">
                <a:solidFill>
                  <a:schemeClr val="accent3">
                    <a:lumMod val="50000"/>
                  </a:schemeClr>
                </a:solidFill>
                <a:sym typeface="Wingdings"/>
              </a:rPr>
              <a:t></a:t>
            </a:r>
            <a:r>
              <a:rPr lang="fr-FR" sz="3200" dirty="0" smtClean="0">
                <a:solidFill>
                  <a:srgbClr val="763E14"/>
                </a:solidFill>
                <a:sym typeface="Wingdings"/>
              </a:rPr>
              <a:t>0</a:t>
            </a:r>
            <a:r>
              <a:rPr lang="fr-FR" sz="3200" dirty="0" smtClean="0">
                <a:solidFill>
                  <a:srgbClr val="763E14"/>
                </a:solidFill>
              </a:rPr>
              <a:t>6.77.50.39.15</a:t>
            </a:r>
            <a:endParaRPr lang="fr-FR" sz="3200" dirty="0">
              <a:solidFill>
                <a:srgbClr val="763E14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33497">
            <a:off x="-838124" y="2118217"/>
            <a:ext cx="457200" cy="4572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74105">
            <a:off x="9684568" y="3635846"/>
            <a:ext cx="457200" cy="457200"/>
          </a:xfrm>
          <a:prstGeom prst="rect">
            <a:avLst/>
          </a:prstGeom>
        </p:spPr>
      </p:pic>
      <p:grpSp>
        <p:nvGrpSpPr>
          <p:cNvPr id="16" name="Groupe 15"/>
          <p:cNvGrpSpPr/>
          <p:nvPr/>
        </p:nvGrpSpPr>
        <p:grpSpPr>
          <a:xfrm>
            <a:off x="574658" y="404664"/>
            <a:ext cx="6601051" cy="2808312"/>
            <a:chOff x="2208268" y="3418285"/>
            <a:chExt cx="5160201" cy="1722816"/>
          </a:xfrm>
        </p:grpSpPr>
        <p:sp>
          <p:nvSpPr>
            <p:cNvPr id="17" name="ZoneTexte 16"/>
            <p:cNvSpPr txBox="1"/>
            <p:nvPr/>
          </p:nvSpPr>
          <p:spPr>
            <a:xfrm>
              <a:off x="2208268" y="4057715"/>
              <a:ext cx="4104456" cy="1083386"/>
            </a:xfrm>
            <a:prstGeom prst="rect">
              <a:avLst/>
            </a:prstGeom>
            <a:noFill/>
          </p:spPr>
          <p:txBody>
            <a:bodyPr wrap="square" rtlCol="0">
              <a:prstTxWarp prst="textInflate">
                <a:avLst/>
              </a:prstTxWarp>
              <a:spAutoFit/>
            </a:bodyPr>
            <a:lstStyle/>
            <a:p>
              <a:r>
                <a:rPr lang="fr-FR" sz="6000" b="1" dirty="0" smtClean="0">
                  <a:ln w="19050">
                    <a:solidFill>
                      <a:srgbClr val="993300"/>
                    </a:solidFill>
                    <a:prstDash val="solid"/>
                  </a:ln>
                  <a:solidFill>
                    <a:srgbClr val="993300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SantasSleighFull Bold" pitchFamily="2" charset="0"/>
                </a:rPr>
                <a:t>Secrétariat</a:t>
              </a:r>
              <a:endParaRPr lang="fr-FR" sz="4000" dirty="0">
                <a:ln w="19050">
                  <a:solidFill>
                    <a:srgbClr val="993300"/>
                  </a:solidFill>
                  <a:prstDash val="solid"/>
                </a:ln>
                <a:solidFill>
                  <a:srgbClr val="993300"/>
                </a:solidFill>
                <a:latin typeface="SantasSleighFull Bold" pitchFamily="2" charset="0"/>
              </a:endParaRPr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2840420" y="3418285"/>
              <a:ext cx="4022085" cy="1015663"/>
            </a:xfrm>
            <a:prstGeom prst="rect">
              <a:avLst/>
            </a:prstGeom>
            <a:noFill/>
          </p:spPr>
          <p:txBody>
            <a:bodyPr wrap="square" rtlCol="0">
              <a:prstTxWarp prst="textInflateTop">
                <a:avLst/>
              </a:prstTxWarp>
              <a:spAutoFit/>
            </a:bodyPr>
            <a:lstStyle/>
            <a:p>
              <a:r>
                <a:rPr lang="fr-FR" sz="6000" b="1" dirty="0" smtClean="0">
                  <a:ln w="19050">
                    <a:solidFill>
                      <a:srgbClr val="993300"/>
                    </a:solidFill>
                    <a:prstDash val="solid"/>
                  </a:ln>
                  <a:solidFill>
                    <a:srgbClr val="993300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SantasSleighFull Bold" pitchFamily="2" charset="0"/>
                </a:rPr>
                <a:t>Mission</a:t>
              </a:r>
              <a:endParaRPr lang="fr-FR" sz="6000" dirty="0">
                <a:ln w="19050">
                  <a:solidFill>
                    <a:srgbClr val="993300"/>
                  </a:solidFill>
                  <a:prstDash val="solid"/>
                </a:ln>
                <a:solidFill>
                  <a:srgbClr val="993300"/>
                </a:solidFill>
                <a:latin typeface="SantasSleighFull Bold" pitchFamily="2" charset="0"/>
              </a:endParaRPr>
            </a:p>
          </p:txBody>
        </p:sp>
        <p:sp>
          <p:nvSpPr>
            <p:cNvPr id="19" name="ZoneTexte 18"/>
            <p:cNvSpPr txBox="1"/>
            <p:nvPr/>
          </p:nvSpPr>
          <p:spPr>
            <a:xfrm rot="20969642">
              <a:off x="6330755" y="4298381"/>
              <a:ext cx="1037714" cy="472029"/>
            </a:xfrm>
            <a:prstGeom prst="rect">
              <a:avLst/>
            </a:prstGeom>
            <a:noFill/>
          </p:spPr>
          <p:txBody>
            <a:bodyPr wrap="square" lIns="72000" rtlCol="0">
              <a:spAutoFit/>
            </a:bodyPr>
            <a:lstStyle/>
            <a:p>
              <a:r>
                <a:rPr lang="fr-FR" sz="4400" dirty="0" smtClean="0">
                  <a:ln w="19050">
                    <a:solidFill>
                      <a:srgbClr val="993300"/>
                    </a:solidFill>
                    <a:prstDash val="solid"/>
                  </a:ln>
                  <a:solidFill>
                    <a:srgbClr val="993300"/>
                  </a:solidFill>
                  <a:effectLst>
                    <a:outerShdw blurRad="50800" dist="50800" dir="5400000" algn="t" rotWithShape="0">
                      <a:prstClr val="black">
                        <a:alpha val="40000"/>
                      </a:prstClr>
                    </a:outerShdw>
                  </a:effectLst>
                  <a:latin typeface="SantasSleighFull Bold" pitchFamily="2" charset="0"/>
                </a:rPr>
                <a:t>64</a:t>
              </a:r>
              <a:endParaRPr lang="fr-FR" sz="4400" dirty="0">
                <a:ln w="19050">
                  <a:solidFill>
                    <a:srgbClr val="993300"/>
                  </a:solidFill>
                  <a:prstDash val="solid"/>
                </a:ln>
                <a:solidFill>
                  <a:srgbClr val="993300"/>
                </a:solidFill>
                <a:effectLst>
                  <a:outerShdw blurRad="50800" dist="50800" dir="5400000" algn="t" rotWithShape="0">
                    <a:prstClr val="black">
                      <a:alpha val="40000"/>
                    </a:prstClr>
                  </a:outerShdw>
                </a:effectLst>
                <a:latin typeface="SantasSleighFull Bold" pitchFamily="2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spd="med" advClick="0" advTm="729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path" presetSubtype="0" accel="50000" decel="5000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2327 -0.00486 C 0.02327 0.12222 0.14462 0.22083 0.29254 0.22083 C 0.44497 0.22083 0.5665 0.12222 0.5665 -0.00486 C 0.5665 -0.13241 0.68802 -0.23056 0.84045 -0.23056 C 0.98837 -0.23056 1.11007 -0.13241 1.11007 -0.00486 " pathEditMode="relative" rAng="0" ptsTypes="fffff">
                                      <p:cBhvr>
                                        <p:cTn id="1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340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39" presetClass="path" presetSubtype="0" accel="40600" decel="494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64 -0.0463 C -0.05191 -0.17315 -0.16857 -0.28125 -0.31614 -0.29329 C -0.4684 -0.30533 -0.5941 -0.21667 -0.59982 -0.08982 C -0.60555 0.0375 -0.73125 0.12569 -0.88351 0.11365 C -1.03107 0.10185 -1.14809 -0.00602 -1.14236 -0.13334 " pathEditMode="relative" rAng="11008200" ptsTypes="fffff">
                                      <p:cBhvr>
                                        <p:cTn id="15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236" y="-4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8" y="3663119"/>
            <a:ext cx="9121882" cy="321297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118" y="0"/>
            <a:ext cx="9125672" cy="725760"/>
          </a:xfrm>
        </p:spPr>
        <p:txBody>
          <a:bodyPr>
            <a:noAutofit/>
          </a:bodyPr>
          <a:lstStyle/>
          <a:p>
            <a:pPr algn="ctr"/>
            <a:r>
              <a:rPr lang="fr-FR" sz="4800" b="1" dirty="0" smtClean="0">
                <a:ln w="9000" cmpd="sng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 er contact</a:t>
            </a:r>
            <a:endParaRPr lang="fr-FR" sz="4800" b="1" dirty="0">
              <a:ln w="9000" cmpd="sng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50610" y="6019285"/>
            <a:ext cx="4453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 wwwmissionsecretariat64.fr</a:t>
            </a:r>
            <a:endParaRPr lang="fr-FR" sz="2800" dirty="0"/>
          </a:p>
        </p:txBody>
      </p:sp>
      <p:sp>
        <p:nvSpPr>
          <p:cNvPr id="4" name="Rectangle 3"/>
          <p:cNvSpPr/>
          <p:nvPr/>
        </p:nvSpPr>
        <p:spPr>
          <a:xfrm>
            <a:off x="111418" y="1138663"/>
            <a:ext cx="892899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fr-FR" sz="2400" b="1" dirty="0">
                <a:solidFill>
                  <a:srgbClr val="5A702E"/>
                </a:solidFill>
              </a:rPr>
              <a:t>Le travail achevé, et selon nos données définies au préalable, je vous le fais </a:t>
            </a:r>
            <a:r>
              <a:rPr lang="fr-FR" sz="2400" b="1" dirty="0" smtClean="0">
                <a:solidFill>
                  <a:srgbClr val="5A702E"/>
                </a:solidFill>
              </a:rPr>
              <a:t>parvenir. Je peux apporter d'éventuelles corrections formulées dans les 48 heures, au delà de ce délai, les travaux sont </a:t>
            </a:r>
            <a:r>
              <a:rPr lang="fr-FR" sz="2400" b="1" dirty="0">
                <a:solidFill>
                  <a:srgbClr val="5A702E"/>
                </a:solidFill>
              </a:rPr>
              <a:t>considérés approuvé</a:t>
            </a:r>
            <a:r>
              <a:rPr lang="fr-FR" sz="2400" b="1" dirty="0" smtClean="0">
                <a:solidFill>
                  <a:srgbClr val="5A702E"/>
                </a:solidFill>
              </a:rPr>
              <a:t>.</a:t>
            </a:r>
          </a:p>
          <a:p>
            <a:pPr algn="just"/>
            <a:endParaRPr lang="fr-FR" sz="2400" b="1" dirty="0">
              <a:solidFill>
                <a:srgbClr val="5A702E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fr-FR" sz="2400" b="1" dirty="0" smtClean="0">
                <a:solidFill>
                  <a:srgbClr val="5A702E"/>
                </a:solidFill>
              </a:rPr>
              <a:t> Pour </a:t>
            </a:r>
            <a:r>
              <a:rPr lang="fr-FR" sz="2400" b="1" dirty="0">
                <a:solidFill>
                  <a:srgbClr val="5A702E"/>
                </a:solidFill>
              </a:rPr>
              <a:t>le règlement, le paiement ou le solde peut être réglé par chèque bancaire ou par virement dès réception de la prestation. Pour les prestations régulières à la fin du mois</a:t>
            </a:r>
            <a:r>
              <a:rPr lang="fr-FR" sz="2400" b="1" dirty="0" smtClean="0">
                <a:solidFill>
                  <a:srgbClr val="5A702E"/>
                </a:solidFill>
              </a:rPr>
              <a:t>.</a:t>
            </a:r>
          </a:p>
          <a:p>
            <a:pPr algn="just"/>
            <a:endParaRPr lang="fr-FR" sz="2400" b="1" dirty="0"/>
          </a:p>
          <a:p>
            <a:endParaRPr lang="fr-FR" sz="2400" b="1" dirty="0" smtClean="0"/>
          </a:p>
          <a:p>
            <a:endParaRPr lang="fr-FR" b="1" dirty="0"/>
          </a:p>
          <a:p>
            <a:endParaRPr lang="fr-FR" b="1" dirty="0" smtClean="0"/>
          </a:p>
          <a:p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2892074"/>
      </p:ext>
    </p:extLst>
  </p:cSld>
  <p:clrMapOvr>
    <a:masterClrMapping/>
  </p:clrMapOvr>
  <p:transition spd="med" advClick="0" advTm="1614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4123"/>
            <a:ext cx="9144000" cy="563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>
          <a:xfrm>
            <a:off x="395536" y="116632"/>
            <a:ext cx="6228184" cy="4248472"/>
          </a:xfrm>
        </p:spPr>
        <p:txBody>
          <a:bodyPr>
            <a:noAutofit/>
          </a:bodyPr>
          <a:lstStyle/>
          <a:p>
            <a:pPr marL="457200" indent="-457200" algn="just">
              <a:buFont typeface="Courier New" pitchFamily="49" charset="0"/>
              <a:buChar char="o"/>
            </a:pPr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Vous </a:t>
            </a:r>
            <a:r>
              <a:rPr lang="fr-FR" sz="2800" b="1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êtes </a:t>
            </a:r>
            <a:r>
              <a:rPr lang="fr-FR" sz="2800" b="1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dépassés </a:t>
            </a:r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par l’administratif?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fr-FR" sz="2800" b="1" dirty="0" smtClean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Vous voulez gagner du temps?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Votre secrétaire est absente?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fr-FR" sz="2800" b="1" dirty="0" smtClean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Vous voulez promouvoir votre entreprise?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Vous n’avez pas assez de volume de travail pour embaucher une secrétaire?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fr-FR" sz="2800" b="1" dirty="0" smtClean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Vous démarrez votre entreprise?</a:t>
            </a:r>
          </a:p>
          <a:p>
            <a:pPr marL="342900" indent="-342900" algn="just">
              <a:buFont typeface="Courier New" pitchFamily="49" charset="0"/>
              <a:buChar char="o"/>
            </a:pPr>
            <a:endParaRPr lang="fr-FR" sz="28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endParaRPr lang="fr-FR" sz="2400" u="sng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331640" y="5645391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fr-FR" sz="4800" b="1" cap="all" dirty="0" smtClean="0">
                <a:ln w="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Je suis là pour vous !</a:t>
            </a:r>
            <a:endParaRPr lang="fr-FR" sz="4800" b="1" cap="all" dirty="0">
              <a:ln w="0">
                <a:solidFill>
                  <a:schemeClr val="accent3">
                    <a:lumMod val="50000"/>
                  </a:schemeClr>
                </a:solidFill>
              </a:ln>
              <a:solidFill>
                <a:schemeClr val="accent3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3173" y="3933056"/>
            <a:ext cx="1219200" cy="12192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650266">
            <a:off x="7633735" y="1212782"/>
            <a:ext cx="1219200" cy="12192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Click="0" advTm="1934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6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57800"/>
            <a:ext cx="9144000" cy="18002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1580" y="116632"/>
            <a:ext cx="7560840" cy="792088"/>
          </a:xfrm>
        </p:spPr>
        <p:txBody>
          <a:bodyPr>
            <a:prstTxWarp prst="textDeflate">
              <a:avLst/>
            </a:prstTxWarp>
            <a:noAutofit/>
          </a:bodyPr>
          <a:lstStyle/>
          <a:p>
            <a:pPr algn="ctr"/>
            <a:r>
              <a:rPr lang="fr-FR" sz="60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Mes services</a:t>
            </a:r>
            <a:endParaRPr lang="fr-FR" sz="6000" b="1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08720"/>
            <a:ext cx="8343900" cy="5256584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chemeClr val="accent3">
                    <a:lumMod val="50000"/>
                  </a:schemeClr>
                </a:solidFill>
              </a:rPr>
              <a:t>Courrier administratif</a:t>
            </a:r>
          </a:p>
          <a:p>
            <a:r>
              <a:rPr lang="fr-FR" sz="4000" dirty="0" smtClean="0">
                <a:solidFill>
                  <a:schemeClr val="accent3">
                    <a:lumMod val="50000"/>
                  </a:schemeClr>
                </a:solidFill>
              </a:rPr>
              <a:t>Factures, devis</a:t>
            </a:r>
          </a:p>
          <a:p>
            <a:r>
              <a:rPr lang="fr-FR" sz="4000" dirty="0" smtClean="0">
                <a:solidFill>
                  <a:schemeClr val="accent3">
                    <a:lumMod val="50000"/>
                  </a:schemeClr>
                </a:solidFill>
              </a:rPr>
              <a:t>Le classement</a:t>
            </a:r>
          </a:p>
          <a:p>
            <a:r>
              <a:rPr lang="fr-FR" sz="4000" dirty="0" smtClean="0">
                <a:solidFill>
                  <a:schemeClr val="accent3">
                    <a:lumMod val="50000"/>
                  </a:schemeClr>
                </a:solidFill>
              </a:rPr>
              <a:t>Publipostage et mise sous pli</a:t>
            </a:r>
          </a:p>
          <a:p>
            <a:r>
              <a:rPr lang="fr-FR" sz="4000" dirty="0" smtClean="0">
                <a:solidFill>
                  <a:schemeClr val="accent3">
                    <a:lumMod val="50000"/>
                  </a:schemeClr>
                </a:solidFill>
              </a:rPr>
              <a:t>Compte rendu, rapport</a:t>
            </a:r>
          </a:p>
          <a:p>
            <a:r>
              <a:rPr lang="fr-FR" sz="4000" dirty="0" smtClean="0">
                <a:solidFill>
                  <a:schemeClr val="accent3">
                    <a:lumMod val="50000"/>
                  </a:schemeClr>
                </a:solidFill>
              </a:rPr>
              <a:t>Graphique, tableau</a:t>
            </a:r>
          </a:p>
          <a:p>
            <a:pPr algn="ctr"/>
            <a:endParaRPr lang="fr-FR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8413" y="5589240"/>
            <a:ext cx="1075184" cy="10751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76294292"/>
      </p:ext>
    </p:extLst>
  </p:cSld>
  <p:clrMapOvr>
    <a:masterClrMapping/>
  </p:clrMapOvr>
  <p:transition spd="med" advClick="0" advTm="823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201 0.09551 C -0.04861 0.04741 0.06268 -0.01757 0.20417 -0.05342 C 0.3507 -0.09066 0.4724 -0.08557 0.47934 -0.03677 C 0.48629 0.0111 0.60834 0.02405 0.75504 -0.01318 C 0.89671 -0.04856 1.0066 -0.12003 1.00139 -0.16998 " pathEditMode="relative" rAng="-647324" ptsTypes="fffff">
                                      <p:cBhvr>
                                        <p:cTn id="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222" y="-128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57800"/>
            <a:ext cx="9144000" cy="18002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0"/>
            <a:ext cx="7560840" cy="792088"/>
          </a:xfrm>
        </p:spPr>
        <p:txBody>
          <a:bodyPr>
            <a:prstTxWarp prst="textDeflate">
              <a:avLst/>
            </a:prstTxWarp>
            <a:noAutofit/>
          </a:bodyPr>
          <a:lstStyle/>
          <a:p>
            <a:pPr algn="ctr"/>
            <a:r>
              <a:rPr lang="fr-FR" sz="60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Mes services</a:t>
            </a:r>
            <a:endParaRPr lang="fr-FR" sz="6000" b="1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8343900" cy="5256584"/>
          </a:xfrm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accent3">
                    <a:lumMod val="50000"/>
                  </a:schemeClr>
                </a:solidFill>
              </a:rPr>
              <a:t>Elaboration de documents, mise en page</a:t>
            </a:r>
          </a:p>
          <a:p>
            <a:r>
              <a:rPr lang="fr-FR" sz="3600" dirty="0" smtClean="0">
                <a:solidFill>
                  <a:schemeClr val="accent3">
                    <a:lumMod val="50000"/>
                  </a:schemeClr>
                </a:solidFill>
              </a:rPr>
              <a:t>Affiche, flyers, plaquette, brochure</a:t>
            </a:r>
          </a:p>
          <a:p>
            <a:r>
              <a:rPr lang="fr-FR" sz="3600" dirty="0" smtClean="0">
                <a:solidFill>
                  <a:schemeClr val="accent3">
                    <a:lumMod val="50000"/>
                  </a:schemeClr>
                </a:solidFill>
              </a:rPr>
              <a:t>Carte de visite, CV, création menu restaurant</a:t>
            </a:r>
          </a:p>
          <a:p>
            <a:r>
              <a:rPr lang="fr-FR" sz="3600" dirty="0" smtClean="0">
                <a:solidFill>
                  <a:schemeClr val="accent3">
                    <a:lumMod val="50000"/>
                  </a:schemeClr>
                </a:solidFill>
              </a:rPr>
              <a:t>Logo, site internet</a:t>
            </a:r>
          </a:p>
          <a:p>
            <a:pPr algn="ctr"/>
            <a:endParaRPr lang="fr-FR" sz="4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4392989"/>
            <a:ext cx="866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3600" dirty="0" smtClean="0">
                <a:solidFill>
                  <a:schemeClr val="accent3">
                    <a:lumMod val="50000"/>
                  </a:schemeClr>
                </a:solidFill>
              </a:rPr>
              <a:t>Participation à des salons professionnels</a:t>
            </a:r>
            <a:r>
              <a:rPr lang="fr-FR" sz="3200" dirty="0" smtClean="0">
                <a:solidFill>
                  <a:schemeClr val="accent3">
                    <a:lumMod val="50000"/>
                  </a:schemeClr>
                </a:solidFill>
              </a:rPr>
              <a:t>…</a:t>
            </a:r>
            <a:endParaRPr lang="fr-FR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6552" y="5242443"/>
            <a:ext cx="1219200" cy="12192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0" y="6461643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Liste non exhaustive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3855878"/>
      </p:ext>
    </p:extLst>
  </p:cSld>
  <p:clrMapOvr>
    <a:masterClrMapping/>
  </p:clrMapOvr>
  <p:transition spd="med" advClick="0" advTm="1028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201 0.09551 C -0.04861 0.04741 0.06268 -0.01757 0.20417 -0.05342 C 0.3507 -0.09066 0.4724 -0.08557 0.47934 -0.03677 C 0.48629 0.0111 0.60834 0.02405 0.75504 -0.01318 C 0.89671 -0.04856 1.0066 -0.12003 1.00139 -0.16998 " pathEditMode="relative" rAng="-647324" ptsTypes="fffff">
                                      <p:cBhvr>
                                        <p:cTn id="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222" y="-128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37" y="115801"/>
            <a:ext cx="9144000" cy="6742199"/>
          </a:xfrm>
          <a:prstGeom prst="rect">
            <a:avLst/>
          </a:prstGeom>
        </p:spPr>
      </p:pic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0" y="1124744"/>
            <a:ext cx="3947542" cy="5256584"/>
          </a:xfrm>
        </p:spPr>
        <p:txBody>
          <a:bodyPr>
            <a:normAutofit/>
          </a:bodyPr>
          <a:lstStyle/>
          <a:p>
            <a:endParaRPr lang="fr-FR" sz="2800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fr-FR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028384" y="978817"/>
            <a:ext cx="46440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sz="2400" dirty="0" smtClean="0"/>
          </a:p>
          <a:p>
            <a:pPr algn="just"/>
            <a:endParaRPr lang="fr-FR" dirty="0" smtClean="0"/>
          </a:p>
        </p:txBody>
      </p:sp>
      <p:graphicFrame>
        <p:nvGraphicFramePr>
          <p:cNvPr id="11" name="Diagramme 10"/>
          <p:cNvGraphicFramePr/>
          <p:nvPr>
            <p:extLst>
              <p:ext uri="{D42A27DB-BD31-4B8C-83A1-F6EECF244321}">
                <p14:modId xmlns:p14="http://schemas.microsoft.com/office/powerpoint/2010/main" val="1765783626"/>
              </p:ext>
            </p:extLst>
          </p:nvPr>
        </p:nvGraphicFramePr>
        <p:xfrm>
          <a:off x="1475656" y="1286900"/>
          <a:ext cx="6412507" cy="4399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164308902"/>
      </p:ext>
    </p:extLst>
  </p:cSld>
  <p:clrMapOvr>
    <a:masterClrMapping/>
  </p:clrMapOvr>
  <p:transition spd="med" advClick="0" advTm="854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7860" y="2780928"/>
            <a:ext cx="2555776" cy="262569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29200"/>
            <a:ext cx="9127619" cy="150278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Pour </a:t>
            </a:r>
            <a:endParaRPr lang="fr-F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943" y="1456277"/>
            <a:ext cx="899373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>
                <a:solidFill>
                  <a:schemeClr val="accent3">
                    <a:lumMod val="50000"/>
                  </a:schemeClr>
                </a:solidFill>
              </a:rPr>
              <a:t>Les TPE</a:t>
            </a:r>
          </a:p>
          <a:p>
            <a:pPr algn="ctr"/>
            <a:r>
              <a:rPr lang="fr-FR" sz="3600" b="1" dirty="0">
                <a:solidFill>
                  <a:schemeClr val="accent3">
                    <a:lumMod val="50000"/>
                  </a:schemeClr>
                </a:solidFill>
              </a:rPr>
              <a:t>Les PME</a:t>
            </a:r>
          </a:p>
          <a:p>
            <a:pPr algn="ctr"/>
            <a:r>
              <a:rPr lang="fr-FR" sz="3600" b="1" dirty="0">
                <a:solidFill>
                  <a:schemeClr val="accent3">
                    <a:lumMod val="50000"/>
                  </a:schemeClr>
                </a:solidFill>
              </a:rPr>
              <a:t>Les Artisans</a:t>
            </a:r>
          </a:p>
          <a:p>
            <a:pPr algn="ctr"/>
            <a:r>
              <a:rPr lang="fr-FR" sz="3600" b="1" dirty="0">
                <a:solidFill>
                  <a:schemeClr val="accent3">
                    <a:lumMod val="50000"/>
                  </a:schemeClr>
                </a:solidFill>
              </a:rPr>
              <a:t>Les Commerçants</a:t>
            </a:r>
          </a:p>
          <a:p>
            <a:pPr algn="ctr"/>
            <a:r>
              <a:rPr lang="fr-FR" sz="3600" b="1" dirty="0">
                <a:solidFill>
                  <a:schemeClr val="accent3">
                    <a:lumMod val="50000"/>
                  </a:schemeClr>
                </a:solidFill>
              </a:rPr>
              <a:t>Les professions libérales</a:t>
            </a:r>
          </a:p>
          <a:p>
            <a:pPr algn="ctr"/>
            <a:r>
              <a:rPr lang="fr-FR" sz="3600" b="1" dirty="0">
                <a:solidFill>
                  <a:schemeClr val="accent3">
                    <a:lumMod val="50000"/>
                  </a:schemeClr>
                </a:solidFill>
              </a:rPr>
              <a:t>Les associations</a:t>
            </a:r>
          </a:p>
          <a:p>
            <a:pPr algn="ctr"/>
            <a:r>
              <a:rPr lang="fr-FR" sz="3600" b="1" dirty="0">
                <a:solidFill>
                  <a:schemeClr val="accent3">
                    <a:lumMod val="50000"/>
                  </a:schemeClr>
                </a:solidFill>
              </a:rPr>
              <a:t>Les particuliers</a:t>
            </a:r>
          </a:p>
          <a:p>
            <a:pPr algn="ctr"/>
            <a:r>
              <a:rPr lang="fr-FR" sz="3600" b="1" dirty="0" smtClean="0">
                <a:solidFill>
                  <a:schemeClr val="accent3">
                    <a:lumMod val="50000"/>
                  </a:schemeClr>
                </a:solidFill>
              </a:rPr>
              <a:t>L’ événementiel </a:t>
            </a:r>
            <a:endParaRPr lang="fr-FR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8994477"/>
      </p:ext>
    </p:extLst>
  </p:cSld>
  <p:clrMapOvr>
    <a:masterClrMapping/>
  </p:clrMapOvr>
  <p:transition spd="med" advClick="0" advTm="906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76906" y="0"/>
            <a:ext cx="4987382" cy="65955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 algn="ctr"/>
            <a:r>
              <a:rPr lang="fr-FR" sz="4800" b="1" dirty="0" smtClean="0">
                <a:ln w="0"/>
                <a:solidFill>
                  <a:schemeClr val="accent2">
                    <a:lumMod val="75000"/>
                  </a:schemeClr>
                </a:solidFill>
                <a:effectLst/>
              </a:rPr>
              <a:t>Mes tarifs</a:t>
            </a:r>
            <a:endParaRPr lang="fr-FR" sz="4800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493802"/>
              </p:ext>
            </p:extLst>
          </p:nvPr>
        </p:nvGraphicFramePr>
        <p:xfrm>
          <a:off x="1422114" y="688443"/>
          <a:ext cx="7056784" cy="5863121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3528392"/>
                <a:gridCol w="3528392"/>
              </a:tblGrid>
              <a:tr h="448068">
                <a:tc gridSpan="2"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Effectué sur le site du Client</a:t>
                      </a:r>
                      <a:endParaRPr lang="fr-FR" sz="28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041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Déplacement à partir de 2 heures </a:t>
                      </a:r>
                      <a:endParaRPr lang="fr-FR" sz="1800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58 euros (soit 29 euros l’heure)</a:t>
                      </a:r>
                      <a:endParaRPr lang="fr-FR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953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La demi-journée (4 heures)</a:t>
                      </a:r>
                      <a:endParaRPr lang="fr-FR" sz="1800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99 euros (soit</a:t>
                      </a:r>
                      <a:r>
                        <a:rPr lang="fr-FR" baseline="0" dirty="0" smtClean="0"/>
                        <a:t> 25 euros l’heure)</a:t>
                      </a:r>
                      <a:endParaRPr lang="fr-FR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29853">
                <a:tc>
                  <a:txBody>
                    <a:bodyPr/>
                    <a:lstStyle/>
                    <a:p>
                      <a:pPr algn="l"/>
                      <a:r>
                        <a:rPr lang="fr-FR" sz="1800" dirty="0" smtClean="0"/>
                        <a:t>La journée (7 heures)</a:t>
                      </a:r>
                      <a:endParaRPr lang="fr-FR" sz="18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175 euros (soit</a:t>
                      </a:r>
                      <a:r>
                        <a:rPr lang="fr-FR" sz="1800" baseline="0" dirty="0" smtClean="0"/>
                        <a:t> 25 euros l’heure)</a:t>
                      </a:r>
                      <a:endParaRPr lang="fr-FR" sz="1800" b="1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29853">
                <a:tc>
                  <a:txBody>
                    <a:bodyPr/>
                    <a:lstStyle/>
                    <a:p>
                      <a:r>
                        <a:rPr lang="fr-FR" dirty="0" smtClean="0"/>
                        <a:t>Evènements divers</a:t>
                      </a:r>
                      <a:endParaRPr lang="fr-FR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Sur devis</a:t>
                      </a:r>
                      <a:endParaRPr lang="fr-FR" sz="1800" b="1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48068">
                <a:tc gridSpan="2"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chemeClr val="bg1"/>
                          </a:solidFill>
                        </a:rPr>
                        <a:t>Effectué</a:t>
                      </a:r>
                      <a:r>
                        <a:rPr lang="fr-FR" sz="2800" b="1" baseline="0" dirty="0" smtClean="0">
                          <a:solidFill>
                            <a:schemeClr val="bg1"/>
                          </a:solidFill>
                        </a:rPr>
                        <a:t> à mon domicile</a:t>
                      </a:r>
                      <a:endParaRPr lang="fr-FR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3A6410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95362">
                <a:tc>
                  <a:txBody>
                    <a:bodyPr/>
                    <a:lstStyle/>
                    <a:p>
                      <a:r>
                        <a:rPr lang="fr-FR" dirty="0" smtClean="0"/>
                        <a:t>Saisie facture, devis</a:t>
                      </a:r>
                      <a:endParaRPr lang="fr-FR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5,00 euros</a:t>
                      </a:r>
                      <a:r>
                        <a:rPr lang="fr-FR" baseline="0" dirty="0" smtClean="0"/>
                        <a:t> l’unité</a:t>
                      </a:r>
                      <a:endParaRPr lang="fr-FR" b="1" baseline="0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362">
                <a:tc>
                  <a:txBody>
                    <a:bodyPr/>
                    <a:lstStyle/>
                    <a:p>
                      <a:r>
                        <a:rPr lang="fr-FR" dirty="0" smtClean="0"/>
                        <a:t>Courrier simple</a:t>
                      </a:r>
                      <a:endParaRPr lang="fr-FR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4,00 euros l’unité</a:t>
                      </a:r>
                      <a:endParaRPr lang="fr-FR" b="1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362">
                <a:tc>
                  <a:txBody>
                    <a:bodyPr/>
                    <a:lstStyle/>
                    <a:p>
                      <a:r>
                        <a:rPr lang="fr-FR" dirty="0" smtClean="0"/>
                        <a:t>Recherche internet</a:t>
                      </a:r>
                      <a:endParaRPr lang="fr-FR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22,00</a:t>
                      </a:r>
                      <a:r>
                        <a:rPr lang="fr-FR" baseline="0" dirty="0" smtClean="0"/>
                        <a:t> euros</a:t>
                      </a:r>
                      <a:endParaRPr lang="fr-FR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362">
                <a:tc>
                  <a:txBody>
                    <a:bodyPr/>
                    <a:lstStyle/>
                    <a:p>
                      <a:r>
                        <a:rPr lang="fr-FR" dirty="0" smtClean="0"/>
                        <a:t>Flyers recto-verso</a:t>
                      </a:r>
                      <a:endParaRPr lang="fr-FR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À partir de 39,00 euros</a:t>
                      </a:r>
                      <a:endParaRPr lang="fr-FR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362">
                <a:tc>
                  <a:txBody>
                    <a:bodyPr/>
                    <a:lstStyle/>
                    <a:p>
                      <a:r>
                        <a:rPr lang="fr-FR" dirty="0" smtClean="0"/>
                        <a:t>Création menu restaurant</a:t>
                      </a:r>
                      <a:endParaRPr lang="fr-FR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45,00</a:t>
                      </a:r>
                      <a:r>
                        <a:rPr lang="fr-FR" baseline="0" dirty="0" smtClean="0"/>
                        <a:t> euros</a:t>
                      </a:r>
                      <a:endParaRPr lang="fr-FR" b="1" baseline="0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362">
                <a:tc>
                  <a:txBody>
                    <a:bodyPr/>
                    <a:lstStyle/>
                    <a:p>
                      <a:r>
                        <a:rPr lang="fr-FR" dirty="0" smtClean="0"/>
                        <a:t>Création de Logo</a:t>
                      </a:r>
                      <a:endParaRPr lang="fr-FR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Sur devis</a:t>
                      </a:r>
                      <a:endParaRPr lang="fr-FR" b="1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362">
                <a:tc>
                  <a:txBody>
                    <a:bodyPr/>
                    <a:lstStyle/>
                    <a:p>
                      <a:r>
                        <a:rPr lang="fr-FR" dirty="0" smtClean="0"/>
                        <a:t>Création de site Web</a:t>
                      </a:r>
                      <a:endParaRPr lang="fr-FR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Sur</a:t>
                      </a:r>
                      <a:r>
                        <a:rPr lang="fr-FR" baseline="0" dirty="0" smtClean="0"/>
                        <a:t> devis</a:t>
                      </a:r>
                      <a:endParaRPr lang="fr-FR" b="1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495190">
            <a:off x="-870236" y="-370047"/>
            <a:ext cx="740093" cy="74009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44624" y="78401"/>
            <a:ext cx="819733" cy="81973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11182415"/>
      </p:ext>
    </p:extLst>
  </p:cSld>
  <p:clrMapOvr>
    <a:masterClrMapping/>
  </p:clrMapOvr>
  <p:transition spd="med" advClick="0" advTm="1388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212 -0.11551 L 0.33403 0.11528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87" y="1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9.25069E-7 L 0.38038 0.41813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10" y="20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63119"/>
            <a:ext cx="9144000" cy="321297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7778" y="188640"/>
            <a:ext cx="7520940" cy="725760"/>
          </a:xfrm>
        </p:spPr>
        <p:txBody>
          <a:bodyPr>
            <a:noAutofit/>
          </a:bodyPr>
          <a:lstStyle/>
          <a:p>
            <a:pPr algn="ctr"/>
            <a:r>
              <a:rPr lang="fr-FR" sz="4800" b="1" dirty="0" smtClean="0">
                <a:ln w="9000" cmpd="sng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Mes atouts</a:t>
            </a:r>
            <a:endParaRPr lang="fr-FR" sz="4800" b="1" dirty="0">
              <a:ln w="9000" cmpd="sng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1074139"/>
            <a:ext cx="9036496" cy="443198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fr-FR" sz="3000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</a:rPr>
              <a:t>Ma disponibilité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fr-FR" sz="3000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</a:rPr>
              <a:t>Ma rapidité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fr-FR" sz="3000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</a:rPr>
              <a:t>Ma grande motivation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fr-FR" sz="3000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</a:rPr>
              <a:t>La confiance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fr-FR" sz="3000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</a:rPr>
              <a:t>Votre satisfaction sera ma priorité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fr-FR" sz="3000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</a:rPr>
              <a:t>Ma grande implication dans un travail bien fait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fr-FR" sz="3000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</a:rPr>
              <a:t>Le secret professionnel</a:t>
            </a:r>
          </a:p>
          <a:p>
            <a:pPr marL="285750" indent="-285750">
              <a:buFont typeface="Wingdings" pitchFamily="2" charset="2"/>
              <a:buChar char="ü"/>
            </a:pPr>
            <a:endParaRPr lang="fr-FR" b="1" dirty="0" smtClean="0">
              <a:ln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marL="285750" indent="-285750">
              <a:buFont typeface="Wingdings" pitchFamily="2" charset="2"/>
              <a:buChar char="ü"/>
            </a:pPr>
            <a:endParaRPr lang="fr-FR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fr-FR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r>
              <a:rPr lang="fr-FR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endParaRPr lang="fr-FR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4407" y="6036561"/>
            <a:ext cx="792088" cy="79208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65427446"/>
      </p:ext>
    </p:extLst>
  </p:cSld>
  <p:clrMapOvr>
    <a:masterClrMapping/>
  </p:clrMapOvr>
  <p:transition spd="med" advClick="0" advTm="1028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8" y="3663119"/>
            <a:ext cx="9121882" cy="321297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118" y="0"/>
            <a:ext cx="9125672" cy="725760"/>
          </a:xfrm>
        </p:spPr>
        <p:txBody>
          <a:bodyPr>
            <a:noAutofit/>
          </a:bodyPr>
          <a:lstStyle/>
          <a:p>
            <a:pPr algn="ctr"/>
            <a:r>
              <a:rPr lang="fr-FR" sz="4800" b="1" dirty="0" smtClean="0">
                <a:ln w="9000" cmpd="sng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 er contact</a:t>
            </a:r>
            <a:endParaRPr lang="fr-FR" sz="4800" b="1" dirty="0">
              <a:ln w="9000" cmpd="sng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936" y="1268760"/>
            <a:ext cx="8928991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fr-FR" sz="2000" b="1" dirty="0">
                <a:solidFill>
                  <a:srgbClr val="5A702E"/>
                </a:solidFill>
              </a:rPr>
              <a:t>Vous me contactez soit par e-mail ou par téléphone, afin de m'exposer votre demande</a:t>
            </a:r>
            <a:r>
              <a:rPr lang="fr-FR" sz="2000" b="1" dirty="0" smtClean="0">
                <a:solidFill>
                  <a:srgbClr val="5A702E"/>
                </a:solidFill>
              </a:rPr>
              <a:t>.</a:t>
            </a:r>
          </a:p>
          <a:p>
            <a:pPr algn="just"/>
            <a:endParaRPr lang="fr-FR" sz="2000" b="1" dirty="0">
              <a:solidFill>
                <a:srgbClr val="5A702E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fr-FR" sz="2000" b="1" dirty="0">
                <a:solidFill>
                  <a:srgbClr val="5A702E"/>
                </a:solidFill>
              </a:rPr>
              <a:t>Je vous expédie un devis gratuit et personnalisé sous moins de 48 heures valable 1 mois. </a:t>
            </a:r>
            <a:endParaRPr lang="fr-FR" sz="2000" b="1" dirty="0" smtClean="0">
              <a:solidFill>
                <a:srgbClr val="5A702E"/>
              </a:solidFill>
            </a:endParaRPr>
          </a:p>
          <a:p>
            <a:pPr algn="just"/>
            <a:endParaRPr lang="fr-FR" sz="2000" b="1" dirty="0">
              <a:solidFill>
                <a:srgbClr val="5A702E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fr-FR" sz="2000" b="1" dirty="0">
                <a:solidFill>
                  <a:srgbClr val="5A702E"/>
                </a:solidFill>
              </a:rPr>
              <a:t>Après acceptation du devis, dûment rempli, nous convenons ensemble des conditions d’exécution de la mission. Un acompte de 30% vous sera demandé pour une prestation de plus de 30 euros</a:t>
            </a:r>
            <a:r>
              <a:rPr lang="fr-FR" sz="2000" b="1" dirty="0" smtClean="0">
                <a:solidFill>
                  <a:srgbClr val="5A702E"/>
                </a:solidFill>
              </a:rPr>
              <a:t>.</a:t>
            </a:r>
          </a:p>
          <a:p>
            <a:pPr algn="just"/>
            <a:endParaRPr lang="fr-FR" sz="2000" b="1" dirty="0">
              <a:solidFill>
                <a:srgbClr val="5A702E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fr-FR" sz="2000" b="1" dirty="0">
                <a:solidFill>
                  <a:srgbClr val="5A702E"/>
                </a:solidFill>
              </a:rPr>
              <a:t>Je réalise la mission en suivant vos consignes, et en vous tenant informé du déroulement si vous le désirez</a:t>
            </a:r>
            <a:r>
              <a:rPr lang="fr-FR" sz="2000" b="1" dirty="0" smtClean="0">
                <a:solidFill>
                  <a:srgbClr val="5A702E"/>
                </a:solidFill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fr-FR" sz="2000" b="1" dirty="0"/>
          </a:p>
          <a:p>
            <a:endParaRPr lang="fr-FR" sz="2000" b="1" dirty="0" smtClean="0"/>
          </a:p>
          <a:p>
            <a:endParaRPr lang="fr-FR" sz="2000" b="1" dirty="0"/>
          </a:p>
          <a:p>
            <a:endParaRPr lang="fr-FR" sz="2000" b="1" dirty="0" smtClean="0"/>
          </a:p>
          <a:p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4124036"/>
      </p:ext>
    </p:extLst>
  </p:cSld>
  <p:clrMapOvr>
    <a:masterClrMapping/>
  </p:clrMapOvr>
  <p:transition spd="med" advClick="0" advTm="927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7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3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4.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4016CD-3742-449C-8BAE-4F58FAEEA30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2429</TotalTime>
  <Words>420</Words>
  <Application>Microsoft Office PowerPoint</Application>
  <PresentationFormat>Affichage à l'écran (4:3)</PresentationFormat>
  <Paragraphs>99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Présentation PowerPoint</vt:lpstr>
      <vt:lpstr>Présentation PowerPoint</vt:lpstr>
      <vt:lpstr>Mes services</vt:lpstr>
      <vt:lpstr>Mes services</vt:lpstr>
      <vt:lpstr>Présentation PowerPoint</vt:lpstr>
      <vt:lpstr>Pour </vt:lpstr>
      <vt:lpstr>Mes tarifs</vt:lpstr>
      <vt:lpstr>Mes atouts</vt:lpstr>
      <vt:lpstr>1 er contact</vt:lpstr>
      <vt:lpstr>1 er contact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Secrétaire indépendante</dc:title>
  <dc:creator>Pascale</dc:creator>
  <cp:lastModifiedBy>Pascale</cp:lastModifiedBy>
  <cp:revision>81</cp:revision>
  <dcterms:created xsi:type="dcterms:W3CDTF">2013-05-06T18:24:37Z</dcterms:created>
  <dcterms:modified xsi:type="dcterms:W3CDTF">2013-06-13T09:03:01Z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TC023562459991</vt:lpwstr>
  </property>
</Properties>
</file>