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12E065-234B-46F2-8F6F-4E60370FAF8B}" type="datetimeFigureOut">
              <a:rPr lang="fr-FR" smtClean="0"/>
              <a:pPr/>
              <a:t>03/06/2013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680669-B0F1-4D85-8C58-3B78299746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Vision du monde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Rohmer </a:t>
            </a:r>
            <a:r>
              <a:rPr lang="fr-FR" sz="2400" dirty="0" err="1" smtClean="0"/>
              <a:t>Noéline</a:t>
            </a:r>
            <a:r>
              <a:rPr lang="fr-FR" sz="2400" dirty="0" smtClean="0"/>
              <a:t>, </a:t>
            </a:r>
            <a:r>
              <a:rPr lang="fr-FR" sz="2400" dirty="0" err="1" smtClean="0"/>
              <a:t>Koehrlen</a:t>
            </a:r>
            <a:r>
              <a:rPr lang="fr-FR" sz="2400" dirty="0" smtClean="0"/>
              <a:t> Alexandra</a:t>
            </a:r>
          </a:p>
          <a:p>
            <a:r>
              <a:rPr lang="fr-FR" sz="2400" dirty="0" smtClean="0"/>
              <a:t>2012/2013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35716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Strabisme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7224" y="1142984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œil qui dévie de façon permanente ou de temps en temps </a:t>
            </a:r>
          </a:p>
          <a:p>
            <a:pPr>
              <a:buFontTx/>
              <a:buChar char="-"/>
            </a:pPr>
            <a:r>
              <a:rPr lang="fr-FR" dirty="0" smtClean="0"/>
              <a:t> axes visuels des yeux non dirigés vers un même point d’observation.</a:t>
            </a:r>
            <a:endParaRPr lang="fr-FR" dirty="0"/>
          </a:p>
        </p:txBody>
      </p:sp>
      <p:pic>
        <p:nvPicPr>
          <p:cNvPr id="23554" name="Picture 2" descr="http://vision.3d.free.fr/image%20site/strabisme%201%20cop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572008"/>
            <a:ext cx="4710192" cy="17145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0" y="28529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Correction:</a:t>
            </a:r>
          </a:p>
          <a:p>
            <a:pPr>
              <a:buFontTx/>
              <a:buChar char="-"/>
            </a:pPr>
            <a:r>
              <a:rPr lang="fr-FR" dirty="0" smtClean="0"/>
              <a:t>Obliger l’œil a travailler</a:t>
            </a:r>
          </a:p>
          <a:p>
            <a:pPr>
              <a:buFontTx/>
              <a:buChar char="-"/>
            </a:pPr>
            <a:r>
              <a:rPr lang="fr-FR" dirty="0" smtClean="0"/>
              <a:t>Le faire travailler avec son voisin.</a:t>
            </a:r>
          </a:p>
          <a:p>
            <a:r>
              <a:rPr lang="fr-FR" dirty="0" smtClean="0"/>
              <a:t>(Port de lunettes, occlusion du bon œil, à la réalisation d’exercices écrits).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Un outil d’observation: les jumelles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00100" y="142852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Jumelles de </a:t>
            </a:r>
            <a:r>
              <a:rPr lang="fr-FR" sz="3200" dirty="0" err="1" smtClean="0"/>
              <a:t>Porro</a:t>
            </a:r>
            <a:endParaRPr lang="fr-FR" sz="3200" dirty="0"/>
          </a:p>
        </p:txBody>
      </p:sp>
      <p:pic>
        <p:nvPicPr>
          <p:cNvPr id="1027" name="Picture 3" descr="P:\Porro_binocular 1-objectifs- 2-3-prismes de Porro - 4-ocul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5443529" cy="555255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143636" y="2571744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 Objectif </a:t>
            </a:r>
          </a:p>
          <a:p>
            <a:r>
              <a:rPr lang="fr-FR" dirty="0" smtClean="0"/>
              <a:t>2. Prisme de </a:t>
            </a:r>
            <a:r>
              <a:rPr lang="fr-FR" dirty="0" err="1" smtClean="0"/>
              <a:t>Porro</a:t>
            </a:r>
            <a:endParaRPr lang="fr-FR" dirty="0" smtClean="0"/>
          </a:p>
          <a:p>
            <a:r>
              <a:rPr lang="fr-FR" dirty="0" smtClean="0"/>
              <a:t>3. Prisme de </a:t>
            </a:r>
            <a:r>
              <a:rPr lang="fr-FR" dirty="0" err="1" smtClean="0"/>
              <a:t>Porro</a:t>
            </a:r>
            <a:endParaRPr lang="fr-FR" dirty="0" smtClean="0"/>
          </a:p>
          <a:p>
            <a:r>
              <a:rPr lang="fr-FR" dirty="0" smtClean="0"/>
              <a:t>4. Oculaire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Histoire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+mj-lt"/>
              </a:rPr>
              <a:t> Dispositif optique grossissant </a:t>
            </a:r>
          </a:p>
          <a:p>
            <a:r>
              <a:rPr lang="fr-FR" dirty="0" smtClean="0">
                <a:latin typeface="+mj-lt"/>
              </a:rPr>
              <a:t> XVIIème siècle par opticien hollandais </a:t>
            </a:r>
          </a:p>
          <a:p>
            <a:r>
              <a:rPr lang="fr-FR" dirty="0" smtClean="0">
                <a:latin typeface="+mj-lt"/>
              </a:rPr>
              <a:t> But: observer des objets distants (astronomie amateur, ornithologie, surveillance et sécurité,…)</a:t>
            </a:r>
          </a:p>
          <a:p>
            <a:r>
              <a:rPr lang="fr-FR" dirty="0" smtClean="0">
                <a:latin typeface="+mj-lt"/>
              </a:rPr>
              <a:t> Constituées de deux lunettes symétriques</a:t>
            </a:r>
          </a:p>
          <a:p>
            <a:r>
              <a:rPr lang="fr-FR" dirty="0" smtClean="0">
                <a:latin typeface="+mj-lt"/>
              </a:rPr>
              <a:t> Première lunette: « lunette d’approche » vers 1605</a:t>
            </a:r>
          </a:p>
          <a:p>
            <a:r>
              <a:rPr lang="fr-FR" dirty="0" smtClean="0">
                <a:latin typeface="+mj-lt"/>
              </a:rPr>
              <a:t> Aujourd’hui: - verres antireflets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5214974" cy="868346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Jumelle de Galilée</a:t>
            </a:r>
            <a:endParaRPr lang="fr-FR" sz="3600" dirty="0"/>
          </a:p>
        </p:txBody>
      </p:sp>
      <p:pic>
        <p:nvPicPr>
          <p:cNvPr id="2050" name="Picture 2" descr="P:\jumelles de Gallilé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4924892" cy="2500330"/>
          </a:xfrm>
          <a:prstGeom prst="rect">
            <a:avLst/>
          </a:prstGeom>
          <a:noFill/>
        </p:spPr>
      </p:pic>
      <p:pic>
        <p:nvPicPr>
          <p:cNvPr id="2051" name="Picture 3" descr="P:\lorgnette.jpg"/>
          <p:cNvPicPr>
            <a:picLocks noChangeAspect="1" noChangeArrowheads="1"/>
          </p:cNvPicPr>
          <p:nvPr/>
        </p:nvPicPr>
        <p:blipFill>
          <a:blip r:embed="rId3"/>
          <a:srcRect l="1845" t="4598" r="2213" b="5746"/>
          <a:stretch>
            <a:fillRect/>
          </a:stretch>
        </p:blipFill>
        <p:spPr bwMode="auto">
          <a:xfrm>
            <a:off x="5143504" y="3857628"/>
            <a:ext cx="3714776" cy="278608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428860" y="457200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Lorgnette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214546" y="528638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Utilisée pour les spectacles (opéra, …)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Fonctionnement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2844" y="207167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jumelles sont référencées de la manière suivantes: 8x56 ; 10x40 ; 7x50 ; …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3714752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800" dirty="0" smtClean="0"/>
              <a:t> Premier chiffre: grossissement (varie de 6 à 30x)</a:t>
            </a:r>
          </a:p>
          <a:p>
            <a:pPr>
              <a:buFontTx/>
              <a:buChar char="-"/>
            </a:pPr>
            <a:r>
              <a:rPr lang="fr-FR" sz="2800" dirty="0" smtClean="0"/>
              <a:t> Deuxième chiffre: diamètre de l’objectif (varie de 20 à 80mm)</a:t>
            </a:r>
            <a:endParaRPr lang="fr-F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:\Porro_binocular 1-objectifs- 2-3-prismes de Porro - 4-ocul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229347" cy="6354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5429264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14348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Objectif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392877" y="4464851"/>
            <a:ext cx="421484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500298" y="2357430"/>
            <a:ext cx="50006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2428860" y="2928934"/>
            <a:ext cx="114300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928926" y="3500438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 flipH="1" flipV="1">
            <a:off x="1785918" y="1857364"/>
            <a:ext cx="328614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57158" y="2643182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500034" y="27146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Prismes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1142976" y="785794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285852" y="8572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Oculaire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142976" y="1571612"/>
            <a:ext cx="7286676" cy="4268799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+mj-lt"/>
              </a:rPr>
              <a:t>I- </a:t>
            </a:r>
            <a:r>
              <a:rPr lang="fr-FR" sz="2400" u="sng" dirty="0" smtClean="0">
                <a:latin typeface="+mj-lt"/>
              </a:rPr>
              <a:t>Le premier outil pour voir: l’œil</a:t>
            </a:r>
          </a:p>
          <a:p>
            <a:pPr>
              <a:buNone/>
            </a:pPr>
            <a:r>
              <a:rPr lang="fr-FR" sz="2400" u="sng" dirty="0" smtClean="0">
                <a:latin typeface="+mj-lt"/>
              </a:rPr>
              <a:t> </a:t>
            </a:r>
            <a:endParaRPr lang="fr-FR" sz="2400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1) Structure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2) Fonctionnement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3) Maladies et Remèdes</a:t>
            </a:r>
          </a:p>
          <a:p>
            <a:pPr>
              <a:buNone/>
            </a:pPr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II- </a:t>
            </a:r>
            <a:r>
              <a:rPr lang="fr-FR" sz="2400" u="sng" dirty="0" smtClean="0">
                <a:latin typeface="+mj-lt"/>
              </a:rPr>
              <a:t>Un outil d’observation: les jumelles</a:t>
            </a:r>
          </a:p>
          <a:p>
            <a:endParaRPr lang="fr-FR" sz="2400" u="sng" dirty="0" smtClean="0">
              <a:latin typeface="+mj-lt"/>
            </a:endParaRP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1) Définition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2) Histoire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3) Fonctionnement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ollegeleseyquems.fr/IMG/jpg/Oeil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14422"/>
            <a:ext cx="6591321" cy="5315019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Le premier outil pour voir : L’œil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Fonctionnement</a:t>
            </a:r>
            <a:endParaRPr lang="fr-FR" sz="3200" dirty="0"/>
          </a:p>
        </p:txBody>
      </p:sp>
      <p:pic>
        <p:nvPicPr>
          <p:cNvPr id="4098" name="Picture 2" descr="http://perso.id-net.fr/~brolis/docs/oeil/images/accomode1.gif"/>
          <p:cNvPicPr>
            <a:picLocks noChangeAspect="1" noChangeArrowheads="1"/>
          </p:cNvPicPr>
          <p:nvPr/>
        </p:nvPicPr>
        <p:blipFill>
          <a:blip r:embed="rId2" cstate="print"/>
          <a:srcRect l="1449" t="2564" r="1576" b="2564"/>
          <a:stretch>
            <a:fillRect/>
          </a:stretch>
        </p:blipFill>
        <p:spPr bwMode="auto">
          <a:xfrm>
            <a:off x="214282" y="2571744"/>
            <a:ext cx="878687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43108" y="2143116"/>
            <a:ext cx="50006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Maladies et remèdes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chéma d'un œil my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4968188" cy="3643338"/>
          </a:xfrm>
          <a:prstGeom prst="rect">
            <a:avLst/>
          </a:prstGeom>
          <a:noFill/>
        </p:spPr>
      </p:pic>
      <p:pic>
        <p:nvPicPr>
          <p:cNvPr id="3074" name="Picture 2" descr="http://www.lindegger-optic.ch/wp-content/uploads/2011/08/myopie-a-travers-des-lunet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14752"/>
            <a:ext cx="3902074" cy="278608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57158" y="114298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Vision de loin: floue</a:t>
            </a:r>
            <a:br>
              <a:rPr lang="fr-FR" dirty="0" smtClean="0">
                <a:latin typeface="+mj-lt"/>
              </a:rPr>
            </a:br>
            <a:r>
              <a:rPr lang="fr-FR" dirty="0" smtClean="0">
                <a:latin typeface="+mj-lt"/>
              </a:rPr>
              <a:t>- Vision rapprochée: nette pour lire, écrire…</a:t>
            </a:r>
            <a:endParaRPr lang="fr-FR" dirty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86314" y="471488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Lunettes avec verres concaves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Laser dans les cas les plus graves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chéma d'un oeil astigm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50" y="142852"/>
            <a:ext cx="5357850" cy="3929090"/>
          </a:xfrm>
          <a:prstGeom prst="rect">
            <a:avLst/>
          </a:prstGeom>
          <a:noFill/>
        </p:spPr>
      </p:pic>
      <p:pic>
        <p:nvPicPr>
          <p:cNvPr id="1026" name="Picture 2" descr="http://www.lentilles-webstore.com/media/media/divers/astigmatisme-lentilles-webstore-348.jpg-348-660x6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357562"/>
            <a:ext cx="3386451" cy="300039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8596" y="121442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Image manque de netteté, elle est déformée.</a:t>
            </a:r>
            <a:endParaRPr lang="fr-FR" dirty="0"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4810" y="478632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Lunettes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Lentilles de contacts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chéma d'un oeil hypermét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6859" y="0"/>
            <a:ext cx="6137141" cy="450057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14282" y="164305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Image floue, défaut de naissance.</a:t>
            </a:r>
            <a:endParaRPr lang="fr-FR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00826" y="521495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Lunettes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Lentilles de contacts</a:t>
            </a:r>
            <a:endParaRPr lang="fr-FR" dirty="0">
              <a:latin typeface="+mj-lt"/>
            </a:endParaRPr>
          </a:p>
        </p:txBody>
      </p:sp>
      <p:pic>
        <p:nvPicPr>
          <p:cNvPr id="25608" name="Picture 8" descr="http://www.mamisoa.be/images/pathologies/oeil_hypermetrope.jpg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214282" y="4429132"/>
            <a:ext cx="609600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cliniquedelavision.com/userfiles/fck/images/presbytie1.jpg"/>
          <p:cNvPicPr>
            <a:picLocks noChangeAspect="1" noChangeArrowheads="1"/>
          </p:cNvPicPr>
          <p:nvPr/>
        </p:nvPicPr>
        <p:blipFill>
          <a:blip r:embed="rId2" cstate="print"/>
          <a:srcRect b="7189"/>
          <a:stretch>
            <a:fillRect/>
          </a:stretch>
        </p:blipFill>
        <p:spPr bwMode="auto">
          <a:xfrm>
            <a:off x="3714744" y="142852"/>
            <a:ext cx="5220369" cy="342902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42844" y="785794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- Vision de près: floue </a:t>
            </a:r>
          </a:p>
          <a:p>
            <a:r>
              <a:rPr lang="fr-FR" dirty="0" smtClean="0">
                <a:latin typeface="+mj-lt"/>
              </a:rPr>
              <a:t>- Due au vieillissement normal de l’œil: personnes de plus de 45 ans</a:t>
            </a:r>
            <a:endParaRPr lang="fr-FR" dirty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400050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Lunettes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Lentilles</a:t>
            </a:r>
            <a:endParaRPr lang="fr-FR" dirty="0">
              <a:latin typeface="+mj-lt"/>
            </a:endParaRPr>
          </a:p>
        </p:txBody>
      </p:sp>
      <p:pic>
        <p:nvPicPr>
          <p:cNvPr id="24580" name="Picture 4" descr="http://www.visionfuturelyon.fr/images/defauts/presby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876"/>
            <a:ext cx="3952860" cy="2964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</TotalTime>
  <Words>303</Words>
  <Application>Microsoft Office PowerPoint</Application>
  <PresentationFormat>Affichage à l'écran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Technique</vt:lpstr>
      <vt:lpstr>Vision du monde</vt:lpstr>
      <vt:lpstr>Sommaire</vt:lpstr>
      <vt:lpstr>Le premier outil pour voir : L’œil </vt:lpstr>
      <vt:lpstr>Fonctionnement</vt:lpstr>
      <vt:lpstr>Diapositive 5</vt:lpstr>
      <vt:lpstr>Diapositive 6</vt:lpstr>
      <vt:lpstr>Diapositive 7</vt:lpstr>
      <vt:lpstr>Diapositive 8</vt:lpstr>
      <vt:lpstr>Diapositive 9</vt:lpstr>
      <vt:lpstr>Diapositive 10</vt:lpstr>
      <vt:lpstr>Un outil d’observation: les jumelles</vt:lpstr>
      <vt:lpstr>Diapositive 12</vt:lpstr>
      <vt:lpstr>Histoire</vt:lpstr>
      <vt:lpstr>Jumelle de Galilée</vt:lpstr>
      <vt:lpstr>Fonctionnement</vt:lpstr>
      <vt:lpstr>Diapositive 16</vt:lpstr>
    </vt:vector>
  </TitlesOfParts>
  <Company>Service Informatique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du monde</dc:title>
  <dc:creator>emunier</dc:creator>
  <cp:lastModifiedBy>nrohmer</cp:lastModifiedBy>
  <cp:revision>46</cp:revision>
  <dcterms:created xsi:type="dcterms:W3CDTF">2013-03-11T13:31:04Z</dcterms:created>
  <dcterms:modified xsi:type="dcterms:W3CDTF">2013-06-03T13:05:15Z</dcterms:modified>
</cp:coreProperties>
</file>