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8" r:id="rId15"/>
    <p:sldId id="271" r:id="rId16"/>
    <p:sldId id="272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2E065-234B-46F2-8F6F-4E60370FAF8B}" type="datetimeFigureOut">
              <a:rPr lang="fr-FR" smtClean="0"/>
              <a:pPr/>
              <a:t>03/06/2013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80669-B0F1-4D85-8C58-3B78299746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2E065-234B-46F2-8F6F-4E60370FAF8B}" type="datetimeFigureOut">
              <a:rPr lang="fr-FR" smtClean="0"/>
              <a:pPr/>
              <a:t>03/06/2013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80669-B0F1-4D85-8C58-3B78299746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2E065-234B-46F2-8F6F-4E60370FAF8B}" type="datetimeFigureOut">
              <a:rPr lang="fr-FR" smtClean="0"/>
              <a:pPr/>
              <a:t>03/06/2013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80669-B0F1-4D85-8C58-3B78299746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2E065-234B-46F2-8F6F-4E60370FAF8B}" type="datetimeFigureOut">
              <a:rPr lang="fr-FR" smtClean="0"/>
              <a:pPr/>
              <a:t>03/06/2013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80669-B0F1-4D85-8C58-3B78299746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2E065-234B-46F2-8F6F-4E60370FAF8B}" type="datetimeFigureOut">
              <a:rPr lang="fr-FR" smtClean="0"/>
              <a:pPr/>
              <a:t>03/06/2013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80669-B0F1-4D85-8C58-3B78299746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2E065-234B-46F2-8F6F-4E60370FAF8B}" type="datetimeFigureOut">
              <a:rPr lang="fr-FR" smtClean="0"/>
              <a:pPr/>
              <a:t>03/06/2013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80669-B0F1-4D85-8C58-3B78299746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2E065-234B-46F2-8F6F-4E60370FAF8B}" type="datetimeFigureOut">
              <a:rPr lang="fr-FR" smtClean="0"/>
              <a:pPr/>
              <a:t>03/06/2013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80669-B0F1-4D85-8C58-3B78299746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2E065-234B-46F2-8F6F-4E60370FAF8B}" type="datetimeFigureOut">
              <a:rPr lang="fr-FR" smtClean="0"/>
              <a:pPr/>
              <a:t>03/06/2013</a:t>
            </a:fld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680669-B0F1-4D85-8C58-3B78299746A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2E065-234B-46F2-8F6F-4E60370FAF8B}" type="datetimeFigureOut">
              <a:rPr lang="fr-FR" smtClean="0"/>
              <a:pPr/>
              <a:t>03/06/2013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80669-B0F1-4D85-8C58-3B78299746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2E065-234B-46F2-8F6F-4E60370FAF8B}" type="datetimeFigureOut">
              <a:rPr lang="fr-FR" smtClean="0"/>
              <a:pPr/>
              <a:t>03/06/2013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8F680669-B0F1-4D85-8C58-3B78299746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712E065-234B-46F2-8F6F-4E60370FAF8B}" type="datetimeFigureOut">
              <a:rPr lang="fr-FR" smtClean="0"/>
              <a:pPr/>
              <a:t>03/06/2013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80669-B0F1-4D85-8C58-3B78299746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e lib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712E065-234B-46F2-8F6F-4E60370FAF8B}" type="datetimeFigureOut">
              <a:rPr lang="fr-FR" smtClean="0"/>
              <a:pPr/>
              <a:t>03/06/2013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F680669-B0F1-4D85-8C58-3B78299746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Vision du monde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Rohmer </a:t>
            </a:r>
            <a:r>
              <a:rPr lang="fr-FR" sz="2400" dirty="0" err="1" smtClean="0"/>
              <a:t>Noéline</a:t>
            </a:r>
            <a:r>
              <a:rPr lang="fr-FR" sz="2400" dirty="0" smtClean="0"/>
              <a:t>, </a:t>
            </a:r>
            <a:r>
              <a:rPr lang="fr-FR" sz="2400" dirty="0" err="1" smtClean="0"/>
              <a:t>Koehrlen</a:t>
            </a:r>
            <a:r>
              <a:rPr lang="fr-FR" sz="2400" dirty="0" smtClean="0"/>
              <a:t> Alexandra</a:t>
            </a:r>
          </a:p>
          <a:p>
            <a:r>
              <a:rPr lang="fr-FR" sz="2400" dirty="0" smtClean="0"/>
              <a:t>2012/2013</a:t>
            </a:r>
            <a:endParaRPr lang="fr-FR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714348" y="357166"/>
            <a:ext cx="742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Strabisme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857224" y="1142984"/>
            <a:ext cx="7143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fr-FR" dirty="0" smtClean="0"/>
              <a:t> œil qui dévie de façon permanente ou de temps en temps </a:t>
            </a:r>
          </a:p>
          <a:p>
            <a:pPr>
              <a:buFontTx/>
              <a:buChar char="-"/>
            </a:pPr>
            <a:r>
              <a:rPr lang="fr-FR" dirty="0" smtClean="0"/>
              <a:t> axes visuels des yeux non dirigés vers un même point d’observation.</a:t>
            </a:r>
            <a:endParaRPr lang="fr-FR" dirty="0"/>
          </a:p>
        </p:txBody>
      </p:sp>
      <p:pic>
        <p:nvPicPr>
          <p:cNvPr id="23554" name="Picture 2" descr="http://vision.3d.free.fr/image%20site/strabisme%201%20copi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572008"/>
            <a:ext cx="4710192" cy="1714512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4572000" y="285293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 smtClean="0"/>
              <a:t>Correction:</a:t>
            </a:r>
          </a:p>
          <a:p>
            <a:pPr>
              <a:buFontTx/>
              <a:buChar char="-"/>
            </a:pPr>
            <a:r>
              <a:rPr lang="fr-FR" dirty="0" smtClean="0"/>
              <a:t>Obliger l’œil a travailler</a:t>
            </a:r>
          </a:p>
          <a:p>
            <a:pPr>
              <a:buFontTx/>
              <a:buChar char="-"/>
            </a:pPr>
            <a:r>
              <a:rPr lang="fr-FR" dirty="0" smtClean="0"/>
              <a:t>Le faire travailler avec son voisin.</a:t>
            </a:r>
          </a:p>
          <a:p>
            <a:r>
              <a:rPr lang="fr-FR" dirty="0" smtClean="0"/>
              <a:t>(Port de lunettes, occlusion du bon œil, à la réalisation d’exercices écrits).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2910" y="2786058"/>
            <a:ext cx="792961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Un outil d’observation: les jumelles</a:t>
            </a: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000100" y="142852"/>
            <a:ext cx="67866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Jumelles de </a:t>
            </a:r>
            <a:r>
              <a:rPr lang="fr-FR" sz="3200" dirty="0" err="1" smtClean="0"/>
              <a:t>Porro</a:t>
            </a:r>
            <a:endParaRPr lang="fr-FR" sz="3200" dirty="0"/>
          </a:p>
        </p:txBody>
      </p:sp>
      <p:pic>
        <p:nvPicPr>
          <p:cNvPr id="1027" name="Picture 3" descr="P:\Porro_binocular 1-objectifs- 2-3-prismes de Porro - 4-oculai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857232"/>
            <a:ext cx="5443529" cy="5552555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6143636" y="2571744"/>
            <a:ext cx="2643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1. Objectif </a:t>
            </a:r>
          </a:p>
          <a:p>
            <a:r>
              <a:rPr lang="fr-FR" dirty="0" smtClean="0"/>
              <a:t>2. Prisme de </a:t>
            </a:r>
            <a:r>
              <a:rPr lang="fr-FR" dirty="0" err="1" smtClean="0"/>
              <a:t>Porro</a:t>
            </a:r>
            <a:endParaRPr lang="fr-FR" dirty="0" smtClean="0"/>
          </a:p>
          <a:p>
            <a:r>
              <a:rPr lang="fr-FR" dirty="0" smtClean="0"/>
              <a:t>3. Prisme de </a:t>
            </a:r>
            <a:r>
              <a:rPr lang="fr-FR" dirty="0" err="1" smtClean="0"/>
              <a:t>Porro</a:t>
            </a:r>
            <a:endParaRPr lang="fr-FR" dirty="0" smtClean="0"/>
          </a:p>
          <a:p>
            <a:r>
              <a:rPr lang="fr-FR" dirty="0" smtClean="0"/>
              <a:t>4. Oculaire </a:t>
            </a: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Histoire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600200"/>
            <a:ext cx="8429684" cy="4525963"/>
          </a:xfrm>
        </p:spPr>
        <p:txBody>
          <a:bodyPr>
            <a:normAutofit/>
          </a:bodyPr>
          <a:lstStyle/>
          <a:p>
            <a:r>
              <a:rPr lang="fr-FR" dirty="0" smtClean="0">
                <a:latin typeface="+mj-lt"/>
              </a:rPr>
              <a:t> Dispositif optique grossissant </a:t>
            </a:r>
          </a:p>
          <a:p>
            <a:r>
              <a:rPr lang="fr-FR" dirty="0" smtClean="0">
                <a:latin typeface="+mj-lt"/>
              </a:rPr>
              <a:t> XVIIème siècle par opticien hollandais </a:t>
            </a:r>
          </a:p>
          <a:p>
            <a:r>
              <a:rPr lang="fr-FR" dirty="0" smtClean="0">
                <a:latin typeface="+mj-lt"/>
              </a:rPr>
              <a:t> But: observer des objets distants (astronomie amateur, ornithologie, surveillance et sécurité,…)</a:t>
            </a:r>
          </a:p>
          <a:p>
            <a:r>
              <a:rPr lang="fr-FR" dirty="0" smtClean="0">
                <a:latin typeface="+mj-lt"/>
              </a:rPr>
              <a:t> Constituées de deux lunettes symétriques</a:t>
            </a:r>
          </a:p>
          <a:p>
            <a:r>
              <a:rPr lang="fr-FR" dirty="0" smtClean="0">
                <a:latin typeface="+mj-lt"/>
              </a:rPr>
              <a:t> Première lunette: « lunette d’approche » vers 1605</a:t>
            </a:r>
          </a:p>
          <a:p>
            <a:r>
              <a:rPr lang="fr-FR" dirty="0" smtClean="0">
                <a:latin typeface="+mj-lt"/>
              </a:rPr>
              <a:t> Aujourd’hui: - verres antireflets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5214974" cy="868346"/>
          </a:xfrm>
        </p:spPr>
        <p:txBody>
          <a:bodyPr>
            <a:noAutofit/>
          </a:bodyPr>
          <a:lstStyle/>
          <a:p>
            <a:pPr algn="ctr"/>
            <a:r>
              <a:rPr lang="fr-FR" sz="3600" dirty="0" smtClean="0"/>
              <a:t>Jumelle de Galilée</a:t>
            </a:r>
            <a:endParaRPr lang="fr-FR" sz="3600" dirty="0"/>
          </a:p>
        </p:txBody>
      </p:sp>
      <p:pic>
        <p:nvPicPr>
          <p:cNvPr id="2050" name="Picture 2" descr="P:\jumelles de Gallilé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142984"/>
            <a:ext cx="4924892" cy="2500330"/>
          </a:xfrm>
          <a:prstGeom prst="rect">
            <a:avLst/>
          </a:prstGeom>
          <a:noFill/>
        </p:spPr>
      </p:pic>
      <p:pic>
        <p:nvPicPr>
          <p:cNvPr id="2051" name="Picture 3" descr="P:\lorgnette.jpg"/>
          <p:cNvPicPr>
            <a:picLocks noChangeAspect="1" noChangeArrowheads="1"/>
          </p:cNvPicPr>
          <p:nvPr/>
        </p:nvPicPr>
        <p:blipFill>
          <a:blip r:embed="rId3"/>
          <a:srcRect l="1845" t="4598" r="2213" b="5746"/>
          <a:stretch>
            <a:fillRect/>
          </a:stretch>
        </p:blipFill>
        <p:spPr bwMode="auto">
          <a:xfrm>
            <a:off x="5143504" y="3857628"/>
            <a:ext cx="3714776" cy="2786082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2428860" y="4572008"/>
            <a:ext cx="2357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Lorgnette</a:t>
            </a:r>
            <a:endParaRPr lang="fr-FR" sz="2400" dirty="0"/>
          </a:p>
        </p:txBody>
      </p:sp>
      <p:sp>
        <p:nvSpPr>
          <p:cNvPr id="7" name="ZoneTexte 6"/>
          <p:cNvSpPr txBox="1"/>
          <p:nvPr/>
        </p:nvSpPr>
        <p:spPr>
          <a:xfrm>
            <a:off x="2214546" y="5286388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- Utilisée pour les spectacles (opéra, …)</a:t>
            </a:r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Fonctionnement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42844" y="2071678"/>
            <a:ext cx="8715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Les jumelles sont référencées de la manière suivantes: 8x56 ; 10x40 ; 7x50 ; …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357158" y="3714752"/>
            <a:ext cx="84296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fr-FR" sz="2800" dirty="0" smtClean="0"/>
              <a:t> Premier chiffre: grossissement (varie de 6 à 30x)</a:t>
            </a:r>
          </a:p>
          <a:p>
            <a:pPr>
              <a:buFontTx/>
              <a:buChar char="-"/>
            </a:pPr>
            <a:r>
              <a:rPr lang="fr-FR" sz="2800" dirty="0" smtClean="0"/>
              <a:t> Deuxième chiffre: diamètre de l’objectif (varie de 20 à 80mm)</a:t>
            </a:r>
            <a:endParaRPr lang="fr-FR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:\Porro_binocular 1-objectifs- 2-3-prismes de Porro - 4-oculai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14290"/>
            <a:ext cx="6229347" cy="6354112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714348" y="5429264"/>
            <a:ext cx="200026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714348" y="5500702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Objectif</a:t>
            </a:r>
            <a:endParaRPr lang="fr-FR" dirty="0"/>
          </a:p>
        </p:txBody>
      </p:sp>
      <p:cxnSp>
        <p:nvCxnSpPr>
          <p:cNvPr id="8" name="Connecteur droit avec flèche 7"/>
          <p:cNvCxnSpPr/>
          <p:nvPr/>
        </p:nvCxnSpPr>
        <p:spPr>
          <a:xfrm rot="5400000" flipH="1" flipV="1">
            <a:off x="392877" y="4464851"/>
            <a:ext cx="4214842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2500298" y="2357430"/>
            <a:ext cx="500066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rot="5400000">
            <a:off x="2428860" y="2928934"/>
            <a:ext cx="1143008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>
            <a:off x="2928926" y="3500438"/>
            <a:ext cx="571504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 rot="5400000" flipH="1" flipV="1">
            <a:off x="1785918" y="1857364"/>
            <a:ext cx="3286148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357158" y="2643182"/>
            <a:ext cx="200026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500034" y="2714620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Prismes</a:t>
            </a:r>
            <a:endParaRPr lang="fr-FR" dirty="0"/>
          </a:p>
        </p:txBody>
      </p:sp>
      <p:sp>
        <p:nvSpPr>
          <p:cNvPr id="28" name="Rectangle 27"/>
          <p:cNvSpPr/>
          <p:nvPr/>
        </p:nvSpPr>
        <p:spPr>
          <a:xfrm>
            <a:off x="1142976" y="785794"/>
            <a:ext cx="200026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ZoneTexte 28"/>
          <p:cNvSpPr txBox="1"/>
          <p:nvPr/>
        </p:nvSpPr>
        <p:spPr>
          <a:xfrm>
            <a:off x="1285852" y="85723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Oculaire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1142976" y="1571612"/>
            <a:ext cx="7286676" cy="4268799"/>
          </a:xfrm>
        </p:spPr>
        <p:txBody>
          <a:bodyPr>
            <a:noAutofit/>
          </a:bodyPr>
          <a:lstStyle/>
          <a:p>
            <a:r>
              <a:rPr lang="fr-FR" sz="2400" dirty="0" smtClean="0">
                <a:latin typeface="+mj-lt"/>
              </a:rPr>
              <a:t>I- </a:t>
            </a:r>
            <a:r>
              <a:rPr lang="fr-FR" sz="2400" u="sng" dirty="0" smtClean="0">
                <a:latin typeface="+mj-lt"/>
              </a:rPr>
              <a:t>Le premier outil pour voir: l’œil</a:t>
            </a:r>
          </a:p>
          <a:p>
            <a:pPr>
              <a:buNone/>
            </a:pPr>
            <a:r>
              <a:rPr lang="fr-FR" sz="2400" u="sng" dirty="0" smtClean="0">
                <a:latin typeface="+mj-lt"/>
              </a:rPr>
              <a:t> </a:t>
            </a:r>
            <a:endParaRPr lang="fr-FR" sz="2400" u="sng" dirty="0" smtClean="0">
              <a:solidFill>
                <a:srgbClr val="FF0000"/>
              </a:solidFill>
              <a:latin typeface="+mj-lt"/>
            </a:endParaRPr>
          </a:p>
          <a:p>
            <a:pPr>
              <a:buNone/>
            </a:pPr>
            <a:r>
              <a:rPr lang="fr-FR" sz="2400" dirty="0" smtClean="0">
                <a:latin typeface="+mj-lt"/>
              </a:rPr>
              <a:t>             1) Structure</a:t>
            </a:r>
          </a:p>
          <a:p>
            <a:pPr>
              <a:buNone/>
            </a:pPr>
            <a:r>
              <a:rPr lang="fr-FR" sz="2400" dirty="0" smtClean="0">
                <a:latin typeface="+mj-lt"/>
              </a:rPr>
              <a:t>             2) Fonctionnement</a:t>
            </a:r>
          </a:p>
          <a:p>
            <a:pPr>
              <a:buNone/>
            </a:pPr>
            <a:r>
              <a:rPr lang="fr-FR" sz="2400" dirty="0" smtClean="0">
                <a:latin typeface="+mj-lt"/>
              </a:rPr>
              <a:t>             3) Maladies et Remèdes</a:t>
            </a:r>
          </a:p>
          <a:p>
            <a:pPr>
              <a:buNone/>
            </a:pPr>
            <a:endParaRPr lang="fr-FR" sz="2400" dirty="0" smtClean="0">
              <a:latin typeface="+mj-lt"/>
            </a:endParaRPr>
          </a:p>
          <a:p>
            <a:r>
              <a:rPr lang="fr-FR" sz="2400" dirty="0" smtClean="0">
                <a:latin typeface="+mj-lt"/>
              </a:rPr>
              <a:t>II- </a:t>
            </a:r>
            <a:r>
              <a:rPr lang="fr-FR" sz="2400" u="sng" dirty="0" smtClean="0">
                <a:latin typeface="+mj-lt"/>
              </a:rPr>
              <a:t>Un outil d’observation: les jumelles</a:t>
            </a:r>
          </a:p>
          <a:p>
            <a:endParaRPr lang="fr-FR" sz="2400" u="sng" dirty="0" smtClean="0">
              <a:latin typeface="+mj-lt"/>
            </a:endParaRPr>
          </a:p>
          <a:p>
            <a:pPr>
              <a:buNone/>
            </a:pPr>
            <a:r>
              <a:rPr lang="fr-FR" sz="2400" dirty="0" smtClean="0">
                <a:latin typeface="+mj-lt"/>
              </a:rPr>
              <a:t>             1) Définition</a:t>
            </a:r>
          </a:p>
          <a:p>
            <a:pPr>
              <a:buNone/>
            </a:pPr>
            <a:r>
              <a:rPr lang="fr-FR" sz="2400" dirty="0" smtClean="0">
                <a:latin typeface="+mj-lt"/>
              </a:rPr>
              <a:t>             2) Histoire</a:t>
            </a:r>
          </a:p>
          <a:p>
            <a:pPr>
              <a:buNone/>
            </a:pPr>
            <a:r>
              <a:rPr lang="fr-FR" sz="2400" dirty="0" smtClean="0">
                <a:latin typeface="+mj-lt"/>
              </a:rPr>
              <a:t>             3) Fonctionnement</a:t>
            </a:r>
            <a:endParaRPr lang="fr-FR" sz="2400" dirty="0"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http://www.collegeleseyquems.fr/IMG/jpg/Oeil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214422"/>
            <a:ext cx="6591321" cy="5315019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pPr algn="ctr"/>
            <a:r>
              <a:rPr lang="fr-FR" dirty="0" smtClean="0"/>
              <a:t>Le premier outil pour voir : L’œil 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 smtClean="0"/>
              <a:t>Fonctionnement</a:t>
            </a:r>
            <a:endParaRPr lang="fr-FR" sz="3200" dirty="0"/>
          </a:p>
        </p:txBody>
      </p:sp>
      <p:pic>
        <p:nvPicPr>
          <p:cNvPr id="4098" name="Picture 2" descr="http://perso.id-net.fr/~brolis/docs/oeil/images/accomode1.gif"/>
          <p:cNvPicPr>
            <a:picLocks noChangeAspect="1" noChangeArrowheads="1"/>
          </p:cNvPicPr>
          <p:nvPr/>
        </p:nvPicPr>
        <p:blipFill>
          <a:blip r:embed="rId2" cstate="print"/>
          <a:srcRect l="1449" t="2564" r="1576" b="2564"/>
          <a:stretch>
            <a:fillRect/>
          </a:stretch>
        </p:blipFill>
        <p:spPr bwMode="auto">
          <a:xfrm>
            <a:off x="214282" y="2571744"/>
            <a:ext cx="8786874" cy="2643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143108" y="2143116"/>
            <a:ext cx="500066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Maladies et remèdes 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schéma d'un œil myop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4" y="214290"/>
            <a:ext cx="4968188" cy="3643338"/>
          </a:xfrm>
          <a:prstGeom prst="rect">
            <a:avLst/>
          </a:prstGeom>
          <a:noFill/>
        </p:spPr>
      </p:pic>
      <p:pic>
        <p:nvPicPr>
          <p:cNvPr id="3074" name="Picture 2" descr="http://www.lindegger-optic.ch/wp-content/uploads/2011/08/myopie-a-travers-des-lunett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3714752"/>
            <a:ext cx="3902074" cy="2786082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357158" y="1142984"/>
            <a:ext cx="33575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fr-FR" dirty="0" smtClean="0">
                <a:latin typeface="+mj-lt"/>
              </a:rPr>
              <a:t>Vision de loin: floue</a:t>
            </a:r>
            <a:br>
              <a:rPr lang="fr-FR" dirty="0" smtClean="0">
                <a:latin typeface="+mj-lt"/>
              </a:rPr>
            </a:br>
            <a:r>
              <a:rPr lang="fr-FR" dirty="0" smtClean="0">
                <a:latin typeface="+mj-lt"/>
              </a:rPr>
              <a:t>- Vision rapprochée: nette pour lire, écrire…</a:t>
            </a:r>
            <a:endParaRPr lang="fr-FR" dirty="0">
              <a:latin typeface="+mj-lt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786314" y="4714884"/>
            <a:ext cx="27860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dirty="0" smtClean="0">
                <a:latin typeface="+mj-lt"/>
              </a:rPr>
              <a:t>Lunettes avec verres concaves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latin typeface="+mj-lt"/>
              </a:rPr>
              <a:t>Laser dans les cas les plus graves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schéma d'un oeil astigm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6150" y="142852"/>
            <a:ext cx="5357850" cy="3929090"/>
          </a:xfrm>
          <a:prstGeom prst="rect">
            <a:avLst/>
          </a:prstGeom>
          <a:noFill/>
        </p:spPr>
      </p:pic>
      <p:pic>
        <p:nvPicPr>
          <p:cNvPr id="1026" name="Picture 2" descr="http://www.lentilles-webstore.com/media/media/divers/astigmatisme-lentilles-webstore-348.jpg-348-660x66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3357562"/>
            <a:ext cx="3386451" cy="3000396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428596" y="1214422"/>
            <a:ext cx="285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+mj-lt"/>
              </a:rPr>
              <a:t>Image manque de netteté, elle est déformée.</a:t>
            </a:r>
            <a:endParaRPr lang="fr-FR" dirty="0">
              <a:latin typeface="+mj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214810" y="4786322"/>
            <a:ext cx="2786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dirty="0" smtClean="0">
                <a:latin typeface="+mj-lt"/>
              </a:rPr>
              <a:t>Lunettes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latin typeface="+mj-lt"/>
              </a:rPr>
              <a:t>Lentilles de contacts</a:t>
            </a:r>
            <a:endParaRPr lang="fr-FR" dirty="0"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schéma d'un oeil hypermétrop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6859" y="0"/>
            <a:ext cx="6137141" cy="4500570"/>
          </a:xfrm>
          <a:prstGeom prst="rect">
            <a:avLst/>
          </a:prstGeom>
          <a:noFill/>
        </p:spPr>
      </p:pic>
      <p:sp>
        <p:nvSpPr>
          <p:cNvPr id="7" name="ZoneTexte 6"/>
          <p:cNvSpPr txBox="1"/>
          <p:nvPr/>
        </p:nvSpPr>
        <p:spPr>
          <a:xfrm>
            <a:off x="214282" y="1643050"/>
            <a:ext cx="2428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+mj-lt"/>
              </a:rPr>
              <a:t>Image floue, défaut de naissance.</a:t>
            </a:r>
            <a:endParaRPr lang="fr-FR" dirty="0">
              <a:latin typeface="+mj-lt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500826" y="5214950"/>
            <a:ext cx="2428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dirty="0" smtClean="0">
                <a:latin typeface="+mj-lt"/>
              </a:rPr>
              <a:t>Lunettes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latin typeface="+mj-lt"/>
              </a:rPr>
              <a:t>Lentilles de contacts</a:t>
            </a:r>
            <a:endParaRPr lang="fr-FR" dirty="0">
              <a:latin typeface="+mj-lt"/>
            </a:endParaRPr>
          </a:p>
        </p:txBody>
      </p:sp>
      <p:pic>
        <p:nvPicPr>
          <p:cNvPr id="25608" name="Picture 8" descr="http://www.mamisoa.be/images/pathologies/oeil_hypermetrope.jpg"/>
          <p:cNvPicPr>
            <a:picLocks noChangeAspect="1" noChangeArrowheads="1"/>
          </p:cNvPicPr>
          <p:nvPr/>
        </p:nvPicPr>
        <p:blipFill>
          <a:blip r:embed="rId3" cstate="print"/>
          <a:srcRect b="50000"/>
          <a:stretch>
            <a:fillRect/>
          </a:stretch>
        </p:blipFill>
        <p:spPr bwMode="auto">
          <a:xfrm>
            <a:off x="214282" y="4429132"/>
            <a:ext cx="6096000" cy="2286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www.cliniquedelavision.com/userfiles/fck/images/presbytie1.jpg"/>
          <p:cNvPicPr>
            <a:picLocks noChangeAspect="1" noChangeArrowheads="1"/>
          </p:cNvPicPr>
          <p:nvPr/>
        </p:nvPicPr>
        <p:blipFill>
          <a:blip r:embed="rId2" cstate="print"/>
          <a:srcRect b="7189"/>
          <a:stretch>
            <a:fillRect/>
          </a:stretch>
        </p:blipFill>
        <p:spPr bwMode="auto">
          <a:xfrm>
            <a:off x="3714744" y="142852"/>
            <a:ext cx="5220369" cy="3429024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142844" y="785794"/>
            <a:ext cx="3571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+mj-lt"/>
              </a:rPr>
              <a:t>- Vision de près: floue </a:t>
            </a:r>
          </a:p>
          <a:p>
            <a:r>
              <a:rPr lang="fr-FR" dirty="0" smtClean="0">
                <a:latin typeface="+mj-lt"/>
              </a:rPr>
              <a:t>- Due au vieillissement normal de l’œil: personnes de plus de 45 ans</a:t>
            </a:r>
            <a:endParaRPr lang="fr-FR" dirty="0">
              <a:latin typeface="+mj-lt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572000" y="4000504"/>
            <a:ext cx="371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dirty="0" smtClean="0">
                <a:latin typeface="+mj-lt"/>
              </a:rPr>
              <a:t>Lunettes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latin typeface="+mj-lt"/>
              </a:rPr>
              <a:t>Lentilles</a:t>
            </a:r>
            <a:endParaRPr lang="fr-FR" dirty="0">
              <a:latin typeface="+mj-lt"/>
            </a:endParaRPr>
          </a:p>
        </p:txBody>
      </p:sp>
      <p:pic>
        <p:nvPicPr>
          <p:cNvPr id="24580" name="Picture 4" descr="http://www.visionfuturelyon.fr/images/defauts/presbyt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3571876"/>
            <a:ext cx="3952860" cy="29646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chnique">
  <a:themeElements>
    <a:clrScheme name="Technique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que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que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285</TotalTime>
  <Words>303</Words>
  <Application>Microsoft Office PowerPoint</Application>
  <PresentationFormat>Affichage à l'écran (4:3)</PresentationFormat>
  <Paragraphs>61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Technique</vt:lpstr>
      <vt:lpstr>Vision du monde</vt:lpstr>
      <vt:lpstr>Sommaire</vt:lpstr>
      <vt:lpstr>Le premier outil pour voir : L’œil </vt:lpstr>
      <vt:lpstr>Fonctionnement</vt:lpstr>
      <vt:lpstr>Diapositive 5</vt:lpstr>
      <vt:lpstr>Diapositive 6</vt:lpstr>
      <vt:lpstr>Diapositive 7</vt:lpstr>
      <vt:lpstr>Diapositive 8</vt:lpstr>
      <vt:lpstr>Diapositive 9</vt:lpstr>
      <vt:lpstr>Diapositive 10</vt:lpstr>
      <vt:lpstr>Un outil d’observation: les jumelles</vt:lpstr>
      <vt:lpstr>Diapositive 12</vt:lpstr>
      <vt:lpstr>Histoire</vt:lpstr>
      <vt:lpstr>Jumelle de Galilée</vt:lpstr>
      <vt:lpstr>Fonctionnement</vt:lpstr>
      <vt:lpstr>Diapositive 16</vt:lpstr>
    </vt:vector>
  </TitlesOfParts>
  <Company>Service Informatique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Vision du monde</dc:title>
  <dc:creator>emunier</dc:creator>
  <cp:lastModifiedBy>nrohmer</cp:lastModifiedBy>
  <cp:revision>46</cp:revision>
  <dcterms:created xsi:type="dcterms:W3CDTF">2013-03-11T13:31:04Z</dcterms:created>
  <dcterms:modified xsi:type="dcterms:W3CDTF">2013-06-03T13:05:15Z</dcterms:modified>
</cp:coreProperties>
</file>