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7" r:id="rId3"/>
    <p:sldId id="259" r:id="rId4"/>
    <p:sldId id="260" r:id="rId5"/>
    <p:sldId id="262" r:id="rId6"/>
    <p:sldId id="258" r:id="rId7"/>
    <p:sldId id="263" r:id="rId8"/>
    <p:sldId id="264" r:id="rId9"/>
    <p:sldId id="266" r:id="rId10"/>
    <p:sldId id="265" r:id="rId11"/>
    <p:sldId id="267" r:id="rId12"/>
    <p:sldId id="268" r:id="rId13"/>
    <p:sldId id="269" r:id="rId14"/>
    <p:sldId id="296" r:id="rId15"/>
    <p:sldId id="295" r:id="rId16"/>
    <p:sldId id="270" r:id="rId17"/>
    <p:sldId id="271" r:id="rId18"/>
    <p:sldId id="272" r:id="rId19"/>
    <p:sldId id="273" r:id="rId20"/>
    <p:sldId id="274" r:id="rId21"/>
    <p:sldId id="276" r:id="rId22"/>
    <p:sldId id="277" r:id="rId23"/>
    <p:sldId id="278" r:id="rId24"/>
    <p:sldId id="279" r:id="rId25"/>
    <p:sldId id="280" r:id="rId26"/>
    <p:sldId id="275" r:id="rId27"/>
    <p:sldId id="281" r:id="rId28"/>
    <p:sldId id="282" r:id="rId29"/>
    <p:sldId id="283" r:id="rId30"/>
    <p:sldId id="284" r:id="rId31"/>
    <p:sldId id="285" r:id="rId32"/>
    <p:sldId id="286" r:id="rId33"/>
    <p:sldId id="287" r:id="rId34"/>
    <p:sldId id="288" r:id="rId35"/>
    <p:sldId id="289" r:id="rId36"/>
    <p:sldId id="290" r:id="rId37"/>
    <p:sldId id="293" r:id="rId38"/>
    <p:sldId id="297" r:id="rId39"/>
    <p:sldId id="294" r:id="rId4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telle" initials="E" lastIdx="1" clrIdx="0">
    <p:extLst>
      <p:ext uri="{19B8F6BF-5375-455C-9EA6-DF929625EA0E}">
        <p15:presenceInfo xmlns:p15="http://schemas.microsoft.com/office/powerpoint/2012/main" userId="Estel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92" autoAdjust="0"/>
    <p:restoredTop sz="79892" autoAdjust="0"/>
  </p:normalViewPr>
  <p:slideViewPr>
    <p:cSldViewPr>
      <p:cViewPr varScale="1">
        <p:scale>
          <a:sx n="59" d="100"/>
          <a:sy n="59" d="100"/>
        </p:scale>
        <p:origin x="1758"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F62034-638C-4753-9A9E-6936EEEC8438}" type="datetimeFigureOut">
              <a:rPr lang="fr-FR" smtClean="0"/>
              <a:pPr/>
              <a:t>03/06/2013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0C2158-4697-4B0E-A3F2-781E65D4EFC2}" type="slidenum">
              <a:rPr lang="fr-FR" smtClean="0"/>
              <a:pPr/>
              <a:t>‹N°›</a:t>
            </a:fld>
            <a:endParaRPr lang="fr-FR"/>
          </a:p>
        </p:txBody>
      </p:sp>
    </p:spTree>
    <p:extLst>
      <p:ext uri="{BB962C8B-B14F-4D97-AF65-F5344CB8AC3E}">
        <p14:creationId xmlns:p14="http://schemas.microsoft.com/office/powerpoint/2010/main" val="3124854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regenebatt.com/batterie-world/techniques-batterie/tableau-comparatif-des-differentes-technologies.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slate.fr/lien/54863/scientifiques-hasard-pile-puissante-biodegradable"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www.supercondensateur.com/static3/a-propos" TargetMode="External"/><Relationship Id="rId4" Type="http://schemas.openxmlformats.org/officeDocument/2006/relationships/hyperlink" Target="http://edeea.ec-lyon.fr/IMG/pdf/Conference_superC_2012.pdf"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techno-science.net/?onglet=articles&amp;article=45"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france-mobilite-electrique.org/technologies,129.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france-mobilite-electrique.org/chaines-de-traction-electriques,191.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fr.wikipedia.org/wiki/Voiture_%C3%A9lectriqu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80C2158-4697-4B0E-A3F2-781E65D4EFC2}" type="slidenum">
              <a:rPr lang="fr-FR" smtClean="0"/>
              <a:pPr/>
              <a:t>1</a:t>
            </a:fld>
            <a:endParaRPr lang="fr-FR"/>
          </a:p>
        </p:txBody>
      </p:sp>
    </p:spTree>
    <p:extLst>
      <p:ext uri="{BB962C8B-B14F-4D97-AF65-F5344CB8AC3E}">
        <p14:creationId xmlns:p14="http://schemas.microsoft.com/office/powerpoint/2010/main" val="617491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80C2158-4697-4B0E-A3F2-781E65D4EFC2}" type="slidenum">
              <a:rPr lang="fr-FR" smtClean="0"/>
              <a:pPr/>
              <a:t>10</a:t>
            </a:fld>
            <a:endParaRPr lang="fr-FR"/>
          </a:p>
        </p:txBody>
      </p:sp>
    </p:spTree>
    <p:extLst>
      <p:ext uri="{BB962C8B-B14F-4D97-AF65-F5344CB8AC3E}">
        <p14:creationId xmlns:p14="http://schemas.microsoft.com/office/powerpoint/2010/main" val="3502297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Batterie : 2 électrodes et un électrolyte. Electrolyte</a:t>
            </a:r>
            <a:r>
              <a:rPr lang="fr-FR" baseline="0" dirty="0" smtClean="0"/>
              <a:t> = solution contenant des ions (acide ou alcaline) </a:t>
            </a:r>
          </a:p>
          <a:p>
            <a:r>
              <a:rPr lang="fr-FR" baseline="0" dirty="0" smtClean="0"/>
              <a:t>2 électrodes ont des sensibilités différentes pour les ions, une attire les cations (+) l’autre les anions(-). Cela crée une différence de potentiel entre les deux électrodes. </a:t>
            </a:r>
          </a:p>
          <a:p>
            <a:endParaRPr lang="fr-FR" baseline="0" dirty="0" smtClean="0"/>
          </a:p>
          <a:p>
            <a:r>
              <a:rPr lang="fr-FR" baseline="0" dirty="0" smtClean="0"/>
              <a:t>Borne - : Anode (réaction d’oxydation)  Borne + : Cathode (réaction de réduction)</a:t>
            </a:r>
            <a:endParaRPr lang="fr-FR" dirty="0"/>
          </a:p>
        </p:txBody>
      </p:sp>
      <p:sp>
        <p:nvSpPr>
          <p:cNvPr id="4" name="Espace réservé du numéro de diapositive 3"/>
          <p:cNvSpPr>
            <a:spLocks noGrp="1"/>
          </p:cNvSpPr>
          <p:nvPr>
            <p:ph type="sldNum" sz="quarter" idx="10"/>
          </p:nvPr>
        </p:nvSpPr>
        <p:spPr/>
        <p:txBody>
          <a:bodyPr/>
          <a:lstStyle/>
          <a:p>
            <a:fld id="{380C2158-4697-4B0E-A3F2-781E65D4EFC2}" type="slidenum">
              <a:rPr lang="fr-FR" smtClean="0"/>
              <a:pPr/>
              <a:t>11</a:t>
            </a:fld>
            <a:endParaRPr lang="fr-FR"/>
          </a:p>
        </p:txBody>
      </p:sp>
    </p:spTree>
    <p:extLst>
      <p:ext uri="{BB962C8B-B14F-4D97-AF65-F5344CB8AC3E}">
        <p14:creationId xmlns:p14="http://schemas.microsoft.com/office/powerpoint/2010/main" val="486203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80C2158-4697-4B0E-A3F2-781E65D4EFC2}" type="slidenum">
              <a:rPr lang="fr-FR" smtClean="0"/>
              <a:pPr/>
              <a:t>12</a:t>
            </a:fld>
            <a:endParaRPr lang="fr-FR"/>
          </a:p>
        </p:txBody>
      </p:sp>
    </p:spTree>
    <p:extLst>
      <p:ext uri="{BB962C8B-B14F-4D97-AF65-F5344CB8AC3E}">
        <p14:creationId xmlns:p14="http://schemas.microsoft.com/office/powerpoint/2010/main" val="2370242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80C2158-4697-4B0E-A3F2-781E65D4EFC2}" type="slidenum">
              <a:rPr lang="fr-FR" smtClean="0"/>
              <a:pPr/>
              <a:t>13</a:t>
            </a:fld>
            <a:endParaRPr lang="fr-FR"/>
          </a:p>
        </p:txBody>
      </p:sp>
    </p:spTree>
    <p:extLst>
      <p:ext uri="{BB962C8B-B14F-4D97-AF65-F5344CB8AC3E}">
        <p14:creationId xmlns:p14="http://schemas.microsoft.com/office/powerpoint/2010/main" val="3457960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80C2158-4697-4B0E-A3F2-781E65D4EFC2}" type="slidenum">
              <a:rPr lang="fr-FR" smtClean="0"/>
              <a:pPr/>
              <a:t>14</a:t>
            </a:fld>
            <a:endParaRPr lang="fr-FR"/>
          </a:p>
        </p:txBody>
      </p:sp>
    </p:spTree>
    <p:extLst>
      <p:ext uri="{BB962C8B-B14F-4D97-AF65-F5344CB8AC3E}">
        <p14:creationId xmlns:p14="http://schemas.microsoft.com/office/powerpoint/2010/main" val="3234315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Source :</a:t>
            </a:r>
            <a:r>
              <a:rPr lang="fr-FR" baseline="0" dirty="0" smtClean="0"/>
              <a:t> </a:t>
            </a:r>
            <a:r>
              <a:rPr lang="fr-FR" dirty="0" smtClean="0">
                <a:hlinkClick r:id="rId3"/>
              </a:rPr>
              <a:t>http://www.regenebatt.com/batterie-world/techniques-batterie/tableau-comparatif-des-differentes-technologies.html</a:t>
            </a:r>
            <a:endParaRPr lang="fr-FR" dirty="0"/>
          </a:p>
        </p:txBody>
      </p:sp>
      <p:sp>
        <p:nvSpPr>
          <p:cNvPr id="4" name="Espace réservé du numéro de diapositive 3"/>
          <p:cNvSpPr>
            <a:spLocks noGrp="1"/>
          </p:cNvSpPr>
          <p:nvPr>
            <p:ph type="sldNum" sz="quarter" idx="10"/>
          </p:nvPr>
        </p:nvSpPr>
        <p:spPr/>
        <p:txBody>
          <a:bodyPr/>
          <a:lstStyle/>
          <a:p>
            <a:fld id="{380C2158-4697-4B0E-A3F2-781E65D4EFC2}" type="slidenum">
              <a:rPr lang="fr-FR" smtClean="0"/>
              <a:pPr/>
              <a:t>15</a:t>
            </a:fld>
            <a:endParaRPr lang="fr-FR"/>
          </a:p>
        </p:txBody>
      </p:sp>
    </p:spTree>
    <p:extLst>
      <p:ext uri="{BB962C8B-B14F-4D97-AF65-F5344CB8AC3E}">
        <p14:creationId xmlns:p14="http://schemas.microsoft.com/office/powerpoint/2010/main" val="1328615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SC sont généralement utilisés pour récupérer de l’énergie au freinage et fournir de l’énergie lors</a:t>
            </a:r>
            <a:r>
              <a:rPr lang="fr-FR" baseline="0" dirty="0" smtClean="0"/>
              <a:t> des phases d’accélération permettant ainsi d’économiser la batterie. </a:t>
            </a:r>
          </a:p>
          <a:p>
            <a:endParaRPr lang="fr-FR" baseline="0" dirty="0" smtClean="0"/>
          </a:p>
          <a:p>
            <a:r>
              <a:rPr lang="fr-FR" baseline="0" dirty="0" smtClean="0"/>
              <a:t>SC très </a:t>
            </a:r>
            <a:r>
              <a:rPr lang="fr-FR" baseline="0" dirty="0" err="1" smtClean="0"/>
              <a:t>très</a:t>
            </a:r>
            <a:r>
              <a:rPr lang="fr-FR" baseline="0" dirty="0" smtClean="0"/>
              <a:t> cher !</a:t>
            </a:r>
            <a:endParaRPr lang="fr-FR" dirty="0" smtClean="0"/>
          </a:p>
          <a:p>
            <a:endParaRPr lang="fr-FR" dirty="0" smtClean="0"/>
          </a:p>
          <a:p>
            <a:r>
              <a:rPr lang="fr-FR" dirty="0" smtClean="0"/>
              <a:t>Dernières</a:t>
            </a:r>
            <a:r>
              <a:rPr lang="fr-FR" baseline="0" dirty="0" smtClean="0"/>
              <a:t> découvertes concernant les super-condensateurs : </a:t>
            </a:r>
            <a:r>
              <a:rPr lang="fr-FR" dirty="0" smtClean="0">
                <a:hlinkClick r:id="rId3"/>
              </a:rPr>
              <a:t>http://www.slate.fr/lien/54863/scientifiques-hasard-pile-puissante-biodegradable</a:t>
            </a:r>
            <a:r>
              <a:rPr lang="fr-FR" dirty="0" smtClean="0"/>
              <a:t> </a:t>
            </a:r>
          </a:p>
          <a:p>
            <a:endParaRPr lang="fr-FR" dirty="0" smtClean="0"/>
          </a:p>
          <a:p>
            <a:r>
              <a:rPr lang="fr-FR" dirty="0" smtClean="0"/>
              <a:t>Pour en savoir plus sur les super condensateur =&gt;</a:t>
            </a:r>
            <a:r>
              <a:rPr lang="fr-FR" baseline="0" dirty="0" smtClean="0"/>
              <a:t> </a:t>
            </a:r>
            <a:r>
              <a:rPr lang="fr-FR" dirty="0" smtClean="0"/>
              <a:t>Source : </a:t>
            </a:r>
            <a:r>
              <a:rPr lang="fr-FR" dirty="0" smtClean="0">
                <a:hlinkClick r:id="rId4"/>
              </a:rPr>
              <a:t>http://edeea.ec-lyon.fr/IMG/pdf/Conference_superC_2012.pdf</a:t>
            </a:r>
            <a:r>
              <a:rPr lang="fr-FR" dirty="0" smtClean="0"/>
              <a:t> + </a:t>
            </a:r>
            <a:r>
              <a:rPr lang="fr-FR" dirty="0" smtClean="0">
                <a:hlinkClick r:id="rId5"/>
              </a:rPr>
              <a:t>http://www.supercondensateur.com/static3/a-propos</a:t>
            </a:r>
            <a:r>
              <a:rPr lang="fr-FR" dirty="0" smtClean="0"/>
              <a:t> </a:t>
            </a:r>
          </a:p>
          <a:p>
            <a:endParaRPr lang="fr-FR" dirty="0"/>
          </a:p>
        </p:txBody>
      </p:sp>
      <p:sp>
        <p:nvSpPr>
          <p:cNvPr id="4" name="Espace réservé du numéro de diapositive 3"/>
          <p:cNvSpPr>
            <a:spLocks noGrp="1"/>
          </p:cNvSpPr>
          <p:nvPr>
            <p:ph type="sldNum" sz="quarter" idx="10"/>
          </p:nvPr>
        </p:nvSpPr>
        <p:spPr/>
        <p:txBody>
          <a:bodyPr/>
          <a:lstStyle/>
          <a:p>
            <a:fld id="{380C2158-4697-4B0E-A3F2-781E65D4EFC2}" type="slidenum">
              <a:rPr lang="fr-FR" smtClean="0"/>
              <a:pPr/>
              <a:t>16</a:t>
            </a:fld>
            <a:endParaRPr lang="fr-FR"/>
          </a:p>
        </p:txBody>
      </p:sp>
    </p:spTree>
    <p:extLst>
      <p:ext uri="{BB962C8B-B14F-4D97-AF65-F5344CB8AC3E}">
        <p14:creationId xmlns:p14="http://schemas.microsoft.com/office/powerpoint/2010/main" val="1207865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80C2158-4697-4B0E-A3F2-781E65D4EFC2}" type="slidenum">
              <a:rPr lang="fr-FR" smtClean="0"/>
              <a:pPr/>
              <a:t>17</a:t>
            </a:fld>
            <a:endParaRPr lang="fr-FR"/>
          </a:p>
        </p:txBody>
      </p:sp>
    </p:spTree>
    <p:extLst>
      <p:ext uri="{BB962C8B-B14F-4D97-AF65-F5344CB8AC3E}">
        <p14:creationId xmlns:p14="http://schemas.microsoft.com/office/powerpoint/2010/main" val="1184042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Dihydrogène produit via de l’électricité (par électrolyse</a:t>
            </a:r>
            <a:r>
              <a:rPr lang="fr-FR" baseline="0" dirty="0" smtClean="0"/>
              <a:t> de l’eau ; soit la réaction inverse à celle qui se passe dans la moteur électrique) </a:t>
            </a:r>
            <a:r>
              <a:rPr lang="fr-FR" dirty="0" smtClean="0"/>
              <a:t>… </a:t>
            </a:r>
          </a:p>
          <a:p>
            <a:r>
              <a:rPr lang="fr-FR" dirty="0" smtClean="0"/>
              <a:t>Recherches pour produire du H2 via des organismes</a:t>
            </a:r>
            <a:r>
              <a:rPr lang="fr-FR" baseline="0" dirty="0" smtClean="0"/>
              <a:t> vivants (algues, bactéries)</a:t>
            </a:r>
            <a:endParaRPr lang="fr-FR" dirty="0"/>
          </a:p>
        </p:txBody>
      </p:sp>
      <p:sp>
        <p:nvSpPr>
          <p:cNvPr id="4" name="Espace réservé du numéro de diapositive 3"/>
          <p:cNvSpPr>
            <a:spLocks noGrp="1"/>
          </p:cNvSpPr>
          <p:nvPr>
            <p:ph type="sldNum" sz="quarter" idx="10"/>
          </p:nvPr>
        </p:nvSpPr>
        <p:spPr/>
        <p:txBody>
          <a:bodyPr/>
          <a:lstStyle/>
          <a:p>
            <a:fld id="{380C2158-4697-4B0E-A3F2-781E65D4EFC2}" type="slidenum">
              <a:rPr lang="fr-FR" smtClean="0"/>
              <a:pPr/>
              <a:t>18</a:t>
            </a:fld>
            <a:endParaRPr lang="fr-FR"/>
          </a:p>
        </p:txBody>
      </p:sp>
    </p:spTree>
    <p:extLst>
      <p:ext uri="{BB962C8B-B14F-4D97-AF65-F5344CB8AC3E}">
        <p14:creationId xmlns:p14="http://schemas.microsoft.com/office/powerpoint/2010/main" val="1956265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80C2158-4697-4B0E-A3F2-781E65D4EFC2}" type="slidenum">
              <a:rPr lang="fr-FR" smtClean="0"/>
              <a:pPr/>
              <a:t>19</a:t>
            </a:fld>
            <a:endParaRPr lang="fr-FR"/>
          </a:p>
        </p:txBody>
      </p:sp>
    </p:spTree>
    <p:extLst>
      <p:ext uri="{BB962C8B-B14F-4D97-AF65-F5344CB8AC3E}">
        <p14:creationId xmlns:p14="http://schemas.microsoft.com/office/powerpoint/2010/main" val="2810944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80C2158-4697-4B0E-A3F2-781E65D4EFC2}" type="slidenum">
              <a:rPr lang="fr-FR" smtClean="0"/>
              <a:pPr/>
              <a:t>2</a:t>
            </a:fld>
            <a:endParaRPr lang="fr-FR"/>
          </a:p>
        </p:txBody>
      </p:sp>
    </p:spTree>
    <p:extLst>
      <p:ext uri="{BB962C8B-B14F-4D97-AF65-F5344CB8AC3E}">
        <p14:creationId xmlns:p14="http://schemas.microsoft.com/office/powerpoint/2010/main" val="791866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Charge : ce à quoi on veut transmettre de l’énergie </a:t>
            </a:r>
          </a:p>
          <a:p>
            <a:r>
              <a:rPr lang="fr-FR" dirty="0" smtClean="0"/>
              <a:t>Rendement CEP de l’ordre de 0.9/0.95</a:t>
            </a:r>
            <a:endParaRPr lang="fr-FR" dirty="0"/>
          </a:p>
        </p:txBody>
      </p:sp>
      <p:sp>
        <p:nvSpPr>
          <p:cNvPr id="4" name="Espace réservé du numéro de diapositive 3"/>
          <p:cNvSpPr>
            <a:spLocks noGrp="1"/>
          </p:cNvSpPr>
          <p:nvPr>
            <p:ph type="sldNum" sz="quarter" idx="10"/>
          </p:nvPr>
        </p:nvSpPr>
        <p:spPr/>
        <p:txBody>
          <a:bodyPr/>
          <a:lstStyle/>
          <a:p>
            <a:fld id="{380C2158-4697-4B0E-A3F2-781E65D4EFC2}" type="slidenum">
              <a:rPr lang="fr-FR" smtClean="0"/>
              <a:pPr/>
              <a:t>20</a:t>
            </a:fld>
            <a:endParaRPr lang="fr-FR"/>
          </a:p>
        </p:txBody>
      </p:sp>
    </p:spTree>
    <p:extLst>
      <p:ext uri="{BB962C8B-B14F-4D97-AF65-F5344CB8AC3E}">
        <p14:creationId xmlns:p14="http://schemas.microsoft.com/office/powerpoint/2010/main" val="2845605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Hacheur : convertisseur DC-DC (Alim continue – Alim continue) </a:t>
            </a:r>
          </a:p>
          <a:p>
            <a:r>
              <a:rPr lang="fr-FR" dirty="0" smtClean="0"/>
              <a:t>Interrupteur commandé : deux positions ON/Fermé</a:t>
            </a:r>
            <a:r>
              <a:rPr lang="fr-FR" baseline="0" dirty="0" smtClean="0"/>
              <a:t> (laisse passer le courant), OFF/Ouvert. Passage de ON à OFF : commutation</a:t>
            </a:r>
          </a:p>
          <a:p>
            <a:r>
              <a:rPr lang="fr-FR" baseline="0" dirty="0" smtClean="0"/>
              <a:t>Diode de roue libre : protège l’interrupteur des surintensités lorsqu’il est OFF </a:t>
            </a:r>
          </a:p>
          <a:p>
            <a:r>
              <a:rPr lang="fr-FR" dirty="0" smtClean="0"/>
              <a:t>Filtre : Atténue les brusques variations de courant dût au commutation, le linéarise. (Bobine s’oppose aux variations de courants dans une branche)</a:t>
            </a:r>
          </a:p>
          <a:p>
            <a:r>
              <a:rPr lang="fr-FR" dirty="0" smtClean="0"/>
              <a:t>Moteur CC : Moteur à courant continu</a:t>
            </a:r>
            <a:endParaRPr lang="fr-FR" dirty="0"/>
          </a:p>
        </p:txBody>
      </p:sp>
      <p:sp>
        <p:nvSpPr>
          <p:cNvPr id="4" name="Espace réservé du numéro de diapositive 3"/>
          <p:cNvSpPr>
            <a:spLocks noGrp="1"/>
          </p:cNvSpPr>
          <p:nvPr>
            <p:ph type="sldNum" sz="quarter" idx="10"/>
          </p:nvPr>
        </p:nvSpPr>
        <p:spPr/>
        <p:txBody>
          <a:bodyPr/>
          <a:lstStyle/>
          <a:p>
            <a:fld id="{380C2158-4697-4B0E-A3F2-781E65D4EFC2}" type="slidenum">
              <a:rPr lang="fr-FR" smtClean="0"/>
              <a:pPr/>
              <a:t>21</a:t>
            </a:fld>
            <a:endParaRPr lang="fr-FR"/>
          </a:p>
        </p:txBody>
      </p:sp>
    </p:spTree>
    <p:extLst>
      <p:ext uri="{BB962C8B-B14F-4D97-AF65-F5344CB8AC3E}">
        <p14:creationId xmlns:p14="http://schemas.microsoft.com/office/powerpoint/2010/main" val="1693232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80C2158-4697-4B0E-A3F2-781E65D4EFC2}" type="slidenum">
              <a:rPr lang="fr-FR" smtClean="0"/>
              <a:pPr/>
              <a:t>22</a:t>
            </a:fld>
            <a:endParaRPr lang="fr-FR"/>
          </a:p>
        </p:txBody>
      </p:sp>
    </p:spTree>
    <p:extLst>
      <p:ext uri="{BB962C8B-B14F-4D97-AF65-F5344CB8AC3E}">
        <p14:creationId xmlns:p14="http://schemas.microsoft.com/office/powerpoint/2010/main" val="3172299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Alpha = </a:t>
            </a:r>
            <a:r>
              <a:rPr lang="fr-FR" smtClean="0"/>
              <a:t>rapport cyclique</a:t>
            </a:r>
            <a:endParaRPr lang="fr-FR" dirty="0"/>
          </a:p>
        </p:txBody>
      </p:sp>
      <p:sp>
        <p:nvSpPr>
          <p:cNvPr id="4" name="Espace réservé du numéro de diapositive 3"/>
          <p:cNvSpPr>
            <a:spLocks noGrp="1"/>
          </p:cNvSpPr>
          <p:nvPr>
            <p:ph type="sldNum" sz="quarter" idx="10"/>
          </p:nvPr>
        </p:nvSpPr>
        <p:spPr/>
        <p:txBody>
          <a:bodyPr/>
          <a:lstStyle/>
          <a:p>
            <a:fld id="{380C2158-4697-4B0E-A3F2-781E65D4EFC2}" type="slidenum">
              <a:rPr lang="fr-FR" smtClean="0"/>
              <a:pPr/>
              <a:t>23</a:t>
            </a:fld>
            <a:endParaRPr lang="fr-FR"/>
          </a:p>
        </p:txBody>
      </p:sp>
    </p:spTree>
    <p:extLst>
      <p:ext uri="{BB962C8B-B14F-4D97-AF65-F5344CB8AC3E}">
        <p14:creationId xmlns:p14="http://schemas.microsoft.com/office/powerpoint/2010/main" val="90426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Tension</a:t>
            </a:r>
            <a:r>
              <a:rPr lang="fr-FR" baseline="0" dirty="0" smtClean="0"/>
              <a:t> met un certain temps à atteindre la valeur souhaitée puis ondule autour de cette valeur. L’ondulation est limitée via les filtres et la dynamique propre à la charge (résistance et inductance propres).</a:t>
            </a:r>
            <a:endParaRPr lang="fr-FR" dirty="0"/>
          </a:p>
        </p:txBody>
      </p:sp>
      <p:sp>
        <p:nvSpPr>
          <p:cNvPr id="4" name="Espace réservé du numéro de diapositive 3"/>
          <p:cNvSpPr>
            <a:spLocks noGrp="1"/>
          </p:cNvSpPr>
          <p:nvPr>
            <p:ph type="sldNum" sz="quarter" idx="10"/>
          </p:nvPr>
        </p:nvSpPr>
        <p:spPr/>
        <p:txBody>
          <a:bodyPr/>
          <a:lstStyle/>
          <a:p>
            <a:fld id="{380C2158-4697-4B0E-A3F2-781E65D4EFC2}" type="slidenum">
              <a:rPr lang="fr-FR" smtClean="0"/>
              <a:pPr/>
              <a:t>24</a:t>
            </a:fld>
            <a:endParaRPr lang="fr-FR"/>
          </a:p>
        </p:txBody>
      </p:sp>
    </p:spTree>
    <p:extLst>
      <p:ext uri="{BB962C8B-B14F-4D97-AF65-F5344CB8AC3E}">
        <p14:creationId xmlns:p14="http://schemas.microsoft.com/office/powerpoint/2010/main" val="26445891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Interrupteur </a:t>
            </a:r>
            <a:r>
              <a:rPr lang="fr-FR" dirty="0" err="1" smtClean="0"/>
              <a:t>commandable</a:t>
            </a:r>
            <a:r>
              <a:rPr lang="fr-FR" dirty="0" smtClean="0"/>
              <a:t> : fait à base de matériaux semi-conducteurs.</a:t>
            </a:r>
            <a:r>
              <a:rPr lang="fr-FR" baseline="0" dirty="0" smtClean="0"/>
              <a:t> Pour les CEP ils fonctionnent en commutation (minimise les pertes)</a:t>
            </a:r>
            <a:endParaRPr lang="fr-FR" dirty="0" smtClean="0"/>
          </a:p>
          <a:p>
            <a:endParaRPr lang="fr-FR" dirty="0" smtClean="0"/>
          </a:p>
          <a:p>
            <a:r>
              <a:rPr lang="fr-FR" dirty="0" smtClean="0"/>
              <a:t>Transistor Bipolaire : Si </a:t>
            </a:r>
            <a:r>
              <a:rPr lang="fr-FR" dirty="0" err="1" smtClean="0"/>
              <a:t>Ib</a:t>
            </a:r>
            <a:r>
              <a:rPr lang="fr-FR" dirty="0" smtClean="0"/>
              <a:t>&gt;0</a:t>
            </a:r>
            <a:r>
              <a:rPr lang="fr-FR" baseline="0" dirty="0" smtClean="0"/>
              <a:t> alors passant sinon bloqué </a:t>
            </a:r>
          </a:p>
          <a:p>
            <a:r>
              <a:rPr lang="fr-FR" baseline="0" dirty="0" smtClean="0"/>
              <a:t>MOSFET : Si </a:t>
            </a:r>
            <a:r>
              <a:rPr lang="fr-FR" baseline="0" dirty="0" err="1" smtClean="0"/>
              <a:t>Vgs</a:t>
            </a:r>
            <a:r>
              <a:rPr lang="fr-FR" baseline="0" dirty="0" smtClean="0"/>
              <a:t>&gt;0 passant sinon bloqué </a:t>
            </a:r>
          </a:p>
          <a:p>
            <a:r>
              <a:rPr lang="fr-FR" baseline="0" dirty="0" smtClean="0"/>
              <a:t>IGBT : Si Vge&gt;0 alors passant sinon bloqué</a:t>
            </a:r>
            <a:endParaRPr lang="fr-FR" dirty="0"/>
          </a:p>
        </p:txBody>
      </p:sp>
      <p:sp>
        <p:nvSpPr>
          <p:cNvPr id="4" name="Espace réservé du numéro de diapositive 3"/>
          <p:cNvSpPr>
            <a:spLocks noGrp="1"/>
          </p:cNvSpPr>
          <p:nvPr>
            <p:ph type="sldNum" sz="quarter" idx="10"/>
          </p:nvPr>
        </p:nvSpPr>
        <p:spPr/>
        <p:txBody>
          <a:bodyPr/>
          <a:lstStyle/>
          <a:p>
            <a:fld id="{380C2158-4697-4B0E-A3F2-781E65D4EFC2}" type="slidenum">
              <a:rPr lang="fr-FR" smtClean="0"/>
              <a:pPr/>
              <a:t>25</a:t>
            </a:fld>
            <a:endParaRPr lang="fr-FR"/>
          </a:p>
        </p:txBody>
      </p:sp>
    </p:spTree>
    <p:extLst>
      <p:ext uri="{BB962C8B-B14F-4D97-AF65-F5344CB8AC3E}">
        <p14:creationId xmlns:p14="http://schemas.microsoft.com/office/powerpoint/2010/main" val="3601675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AC : alternative </a:t>
            </a:r>
            <a:r>
              <a:rPr lang="fr-FR" dirty="0" err="1" smtClean="0"/>
              <a:t>current</a:t>
            </a:r>
            <a:r>
              <a:rPr lang="fr-FR" dirty="0" smtClean="0"/>
              <a:t> (monophasé ou triphasé)   DC : Direct </a:t>
            </a:r>
            <a:r>
              <a:rPr lang="fr-FR" dirty="0" err="1" smtClean="0"/>
              <a:t>current</a:t>
            </a:r>
            <a:r>
              <a:rPr lang="fr-FR" dirty="0" smtClean="0"/>
              <a:t> (continu) </a:t>
            </a:r>
          </a:p>
          <a:p>
            <a:endParaRPr lang="fr-FR" dirty="0" smtClean="0"/>
          </a:p>
          <a:p>
            <a:r>
              <a:rPr lang="fr-FR" dirty="0" smtClean="0"/>
              <a:t>A partir de ces trois types de convertisseur on peut effectuer tout types de conversion en les associant (comme des </a:t>
            </a:r>
            <a:r>
              <a:rPr lang="fr-FR" dirty="0" err="1" smtClean="0"/>
              <a:t>legos</a:t>
            </a:r>
            <a:r>
              <a:rPr lang="fr-FR" dirty="0" smtClean="0"/>
              <a:t>).</a:t>
            </a:r>
            <a:endParaRPr lang="fr-FR" dirty="0"/>
          </a:p>
        </p:txBody>
      </p:sp>
      <p:sp>
        <p:nvSpPr>
          <p:cNvPr id="4" name="Espace réservé du numéro de diapositive 3"/>
          <p:cNvSpPr>
            <a:spLocks noGrp="1"/>
          </p:cNvSpPr>
          <p:nvPr>
            <p:ph type="sldNum" sz="quarter" idx="10"/>
          </p:nvPr>
        </p:nvSpPr>
        <p:spPr/>
        <p:txBody>
          <a:bodyPr/>
          <a:lstStyle/>
          <a:p>
            <a:fld id="{380C2158-4697-4B0E-A3F2-781E65D4EFC2}" type="slidenum">
              <a:rPr lang="fr-FR" smtClean="0"/>
              <a:pPr/>
              <a:t>26</a:t>
            </a:fld>
            <a:endParaRPr lang="fr-FR"/>
          </a:p>
        </p:txBody>
      </p:sp>
    </p:spTree>
    <p:extLst>
      <p:ext uri="{BB962C8B-B14F-4D97-AF65-F5344CB8AC3E}">
        <p14:creationId xmlns:p14="http://schemas.microsoft.com/office/powerpoint/2010/main" val="31095590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80C2158-4697-4B0E-A3F2-781E65D4EFC2}" type="slidenum">
              <a:rPr lang="fr-FR" smtClean="0"/>
              <a:pPr/>
              <a:t>27</a:t>
            </a:fld>
            <a:endParaRPr lang="fr-FR"/>
          </a:p>
        </p:txBody>
      </p:sp>
    </p:spTree>
    <p:extLst>
      <p:ext uri="{BB962C8B-B14F-4D97-AF65-F5344CB8AC3E}">
        <p14:creationId xmlns:p14="http://schemas.microsoft.com/office/powerpoint/2010/main" val="31136940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80C2158-4697-4B0E-A3F2-781E65D4EFC2}" type="slidenum">
              <a:rPr lang="fr-FR" smtClean="0"/>
              <a:pPr/>
              <a:t>28</a:t>
            </a:fld>
            <a:endParaRPr lang="fr-FR"/>
          </a:p>
        </p:txBody>
      </p:sp>
    </p:spTree>
    <p:extLst>
      <p:ext uri="{BB962C8B-B14F-4D97-AF65-F5344CB8AC3E}">
        <p14:creationId xmlns:p14="http://schemas.microsoft.com/office/powerpoint/2010/main" val="25866578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smtClean="0"/>
              <a:t>Moteur synchrone</a:t>
            </a:r>
            <a:r>
              <a:rPr lang="fr-FR" i="1" baseline="0" smtClean="0"/>
              <a:t> : </a:t>
            </a:r>
            <a:r>
              <a:rPr lang="fr-FR" smtClean="0"/>
              <a:t>Moteur </a:t>
            </a:r>
            <a:r>
              <a:rPr lang="fr-FR" dirty="0" smtClean="0"/>
              <a:t>électrique, alimenté par du courant alternatif</a:t>
            </a:r>
            <a:endParaRPr lang="fr-FR" dirty="0"/>
          </a:p>
        </p:txBody>
      </p:sp>
      <p:sp>
        <p:nvSpPr>
          <p:cNvPr id="4" name="Espace réservé du numéro de diapositive 3"/>
          <p:cNvSpPr>
            <a:spLocks noGrp="1"/>
          </p:cNvSpPr>
          <p:nvPr>
            <p:ph type="sldNum" sz="quarter" idx="10"/>
          </p:nvPr>
        </p:nvSpPr>
        <p:spPr/>
        <p:txBody>
          <a:bodyPr/>
          <a:lstStyle/>
          <a:p>
            <a:fld id="{380C2158-4697-4B0E-A3F2-781E65D4EFC2}" type="slidenum">
              <a:rPr lang="fr-FR" smtClean="0"/>
              <a:pPr/>
              <a:t>29</a:t>
            </a:fld>
            <a:endParaRPr lang="fr-FR"/>
          </a:p>
        </p:txBody>
      </p:sp>
    </p:spTree>
    <p:extLst>
      <p:ext uri="{BB962C8B-B14F-4D97-AF65-F5344CB8AC3E}">
        <p14:creationId xmlns:p14="http://schemas.microsoft.com/office/powerpoint/2010/main" val="2996036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80C2158-4697-4B0E-A3F2-781E65D4EFC2}" type="slidenum">
              <a:rPr lang="fr-FR" smtClean="0"/>
              <a:pPr/>
              <a:t>3</a:t>
            </a:fld>
            <a:endParaRPr lang="fr-FR"/>
          </a:p>
        </p:txBody>
      </p:sp>
    </p:spTree>
    <p:extLst>
      <p:ext uri="{BB962C8B-B14F-4D97-AF65-F5344CB8AC3E}">
        <p14:creationId xmlns:p14="http://schemas.microsoft.com/office/powerpoint/2010/main" val="13105818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80C2158-4697-4B0E-A3F2-781E65D4EFC2}" type="slidenum">
              <a:rPr lang="fr-FR" smtClean="0"/>
              <a:pPr/>
              <a:t>30</a:t>
            </a:fld>
            <a:endParaRPr lang="fr-FR"/>
          </a:p>
        </p:txBody>
      </p:sp>
    </p:spTree>
    <p:extLst>
      <p:ext uri="{BB962C8B-B14F-4D97-AF65-F5344CB8AC3E}">
        <p14:creationId xmlns:p14="http://schemas.microsoft.com/office/powerpoint/2010/main" val="4134672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80C2158-4697-4B0E-A3F2-781E65D4EFC2}" type="slidenum">
              <a:rPr lang="fr-FR" smtClean="0"/>
              <a:pPr/>
              <a:t>31</a:t>
            </a:fld>
            <a:endParaRPr lang="fr-FR"/>
          </a:p>
        </p:txBody>
      </p:sp>
    </p:spTree>
    <p:extLst>
      <p:ext uri="{BB962C8B-B14F-4D97-AF65-F5344CB8AC3E}">
        <p14:creationId xmlns:p14="http://schemas.microsoft.com/office/powerpoint/2010/main" val="42687429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Chaque</a:t>
            </a:r>
            <a:r>
              <a:rPr lang="fr-FR" baseline="0" dirty="0" smtClean="0"/>
              <a:t> bobine est alimenté par une phase du réseau triphasé . Un champs sur chaque bobine variant avec l’alim. La résultante de champs (somme) crée un champs tournant.</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Le champs </a:t>
            </a:r>
            <a:r>
              <a:rPr lang="fr-FR" sz="1200" dirty="0" err="1" smtClean="0"/>
              <a:t>rotorique</a:t>
            </a:r>
            <a:r>
              <a:rPr lang="fr-FR" sz="1200" dirty="0" smtClean="0"/>
              <a:t> va être attiré par les champs </a:t>
            </a:r>
            <a:r>
              <a:rPr lang="fr-FR" sz="1200" dirty="0" err="1" smtClean="0"/>
              <a:t>statoriques</a:t>
            </a:r>
            <a:r>
              <a:rPr lang="fr-FR" sz="1200" dirty="0" smtClean="0"/>
              <a:t> ce qui va déplacer le rotor</a:t>
            </a:r>
          </a:p>
          <a:p>
            <a:r>
              <a:rPr lang="fr-FR" dirty="0" smtClean="0"/>
              <a:t>On multiplie généralement le nombre de bobines pour limiter les variations de couple. Le</a:t>
            </a:r>
            <a:r>
              <a:rPr lang="fr-FR" baseline="0" dirty="0" smtClean="0"/>
              <a:t> nombre de bobines est un multiple de trois. P = nombres de bobines / 3</a:t>
            </a:r>
            <a:endParaRPr lang="fr-FR" dirty="0" smtClean="0"/>
          </a:p>
          <a:p>
            <a:r>
              <a:rPr lang="fr-FR" dirty="0" smtClean="0"/>
              <a:t>Machine à AP : même fonctionnement,</a:t>
            </a:r>
            <a:r>
              <a:rPr lang="fr-FR" baseline="0" dirty="0" smtClean="0"/>
              <a:t> plus fiable mais plus cher !</a:t>
            </a:r>
            <a:endParaRPr lang="fr-FR" dirty="0"/>
          </a:p>
        </p:txBody>
      </p:sp>
      <p:sp>
        <p:nvSpPr>
          <p:cNvPr id="4" name="Espace réservé du numéro de diapositive 3"/>
          <p:cNvSpPr>
            <a:spLocks noGrp="1"/>
          </p:cNvSpPr>
          <p:nvPr>
            <p:ph type="sldNum" sz="quarter" idx="10"/>
          </p:nvPr>
        </p:nvSpPr>
        <p:spPr/>
        <p:txBody>
          <a:bodyPr/>
          <a:lstStyle/>
          <a:p>
            <a:fld id="{380C2158-4697-4B0E-A3F2-781E65D4EFC2}" type="slidenum">
              <a:rPr lang="fr-FR" smtClean="0"/>
              <a:pPr/>
              <a:t>32</a:t>
            </a:fld>
            <a:endParaRPr lang="fr-FR"/>
          </a:p>
        </p:txBody>
      </p:sp>
    </p:spTree>
    <p:extLst>
      <p:ext uri="{BB962C8B-B14F-4D97-AF65-F5344CB8AC3E}">
        <p14:creationId xmlns:p14="http://schemas.microsoft.com/office/powerpoint/2010/main" val="22046098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Moteur thermique : fonctionne que dans le premier quadrant </a:t>
            </a:r>
          </a:p>
          <a:p>
            <a:r>
              <a:rPr lang="fr-FR" dirty="0" smtClean="0"/>
              <a:t>Moteur électrique peut</a:t>
            </a:r>
            <a:r>
              <a:rPr lang="fr-FR" baseline="0" dirty="0" smtClean="0"/>
              <a:t> (si le convertisseur est adapté) fonctionner dans les quatres quadrants =&gt; Récupération d’énergie, pas besoin de marche arrière !</a:t>
            </a:r>
            <a:endParaRPr lang="fr-FR" dirty="0"/>
          </a:p>
        </p:txBody>
      </p:sp>
      <p:sp>
        <p:nvSpPr>
          <p:cNvPr id="4" name="Espace réservé du numéro de diapositive 3"/>
          <p:cNvSpPr>
            <a:spLocks noGrp="1"/>
          </p:cNvSpPr>
          <p:nvPr>
            <p:ph type="sldNum" sz="quarter" idx="10"/>
          </p:nvPr>
        </p:nvSpPr>
        <p:spPr/>
        <p:txBody>
          <a:bodyPr/>
          <a:lstStyle/>
          <a:p>
            <a:fld id="{380C2158-4697-4B0E-A3F2-781E65D4EFC2}" type="slidenum">
              <a:rPr lang="fr-FR" smtClean="0"/>
              <a:pPr/>
              <a:t>33</a:t>
            </a:fld>
            <a:endParaRPr lang="fr-FR"/>
          </a:p>
        </p:txBody>
      </p:sp>
    </p:spTree>
    <p:extLst>
      <p:ext uri="{BB962C8B-B14F-4D97-AF65-F5344CB8AC3E}">
        <p14:creationId xmlns:p14="http://schemas.microsoft.com/office/powerpoint/2010/main" val="25471190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Moteur électrique plus petits que moteur thermique =&gt; insérables directement dans les roues ! </a:t>
            </a:r>
          </a:p>
          <a:p>
            <a:r>
              <a:rPr lang="fr-FR" dirty="0" smtClean="0"/>
              <a:t>Ici 30kW par roue soir pour 4 roues 120kW soit 163 </a:t>
            </a:r>
            <a:r>
              <a:rPr lang="fr-FR" dirty="0" err="1" smtClean="0"/>
              <a:t>ch</a:t>
            </a:r>
            <a:endParaRPr lang="fr-FR" dirty="0" smtClean="0"/>
          </a:p>
          <a:p>
            <a:endParaRPr lang="fr-FR" dirty="0" smtClean="0"/>
          </a:p>
          <a:p>
            <a:r>
              <a:rPr lang="fr-FR" dirty="0" smtClean="0"/>
              <a:t>Avantages : Moins d’intermédiaires mécaniques donc moins de pertes ! Adaptation de la puissance transmise à chaque roue ! </a:t>
            </a:r>
          </a:p>
          <a:p>
            <a:r>
              <a:rPr lang="fr-FR" dirty="0" smtClean="0"/>
              <a:t>Désavantages : Commande plus complexe, problèmes de vibrations qui induisent des problèmes de fiabilité, cher </a:t>
            </a:r>
          </a:p>
          <a:p>
            <a:endParaRPr lang="fr-FR" dirty="0" smtClean="0"/>
          </a:p>
          <a:p>
            <a:r>
              <a:rPr lang="fr-FR" dirty="0" smtClean="0"/>
              <a:t>Technologie en cours de développement</a:t>
            </a:r>
            <a:endParaRPr lang="fr-FR" dirty="0"/>
          </a:p>
        </p:txBody>
      </p:sp>
      <p:sp>
        <p:nvSpPr>
          <p:cNvPr id="4" name="Espace réservé du numéro de diapositive 3"/>
          <p:cNvSpPr>
            <a:spLocks noGrp="1"/>
          </p:cNvSpPr>
          <p:nvPr>
            <p:ph type="sldNum" sz="quarter" idx="10"/>
          </p:nvPr>
        </p:nvSpPr>
        <p:spPr/>
        <p:txBody>
          <a:bodyPr/>
          <a:lstStyle/>
          <a:p>
            <a:fld id="{380C2158-4697-4B0E-A3F2-781E65D4EFC2}" type="slidenum">
              <a:rPr lang="fr-FR" smtClean="0"/>
              <a:pPr/>
              <a:t>34</a:t>
            </a:fld>
            <a:endParaRPr lang="fr-FR"/>
          </a:p>
        </p:txBody>
      </p:sp>
    </p:spTree>
    <p:extLst>
      <p:ext uri="{BB962C8B-B14F-4D97-AF65-F5344CB8AC3E}">
        <p14:creationId xmlns:p14="http://schemas.microsoft.com/office/powerpoint/2010/main" val="10350814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 réducteur = Un</a:t>
            </a:r>
            <a:r>
              <a:rPr lang="fr-FR" baseline="0" dirty="0" smtClean="0"/>
              <a:t> engrenage réduisant la vitesse et augmentant le couple </a:t>
            </a:r>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380C2158-4697-4B0E-A3F2-781E65D4EFC2}" type="slidenum">
              <a:rPr lang="fr-FR" smtClean="0"/>
              <a:pPr/>
              <a:t>35</a:t>
            </a:fld>
            <a:endParaRPr lang="fr-FR"/>
          </a:p>
        </p:txBody>
      </p:sp>
    </p:spTree>
    <p:extLst>
      <p:ext uri="{BB962C8B-B14F-4D97-AF65-F5344CB8AC3E}">
        <p14:creationId xmlns:p14="http://schemas.microsoft.com/office/powerpoint/2010/main" val="11852348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Source : Renault + site </a:t>
            </a:r>
            <a:r>
              <a:rPr lang="fr-FR" smtClean="0"/>
              <a:t>bluecar</a:t>
            </a:r>
            <a:endParaRPr lang="fr-FR" dirty="0"/>
          </a:p>
        </p:txBody>
      </p:sp>
      <p:sp>
        <p:nvSpPr>
          <p:cNvPr id="4" name="Espace réservé du numéro de diapositive 3"/>
          <p:cNvSpPr>
            <a:spLocks noGrp="1"/>
          </p:cNvSpPr>
          <p:nvPr>
            <p:ph type="sldNum" sz="quarter" idx="10"/>
          </p:nvPr>
        </p:nvSpPr>
        <p:spPr/>
        <p:txBody>
          <a:bodyPr/>
          <a:lstStyle/>
          <a:p>
            <a:fld id="{380C2158-4697-4B0E-A3F2-781E65D4EFC2}" type="slidenum">
              <a:rPr lang="fr-FR" smtClean="0"/>
              <a:pPr/>
              <a:t>36</a:t>
            </a:fld>
            <a:endParaRPr lang="fr-FR"/>
          </a:p>
        </p:txBody>
      </p:sp>
    </p:spTree>
    <p:extLst>
      <p:ext uri="{BB962C8B-B14F-4D97-AF65-F5344CB8AC3E}">
        <p14:creationId xmlns:p14="http://schemas.microsoft.com/office/powerpoint/2010/main" val="9843318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Constructeur français (à gauche) ! </a:t>
            </a:r>
            <a:endParaRPr lang="fr-FR" dirty="0"/>
          </a:p>
        </p:txBody>
      </p:sp>
      <p:sp>
        <p:nvSpPr>
          <p:cNvPr id="4" name="Espace réservé du numéro de diapositive 3"/>
          <p:cNvSpPr>
            <a:spLocks noGrp="1"/>
          </p:cNvSpPr>
          <p:nvPr>
            <p:ph type="sldNum" sz="quarter" idx="10"/>
          </p:nvPr>
        </p:nvSpPr>
        <p:spPr/>
        <p:txBody>
          <a:bodyPr/>
          <a:lstStyle/>
          <a:p>
            <a:fld id="{380C2158-4697-4B0E-A3F2-781E65D4EFC2}" type="slidenum">
              <a:rPr lang="fr-FR" smtClean="0"/>
              <a:pPr/>
              <a:t>37</a:t>
            </a:fld>
            <a:endParaRPr lang="fr-FR"/>
          </a:p>
        </p:txBody>
      </p:sp>
    </p:spTree>
    <p:extLst>
      <p:ext uri="{BB962C8B-B14F-4D97-AF65-F5344CB8AC3E}">
        <p14:creationId xmlns:p14="http://schemas.microsoft.com/office/powerpoint/2010/main" val="36466599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Dossier sur les voitures </a:t>
            </a:r>
            <a:r>
              <a:rPr lang="fr-FR" dirty="0" err="1" smtClean="0"/>
              <a:t>electriques</a:t>
            </a:r>
            <a:r>
              <a:rPr lang="fr-FR" dirty="0" smtClean="0"/>
              <a:t> en 2013 : </a:t>
            </a:r>
            <a:r>
              <a:rPr lang="en-US" dirty="0" smtClean="0">
                <a:hlinkClick r:id="rId3"/>
              </a:rPr>
              <a:t>http://www.techno-science.net/?onglet=articles&amp;article=45</a:t>
            </a:r>
            <a:endParaRPr lang="fr-FR" dirty="0"/>
          </a:p>
        </p:txBody>
      </p:sp>
      <p:sp>
        <p:nvSpPr>
          <p:cNvPr id="4" name="Espace réservé du numéro de diapositive 3"/>
          <p:cNvSpPr>
            <a:spLocks noGrp="1"/>
          </p:cNvSpPr>
          <p:nvPr>
            <p:ph type="sldNum" sz="quarter" idx="10"/>
          </p:nvPr>
        </p:nvSpPr>
        <p:spPr/>
        <p:txBody>
          <a:bodyPr/>
          <a:lstStyle/>
          <a:p>
            <a:fld id="{380C2158-4697-4B0E-A3F2-781E65D4EFC2}" type="slidenum">
              <a:rPr lang="fr-FR" smtClean="0"/>
              <a:pPr/>
              <a:t>38</a:t>
            </a:fld>
            <a:endParaRPr lang="fr-FR"/>
          </a:p>
        </p:txBody>
      </p:sp>
    </p:spTree>
    <p:extLst>
      <p:ext uri="{BB962C8B-B14F-4D97-AF65-F5344CB8AC3E}">
        <p14:creationId xmlns:p14="http://schemas.microsoft.com/office/powerpoint/2010/main" val="27034257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80C2158-4697-4B0E-A3F2-781E65D4EFC2}" type="slidenum">
              <a:rPr lang="fr-FR" smtClean="0"/>
              <a:pPr/>
              <a:t>39</a:t>
            </a:fld>
            <a:endParaRPr lang="fr-FR"/>
          </a:p>
        </p:txBody>
      </p:sp>
    </p:spTree>
    <p:extLst>
      <p:ext uri="{BB962C8B-B14F-4D97-AF65-F5344CB8AC3E}">
        <p14:creationId xmlns:p14="http://schemas.microsoft.com/office/powerpoint/2010/main" val="1954466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Source : </a:t>
            </a:r>
            <a:r>
              <a:rPr lang="fr-FR" dirty="0" smtClean="0">
                <a:hlinkClick r:id="rId3"/>
              </a:rPr>
              <a:t>http://www.france-mobilite-electrique.org/technologies,129.html</a:t>
            </a:r>
            <a:endParaRPr lang="fr-FR" dirty="0" smtClean="0"/>
          </a:p>
          <a:p>
            <a:r>
              <a:rPr lang="fr-FR" dirty="0" smtClean="0"/>
              <a:t>Analyse du rendement</a:t>
            </a:r>
            <a:r>
              <a:rPr lang="fr-FR" baseline="0" dirty="0" smtClean="0"/>
              <a:t> des véhicules depuis la source primaire jusqu’aux roues =&gt; </a:t>
            </a:r>
            <a:r>
              <a:rPr lang="fr-FR" baseline="0" dirty="0" err="1" smtClean="0"/>
              <a:t>Well</a:t>
            </a:r>
            <a:r>
              <a:rPr lang="fr-FR" baseline="0" dirty="0" smtClean="0"/>
              <a:t> to </a:t>
            </a:r>
            <a:r>
              <a:rPr lang="fr-FR" baseline="0" dirty="0" err="1" smtClean="0"/>
              <a:t>wheel</a:t>
            </a:r>
            <a:r>
              <a:rPr lang="fr-FR" baseline="0" dirty="0" smtClean="0"/>
              <a:t> (du </a:t>
            </a:r>
            <a:r>
              <a:rPr lang="fr-FR" baseline="0" dirty="0" err="1" smtClean="0"/>
              <a:t>puit</a:t>
            </a:r>
            <a:r>
              <a:rPr lang="fr-FR" baseline="0" dirty="0" smtClean="0"/>
              <a:t> à la roue) </a:t>
            </a:r>
          </a:p>
          <a:p>
            <a:r>
              <a:rPr lang="fr-FR" baseline="0" dirty="0" smtClean="0"/>
              <a:t>Se décompose en deux parties : </a:t>
            </a:r>
            <a:r>
              <a:rPr lang="fr-FR" baseline="0" dirty="0" err="1" smtClean="0"/>
              <a:t>Well</a:t>
            </a:r>
            <a:r>
              <a:rPr lang="fr-FR" baseline="0" dirty="0" smtClean="0"/>
              <a:t> to tank (</a:t>
            </a:r>
            <a:r>
              <a:rPr lang="fr-FR" baseline="0" dirty="0" err="1" smtClean="0"/>
              <a:t>puit</a:t>
            </a:r>
            <a:r>
              <a:rPr lang="fr-FR" baseline="0" dirty="0" smtClean="0"/>
              <a:t> au </a:t>
            </a:r>
            <a:r>
              <a:rPr lang="fr-FR" baseline="0" dirty="0" err="1" smtClean="0"/>
              <a:t>reservoir</a:t>
            </a:r>
            <a:r>
              <a:rPr lang="fr-FR" baseline="0" dirty="0" smtClean="0"/>
              <a:t>) et tank to </a:t>
            </a:r>
            <a:r>
              <a:rPr lang="fr-FR" baseline="0" dirty="0" err="1" smtClean="0"/>
              <a:t>wheel</a:t>
            </a:r>
            <a:r>
              <a:rPr lang="fr-FR" baseline="0" dirty="0" smtClean="0"/>
              <a:t> (réservoir à la roue)</a:t>
            </a:r>
          </a:p>
          <a:p>
            <a:endParaRPr lang="fr-FR" dirty="0"/>
          </a:p>
        </p:txBody>
      </p:sp>
      <p:sp>
        <p:nvSpPr>
          <p:cNvPr id="4" name="Espace réservé du numéro de diapositive 3"/>
          <p:cNvSpPr>
            <a:spLocks noGrp="1"/>
          </p:cNvSpPr>
          <p:nvPr>
            <p:ph type="sldNum" sz="quarter" idx="10"/>
          </p:nvPr>
        </p:nvSpPr>
        <p:spPr/>
        <p:txBody>
          <a:bodyPr/>
          <a:lstStyle/>
          <a:p>
            <a:fld id="{380C2158-4697-4B0E-A3F2-781E65D4EFC2}" type="slidenum">
              <a:rPr lang="fr-FR" smtClean="0"/>
              <a:pPr/>
              <a:t>4</a:t>
            </a:fld>
            <a:endParaRPr lang="fr-FR"/>
          </a:p>
        </p:txBody>
      </p:sp>
    </p:spTree>
    <p:extLst>
      <p:ext uri="{BB962C8B-B14F-4D97-AF65-F5344CB8AC3E}">
        <p14:creationId xmlns:p14="http://schemas.microsoft.com/office/powerpoint/2010/main" val="2849542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Prix 1 kWh</a:t>
            </a:r>
            <a:r>
              <a:rPr lang="fr-FR" baseline="0" dirty="0" smtClean="0"/>
              <a:t> (</a:t>
            </a:r>
            <a:r>
              <a:rPr lang="fr-FR" baseline="0" dirty="0" err="1" smtClean="0"/>
              <a:t>elec</a:t>
            </a:r>
            <a:r>
              <a:rPr lang="fr-FR" baseline="0" dirty="0" smtClean="0"/>
              <a:t>)</a:t>
            </a:r>
            <a:r>
              <a:rPr lang="fr-FR" dirty="0" smtClean="0"/>
              <a:t>: 0,120 € - 0,130€  (heures pleines) 0,096 – 0,11 € (heures creuses – nuit)</a:t>
            </a:r>
          </a:p>
          <a:p>
            <a:r>
              <a:rPr lang="fr-FR" dirty="0" smtClean="0"/>
              <a:t>1 KWh = 3.6 . 10^6 J </a:t>
            </a:r>
          </a:p>
          <a:p>
            <a:r>
              <a:rPr lang="fr-FR" dirty="0" smtClean="0"/>
              <a:t>Essence =&gt; 9,85 KWh/L =&gt; 0.16 € (Prix Essence = 1.6 €) </a:t>
            </a:r>
          </a:p>
          <a:p>
            <a:r>
              <a:rPr lang="fr-FR" dirty="0" smtClean="0"/>
              <a:t>Diesel =&gt; 10.58 KWh/L =&gt; 0.126</a:t>
            </a:r>
            <a:r>
              <a:rPr lang="fr-FR" baseline="0" dirty="0" smtClean="0"/>
              <a:t> € (Prix Diesel = 1.35 €)  </a:t>
            </a:r>
          </a:p>
          <a:p>
            <a:endParaRPr lang="fr-FR" baseline="0" dirty="0" smtClean="0"/>
          </a:p>
          <a:p>
            <a:r>
              <a:rPr lang="fr-FR" baseline="0" dirty="0" smtClean="0"/>
              <a:t>Rapport Energie Embarquée : </a:t>
            </a:r>
            <a:r>
              <a:rPr lang="fr-FR" baseline="0" dirty="0" err="1" smtClean="0"/>
              <a:t>Ess</a:t>
            </a:r>
            <a:r>
              <a:rPr lang="fr-FR" baseline="0" dirty="0" smtClean="0"/>
              <a:t>/</a:t>
            </a:r>
            <a:r>
              <a:rPr lang="fr-FR" baseline="0" dirty="0" err="1" smtClean="0"/>
              <a:t>Elec</a:t>
            </a:r>
            <a:r>
              <a:rPr lang="fr-FR" baseline="0" dirty="0" smtClean="0"/>
              <a:t> = 18.8   Die/</a:t>
            </a:r>
            <a:r>
              <a:rPr lang="fr-FR" baseline="0" dirty="0" err="1" smtClean="0"/>
              <a:t>Elec</a:t>
            </a:r>
            <a:r>
              <a:rPr lang="fr-FR" baseline="0" dirty="0" smtClean="0"/>
              <a:t> =20.2 </a:t>
            </a:r>
          </a:p>
          <a:p>
            <a:r>
              <a:rPr lang="fr-FR" baseline="0" dirty="0" smtClean="0"/>
              <a:t>Rapport Prix Plein : </a:t>
            </a:r>
            <a:r>
              <a:rPr lang="fr-FR" baseline="0" dirty="0" err="1" smtClean="0"/>
              <a:t>Ess</a:t>
            </a:r>
            <a:r>
              <a:rPr lang="fr-FR" baseline="0" dirty="0" smtClean="0"/>
              <a:t>/</a:t>
            </a:r>
            <a:r>
              <a:rPr lang="fr-FR" baseline="0" dirty="0" err="1" smtClean="0"/>
              <a:t>Elec</a:t>
            </a:r>
            <a:r>
              <a:rPr lang="fr-FR" baseline="0" dirty="0" smtClean="0"/>
              <a:t> = 24.4  Die/</a:t>
            </a:r>
            <a:r>
              <a:rPr lang="fr-FR" baseline="0" dirty="0" err="1" smtClean="0"/>
              <a:t>Elec</a:t>
            </a:r>
            <a:r>
              <a:rPr lang="fr-FR" baseline="0" dirty="0" smtClean="0"/>
              <a:t> = 20.62 </a:t>
            </a:r>
          </a:p>
          <a:p>
            <a:r>
              <a:rPr lang="fr-FR" baseline="0" dirty="0" smtClean="0"/>
              <a:t>Rapport Autonomie : </a:t>
            </a:r>
            <a:r>
              <a:rPr lang="fr-FR" baseline="0" dirty="0" err="1" smtClean="0"/>
              <a:t>Ess</a:t>
            </a:r>
            <a:r>
              <a:rPr lang="fr-FR" baseline="0" dirty="0" smtClean="0"/>
              <a:t>/</a:t>
            </a:r>
            <a:r>
              <a:rPr lang="fr-FR" baseline="0" dirty="0" err="1" smtClean="0"/>
              <a:t>Elec</a:t>
            </a:r>
            <a:r>
              <a:rPr lang="fr-FR" baseline="0" dirty="0" smtClean="0"/>
              <a:t> = 3.71   Die/</a:t>
            </a:r>
            <a:r>
              <a:rPr lang="fr-FR" baseline="0" dirty="0" err="1" smtClean="0"/>
              <a:t>Elec</a:t>
            </a:r>
            <a:r>
              <a:rPr lang="fr-FR" baseline="0" dirty="0" smtClean="0"/>
              <a:t> =5.14</a:t>
            </a:r>
          </a:p>
          <a:p>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dirty="0" smtClean="0">
              <a:solidFill>
                <a:schemeClr val="accent2">
                  <a:lumMod val="60000"/>
                  <a:lumOff val="40000"/>
                </a:schemeClr>
              </a:solidFill>
              <a:effectLst>
                <a:outerShdw blurRad="38100" dist="38100" dir="2700000" algn="tl">
                  <a:srgbClr val="C0C0C0"/>
                </a:outerShdw>
              </a:effectLst>
              <a:latin typeface="Trebuchet MS"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solidFill>
                  <a:schemeClr val="accent2">
                    <a:lumMod val="60000"/>
                    <a:lumOff val="40000"/>
                  </a:schemeClr>
                </a:solidFill>
                <a:effectLst>
                  <a:outerShdw blurRad="38100" dist="38100" dir="2700000" algn="tl">
                    <a:srgbClr val="C0C0C0"/>
                  </a:outerShdw>
                </a:effectLst>
                <a:latin typeface="Trebuchet MS" pitchFamily="34" charset="0"/>
              </a:rPr>
              <a:t>Prix d’un plein de 400 KWh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dirty="0" smtClean="0">
              <a:solidFill>
                <a:schemeClr val="accent2">
                  <a:lumMod val="60000"/>
                  <a:lumOff val="40000"/>
                </a:schemeClr>
              </a:solidFill>
              <a:effectLst>
                <a:outerShdw blurRad="38100" dist="38100" dir="2700000" algn="tl">
                  <a:srgbClr val="C0C0C0"/>
                </a:outerShdw>
              </a:effectLst>
              <a:latin typeface="Trebuchet MS" pitchFamily="34" charset="0"/>
            </a:endParaRPr>
          </a:p>
          <a:p>
            <a:r>
              <a:rPr lang="fr-FR" dirty="0" smtClean="0"/>
              <a:t>Prix 1 kWh</a:t>
            </a:r>
            <a:r>
              <a:rPr lang="fr-FR" baseline="0" dirty="0" smtClean="0"/>
              <a:t> (</a:t>
            </a:r>
            <a:r>
              <a:rPr lang="fr-FR" baseline="0" dirty="0" err="1" smtClean="0"/>
              <a:t>elec</a:t>
            </a:r>
            <a:r>
              <a:rPr lang="fr-FR" baseline="0" dirty="0" smtClean="0"/>
              <a:t>)</a:t>
            </a:r>
            <a:r>
              <a:rPr lang="fr-FR" dirty="0" smtClean="0"/>
              <a:t>: 0,120 € - 0,150€  (heures pleines) 0,096 – 0,11 € (heures creuses – nuit)</a:t>
            </a:r>
          </a:p>
          <a:p>
            <a:r>
              <a:rPr lang="fr-FR" dirty="0" smtClean="0"/>
              <a:t>1 KWh = 3.6 . 10^6 J </a:t>
            </a:r>
          </a:p>
          <a:p>
            <a:r>
              <a:rPr lang="fr-FR" dirty="0" smtClean="0"/>
              <a:t>Essence =&gt; 9,85 KWh/L =&gt; 0.16 € (Prix Essence = 1.6 €) </a:t>
            </a:r>
          </a:p>
          <a:p>
            <a:r>
              <a:rPr lang="fr-FR" dirty="0" smtClean="0"/>
              <a:t>Diesel =&gt; 10.58 KWh/L =&gt; 0.126</a:t>
            </a:r>
            <a:r>
              <a:rPr lang="fr-FR" baseline="0" dirty="0" smtClean="0"/>
              <a:t> € (Prix Diesel = 1.35 €)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dirty="0" smtClean="0">
              <a:solidFill>
                <a:schemeClr val="accent2">
                  <a:lumMod val="60000"/>
                  <a:lumOff val="40000"/>
                </a:schemeClr>
              </a:solidFill>
              <a:effectLst>
                <a:outerShdw blurRad="38100" dist="38100" dir="2700000" algn="tl">
                  <a:srgbClr val="C0C0C0"/>
                </a:outerShdw>
              </a:effectLst>
              <a:latin typeface="Trebuchet MS" pitchFamily="34" charset="0"/>
            </a:endParaRPr>
          </a:p>
          <a:p>
            <a:r>
              <a:rPr lang="fr-FR" i="1" dirty="0" smtClean="0"/>
              <a:t>Electrique</a:t>
            </a:r>
            <a:r>
              <a:rPr lang="fr-FR" dirty="0" smtClean="0"/>
              <a:t> : 54 € (heures pleines) 41.2 €(heures creuses)</a:t>
            </a:r>
          </a:p>
          <a:p>
            <a:r>
              <a:rPr lang="fr-FR" i="1" dirty="0" smtClean="0"/>
              <a:t>Essence</a:t>
            </a:r>
            <a:r>
              <a:rPr lang="fr-FR" dirty="0" smtClean="0"/>
              <a:t> </a:t>
            </a:r>
            <a:r>
              <a:rPr lang="fr-FR" i="1" dirty="0" smtClean="0"/>
              <a:t>(40.6L): </a:t>
            </a:r>
            <a:r>
              <a:rPr lang="fr-FR" dirty="0" smtClean="0"/>
              <a:t>65 €</a:t>
            </a:r>
          </a:p>
          <a:p>
            <a:r>
              <a:rPr lang="fr-FR" i="1" dirty="0" smtClean="0"/>
              <a:t>Diesel (37.8L)</a:t>
            </a:r>
            <a:r>
              <a:rPr lang="fr-FR" dirty="0" smtClean="0"/>
              <a:t> : 51 €</a:t>
            </a:r>
          </a:p>
          <a:p>
            <a:endParaRPr lang="fr-FR" baseline="0" dirty="0" smtClean="0"/>
          </a:p>
          <a:p>
            <a:r>
              <a:rPr lang="fr-FR" baseline="0" dirty="0" smtClean="0"/>
              <a:t>Zoé : batterie de 22 KWh pour 210 Km (annoncé….) 400 KWh fait en fait près de 18 pleins de Zoé… Soit près de 3780 Km…  </a:t>
            </a:r>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380C2158-4697-4B0E-A3F2-781E65D4EFC2}" type="slidenum">
              <a:rPr lang="fr-FR" smtClean="0"/>
              <a:pPr/>
              <a:t>5</a:t>
            </a:fld>
            <a:endParaRPr lang="fr-FR"/>
          </a:p>
        </p:txBody>
      </p:sp>
    </p:spTree>
    <p:extLst>
      <p:ext uri="{BB962C8B-B14F-4D97-AF65-F5344CB8AC3E}">
        <p14:creationId xmlns:p14="http://schemas.microsoft.com/office/powerpoint/2010/main" val="1512781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Source : </a:t>
            </a:r>
            <a:r>
              <a:rPr lang="fr-FR" dirty="0" smtClean="0">
                <a:hlinkClick r:id="rId3"/>
              </a:rPr>
              <a:t>http://www.france-mobilite-electrique.org/chaines-de-traction-electriques,191.html</a:t>
            </a:r>
            <a:endParaRPr lang="fr-FR" dirty="0"/>
          </a:p>
        </p:txBody>
      </p:sp>
      <p:sp>
        <p:nvSpPr>
          <p:cNvPr id="4" name="Espace réservé du numéro de diapositive 3"/>
          <p:cNvSpPr>
            <a:spLocks noGrp="1"/>
          </p:cNvSpPr>
          <p:nvPr>
            <p:ph type="sldNum" sz="quarter" idx="10"/>
          </p:nvPr>
        </p:nvSpPr>
        <p:spPr/>
        <p:txBody>
          <a:bodyPr/>
          <a:lstStyle/>
          <a:p>
            <a:fld id="{380C2158-4697-4B0E-A3F2-781E65D4EFC2}" type="slidenum">
              <a:rPr lang="fr-FR" smtClean="0"/>
              <a:pPr/>
              <a:t>6</a:t>
            </a:fld>
            <a:endParaRPr lang="fr-FR"/>
          </a:p>
        </p:txBody>
      </p:sp>
    </p:spTree>
    <p:extLst>
      <p:ext uri="{BB962C8B-B14F-4D97-AF65-F5344CB8AC3E}">
        <p14:creationId xmlns:p14="http://schemas.microsoft.com/office/powerpoint/2010/main" val="1427736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Source : </a:t>
            </a:r>
            <a:r>
              <a:rPr lang="fr-FR" dirty="0" smtClean="0">
                <a:hlinkClick r:id="rId3"/>
              </a:rPr>
              <a:t>http://fr.wikipedia.org/wiki/Voiture_%C3%A9lectrique</a:t>
            </a:r>
            <a:r>
              <a:rPr lang="fr-FR" dirty="0" smtClean="0"/>
              <a:t> </a:t>
            </a:r>
          </a:p>
          <a:p>
            <a:endParaRPr lang="fr-FR" dirty="0" smtClean="0"/>
          </a:p>
          <a:p>
            <a:r>
              <a:rPr lang="fr-FR" dirty="0" smtClean="0"/>
              <a:t>Problèmes systèmes de charges rapides : couteux (nécessité d’</a:t>
            </a:r>
            <a:r>
              <a:rPr lang="fr-FR" dirty="0" err="1" smtClean="0"/>
              <a:t>Elements</a:t>
            </a:r>
            <a:r>
              <a:rPr lang="fr-FR" dirty="0" smtClean="0"/>
              <a:t> de protections, composants assez cher</a:t>
            </a:r>
            <a:r>
              <a:rPr lang="fr-FR" dirty="0" smtClean="0"/>
              <a:t>).</a:t>
            </a:r>
          </a:p>
          <a:p>
            <a:endParaRPr lang="fr-FR" dirty="0" smtClean="0"/>
          </a:p>
          <a:p>
            <a:r>
              <a:rPr lang="fr-FR" dirty="0" smtClean="0"/>
              <a:t>Source de </a:t>
            </a:r>
            <a:r>
              <a:rPr lang="fr-FR" smtClean="0"/>
              <a:t>la carte : http://www.avem.fr/index.php?page=bornes&amp;cat=local</a:t>
            </a:r>
          </a:p>
        </p:txBody>
      </p:sp>
      <p:sp>
        <p:nvSpPr>
          <p:cNvPr id="4" name="Espace réservé du numéro de diapositive 3"/>
          <p:cNvSpPr>
            <a:spLocks noGrp="1"/>
          </p:cNvSpPr>
          <p:nvPr>
            <p:ph type="sldNum" sz="quarter" idx="10"/>
          </p:nvPr>
        </p:nvSpPr>
        <p:spPr/>
        <p:txBody>
          <a:bodyPr/>
          <a:lstStyle/>
          <a:p>
            <a:fld id="{380C2158-4697-4B0E-A3F2-781E65D4EFC2}" type="slidenum">
              <a:rPr lang="fr-FR" smtClean="0"/>
              <a:pPr/>
              <a:t>7</a:t>
            </a:fld>
            <a:endParaRPr lang="fr-FR"/>
          </a:p>
        </p:txBody>
      </p:sp>
    </p:spTree>
    <p:extLst>
      <p:ext uri="{BB962C8B-B14F-4D97-AF65-F5344CB8AC3E}">
        <p14:creationId xmlns:p14="http://schemas.microsoft.com/office/powerpoint/2010/main" val="2035530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Technologie</a:t>
            </a:r>
            <a:r>
              <a:rPr lang="fr-FR" baseline="0" dirty="0" smtClean="0"/>
              <a:t> des chargeurs a tout intérêt à s’uniformiser. Deux technologies vont s’affronter dans les prochaines années : une mise au point par les constructeurs occidentaux et une autre mise au point par les constructeur asiatiques.</a:t>
            </a:r>
            <a:endParaRPr lang="fr-FR" dirty="0"/>
          </a:p>
        </p:txBody>
      </p:sp>
      <p:sp>
        <p:nvSpPr>
          <p:cNvPr id="4" name="Espace réservé du numéro de diapositive 3"/>
          <p:cNvSpPr>
            <a:spLocks noGrp="1"/>
          </p:cNvSpPr>
          <p:nvPr>
            <p:ph type="sldNum" sz="quarter" idx="10"/>
          </p:nvPr>
        </p:nvSpPr>
        <p:spPr/>
        <p:txBody>
          <a:bodyPr/>
          <a:lstStyle/>
          <a:p>
            <a:fld id="{380C2158-4697-4B0E-A3F2-781E65D4EFC2}" type="slidenum">
              <a:rPr lang="fr-FR" smtClean="0"/>
              <a:pPr/>
              <a:t>8</a:t>
            </a:fld>
            <a:endParaRPr lang="fr-FR"/>
          </a:p>
        </p:txBody>
      </p:sp>
    </p:spTree>
    <p:extLst>
      <p:ext uri="{BB962C8B-B14F-4D97-AF65-F5344CB8AC3E}">
        <p14:creationId xmlns:p14="http://schemas.microsoft.com/office/powerpoint/2010/main" val="2799630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80C2158-4697-4B0E-A3F2-781E65D4EFC2}" type="slidenum">
              <a:rPr lang="fr-FR" smtClean="0"/>
              <a:pPr/>
              <a:t>9</a:t>
            </a:fld>
            <a:endParaRPr lang="fr-FR"/>
          </a:p>
        </p:txBody>
      </p:sp>
    </p:spTree>
    <p:extLst>
      <p:ext uri="{BB962C8B-B14F-4D97-AF65-F5344CB8AC3E}">
        <p14:creationId xmlns:p14="http://schemas.microsoft.com/office/powerpoint/2010/main" val="2632988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Modifiez le style du titre</a:t>
            </a:r>
            <a:endParaRPr kumimoji="0" lang="en-US"/>
          </a:p>
        </p:txBody>
      </p:sp>
      <p:sp>
        <p:nvSpPr>
          <p:cNvPr id="28" name="Espace réservé de la date 27"/>
          <p:cNvSpPr>
            <a:spLocks noGrp="1"/>
          </p:cNvSpPr>
          <p:nvPr>
            <p:ph type="dt" sz="half" idx="10"/>
          </p:nvPr>
        </p:nvSpPr>
        <p:spPr/>
        <p:txBody>
          <a:bodyPr/>
          <a:lstStyle/>
          <a:p>
            <a:fld id="{ACE4CA9E-D8C3-4D94-AF87-1F4C035C1BF2}" type="datetime1">
              <a:rPr lang="fr-FR" smtClean="0"/>
              <a:pPr/>
              <a:t>03/06/2013</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2C686330-ED2D-434A-85FA-DC67D8892DF5}" type="slidenum">
              <a:rPr lang="fr-FR" smtClean="0"/>
              <a:pPr/>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C0FCE7C-1698-436A-ADD8-3A26B3CCBD51}" type="datetime1">
              <a:rPr lang="fr-FR" smtClean="0"/>
              <a:pPr/>
              <a:t>03/06/2013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686330-ED2D-434A-85FA-DC67D8892DF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C90D8F4-B757-454C-AD21-A3A0FD672BD4}" type="datetime1">
              <a:rPr lang="fr-FR" smtClean="0"/>
              <a:pPr/>
              <a:t>03/06/2013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686330-ED2D-434A-85FA-DC67D8892DF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FBF40B3-727C-4091-8E3F-5D59B8FDD996}" type="datetime1">
              <a:rPr lang="fr-FR" smtClean="0"/>
              <a:pPr/>
              <a:t>03/06/2013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686330-ED2D-434A-85FA-DC67D8892DF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01A4E376-8744-4F4A-939E-38BA90381FFD}" type="datetime1">
              <a:rPr lang="fr-FR" smtClean="0"/>
              <a:pPr/>
              <a:t>03/06/2013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2C686330-ED2D-434A-85FA-DC67D8892DF5}"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2B2B54FA-690D-40E4-8CFF-02DC1E77844A}" type="datetime1">
              <a:rPr lang="fr-FR" smtClean="0"/>
              <a:pPr/>
              <a:t>03/06/2013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C686330-ED2D-434A-85FA-DC67D8892DF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A3CE2549-C5F8-472F-A862-97465B327D31}" type="datetime1">
              <a:rPr lang="fr-FR" smtClean="0"/>
              <a:pPr/>
              <a:t>03/06/2013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C686330-ED2D-434A-85FA-DC67D8892DF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9D0DC3D5-8382-49C6-BB72-995E61E399AA}" type="datetime1">
              <a:rPr lang="fr-FR" smtClean="0"/>
              <a:pPr/>
              <a:t>03/06/2013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C686330-ED2D-434A-85FA-DC67D8892DF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7AFB97F-629B-4F20-812A-9D370346CBC1}" type="datetime1">
              <a:rPr lang="fr-FR" smtClean="0"/>
              <a:pPr/>
              <a:t>03/06/2013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C686330-ED2D-434A-85FA-DC67D8892DF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3D80EE18-7B85-42E7-BF6E-E38A26407196}" type="datetime1">
              <a:rPr lang="fr-FR" smtClean="0"/>
              <a:pPr/>
              <a:t>03/06/2013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C686330-ED2D-434A-85FA-DC67D8892DF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1977581D-E6FC-43F5-8FC9-7D8C85EA234B}" type="datetime1">
              <a:rPr lang="fr-FR" smtClean="0"/>
              <a:pPr/>
              <a:t>03/06/2013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C686330-ED2D-434A-85FA-DC67D8892DF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6DBF6B3-8EF0-46CB-A169-6EE10FF8B780}" type="datetime1">
              <a:rPr lang="fr-FR" smtClean="0"/>
              <a:pPr/>
              <a:t>03/06/2013</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C686330-ED2D-434A-85FA-DC67D8892DF5}"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47.gif"/><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570.png"/><Relationship Id="rId5" Type="http://schemas.openxmlformats.org/officeDocument/2006/relationships/image" Target="../media/image57.png"/><Relationship Id="rId4" Type="http://schemas.openxmlformats.org/officeDocument/2006/relationships/image" Target="../media/image55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1052736"/>
            <a:ext cx="8229600" cy="1828800"/>
          </a:xfrm>
          <a:noFill/>
        </p:spPr>
        <p:txBody>
          <a:bodyPr>
            <a:noAutofit/>
          </a:bodyPr>
          <a:lstStyle/>
          <a:p>
            <a:r>
              <a:rPr lang="fr-FR" sz="6600" dirty="0" smtClean="0">
                <a:solidFill>
                  <a:srgbClr val="C00000"/>
                </a:solidFill>
                <a:effectLst>
                  <a:outerShdw blurRad="50800" dist="38100" dir="13500000" algn="br" rotWithShape="0">
                    <a:prstClr val="black">
                      <a:alpha val="40000"/>
                    </a:prstClr>
                  </a:outerShdw>
                </a:effectLst>
              </a:rPr>
              <a:t>MECA’UTC </a:t>
            </a:r>
            <a:br>
              <a:rPr lang="fr-FR" sz="6600" dirty="0" smtClean="0">
                <a:solidFill>
                  <a:srgbClr val="C00000"/>
                </a:solidFill>
                <a:effectLst>
                  <a:outerShdw blurRad="50800" dist="38100" dir="13500000" algn="br" rotWithShape="0">
                    <a:prstClr val="black">
                      <a:alpha val="40000"/>
                    </a:prstClr>
                  </a:outerShdw>
                </a:effectLst>
              </a:rPr>
            </a:br>
            <a:r>
              <a:rPr lang="fr-FR" sz="6600" dirty="0" smtClean="0">
                <a:solidFill>
                  <a:srgbClr val="C00000"/>
                </a:solidFill>
                <a:effectLst>
                  <a:outerShdw blurRad="50800" dist="38100" dir="13500000" algn="br" rotWithShape="0">
                    <a:prstClr val="black">
                      <a:alpha val="40000"/>
                    </a:prstClr>
                  </a:outerShdw>
                </a:effectLst>
              </a:rPr>
              <a:t>P13</a:t>
            </a:r>
            <a:endParaRPr lang="fr-FR" sz="6600" dirty="0">
              <a:solidFill>
                <a:srgbClr val="C00000"/>
              </a:solidFill>
              <a:effectLst>
                <a:outerShdw blurRad="50800" dist="38100" dir="13500000" algn="br" rotWithShape="0">
                  <a:prstClr val="black">
                    <a:alpha val="40000"/>
                  </a:prstClr>
                </a:outerShdw>
              </a:effectLst>
            </a:endParaRPr>
          </a:p>
        </p:txBody>
      </p:sp>
      <p:sp>
        <p:nvSpPr>
          <p:cNvPr id="4" name="Espace réservé du numéro de diapositive 3"/>
          <p:cNvSpPr>
            <a:spLocks noGrp="1"/>
          </p:cNvSpPr>
          <p:nvPr>
            <p:ph type="sldNum" sz="quarter" idx="12"/>
          </p:nvPr>
        </p:nvSpPr>
        <p:spPr/>
        <p:txBody>
          <a:bodyPr/>
          <a:lstStyle/>
          <a:p>
            <a:fld id="{2C686330-ED2D-434A-85FA-DC67D8892DF5}" type="slidenum">
              <a:rPr lang="fr-FR" smtClean="0"/>
              <a:pPr/>
              <a:t>1</a:t>
            </a:fld>
            <a:endParaRPr lang="fr-FR"/>
          </a:p>
        </p:txBody>
      </p:sp>
      <p:pic>
        <p:nvPicPr>
          <p:cNvPr id="14338" name="Picture 2" descr="C:\Users\Romain\Dropbox\Projet\Cours P13\logo_P1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3212976"/>
            <a:ext cx="5046142" cy="2531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564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C686330-ED2D-434A-85FA-DC67D8892DF5}" type="slidenum">
              <a:rPr lang="fr-FR" smtClean="0"/>
              <a:pPr/>
              <a:t>10</a:t>
            </a:fld>
            <a:endParaRPr lang="fr-FR"/>
          </a:p>
        </p:txBody>
      </p:sp>
      <p:sp>
        <p:nvSpPr>
          <p:cNvPr id="5" name="Rectangle 4"/>
          <p:cNvSpPr/>
          <p:nvPr/>
        </p:nvSpPr>
        <p:spPr>
          <a:xfrm>
            <a:off x="2272382" y="548679"/>
            <a:ext cx="4836581" cy="646331"/>
          </a:xfrm>
          <a:prstGeom prst="rect">
            <a:avLst/>
          </a:prstGeom>
        </p:spPr>
        <p:txBody>
          <a:bodyPr wrap="none">
            <a:spAutoFit/>
          </a:bodyPr>
          <a:lstStyle/>
          <a:p>
            <a:pPr algn="ctr">
              <a:defRPr/>
            </a:pPr>
            <a:r>
              <a:rPr lang="fr-FR" sz="3600" b="1" dirty="0" smtClean="0">
                <a:solidFill>
                  <a:srgbClr val="FF0000"/>
                </a:solidFill>
                <a:effectLst>
                  <a:outerShdw blurRad="38100" dist="38100" dir="2700000" algn="tl">
                    <a:srgbClr val="C0C0C0"/>
                  </a:outerShdw>
                </a:effectLst>
                <a:latin typeface="Trebuchet MS" pitchFamily="34" charset="0"/>
              </a:rPr>
              <a:t>Stockage de l’Energie</a:t>
            </a:r>
            <a:endParaRPr lang="fr-FR" sz="3600" b="1" dirty="0">
              <a:solidFill>
                <a:srgbClr val="FF0000"/>
              </a:solidFill>
              <a:effectLst>
                <a:outerShdw blurRad="38100" dist="38100" dir="2700000" algn="tl">
                  <a:srgbClr val="C0C0C0"/>
                </a:outerShdw>
              </a:effectLst>
              <a:latin typeface="Trebuchet MS"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623467"/>
            <a:ext cx="3465910" cy="1945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1621033"/>
            <a:ext cx="2657475"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50431" y="4365104"/>
            <a:ext cx="3512449" cy="1650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803449" y="3820398"/>
            <a:ext cx="2704587" cy="369332"/>
          </a:xfrm>
          <a:prstGeom prst="rect">
            <a:avLst/>
          </a:prstGeom>
          <a:noFill/>
        </p:spPr>
        <p:txBody>
          <a:bodyPr wrap="none" rtlCol="0">
            <a:spAutoFit/>
          </a:bodyPr>
          <a:lstStyle/>
          <a:p>
            <a:r>
              <a:rPr lang="fr-FR" b="1" dirty="0" smtClean="0"/>
              <a:t>Accumulateur (Batterie)</a:t>
            </a:r>
            <a:endParaRPr lang="fr-FR" b="1" dirty="0"/>
          </a:p>
        </p:txBody>
      </p:sp>
      <p:sp>
        <p:nvSpPr>
          <p:cNvPr id="9" name="ZoneTexte 8"/>
          <p:cNvSpPr txBox="1"/>
          <p:nvPr/>
        </p:nvSpPr>
        <p:spPr>
          <a:xfrm>
            <a:off x="6085038" y="3820398"/>
            <a:ext cx="2281394" cy="369332"/>
          </a:xfrm>
          <a:prstGeom prst="rect">
            <a:avLst/>
          </a:prstGeom>
          <a:noFill/>
        </p:spPr>
        <p:txBody>
          <a:bodyPr wrap="none" rtlCol="0">
            <a:spAutoFit/>
          </a:bodyPr>
          <a:lstStyle/>
          <a:p>
            <a:r>
              <a:rPr lang="fr-FR" b="1" dirty="0" smtClean="0"/>
              <a:t>Super condensateur</a:t>
            </a:r>
            <a:endParaRPr lang="fr-FR" b="1" dirty="0"/>
          </a:p>
        </p:txBody>
      </p:sp>
      <p:sp>
        <p:nvSpPr>
          <p:cNvPr id="10" name="ZoneTexte 9"/>
          <p:cNvSpPr txBox="1"/>
          <p:nvPr/>
        </p:nvSpPr>
        <p:spPr>
          <a:xfrm>
            <a:off x="3623713" y="6151877"/>
            <a:ext cx="2133918" cy="369332"/>
          </a:xfrm>
          <a:prstGeom prst="rect">
            <a:avLst/>
          </a:prstGeom>
          <a:noFill/>
        </p:spPr>
        <p:txBody>
          <a:bodyPr wrap="none" rtlCol="0">
            <a:spAutoFit/>
          </a:bodyPr>
          <a:lstStyle/>
          <a:p>
            <a:r>
              <a:rPr lang="fr-FR" b="1" dirty="0" smtClean="0"/>
              <a:t>Pile à combustible</a:t>
            </a:r>
            <a:endParaRPr lang="fr-FR" b="1" dirty="0"/>
          </a:p>
        </p:txBody>
      </p:sp>
    </p:spTree>
    <p:extLst>
      <p:ext uri="{BB962C8B-B14F-4D97-AF65-F5344CB8AC3E}">
        <p14:creationId xmlns:p14="http://schemas.microsoft.com/office/powerpoint/2010/main" val="1940613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C686330-ED2D-434A-85FA-DC67D8892DF5}" type="slidenum">
              <a:rPr lang="fr-FR" smtClean="0"/>
              <a:pPr/>
              <a:t>11</a:t>
            </a:fld>
            <a:endParaRPr lang="fr-FR"/>
          </a:p>
        </p:txBody>
      </p:sp>
      <p:sp>
        <p:nvSpPr>
          <p:cNvPr id="5" name="Rectangle 4"/>
          <p:cNvSpPr/>
          <p:nvPr/>
        </p:nvSpPr>
        <p:spPr>
          <a:xfrm>
            <a:off x="3095527" y="548679"/>
            <a:ext cx="3190297" cy="646331"/>
          </a:xfrm>
          <a:prstGeom prst="rect">
            <a:avLst/>
          </a:prstGeom>
        </p:spPr>
        <p:txBody>
          <a:bodyPr wrap="none">
            <a:spAutoFit/>
          </a:bodyPr>
          <a:lstStyle/>
          <a:p>
            <a:pPr algn="ctr">
              <a:defRPr/>
            </a:pPr>
            <a:r>
              <a:rPr lang="fr-FR" sz="3600" b="1" dirty="0" smtClean="0">
                <a:effectLst>
                  <a:outerShdw blurRad="38100" dist="38100" dir="2700000" algn="tl">
                    <a:srgbClr val="C0C0C0"/>
                  </a:outerShdw>
                </a:effectLst>
                <a:latin typeface="Trebuchet MS" pitchFamily="34" charset="0"/>
              </a:rPr>
              <a:t>Accumulateur</a:t>
            </a:r>
            <a:endParaRPr lang="fr-FR" sz="3600" b="1" dirty="0">
              <a:effectLst>
                <a:outerShdw blurRad="38100" dist="38100" dir="2700000" algn="tl">
                  <a:srgbClr val="C0C0C0"/>
                </a:outerShdw>
              </a:effectLst>
              <a:latin typeface="Trebuchet MS" pitchFamily="34" charset="0"/>
            </a:endParaRPr>
          </a:p>
        </p:txBody>
      </p:sp>
      <p:pic>
        <p:nvPicPr>
          <p:cNvPr id="2052" name="Picture 4" descr="http://www.si.ens-cachan.fr/ressource/r8/images/im12.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0250" y="2348880"/>
            <a:ext cx="4080850" cy="3819865"/>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1430514" y="1616952"/>
            <a:ext cx="6555000" cy="461665"/>
          </a:xfrm>
          <a:prstGeom prst="rect">
            <a:avLst/>
          </a:prstGeom>
          <a:noFill/>
        </p:spPr>
        <p:txBody>
          <a:bodyPr wrap="none" rtlCol="0">
            <a:spAutoFit/>
          </a:bodyPr>
          <a:lstStyle/>
          <a:p>
            <a:r>
              <a:rPr lang="fr-FR" sz="2400" dirty="0" smtClean="0"/>
              <a:t>Batterie : Couplage de plusieurs piles (cellules)</a:t>
            </a:r>
            <a:endParaRPr lang="fr-FR" sz="2400" dirty="0"/>
          </a:p>
        </p:txBody>
      </p:sp>
    </p:spTree>
    <p:extLst>
      <p:ext uri="{BB962C8B-B14F-4D97-AF65-F5344CB8AC3E}">
        <p14:creationId xmlns:p14="http://schemas.microsoft.com/office/powerpoint/2010/main" val="2539566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C686330-ED2D-434A-85FA-DC67D8892DF5}" type="slidenum">
              <a:rPr lang="fr-FR" smtClean="0"/>
              <a:pPr/>
              <a:t>12</a:t>
            </a:fld>
            <a:endParaRPr lang="fr-FR"/>
          </a:p>
        </p:txBody>
      </p:sp>
      <p:sp>
        <p:nvSpPr>
          <p:cNvPr id="5" name="Rectangle 4"/>
          <p:cNvSpPr/>
          <p:nvPr/>
        </p:nvSpPr>
        <p:spPr>
          <a:xfrm>
            <a:off x="1096454" y="225513"/>
            <a:ext cx="7140096" cy="646331"/>
          </a:xfrm>
          <a:prstGeom prst="rect">
            <a:avLst/>
          </a:prstGeom>
        </p:spPr>
        <p:txBody>
          <a:bodyPr wrap="none">
            <a:spAutoFit/>
          </a:bodyPr>
          <a:lstStyle/>
          <a:p>
            <a:pPr algn="ctr">
              <a:defRPr/>
            </a:pPr>
            <a:r>
              <a:rPr lang="fr-FR" sz="3600" b="1" dirty="0" smtClean="0">
                <a:effectLst>
                  <a:outerShdw blurRad="38100" dist="38100" dir="2700000" algn="tl">
                    <a:srgbClr val="C0C0C0"/>
                  </a:outerShdw>
                </a:effectLst>
                <a:latin typeface="Trebuchet MS" pitchFamily="34" charset="0"/>
              </a:rPr>
              <a:t>Accumulateur : Caractéristiques</a:t>
            </a:r>
            <a:endParaRPr lang="fr-FR" sz="3600" b="1" dirty="0">
              <a:effectLst>
                <a:outerShdw blurRad="38100" dist="38100" dir="2700000" algn="tl">
                  <a:srgbClr val="C0C0C0"/>
                </a:outerShdw>
              </a:effectLst>
              <a:latin typeface="Trebuchet MS"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6502" y="1827882"/>
            <a:ext cx="4062939" cy="2976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323528" y="2023389"/>
            <a:ext cx="4176464" cy="2585323"/>
          </a:xfrm>
          <a:prstGeom prst="rect">
            <a:avLst/>
          </a:prstGeom>
          <a:noFill/>
        </p:spPr>
        <p:txBody>
          <a:bodyPr wrap="square" rtlCol="0">
            <a:spAutoFit/>
          </a:bodyPr>
          <a:lstStyle/>
          <a:p>
            <a:pPr marL="285750" indent="-285750">
              <a:buFont typeface="Arial" pitchFamily="34" charset="0"/>
              <a:buChar char="•"/>
            </a:pPr>
            <a:r>
              <a:rPr lang="fr-FR" dirty="0" smtClean="0"/>
              <a:t> </a:t>
            </a:r>
            <a:r>
              <a:rPr lang="fr-FR" i="1" dirty="0" smtClean="0"/>
              <a:t>Tension finale de décharge </a:t>
            </a:r>
          </a:p>
          <a:p>
            <a:pPr marL="285750" indent="-285750">
              <a:buFont typeface="Arial" pitchFamily="34" charset="0"/>
              <a:buChar char="•"/>
            </a:pPr>
            <a:r>
              <a:rPr lang="fr-FR" i="1" dirty="0" smtClean="0"/>
              <a:t>Résistance interne </a:t>
            </a:r>
          </a:p>
          <a:p>
            <a:pPr marL="285750" indent="-285750">
              <a:buFont typeface="Arial" pitchFamily="34" charset="0"/>
              <a:buChar char="•"/>
            </a:pPr>
            <a:r>
              <a:rPr lang="fr-FR" i="1" dirty="0" smtClean="0"/>
              <a:t>Capacité</a:t>
            </a:r>
            <a:r>
              <a:rPr lang="fr-FR" dirty="0" smtClean="0"/>
              <a:t> (Quantité d’électricité qu’elle peut débiter avant d’atteindre la tension finale de décharge, en Ah = 3600 C) </a:t>
            </a:r>
          </a:p>
          <a:p>
            <a:pPr marL="285750" indent="-285750">
              <a:buFont typeface="Arial" pitchFamily="34" charset="0"/>
              <a:buChar char="•"/>
            </a:pPr>
            <a:endParaRPr lang="fr-FR" dirty="0"/>
          </a:p>
          <a:p>
            <a:r>
              <a:rPr lang="fr-FR" dirty="0" smtClean="0"/>
              <a:t>Ex : C10 = 20 Ah peut débiter 2A pendant 10h ou 0.2 A en 100h</a:t>
            </a:r>
            <a:endParaRPr lang="fr-FR" dirty="0"/>
          </a:p>
        </p:txBody>
      </p:sp>
      <p:cxnSp>
        <p:nvCxnSpPr>
          <p:cNvPr id="8" name="Connecteur droit 7"/>
          <p:cNvCxnSpPr/>
          <p:nvPr/>
        </p:nvCxnSpPr>
        <p:spPr>
          <a:xfrm>
            <a:off x="7812360" y="3789040"/>
            <a:ext cx="0" cy="576064"/>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35456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C686330-ED2D-434A-85FA-DC67D8892DF5}" type="slidenum">
              <a:rPr lang="fr-FR" smtClean="0"/>
              <a:pPr/>
              <a:t>13</a:t>
            </a:fld>
            <a:endParaRPr lang="fr-FR"/>
          </a:p>
        </p:txBody>
      </p:sp>
      <p:sp>
        <p:nvSpPr>
          <p:cNvPr id="6" name="Rectangle 5"/>
          <p:cNvSpPr/>
          <p:nvPr/>
        </p:nvSpPr>
        <p:spPr>
          <a:xfrm>
            <a:off x="1864293" y="225513"/>
            <a:ext cx="5604419" cy="646331"/>
          </a:xfrm>
          <a:prstGeom prst="rect">
            <a:avLst/>
          </a:prstGeom>
        </p:spPr>
        <p:txBody>
          <a:bodyPr wrap="none">
            <a:spAutoFit/>
          </a:bodyPr>
          <a:lstStyle/>
          <a:p>
            <a:pPr algn="ctr">
              <a:defRPr/>
            </a:pPr>
            <a:r>
              <a:rPr lang="fr-FR" sz="3600" b="1" dirty="0" smtClean="0">
                <a:effectLst>
                  <a:outerShdw blurRad="38100" dist="38100" dir="2700000" algn="tl">
                    <a:srgbClr val="C0C0C0"/>
                  </a:outerShdw>
                </a:effectLst>
                <a:latin typeface="Trebuchet MS" pitchFamily="34" charset="0"/>
              </a:rPr>
              <a:t>Accumulateur : Couplage</a:t>
            </a:r>
            <a:endParaRPr lang="fr-FR" sz="3600" b="1" dirty="0">
              <a:effectLst>
                <a:outerShdw blurRad="38100" dist="38100" dir="2700000" algn="tl">
                  <a:srgbClr val="C0C0C0"/>
                </a:outerShdw>
              </a:effectLst>
              <a:latin typeface="Trebuchet MS" pitchFamily="34" charset="0"/>
            </a:endParaRPr>
          </a:p>
        </p:txBody>
      </p:sp>
      <mc:AlternateContent xmlns:mc="http://schemas.openxmlformats.org/markup-compatibility/2006" xmlns:a14="http://schemas.microsoft.com/office/drawing/2010/main">
        <mc:Choice Requires="a14">
          <p:graphicFrame>
            <p:nvGraphicFramePr>
              <p:cNvPr id="5" name="Tableau 4"/>
              <p:cNvGraphicFramePr>
                <a:graphicFrameLocks noGrp="1"/>
              </p:cNvGraphicFramePr>
              <p:nvPr>
                <p:extLst>
                  <p:ext uri="{D42A27DB-BD31-4B8C-83A1-F6EECF244321}">
                    <p14:modId xmlns:p14="http://schemas.microsoft.com/office/powerpoint/2010/main" val="3514981156"/>
                  </p:ext>
                </p:extLst>
              </p:nvPr>
            </p:nvGraphicFramePr>
            <p:xfrm>
              <a:off x="310018" y="1355917"/>
              <a:ext cx="8712968" cy="3858134"/>
            </p:xfrm>
            <a:graphic>
              <a:graphicData uri="http://schemas.openxmlformats.org/drawingml/2006/table">
                <a:tbl>
                  <a:tblPr firstRow="1" bandRow="1">
                    <a:tableStyleId>{5C22544A-7EE6-4342-B048-85BDC9FD1C3A}</a:tableStyleId>
                  </a:tblPr>
                  <a:tblGrid>
                    <a:gridCol w="2178242"/>
                    <a:gridCol w="2178242"/>
                    <a:gridCol w="2178242"/>
                    <a:gridCol w="2178242"/>
                  </a:tblGrid>
                  <a:tr h="370840">
                    <a:tc>
                      <a:txBody>
                        <a:bodyPr/>
                        <a:lstStyle/>
                        <a:p>
                          <a:pPr algn="ctr"/>
                          <a:r>
                            <a:rPr lang="fr-FR" dirty="0" smtClean="0"/>
                            <a:t>Contraintes</a:t>
                          </a:r>
                          <a:endParaRPr lang="fr-FR" dirty="0"/>
                        </a:p>
                      </a:txBody>
                      <a:tcPr/>
                    </a:tc>
                    <a:tc>
                      <a:txBody>
                        <a:bodyPr/>
                        <a:lstStyle/>
                        <a:p>
                          <a:pPr algn="ctr"/>
                          <a:r>
                            <a:rPr lang="fr-FR" dirty="0" smtClean="0"/>
                            <a:t>Association</a:t>
                          </a:r>
                          <a:endParaRPr lang="fr-FR" dirty="0"/>
                        </a:p>
                      </a:txBody>
                      <a:tcPr/>
                    </a:tc>
                    <a:tc>
                      <a:txBody>
                        <a:bodyPr/>
                        <a:lstStyle/>
                        <a:p>
                          <a:pPr algn="ctr"/>
                          <a:r>
                            <a:rPr lang="fr-FR" dirty="0" smtClean="0"/>
                            <a:t>Nombre de cellules</a:t>
                          </a:r>
                          <a:endParaRPr lang="fr-FR" dirty="0"/>
                        </a:p>
                      </a:txBody>
                      <a:tcPr/>
                    </a:tc>
                    <a:tc>
                      <a:txBody>
                        <a:bodyPr/>
                        <a:lstStyle/>
                        <a:p>
                          <a:pPr algn="ctr"/>
                          <a:r>
                            <a:rPr lang="fr-FR" dirty="0" smtClean="0"/>
                            <a:t>Caractéristiques de l’accumulateur</a:t>
                          </a:r>
                          <a:endParaRPr lang="fr-FR" dirty="0"/>
                        </a:p>
                      </a:txBody>
                      <a:tcPr/>
                    </a:tc>
                  </a:tr>
                  <a:tr h="370840">
                    <a:tc>
                      <a:txBody>
                        <a:bodyPr/>
                        <a:lstStyle/>
                        <a:p>
                          <a:pPr algn="ctr"/>
                          <a:r>
                            <a:rPr lang="fr-FR" dirty="0" smtClean="0"/>
                            <a:t>Tension plus grande</a:t>
                          </a:r>
                          <a:endParaRPr lang="fr-FR" dirty="0"/>
                        </a:p>
                      </a:txBody>
                      <a:tcPr/>
                    </a:tc>
                    <a:tc>
                      <a:txBody>
                        <a:bodyPr/>
                        <a:lstStyle/>
                        <a:p>
                          <a:pPr algn="ctr"/>
                          <a:r>
                            <a:rPr lang="fr-FR" dirty="0" smtClean="0"/>
                            <a:t>Série</a:t>
                          </a:r>
                          <a:endParaRPr lang="fr-FR" dirty="0"/>
                        </a:p>
                      </a:txBody>
                      <a:tcPr/>
                    </a:tc>
                    <a:tc>
                      <a:txBody>
                        <a:bodyPr/>
                        <a:lstStyle/>
                        <a:p>
                          <a:pPr algn="ctr"/>
                          <a:r>
                            <a:rPr lang="fr-FR" dirty="0" smtClean="0"/>
                            <a:t>M</a:t>
                          </a:r>
                          <a:endParaRPr lang="fr-FR" dirty="0"/>
                        </a:p>
                      </a:txBody>
                      <a:tcPr/>
                    </a:tc>
                    <a:tc>
                      <a:txBody>
                        <a:bodyPr/>
                        <a:lstStyle/>
                        <a:p>
                          <a:pPr algn="ctr"/>
                          <a14:m>
                            <m:oMath xmlns:m="http://schemas.openxmlformats.org/officeDocument/2006/math">
                              <m:sSub>
                                <m:sSubPr>
                                  <m:ctrlPr>
                                    <a:rPr lang="fr-FR" i="1" smtClean="0">
                                      <a:latin typeface="Cambria Math" panose="02040503050406030204" pitchFamily="18" charset="0"/>
                                    </a:rPr>
                                  </m:ctrlPr>
                                </m:sSubPr>
                                <m:e>
                                  <m:r>
                                    <a:rPr lang="fr-FR" b="0" i="1" smtClean="0">
                                      <a:latin typeface="Cambria Math"/>
                                    </a:rPr>
                                    <m:t>𝐸</m:t>
                                  </m:r>
                                </m:e>
                                <m:sub>
                                  <m:r>
                                    <a:rPr lang="fr-FR" b="0" i="1" smtClean="0">
                                      <a:latin typeface="Cambria Math"/>
                                    </a:rPr>
                                    <m:t>𝑡𝑜𝑡</m:t>
                                  </m:r>
                                </m:sub>
                              </m:sSub>
                              <m:r>
                                <a:rPr lang="fr-FR" b="0" i="1" smtClean="0">
                                  <a:latin typeface="Cambria Math"/>
                                </a:rPr>
                                <m:t>=</m:t>
                              </m:r>
                              <m:r>
                                <a:rPr lang="fr-FR" b="0" i="1" smtClean="0">
                                  <a:latin typeface="Cambria Math"/>
                                </a:rPr>
                                <m:t>𝑀</m:t>
                              </m:r>
                              <m:r>
                                <a:rPr lang="fr-FR" b="0" i="1" smtClean="0">
                                  <a:latin typeface="Cambria Math"/>
                                </a:rPr>
                                <m:t>∗</m:t>
                              </m:r>
                              <m:sSub>
                                <m:sSubPr>
                                  <m:ctrlPr>
                                    <a:rPr lang="fr-FR" b="0" i="1" smtClean="0">
                                      <a:latin typeface="Cambria Math" panose="02040503050406030204" pitchFamily="18" charset="0"/>
                                    </a:rPr>
                                  </m:ctrlPr>
                                </m:sSubPr>
                                <m:e>
                                  <m:r>
                                    <a:rPr lang="fr-FR" b="0" i="1" smtClean="0">
                                      <a:latin typeface="Cambria Math"/>
                                    </a:rPr>
                                    <m:t>𝐸</m:t>
                                  </m:r>
                                </m:e>
                                <m:sub>
                                  <m:r>
                                    <a:rPr lang="fr-FR" b="0" i="1" smtClean="0">
                                      <a:latin typeface="Cambria Math"/>
                                    </a:rPr>
                                    <m:t>𝑐𝑒𝑙𝑙𝑢𝑙𝑒</m:t>
                                  </m:r>
                                </m:sub>
                              </m:sSub>
                            </m:oMath>
                          </a14:m>
                          <a:r>
                            <a:rPr lang="fr-FR" dirty="0" smtClean="0"/>
                            <a:t> </a:t>
                          </a:r>
                        </a:p>
                        <a:p>
                          <a:pPr algn="ct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b="0" i="1" smtClean="0">
                                        <a:latin typeface="Cambria Math"/>
                                      </a:rPr>
                                      <m:t>𝐶</m:t>
                                    </m:r>
                                  </m:e>
                                  <m:sub>
                                    <m:r>
                                      <a:rPr lang="fr-FR" b="0" i="1" smtClean="0">
                                        <a:latin typeface="Cambria Math"/>
                                      </a:rPr>
                                      <m:t>𝑡𝑜𝑡</m:t>
                                    </m:r>
                                  </m:sub>
                                </m:sSub>
                                <m:r>
                                  <a:rPr lang="fr-FR" b="0" i="1" smtClean="0">
                                    <a:latin typeface="Cambria Math"/>
                                  </a:rPr>
                                  <m:t>=</m:t>
                                </m:r>
                                <m:sSub>
                                  <m:sSubPr>
                                    <m:ctrlPr>
                                      <a:rPr lang="fr-FR" b="0" i="1" smtClean="0">
                                        <a:latin typeface="Cambria Math" panose="02040503050406030204" pitchFamily="18" charset="0"/>
                                      </a:rPr>
                                    </m:ctrlPr>
                                  </m:sSubPr>
                                  <m:e>
                                    <m:r>
                                      <a:rPr lang="fr-FR" b="0" i="1" smtClean="0">
                                        <a:latin typeface="Cambria Math"/>
                                      </a:rPr>
                                      <m:t>𝐶</m:t>
                                    </m:r>
                                  </m:e>
                                  <m:sub>
                                    <m:r>
                                      <a:rPr lang="fr-FR" b="0" i="1" smtClean="0">
                                        <a:latin typeface="Cambria Math"/>
                                      </a:rPr>
                                      <m:t>𝑐𝑒𝑙𝑙𝑢𝑙𝑒</m:t>
                                    </m:r>
                                  </m:sub>
                                </m:sSub>
                              </m:oMath>
                            </m:oMathPara>
                          </a14:m>
                          <a:endParaRPr lang="fr-FR" dirty="0" smtClean="0"/>
                        </a:p>
                        <a:p>
                          <a:pPr algn="ct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b="0" i="1" smtClean="0">
                                        <a:latin typeface="Cambria Math"/>
                                      </a:rPr>
                                      <m:t>𝑅</m:t>
                                    </m:r>
                                  </m:e>
                                  <m:sub>
                                    <m:r>
                                      <a:rPr lang="fr-FR" b="0" i="1" smtClean="0">
                                        <a:latin typeface="Cambria Math"/>
                                      </a:rPr>
                                      <m:t>𝑡𝑜𝑡</m:t>
                                    </m:r>
                                  </m:sub>
                                </m:sSub>
                                <m:r>
                                  <a:rPr lang="fr-FR" b="0" i="1" smtClean="0">
                                    <a:latin typeface="Cambria Math"/>
                                  </a:rPr>
                                  <m:t>=</m:t>
                                </m:r>
                                <m:r>
                                  <a:rPr lang="fr-FR" b="0" i="1" smtClean="0">
                                    <a:latin typeface="Cambria Math"/>
                                  </a:rPr>
                                  <m:t>𝑀</m:t>
                                </m:r>
                                <m:r>
                                  <a:rPr lang="fr-FR" b="0" i="1" smtClean="0">
                                    <a:latin typeface="Cambria Math"/>
                                  </a:rPr>
                                  <m:t>∗</m:t>
                                </m:r>
                                <m:sSub>
                                  <m:sSubPr>
                                    <m:ctrlPr>
                                      <a:rPr lang="fr-FR" b="0" i="1" smtClean="0">
                                        <a:latin typeface="Cambria Math" panose="02040503050406030204" pitchFamily="18" charset="0"/>
                                      </a:rPr>
                                    </m:ctrlPr>
                                  </m:sSubPr>
                                  <m:e>
                                    <m:r>
                                      <a:rPr lang="fr-FR" b="0" i="1" smtClean="0">
                                        <a:latin typeface="Cambria Math"/>
                                      </a:rPr>
                                      <m:t>𝑅</m:t>
                                    </m:r>
                                  </m:e>
                                  <m:sub>
                                    <m:r>
                                      <a:rPr lang="fr-FR" b="0" i="1" smtClean="0">
                                        <a:latin typeface="Cambria Math"/>
                                      </a:rPr>
                                      <m:t>𝑐𝑒𝑙𝑙𝑢𝑙𝑒</m:t>
                                    </m:r>
                                  </m:sub>
                                </m:sSub>
                              </m:oMath>
                            </m:oMathPara>
                          </a14:m>
                          <a:endParaRPr lang="fr-FR" dirty="0"/>
                        </a:p>
                      </a:txBody>
                      <a:tcPr/>
                    </a:tc>
                  </a:tr>
                  <a:tr h="370840">
                    <a:tc>
                      <a:txBody>
                        <a:bodyPr/>
                        <a:lstStyle/>
                        <a:p>
                          <a:pPr algn="ctr"/>
                          <a:r>
                            <a:rPr lang="fr-FR" dirty="0" smtClean="0"/>
                            <a:t>Courant plus grand</a:t>
                          </a:r>
                          <a:endParaRPr lang="fr-FR" dirty="0"/>
                        </a:p>
                      </a:txBody>
                      <a:tcPr/>
                    </a:tc>
                    <a:tc>
                      <a:txBody>
                        <a:bodyPr/>
                        <a:lstStyle/>
                        <a:p>
                          <a:pPr algn="ctr"/>
                          <a:r>
                            <a:rPr lang="fr-FR" dirty="0" smtClean="0"/>
                            <a:t>Parallèle</a:t>
                          </a:r>
                          <a:endParaRPr lang="fr-FR" dirty="0"/>
                        </a:p>
                      </a:txBody>
                      <a:tcPr/>
                    </a:tc>
                    <a:tc>
                      <a:txBody>
                        <a:bodyPr/>
                        <a:lstStyle/>
                        <a:p>
                          <a:pPr algn="ctr"/>
                          <a:r>
                            <a:rPr lang="fr-FR" dirty="0" smtClean="0"/>
                            <a:t>N</a:t>
                          </a:r>
                          <a:endParaRPr lang="fr-FR" dirty="0"/>
                        </a:p>
                      </a:txBody>
                      <a:tcPr/>
                    </a:tc>
                    <a:tc>
                      <a:txBody>
                        <a:bodyPr/>
                        <a:lstStyle/>
                        <a:p>
                          <a:pPr algn="ctr"/>
                          <a14:m>
                            <m:oMath xmlns:m="http://schemas.openxmlformats.org/officeDocument/2006/math">
                              <m:sSub>
                                <m:sSubPr>
                                  <m:ctrlPr>
                                    <a:rPr lang="fr-FR" i="1" smtClean="0">
                                      <a:latin typeface="Cambria Math" panose="02040503050406030204" pitchFamily="18" charset="0"/>
                                    </a:rPr>
                                  </m:ctrlPr>
                                </m:sSubPr>
                                <m:e>
                                  <m:r>
                                    <a:rPr lang="fr-FR" b="0" i="1" smtClean="0">
                                      <a:latin typeface="Cambria Math"/>
                                    </a:rPr>
                                    <m:t>𝐸</m:t>
                                  </m:r>
                                </m:e>
                                <m:sub>
                                  <m:r>
                                    <a:rPr lang="fr-FR" b="0" i="1" smtClean="0">
                                      <a:latin typeface="Cambria Math"/>
                                    </a:rPr>
                                    <m:t>𝑡𝑜𝑡</m:t>
                                  </m:r>
                                </m:sub>
                              </m:sSub>
                              <m:r>
                                <a:rPr lang="fr-FR" b="0" i="1" smtClean="0">
                                  <a:latin typeface="Cambria Math"/>
                                </a:rPr>
                                <m:t>=</m:t>
                              </m:r>
                              <m:sSub>
                                <m:sSubPr>
                                  <m:ctrlPr>
                                    <a:rPr lang="fr-FR" b="0" i="1" smtClean="0">
                                      <a:latin typeface="Cambria Math" panose="02040503050406030204" pitchFamily="18" charset="0"/>
                                    </a:rPr>
                                  </m:ctrlPr>
                                </m:sSubPr>
                                <m:e>
                                  <m:r>
                                    <a:rPr lang="fr-FR" b="0" i="1" smtClean="0">
                                      <a:latin typeface="Cambria Math"/>
                                    </a:rPr>
                                    <m:t>𝐸</m:t>
                                  </m:r>
                                </m:e>
                                <m:sub>
                                  <m:r>
                                    <a:rPr lang="fr-FR" b="0" i="1" smtClean="0">
                                      <a:latin typeface="Cambria Math"/>
                                    </a:rPr>
                                    <m:t>𝑐𝑒𝑙𝑙𝑢𝑙𝑒</m:t>
                                  </m:r>
                                </m:sub>
                              </m:sSub>
                            </m:oMath>
                          </a14:m>
                          <a:r>
                            <a:rPr lang="fr-FR" dirty="0" smtClean="0"/>
                            <a:t> </a:t>
                          </a:r>
                        </a:p>
                        <a:p>
                          <a:pPr algn="ct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b="0" i="1" smtClean="0">
                                        <a:latin typeface="Cambria Math"/>
                                      </a:rPr>
                                      <m:t>𝐶</m:t>
                                    </m:r>
                                  </m:e>
                                  <m:sub>
                                    <m:r>
                                      <a:rPr lang="fr-FR" b="0" i="1" smtClean="0">
                                        <a:latin typeface="Cambria Math"/>
                                      </a:rPr>
                                      <m:t>𝑡𝑜𝑡</m:t>
                                    </m:r>
                                  </m:sub>
                                </m:sSub>
                                <m:r>
                                  <a:rPr lang="fr-FR" b="0" i="1" smtClean="0">
                                    <a:latin typeface="Cambria Math"/>
                                  </a:rPr>
                                  <m:t>=</m:t>
                                </m:r>
                                <m:sSub>
                                  <m:sSubPr>
                                    <m:ctrlPr>
                                      <a:rPr lang="fr-FR" b="0" i="1" smtClean="0">
                                        <a:latin typeface="Cambria Math" panose="02040503050406030204" pitchFamily="18" charset="0"/>
                                      </a:rPr>
                                    </m:ctrlPr>
                                  </m:sSubPr>
                                  <m:e>
                                    <m:r>
                                      <a:rPr lang="fr-FR" b="0" i="1" smtClean="0">
                                        <a:latin typeface="Cambria Math"/>
                                      </a:rPr>
                                      <m:t>𝑁</m:t>
                                    </m:r>
                                    <m:r>
                                      <a:rPr lang="fr-FR" b="0" i="1" smtClean="0">
                                        <a:latin typeface="Cambria Math"/>
                                      </a:rPr>
                                      <m:t>∗</m:t>
                                    </m:r>
                                    <m:r>
                                      <a:rPr lang="fr-FR" b="0" i="1" smtClean="0">
                                        <a:latin typeface="Cambria Math"/>
                                      </a:rPr>
                                      <m:t>𝐶</m:t>
                                    </m:r>
                                  </m:e>
                                  <m:sub>
                                    <m:r>
                                      <a:rPr lang="fr-FR" b="0" i="1" smtClean="0">
                                        <a:latin typeface="Cambria Math"/>
                                      </a:rPr>
                                      <m:t>𝑐𝑒𝑙𝑙𝑢𝑙𝑒</m:t>
                                    </m:r>
                                  </m:sub>
                                </m:sSub>
                              </m:oMath>
                            </m:oMathPara>
                          </a14:m>
                          <a:endParaRPr lang="fr-FR" dirty="0" smtClean="0"/>
                        </a:p>
                        <a:p>
                          <a:pPr algn="ct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b="0" i="1" smtClean="0">
                                        <a:latin typeface="Cambria Math"/>
                                      </a:rPr>
                                      <m:t>𝑅</m:t>
                                    </m:r>
                                  </m:e>
                                  <m:sub>
                                    <m:r>
                                      <a:rPr lang="fr-FR" b="0" i="1" smtClean="0">
                                        <a:latin typeface="Cambria Math"/>
                                      </a:rPr>
                                      <m:t>𝑡𝑜𝑡</m:t>
                                    </m:r>
                                  </m:sub>
                                </m:sSub>
                                <m:r>
                                  <a:rPr lang="fr-FR" b="0" i="1" smtClean="0">
                                    <a:latin typeface="Cambria Math"/>
                                  </a:rPr>
                                  <m:t>=</m:t>
                                </m:r>
                                <m:f>
                                  <m:fPr>
                                    <m:ctrlPr>
                                      <a:rPr lang="fr-FR" b="0" i="1" smtClean="0">
                                        <a:latin typeface="Cambria Math" panose="02040503050406030204" pitchFamily="18" charset="0"/>
                                      </a:rPr>
                                    </m:ctrlPr>
                                  </m:fPr>
                                  <m:num>
                                    <m:sSub>
                                      <m:sSubPr>
                                        <m:ctrlPr>
                                          <a:rPr lang="fr-FR" b="0" i="1" smtClean="0">
                                            <a:latin typeface="Cambria Math" panose="02040503050406030204" pitchFamily="18" charset="0"/>
                                          </a:rPr>
                                        </m:ctrlPr>
                                      </m:sSubPr>
                                      <m:e>
                                        <m:r>
                                          <a:rPr lang="fr-FR" b="0" i="1" smtClean="0">
                                            <a:latin typeface="Cambria Math"/>
                                          </a:rPr>
                                          <m:t>𝑅</m:t>
                                        </m:r>
                                      </m:e>
                                      <m:sub>
                                        <m:r>
                                          <a:rPr lang="fr-FR" b="0" i="1" smtClean="0">
                                            <a:latin typeface="Cambria Math"/>
                                          </a:rPr>
                                          <m:t>𝑐𝑒𝑙𝑙𝑢𝑙𝑒</m:t>
                                        </m:r>
                                      </m:sub>
                                    </m:sSub>
                                  </m:num>
                                  <m:den>
                                    <m:r>
                                      <a:rPr lang="fr-FR" b="0" i="1" smtClean="0">
                                        <a:latin typeface="Cambria Math"/>
                                      </a:rPr>
                                      <m:t>𝑁</m:t>
                                    </m:r>
                                  </m:den>
                                </m:f>
                              </m:oMath>
                            </m:oMathPara>
                          </a14:m>
                          <a:endParaRPr lang="fr-FR" dirty="0"/>
                        </a:p>
                      </a:txBody>
                      <a:tcPr/>
                    </a:tc>
                  </a:tr>
                  <a:tr h="370840">
                    <a:tc>
                      <a:txBody>
                        <a:bodyPr/>
                        <a:lstStyle/>
                        <a:p>
                          <a:pPr algn="ctr"/>
                          <a:r>
                            <a:rPr lang="fr-FR" dirty="0" smtClean="0"/>
                            <a:t>Les deux plus grands</a:t>
                          </a:r>
                          <a:endParaRPr lang="fr-FR" dirty="0"/>
                        </a:p>
                      </a:txBody>
                      <a:tcPr/>
                    </a:tc>
                    <a:tc>
                      <a:txBody>
                        <a:bodyPr/>
                        <a:lstStyle/>
                        <a:p>
                          <a:pPr algn="ctr"/>
                          <a:r>
                            <a:rPr lang="fr-FR" dirty="0" smtClean="0"/>
                            <a:t>Mixte</a:t>
                          </a:r>
                          <a:endParaRPr lang="fr-FR" dirty="0"/>
                        </a:p>
                      </a:txBody>
                      <a:tcPr/>
                    </a:tc>
                    <a:tc>
                      <a:txBody>
                        <a:bodyPr/>
                        <a:lstStyle/>
                        <a:p>
                          <a:pPr algn="ctr"/>
                          <a:r>
                            <a:rPr lang="fr-FR" dirty="0" smtClean="0"/>
                            <a:t>M série N parallèle</a:t>
                          </a:r>
                          <a:endParaRPr lang="fr-FR" dirty="0"/>
                        </a:p>
                      </a:txBody>
                      <a:tcPr/>
                    </a:tc>
                    <a:tc>
                      <a:txBody>
                        <a:bodyPr/>
                        <a:lstStyle/>
                        <a:p>
                          <a:pPr algn="ctr"/>
                          <a14:m>
                            <m:oMath xmlns:m="http://schemas.openxmlformats.org/officeDocument/2006/math">
                              <m:sSub>
                                <m:sSubPr>
                                  <m:ctrlPr>
                                    <a:rPr lang="fr-FR" i="1" smtClean="0">
                                      <a:latin typeface="Cambria Math" panose="02040503050406030204" pitchFamily="18" charset="0"/>
                                    </a:rPr>
                                  </m:ctrlPr>
                                </m:sSubPr>
                                <m:e>
                                  <m:r>
                                    <a:rPr lang="fr-FR" b="0" i="1" smtClean="0">
                                      <a:latin typeface="Cambria Math"/>
                                    </a:rPr>
                                    <m:t>𝐸</m:t>
                                  </m:r>
                                </m:e>
                                <m:sub>
                                  <m:r>
                                    <a:rPr lang="fr-FR" b="0" i="1" smtClean="0">
                                      <a:latin typeface="Cambria Math"/>
                                    </a:rPr>
                                    <m:t>𝑡𝑜𝑡</m:t>
                                  </m:r>
                                </m:sub>
                              </m:sSub>
                              <m:r>
                                <a:rPr lang="fr-FR" b="0" i="1" smtClean="0">
                                  <a:latin typeface="Cambria Math"/>
                                </a:rPr>
                                <m:t>=</m:t>
                              </m:r>
                              <m:r>
                                <a:rPr lang="fr-FR" b="0" i="1" smtClean="0">
                                  <a:latin typeface="Cambria Math"/>
                                </a:rPr>
                                <m:t>𝑀</m:t>
                              </m:r>
                              <m:r>
                                <a:rPr lang="fr-FR" b="0" i="1" smtClean="0">
                                  <a:latin typeface="Cambria Math"/>
                                </a:rPr>
                                <m:t>∗</m:t>
                              </m:r>
                              <m:sSub>
                                <m:sSubPr>
                                  <m:ctrlPr>
                                    <a:rPr lang="fr-FR" b="0" i="1" smtClean="0">
                                      <a:latin typeface="Cambria Math" panose="02040503050406030204" pitchFamily="18" charset="0"/>
                                    </a:rPr>
                                  </m:ctrlPr>
                                </m:sSubPr>
                                <m:e>
                                  <m:r>
                                    <a:rPr lang="fr-FR" b="0" i="1" smtClean="0">
                                      <a:latin typeface="Cambria Math"/>
                                    </a:rPr>
                                    <m:t>𝐸</m:t>
                                  </m:r>
                                </m:e>
                                <m:sub>
                                  <m:r>
                                    <a:rPr lang="fr-FR" b="0" i="1" smtClean="0">
                                      <a:latin typeface="Cambria Math"/>
                                    </a:rPr>
                                    <m:t>𝑐𝑒𝑙𝑙𝑢𝑙𝑒</m:t>
                                  </m:r>
                                </m:sub>
                              </m:sSub>
                            </m:oMath>
                          </a14:m>
                          <a:r>
                            <a:rPr lang="fr-FR" dirty="0" smtClean="0"/>
                            <a:t> </a:t>
                          </a:r>
                        </a:p>
                        <a:p>
                          <a:pPr algn="ct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b="0" i="1" smtClean="0">
                                        <a:latin typeface="Cambria Math"/>
                                      </a:rPr>
                                      <m:t>𝐶</m:t>
                                    </m:r>
                                  </m:e>
                                  <m:sub>
                                    <m:r>
                                      <a:rPr lang="fr-FR" b="0" i="1" smtClean="0">
                                        <a:latin typeface="Cambria Math"/>
                                      </a:rPr>
                                      <m:t>𝑡𝑜𝑡</m:t>
                                    </m:r>
                                  </m:sub>
                                </m:sSub>
                                <m:r>
                                  <a:rPr lang="fr-FR" b="0" i="1" smtClean="0">
                                    <a:latin typeface="Cambria Math"/>
                                  </a:rPr>
                                  <m:t>=</m:t>
                                </m:r>
                                <m:sSub>
                                  <m:sSubPr>
                                    <m:ctrlPr>
                                      <a:rPr lang="fr-FR" b="0" i="1" smtClean="0">
                                        <a:latin typeface="Cambria Math" panose="02040503050406030204" pitchFamily="18" charset="0"/>
                                      </a:rPr>
                                    </m:ctrlPr>
                                  </m:sSubPr>
                                  <m:e>
                                    <m:r>
                                      <a:rPr lang="fr-FR" b="0" i="1" smtClean="0">
                                        <a:latin typeface="Cambria Math"/>
                                      </a:rPr>
                                      <m:t>𝑁</m:t>
                                    </m:r>
                                    <m:r>
                                      <a:rPr lang="fr-FR" b="0" i="1" smtClean="0">
                                        <a:latin typeface="Cambria Math"/>
                                      </a:rPr>
                                      <m:t>∗</m:t>
                                    </m:r>
                                    <m:r>
                                      <a:rPr lang="fr-FR" b="0" i="1" smtClean="0">
                                        <a:latin typeface="Cambria Math"/>
                                      </a:rPr>
                                      <m:t>𝐶</m:t>
                                    </m:r>
                                  </m:e>
                                  <m:sub>
                                    <m:r>
                                      <a:rPr lang="fr-FR" b="0" i="1" smtClean="0">
                                        <a:latin typeface="Cambria Math"/>
                                      </a:rPr>
                                      <m:t>𝑐𝑒𝑙𝑙𝑢𝑙𝑒</m:t>
                                    </m:r>
                                  </m:sub>
                                </m:sSub>
                              </m:oMath>
                            </m:oMathPara>
                          </a14:m>
                          <a:endParaRPr lang="fr-FR" dirty="0" smtClean="0"/>
                        </a:p>
                        <a:p>
                          <a:pPr algn="ct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b="0" i="1" smtClean="0">
                                        <a:latin typeface="Cambria Math"/>
                                      </a:rPr>
                                      <m:t>𝑅</m:t>
                                    </m:r>
                                  </m:e>
                                  <m:sub>
                                    <m:r>
                                      <a:rPr lang="fr-FR" b="0" i="1" smtClean="0">
                                        <a:latin typeface="Cambria Math"/>
                                      </a:rPr>
                                      <m:t>𝑡𝑜𝑡</m:t>
                                    </m:r>
                                  </m:sub>
                                </m:sSub>
                                <m:r>
                                  <a:rPr lang="fr-FR" b="0" i="1" smtClean="0">
                                    <a:latin typeface="Cambria Math"/>
                                  </a:rPr>
                                  <m:t>=</m:t>
                                </m:r>
                                <m:f>
                                  <m:fPr>
                                    <m:ctrlPr>
                                      <a:rPr lang="fr-FR" b="0" i="1" smtClean="0">
                                        <a:latin typeface="Cambria Math" panose="02040503050406030204" pitchFamily="18" charset="0"/>
                                      </a:rPr>
                                    </m:ctrlPr>
                                  </m:fPr>
                                  <m:num>
                                    <m:r>
                                      <a:rPr lang="fr-FR" b="0" i="1" smtClean="0">
                                        <a:latin typeface="Cambria Math"/>
                                      </a:rPr>
                                      <m:t>𝑀</m:t>
                                    </m:r>
                                    <m:r>
                                      <a:rPr lang="fr-FR" b="0" i="1" smtClean="0">
                                        <a:latin typeface="Cambria Math"/>
                                      </a:rPr>
                                      <m:t>∗</m:t>
                                    </m:r>
                                    <m:sSub>
                                      <m:sSubPr>
                                        <m:ctrlPr>
                                          <a:rPr lang="fr-FR" b="0" i="1" smtClean="0">
                                            <a:latin typeface="Cambria Math" panose="02040503050406030204" pitchFamily="18" charset="0"/>
                                          </a:rPr>
                                        </m:ctrlPr>
                                      </m:sSubPr>
                                      <m:e>
                                        <m:r>
                                          <a:rPr lang="fr-FR" b="0" i="1" smtClean="0">
                                            <a:latin typeface="Cambria Math"/>
                                          </a:rPr>
                                          <m:t>𝑅</m:t>
                                        </m:r>
                                      </m:e>
                                      <m:sub>
                                        <m:r>
                                          <a:rPr lang="fr-FR" b="0" i="1" smtClean="0">
                                            <a:latin typeface="Cambria Math"/>
                                          </a:rPr>
                                          <m:t>𝑐𝑒𝑙𝑙𝑢𝑙𝑒</m:t>
                                        </m:r>
                                      </m:sub>
                                    </m:sSub>
                                  </m:num>
                                  <m:den>
                                    <m:r>
                                      <a:rPr lang="fr-FR" b="0" i="1" smtClean="0">
                                        <a:latin typeface="Cambria Math"/>
                                      </a:rPr>
                                      <m:t>𝑁</m:t>
                                    </m:r>
                                  </m:den>
                                </m:f>
                              </m:oMath>
                            </m:oMathPara>
                          </a14:m>
                          <a:endParaRPr lang="fr-FR" dirty="0"/>
                        </a:p>
                      </a:txBody>
                      <a:tcPr/>
                    </a:tc>
                  </a:tr>
                </a:tbl>
              </a:graphicData>
            </a:graphic>
          </p:graphicFrame>
        </mc:Choice>
        <mc:Fallback xmlns="">
          <p:graphicFrame>
            <p:nvGraphicFramePr>
              <p:cNvPr id="5" name="Tableau 4"/>
              <p:cNvGraphicFramePr>
                <a:graphicFrameLocks noGrp="1"/>
              </p:cNvGraphicFramePr>
              <p:nvPr>
                <p:extLst>
                  <p:ext uri="{D42A27DB-BD31-4B8C-83A1-F6EECF244321}">
                    <p14:modId xmlns:p14="http://schemas.microsoft.com/office/powerpoint/2010/main" xmlns="" xmlns:a14="http://schemas.microsoft.com/office/drawing/2010/main" val="3514981156"/>
                  </p:ext>
                </p:extLst>
              </p:nvPr>
            </p:nvGraphicFramePr>
            <p:xfrm>
              <a:off x="310018" y="1355917"/>
              <a:ext cx="8712968" cy="3858134"/>
            </p:xfrm>
            <a:graphic>
              <a:graphicData uri="http://schemas.openxmlformats.org/drawingml/2006/table">
                <a:tbl>
                  <a:tblPr firstRow="1" bandRow="1">
                    <a:tableStyleId>{5C22544A-7EE6-4342-B048-85BDC9FD1C3A}</a:tableStyleId>
                  </a:tblPr>
                  <a:tblGrid>
                    <a:gridCol w="2178242"/>
                    <a:gridCol w="2178242"/>
                    <a:gridCol w="2178242"/>
                    <a:gridCol w="2178242"/>
                  </a:tblGrid>
                  <a:tr h="640080">
                    <a:tc>
                      <a:txBody>
                        <a:bodyPr/>
                        <a:lstStyle/>
                        <a:p>
                          <a:pPr algn="ctr"/>
                          <a:r>
                            <a:rPr lang="fr-FR" dirty="0" smtClean="0"/>
                            <a:t>Contraintes</a:t>
                          </a:r>
                          <a:endParaRPr lang="fr-FR" dirty="0"/>
                        </a:p>
                      </a:txBody>
                      <a:tcPr/>
                    </a:tc>
                    <a:tc>
                      <a:txBody>
                        <a:bodyPr/>
                        <a:lstStyle/>
                        <a:p>
                          <a:pPr algn="ctr"/>
                          <a:r>
                            <a:rPr lang="fr-FR" dirty="0" smtClean="0"/>
                            <a:t>Association</a:t>
                          </a:r>
                          <a:endParaRPr lang="fr-FR" dirty="0"/>
                        </a:p>
                      </a:txBody>
                      <a:tcPr/>
                    </a:tc>
                    <a:tc>
                      <a:txBody>
                        <a:bodyPr/>
                        <a:lstStyle/>
                        <a:p>
                          <a:pPr algn="ctr"/>
                          <a:r>
                            <a:rPr lang="fr-FR" dirty="0" smtClean="0"/>
                            <a:t>Nombre de cellules</a:t>
                          </a:r>
                          <a:endParaRPr lang="fr-FR" dirty="0"/>
                        </a:p>
                      </a:txBody>
                      <a:tcPr/>
                    </a:tc>
                    <a:tc>
                      <a:txBody>
                        <a:bodyPr/>
                        <a:lstStyle/>
                        <a:p>
                          <a:pPr algn="ctr"/>
                          <a:r>
                            <a:rPr lang="fr-FR" dirty="0" smtClean="0"/>
                            <a:t>Caractéristiques de l’accumulateur</a:t>
                          </a:r>
                          <a:endParaRPr lang="fr-FR" dirty="0"/>
                        </a:p>
                      </a:txBody>
                      <a:tcPr/>
                    </a:tc>
                  </a:tr>
                  <a:tr h="914400">
                    <a:tc>
                      <a:txBody>
                        <a:bodyPr/>
                        <a:lstStyle/>
                        <a:p>
                          <a:pPr algn="ctr"/>
                          <a:r>
                            <a:rPr lang="fr-FR" dirty="0" smtClean="0"/>
                            <a:t>Tension plus grande</a:t>
                          </a:r>
                          <a:endParaRPr lang="fr-FR" dirty="0"/>
                        </a:p>
                      </a:txBody>
                      <a:tcPr/>
                    </a:tc>
                    <a:tc>
                      <a:txBody>
                        <a:bodyPr/>
                        <a:lstStyle/>
                        <a:p>
                          <a:pPr algn="ctr"/>
                          <a:r>
                            <a:rPr lang="fr-FR" dirty="0" smtClean="0"/>
                            <a:t>Série</a:t>
                          </a:r>
                          <a:endParaRPr lang="fr-FR" dirty="0"/>
                        </a:p>
                      </a:txBody>
                      <a:tcPr/>
                    </a:tc>
                    <a:tc>
                      <a:txBody>
                        <a:bodyPr/>
                        <a:lstStyle/>
                        <a:p>
                          <a:pPr algn="ctr"/>
                          <a:r>
                            <a:rPr lang="fr-FR" dirty="0" smtClean="0"/>
                            <a:t>M</a:t>
                          </a:r>
                          <a:endParaRPr lang="fr-FR" dirty="0"/>
                        </a:p>
                      </a:txBody>
                      <a:tcPr/>
                    </a:tc>
                    <a:tc>
                      <a:txBody>
                        <a:bodyPr/>
                        <a:lstStyle/>
                        <a:p>
                          <a:endParaRPr lang="fr-FR"/>
                        </a:p>
                      </a:txBody>
                      <a:tcPr>
                        <a:blipFill rotWithShape="1">
                          <a:blip r:embed="rId3"/>
                          <a:stretch>
                            <a:fillRect l="-300560" t="-73333" r="-280" b="-252667"/>
                          </a:stretch>
                        </a:blipFill>
                      </a:tcPr>
                    </a:tc>
                  </a:tr>
                  <a:tr h="1151827">
                    <a:tc>
                      <a:txBody>
                        <a:bodyPr/>
                        <a:lstStyle/>
                        <a:p>
                          <a:pPr algn="ctr"/>
                          <a:r>
                            <a:rPr lang="fr-FR" dirty="0" smtClean="0"/>
                            <a:t>Courant plus grand</a:t>
                          </a:r>
                          <a:endParaRPr lang="fr-FR" dirty="0"/>
                        </a:p>
                      </a:txBody>
                      <a:tcPr/>
                    </a:tc>
                    <a:tc>
                      <a:txBody>
                        <a:bodyPr/>
                        <a:lstStyle/>
                        <a:p>
                          <a:pPr algn="ctr"/>
                          <a:r>
                            <a:rPr lang="fr-FR" dirty="0" smtClean="0"/>
                            <a:t>Parallèle</a:t>
                          </a:r>
                          <a:endParaRPr lang="fr-FR" dirty="0"/>
                        </a:p>
                      </a:txBody>
                      <a:tcPr/>
                    </a:tc>
                    <a:tc>
                      <a:txBody>
                        <a:bodyPr/>
                        <a:lstStyle/>
                        <a:p>
                          <a:pPr algn="ctr"/>
                          <a:r>
                            <a:rPr lang="fr-FR" dirty="0" smtClean="0"/>
                            <a:t>N</a:t>
                          </a:r>
                          <a:endParaRPr lang="fr-FR" dirty="0"/>
                        </a:p>
                      </a:txBody>
                      <a:tcPr/>
                    </a:tc>
                    <a:tc>
                      <a:txBody>
                        <a:bodyPr/>
                        <a:lstStyle/>
                        <a:p>
                          <a:endParaRPr lang="fr-FR"/>
                        </a:p>
                      </a:txBody>
                      <a:tcPr>
                        <a:blipFill rotWithShape="1">
                          <a:blip r:embed="rId3"/>
                          <a:stretch>
                            <a:fillRect l="-300560" t="-137566" r="-280" b="-100529"/>
                          </a:stretch>
                        </a:blipFill>
                      </a:tcPr>
                    </a:tc>
                  </a:tr>
                  <a:tr h="1151827">
                    <a:tc>
                      <a:txBody>
                        <a:bodyPr/>
                        <a:lstStyle/>
                        <a:p>
                          <a:pPr algn="ctr"/>
                          <a:r>
                            <a:rPr lang="fr-FR" dirty="0" smtClean="0"/>
                            <a:t>Les deux plus grands</a:t>
                          </a:r>
                          <a:endParaRPr lang="fr-FR" dirty="0"/>
                        </a:p>
                      </a:txBody>
                      <a:tcPr/>
                    </a:tc>
                    <a:tc>
                      <a:txBody>
                        <a:bodyPr/>
                        <a:lstStyle/>
                        <a:p>
                          <a:pPr algn="ctr"/>
                          <a:r>
                            <a:rPr lang="fr-FR" dirty="0" smtClean="0"/>
                            <a:t>Mixte</a:t>
                          </a:r>
                          <a:endParaRPr lang="fr-FR" dirty="0"/>
                        </a:p>
                      </a:txBody>
                      <a:tcPr/>
                    </a:tc>
                    <a:tc>
                      <a:txBody>
                        <a:bodyPr/>
                        <a:lstStyle/>
                        <a:p>
                          <a:pPr algn="ctr"/>
                          <a:r>
                            <a:rPr lang="fr-FR" dirty="0" smtClean="0"/>
                            <a:t>M série N parallèle</a:t>
                          </a:r>
                          <a:endParaRPr lang="fr-FR" dirty="0"/>
                        </a:p>
                      </a:txBody>
                      <a:tcPr/>
                    </a:tc>
                    <a:tc>
                      <a:txBody>
                        <a:bodyPr/>
                        <a:lstStyle/>
                        <a:p>
                          <a:endParaRPr lang="fr-FR"/>
                        </a:p>
                      </a:txBody>
                      <a:tcPr>
                        <a:blipFill rotWithShape="1">
                          <a:blip r:embed="rId3"/>
                          <a:stretch>
                            <a:fillRect l="-300560" t="-237566" r="-280" b="-529"/>
                          </a:stretch>
                        </a:blipFill>
                      </a:tcPr>
                    </a:tc>
                  </a:tr>
                </a:tbl>
              </a:graphicData>
            </a:graphic>
          </p:graphicFrame>
        </mc:Fallback>
      </mc:AlternateContent>
    </p:spTree>
    <p:extLst>
      <p:ext uri="{BB962C8B-B14F-4D97-AF65-F5344CB8AC3E}">
        <p14:creationId xmlns:p14="http://schemas.microsoft.com/office/powerpoint/2010/main" val="632497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C686330-ED2D-434A-85FA-DC67D8892DF5}" type="slidenum">
              <a:rPr lang="fr-FR" smtClean="0"/>
              <a:pPr/>
              <a:t>14</a:t>
            </a:fld>
            <a:endParaRPr lang="fr-FR"/>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8105" y="980728"/>
            <a:ext cx="4056796" cy="3042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389277" y="225513"/>
            <a:ext cx="4554452" cy="646331"/>
          </a:xfrm>
          <a:prstGeom prst="rect">
            <a:avLst/>
          </a:prstGeom>
        </p:spPr>
        <p:txBody>
          <a:bodyPr wrap="none">
            <a:spAutoFit/>
          </a:bodyPr>
          <a:lstStyle/>
          <a:p>
            <a:pPr algn="ctr">
              <a:defRPr/>
            </a:pPr>
            <a:r>
              <a:rPr lang="fr-FR" sz="3600" b="1" dirty="0" smtClean="0">
                <a:effectLst>
                  <a:outerShdw blurRad="38100" dist="38100" dir="2700000" algn="tl">
                    <a:srgbClr val="C0C0C0"/>
                  </a:outerShdw>
                </a:effectLst>
                <a:latin typeface="Trebuchet MS" pitchFamily="34" charset="0"/>
              </a:rPr>
              <a:t>Accumulateur Li-Ion</a:t>
            </a:r>
            <a:endParaRPr lang="fr-FR" sz="3600" b="1" dirty="0">
              <a:effectLst>
                <a:outerShdw blurRad="38100" dist="38100" dir="2700000" algn="tl">
                  <a:srgbClr val="C0C0C0"/>
                </a:outerShdw>
              </a:effectLst>
              <a:latin typeface="Trebuchet MS" pitchFamily="34" charset="0"/>
            </a:endParaRPr>
          </a:p>
        </p:txBody>
      </p:sp>
      <p:sp>
        <p:nvSpPr>
          <p:cNvPr id="5" name="ZoneTexte 4"/>
          <p:cNvSpPr txBox="1"/>
          <p:nvPr/>
        </p:nvSpPr>
        <p:spPr>
          <a:xfrm>
            <a:off x="2002207" y="4293096"/>
            <a:ext cx="5328592" cy="2308324"/>
          </a:xfrm>
          <a:prstGeom prst="rect">
            <a:avLst/>
          </a:prstGeom>
          <a:noFill/>
        </p:spPr>
        <p:txBody>
          <a:bodyPr wrap="square" rtlCol="0">
            <a:spAutoFit/>
          </a:bodyPr>
          <a:lstStyle/>
          <a:p>
            <a:pPr marL="285750" indent="-285750">
              <a:buFont typeface="Arial" pitchFamily="34" charset="0"/>
              <a:buChar char="•"/>
            </a:pPr>
            <a:r>
              <a:rPr lang="fr-FR" dirty="0" smtClean="0"/>
              <a:t>Les plus utilisés pour les VE et hybrides </a:t>
            </a:r>
          </a:p>
          <a:p>
            <a:pPr marL="285750" indent="-285750">
              <a:buFont typeface="Arial" pitchFamily="34" charset="0"/>
              <a:buChar char="•"/>
            </a:pPr>
            <a:r>
              <a:rPr lang="fr-FR" dirty="0" smtClean="0"/>
              <a:t>Meilleur capacité énergétique au kg </a:t>
            </a:r>
          </a:p>
          <a:p>
            <a:pPr marL="285750" indent="-285750">
              <a:buFont typeface="Arial" pitchFamily="34" charset="0"/>
              <a:buChar char="•"/>
            </a:pPr>
            <a:r>
              <a:rPr lang="fr-FR" dirty="0" smtClean="0"/>
              <a:t>Cher car Lithium rare </a:t>
            </a:r>
          </a:p>
          <a:p>
            <a:pPr marL="285750" indent="-285750">
              <a:buFont typeface="Arial" pitchFamily="34" charset="0"/>
              <a:buChar char="•"/>
            </a:pPr>
            <a:r>
              <a:rPr lang="fr-FR" dirty="0" smtClean="0"/>
              <a:t>Lithium inflammable</a:t>
            </a:r>
          </a:p>
          <a:p>
            <a:pPr marL="285750" indent="-285750">
              <a:buFont typeface="Arial" pitchFamily="34" charset="0"/>
              <a:buChar char="•"/>
            </a:pPr>
            <a:endParaRPr lang="fr-FR" dirty="0"/>
          </a:p>
          <a:p>
            <a:pPr marL="285750" indent="-285750">
              <a:buFont typeface="Arial" pitchFamily="34" charset="0"/>
              <a:buChar char="•"/>
            </a:pPr>
            <a:r>
              <a:rPr lang="fr-FR" dirty="0" smtClean="0"/>
              <a:t>Recherches pour mettre au points des accumulateur sans Lithium (Aluminium, Zinc…)</a:t>
            </a:r>
            <a:endParaRPr lang="fr-FR" dirty="0"/>
          </a:p>
        </p:txBody>
      </p:sp>
    </p:spTree>
    <p:extLst>
      <p:ext uri="{BB962C8B-B14F-4D97-AF65-F5344CB8AC3E}">
        <p14:creationId xmlns:p14="http://schemas.microsoft.com/office/powerpoint/2010/main" val="1218216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C686330-ED2D-434A-85FA-DC67D8892DF5}" type="slidenum">
              <a:rPr lang="fr-FR" smtClean="0"/>
              <a:pPr/>
              <a:t>15</a:t>
            </a:fld>
            <a:endParaRPr lang="fr-FR"/>
          </a:p>
        </p:txBody>
      </p:sp>
      <p:sp>
        <p:nvSpPr>
          <p:cNvPr id="4" name="Rectangle 3"/>
          <p:cNvSpPr/>
          <p:nvPr/>
        </p:nvSpPr>
        <p:spPr>
          <a:xfrm>
            <a:off x="182842" y="225513"/>
            <a:ext cx="8967327" cy="646331"/>
          </a:xfrm>
          <a:prstGeom prst="rect">
            <a:avLst/>
          </a:prstGeom>
        </p:spPr>
        <p:txBody>
          <a:bodyPr wrap="none">
            <a:spAutoFit/>
          </a:bodyPr>
          <a:lstStyle/>
          <a:p>
            <a:pPr algn="ctr">
              <a:defRPr/>
            </a:pPr>
            <a:r>
              <a:rPr lang="fr-FR" sz="3600" b="1" dirty="0" smtClean="0">
                <a:effectLst>
                  <a:outerShdw blurRad="38100" dist="38100" dir="2700000" algn="tl">
                    <a:srgbClr val="C0C0C0"/>
                  </a:outerShdw>
                </a:effectLst>
                <a:latin typeface="Trebuchet MS" pitchFamily="34" charset="0"/>
              </a:rPr>
              <a:t>Accumulateur : Différentes Technologies</a:t>
            </a:r>
            <a:endParaRPr lang="fr-FR" sz="3600" b="1" dirty="0">
              <a:effectLst>
                <a:outerShdw blurRad="38100" dist="38100" dir="2700000" algn="tl">
                  <a:srgbClr val="C0C0C0"/>
                </a:outerShdw>
              </a:effectLst>
              <a:latin typeface="Trebuchet MS" pitchFamily="34" charset="0"/>
            </a:endParaRPr>
          </a:p>
        </p:txBody>
      </p:sp>
      <p:pic>
        <p:nvPicPr>
          <p:cNvPr id="15363" name="Picture 3" descr="C:\Users\Romain\Desktop\MecaUTC\Cours P13\Batteries.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575" y="976312"/>
            <a:ext cx="7562850" cy="4905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664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340768"/>
            <a:ext cx="8507288" cy="4968592"/>
          </a:xfrm>
        </p:spPr>
        <p:txBody>
          <a:bodyPr/>
          <a:lstStyle/>
          <a:p>
            <a:pPr>
              <a:buFont typeface="Arial" pitchFamily="34" charset="0"/>
              <a:buChar char="•"/>
            </a:pPr>
            <a:r>
              <a:rPr lang="fr-FR" dirty="0" smtClean="0"/>
              <a:t>Equivalent d’une batterie mais se chargeant et se déchargeant de 100 à 10000 fois plus rapidement.  </a:t>
            </a:r>
          </a:p>
          <a:p>
            <a:pPr>
              <a:buFont typeface="Arial" pitchFamily="34" charset="0"/>
              <a:buChar char="•"/>
            </a:pPr>
            <a:endParaRPr lang="fr-FR" dirty="0"/>
          </a:p>
          <a:p>
            <a:pPr>
              <a:buFont typeface="Arial" pitchFamily="34" charset="0"/>
              <a:buChar char="•"/>
            </a:pPr>
            <a:r>
              <a:rPr lang="fr-FR" dirty="0" smtClean="0"/>
              <a:t>Durée de vie assez importante</a:t>
            </a:r>
          </a:p>
          <a:p>
            <a:pPr>
              <a:buFont typeface="Arial" pitchFamily="34" charset="0"/>
              <a:buChar char="•"/>
            </a:pPr>
            <a:endParaRPr lang="fr-FR" dirty="0" smtClean="0"/>
          </a:p>
          <a:p>
            <a:pPr>
              <a:buFont typeface="Arial" pitchFamily="34" charset="0"/>
              <a:buChar char="•"/>
            </a:pPr>
            <a:r>
              <a:rPr lang="fr-FR" dirty="0" smtClean="0"/>
              <a:t>Densité énergétique pour l’instant plus faible que pour les batteries </a:t>
            </a:r>
          </a:p>
          <a:p>
            <a:endParaRPr lang="fr-FR" dirty="0"/>
          </a:p>
          <a:p>
            <a:pPr>
              <a:buFont typeface="Arial" pitchFamily="34" charset="0"/>
              <a:buChar char="•"/>
            </a:pPr>
            <a:r>
              <a:rPr lang="fr-FR" dirty="0" smtClean="0"/>
              <a:t>Capable de délivrer de fort courant, mais tensions assez faibles (quelques Volts)</a:t>
            </a:r>
            <a:endParaRPr lang="fr-FR" dirty="0"/>
          </a:p>
        </p:txBody>
      </p:sp>
      <p:sp>
        <p:nvSpPr>
          <p:cNvPr id="4" name="Espace réservé du numéro de diapositive 3"/>
          <p:cNvSpPr>
            <a:spLocks noGrp="1"/>
          </p:cNvSpPr>
          <p:nvPr>
            <p:ph type="sldNum" sz="quarter" idx="12"/>
          </p:nvPr>
        </p:nvSpPr>
        <p:spPr/>
        <p:txBody>
          <a:bodyPr/>
          <a:lstStyle/>
          <a:p>
            <a:fld id="{2C686330-ED2D-434A-85FA-DC67D8892DF5}" type="slidenum">
              <a:rPr lang="fr-FR" smtClean="0"/>
              <a:pPr/>
              <a:t>16</a:t>
            </a:fld>
            <a:endParaRPr lang="fr-FR"/>
          </a:p>
        </p:txBody>
      </p:sp>
      <p:sp>
        <p:nvSpPr>
          <p:cNvPr id="5" name="Rectangle 4"/>
          <p:cNvSpPr/>
          <p:nvPr/>
        </p:nvSpPr>
        <p:spPr>
          <a:xfrm>
            <a:off x="2376456" y="225513"/>
            <a:ext cx="4580100" cy="646331"/>
          </a:xfrm>
          <a:prstGeom prst="rect">
            <a:avLst/>
          </a:prstGeom>
        </p:spPr>
        <p:txBody>
          <a:bodyPr wrap="none">
            <a:spAutoFit/>
          </a:bodyPr>
          <a:lstStyle/>
          <a:p>
            <a:pPr algn="ctr">
              <a:defRPr/>
            </a:pPr>
            <a:r>
              <a:rPr lang="fr-FR" sz="3600" b="1" dirty="0" smtClean="0">
                <a:effectLst>
                  <a:outerShdw blurRad="38100" dist="38100" dir="2700000" algn="tl">
                    <a:srgbClr val="C0C0C0"/>
                  </a:outerShdw>
                </a:effectLst>
                <a:latin typeface="Trebuchet MS" pitchFamily="34" charset="0"/>
              </a:rPr>
              <a:t>Super-Condensateur</a:t>
            </a:r>
            <a:endParaRPr lang="fr-FR" sz="3600" b="1" dirty="0">
              <a:effectLst>
                <a:outerShdw blurRad="38100" dist="38100" dir="2700000" algn="tl">
                  <a:srgbClr val="C0C0C0"/>
                </a:outerShdw>
              </a:effectLst>
              <a:latin typeface="Trebuchet MS" pitchFamily="34" charset="0"/>
            </a:endParaRPr>
          </a:p>
        </p:txBody>
      </p:sp>
    </p:spTree>
    <p:extLst>
      <p:ext uri="{BB962C8B-B14F-4D97-AF65-F5344CB8AC3E}">
        <p14:creationId xmlns:p14="http://schemas.microsoft.com/office/powerpoint/2010/main" val="4067549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C686330-ED2D-434A-85FA-DC67D8892DF5}" type="slidenum">
              <a:rPr lang="fr-FR" smtClean="0"/>
              <a:pPr/>
              <a:t>17</a:t>
            </a:fld>
            <a:endParaRPr lang="fr-FR"/>
          </a:p>
        </p:txBody>
      </p:sp>
      <p:sp>
        <p:nvSpPr>
          <p:cNvPr id="5" name="Rectangle 4"/>
          <p:cNvSpPr/>
          <p:nvPr/>
        </p:nvSpPr>
        <p:spPr>
          <a:xfrm>
            <a:off x="2495082" y="225513"/>
            <a:ext cx="4342857" cy="646331"/>
          </a:xfrm>
          <a:prstGeom prst="rect">
            <a:avLst/>
          </a:prstGeom>
        </p:spPr>
        <p:txBody>
          <a:bodyPr wrap="none">
            <a:spAutoFit/>
          </a:bodyPr>
          <a:lstStyle/>
          <a:p>
            <a:pPr algn="ctr">
              <a:defRPr/>
            </a:pPr>
            <a:r>
              <a:rPr lang="fr-FR" sz="3600" b="1" dirty="0" smtClean="0">
                <a:effectLst>
                  <a:outerShdw blurRad="38100" dist="38100" dir="2700000" algn="tl">
                    <a:srgbClr val="C0C0C0"/>
                  </a:outerShdw>
                </a:effectLst>
                <a:latin typeface="Trebuchet MS" pitchFamily="34" charset="0"/>
              </a:rPr>
              <a:t>Piles à combustible</a:t>
            </a:r>
            <a:endParaRPr lang="fr-FR" sz="3600" b="1" dirty="0">
              <a:effectLst>
                <a:outerShdw blurRad="38100" dist="38100" dir="2700000" algn="tl">
                  <a:srgbClr val="C0C0C0"/>
                </a:outerShdw>
              </a:effectLst>
              <a:latin typeface="Trebuchet MS" pitchFamily="34" charset="0"/>
            </a:endParaRPr>
          </a:p>
        </p:txBody>
      </p:sp>
      <p:pic>
        <p:nvPicPr>
          <p:cNvPr id="2052" name="Picture 4" descr="http://www.elosis.fr/mael/images/pile_combustib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067" y="1124743"/>
            <a:ext cx="5904656" cy="4973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576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68760"/>
            <a:ext cx="8229600" cy="5040600"/>
          </a:xfrm>
        </p:spPr>
        <p:txBody>
          <a:bodyPr/>
          <a:lstStyle/>
          <a:p>
            <a:r>
              <a:rPr lang="fr-FR" b="1" dirty="0" smtClean="0"/>
              <a:t>Avantages</a:t>
            </a:r>
            <a:r>
              <a:rPr lang="fr-FR" dirty="0" smtClean="0"/>
              <a:t> : Rendement élevé, pas d’émission polluantes, fonctionne dans de larges plages de températures </a:t>
            </a:r>
          </a:p>
          <a:p>
            <a:endParaRPr lang="fr-FR" dirty="0"/>
          </a:p>
          <a:p>
            <a:r>
              <a:rPr lang="fr-FR" dirty="0" smtClean="0"/>
              <a:t>Désavantages : Cout, Poids et volume, Durée de vie, Rareté du dihydrogène.</a:t>
            </a:r>
            <a:endParaRPr lang="fr-FR" dirty="0"/>
          </a:p>
        </p:txBody>
      </p:sp>
      <p:sp>
        <p:nvSpPr>
          <p:cNvPr id="4" name="Espace réservé du numéro de diapositive 3"/>
          <p:cNvSpPr>
            <a:spLocks noGrp="1"/>
          </p:cNvSpPr>
          <p:nvPr>
            <p:ph type="sldNum" sz="quarter" idx="12"/>
          </p:nvPr>
        </p:nvSpPr>
        <p:spPr/>
        <p:txBody>
          <a:bodyPr/>
          <a:lstStyle/>
          <a:p>
            <a:fld id="{2C686330-ED2D-434A-85FA-DC67D8892DF5}" type="slidenum">
              <a:rPr lang="fr-FR" smtClean="0"/>
              <a:pPr/>
              <a:t>18</a:t>
            </a:fld>
            <a:endParaRPr lang="fr-FR"/>
          </a:p>
        </p:txBody>
      </p:sp>
      <p:sp>
        <p:nvSpPr>
          <p:cNvPr id="7" name="Rectangle 6"/>
          <p:cNvSpPr/>
          <p:nvPr/>
        </p:nvSpPr>
        <p:spPr>
          <a:xfrm>
            <a:off x="2495081" y="378254"/>
            <a:ext cx="4342857" cy="646331"/>
          </a:xfrm>
          <a:prstGeom prst="rect">
            <a:avLst/>
          </a:prstGeom>
        </p:spPr>
        <p:txBody>
          <a:bodyPr wrap="none">
            <a:spAutoFit/>
          </a:bodyPr>
          <a:lstStyle/>
          <a:p>
            <a:pPr algn="ctr">
              <a:defRPr/>
            </a:pPr>
            <a:r>
              <a:rPr lang="fr-FR" sz="3600" b="1" dirty="0" smtClean="0">
                <a:effectLst>
                  <a:outerShdw blurRad="38100" dist="38100" dir="2700000" algn="tl">
                    <a:srgbClr val="C0C0C0"/>
                  </a:outerShdw>
                </a:effectLst>
                <a:latin typeface="Trebuchet MS" pitchFamily="34" charset="0"/>
              </a:rPr>
              <a:t>Piles à combustible</a:t>
            </a:r>
            <a:endParaRPr lang="fr-FR" sz="3600" b="1" dirty="0">
              <a:effectLst>
                <a:outerShdw blurRad="38100" dist="38100" dir="2700000" algn="tl">
                  <a:srgbClr val="C0C0C0"/>
                </a:outerShdw>
              </a:effectLst>
              <a:latin typeface="Trebuchet MS" pitchFamily="34" charset="0"/>
            </a:endParaRPr>
          </a:p>
        </p:txBody>
      </p:sp>
    </p:spTree>
    <p:extLst>
      <p:ext uri="{BB962C8B-B14F-4D97-AF65-F5344CB8AC3E}">
        <p14:creationId xmlns:p14="http://schemas.microsoft.com/office/powerpoint/2010/main" val="708441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C686330-ED2D-434A-85FA-DC67D8892DF5}" type="slidenum">
              <a:rPr lang="fr-FR" smtClean="0"/>
              <a:pPr/>
              <a:t>19</a:t>
            </a:fld>
            <a:endParaRPr lang="fr-FR"/>
          </a:p>
        </p:txBody>
      </p:sp>
      <p:sp>
        <p:nvSpPr>
          <p:cNvPr id="5" name="Rectangle 4"/>
          <p:cNvSpPr/>
          <p:nvPr/>
        </p:nvSpPr>
        <p:spPr>
          <a:xfrm>
            <a:off x="173274" y="377684"/>
            <a:ext cx="8970726" cy="646331"/>
          </a:xfrm>
          <a:prstGeom prst="rect">
            <a:avLst/>
          </a:prstGeom>
        </p:spPr>
        <p:txBody>
          <a:bodyPr wrap="none">
            <a:spAutoFit/>
          </a:bodyPr>
          <a:lstStyle/>
          <a:p>
            <a:pPr algn="ctr">
              <a:defRPr/>
            </a:pPr>
            <a:r>
              <a:rPr lang="fr-FR" sz="3600" b="1" dirty="0" smtClean="0">
                <a:solidFill>
                  <a:srgbClr val="FF0000"/>
                </a:solidFill>
                <a:effectLst>
                  <a:outerShdw blurRad="38100" dist="38100" dir="2700000" algn="tl">
                    <a:srgbClr val="C0C0C0"/>
                  </a:outerShdw>
                </a:effectLst>
                <a:latin typeface="Trebuchet MS" pitchFamily="34" charset="0"/>
              </a:rPr>
              <a:t>Convertisseur Electronique de Puissance</a:t>
            </a:r>
            <a:endParaRPr lang="fr-FR" sz="3600" b="1" dirty="0">
              <a:solidFill>
                <a:srgbClr val="FF0000"/>
              </a:solidFill>
              <a:effectLst>
                <a:outerShdw blurRad="38100" dist="38100" dir="2700000" algn="tl">
                  <a:srgbClr val="C0C0C0"/>
                </a:outerShdw>
              </a:effectLst>
              <a:latin typeface="Trebuchet MS"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3304" y="2060848"/>
            <a:ext cx="5686425" cy="364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960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C686330-ED2D-434A-85FA-DC67D8892DF5}" type="slidenum">
              <a:rPr lang="fr-FR" smtClean="0"/>
              <a:pPr/>
              <a:t>2</a:t>
            </a:fld>
            <a:endParaRPr lang="fr-FR"/>
          </a:p>
        </p:txBody>
      </p:sp>
      <p:sp>
        <p:nvSpPr>
          <p:cNvPr id="5" name="Titre 1"/>
          <p:cNvSpPr>
            <a:spLocks noGrp="1"/>
          </p:cNvSpPr>
          <p:nvPr>
            <p:ph type="title"/>
          </p:nvPr>
        </p:nvSpPr>
        <p:spPr>
          <a:xfrm>
            <a:off x="457200" y="274638"/>
            <a:ext cx="8435280" cy="1143000"/>
          </a:xfrm>
        </p:spPr>
        <p:txBody>
          <a:bodyPr>
            <a:normAutofit fontScale="90000"/>
          </a:bodyPr>
          <a:lstStyle/>
          <a:p>
            <a:r>
              <a:rPr lang="fr-FR" dirty="0" smtClean="0">
                <a:solidFill>
                  <a:srgbClr val="FF0000"/>
                </a:solidFill>
              </a:rPr>
              <a:t>Cours 7 : Les véhicule électriques</a:t>
            </a:r>
            <a:endParaRPr lang="fr-FR" dirty="0">
              <a:solidFill>
                <a:srgbClr val="FF0000"/>
              </a:solidFill>
            </a:endParaRPr>
          </a:p>
        </p:txBody>
      </p:sp>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217440"/>
            <a:ext cx="4075288" cy="2706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2311552"/>
            <a:ext cx="3996859" cy="2492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63816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C686330-ED2D-434A-85FA-DC67D8892DF5}" type="slidenum">
              <a:rPr lang="fr-FR" smtClean="0"/>
              <a:pPr/>
              <a:t>20</a:t>
            </a:fld>
            <a:endParaRPr lang="fr-FR"/>
          </a:p>
        </p:txBody>
      </p:sp>
      <p:sp>
        <p:nvSpPr>
          <p:cNvPr id="5" name="Rectangle 4"/>
          <p:cNvSpPr/>
          <p:nvPr/>
        </p:nvSpPr>
        <p:spPr>
          <a:xfrm>
            <a:off x="3585578" y="403809"/>
            <a:ext cx="1972015" cy="646331"/>
          </a:xfrm>
          <a:prstGeom prst="rect">
            <a:avLst/>
          </a:prstGeom>
        </p:spPr>
        <p:txBody>
          <a:bodyPr wrap="none">
            <a:spAutoFit/>
          </a:bodyPr>
          <a:lstStyle/>
          <a:p>
            <a:pPr algn="ctr">
              <a:defRPr/>
            </a:pPr>
            <a:r>
              <a:rPr lang="fr-FR" sz="3600" b="1" dirty="0" smtClean="0">
                <a:effectLst>
                  <a:outerShdw blurRad="38100" dist="38100" dir="2700000" algn="tl">
                    <a:srgbClr val="C0C0C0"/>
                  </a:outerShdw>
                </a:effectLst>
                <a:latin typeface="Trebuchet MS" pitchFamily="34" charset="0"/>
              </a:rPr>
              <a:t>Principe</a:t>
            </a:r>
            <a:endParaRPr lang="fr-FR" sz="3600" b="1" dirty="0">
              <a:effectLst>
                <a:outerShdw blurRad="38100" dist="38100" dir="2700000" algn="tl">
                  <a:srgbClr val="C0C0C0"/>
                </a:outerShdw>
              </a:effectLst>
              <a:latin typeface="Trebuchet MS" pitchFamily="34" charset="0"/>
            </a:endParaRPr>
          </a:p>
        </p:txBody>
      </p:sp>
      <p:sp>
        <p:nvSpPr>
          <p:cNvPr id="6" name="Rectangle à coins arrondis 5"/>
          <p:cNvSpPr/>
          <p:nvPr/>
        </p:nvSpPr>
        <p:spPr>
          <a:xfrm>
            <a:off x="70752" y="3095958"/>
            <a:ext cx="1332148" cy="7705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SOURCE</a:t>
            </a:r>
            <a:endParaRPr lang="fr-FR" dirty="0"/>
          </a:p>
        </p:txBody>
      </p:sp>
      <mc:AlternateContent xmlns:mc="http://schemas.openxmlformats.org/markup-compatibility/2006" xmlns:a14="http://schemas.microsoft.com/office/drawing/2010/main">
        <mc:Choice Requires="a14">
          <p:sp>
            <p:nvSpPr>
              <p:cNvPr id="9" name="Flèche droite 8"/>
              <p:cNvSpPr/>
              <p:nvPr/>
            </p:nvSpPr>
            <p:spPr>
              <a:xfrm>
                <a:off x="1494038" y="2935076"/>
                <a:ext cx="2232248" cy="10923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b="0" i="1" smtClean="0">
                              <a:latin typeface="Cambria Math"/>
                            </a:rPr>
                            <m:t>𝑃</m:t>
                          </m:r>
                        </m:e>
                        <m:sub>
                          <m:r>
                            <a:rPr lang="fr-FR" b="0" i="1" smtClean="0">
                              <a:latin typeface="Cambria Math"/>
                            </a:rPr>
                            <m:t>𝑠</m:t>
                          </m:r>
                        </m:sub>
                      </m:sSub>
                      <m:r>
                        <a:rPr lang="fr-FR" b="0" i="1" smtClean="0">
                          <a:latin typeface="Cambria Math"/>
                        </a:rPr>
                        <m:t>= </m:t>
                      </m:r>
                      <m:sSub>
                        <m:sSubPr>
                          <m:ctrlPr>
                            <a:rPr lang="fr-FR" b="0" i="1" smtClean="0">
                              <a:latin typeface="Cambria Math" panose="02040503050406030204" pitchFamily="18" charset="0"/>
                            </a:rPr>
                          </m:ctrlPr>
                        </m:sSubPr>
                        <m:e>
                          <m:r>
                            <a:rPr lang="fr-FR" b="0" i="1" smtClean="0">
                              <a:latin typeface="Cambria Math"/>
                            </a:rPr>
                            <m:t>𝑈</m:t>
                          </m:r>
                        </m:e>
                        <m:sub>
                          <m:r>
                            <a:rPr lang="fr-FR" b="0" i="1" smtClean="0">
                              <a:latin typeface="Cambria Math"/>
                            </a:rPr>
                            <m:t>𝑠</m:t>
                          </m:r>
                        </m:sub>
                      </m:sSub>
                      <m:r>
                        <a:rPr lang="fr-FR" b="0" i="1" smtClean="0">
                          <a:latin typeface="Cambria Math"/>
                        </a:rPr>
                        <m:t>∗</m:t>
                      </m:r>
                      <m:sSub>
                        <m:sSubPr>
                          <m:ctrlPr>
                            <a:rPr lang="fr-FR" b="0" i="1" smtClean="0">
                              <a:latin typeface="Cambria Math" panose="02040503050406030204" pitchFamily="18" charset="0"/>
                            </a:rPr>
                          </m:ctrlPr>
                        </m:sSubPr>
                        <m:e>
                          <m:r>
                            <a:rPr lang="fr-FR" b="0" i="1" smtClean="0">
                              <a:latin typeface="Cambria Math"/>
                            </a:rPr>
                            <m:t>𝐼</m:t>
                          </m:r>
                        </m:e>
                        <m:sub>
                          <m:r>
                            <a:rPr lang="fr-FR" b="0" i="1" smtClean="0">
                              <a:latin typeface="Cambria Math"/>
                            </a:rPr>
                            <m:t>𝑆</m:t>
                          </m:r>
                        </m:sub>
                      </m:sSub>
                    </m:oMath>
                  </m:oMathPara>
                </a14:m>
                <a:endParaRPr lang="fr-FR" dirty="0"/>
              </a:p>
            </p:txBody>
          </p:sp>
        </mc:Choice>
        <mc:Fallback xmlns="">
          <p:sp>
            <p:nvSpPr>
              <p:cNvPr id="9" name="Flèche droite 8"/>
              <p:cNvSpPr>
                <a:spLocks noRot="1" noChangeAspect="1" noMove="1" noResize="1" noEditPoints="1" noAdjustHandles="1" noChangeArrowheads="1" noChangeShapeType="1" noTextEdit="1"/>
              </p:cNvSpPr>
              <p:nvPr/>
            </p:nvSpPr>
            <p:spPr>
              <a:xfrm>
                <a:off x="1494038" y="2935076"/>
                <a:ext cx="2232248" cy="1092310"/>
              </a:xfrm>
              <a:prstGeom prst="rightArrow">
                <a:avLst/>
              </a:prstGeom>
              <a:blipFill rotWithShape="1">
                <a:blip r:embed="rId3" cstate="print"/>
                <a:stretch>
                  <a:fillRect/>
                </a:stretch>
              </a:blipFill>
            </p:spPr>
            <p:txBody>
              <a:bodyPr/>
              <a:lstStyle/>
              <a:p>
                <a:r>
                  <a:rPr lang="fr-FR">
                    <a:noFill/>
                  </a:rPr>
                  <a:t> </a:t>
                </a:r>
              </a:p>
            </p:txBody>
          </p:sp>
        </mc:Fallback>
      </mc:AlternateContent>
      <p:sp>
        <p:nvSpPr>
          <p:cNvPr id="12" name="Ellipse 11"/>
          <p:cNvSpPr/>
          <p:nvPr/>
        </p:nvSpPr>
        <p:spPr>
          <a:xfrm>
            <a:off x="3494819" y="1428475"/>
            <a:ext cx="1972015" cy="86409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commande</a:t>
            </a:r>
            <a:endParaRPr lang="fr-FR" dirty="0"/>
          </a:p>
        </p:txBody>
      </p:sp>
      <p:sp>
        <p:nvSpPr>
          <p:cNvPr id="13" name="Flèche vers le bas 12"/>
          <p:cNvSpPr/>
          <p:nvPr/>
        </p:nvSpPr>
        <p:spPr>
          <a:xfrm>
            <a:off x="4264803" y="2438657"/>
            <a:ext cx="432048" cy="50405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à coins arrondis 13"/>
          <p:cNvSpPr/>
          <p:nvPr/>
        </p:nvSpPr>
        <p:spPr>
          <a:xfrm>
            <a:off x="3905177" y="3129558"/>
            <a:ext cx="1151300" cy="77054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CEP</a:t>
            </a:r>
            <a:endParaRPr lang="fr-FR" dirty="0"/>
          </a:p>
        </p:txBody>
      </p:sp>
      <p:sp>
        <p:nvSpPr>
          <p:cNvPr id="15" name="Rectangle à coins arrondis 14"/>
          <p:cNvSpPr/>
          <p:nvPr/>
        </p:nvSpPr>
        <p:spPr>
          <a:xfrm>
            <a:off x="7727015" y="3129558"/>
            <a:ext cx="1332148" cy="77054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dirty="0" smtClean="0"/>
              <a:t>CHARGE</a:t>
            </a:r>
            <a:endParaRPr lang="fr-FR" dirty="0"/>
          </a:p>
        </p:txBody>
      </p:sp>
      <mc:AlternateContent xmlns:mc="http://schemas.openxmlformats.org/markup-compatibility/2006" xmlns:a14="http://schemas.microsoft.com/office/drawing/2010/main">
        <mc:Choice Requires="a14">
          <p:sp>
            <p:nvSpPr>
              <p:cNvPr id="16" name="Flèche droite 15"/>
              <p:cNvSpPr/>
              <p:nvPr/>
            </p:nvSpPr>
            <p:spPr>
              <a:xfrm>
                <a:off x="5273329" y="2968676"/>
                <a:ext cx="2232248" cy="109231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b="0" i="1" smtClean="0">
                              <a:latin typeface="Cambria Math"/>
                            </a:rPr>
                            <m:t>𝑃</m:t>
                          </m:r>
                        </m:e>
                        <m:sub>
                          <m:r>
                            <a:rPr lang="fr-FR" b="0" i="1" smtClean="0">
                              <a:latin typeface="Cambria Math"/>
                            </a:rPr>
                            <m:t>𝐶</m:t>
                          </m:r>
                        </m:sub>
                      </m:sSub>
                      <m:r>
                        <a:rPr lang="fr-FR" b="0" i="1" smtClean="0">
                          <a:latin typeface="Cambria Math"/>
                        </a:rPr>
                        <m:t>= </m:t>
                      </m:r>
                      <m:sSub>
                        <m:sSubPr>
                          <m:ctrlPr>
                            <a:rPr lang="fr-FR" b="0" i="1" smtClean="0">
                              <a:latin typeface="Cambria Math" panose="02040503050406030204" pitchFamily="18" charset="0"/>
                            </a:rPr>
                          </m:ctrlPr>
                        </m:sSubPr>
                        <m:e>
                          <m:r>
                            <a:rPr lang="fr-FR" b="0" i="1" smtClean="0">
                              <a:latin typeface="Cambria Math"/>
                            </a:rPr>
                            <m:t>𝑈</m:t>
                          </m:r>
                        </m:e>
                        <m:sub>
                          <m:r>
                            <a:rPr lang="fr-FR" b="0" i="1" smtClean="0">
                              <a:latin typeface="Cambria Math"/>
                            </a:rPr>
                            <m:t>𝐶</m:t>
                          </m:r>
                        </m:sub>
                      </m:sSub>
                      <m:r>
                        <a:rPr lang="fr-FR" b="0" i="1" smtClean="0">
                          <a:latin typeface="Cambria Math"/>
                        </a:rPr>
                        <m:t>∗</m:t>
                      </m:r>
                      <m:sSub>
                        <m:sSubPr>
                          <m:ctrlPr>
                            <a:rPr lang="fr-FR" b="0" i="1" smtClean="0">
                              <a:latin typeface="Cambria Math" panose="02040503050406030204" pitchFamily="18" charset="0"/>
                            </a:rPr>
                          </m:ctrlPr>
                        </m:sSubPr>
                        <m:e>
                          <m:r>
                            <a:rPr lang="fr-FR" b="0" i="1" smtClean="0">
                              <a:latin typeface="Cambria Math"/>
                            </a:rPr>
                            <m:t>𝐼</m:t>
                          </m:r>
                        </m:e>
                        <m:sub>
                          <m:r>
                            <a:rPr lang="fr-FR" b="0" i="1" smtClean="0">
                              <a:latin typeface="Cambria Math"/>
                            </a:rPr>
                            <m:t>𝐶</m:t>
                          </m:r>
                        </m:sub>
                      </m:sSub>
                    </m:oMath>
                  </m:oMathPara>
                </a14:m>
                <a:endParaRPr lang="fr-FR" dirty="0"/>
              </a:p>
            </p:txBody>
          </p:sp>
        </mc:Choice>
        <mc:Fallback xmlns="">
          <p:sp>
            <p:nvSpPr>
              <p:cNvPr id="16" name="Flèche droite 15"/>
              <p:cNvSpPr>
                <a:spLocks noRot="1" noChangeAspect="1" noMove="1" noResize="1" noEditPoints="1" noAdjustHandles="1" noChangeArrowheads="1" noChangeShapeType="1" noTextEdit="1"/>
              </p:cNvSpPr>
              <p:nvPr/>
            </p:nvSpPr>
            <p:spPr>
              <a:xfrm>
                <a:off x="5273329" y="2968676"/>
                <a:ext cx="2232248" cy="1092310"/>
              </a:xfrm>
              <a:prstGeom prst="rightArrow">
                <a:avLst/>
              </a:prstGeom>
              <a:blipFill rotWithShape="1">
                <a:blip r:embed="rId4" cstate="print"/>
                <a:stretch>
                  <a:fillRect/>
                </a:stretch>
              </a:blipFill>
            </p:spPr>
            <p:txBody>
              <a:bodyPr/>
              <a:lstStyle/>
              <a:p>
                <a:r>
                  <a:rPr lang="fr-FR">
                    <a:noFill/>
                  </a:rPr>
                  <a:t> </a:t>
                </a:r>
              </a:p>
            </p:txBody>
          </p:sp>
        </mc:Fallback>
      </mc:AlternateContent>
      <p:sp>
        <p:nvSpPr>
          <p:cNvPr id="17" name="ZoneTexte 16"/>
          <p:cNvSpPr txBox="1"/>
          <p:nvPr/>
        </p:nvSpPr>
        <p:spPr>
          <a:xfrm>
            <a:off x="462927" y="4813298"/>
            <a:ext cx="8433719" cy="1200329"/>
          </a:xfrm>
          <a:prstGeom prst="rect">
            <a:avLst/>
          </a:prstGeom>
          <a:noFill/>
        </p:spPr>
        <p:txBody>
          <a:bodyPr wrap="none" rtlCol="0">
            <a:spAutoFit/>
          </a:bodyPr>
          <a:lstStyle/>
          <a:p>
            <a:pPr marL="285750" indent="-285750">
              <a:buFont typeface="Arial" pitchFamily="34" charset="0"/>
              <a:buChar char="•"/>
            </a:pPr>
            <a:r>
              <a:rPr lang="fr-FR" dirty="0" smtClean="0"/>
              <a:t>CEP permet d’adapter l’énergie électrique de la source aux besoins du moteur</a:t>
            </a:r>
          </a:p>
          <a:p>
            <a:pPr marL="285750" indent="-285750">
              <a:buFont typeface="Arial" pitchFamily="34" charset="0"/>
              <a:buChar char="•"/>
            </a:pPr>
            <a:r>
              <a:rPr lang="fr-FR" dirty="0" smtClean="0"/>
              <a:t>Pour cela on « forme » l’énergie électrique via des interrupteurs </a:t>
            </a:r>
          </a:p>
          <a:p>
            <a:pPr marL="285750" indent="-285750">
              <a:buFont typeface="Arial" pitchFamily="34" charset="0"/>
              <a:buChar char="•"/>
            </a:pPr>
            <a:r>
              <a:rPr lang="fr-FR" dirty="0" smtClean="0"/>
              <a:t>Sorte de boite de vitesse électrique </a:t>
            </a:r>
          </a:p>
          <a:p>
            <a:pPr marL="285750" indent="-285750">
              <a:buFont typeface="Arial" pitchFamily="34" charset="0"/>
              <a:buChar char="•"/>
            </a:pPr>
            <a:endParaRPr lang="fr-FR" dirty="0"/>
          </a:p>
        </p:txBody>
      </p:sp>
    </p:spTree>
    <p:extLst>
      <p:ext uri="{BB962C8B-B14F-4D97-AF65-F5344CB8AC3E}">
        <p14:creationId xmlns:p14="http://schemas.microsoft.com/office/powerpoint/2010/main" val="2922129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C686330-ED2D-434A-85FA-DC67D8892DF5}" type="slidenum">
              <a:rPr lang="fr-FR" smtClean="0"/>
              <a:pPr/>
              <a:t>21</a:t>
            </a:fld>
            <a:endParaRPr lang="fr-FR"/>
          </a:p>
        </p:txBody>
      </p:sp>
      <p:sp>
        <p:nvSpPr>
          <p:cNvPr id="5" name="Rectangle 4"/>
          <p:cNvSpPr/>
          <p:nvPr/>
        </p:nvSpPr>
        <p:spPr>
          <a:xfrm>
            <a:off x="1357408" y="403809"/>
            <a:ext cx="6428363" cy="646331"/>
          </a:xfrm>
          <a:prstGeom prst="rect">
            <a:avLst/>
          </a:prstGeom>
        </p:spPr>
        <p:txBody>
          <a:bodyPr wrap="none">
            <a:spAutoFit/>
          </a:bodyPr>
          <a:lstStyle/>
          <a:p>
            <a:pPr algn="ctr">
              <a:defRPr/>
            </a:pPr>
            <a:r>
              <a:rPr lang="fr-FR" sz="3600" b="1" dirty="0" smtClean="0">
                <a:effectLst>
                  <a:outerShdw blurRad="38100" dist="38100" dir="2700000" algn="tl">
                    <a:srgbClr val="C0C0C0"/>
                  </a:outerShdw>
                </a:effectLst>
                <a:latin typeface="Trebuchet MS" pitchFamily="34" charset="0"/>
              </a:rPr>
              <a:t>Exemple du hacheur (DC-DC)</a:t>
            </a:r>
            <a:endParaRPr lang="fr-FR" sz="3600" b="1" dirty="0">
              <a:effectLst>
                <a:outerShdw blurRad="38100" dist="38100" dir="2700000" algn="tl">
                  <a:srgbClr val="C0C0C0"/>
                </a:outerShdw>
              </a:effectLst>
              <a:latin typeface="Trebuchet MS"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276872"/>
            <a:ext cx="7566670" cy="2680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Connecteur droit avec flèche 6"/>
          <p:cNvCxnSpPr/>
          <p:nvPr/>
        </p:nvCxnSpPr>
        <p:spPr>
          <a:xfrm flipV="1">
            <a:off x="971600" y="4077072"/>
            <a:ext cx="324036" cy="10801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Connecteur droit avec flèche 13"/>
          <p:cNvCxnSpPr/>
          <p:nvPr/>
        </p:nvCxnSpPr>
        <p:spPr>
          <a:xfrm flipV="1">
            <a:off x="4860032" y="4004638"/>
            <a:ext cx="324036" cy="10801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Connecteur droit avec flèche 14"/>
          <p:cNvCxnSpPr/>
          <p:nvPr/>
        </p:nvCxnSpPr>
        <p:spPr>
          <a:xfrm flipV="1">
            <a:off x="7467593" y="4004638"/>
            <a:ext cx="324036" cy="10801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Connecteur droit avec flèche 15"/>
          <p:cNvCxnSpPr/>
          <p:nvPr/>
        </p:nvCxnSpPr>
        <p:spPr>
          <a:xfrm>
            <a:off x="3275856" y="1988840"/>
            <a:ext cx="432048" cy="5760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Connecteur droit avec flèche 18"/>
          <p:cNvCxnSpPr/>
          <p:nvPr/>
        </p:nvCxnSpPr>
        <p:spPr>
          <a:xfrm>
            <a:off x="6516216" y="1927461"/>
            <a:ext cx="432048" cy="5760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ZoneTexte 17"/>
          <p:cNvSpPr txBox="1"/>
          <p:nvPr/>
        </p:nvSpPr>
        <p:spPr>
          <a:xfrm>
            <a:off x="527" y="5157192"/>
            <a:ext cx="2299027" cy="369332"/>
          </a:xfrm>
          <a:prstGeom prst="rect">
            <a:avLst/>
          </a:prstGeom>
          <a:noFill/>
        </p:spPr>
        <p:txBody>
          <a:bodyPr wrap="none" rtlCol="0">
            <a:spAutoFit/>
          </a:bodyPr>
          <a:lstStyle/>
          <a:p>
            <a:r>
              <a:rPr lang="fr-FR" i="1" dirty="0" smtClean="0"/>
              <a:t>Alimentation continue</a:t>
            </a:r>
            <a:endParaRPr lang="fr-FR" i="1" dirty="0"/>
          </a:p>
        </p:txBody>
      </p:sp>
      <p:sp>
        <p:nvSpPr>
          <p:cNvPr id="21" name="ZoneTexte 20"/>
          <p:cNvSpPr txBox="1"/>
          <p:nvPr/>
        </p:nvSpPr>
        <p:spPr>
          <a:xfrm>
            <a:off x="3707904" y="5077767"/>
            <a:ext cx="1939955" cy="369332"/>
          </a:xfrm>
          <a:prstGeom prst="rect">
            <a:avLst/>
          </a:prstGeom>
          <a:noFill/>
        </p:spPr>
        <p:txBody>
          <a:bodyPr wrap="none" rtlCol="0">
            <a:spAutoFit/>
          </a:bodyPr>
          <a:lstStyle/>
          <a:p>
            <a:r>
              <a:rPr lang="fr-FR" i="1" dirty="0" smtClean="0"/>
              <a:t>Diode de roue libre</a:t>
            </a:r>
            <a:endParaRPr lang="fr-FR" i="1" dirty="0"/>
          </a:p>
        </p:txBody>
      </p:sp>
      <p:sp>
        <p:nvSpPr>
          <p:cNvPr id="22" name="ZoneTexte 21"/>
          <p:cNvSpPr txBox="1"/>
          <p:nvPr/>
        </p:nvSpPr>
        <p:spPr>
          <a:xfrm>
            <a:off x="6839857" y="5077767"/>
            <a:ext cx="1255472" cy="369332"/>
          </a:xfrm>
          <a:prstGeom prst="rect">
            <a:avLst/>
          </a:prstGeom>
          <a:noFill/>
        </p:spPr>
        <p:txBody>
          <a:bodyPr wrap="none" rtlCol="0">
            <a:spAutoFit/>
          </a:bodyPr>
          <a:lstStyle/>
          <a:p>
            <a:r>
              <a:rPr lang="fr-FR" i="1" dirty="0" smtClean="0"/>
              <a:t>Moteur CC</a:t>
            </a:r>
            <a:endParaRPr lang="fr-FR" i="1" dirty="0"/>
          </a:p>
        </p:txBody>
      </p:sp>
      <p:sp>
        <p:nvSpPr>
          <p:cNvPr id="23" name="ZoneTexte 22"/>
          <p:cNvSpPr txBox="1"/>
          <p:nvPr/>
        </p:nvSpPr>
        <p:spPr>
          <a:xfrm>
            <a:off x="5888480" y="1558129"/>
            <a:ext cx="1542410" cy="369332"/>
          </a:xfrm>
          <a:prstGeom prst="rect">
            <a:avLst/>
          </a:prstGeom>
          <a:noFill/>
        </p:spPr>
        <p:txBody>
          <a:bodyPr wrap="none" rtlCol="0">
            <a:spAutoFit/>
          </a:bodyPr>
          <a:lstStyle/>
          <a:p>
            <a:r>
              <a:rPr lang="fr-FR" i="1" dirty="0" smtClean="0"/>
              <a:t>Filtre (Bobine)</a:t>
            </a:r>
            <a:endParaRPr lang="fr-FR" i="1" dirty="0"/>
          </a:p>
        </p:txBody>
      </p:sp>
      <p:sp>
        <p:nvSpPr>
          <p:cNvPr id="24" name="ZoneTexte 23"/>
          <p:cNvSpPr txBox="1"/>
          <p:nvPr/>
        </p:nvSpPr>
        <p:spPr>
          <a:xfrm>
            <a:off x="2504651" y="1596612"/>
            <a:ext cx="2537874" cy="369332"/>
          </a:xfrm>
          <a:prstGeom prst="rect">
            <a:avLst/>
          </a:prstGeom>
          <a:noFill/>
        </p:spPr>
        <p:txBody>
          <a:bodyPr wrap="none" rtlCol="0">
            <a:spAutoFit/>
          </a:bodyPr>
          <a:lstStyle/>
          <a:p>
            <a:r>
              <a:rPr lang="fr-FR" i="1" dirty="0" smtClean="0"/>
              <a:t>Interrupteur Commandé</a:t>
            </a:r>
            <a:endParaRPr lang="fr-FR" i="1" dirty="0"/>
          </a:p>
        </p:txBody>
      </p:sp>
    </p:spTree>
    <p:extLst>
      <p:ext uri="{BB962C8B-B14F-4D97-AF65-F5344CB8AC3E}">
        <p14:creationId xmlns:p14="http://schemas.microsoft.com/office/powerpoint/2010/main" val="4164526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C686330-ED2D-434A-85FA-DC67D8892DF5}" type="slidenum">
              <a:rPr lang="fr-FR" smtClean="0"/>
              <a:pPr/>
              <a:t>22</a:t>
            </a:fld>
            <a:endParaRPr lang="fr-FR"/>
          </a:p>
        </p:txBody>
      </p:sp>
      <p:sp>
        <p:nvSpPr>
          <p:cNvPr id="3" name="Rectangle 2"/>
          <p:cNvSpPr/>
          <p:nvPr/>
        </p:nvSpPr>
        <p:spPr>
          <a:xfrm>
            <a:off x="1357408" y="403809"/>
            <a:ext cx="6428363" cy="646331"/>
          </a:xfrm>
          <a:prstGeom prst="rect">
            <a:avLst/>
          </a:prstGeom>
        </p:spPr>
        <p:txBody>
          <a:bodyPr wrap="none">
            <a:spAutoFit/>
          </a:bodyPr>
          <a:lstStyle/>
          <a:p>
            <a:pPr algn="ctr">
              <a:defRPr/>
            </a:pPr>
            <a:r>
              <a:rPr lang="fr-FR" sz="3600" b="1" dirty="0" smtClean="0">
                <a:effectLst>
                  <a:outerShdw blurRad="38100" dist="38100" dir="2700000" algn="tl">
                    <a:srgbClr val="C0C0C0"/>
                  </a:outerShdw>
                </a:effectLst>
                <a:latin typeface="Trebuchet MS" pitchFamily="34" charset="0"/>
              </a:rPr>
              <a:t>Exemple du hacheur (DC-DC)</a:t>
            </a:r>
            <a:endParaRPr lang="fr-FR" sz="3600" b="1" dirty="0">
              <a:effectLst>
                <a:outerShdw blurRad="38100" dist="38100" dir="2700000" algn="tl">
                  <a:srgbClr val="C0C0C0"/>
                </a:outerShdw>
              </a:effectLst>
              <a:latin typeface="Trebuchet MS" pitchFamily="34" charset="0"/>
            </a:endParaRPr>
          </a:p>
        </p:txBody>
      </p:sp>
      <p:pic>
        <p:nvPicPr>
          <p:cNvPr id="2050" name="Picture 2" descr="C:\Users\Romain\Desktop\MecaUTC\Cours P13\Hacheur_mccKferm.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1112" y="1196752"/>
            <a:ext cx="5780953" cy="204761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Romain\Desktop\MecaUTC\Cours P13\Hacheur_mccKouvert.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1112" y="3861048"/>
            <a:ext cx="5780953" cy="2047619"/>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4069687" y="3276179"/>
            <a:ext cx="909223" cy="369332"/>
          </a:xfrm>
          <a:prstGeom prst="rect">
            <a:avLst/>
          </a:prstGeom>
          <a:noFill/>
        </p:spPr>
        <p:txBody>
          <a:bodyPr wrap="none" rtlCol="0">
            <a:spAutoFit/>
          </a:bodyPr>
          <a:lstStyle/>
          <a:p>
            <a:r>
              <a:rPr lang="fr-FR" i="1" dirty="0" smtClean="0"/>
              <a:t>K fermé</a:t>
            </a:r>
            <a:endParaRPr lang="fr-FR" i="1" dirty="0"/>
          </a:p>
        </p:txBody>
      </p:sp>
      <p:sp>
        <p:nvSpPr>
          <p:cNvPr id="7" name="ZoneTexte 6"/>
          <p:cNvSpPr txBox="1"/>
          <p:nvPr/>
        </p:nvSpPr>
        <p:spPr>
          <a:xfrm>
            <a:off x="4069686" y="6093296"/>
            <a:ext cx="998991" cy="369332"/>
          </a:xfrm>
          <a:prstGeom prst="rect">
            <a:avLst/>
          </a:prstGeom>
          <a:noFill/>
        </p:spPr>
        <p:txBody>
          <a:bodyPr wrap="none" rtlCol="0">
            <a:spAutoFit/>
          </a:bodyPr>
          <a:lstStyle/>
          <a:p>
            <a:r>
              <a:rPr lang="fr-FR" i="1" dirty="0" smtClean="0"/>
              <a:t>K ouvert</a:t>
            </a:r>
            <a:endParaRPr lang="fr-FR" i="1" dirty="0"/>
          </a:p>
        </p:txBody>
      </p:sp>
    </p:spTree>
    <p:extLst>
      <p:ext uri="{BB962C8B-B14F-4D97-AF65-F5344CB8AC3E}">
        <p14:creationId xmlns:p14="http://schemas.microsoft.com/office/powerpoint/2010/main" val="3404856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C686330-ED2D-434A-85FA-DC67D8892DF5}" type="slidenum">
              <a:rPr lang="fr-FR" smtClean="0"/>
              <a:pPr/>
              <a:t>23</a:t>
            </a:fld>
            <a:endParaRPr lang="fr-FR"/>
          </a:p>
        </p:txBody>
      </p:sp>
      <p:sp>
        <p:nvSpPr>
          <p:cNvPr id="3" name="Rectangle 2"/>
          <p:cNvSpPr/>
          <p:nvPr/>
        </p:nvSpPr>
        <p:spPr>
          <a:xfrm>
            <a:off x="1357408" y="260648"/>
            <a:ext cx="6428363" cy="646331"/>
          </a:xfrm>
          <a:prstGeom prst="rect">
            <a:avLst/>
          </a:prstGeom>
        </p:spPr>
        <p:txBody>
          <a:bodyPr wrap="none">
            <a:spAutoFit/>
          </a:bodyPr>
          <a:lstStyle/>
          <a:p>
            <a:pPr algn="ctr">
              <a:defRPr/>
            </a:pPr>
            <a:r>
              <a:rPr lang="fr-FR" sz="3600" b="1" dirty="0" smtClean="0">
                <a:effectLst>
                  <a:outerShdw blurRad="38100" dist="38100" dir="2700000" algn="tl">
                    <a:srgbClr val="C0C0C0"/>
                  </a:outerShdw>
                </a:effectLst>
                <a:latin typeface="Trebuchet MS" pitchFamily="34" charset="0"/>
              </a:rPr>
              <a:t>Exemple du hacheur (DC-DC)</a:t>
            </a:r>
            <a:endParaRPr lang="fr-FR" sz="3600" b="1" dirty="0">
              <a:effectLst>
                <a:outerShdw blurRad="38100" dist="38100" dir="2700000" algn="tl">
                  <a:srgbClr val="C0C0C0"/>
                </a:outerShdw>
              </a:effectLst>
              <a:latin typeface="Trebuchet MS" pitchFamily="34" charset="0"/>
            </a:endParaRPr>
          </a:p>
        </p:txBody>
      </p:sp>
      <p:pic>
        <p:nvPicPr>
          <p:cNvPr id="3074" name="Picture 2" descr="C:\Users\Romain\Desktop\MecaUTC\Cours P13\Courbes Hacheur.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976917"/>
            <a:ext cx="4985025" cy="555938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ZoneTexte 3"/>
              <p:cNvSpPr txBox="1"/>
              <p:nvPr/>
            </p:nvSpPr>
            <p:spPr>
              <a:xfrm>
                <a:off x="5364088" y="1484784"/>
                <a:ext cx="1883529" cy="4908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2400" i="1" smtClean="0">
                              <a:solidFill>
                                <a:schemeClr val="bg1"/>
                              </a:solidFill>
                              <a:latin typeface="Cambria Math" panose="02040503050406030204" pitchFamily="18" charset="0"/>
                            </a:rPr>
                          </m:ctrlPr>
                        </m:sSubPr>
                        <m:e>
                          <m:r>
                            <a:rPr lang="fr-FR" sz="2400" b="0" i="1" smtClean="0">
                              <a:solidFill>
                                <a:schemeClr val="bg1"/>
                              </a:solidFill>
                              <a:latin typeface="Cambria Math"/>
                            </a:rPr>
                            <m:t>𝑈</m:t>
                          </m:r>
                        </m:e>
                        <m:sub>
                          <m:r>
                            <a:rPr lang="fr-FR" sz="2400" b="0" i="1" smtClean="0">
                              <a:solidFill>
                                <a:schemeClr val="bg1"/>
                              </a:solidFill>
                              <a:latin typeface="Cambria Math"/>
                            </a:rPr>
                            <m:t>𝐶𝑚𝑜𝑦</m:t>
                          </m:r>
                        </m:sub>
                      </m:sSub>
                      <m:r>
                        <a:rPr lang="fr-FR" sz="2400" b="0" i="1" smtClean="0">
                          <a:solidFill>
                            <a:schemeClr val="bg1"/>
                          </a:solidFill>
                          <a:latin typeface="Cambria Math"/>
                        </a:rPr>
                        <m:t>=</m:t>
                      </m:r>
                      <m:r>
                        <a:rPr lang="fr-FR" sz="2400" b="0" i="1" smtClean="0">
                          <a:solidFill>
                            <a:schemeClr val="bg1"/>
                          </a:solidFill>
                          <a:latin typeface="Cambria Math"/>
                          <a:ea typeface="Cambria Math"/>
                        </a:rPr>
                        <m:t>𝛼</m:t>
                      </m:r>
                      <m:r>
                        <a:rPr lang="fr-FR" sz="2400" b="0" i="1" smtClean="0">
                          <a:solidFill>
                            <a:schemeClr val="bg1"/>
                          </a:solidFill>
                          <a:latin typeface="Cambria Math"/>
                          <a:ea typeface="Cambria Math"/>
                        </a:rPr>
                        <m:t>𝐸</m:t>
                      </m:r>
                    </m:oMath>
                  </m:oMathPara>
                </a14:m>
                <a:endParaRPr lang="fr-FR" sz="2400" dirty="0">
                  <a:solidFill>
                    <a:schemeClr val="bg1"/>
                  </a:solidFill>
                </a:endParaRPr>
              </a:p>
            </p:txBody>
          </p:sp>
        </mc:Choice>
        <mc:Fallback xmlns="">
          <p:sp>
            <p:nvSpPr>
              <p:cNvPr id="4" name="ZoneTexte 3"/>
              <p:cNvSpPr txBox="1">
                <a:spLocks noRot="1" noChangeAspect="1" noMove="1" noResize="1" noEditPoints="1" noAdjustHandles="1" noChangeArrowheads="1" noChangeShapeType="1" noTextEdit="1"/>
              </p:cNvSpPr>
              <p:nvPr/>
            </p:nvSpPr>
            <p:spPr>
              <a:xfrm>
                <a:off x="5364088" y="1484784"/>
                <a:ext cx="1883529" cy="490840"/>
              </a:xfrm>
              <a:prstGeom prst="rect">
                <a:avLst/>
              </a:prstGeom>
              <a:blipFill rotWithShape="1">
                <a:blip r:embed="rId4" cstate="print"/>
                <a:stretch>
                  <a:fillRect b="-10000"/>
                </a:stretch>
              </a:blipFill>
            </p:spPr>
            <p:txBody>
              <a:bodyPr/>
              <a:lstStyle/>
              <a:p>
                <a:r>
                  <a:rPr lang="fr-FR">
                    <a:noFill/>
                  </a:rPr>
                  <a:t> </a:t>
                </a:r>
              </a:p>
            </p:txBody>
          </p:sp>
        </mc:Fallback>
      </mc:AlternateContent>
    </p:spTree>
    <p:extLst>
      <p:ext uri="{BB962C8B-B14F-4D97-AF65-F5344CB8AC3E}">
        <p14:creationId xmlns:p14="http://schemas.microsoft.com/office/powerpoint/2010/main" val="2104914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C686330-ED2D-434A-85FA-DC67D8892DF5}" type="slidenum">
              <a:rPr lang="fr-FR" smtClean="0"/>
              <a:pPr/>
              <a:t>24</a:t>
            </a:fld>
            <a:endParaRPr lang="fr-FR"/>
          </a:p>
        </p:txBody>
      </p:sp>
      <p:pic>
        <p:nvPicPr>
          <p:cNvPr id="1026" name="Picture 2" descr="C:\Users\Romain\Desktop\MecaUTC\Cours P13\HacheurCourbe2.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401" y="1340768"/>
            <a:ext cx="7956376" cy="30688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57408" y="260648"/>
            <a:ext cx="6428363" cy="646331"/>
          </a:xfrm>
          <a:prstGeom prst="rect">
            <a:avLst/>
          </a:prstGeom>
        </p:spPr>
        <p:txBody>
          <a:bodyPr wrap="none">
            <a:spAutoFit/>
          </a:bodyPr>
          <a:lstStyle/>
          <a:p>
            <a:pPr algn="ctr">
              <a:defRPr/>
            </a:pPr>
            <a:r>
              <a:rPr lang="fr-FR" sz="3600" b="1" dirty="0" smtClean="0">
                <a:effectLst>
                  <a:outerShdw blurRad="38100" dist="38100" dir="2700000" algn="tl">
                    <a:srgbClr val="C0C0C0"/>
                  </a:outerShdw>
                </a:effectLst>
                <a:latin typeface="Trebuchet MS" pitchFamily="34" charset="0"/>
              </a:rPr>
              <a:t>Exemple du hacheur (DC-DC)</a:t>
            </a:r>
            <a:endParaRPr lang="fr-FR" sz="3600" b="1" dirty="0">
              <a:effectLst>
                <a:outerShdw blurRad="38100" dist="38100" dir="2700000" algn="tl">
                  <a:srgbClr val="C0C0C0"/>
                </a:outerShdw>
              </a:effectLst>
              <a:latin typeface="Trebuchet MS" pitchFamily="34" charset="0"/>
            </a:endParaRPr>
          </a:p>
        </p:txBody>
      </p:sp>
      <mc:AlternateContent xmlns:mc="http://schemas.openxmlformats.org/markup-compatibility/2006" xmlns:a14="http://schemas.microsoft.com/office/drawing/2010/main">
        <mc:Choice Requires="a14">
          <p:sp>
            <p:nvSpPr>
              <p:cNvPr id="3" name="ZoneTexte 2"/>
              <p:cNvSpPr txBox="1"/>
              <p:nvPr/>
            </p:nvSpPr>
            <p:spPr>
              <a:xfrm>
                <a:off x="827584" y="4941168"/>
                <a:ext cx="7920880" cy="824713"/>
              </a:xfrm>
              <a:prstGeom prst="rect">
                <a:avLst/>
              </a:prstGeom>
              <a:noFill/>
            </p:spPr>
            <p:txBody>
              <a:bodyPr wrap="square" rtlCol="0">
                <a:spAutoFit/>
              </a:bodyPr>
              <a:lstStyle/>
              <a:p>
                <a:pPr marL="285750" indent="-285750">
                  <a:buFont typeface="Arial" pitchFamily="34" charset="0"/>
                  <a:buChar char="•"/>
                </a:pPr>
                <a14:m>
                  <m:oMath xmlns:m="http://schemas.openxmlformats.org/officeDocument/2006/math">
                    <m:sSub>
                      <m:sSubPr>
                        <m:ctrlPr>
                          <a:rPr lang="fr-FR" i="1" smtClean="0">
                            <a:latin typeface="Cambria Math" panose="02040503050406030204" pitchFamily="18" charset="0"/>
                          </a:rPr>
                        </m:ctrlPr>
                      </m:sSubPr>
                      <m:e>
                        <m:r>
                          <a:rPr lang="fr-FR" b="0" i="1" smtClean="0">
                            <a:latin typeface="Cambria Math"/>
                          </a:rPr>
                          <m:t>𝑓</m:t>
                        </m:r>
                      </m:e>
                      <m:sub>
                        <m:r>
                          <a:rPr lang="fr-FR" b="0" i="1" smtClean="0">
                            <a:latin typeface="Cambria Math"/>
                          </a:rPr>
                          <m:t>𝑐</m:t>
                        </m:r>
                      </m:sub>
                    </m:sSub>
                    <m:r>
                      <a:rPr lang="fr-FR" b="0" i="1" smtClean="0">
                        <a:latin typeface="Cambria Math"/>
                      </a:rPr>
                      <m:t> :</m:t>
                    </m:r>
                    <m:r>
                      <a:rPr lang="fr-FR" b="0" i="1" smtClean="0">
                        <a:latin typeface="Cambria Math"/>
                      </a:rPr>
                      <m:t>𝑓𝑟</m:t>
                    </m:r>
                    <m:r>
                      <a:rPr lang="fr-FR" b="0" i="1" smtClean="0">
                        <a:latin typeface="Cambria Math"/>
                      </a:rPr>
                      <m:t>é</m:t>
                    </m:r>
                    <m:r>
                      <a:rPr lang="fr-FR" b="0" i="1" smtClean="0">
                        <a:latin typeface="Cambria Math"/>
                      </a:rPr>
                      <m:t>𝑞𝑢𝑒𝑛𝑐𝑒</m:t>
                    </m:r>
                    <m:r>
                      <a:rPr lang="fr-FR" b="0" i="1" smtClean="0">
                        <a:latin typeface="Cambria Math"/>
                      </a:rPr>
                      <m:t> </m:t>
                    </m:r>
                    <m:r>
                      <a:rPr lang="fr-FR" b="0" i="1" smtClean="0">
                        <a:latin typeface="Cambria Math"/>
                      </a:rPr>
                      <m:t>𝑑𝑒</m:t>
                    </m:r>
                    <m:r>
                      <a:rPr lang="fr-FR" b="0" i="1" smtClean="0">
                        <a:latin typeface="Cambria Math"/>
                      </a:rPr>
                      <m:t> </m:t>
                    </m:r>
                    <m:r>
                      <a:rPr lang="fr-FR" b="0" i="1" smtClean="0">
                        <a:latin typeface="Cambria Math"/>
                      </a:rPr>
                      <m:t>𝑑</m:t>
                    </m:r>
                    <m:r>
                      <a:rPr lang="fr-FR" b="0" i="1" smtClean="0">
                        <a:latin typeface="Cambria Math"/>
                      </a:rPr>
                      <m:t>é</m:t>
                    </m:r>
                    <m:r>
                      <a:rPr lang="fr-FR" b="0" i="1" smtClean="0">
                        <a:latin typeface="Cambria Math"/>
                      </a:rPr>
                      <m:t>𝑐𝑜𝑢𝑝𝑎𝑔𝑒</m:t>
                    </m:r>
                    <m:r>
                      <a:rPr lang="fr-FR" b="0" i="1" smtClean="0">
                        <a:latin typeface="Cambria Math"/>
                      </a:rPr>
                      <m:t> </m:t>
                    </m:r>
                    <m:d>
                      <m:dPr>
                        <m:ctrlPr>
                          <a:rPr lang="fr-FR" b="0" i="1" smtClean="0">
                            <a:latin typeface="Cambria Math" panose="02040503050406030204" pitchFamily="18" charset="0"/>
                          </a:rPr>
                        </m:ctrlPr>
                      </m:dPr>
                      <m:e>
                        <m:r>
                          <a:rPr lang="fr-FR" b="0" i="1" smtClean="0">
                            <a:latin typeface="Cambria Math"/>
                          </a:rPr>
                          <m:t>𝐻𝑧</m:t>
                        </m:r>
                      </m:e>
                    </m:d>
                    <m:r>
                      <a:rPr lang="fr-FR" b="0" i="1" smtClean="0">
                        <a:latin typeface="Cambria Math"/>
                      </a:rPr>
                      <m:t>, </m:t>
                    </m:r>
                    <m:r>
                      <a:rPr lang="fr-FR" b="0" i="1" smtClean="0">
                        <a:latin typeface="Cambria Math"/>
                      </a:rPr>
                      <m:t>𝑑𝑒</m:t>
                    </m:r>
                    <m:r>
                      <a:rPr lang="fr-FR" b="0" i="1" smtClean="0">
                        <a:latin typeface="Cambria Math"/>
                      </a:rPr>
                      <m:t> </m:t>
                    </m:r>
                    <m:sSup>
                      <m:sSupPr>
                        <m:ctrlPr>
                          <a:rPr lang="fr-FR" b="0" i="1" smtClean="0">
                            <a:latin typeface="Cambria Math" panose="02040503050406030204" pitchFamily="18" charset="0"/>
                          </a:rPr>
                        </m:ctrlPr>
                      </m:sSupPr>
                      <m:e>
                        <m:r>
                          <a:rPr lang="fr-FR" b="0" i="1" smtClean="0">
                            <a:latin typeface="Cambria Math"/>
                          </a:rPr>
                          <m:t>𝑙</m:t>
                        </m:r>
                      </m:e>
                      <m:sup>
                        <m:r>
                          <a:rPr lang="fr-FR" b="0" i="1" smtClean="0">
                            <a:latin typeface="Cambria Math"/>
                          </a:rPr>
                          <m:t>′</m:t>
                        </m:r>
                      </m:sup>
                    </m:sSup>
                    <m:r>
                      <a:rPr lang="fr-FR" b="0" i="1" smtClean="0">
                        <a:latin typeface="Cambria Math"/>
                      </a:rPr>
                      <m:t>𝑜𝑟𝑑𝑟𝑒</m:t>
                    </m:r>
                    <m:r>
                      <a:rPr lang="fr-FR" b="0" i="1" smtClean="0">
                        <a:latin typeface="Cambria Math"/>
                      </a:rPr>
                      <m:t> </m:t>
                    </m:r>
                    <m:r>
                      <a:rPr lang="fr-FR" b="0" i="1" smtClean="0">
                        <a:latin typeface="Cambria Math"/>
                      </a:rPr>
                      <m:t>𝑑𝑒</m:t>
                    </m:r>
                    <m:r>
                      <a:rPr lang="fr-FR" b="0" i="1" smtClean="0">
                        <a:latin typeface="Cambria Math"/>
                      </a:rPr>
                      <m:t> </m:t>
                    </m:r>
                    <m:r>
                      <a:rPr lang="fr-FR" b="0" i="1" smtClean="0">
                        <a:latin typeface="Cambria Math"/>
                      </a:rPr>
                      <m:t>𝑙𝑎</m:t>
                    </m:r>
                    <m:r>
                      <a:rPr lang="fr-FR" b="0" i="1" smtClean="0">
                        <a:latin typeface="Cambria Math"/>
                      </a:rPr>
                      <m:t> </m:t>
                    </m:r>
                    <m:r>
                      <a:rPr lang="fr-FR" b="0" i="1" smtClean="0">
                        <a:latin typeface="Cambria Math"/>
                      </a:rPr>
                      <m:t>𝑑𝑖𝑧𝑎𝑖𝑛𝑒</m:t>
                    </m:r>
                    <m:r>
                      <a:rPr lang="fr-FR" b="0" i="1" smtClean="0">
                        <a:latin typeface="Cambria Math"/>
                      </a:rPr>
                      <m:t> </m:t>
                    </m:r>
                    <m:r>
                      <a:rPr lang="fr-FR" b="0" i="1" smtClean="0">
                        <a:latin typeface="Cambria Math"/>
                      </a:rPr>
                      <m:t>𝑑𝑒</m:t>
                    </m:r>
                    <m:r>
                      <a:rPr lang="fr-FR" b="0" i="1" smtClean="0">
                        <a:latin typeface="Cambria Math"/>
                      </a:rPr>
                      <m:t> </m:t>
                    </m:r>
                    <m:r>
                      <a:rPr lang="fr-FR" b="0" i="1" smtClean="0">
                        <a:latin typeface="Cambria Math"/>
                      </a:rPr>
                      <m:t>𝑘𝐻𝑧</m:t>
                    </m:r>
                  </m:oMath>
                </a14:m>
                <a:r>
                  <a:rPr lang="fr-FR" dirty="0" smtClean="0"/>
                  <a:t> </a:t>
                </a:r>
              </a:p>
              <a:p>
                <a:pPr marL="285750" indent="-285750">
                  <a:buFont typeface="Arial" pitchFamily="34" charset="0"/>
                  <a:buChar char="•"/>
                </a:pPr>
                <a14:m>
                  <m:oMath xmlns:m="http://schemas.openxmlformats.org/officeDocument/2006/math">
                    <m:r>
                      <a:rPr lang="fr-FR" b="0" i="1" smtClean="0">
                        <a:latin typeface="Cambria Math"/>
                      </a:rPr>
                      <m:t>𝑇𝑎𝑢𝑥</m:t>
                    </m:r>
                    <m:r>
                      <a:rPr lang="fr-FR" b="0" i="1" smtClean="0">
                        <a:latin typeface="Cambria Math"/>
                      </a:rPr>
                      <m:t> </m:t>
                    </m:r>
                    <m:sSup>
                      <m:sSupPr>
                        <m:ctrlPr>
                          <a:rPr lang="fr-FR" b="0" i="1" smtClean="0">
                            <a:latin typeface="Cambria Math" panose="02040503050406030204" pitchFamily="18" charset="0"/>
                          </a:rPr>
                        </m:ctrlPr>
                      </m:sSupPr>
                      <m:e>
                        <m:r>
                          <a:rPr lang="fr-FR" b="0" i="1" smtClean="0">
                            <a:latin typeface="Cambria Math"/>
                          </a:rPr>
                          <m:t>𝑑</m:t>
                        </m:r>
                      </m:e>
                      <m:sup>
                        <m:r>
                          <a:rPr lang="fr-FR" b="0" i="1" smtClean="0">
                            <a:latin typeface="Cambria Math"/>
                          </a:rPr>
                          <m:t>′</m:t>
                        </m:r>
                      </m:sup>
                    </m:sSup>
                    <m:r>
                      <a:rPr lang="fr-FR" b="0" i="1" smtClean="0">
                        <a:latin typeface="Cambria Math"/>
                      </a:rPr>
                      <m:t>𝑜𝑛𝑑𝑢𝑙𝑎𝑡𝑖𝑜𝑛</m:t>
                    </m:r>
                    <m:r>
                      <a:rPr lang="fr-FR" b="0" i="1" smtClean="0">
                        <a:latin typeface="Cambria Math"/>
                      </a:rPr>
                      <m:t>=</m:t>
                    </m:r>
                    <m:f>
                      <m:fPr>
                        <m:ctrlPr>
                          <a:rPr lang="fr-FR" b="0" i="1" smtClean="0">
                            <a:latin typeface="Cambria Math" panose="02040503050406030204" pitchFamily="18" charset="0"/>
                          </a:rPr>
                        </m:ctrlPr>
                      </m:fPr>
                      <m:num>
                        <m:sSub>
                          <m:sSubPr>
                            <m:ctrlPr>
                              <a:rPr lang="fr-FR" b="0" i="1" smtClean="0">
                                <a:latin typeface="Cambria Math" panose="02040503050406030204" pitchFamily="18" charset="0"/>
                              </a:rPr>
                            </m:ctrlPr>
                          </m:sSubPr>
                          <m:e>
                            <m:r>
                              <a:rPr lang="fr-FR" b="0" i="1" smtClean="0">
                                <a:latin typeface="Cambria Math"/>
                              </a:rPr>
                              <m:t>𝑈</m:t>
                            </m:r>
                          </m:e>
                          <m:sub>
                            <m:r>
                              <a:rPr lang="fr-FR" b="0" i="1" smtClean="0">
                                <a:latin typeface="Cambria Math"/>
                              </a:rPr>
                              <m:t>𝑀𝑎𝑥</m:t>
                            </m:r>
                          </m:sub>
                        </m:sSub>
                        <m:r>
                          <a:rPr lang="fr-FR" b="0" i="1" smtClean="0">
                            <a:latin typeface="Cambria Math"/>
                          </a:rPr>
                          <m:t>−</m:t>
                        </m:r>
                        <m:sSub>
                          <m:sSubPr>
                            <m:ctrlPr>
                              <a:rPr lang="fr-FR" b="0" i="1" smtClean="0">
                                <a:latin typeface="Cambria Math" panose="02040503050406030204" pitchFamily="18" charset="0"/>
                              </a:rPr>
                            </m:ctrlPr>
                          </m:sSubPr>
                          <m:e>
                            <m:r>
                              <a:rPr lang="fr-FR" b="0" i="1" smtClean="0">
                                <a:latin typeface="Cambria Math"/>
                              </a:rPr>
                              <m:t>𝑈</m:t>
                            </m:r>
                          </m:e>
                          <m:sub>
                            <m:r>
                              <a:rPr lang="fr-FR" b="0" i="1" smtClean="0">
                                <a:latin typeface="Cambria Math"/>
                              </a:rPr>
                              <m:t>𝑚𝑖𝑛</m:t>
                            </m:r>
                          </m:sub>
                        </m:sSub>
                      </m:num>
                      <m:den>
                        <m:r>
                          <a:rPr lang="fr-FR" b="0" i="1" smtClean="0">
                            <a:latin typeface="Cambria Math"/>
                          </a:rPr>
                          <m:t>2</m:t>
                        </m:r>
                        <m:sSub>
                          <m:sSubPr>
                            <m:ctrlPr>
                              <a:rPr lang="fr-FR" b="0" i="1" smtClean="0">
                                <a:latin typeface="Cambria Math" panose="02040503050406030204" pitchFamily="18" charset="0"/>
                              </a:rPr>
                            </m:ctrlPr>
                          </m:sSubPr>
                          <m:e>
                            <m:r>
                              <a:rPr lang="fr-FR" b="0" i="1" smtClean="0">
                                <a:latin typeface="Cambria Math"/>
                              </a:rPr>
                              <m:t>𝑈</m:t>
                            </m:r>
                          </m:e>
                          <m:sub>
                            <m:r>
                              <a:rPr lang="fr-FR" b="0" i="1" smtClean="0">
                                <a:latin typeface="Cambria Math"/>
                              </a:rPr>
                              <m:t>𝑀𝑜𝑦</m:t>
                            </m:r>
                          </m:sub>
                        </m:sSub>
                      </m:den>
                    </m:f>
                  </m:oMath>
                </a14:m>
                <a:endParaRPr lang="fr-FR" dirty="0"/>
              </a:p>
            </p:txBody>
          </p:sp>
        </mc:Choice>
        <mc:Fallback xmlns="">
          <p:sp>
            <p:nvSpPr>
              <p:cNvPr id="3" name="ZoneTexte 2"/>
              <p:cNvSpPr txBox="1">
                <a:spLocks noRot="1" noChangeAspect="1" noMove="1" noResize="1" noEditPoints="1" noAdjustHandles="1" noChangeArrowheads="1" noChangeShapeType="1" noTextEdit="1"/>
              </p:cNvSpPr>
              <p:nvPr/>
            </p:nvSpPr>
            <p:spPr>
              <a:xfrm>
                <a:off x="827584" y="4941168"/>
                <a:ext cx="7920880" cy="824713"/>
              </a:xfrm>
              <a:prstGeom prst="rect">
                <a:avLst/>
              </a:prstGeom>
              <a:blipFill rotWithShape="1">
                <a:blip r:embed="rId4" cstate="print"/>
                <a:stretch>
                  <a:fillRect l="-539" t="-1481" b="-2222"/>
                </a:stretch>
              </a:blipFill>
            </p:spPr>
            <p:txBody>
              <a:bodyPr/>
              <a:lstStyle/>
              <a:p>
                <a:r>
                  <a:rPr lang="fr-FR">
                    <a:noFill/>
                  </a:rPr>
                  <a:t> </a:t>
                </a:r>
              </a:p>
            </p:txBody>
          </p:sp>
        </mc:Fallback>
      </mc:AlternateContent>
    </p:spTree>
    <p:extLst>
      <p:ext uri="{BB962C8B-B14F-4D97-AF65-F5344CB8AC3E}">
        <p14:creationId xmlns:p14="http://schemas.microsoft.com/office/powerpoint/2010/main" val="2690922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C686330-ED2D-434A-85FA-DC67D8892DF5}" type="slidenum">
              <a:rPr lang="fr-FR" smtClean="0"/>
              <a:pPr/>
              <a:t>25</a:t>
            </a:fld>
            <a:endParaRPr lang="fr-FR"/>
          </a:p>
        </p:txBody>
      </p:sp>
      <p:sp>
        <p:nvSpPr>
          <p:cNvPr id="3" name="Rectangle 2"/>
          <p:cNvSpPr/>
          <p:nvPr/>
        </p:nvSpPr>
        <p:spPr>
          <a:xfrm>
            <a:off x="1346192" y="260648"/>
            <a:ext cx="6450805" cy="646331"/>
          </a:xfrm>
          <a:prstGeom prst="rect">
            <a:avLst/>
          </a:prstGeom>
        </p:spPr>
        <p:txBody>
          <a:bodyPr wrap="none">
            <a:spAutoFit/>
          </a:bodyPr>
          <a:lstStyle/>
          <a:p>
            <a:pPr algn="ctr">
              <a:defRPr/>
            </a:pPr>
            <a:r>
              <a:rPr lang="fr-FR" sz="3600" b="1" dirty="0" smtClean="0">
                <a:effectLst>
                  <a:outerShdw blurRad="38100" dist="38100" dir="2700000" algn="tl">
                    <a:srgbClr val="C0C0C0"/>
                  </a:outerShdw>
                </a:effectLst>
                <a:latin typeface="Trebuchet MS" pitchFamily="34" charset="0"/>
              </a:rPr>
              <a:t>Interrupteurs Commandables</a:t>
            </a:r>
            <a:endParaRPr lang="fr-FR" sz="3600" b="1" dirty="0">
              <a:effectLst>
                <a:outerShdw blurRad="38100" dist="38100" dir="2700000" algn="tl">
                  <a:srgbClr val="C0C0C0"/>
                </a:outerShdw>
              </a:effectLst>
              <a:latin typeface="Trebuchet MS"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700808"/>
            <a:ext cx="1113436" cy="1284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0401" y="1700808"/>
            <a:ext cx="1296144"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6056" y="1526493"/>
            <a:ext cx="1633364" cy="1633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6296" y="1595648"/>
            <a:ext cx="1495053" cy="1495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66587" y="4293096"/>
            <a:ext cx="1252302" cy="1373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90458" y="4372537"/>
            <a:ext cx="1821898" cy="121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1090222" y="3284984"/>
            <a:ext cx="2446504" cy="646331"/>
          </a:xfrm>
          <a:prstGeom prst="rect">
            <a:avLst/>
          </a:prstGeom>
          <a:noFill/>
        </p:spPr>
        <p:txBody>
          <a:bodyPr wrap="none" rtlCol="0">
            <a:spAutoFit/>
          </a:bodyPr>
          <a:lstStyle/>
          <a:p>
            <a:pPr algn="ctr"/>
            <a:r>
              <a:rPr lang="fr-FR" b="1" i="1" dirty="0" smtClean="0"/>
              <a:t>Transistor Bipolaire </a:t>
            </a:r>
          </a:p>
          <a:p>
            <a:pPr algn="ctr"/>
            <a:r>
              <a:rPr lang="fr-FR" i="1" dirty="0" smtClean="0"/>
              <a:t>(Commandé en courant)</a:t>
            </a:r>
            <a:endParaRPr lang="fr-FR" i="1" dirty="0"/>
          </a:p>
        </p:txBody>
      </p:sp>
      <p:sp>
        <p:nvSpPr>
          <p:cNvPr id="12" name="ZoneTexte 11"/>
          <p:cNvSpPr txBox="1"/>
          <p:nvPr/>
        </p:nvSpPr>
        <p:spPr>
          <a:xfrm>
            <a:off x="6034686" y="3314814"/>
            <a:ext cx="2403223" cy="646331"/>
          </a:xfrm>
          <a:prstGeom prst="rect">
            <a:avLst/>
          </a:prstGeom>
          <a:noFill/>
        </p:spPr>
        <p:txBody>
          <a:bodyPr wrap="none" rtlCol="0">
            <a:spAutoFit/>
          </a:bodyPr>
          <a:lstStyle/>
          <a:p>
            <a:pPr algn="ctr"/>
            <a:r>
              <a:rPr lang="fr-FR" b="1" i="1" dirty="0" smtClean="0"/>
              <a:t>MOSFET</a:t>
            </a:r>
          </a:p>
          <a:p>
            <a:pPr algn="ctr"/>
            <a:r>
              <a:rPr lang="fr-FR" i="1" dirty="0" smtClean="0"/>
              <a:t>(Commandé en tension)</a:t>
            </a:r>
            <a:endParaRPr lang="fr-FR" i="1" dirty="0"/>
          </a:p>
        </p:txBody>
      </p:sp>
      <p:sp>
        <p:nvSpPr>
          <p:cNvPr id="13" name="ZoneTexte 12"/>
          <p:cNvSpPr txBox="1"/>
          <p:nvPr/>
        </p:nvSpPr>
        <p:spPr>
          <a:xfrm>
            <a:off x="3666029" y="5877272"/>
            <a:ext cx="2403222" cy="646331"/>
          </a:xfrm>
          <a:prstGeom prst="rect">
            <a:avLst/>
          </a:prstGeom>
          <a:noFill/>
        </p:spPr>
        <p:txBody>
          <a:bodyPr wrap="none" rtlCol="0">
            <a:spAutoFit/>
          </a:bodyPr>
          <a:lstStyle/>
          <a:p>
            <a:pPr algn="ctr"/>
            <a:r>
              <a:rPr lang="fr-FR" b="1" i="1" dirty="0" smtClean="0"/>
              <a:t>IGBT</a:t>
            </a:r>
          </a:p>
          <a:p>
            <a:pPr algn="ctr"/>
            <a:r>
              <a:rPr lang="fr-FR" i="1" dirty="0" smtClean="0"/>
              <a:t>(Commandé en tension)</a:t>
            </a:r>
            <a:endParaRPr lang="fr-FR" i="1" dirty="0"/>
          </a:p>
        </p:txBody>
      </p:sp>
    </p:spTree>
    <p:extLst>
      <p:ext uri="{BB962C8B-B14F-4D97-AF65-F5344CB8AC3E}">
        <p14:creationId xmlns:p14="http://schemas.microsoft.com/office/powerpoint/2010/main" val="4261108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C686330-ED2D-434A-85FA-DC67D8892DF5}" type="slidenum">
              <a:rPr lang="fr-FR" smtClean="0"/>
              <a:pPr/>
              <a:t>26</a:t>
            </a:fld>
            <a:endParaRPr lang="fr-FR"/>
          </a:p>
        </p:txBody>
      </p:sp>
      <p:sp>
        <p:nvSpPr>
          <p:cNvPr id="3" name="Rectangle 2"/>
          <p:cNvSpPr/>
          <p:nvPr/>
        </p:nvSpPr>
        <p:spPr>
          <a:xfrm>
            <a:off x="777926" y="118692"/>
            <a:ext cx="7587334" cy="646331"/>
          </a:xfrm>
          <a:prstGeom prst="rect">
            <a:avLst/>
          </a:prstGeom>
        </p:spPr>
        <p:txBody>
          <a:bodyPr wrap="none">
            <a:spAutoFit/>
          </a:bodyPr>
          <a:lstStyle/>
          <a:p>
            <a:pPr algn="ctr">
              <a:defRPr/>
            </a:pPr>
            <a:r>
              <a:rPr lang="fr-FR" sz="3600" b="1" dirty="0" smtClean="0">
                <a:effectLst>
                  <a:outerShdw blurRad="38100" dist="38100" dir="2700000" algn="tl">
                    <a:srgbClr val="C0C0C0"/>
                  </a:outerShdw>
                </a:effectLst>
                <a:latin typeface="Trebuchet MS" pitchFamily="34" charset="0"/>
              </a:rPr>
              <a:t>Différents types de convertisseurs</a:t>
            </a:r>
            <a:endParaRPr lang="fr-FR" sz="3600" b="1" dirty="0">
              <a:effectLst>
                <a:outerShdw blurRad="38100" dist="38100" dir="2700000" algn="tl">
                  <a:srgbClr val="C0C0C0"/>
                </a:outerShdw>
              </a:effectLst>
              <a:latin typeface="Trebuchet MS" pitchFamily="34"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3958907791"/>
              </p:ext>
            </p:extLst>
          </p:nvPr>
        </p:nvGraphicFramePr>
        <p:xfrm>
          <a:off x="323120" y="980728"/>
          <a:ext cx="8496945" cy="5400600"/>
        </p:xfrm>
        <a:graphic>
          <a:graphicData uri="http://schemas.openxmlformats.org/drawingml/2006/table">
            <a:tbl>
              <a:tblPr firstRow="1" bandRow="1">
                <a:tableStyleId>{5C22544A-7EE6-4342-B048-85BDC9FD1C3A}</a:tableStyleId>
              </a:tblPr>
              <a:tblGrid>
                <a:gridCol w="2958817"/>
                <a:gridCol w="2958817"/>
                <a:gridCol w="2579311"/>
              </a:tblGrid>
              <a:tr h="474645">
                <a:tc>
                  <a:txBody>
                    <a:bodyPr/>
                    <a:lstStyle/>
                    <a:p>
                      <a:pPr algn="ctr"/>
                      <a:r>
                        <a:rPr lang="fr-FR" dirty="0" smtClean="0"/>
                        <a:t>CEP</a:t>
                      </a:r>
                      <a:endParaRPr lang="fr-FR" dirty="0"/>
                    </a:p>
                  </a:txBody>
                  <a:tcPr/>
                </a:tc>
                <a:tc>
                  <a:txBody>
                    <a:bodyPr/>
                    <a:lstStyle/>
                    <a:p>
                      <a:pPr algn="ctr"/>
                      <a:r>
                        <a:rPr lang="fr-FR" dirty="0" smtClean="0"/>
                        <a:t>Schéma</a:t>
                      </a:r>
                      <a:endParaRPr lang="fr-FR" dirty="0"/>
                    </a:p>
                  </a:txBody>
                  <a:tcPr/>
                </a:tc>
                <a:tc>
                  <a:txBody>
                    <a:bodyPr/>
                    <a:lstStyle/>
                    <a:p>
                      <a:pPr algn="ctr"/>
                      <a:r>
                        <a:rPr lang="fr-FR" dirty="0" smtClean="0"/>
                        <a:t>Source/Charge</a:t>
                      </a:r>
                      <a:endParaRPr lang="fr-FR" dirty="0"/>
                    </a:p>
                  </a:txBody>
                  <a:tcPr/>
                </a:tc>
              </a:tr>
              <a:tr h="1613587">
                <a:tc>
                  <a:txBody>
                    <a:bodyPr/>
                    <a:lstStyle/>
                    <a:p>
                      <a:pPr algn="ctr"/>
                      <a:endParaRPr lang="fr-FR" dirty="0" smtClean="0"/>
                    </a:p>
                    <a:p>
                      <a:pPr algn="ctr"/>
                      <a:endParaRPr lang="fr-FR" dirty="0" smtClean="0"/>
                    </a:p>
                    <a:p>
                      <a:pPr algn="ctr"/>
                      <a:r>
                        <a:rPr lang="fr-FR" dirty="0" smtClean="0"/>
                        <a:t>Hacheur</a:t>
                      </a:r>
                      <a:endParaRPr lang="fr-FR" dirty="0"/>
                    </a:p>
                  </a:txBody>
                  <a:tcPr/>
                </a:tc>
                <a:tc>
                  <a:txBody>
                    <a:bodyPr/>
                    <a:lstStyle/>
                    <a:p>
                      <a:pPr algn="ctr"/>
                      <a:endParaRPr lang="fr-FR" dirty="0"/>
                    </a:p>
                  </a:txBody>
                  <a:tcPr/>
                </a:tc>
                <a:tc>
                  <a:txBody>
                    <a:bodyPr/>
                    <a:lstStyle/>
                    <a:p>
                      <a:pPr algn="ctr"/>
                      <a:endParaRPr lang="fr-FR" dirty="0" smtClean="0"/>
                    </a:p>
                    <a:p>
                      <a:pPr algn="ctr"/>
                      <a:endParaRPr lang="fr-FR" dirty="0" smtClean="0"/>
                    </a:p>
                    <a:p>
                      <a:pPr algn="ctr"/>
                      <a:r>
                        <a:rPr lang="fr-FR" dirty="0" smtClean="0"/>
                        <a:t>DC/DC</a:t>
                      </a:r>
                      <a:endParaRPr lang="fr-FR" dirty="0"/>
                    </a:p>
                  </a:txBody>
                  <a:tcPr/>
                </a:tc>
              </a:tr>
              <a:tr h="1728192">
                <a:tc>
                  <a:txBody>
                    <a:bodyPr/>
                    <a:lstStyle/>
                    <a:p>
                      <a:pPr algn="ctr"/>
                      <a:endParaRPr lang="fr-FR" dirty="0" smtClean="0"/>
                    </a:p>
                    <a:p>
                      <a:pPr algn="ctr"/>
                      <a:endParaRPr lang="fr-FR" dirty="0" smtClean="0"/>
                    </a:p>
                    <a:p>
                      <a:pPr algn="ctr"/>
                      <a:endParaRPr lang="fr-FR" dirty="0" smtClean="0"/>
                    </a:p>
                    <a:p>
                      <a:pPr algn="ctr"/>
                      <a:r>
                        <a:rPr lang="fr-FR" dirty="0" smtClean="0"/>
                        <a:t>Onduleur</a:t>
                      </a:r>
                      <a:endParaRPr lang="fr-FR" dirty="0"/>
                    </a:p>
                  </a:txBody>
                  <a:tcPr/>
                </a:tc>
                <a:tc>
                  <a:txBody>
                    <a:bodyPr/>
                    <a:lstStyle/>
                    <a:p>
                      <a:pPr algn="ctr"/>
                      <a:endParaRPr lang="fr-FR" dirty="0"/>
                    </a:p>
                  </a:txBody>
                  <a:tcPr/>
                </a:tc>
                <a:tc>
                  <a:txBody>
                    <a:bodyPr/>
                    <a:lstStyle/>
                    <a:p>
                      <a:pPr algn="ctr"/>
                      <a:endParaRPr lang="fr-FR" dirty="0" smtClean="0"/>
                    </a:p>
                    <a:p>
                      <a:pPr algn="ctr"/>
                      <a:endParaRPr lang="fr-FR" dirty="0" smtClean="0"/>
                    </a:p>
                    <a:p>
                      <a:pPr algn="ctr"/>
                      <a:r>
                        <a:rPr lang="fr-FR" dirty="0" smtClean="0"/>
                        <a:t>DC/AC</a:t>
                      </a:r>
                      <a:endParaRPr lang="fr-FR" dirty="0"/>
                    </a:p>
                  </a:txBody>
                  <a:tcPr/>
                </a:tc>
              </a:tr>
              <a:tr h="1584176">
                <a:tc>
                  <a:txBody>
                    <a:bodyPr/>
                    <a:lstStyle/>
                    <a:p>
                      <a:pPr algn="ctr"/>
                      <a:endParaRPr lang="fr-FR" dirty="0" smtClean="0"/>
                    </a:p>
                    <a:p>
                      <a:pPr algn="ctr"/>
                      <a:endParaRPr lang="fr-FR" dirty="0" smtClean="0"/>
                    </a:p>
                    <a:p>
                      <a:pPr algn="ctr"/>
                      <a:r>
                        <a:rPr lang="fr-FR" dirty="0" smtClean="0"/>
                        <a:t>Redresseur</a:t>
                      </a:r>
                      <a:endParaRPr lang="fr-FR" dirty="0"/>
                    </a:p>
                  </a:txBody>
                  <a:tcPr/>
                </a:tc>
                <a:tc>
                  <a:txBody>
                    <a:bodyPr/>
                    <a:lstStyle/>
                    <a:p>
                      <a:pPr algn="ctr"/>
                      <a:endParaRPr lang="fr-FR" dirty="0"/>
                    </a:p>
                  </a:txBody>
                  <a:tcPr/>
                </a:tc>
                <a:tc>
                  <a:txBody>
                    <a:bodyPr/>
                    <a:lstStyle/>
                    <a:p>
                      <a:pPr algn="ctr"/>
                      <a:endParaRPr lang="fr-FR" dirty="0" smtClean="0"/>
                    </a:p>
                    <a:p>
                      <a:pPr algn="ctr"/>
                      <a:endParaRPr lang="fr-FR" dirty="0" smtClean="0"/>
                    </a:p>
                    <a:p>
                      <a:pPr algn="ctr"/>
                      <a:r>
                        <a:rPr lang="fr-FR" dirty="0" smtClean="0"/>
                        <a:t>AC/DC</a:t>
                      </a:r>
                      <a:endParaRPr lang="fr-FR" dirty="0"/>
                    </a:p>
                  </a:txBody>
                  <a:tcPr/>
                </a:tc>
              </a:tr>
            </a:tbl>
          </a:graphicData>
        </a:graphic>
      </p:graphicFrame>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9762" y="1628800"/>
            <a:ext cx="1523661" cy="1106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3147" y="3212976"/>
            <a:ext cx="2396892" cy="1340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6036" y="5013176"/>
            <a:ext cx="2011114" cy="1180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6911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C686330-ED2D-434A-85FA-DC67D8892DF5}" type="slidenum">
              <a:rPr lang="fr-FR" smtClean="0"/>
              <a:pPr/>
              <a:t>27</a:t>
            </a:fld>
            <a:endParaRPr lang="fr-FR"/>
          </a:p>
        </p:txBody>
      </p:sp>
      <p:sp>
        <p:nvSpPr>
          <p:cNvPr id="3" name="Rectangle 2"/>
          <p:cNvSpPr/>
          <p:nvPr/>
        </p:nvSpPr>
        <p:spPr>
          <a:xfrm>
            <a:off x="1250018" y="260648"/>
            <a:ext cx="6643165" cy="646331"/>
          </a:xfrm>
          <a:prstGeom prst="rect">
            <a:avLst/>
          </a:prstGeom>
        </p:spPr>
        <p:txBody>
          <a:bodyPr wrap="none">
            <a:spAutoFit/>
          </a:bodyPr>
          <a:lstStyle/>
          <a:p>
            <a:pPr algn="ctr">
              <a:defRPr/>
            </a:pPr>
            <a:r>
              <a:rPr lang="fr-FR" sz="3600" b="1" dirty="0" smtClean="0">
                <a:effectLst>
                  <a:outerShdw blurRad="38100" dist="38100" dir="2700000" algn="tl">
                    <a:srgbClr val="C0C0C0"/>
                  </a:outerShdw>
                </a:effectLst>
                <a:latin typeface="Trebuchet MS" pitchFamily="34" charset="0"/>
              </a:rPr>
              <a:t>Quadrants de fonctionnement</a:t>
            </a:r>
            <a:endParaRPr lang="fr-FR" sz="3600" b="1" dirty="0">
              <a:effectLst>
                <a:outerShdw blurRad="38100" dist="38100" dir="2700000" algn="tl">
                  <a:srgbClr val="C0C0C0"/>
                </a:outerShdw>
              </a:effectLst>
              <a:latin typeface="Trebuchet MS" pitchFamily="34" charset="0"/>
            </a:endParaRPr>
          </a:p>
        </p:txBody>
      </p:sp>
      <p:pic>
        <p:nvPicPr>
          <p:cNvPr id="3074" name="Picture 2" descr="C:\Users\Romain\Desktop\MecaUTC\Cours P13\Quadrant CE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1454" y="1124744"/>
            <a:ext cx="2800292" cy="2301230"/>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p:cNvSpPr txBox="1"/>
          <p:nvPr/>
        </p:nvSpPr>
        <p:spPr>
          <a:xfrm>
            <a:off x="181616" y="4221088"/>
            <a:ext cx="8779968" cy="2031325"/>
          </a:xfrm>
          <a:prstGeom prst="rect">
            <a:avLst/>
          </a:prstGeom>
          <a:noFill/>
        </p:spPr>
        <p:txBody>
          <a:bodyPr wrap="none" rtlCol="0">
            <a:spAutoFit/>
          </a:bodyPr>
          <a:lstStyle/>
          <a:p>
            <a:pPr marL="285750" indent="-285750" algn="just">
              <a:buFont typeface="Arial" pitchFamily="34" charset="0"/>
              <a:buChar char="•"/>
            </a:pPr>
            <a:r>
              <a:rPr lang="fr-FR" dirty="0" smtClean="0"/>
              <a:t>Quadrants de fonctionnement définis en fonction de la tension et du courant que </a:t>
            </a:r>
          </a:p>
          <a:p>
            <a:pPr algn="just"/>
            <a:r>
              <a:rPr lang="fr-FR" dirty="0" smtClean="0"/>
              <a:t>peut fournir le CEP  </a:t>
            </a:r>
          </a:p>
          <a:p>
            <a:pPr algn="just"/>
            <a:endParaRPr lang="fr-FR" dirty="0"/>
          </a:p>
          <a:p>
            <a:pPr marL="285750" indent="-285750" algn="just">
              <a:buFont typeface="Arial" pitchFamily="34" charset="0"/>
              <a:buChar char="•"/>
            </a:pPr>
            <a:r>
              <a:rPr lang="fr-FR" dirty="0" smtClean="0"/>
              <a:t>Dépendent généralement du nombre d’interrupteur du CEP </a:t>
            </a:r>
          </a:p>
          <a:p>
            <a:pPr marL="285750" indent="-285750" algn="just">
              <a:buFont typeface="Arial" pitchFamily="34" charset="0"/>
              <a:buChar char="•"/>
            </a:pPr>
            <a:endParaRPr lang="fr-FR" dirty="0"/>
          </a:p>
          <a:p>
            <a:pPr marL="285750" indent="-285750" algn="just">
              <a:buFont typeface="Arial" pitchFamily="34" charset="0"/>
              <a:buChar char="•"/>
            </a:pPr>
            <a:r>
              <a:rPr lang="fr-FR" dirty="0" smtClean="0"/>
              <a:t>Quadrants du CEP ≠ Quadrants du moteur</a:t>
            </a:r>
          </a:p>
          <a:p>
            <a:pPr algn="just"/>
            <a:endParaRPr lang="fr-FR" dirty="0"/>
          </a:p>
        </p:txBody>
      </p:sp>
    </p:spTree>
    <p:extLst>
      <p:ext uri="{BB962C8B-B14F-4D97-AF65-F5344CB8AC3E}">
        <p14:creationId xmlns:p14="http://schemas.microsoft.com/office/powerpoint/2010/main" val="3985819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C686330-ED2D-434A-85FA-DC67D8892DF5}" type="slidenum">
              <a:rPr lang="fr-FR" smtClean="0"/>
              <a:pPr/>
              <a:t>28</a:t>
            </a:fld>
            <a:endParaRPr lang="fr-FR"/>
          </a:p>
        </p:txBody>
      </p:sp>
      <p:sp>
        <p:nvSpPr>
          <p:cNvPr id="3" name="Rectangle 2"/>
          <p:cNvSpPr/>
          <p:nvPr/>
        </p:nvSpPr>
        <p:spPr>
          <a:xfrm>
            <a:off x="2943132" y="378254"/>
            <a:ext cx="3446777" cy="646331"/>
          </a:xfrm>
          <a:prstGeom prst="rect">
            <a:avLst/>
          </a:prstGeom>
        </p:spPr>
        <p:txBody>
          <a:bodyPr wrap="none">
            <a:spAutoFit/>
          </a:bodyPr>
          <a:lstStyle/>
          <a:p>
            <a:pPr algn="ctr">
              <a:defRPr/>
            </a:pPr>
            <a:r>
              <a:rPr lang="fr-FR" sz="3600" b="1" dirty="0" smtClean="0">
                <a:solidFill>
                  <a:srgbClr val="FF0000"/>
                </a:solidFill>
                <a:effectLst>
                  <a:outerShdw blurRad="38100" dist="38100" dir="2700000" algn="tl">
                    <a:srgbClr val="C0C0C0"/>
                  </a:outerShdw>
                </a:effectLst>
                <a:latin typeface="Trebuchet MS" pitchFamily="34" charset="0"/>
              </a:rPr>
              <a:t>Le(s) Moteur(s)</a:t>
            </a:r>
            <a:endParaRPr lang="fr-FR" sz="3600" b="1" dirty="0">
              <a:solidFill>
                <a:srgbClr val="FF0000"/>
              </a:solidFill>
              <a:effectLst>
                <a:outerShdw blurRad="38100" dist="38100" dir="2700000" algn="tl">
                  <a:srgbClr val="C0C0C0"/>
                </a:outerShdw>
              </a:effectLst>
              <a:latin typeface="Trebuchet MS" pitchFamily="34" charset="0"/>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926" y="2204864"/>
            <a:ext cx="4556340" cy="3049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1968113"/>
            <a:ext cx="4050378" cy="3522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1498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C686330-ED2D-434A-85FA-DC67D8892DF5}" type="slidenum">
              <a:rPr lang="fr-FR" smtClean="0"/>
              <a:pPr/>
              <a:t>29</a:t>
            </a:fld>
            <a:endParaRPr lang="fr-FR"/>
          </a:p>
        </p:txBody>
      </p:sp>
      <p:sp>
        <p:nvSpPr>
          <p:cNvPr id="3" name="Rectangle 2"/>
          <p:cNvSpPr/>
          <p:nvPr/>
        </p:nvSpPr>
        <p:spPr>
          <a:xfrm>
            <a:off x="1454407" y="188640"/>
            <a:ext cx="6234399" cy="646331"/>
          </a:xfrm>
          <a:prstGeom prst="rect">
            <a:avLst/>
          </a:prstGeom>
        </p:spPr>
        <p:txBody>
          <a:bodyPr wrap="none">
            <a:spAutoFit/>
          </a:bodyPr>
          <a:lstStyle/>
          <a:p>
            <a:pPr algn="ctr">
              <a:defRPr/>
            </a:pPr>
            <a:r>
              <a:rPr lang="fr-FR" sz="3600" b="1" dirty="0" smtClean="0">
                <a:effectLst>
                  <a:outerShdw blurRad="38100" dist="38100" dir="2700000" algn="tl">
                    <a:srgbClr val="C0C0C0"/>
                  </a:outerShdw>
                </a:effectLst>
                <a:latin typeface="Trebuchet MS" pitchFamily="34" charset="0"/>
              </a:rPr>
              <a:t>Différents types de moteurs</a:t>
            </a:r>
            <a:endParaRPr lang="fr-FR" sz="3600" b="1" dirty="0">
              <a:effectLst>
                <a:outerShdw blurRad="38100" dist="38100" dir="2700000" algn="tl">
                  <a:srgbClr val="C0C0C0"/>
                </a:outerShdw>
              </a:effectLst>
              <a:latin typeface="Trebuchet MS" pitchFamily="34" charset="0"/>
            </a:endParaRPr>
          </a:p>
        </p:txBody>
      </p:sp>
      <p:sp>
        <p:nvSpPr>
          <p:cNvPr id="4" name="ZoneTexte 3"/>
          <p:cNvSpPr txBox="1"/>
          <p:nvPr/>
        </p:nvSpPr>
        <p:spPr>
          <a:xfrm>
            <a:off x="503154" y="906979"/>
            <a:ext cx="8136904" cy="6001643"/>
          </a:xfrm>
          <a:prstGeom prst="rect">
            <a:avLst/>
          </a:prstGeom>
          <a:noFill/>
        </p:spPr>
        <p:txBody>
          <a:bodyPr wrap="square" rtlCol="0">
            <a:spAutoFit/>
          </a:bodyPr>
          <a:lstStyle/>
          <a:p>
            <a:pPr marL="285750" indent="-285750">
              <a:buFont typeface="Arial" pitchFamily="34" charset="0"/>
              <a:buChar char="•"/>
            </a:pPr>
            <a:r>
              <a:rPr lang="fr-FR" sz="2400" dirty="0" smtClean="0"/>
              <a:t>Machines CC à collecteur mécanique </a:t>
            </a:r>
          </a:p>
          <a:p>
            <a:pPr marL="285750" indent="-285750">
              <a:buFont typeface="Arial" pitchFamily="34" charset="0"/>
              <a:buChar char="•"/>
            </a:pPr>
            <a:r>
              <a:rPr lang="fr-FR" sz="2400" dirty="0" smtClean="0"/>
              <a:t>Machines </a:t>
            </a:r>
            <a:r>
              <a:rPr lang="fr-FR" sz="2400" dirty="0" err="1" smtClean="0"/>
              <a:t>Brushless</a:t>
            </a:r>
            <a:r>
              <a:rPr lang="fr-FR" sz="2400" dirty="0" smtClean="0"/>
              <a:t> à collecteur électronique </a:t>
            </a:r>
          </a:p>
          <a:p>
            <a:pPr marL="285750" indent="-285750">
              <a:buFont typeface="Arial" pitchFamily="34" charset="0"/>
              <a:buChar char="•"/>
            </a:pPr>
            <a:r>
              <a:rPr lang="fr-FR" sz="2400" dirty="0" smtClean="0"/>
              <a:t>Machines Asynchrones Triphasés </a:t>
            </a:r>
          </a:p>
          <a:p>
            <a:pPr marL="285750" indent="-285750">
              <a:buFont typeface="Arial" pitchFamily="34" charset="0"/>
              <a:buChar char="•"/>
            </a:pPr>
            <a:r>
              <a:rPr lang="fr-FR" sz="2400" dirty="0" smtClean="0"/>
              <a:t>Machines Asynchrones Monophasés</a:t>
            </a:r>
          </a:p>
          <a:p>
            <a:pPr marL="285750" indent="-285750">
              <a:buFont typeface="Arial" pitchFamily="34" charset="0"/>
              <a:buChar char="•"/>
            </a:pPr>
            <a:r>
              <a:rPr lang="fr-FR" sz="2400" dirty="0" smtClean="0"/>
              <a:t>Moteur pas à pas </a:t>
            </a:r>
          </a:p>
          <a:p>
            <a:pPr marL="285750" indent="-285750">
              <a:buFont typeface="Arial" pitchFamily="34" charset="0"/>
              <a:buChar char="•"/>
            </a:pPr>
            <a:r>
              <a:rPr lang="fr-FR" sz="2400" dirty="0" smtClean="0"/>
              <a:t>Machines Synchrones </a:t>
            </a:r>
          </a:p>
          <a:p>
            <a:pPr marL="285750" indent="-285750">
              <a:buFont typeface="Arial" pitchFamily="34" charset="0"/>
              <a:buChar char="•"/>
            </a:pPr>
            <a:r>
              <a:rPr lang="fr-FR" sz="2400" dirty="0" smtClean="0"/>
              <a:t>Machines </a:t>
            </a:r>
            <a:r>
              <a:rPr lang="fr-FR" sz="2400" dirty="0" err="1" smtClean="0"/>
              <a:t>Autosynchrones</a:t>
            </a:r>
            <a:r>
              <a:rPr lang="fr-FR" sz="2400" dirty="0" smtClean="0"/>
              <a:t>…….. </a:t>
            </a:r>
          </a:p>
          <a:p>
            <a:endParaRPr lang="fr-FR" sz="2400" dirty="0"/>
          </a:p>
          <a:p>
            <a:r>
              <a:rPr lang="fr-FR" sz="2400" dirty="0" smtClean="0"/>
              <a:t>Dans l’automobile trois types principalement utilisés aujourd’hui : </a:t>
            </a:r>
          </a:p>
          <a:p>
            <a:endParaRPr lang="fr-FR" sz="2400" dirty="0"/>
          </a:p>
          <a:p>
            <a:pPr marL="342900" indent="-342900">
              <a:buFont typeface="Wingdings" pitchFamily="2" charset="2"/>
              <a:buChar char="Ø"/>
            </a:pPr>
            <a:r>
              <a:rPr lang="fr-FR" sz="2400" dirty="0" smtClean="0"/>
              <a:t>Synchrone à rotor bobiné (Renault, Nissan)</a:t>
            </a:r>
          </a:p>
          <a:p>
            <a:pPr marL="342900" indent="-342900">
              <a:buFont typeface="Wingdings" pitchFamily="2" charset="2"/>
              <a:buChar char="Ø"/>
            </a:pPr>
            <a:r>
              <a:rPr lang="fr-FR" sz="2400" dirty="0" smtClean="0"/>
              <a:t>Synchrone à rotor à aimants permanents (Toyota, PSA)</a:t>
            </a:r>
          </a:p>
          <a:p>
            <a:pPr marL="342900" indent="-342900">
              <a:buFont typeface="Wingdings" pitchFamily="2" charset="2"/>
              <a:buChar char="Ø"/>
            </a:pPr>
            <a:r>
              <a:rPr lang="fr-FR" sz="2400" dirty="0" smtClean="0"/>
              <a:t>Asynchrone (Plus fiable que les synchrones mais rendements plus faibles, plutôt sur les hybrides)</a:t>
            </a:r>
          </a:p>
          <a:p>
            <a:endParaRPr lang="fr-FR" sz="2400" dirty="0"/>
          </a:p>
        </p:txBody>
      </p:sp>
    </p:spTree>
    <p:extLst>
      <p:ext uri="{BB962C8B-B14F-4D97-AF65-F5344CB8AC3E}">
        <p14:creationId xmlns:p14="http://schemas.microsoft.com/office/powerpoint/2010/main" val="3421245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137160" indent="0">
              <a:buNone/>
            </a:pPr>
            <a:r>
              <a:rPr lang="fr-FR" dirty="0" smtClean="0">
                <a:solidFill>
                  <a:srgbClr val="FF0000"/>
                </a:solidFill>
              </a:rPr>
              <a:t>I Comparaison Electrique/Thermique </a:t>
            </a:r>
          </a:p>
          <a:p>
            <a:pPr marL="137160" indent="0">
              <a:buNone/>
            </a:pPr>
            <a:endParaRPr lang="fr-FR" dirty="0" smtClean="0">
              <a:solidFill>
                <a:srgbClr val="FF0000"/>
              </a:solidFill>
            </a:endParaRPr>
          </a:p>
          <a:p>
            <a:pPr marL="137160" indent="0">
              <a:buNone/>
            </a:pPr>
            <a:r>
              <a:rPr lang="fr-FR" dirty="0" smtClean="0">
                <a:solidFill>
                  <a:srgbClr val="FF0000"/>
                </a:solidFill>
              </a:rPr>
              <a:t>II Chaine de Traction d’un VE  </a:t>
            </a:r>
          </a:p>
          <a:p>
            <a:pPr marL="137160" indent="0">
              <a:buNone/>
            </a:pPr>
            <a:r>
              <a:rPr lang="fr-FR" dirty="0">
                <a:solidFill>
                  <a:srgbClr val="FF0000"/>
                </a:solidFill>
              </a:rPr>
              <a:t>	</a:t>
            </a:r>
            <a:r>
              <a:rPr lang="fr-FR" dirty="0" smtClean="0">
                <a:solidFill>
                  <a:srgbClr val="FF0000"/>
                </a:solidFill>
              </a:rPr>
              <a:t>(Chargement, Stockage de l’énergie, 	Convertisseur de puissance, Moteur 	Electrique, Transmission)</a:t>
            </a:r>
          </a:p>
          <a:p>
            <a:pPr marL="137160" indent="0">
              <a:buNone/>
            </a:pPr>
            <a:endParaRPr lang="fr-FR" dirty="0" smtClean="0">
              <a:solidFill>
                <a:srgbClr val="FF0000"/>
              </a:solidFill>
            </a:endParaRPr>
          </a:p>
          <a:p>
            <a:pPr marL="137160" indent="0">
              <a:buNone/>
            </a:pPr>
            <a:r>
              <a:rPr lang="fr-FR" dirty="0" smtClean="0">
                <a:solidFill>
                  <a:srgbClr val="FF0000"/>
                </a:solidFill>
              </a:rPr>
              <a:t>III Exemples de VE</a:t>
            </a:r>
            <a:endParaRPr lang="fr-FR" dirty="0">
              <a:solidFill>
                <a:srgbClr val="FF0000"/>
              </a:solidFill>
            </a:endParaRPr>
          </a:p>
        </p:txBody>
      </p:sp>
      <p:sp>
        <p:nvSpPr>
          <p:cNvPr id="4" name="Espace réservé du numéro de diapositive 3"/>
          <p:cNvSpPr>
            <a:spLocks noGrp="1"/>
          </p:cNvSpPr>
          <p:nvPr>
            <p:ph type="sldNum" sz="quarter" idx="12"/>
          </p:nvPr>
        </p:nvSpPr>
        <p:spPr/>
        <p:txBody>
          <a:bodyPr/>
          <a:lstStyle/>
          <a:p>
            <a:fld id="{2C686330-ED2D-434A-85FA-DC67D8892DF5}" type="slidenum">
              <a:rPr lang="fr-FR" smtClean="0"/>
              <a:pPr/>
              <a:t>3</a:t>
            </a:fld>
            <a:endParaRPr lang="fr-FR"/>
          </a:p>
        </p:txBody>
      </p:sp>
      <p:sp>
        <p:nvSpPr>
          <p:cNvPr id="5" name="Titre 1"/>
          <p:cNvSpPr>
            <a:spLocks noGrp="1"/>
          </p:cNvSpPr>
          <p:nvPr>
            <p:ph type="title"/>
          </p:nvPr>
        </p:nvSpPr>
        <p:spPr>
          <a:xfrm>
            <a:off x="457200" y="274638"/>
            <a:ext cx="8229600" cy="1143000"/>
          </a:xfrm>
        </p:spPr>
        <p:txBody>
          <a:bodyPr/>
          <a:lstStyle/>
          <a:p>
            <a:r>
              <a:rPr lang="fr-FR" dirty="0" smtClean="0">
                <a:solidFill>
                  <a:srgbClr val="FF0000"/>
                </a:solidFill>
              </a:rPr>
              <a:t>Sommaire</a:t>
            </a:r>
            <a:endParaRPr lang="fr-FR" dirty="0">
              <a:solidFill>
                <a:srgbClr val="FF0000"/>
              </a:solidFill>
            </a:endParaRPr>
          </a:p>
        </p:txBody>
      </p:sp>
    </p:spTree>
    <p:extLst>
      <p:ext uri="{BB962C8B-B14F-4D97-AF65-F5344CB8AC3E}">
        <p14:creationId xmlns:p14="http://schemas.microsoft.com/office/powerpoint/2010/main" val="17505024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C686330-ED2D-434A-85FA-DC67D8892DF5}" type="slidenum">
              <a:rPr lang="fr-FR" smtClean="0"/>
              <a:pPr/>
              <a:t>30</a:t>
            </a:fld>
            <a:endParaRPr lang="fr-F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3563" y="1484784"/>
            <a:ext cx="5476875"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09425" y="260648"/>
            <a:ext cx="4724371" cy="646331"/>
          </a:xfrm>
          <a:prstGeom prst="rect">
            <a:avLst/>
          </a:prstGeom>
        </p:spPr>
        <p:txBody>
          <a:bodyPr wrap="none">
            <a:spAutoFit/>
          </a:bodyPr>
          <a:lstStyle/>
          <a:p>
            <a:pPr algn="ctr">
              <a:defRPr/>
            </a:pPr>
            <a:r>
              <a:rPr lang="fr-FR" sz="3600" b="1" dirty="0" smtClean="0">
                <a:effectLst>
                  <a:outerShdw blurRad="38100" dist="38100" dir="2700000" algn="tl">
                    <a:srgbClr val="C0C0C0"/>
                  </a:outerShdw>
                </a:effectLst>
                <a:latin typeface="Trebuchet MS" pitchFamily="34" charset="0"/>
              </a:rPr>
              <a:t>Description Générale</a:t>
            </a:r>
            <a:endParaRPr lang="fr-FR" sz="3600" b="1" dirty="0">
              <a:effectLst>
                <a:outerShdw blurRad="38100" dist="38100" dir="2700000" algn="tl">
                  <a:srgbClr val="C0C0C0"/>
                </a:outerShdw>
              </a:effectLst>
              <a:latin typeface="Trebuchet MS" pitchFamily="34" charset="0"/>
            </a:endParaRPr>
          </a:p>
        </p:txBody>
      </p:sp>
      <p:sp>
        <p:nvSpPr>
          <p:cNvPr id="3" name="ZoneTexte 2"/>
          <p:cNvSpPr txBox="1"/>
          <p:nvPr/>
        </p:nvSpPr>
        <p:spPr>
          <a:xfrm>
            <a:off x="467544" y="4509120"/>
            <a:ext cx="8280920" cy="1631216"/>
          </a:xfrm>
          <a:prstGeom prst="rect">
            <a:avLst/>
          </a:prstGeom>
          <a:noFill/>
        </p:spPr>
        <p:txBody>
          <a:bodyPr wrap="square" rtlCol="0">
            <a:spAutoFit/>
          </a:bodyPr>
          <a:lstStyle/>
          <a:p>
            <a:pPr marL="342900" indent="-342900">
              <a:buFont typeface="Arial" pitchFamily="34" charset="0"/>
              <a:buChar char="•"/>
            </a:pPr>
            <a:r>
              <a:rPr lang="fr-FR" sz="2000" dirty="0" smtClean="0"/>
              <a:t>Rotor : partie mobile reliée à la transmission </a:t>
            </a:r>
          </a:p>
          <a:p>
            <a:pPr marL="342900" indent="-342900">
              <a:buFont typeface="Arial" pitchFamily="34" charset="0"/>
              <a:buChar char="•"/>
            </a:pPr>
            <a:r>
              <a:rPr lang="fr-FR" sz="2000" dirty="0" smtClean="0"/>
              <a:t>Stator : partie fixe  </a:t>
            </a:r>
          </a:p>
          <a:p>
            <a:endParaRPr lang="fr-FR" sz="2000" dirty="0"/>
          </a:p>
          <a:p>
            <a:pPr marL="342900" indent="-342900">
              <a:buFont typeface="Arial" pitchFamily="34" charset="0"/>
              <a:buChar char="•"/>
            </a:pPr>
            <a:r>
              <a:rPr lang="fr-FR" sz="2000" dirty="0" smtClean="0"/>
              <a:t>Le rotor est mis en mouvement par l’interaction de son champs magnétique avec le champ magnétique statorique</a:t>
            </a:r>
            <a:endParaRPr lang="fr-FR" sz="2000" dirty="0"/>
          </a:p>
        </p:txBody>
      </p:sp>
    </p:spTree>
    <p:extLst>
      <p:ext uri="{BB962C8B-B14F-4D97-AF65-F5344CB8AC3E}">
        <p14:creationId xmlns:p14="http://schemas.microsoft.com/office/powerpoint/2010/main" val="2972612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C686330-ED2D-434A-85FA-DC67D8892DF5}" type="slidenum">
              <a:rPr lang="fr-FR" smtClean="0"/>
              <a:pPr/>
              <a:t>31</a:t>
            </a:fld>
            <a:endParaRPr lang="fr-F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0142" y="1340768"/>
            <a:ext cx="6122944"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31871" y="260648"/>
            <a:ext cx="4679486" cy="646331"/>
          </a:xfrm>
          <a:prstGeom prst="rect">
            <a:avLst/>
          </a:prstGeom>
        </p:spPr>
        <p:txBody>
          <a:bodyPr wrap="none">
            <a:spAutoFit/>
          </a:bodyPr>
          <a:lstStyle/>
          <a:p>
            <a:pPr algn="ctr">
              <a:defRPr/>
            </a:pPr>
            <a:r>
              <a:rPr lang="fr-FR" sz="3600" b="1" dirty="0" smtClean="0">
                <a:effectLst>
                  <a:outerShdw blurRad="38100" dist="38100" dir="2700000" algn="tl">
                    <a:srgbClr val="C0C0C0"/>
                  </a:outerShdw>
                </a:effectLst>
                <a:latin typeface="Trebuchet MS" pitchFamily="34" charset="0"/>
              </a:rPr>
              <a:t>Champs Magnétiques</a:t>
            </a:r>
            <a:endParaRPr lang="fr-FR" sz="3600" b="1" dirty="0">
              <a:effectLst>
                <a:outerShdw blurRad="38100" dist="38100" dir="2700000" algn="tl">
                  <a:srgbClr val="C0C0C0"/>
                </a:outerShdw>
              </a:effectLst>
              <a:latin typeface="Trebuchet MS" pitchFamily="34" charset="0"/>
            </a:endParaRPr>
          </a:p>
        </p:txBody>
      </p:sp>
      <p:sp>
        <p:nvSpPr>
          <p:cNvPr id="3" name="ZoneTexte 2"/>
          <p:cNvSpPr txBox="1"/>
          <p:nvPr/>
        </p:nvSpPr>
        <p:spPr>
          <a:xfrm>
            <a:off x="246409" y="5420249"/>
            <a:ext cx="8718079" cy="400110"/>
          </a:xfrm>
          <a:prstGeom prst="rect">
            <a:avLst/>
          </a:prstGeom>
          <a:noFill/>
        </p:spPr>
        <p:txBody>
          <a:bodyPr wrap="square" rtlCol="0">
            <a:spAutoFit/>
          </a:bodyPr>
          <a:lstStyle/>
          <a:p>
            <a:pPr marL="285750" indent="-285750">
              <a:buFont typeface="Arial" pitchFamily="34" charset="0"/>
              <a:buChar char="•"/>
            </a:pPr>
            <a:r>
              <a:rPr lang="fr-FR" sz="2000" dirty="0" smtClean="0"/>
              <a:t>Pôles de même signes se repoussent, Pôles de signes opposées s’attirent</a:t>
            </a:r>
            <a:endParaRPr lang="fr-FR" sz="2000" dirty="0"/>
          </a:p>
        </p:txBody>
      </p:sp>
    </p:spTree>
    <p:extLst>
      <p:ext uri="{BB962C8B-B14F-4D97-AF65-F5344CB8AC3E}">
        <p14:creationId xmlns:p14="http://schemas.microsoft.com/office/powerpoint/2010/main" val="21795981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C686330-ED2D-434A-85FA-DC67D8892DF5}" type="slidenum">
              <a:rPr lang="fr-FR" smtClean="0"/>
              <a:pPr/>
              <a:t>32</a:t>
            </a:fld>
            <a:endParaRPr lang="fr-FR"/>
          </a:p>
        </p:txBody>
      </p:sp>
      <p:sp>
        <p:nvSpPr>
          <p:cNvPr id="6" name="Rectangle 5"/>
          <p:cNvSpPr/>
          <p:nvPr/>
        </p:nvSpPr>
        <p:spPr>
          <a:xfrm>
            <a:off x="2516408" y="260648"/>
            <a:ext cx="4110421" cy="646331"/>
          </a:xfrm>
          <a:prstGeom prst="rect">
            <a:avLst/>
          </a:prstGeom>
        </p:spPr>
        <p:txBody>
          <a:bodyPr wrap="none">
            <a:spAutoFit/>
          </a:bodyPr>
          <a:lstStyle/>
          <a:p>
            <a:pPr algn="ctr">
              <a:defRPr/>
            </a:pPr>
            <a:r>
              <a:rPr lang="fr-FR" sz="3600" b="1" dirty="0" smtClean="0">
                <a:effectLst>
                  <a:outerShdw blurRad="38100" dist="38100" dir="2700000" algn="tl">
                    <a:srgbClr val="C0C0C0"/>
                  </a:outerShdw>
                </a:effectLst>
                <a:latin typeface="Trebuchet MS" pitchFamily="34" charset="0"/>
              </a:rPr>
              <a:t>Moteur Synchrone</a:t>
            </a:r>
            <a:endParaRPr lang="fr-FR" sz="3600" b="1" dirty="0">
              <a:effectLst>
                <a:outerShdw blurRad="38100" dist="38100" dir="2700000" algn="tl">
                  <a:srgbClr val="C0C0C0"/>
                </a:outerShdw>
              </a:effectLst>
              <a:latin typeface="Trebuchet MS" pitchFamily="34" charset="0"/>
            </a:endParaRPr>
          </a:p>
        </p:txBody>
      </p:sp>
      <mc:AlternateContent xmlns:mc="http://schemas.openxmlformats.org/markup-compatibility/2006" xmlns:a14="http://schemas.microsoft.com/office/drawing/2010/main">
        <mc:Choice Requires="a14">
          <p:sp>
            <p:nvSpPr>
              <p:cNvPr id="4" name="ZoneTexte 3"/>
              <p:cNvSpPr txBox="1"/>
              <p:nvPr/>
            </p:nvSpPr>
            <p:spPr>
              <a:xfrm>
                <a:off x="467162" y="1124744"/>
                <a:ext cx="8208912" cy="1877502"/>
              </a:xfrm>
              <a:prstGeom prst="rect">
                <a:avLst/>
              </a:prstGeom>
              <a:noFill/>
            </p:spPr>
            <p:txBody>
              <a:bodyPr wrap="square" rtlCol="0">
                <a:spAutoFit/>
              </a:bodyPr>
              <a:lstStyle/>
              <a:p>
                <a:pPr marL="285750" indent="-285750">
                  <a:buFont typeface="Arial" pitchFamily="34" charset="0"/>
                  <a:buChar char="•"/>
                </a:pPr>
                <a:r>
                  <a:rPr lang="fr-FR" sz="2000" dirty="0" smtClean="0"/>
                  <a:t>Alimentation : AC triphasée </a:t>
                </a:r>
                <a14:m>
                  <m:oMath xmlns:m="http://schemas.openxmlformats.org/officeDocument/2006/math">
                    <m:sSub>
                      <m:sSubPr>
                        <m:ctrlPr>
                          <a:rPr lang="fr-FR" sz="2000" i="1" smtClean="0">
                            <a:latin typeface="Cambria Math" panose="02040503050406030204" pitchFamily="18" charset="0"/>
                          </a:rPr>
                        </m:ctrlPr>
                      </m:sSubPr>
                      <m:e>
                        <m:r>
                          <a:rPr lang="fr-FR" sz="2000" b="0" i="1" smtClean="0">
                            <a:latin typeface="Cambria Math"/>
                          </a:rPr>
                          <m:t>𝐸</m:t>
                        </m:r>
                      </m:e>
                      <m:sub>
                        <m:r>
                          <a:rPr lang="fr-FR" sz="2000" b="0" i="1" smtClean="0">
                            <a:latin typeface="Cambria Math"/>
                          </a:rPr>
                          <m:t>𝑎𝑙𝑖𝑚</m:t>
                        </m:r>
                      </m:sub>
                    </m:sSub>
                    <m:r>
                      <a:rPr lang="fr-FR" sz="2000" b="0" i="1" smtClean="0">
                        <a:latin typeface="Cambria Math"/>
                      </a:rPr>
                      <m:t>=</m:t>
                    </m:r>
                    <m:r>
                      <a:rPr lang="fr-FR" sz="2000" b="0" i="1" smtClean="0">
                        <a:latin typeface="Cambria Math"/>
                      </a:rPr>
                      <m:t>𝐸𝑠𝑖𝑛</m:t>
                    </m:r>
                    <m:r>
                      <a:rPr lang="fr-FR" sz="2000" b="0" i="1" smtClean="0">
                        <a:latin typeface="Cambria Math"/>
                      </a:rPr>
                      <m:t>(</m:t>
                    </m:r>
                    <m:sSub>
                      <m:sSubPr>
                        <m:ctrlPr>
                          <a:rPr lang="fr-FR" sz="2000" b="0" i="1" smtClean="0">
                            <a:latin typeface="Cambria Math" panose="02040503050406030204" pitchFamily="18" charset="0"/>
                          </a:rPr>
                        </m:ctrlPr>
                      </m:sSubPr>
                      <m:e>
                        <m:r>
                          <a:rPr lang="fr-FR" sz="2000" b="0" i="1" smtClean="0">
                            <a:latin typeface="Cambria Math"/>
                            <a:ea typeface="Cambria Math"/>
                          </a:rPr>
                          <m:t>𝜔</m:t>
                        </m:r>
                      </m:e>
                      <m:sub>
                        <m:r>
                          <a:rPr lang="fr-FR" sz="2000" b="0" i="1" smtClean="0">
                            <a:latin typeface="Cambria Math"/>
                          </a:rPr>
                          <m:t>𝑠</m:t>
                        </m:r>
                      </m:sub>
                    </m:sSub>
                    <m:r>
                      <a:rPr lang="fr-FR" sz="2000" b="0" i="1" smtClean="0">
                        <a:latin typeface="Cambria Math"/>
                      </a:rPr>
                      <m:t>𝑡</m:t>
                    </m:r>
                    <m:r>
                      <a:rPr lang="fr-FR" sz="2000" b="0" i="1" smtClean="0">
                        <a:latin typeface="Cambria Math"/>
                      </a:rPr>
                      <m:t>+</m:t>
                    </m:r>
                    <m:f>
                      <m:fPr>
                        <m:ctrlPr>
                          <a:rPr lang="fr-FR" sz="2000" b="0" i="1" smtClean="0">
                            <a:latin typeface="Cambria Math" panose="02040503050406030204" pitchFamily="18" charset="0"/>
                            <a:ea typeface="Cambria Math"/>
                          </a:rPr>
                        </m:ctrlPr>
                      </m:fPr>
                      <m:num>
                        <m:r>
                          <a:rPr lang="fr-FR" sz="2000" b="0" i="1" smtClean="0">
                            <a:latin typeface="Cambria Math"/>
                          </a:rPr>
                          <m:t>𝑘</m:t>
                        </m:r>
                        <m:r>
                          <a:rPr lang="fr-FR" sz="2000" b="0" i="1" smtClean="0">
                            <a:latin typeface="Cambria Math"/>
                          </a:rPr>
                          <m:t>2</m:t>
                        </m:r>
                        <m:r>
                          <a:rPr lang="fr-FR" sz="2000" b="0" i="1" smtClean="0">
                            <a:latin typeface="Cambria Math"/>
                            <a:ea typeface="Cambria Math"/>
                          </a:rPr>
                          <m:t>𝜋</m:t>
                        </m:r>
                      </m:num>
                      <m:den>
                        <m:r>
                          <a:rPr lang="fr-FR" sz="2000" b="0" i="1" smtClean="0">
                            <a:latin typeface="Cambria Math"/>
                            <a:ea typeface="Cambria Math"/>
                          </a:rPr>
                          <m:t>3</m:t>
                        </m:r>
                      </m:den>
                    </m:f>
                    <m:r>
                      <a:rPr lang="fr-FR" sz="2000" b="0" i="1" smtClean="0">
                        <a:latin typeface="Cambria Math"/>
                        <a:ea typeface="Cambria Math"/>
                      </a:rPr>
                      <m:t>)</m:t>
                    </m:r>
                  </m:oMath>
                </a14:m>
                <a:r>
                  <a:rPr lang="fr-FR" sz="2000" dirty="0" smtClean="0"/>
                  <a:t> </a:t>
                </a:r>
              </a:p>
              <a:p>
                <a:pPr marL="285750" indent="-285750">
                  <a:buFont typeface="Arial" pitchFamily="34" charset="0"/>
                  <a:buChar char="•"/>
                </a:pPr>
                <a:r>
                  <a:rPr lang="fr-FR" sz="2000" dirty="0" smtClean="0"/>
                  <a:t> Pour le rotor bobiné alimentation continue </a:t>
                </a:r>
              </a:p>
              <a:p>
                <a:pPr marL="285750" indent="-285750">
                  <a:buFont typeface="Arial" pitchFamily="34" charset="0"/>
                  <a:buChar char="•"/>
                </a:pPr>
                <a14:m>
                  <m:oMath xmlns:m="http://schemas.openxmlformats.org/officeDocument/2006/math">
                    <m:sSub>
                      <m:sSubPr>
                        <m:ctrlPr>
                          <a:rPr lang="fr-FR" sz="2000" i="1" smtClean="0">
                            <a:latin typeface="Cambria Math" panose="02040503050406030204" pitchFamily="18" charset="0"/>
                          </a:rPr>
                        </m:ctrlPr>
                      </m:sSubPr>
                      <m:e>
                        <m:r>
                          <m:rPr>
                            <m:nor/>
                          </m:rPr>
                          <a:rPr lang="el-GR" sz="2000" dirty="0"/>
                          <m:t>Ω</m:t>
                        </m:r>
                        <m:r>
                          <m:rPr>
                            <m:nor/>
                          </m:rPr>
                          <a:rPr lang="fr-FR" sz="2000" dirty="0"/>
                          <m:t> </m:t>
                        </m:r>
                      </m:e>
                      <m:sub>
                        <m:r>
                          <a:rPr lang="fr-FR" sz="2000" b="0" i="1" smtClean="0">
                            <a:latin typeface="Cambria Math"/>
                          </a:rPr>
                          <m:t>𝑟𝑜𝑡𝑜𝑟</m:t>
                        </m:r>
                      </m:sub>
                    </m:sSub>
                    <m:r>
                      <a:rPr lang="fr-FR" sz="2000" b="0" i="1" smtClean="0">
                        <a:latin typeface="Cambria Math"/>
                      </a:rPr>
                      <m:t>=</m:t>
                    </m:r>
                    <m:f>
                      <m:fPr>
                        <m:ctrlPr>
                          <a:rPr lang="fr-FR" sz="2000" b="0" i="1" smtClean="0">
                            <a:latin typeface="Cambria Math" panose="02040503050406030204" pitchFamily="18" charset="0"/>
                          </a:rPr>
                        </m:ctrlPr>
                      </m:fPr>
                      <m:num>
                        <m:sSub>
                          <m:sSubPr>
                            <m:ctrlPr>
                              <a:rPr lang="fr-FR" sz="2000" i="1">
                                <a:latin typeface="Cambria Math" panose="02040503050406030204" pitchFamily="18" charset="0"/>
                              </a:rPr>
                            </m:ctrlPr>
                          </m:sSubPr>
                          <m:e>
                            <m:r>
                              <a:rPr lang="fr-FR" sz="2000" i="1">
                                <a:latin typeface="Cambria Math"/>
                                <a:ea typeface="Cambria Math"/>
                              </a:rPr>
                              <m:t>𝜔</m:t>
                            </m:r>
                          </m:e>
                          <m:sub>
                            <m:r>
                              <a:rPr lang="fr-FR" sz="2000" i="1">
                                <a:latin typeface="Cambria Math"/>
                              </a:rPr>
                              <m:t>𝑠</m:t>
                            </m:r>
                          </m:sub>
                        </m:sSub>
                      </m:num>
                      <m:den>
                        <m:r>
                          <m:rPr>
                            <m:sty m:val="p"/>
                          </m:rPr>
                          <a:rPr lang="fr-FR" sz="2000" b="0" i="0" smtClean="0">
                            <a:latin typeface="Cambria Math"/>
                          </a:rPr>
                          <m:t>p</m:t>
                        </m:r>
                      </m:den>
                    </m:f>
                  </m:oMath>
                </a14:m>
                <a:r>
                  <a:rPr lang="fr-FR" sz="2000" dirty="0" smtClean="0"/>
                  <a:t> </a:t>
                </a:r>
              </a:p>
              <a:p>
                <a:pPr marL="285750" indent="-285750">
                  <a:buFont typeface="Arial" pitchFamily="34" charset="0"/>
                  <a:buChar char="•"/>
                </a:pPr>
                <a:endParaRPr lang="fr-FR" sz="2000" dirty="0" smtClean="0"/>
              </a:p>
              <a:p>
                <a:pPr marL="285750" indent="-285750">
                  <a:buFont typeface="Arial" pitchFamily="34" charset="0"/>
                  <a:buChar char="•"/>
                </a:pPr>
                <a:endParaRPr lang="fr-FR" dirty="0"/>
              </a:p>
            </p:txBody>
          </p:sp>
        </mc:Choice>
        <mc:Fallback xmlns="">
          <p:sp>
            <p:nvSpPr>
              <p:cNvPr id="4" name="ZoneTexte 3"/>
              <p:cNvSpPr txBox="1">
                <a:spLocks noRot="1" noChangeAspect="1" noMove="1" noResize="1" noEditPoints="1" noAdjustHandles="1" noChangeArrowheads="1" noChangeShapeType="1" noTextEdit="1"/>
              </p:cNvSpPr>
              <p:nvPr/>
            </p:nvSpPr>
            <p:spPr>
              <a:xfrm>
                <a:off x="467162" y="1124744"/>
                <a:ext cx="8208912" cy="1877502"/>
              </a:xfrm>
              <a:prstGeom prst="rect">
                <a:avLst/>
              </a:prstGeom>
              <a:blipFill rotWithShape="1">
                <a:blip r:embed="rId3" cstate="print"/>
                <a:stretch>
                  <a:fillRect l="-669"/>
                </a:stretch>
              </a:blipFill>
            </p:spPr>
            <p:txBody>
              <a:bodyPr/>
              <a:lstStyle/>
              <a:p>
                <a:r>
                  <a:rPr lang="fr-FR">
                    <a:noFill/>
                  </a:rPr>
                  <a:t> </a:t>
                </a:r>
              </a:p>
            </p:txBody>
          </p:sp>
        </mc:Fallback>
      </mc:AlternateContent>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0546" y="4329896"/>
            <a:ext cx="3045293"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92924" y="2215670"/>
            <a:ext cx="4883150"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657" y="4329896"/>
            <a:ext cx="2286000" cy="2286000"/>
          </a:xfrm>
          <a:prstGeom prst="rect">
            <a:avLst/>
          </a:prstGeom>
        </p:spPr>
      </p:pic>
      <mc:AlternateContent xmlns:mc="http://schemas.openxmlformats.org/markup-compatibility/2006" xmlns:a14="http://schemas.microsoft.com/office/drawing/2010/main">
        <mc:Choice Requires="a14">
          <p:sp>
            <p:nvSpPr>
              <p:cNvPr id="9" name="ZoneTexte 8"/>
              <p:cNvSpPr txBox="1"/>
              <p:nvPr/>
            </p:nvSpPr>
            <p:spPr>
              <a:xfrm>
                <a:off x="1436167" y="4178308"/>
                <a:ext cx="48898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i="1" smtClean="0">
                              <a:solidFill>
                                <a:srgbClr val="FF0000"/>
                              </a:solidFill>
                              <a:latin typeface="Cambria Math" panose="02040503050406030204" pitchFamily="18" charset="0"/>
                            </a:rPr>
                          </m:ctrlPr>
                        </m:sSubPr>
                        <m:e>
                          <m:r>
                            <a:rPr lang="fr-FR" b="0" i="1" smtClean="0">
                              <a:solidFill>
                                <a:srgbClr val="FF0000"/>
                              </a:solidFill>
                              <a:latin typeface="Cambria Math"/>
                            </a:rPr>
                            <m:t>𝑈</m:t>
                          </m:r>
                        </m:e>
                        <m:sub>
                          <m:r>
                            <a:rPr lang="fr-FR" b="0" i="1" smtClean="0">
                              <a:solidFill>
                                <a:srgbClr val="FF0000"/>
                              </a:solidFill>
                              <a:latin typeface="Cambria Math"/>
                            </a:rPr>
                            <m:t>1</m:t>
                          </m:r>
                        </m:sub>
                      </m:sSub>
                    </m:oMath>
                  </m:oMathPara>
                </a14:m>
                <a:endParaRPr lang="fr-FR" dirty="0"/>
              </a:p>
            </p:txBody>
          </p:sp>
        </mc:Choice>
        <mc:Fallback xmlns="">
          <p:sp>
            <p:nvSpPr>
              <p:cNvPr id="9" name="ZoneTexte 8"/>
              <p:cNvSpPr txBox="1">
                <a:spLocks noRot="1" noChangeAspect="1" noMove="1" noResize="1" noEditPoints="1" noAdjustHandles="1" noChangeArrowheads="1" noChangeShapeType="1" noTextEdit="1"/>
              </p:cNvSpPr>
              <p:nvPr/>
            </p:nvSpPr>
            <p:spPr>
              <a:xfrm>
                <a:off x="1436167" y="4178308"/>
                <a:ext cx="488980" cy="369332"/>
              </a:xfrm>
              <a:prstGeom prst="rect">
                <a:avLst/>
              </a:prstGeom>
              <a:blipFill rotWithShape="1">
                <a:blip r:embed="rId7" cstate="print"/>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ZoneTexte 9"/>
              <p:cNvSpPr txBox="1"/>
              <p:nvPr/>
            </p:nvSpPr>
            <p:spPr>
              <a:xfrm>
                <a:off x="2481873" y="5878824"/>
                <a:ext cx="49430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i="1" smtClean="0">
                              <a:solidFill>
                                <a:srgbClr val="00B0F0"/>
                              </a:solidFill>
                              <a:latin typeface="Cambria Math" panose="02040503050406030204" pitchFamily="18" charset="0"/>
                            </a:rPr>
                          </m:ctrlPr>
                        </m:sSubPr>
                        <m:e>
                          <m:r>
                            <a:rPr lang="fr-FR" b="0" i="1" smtClean="0">
                              <a:solidFill>
                                <a:srgbClr val="00B0F0"/>
                              </a:solidFill>
                              <a:latin typeface="Cambria Math"/>
                            </a:rPr>
                            <m:t>𝑈</m:t>
                          </m:r>
                        </m:e>
                        <m:sub>
                          <m:r>
                            <a:rPr lang="fr-FR" b="0" i="1" smtClean="0">
                              <a:solidFill>
                                <a:srgbClr val="00B0F0"/>
                              </a:solidFill>
                              <a:latin typeface="Cambria Math"/>
                            </a:rPr>
                            <m:t>2</m:t>
                          </m:r>
                        </m:sub>
                      </m:sSub>
                    </m:oMath>
                  </m:oMathPara>
                </a14:m>
                <a:endParaRPr lang="fr-FR" dirty="0"/>
              </a:p>
            </p:txBody>
          </p:sp>
        </mc:Choice>
        <mc:Fallback xmlns="">
          <p:sp>
            <p:nvSpPr>
              <p:cNvPr id="10" name="ZoneTexte 9"/>
              <p:cNvSpPr txBox="1">
                <a:spLocks noRot="1" noChangeAspect="1" noMove="1" noResize="1" noEditPoints="1" noAdjustHandles="1" noChangeArrowheads="1" noChangeShapeType="1" noTextEdit="1"/>
              </p:cNvSpPr>
              <p:nvPr/>
            </p:nvSpPr>
            <p:spPr>
              <a:xfrm>
                <a:off x="2481873" y="5878824"/>
                <a:ext cx="494302" cy="369332"/>
              </a:xfrm>
              <a:prstGeom prst="rect">
                <a:avLst/>
              </a:prstGeom>
              <a:blipFill rotWithShape="1">
                <a:blip r:embed="rId8" cstate="print"/>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ZoneTexte 10"/>
              <p:cNvSpPr txBox="1"/>
              <p:nvPr/>
            </p:nvSpPr>
            <p:spPr>
              <a:xfrm>
                <a:off x="393641" y="5846558"/>
                <a:ext cx="49430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i="1" smtClean="0">
                              <a:solidFill>
                                <a:srgbClr val="00B050"/>
                              </a:solidFill>
                              <a:latin typeface="Cambria Math" panose="02040503050406030204" pitchFamily="18" charset="0"/>
                            </a:rPr>
                          </m:ctrlPr>
                        </m:sSubPr>
                        <m:e>
                          <m:r>
                            <a:rPr lang="fr-FR" b="0" i="1" smtClean="0">
                              <a:solidFill>
                                <a:srgbClr val="00B050"/>
                              </a:solidFill>
                              <a:latin typeface="Cambria Math"/>
                            </a:rPr>
                            <m:t>𝑈</m:t>
                          </m:r>
                        </m:e>
                        <m:sub>
                          <m:r>
                            <a:rPr lang="fr-FR" b="0" i="1" smtClean="0">
                              <a:solidFill>
                                <a:srgbClr val="00B050"/>
                              </a:solidFill>
                              <a:latin typeface="Cambria Math"/>
                            </a:rPr>
                            <m:t>3</m:t>
                          </m:r>
                        </m:sub>
                      </m:sSub>
                    </m:oMath>
                  </m:oMathPara>
                </a14:m>
                <a:endParaRPr lang="fr-FR" dirty="0"/>
              </a:p>
            </p:txBody>
          </p:sp>
        </mc:Choice>
        <mc:Fallback xmlns="">
          <p:sp>
            <p:nvSpPr>
              <p:cNvPr id="11" name="ZoneTexte 10"/>
              <p:cNvSpPr txBox="1">
                <a:spLocks noRot="1" noChangeAspect="1" noMove="1" noResize="1" noEditPoints="1" noAdjustHandles="1" noChangeArrowheads="1" noChangeShapeType="1" noTextEdit="1"/>
              </p:cNvSpPr>
              <p:nvPr/>
            </p:nvSpPr>
            <p:spPr>
              <a:xfrm>
                <a:off x="393641" y="5846558"/>
                <a:ext cx="494302" cy="369332"/>
              </a:xfrm>
              <a:prstGeom prst="rect">
                <a:avLst/>
              </a:prstGeom>
              <a:blipFill rotWithShape="1">
                <a:blip r:embed="rId9" cstate="print"/>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24600543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C686330-ED2D-434A-85FA-DC67D8892DF5}" type="slidenum">
              <a:rPr lang="fr-FR" smtClean="0"/>
              <a:pPr/>
              <a:t>33</a:t>
            </a:fld>
            <a:endParaRPr lang="fr-FR"/>
          </a:p>
        </p:txBody>
      </p:sp>
      <p:pic>
        <p:nvPicPr>
          <p:cNvPr id="8195" name="Picture 3" descr="C:\Users\Romain\Desktop\MecaUTC\Cours P13\QuadrantsMoteur.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8142" y="1700808"/>
            <a:ext cx="5010150" cy="39243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50074" y="260648"/>
            <a:ext cx="4043094" cy="646331"/>
          </a:xfrm>
          <a:prstGeom prst="rect">
            <a:avLst/>
          </a:prstGeom>
        </p:spPr>
        <p:txBody>
          <a:bodyPr wrap="none">
            <a:spAutoFit/>
          </a:bodyPr>
          <a:lstStyle/>
          <a:p>
            <a:pPr algn="ctr">
              <a:defRPr/>
            </a:pPr>
            <a:r>
              <a:rPr lang="fr-FR" sz="3600" b="1" dirty="0" smtClean="0">
                <a:effectLst>
                  <a:outerShdw blurRad="38100" dist="38100" dir="2700000" algn="tl">
                    <a:srgbClr val="C0C0C0"/>
                  </a:outerShdw>
                </a:effectLst>
                <a:latin typeface="Trebuchet MS" pitchFamily="34" charset="0"/>
              </a:rPr>
              <a:t>Quadrants Moteur</a:t>
            </a:r>
            <a:endParaRPr lang="fr-FR" sz="3600" b="1" dirty="0">
              <a:effectLst>
                <a:outerShdw blurRad="38100" dist="38100" dir="2700000" algn="tl">
                  <a:srgbClr val="C0C0C0"/>
                </a:outerShdw>
              </a:effectLst>
              <a:latin typeface="Trebuchet MS" pitchFamily="34" charset="0"/>
            </a:endParaRPr>
          </a:p>
        </p:txBody>
      </p:sp>
    </p:spTree>
    <p:extLst>
      <p:ext uri="{BB962C8B-B14F-4D97-AF65-F5344CB8AC3E}">
        <p14:creationId xmlns:p14="http://schemas.microsoft.com/office/powerpoint/2010/main" val="3725243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C686330-ED2D-434A-85FA-DC67D8892DF5}" type="slidenum">
              <a:rPr lang="fr-FR" smtClean="0"/>
              <a:pPr/>
              <a:t>34</a:t>
            </a:fld>
            <a:endParaRPr lang="fr-FR"/>
          </a:p>
        </p:txBody>
      </p:sp>
      <p:pic>
        <p:nvPicPr>
          <p:cNvPr id="9218" name="Picture 2" descr="C:\Users\Romain\Desktop\MecaUTC\Cours P13\MichelinActiveWheel-106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1700808"/>
            <a:ext cx="6948264" cy="38998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06319" y="260648"/>
            <a:ext cx="2930610" cy="646331"/>
          </a:xfrm>
          <a:prstGeom prst="rect">
            <a:avLst/>
          </a:prstGeom>
        </p:spPr>
        <p:txBody>
          <a:bodyPr wrap="none">
            <a:spAutoFit/>
          </a:bodyPr>
          <a:lstStyle/>
          <a:p>
            <a:pPr algn="ctr">
              <a:defRPr/>
            </a:pPr>
            <a:r>
              <a:rPr lang="fr-FR" sz="3600" b="1" dirty="0" smtClean="0">
                <a:effectLst>
                  <a:outerShdw blurRad="38100" dist="38100" dir="2700000" algn="tl">
                    <a:srgbClr val="C0C0C0"/>
                  </a:outerShdw>
                </a:effectLst>
                <a:latin typeface="Trebuchet MS" pitchFamily="34" charset="0"/>
              </a:rPr>
              <a:t>Moteur Roue</a:t>
            </a:r>
            <a:endParaRPr lang="fr-FR" sz="3600" b="1" dirty="0">
              <a:effectLst>
                <a:outerShdw blurRad="38100" dist="38100" dir="2700000" algn="tl">
                  <a:srgbClr val="C0C0C0"/>
                </a:outerShdw>
              </a:effectLst>
              <a:latin typeface="Trebuchet MS" pitchFamily="34" charset="0"/>
            </a:endParaRPr>
          </a:p>
        </p:txBody>
      </p:sp>
    </p:spTree>
    <p:extLst>
      <p:ext uri="{BB962C8B-B14F-4D97-AF65-F5344CB8AC3E}">
        <p14:creationId xmlns:p14="http://schemas.microsoft.com/office/powerpoint/2010/main" val="6455841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C686330-ED2D-434A-85FA-DC67D8892DF5}" type="slidenum">
              <a:rPr lang="fr-FR" smtClean="0"/>
              <a:pPr/>
              <a:t>35</a:t>
            </a:fld>
            <a:endParaRPr lang="fr-FR"/>
          </a:p>
        </p:txBody>
      </p:sp>
      <p:sp>
        <p:nvSpPr>
          <p:cNvPr id="3" name="Rectangle 2"/>
          <p:cNvSpPr/>
          <p:nvPr/>
        </p:nvSpPr>
        <p:spPr>
          <a:xfrm>
            <a:off x="3228993" y="404664"/>
            <a:ext cx="2923365" cy="646331"/>
          </a:xfrm>
          <a:prstGeom prst="rect">
            <a:avLst/>
          </a:prstGeom>
        </p:spPr>
        <p:txBody>
          <a:bodyPr wrap="none">
            <a:spAutoFit/>
          </a:bodyPr>
          <a:lstStyle/>
          <a:p>
            <a:pPr algn="ctr">
              <a:defRPr/>
            </a:pPr>
            <a:r>
              <a:rPr lang="fr-FR" sz="3600" b="1" dirty="0" smtClean="0">
                <a:solidFill>
                  <a:srgbClr val="FF0000"/>
                </a:solidFill>
                <a:effectLst>
                  <a:outerShdw blurRad="38100" dist="38100" dir="2700000" algn="tl">
                    <a:srgbClr val="C0C0C0"/>
                  </a:outerShdw>
                </a:effectLst>
                <a:latin typeface="Trebuchet MS" pitchFamily="34" charset="0"/>
              </a:rPr>
              <a:t>Transmission</a:t>
            </a:r>
            <a:endParaRPr lang="fr-FR" sz="3600" b="1" dirty="0">
              <a:solidFill>
                <a:srgbClr val="FF0000"/>
              </a:solidFill>
              <a:effectLst>
                <a:outerShdw blurRad="38100" dist="38100" dir="2700000" algn="tl">
                  <a:srgbClr val="C0C0C0"/>
                </a:outerShdw>
              </a:effectLst>
              <a:latin typeface="Trebuchet MS" pitchFamily="34" charset="0"/>
            </a:endParaRPr>
          </a:p>
        </p:txBody>
      </p:sp>
      <p:sp>
        <p:nvSpPr>
          <p:cNvPr id="4" name="ZoneTexte 3"/>
          <p:cNvSpPr txBox="1"/>
          <p:nvPr/>
        </p:nvSpPr>
        <p:spPr>
          <a:xfrm>
            <a:off x="611560" y="1484784"/>
            <a:ext cx="8136904" cy="4154984"/>
          </a:xfrm>
          <a:prstGeom prst="rect">
            <a:avLst/>
          </a:prstGeom>
          <a:noFill/>
        </p:spPr>
        <p:txBody>
          <a:bodyPr wrap="square" rtlCol="0">
            <a:spAutoFit/>
          </a:bodyPr>
          <a:lstStyle/>
          <a:p>
            <a:r>
              <a:rPr lang="fr-FR" sz="2400" dirty="0" smtClean="0"/>
              <a:t>Deux principaux types de transmissions : </a:t>
            </a:r>
          </a:p>
          <a:p>
            <a:endParaRPr lang="fr-FR" sz="2400" dirty="0"/>
          </a:p>
          <a:p>
            <a:pPr marL="285750" indent="-285750" algn="just">
              <a:buFont typeface="Wingdings" pitchFamily="2" charset="2"/>
              <a:buChar char="Ø"/>
            </a:pPr>
            <a:r>
              <a:rPr lang="fr-FR" sz="2400" dirty="0" smtClean="0"/>
              <a:t>Un réducteur à valeur fixe couplé directement au moteur. On modifie la vitesse du véhicule en agissant sur la commande du CEP. Système peu cher nécessitant peu d’entretien. Pas besoin d’embrayage.  Peu de pertes. Commande peu flexible.</a:t>
            </a:r>
          </a:p>
          <a:p>
            <a:pPr marL="285750" indent="-285750" algn="just">
              <a:buFont typeface="Wingdings" pitchFamily="2" charset="2"/>
              <a:buChar char="Ø"/>
            </a:pPr>
            <a:endParaRPr lang="fr-FR" sz="2400" dirty="0"/>
          </a:p>
          <a:p>
            <a:pPr marL="285750" indent="-285750" algn="just">
              <a:buFont typeface="Wingdings" pitchFamily="2" charset="2"/>
              <a:buChar char="Ø"/>
            </a:pPr>
            <a:r>
              <a:rPr lang="fr-FR" sz="2400" dirty="0" smtClean="0"/>
              <a:t>Une BVA à deux ou trois rapports de réduction. On modifie la vitesse en agissant sur le CEP et sur la BVA. Plus cher et plus de pertes. Plus flexible</a:t>
            </a:r>
            <a:endParaRPr lang="fr-FR" sz="2400" dirty="0"/>
          </a:p>
        </p:txBody>
      </p:sp>
    </p:spTree>
    <p:extLst>
      <p:ext uri="{BB962C8B-B14F-4D97-AF65-F5344CB8AC3E}">
        <p14:creationId xmlns:p14="http://schemas.microsoft.com/office/powerpoint/2010/main" val="2794362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C686330-ED2D-434A-85FA-DC67D8892DF5}" type="slidenum">
              <a:rPr lang="fr-FR" smtClean="0"/>
              <a:pPr/>
              <a:t>36</a:t>
            </a:fld>
            <a:endParaRPr lang="fr-FR"/>
          </a:p>
        </p:txBody>
      </p:sp>
      <p:sp>
        <p:nvSpPr>
          <p:cNvPr id="4" name="Titre 1"/>
          <p:cNvSpPr txBox="1">
            <a:spLocks/>
          </p:cNvSpPr>
          <p:nvPr/>
        </p:nvSpPr>
        <p:spPr>
          <a:xfrm>
            <a:off x="457200" y="274638"/>
            <a:ext cx="8229600" cy="922114"/>
          </a:xfrm>
          <a:prstGeom prst="rect">
            <a:avLst/>
          </a:prstGeom>
        </p:spPr>
        <p:txBody>
          <a:bodyPr>
            <a:normAutofit fontScale="97500"/>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fr-FR" dirty="0" smtClean="0">
                <a:solidFill>
                  <a:srgbClr val="FF0000"/>
                </a:solidFill>
              </a:rPr>
              <a:t>III Exemples de VE</a:t>
            </a:r>
            <a:endParaRPr lang="fr-FR" dirty="0">
              <a:solidFill>
                <a:srgbClr val="FF0000"/>
              </a:solidFill>
            </a:endParaRPr>
          </a:p>
        </p:txBody>
      </p:sp>
      <p:pic>
        <p:nvPicPr>
          <p:cNvPr id="112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497" y="1521946"/>
            <a:ext cx="4429125"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770890" y="1521946"/>
            <a:ext cx="3456384" cy="461665"/>
          </a:xfrm>
          <a:prstGeom prst="rect">
            <a:avLst/>
          </a:prstGeom>
          <a:noFill/>
        </p:spPr>
        <p:txBody>
          <a:bodyPr wrap="square" rtlCol="0">
            <a:spAutoFit/>
          </a:bodyPr>
          <a:lstStyle/>
          <a:p>
            <a:pPr algn="ctr"/>
            <a:r>
              <a:rPr lang="fr-FR" sz="2400" b="1" dirty="0" smtClean="0">
                <a:solidFill>
                  <a:schemeClr val="bg1"/>
                </a:solidFill>
              </a:rPr>
              <a:t>Renault Zoé</a:t>
            </a:r>
            <a:endParaRPr lang="fr-FR" sz="2400" b="1" dirty="0">
              <a:solidFill>
                <a:schemeClr val="bg1"/>
              </a:solidFill>
            </a:endParaRPr>
          </a:p>
        </p:txBody>
      </p:sp>
      <mc:AlternateContent xmlns:mc="http://schemas.openxmlformats.org/markup-compatibility/2006" xmlns:a14="http://schemas.microsoft.com/office/drawing/2010/main">
        <mc:Choice Requires="a14">
          <p:sp>
            <p:nvSpPr>
              <p:cNvPr id="5" name="ZoneTexte 4"/>
              <p:cNvSpPr txBox="1"/>
              <p:nvPr/>
            </p:nvSpPr>
            <p:spPr>
              <a:xfrm>
                <a:off x="286992" y="4603319"/>
                <a:ext cx="4568472" cy="16312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sz="2000" i="1" smtClean="0">
                              <a:latin typeface="Cambria Math" panose="02040503050406030204" pitchFamily="18" charset="0"/>
                            </a:rPr>
                          </m:ctrlPr>
                        </m:sSubPr>
                        <m:e>
                          <m:r>
                            <a:rPr lang="fr-FR" sz="2000" b="0" i="1" smtClean="0">
                              <a:latin typeface="Cambria Math"/>
                            </a:rPr>
                            <m:t>𝑃𝑚𝑜𝑡𝑒𝑢𝑟</m:t>
                          </m:r>
                        </m:e>
                        <m:sub>
                          <m:r>
                            <a:rPr lang="fr-FR" sz="2000" b="0" i="1" smtClean="0">
                              <a:latin typeface="Cambria Math"/>
                            </a:rPr>
                            <m:t>𝑀𝑎𝑥</m:t>
                          </m:r>
                        </m:sub>
                      </m:sSub>
                      <m:r>
                        <a:rPr lang="fr-FR" sz="2000" b="0" i="1" smtClean="0">
                          <a:latin typeface="Cambria Math"/>
                        </a:rPr>
                        <m:t>=88 </m:t>
                      </m:r>
                      <m:r>
                        <a:rPr lang="fr-FR" sz="2000" b="0" i="1" smtClean="0">
                          <a:latin typeface="Cambria Math"/>
                        </a:rPr>
                        <m:t>𝑐h</m:t>
                      </m:r>
                      <m:r>
                        <a:rPr lang="fr-FR" sz="2000" b="0" i="1" smtClean="0">
                          <a:latin typeface="Cambria Math"/>
                        </a:rPr>
                        <m:t> </m:t>
                      </m:r>
                    </m:oMath>
                  </m:oMathPara>
                </a14:m>
                <a:endParaRPr lang="fr-FR" sz="2000" b="0" dirty="0" smtClean="0"/>
              </a:p>
              <a:p>
                <a:pPr/>
                <a14:m>
                  <m:oMathPara xmlns:m="http://schemas.openxmlformats.org/officeDocument/2006/math">
                    <m:oMathParaPr>
                      <m:jc m:val="centerGroup"/>
                    </m:oMathParaPr>
                    <m:oMath xmlns:m="http://schemas.openxmlformats.org/officeDocument/2006/math">
                      <m:sSub>
                        <m:sSubPr>
                          <m:ctrlPr>
                            <a:rPr lang="fr-FR" sz="2000" i="1" smtClean="0">
                              <a:latin typeface="Cambria Math" panose="02040503050406030204" pitchFamily="18" charset="0"/>
                            </a:rPr>
                          </m:ctrlPr>
                        </m:sSubPr>
                        <m:e>
                          <m:r>
                            <a:rPr lang="fr-FR" sz="2000" b="0" i="1" smtClean="0">
                              <a:latin typeface="Cambria Math"/>
                            </a:rPr>
                            <m:t>𝐶</m:t>
                          </m:r>
                        </m:e>
                        <m:sub>
                          <m:r>
                            <a:rPr lang="fr-FR" sz="2000" b="0" i="1" smtClean="0">
                              <a:latin typeface="Cambria Math"/>
                            </a:rPr>
                            <m:t>𝑀𝑎𝑥</m:t>
                          </m:r>
                        </m:sub>
                      </m:sSub>
                      <m:r>
                        <a:rPr lang="fr-FR" sz="2000" b="0" i="1" smtClean="0">
                          <a:latin typeface="Cambria Math"/>
                        </a:rPr>
                        <m:t>=220 </m:t>
                      </m:r>
                      <m:r>
                        <a:rPr lang="fr-FR" sz="2000" b="0" i="1" smtClean="0">
                          <a:latin typeface="Cambria Math"/>
                        </a:rPr>
                        <m:t>𝑁𝑚</m:t>
                      </m:r>
                      <m:r>
                        <a:rPr lang="fr-FR" sz="2000" b="0" i="1" smtClean="0">
                          <a:latin typeface="Cambria Math"/>
                        </a:rPr>
                        <m:t> </m:t>
                      </m:r>
                      <m:d>
                        <m:dPr>
                          <m:ctrlPr>
                            <a:rPr lang="fr-FR" sz="2000" b="0" i="1" smtClean="0">
                              <a:latin typeface="Cambria Math" panose="02040503050406030204" pitchFamily="18" charset="0"/>
                            </a:rPr>
                          </m:ctrlPr>
                        </m:dPr>
                        <m:e>
                          <m:r>
                            <a:rPr lang="fr-FR" sz="2000" b="0" i="1" smtClean="0">
                              <a:latin typeface="Cambria Math"/>
                            </a:rPr>
                            <m:t>250 à 2500 </m:t>
                          </m:r>
                          <m:r>
                            <a:rPr lang="fr-FR" sz="2000" b="0" i="1" smtClean="0">
                              <a:latin typeface="Cambria Math"/>
                            </a:rPr>
                            <m:t>𝑡𝑚𝑖</m:t>
                          </m:r>
                          <m:sSup>
                            <m:sSupPr>
                              <m:ctrlPr>
                                <a:rPr lang="fr-FR" sz="2000" b="0" i="1" smtClean="0">
                                  <a:latin typeface="Cambria Math" panose="02040503050406030204" pitchFamily="18" charset="0"/>
                                </a:rPr>
                              </m:ctrlPr>
                            </m:sSupPr>
                            <m:e>
                              <m:r>
                                <a:rPr lang="fr-FR" sz="2000" b="0" i="1" smtClean="0">
                                  <a:latin typeface="Cambria Math"/>
                                </a:rPr>
                                <m:t>𝑛</m:t>
                              </m:r>
                            </m:e>
                            <m:sup>
                              <m:r>
                                <a:rPr lang="fr-FR" sz="2000" b="0" i="1" smtClean="0">
                                  <a:latin typeface="Cambria Math"/>
                                </a:rPr>
                                <m:t>−1</m:t>
                              </m:r>
                            </m:sup>
                          </m:sSup>
                        </m:e>
                      </m:d>
                    </m:oMath>
                  </m:oMathPara>
                </a14:m>
                <a:endParaRPr lang="fr-FR" sz="2000" b="0" dirty="0" smtClean="0"/>
              </a:p>
              <a:p>
                <a:pPr algn="ctr"/>
                <a14:m>
                  <m:oMath xmlns:m="http://schemas.openxmlformats.org/officeDocument/2006/math">
                    <m:r>
                      <a:rPr lang="fr-FR" sz="2000" b="0" i="1" smtClean="0">
                        <a:latin typeface="Cambria Math"/>
                      </a:rPr>
                      <m:t>𝑅𝑀</m:t>
                    </m:r>
                    <m:r>
                      <a:rPr lang="fr-FR" sz="2000" b="0" i="1" smtClean="0">
                        <a:latin typeface="Cambria Math"/>
                      </a:rPr>
                      <m:t>=3000 à 11300 </m:t>
                    </m:r>
                    <m:r>
                      <a:rPr lang="fr-FR" sz="2000" i="1">
                        <a:latin typeface="Cambria Math"/>
                      </a:rPr>
                      <m:t>𝑡𝑚𝑖</m:t>
                    </m:r>
                    <m:sSup>
                      <m:sSupPr>
                        <m:ctrlPr>
                          <a:rPr lang="fr-FR" sz="2000" i="1">
                            <a:latin typeface="Cambria Math" panose="02040503050406030204" pitchFamily="18" charset="0"/>
                          </a:rPr>
                        </m:ctrlPr>
                      </m:sSupPr>
                      <m:e>
                        <m:r>
                          <a:rPr lang="fr-FR" sz="2000" i="1">
                            <a:latin typeface="Cambria Math"/>
                          </a:rPr>
                          <m:t>𝑛</m:t>
                        </m:r>
                      </m:e>
                      <m:sup>
                        <m:r>
                          <a:rPr lang="fr-FR" sz="2000" i="1">
                            <a:latin typeface="Cambria Math"/>
                          </a:rPr>
                          <m:t>−1</m:t>
                        </m:r>
                      </m:sup>
                    </m:sSup>
                  </m:oMath>
                </a14:m>
                <a:r>
                  <a:rPr lang="fr-FR" sz="2000" dirty="0" smtClean="0"/>
                  <a:t> </a:t>
                </a:r>
              </a:p>
              <a:p>
                <a:pPr algn="ctr"/>
                <a14:m>
                  <m:oMath xmlns:m="http://schemas.openxmlformats.org/officeDocument/2006/math">
                    <m:r>
                      <a:rPr lang="fr-FR" sz="2000" b="0" i="1" smtClean="0">
                        <a:latin typeface="Cambria Math"/>
                      </a:rPr>
                      <m:t>𝐴𝑢𝑡𝑜𝑛𝑜𝑚𝑖𝑒</m:t>
                    </m:r>
                    <m:r>
                      <a:rPr lang="fr-FR" sz="2000" b="0" i="1" smtClean="0">
                        <a:latin typeface="Cambria Math"/>
                      </a:rPr>
                      <m:t> </m:t>
                    </m:r>
                    <m:r>
                      <a:rPr lang="fr-FR" sz="2000" b="0" i="1" smtClean="0">
                        <a:latin typeface="Cambria Math"/>
                      </a:rPr>
                      <m:t>𝑡h</m:t>
                    </m:r>
                    <m:r>
                      <a:rPr lang="fr-FR" sz="2000" b="0" i="1" smtClean="0">
                        <a:latin typeface="Cambria Math"/>
                      </a:rPr>
                      <m:t>é</m:t>
                    </m:r>
                    <m:r>
                      <a:rPr lang="fr-FR" sz="2000" b="0" i="1" smtClean="0">
                        <a:latin typeface="Cambria Math"/>
                      </a:rPr>
                      <m:t>𝑜𝑟𝑖𝑞𝑢𝑒</m:t>
                    </m:r>
                    <m:r>
                      <a:rPr lang="fr-FR" sz="2000" b="0" i="1" smtClean="0">
                        <a:latin typeface="Cambria Math"/>
                      </a:rPr>
                      <m:t>=210 </m:t>
                    </m:r>
                    <m:r>
                      <a:rPr lang="fr-FR" sz="2000" b="0" i="1" smtClean="0">
                        <a:latin typeface="Cambria Math"/>
                      </a:rPr>
                      <m:t>𝐾𝑚</m:t>
                    </m:r>
                  </m:oMath>
                </a14:m>
                <a:r>
                  <a:rPr lang="fr-FR" sz="2000" dirty="0" smtClean="0"/>
                  <a:t> </a:t>
                </a:r>
              </a:p>
              <a:p>
                <a:pPr algn="ctr"/>
                <a14:m>
                  <m:oMathPara xmlns:m="http://schemas.openxmlformats.org/officeDocument/2006/math">
                    <m:oMathParaPr>
                      <m:jc m:val="centerGroup"/>
                    </m:oMathParaPr>
                    <m:oMath xmlns:m="http://schemas.openxmlformats.org/officeDocument/2006/math">
                      <m:r>
                        <a:rPr lang="fr-FR" sz="2000" b="0" i="1" smtClean="0">
                          <a:latin typeface="Cambria Math"/>
                        </a:rPr>
                        <m:t>𝑃𝑟𝑖𝑥</m:t>
                      </m:r>
                      <m:r>
                        <a:rPr lang="fr-FR" sz="2000" b="0" i="1" smtClean="0">
                          <a:latin typeface="Cambria Math"/>
                        </a:rPr>
                        <m:t> ≅15500 €</m:t>
                      </m:r>
                    </m:oMath>
                  </m:oMathPara>
                </a14:m>
                <a:endParaRPr lang="fr-FR" sz="2000" dirty="0" smtClean="0"/>
              </a:p>
            </p:txBody>
          </p:sp>
        </mc:Choice>
        <mc:Fallback xmlns="">
          <p:sp>
            <p:nvSpPr>
              <p:cNvPr id="5" name="ZoneTexte 4"/>
              <p:cNvSpPr txBox="1">
                <a:spLocks noRot="1" noChangeAspect="1" noMove="1" noResize="1" noEditPoints="1" noAdjustHandles="1" noChangeArrowheads="1" noChangeShapeType="1" noTextEdit="1"/>
              </p:cNvSpPr>
              <p:nvPr/>
            </p:nvSpPr>
            <p:spPr>
              <a:xfrm>
                <a:off x="286992" y="4603319"/>
                <a:ext cx="4568472" cy="1631216"/>
              </a:xfrm>
              <a:prstGeom prst="rect">
                <a:avLst/>
              </a:prstGeom>
              <a:blipFill rotWithShape="1">
                <a:blip r:embed="rId4" cstate="print"/>
                <a:stretch>
                  <a:fillRect/>
                </a:stretch>
              </a:blipFill>
            </p:spPr>
            <p:txBody>
              <a:bodyPr/>
              <a:lstStyle/>
              <a:p>
                <a:r>
                  <a:rPr lang="fr-FR">
                    <a:noFill/>
                  </a:rPr>
                  <a:t> </a:t>
                </a:r>
              </a:p>
            </p:txBody>
          </p:sp>
        </mc:Fallback>
      </mc:AlternateContent>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3440" y="1493711"/>
            <a:ext cx="4260114" cy="272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a:off x="5305305" y="1448677"/>
            <a:ext cx="3456384" cy="461665"/>
          </a:xfrm>
          <a:prstGeom prst="rect">
            <a:avLst/>
          </a:prstGeom>
          <a:noFill/>
        </p:spPr>
        <p:txBody>
          <a:bodyPr wrap="square" rtlCol="0">
            <a:spAutoFit/>
          </a:bodyPr>
          <a:lstStyle/>
          <a:p>
            <a:pPr algn="ctr"/>
            <a:r>
              <a:rPr lang="fr-FR" sz="2400" b="1" dirty="0" smtClean="0">
                <a:solidFill>
                  <a:schemeClr val="bg1"/>
                </a:solidFill>
              </a:rPr>
              <a:t>Bolloré </a:t>
            </a:r>
            <a:r>
              <a:rPr lang="fr-FR" sz="2400" b="1" dirty="0" err="1" smtClean="0">
                <a:solidFill>
                  <a:schemeClr val="bg1"/>
                </a:solidFill>
              </a:rPr>
              <a:t>Bluecar</a:t>
            </a:r>
            <a:endParaRPr lang="fr-FR" sz="2400" b="1" dirty="0">
              <a:solidFill>
                <a:schemeClr val="bg1"/>
              </a:solidFill>
            </a:endParaRPr>
          </a:p>
        </p:txBody>
      </p:sp>
      <mc:AlternateContent xmlns:mc="http://schemas.openxmlformats.org/markup-compatibility/2006" xmlns:a14="http://schemas.microsoft.com/office/drawing/2010/main">
        <mc:Choice Requires="a14">
          <p:sp>
            <p:nvSpPr>
              <p:cNvPr id="10" name="ZoneTexte 9"/>
              <p:cNvSpPr txBox="1"/>
              <p:nvPr/>
            </p:nvSpPr>
            <p:spPr>
              <a:xfrm>
                <a:off x="4572000" y="4603319"/>
                <a:ext cx="4568472" cy="16312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sz="2000" i="1" smtClean="0">
                              <a:latin typeface="Cambria Math" panose="02040503050406030204" pitchFamily="18" charset="0"/>
                            </a:rPr>
                          </m:ctrlPr>
                        </m:sSubPr>
                        <m:e>
                          <m:r>
                            <a:rPr lang="fr-FR" sz="2000" b="0" i="1" smtClean="0">
                              <a:latin typeface="Cambria Math"/>
                            </a:rPr>
                            <m:t>𝑃𝑚𝑜𝑡𝑒𝑢𝑟</m:t>
                          </m:r>
                        </m:e>
                        <m:sub>
                          <m:r>
                            <a:rPr lang="fr-FR" sz="2000" b="0" i="1" smtClean="0">
                              <a:latin typeface="Cambria Math"/>
                            </a:rPr>
                            <m:t>𝑀𝑎𝑥</m:t>
                          </m:r>
                        </m:sub>
                      </m:sSub>
                      <m:r>
                        <a:rPr lang="fr-FR" sz="2000" b="0" i="1" smtClean="0">
                          <a:latin typeface="Cambria Math"/>
                        </a:rPr>
                        <m:t>=68 </m:t>
                      </m:r>
                      <m:r>
                        <a:rPr lang="fr-FR" sz="2000" b="0" i="1" smtClean="0">
                          <a:latin typeface="Cambria Math"/>
                        </a:rPr>
                        <m:t>𝑐h</m:t>
                      </m:r>
                      <m:r>
                        <a:rPr lang="fr-FR" sz="2000" b="0" i="1" smtClean="0">
                          <a:latin typeface="Cambria Math"/>
                        </a:rPr>
                        <m:t> </m:t>
                      </m:r>
                    </m:oMath>
                  </m:oMathPara>
                </a14:m>
                <a:endParaRPr lang="fr-FR" sz="2000" b="0" dirty="0" smtClean="0"/>
              </a:p>
              <a:p>
                <a:pPr/>
                <a14:m>
                  <m:oMathPara xmlns:m="http://schemas.openxmlformats.org/officeDocument/2006/math">
                    <m:oMathParaPr>
                      <m:jc m:val="centerGroup"/>
                    </m:oMathParaPr>
                    <m:oMath xmlns:m="http://schemas.openxmlformats.org/officeDocument/2006/math">
                      <m:sSub>
                        <m:sSubPr>
                          <m:ctrlPr>
                            <a:rPr lang="fr-FR" sz="2000" i="1" smtClean="0">
                              <a:latin typeface="Cambria Math" panose="02040503050406030204" pitchFamily="18" charset="0"/>
                            </a:rPr>
                          </m:ctrlPr>
                        </m:sSubPr>
                        <m:e>
                          <m:r>
                            <a:rPr lang="fr-FR" sz="2000" b="0" i="1" smtClean="0">
                              <a:latin typeface="Cambria Math"/>
                            </a:rPr>
                            <m:t>𝐶</m:t>
                          </m:r>
                        </m:e>
                        <m:sub>
                          <m:r>
                            <a:rPr lang="fr-FR" sz="2000" b="0" i="1" smtClean="0">
                              <a:latin typeface="Cambria Math"/>
                            </a:rPr>
                            <m:t>𝑀𝑎𝑥</m:t>
                          </m:r>
                        </m:sub>
                      </m:sSub>
                      <m:r>
                        <a:rPr lang="fr-FR" sz="2000" b="0" i="1" smtClean="0">
                          <a:latin typeface="Cambria Math"/>
                        </a:rPr>
                        <m:t>=</m:t>
                      </m:r>
                    </m:oMath>
                  </m:oMathPara>
                </a14:m>
                <a:endParaRPr lang="fr-FR" sz="2000" b="0" dirty="0" smtClean="0"/>
              </a:p>
              <a:p>
                <a:pPr algn="ctr"/>
                <a14:m>
                  <m:oMathPara xmlns:m="http://schemas.openxmlformats.org/officeDocument/2006/math">
                    <m:oMathParaPr>
                      <m:jc m:val="centerGroup"/>
                    </m:oMathParaPr>
                    <m:oMath xmlns:m="http://schemas.openxmlformats.org/officeDocument/2006/math">
                      <m:r>
                        <a:rPr lang="fr-FR" sz="2000" b="0" i="1" smtClean="0">
                          <a:latin typeface="Cambria Math"/>
                        </a:rPr>
                        <m:t>𝑅𝑀</m:t>
                      </m:r>
                      <m:r>
                        <a:rPr lang="fr-FR" sz="2000" b="0" i="1" smtClean="0">
                          <a:latin typeface="Cambria Math"/>
                        </a:rPr>
                        <m:t>=</m:t>
                      </m:r>
                    </m:oMath>
                  </m:oMathPara>
                </a14:m>
                <a:endParaRPr lang="fr-FR" sz="2000" b="0" i="1" dirty="0" smtClean="0">
                  <a:latin typeface="Cambria Math"/>
                </a:endParaRPr>
              </a:p>
              <a:p>
                <a:pPr algn="ctr"/>
                <a14:m>
                  <m:oMath xmlns:m="http://schemas.openxmlformats.org/officeDocument/2006/math">
                    <m:r>
                      <a:rPr lang="fr-FR" sz="2000" b="0" i="1" smtClean="0">
                        <a:latin typeface="Cambria Math"/>
                      </a:rPr>
                      <m:t>𝐴𝑢𝑡𝑜𝑛𝑜𝑚𝑖𝑒</m:t>
                    </m:r>
                    <m:r>
                      <a:rPr lang="fr-FR" sz="2000" b="0" i="1" smtClean="0">
                        <a:latin typeface="Cambria Math"/>
                      </a:rPr>
                      <m:t> </m:t>
                    </m:r>
                    <m:r>
                      <a:rPr lang="fr-FR" sz="2000" b="0" i="1" smtClean="0">
                        <a:latin typeface="Cambria Math"/>
                      </a:rPr>
                      <m:t>𝑡h</m:t>
                    </m:r>
                    <m:r>
                      <a:rPr lang="fr-FR" sz="2000" b="0" i="1" smtClean="0">
                        <a:latin typeface="Cambria Math"/>
                      </a:rPr>
                      <m:t>é</m:t>
                    </m:r>
                    <m:r>
                      <a:rPr lang="fr-FR" sz="2000" b="0" i="1" smtClean="0">
                        <a:latin typeface="Cambria Math"/>
                      </a:rPr>
                      <m:t>𝑜𝑟𝑖𝑞𝑢𝑒</m:t>
                    </m:r>
                    <m:r>
                      <a:rPr lang="fr-FR" sz="2000" b="0" i="1" smtClean="0">
                        <a:latin typeface="Cambria Math"/>
                      </a:rPr>
                      <m:t>=250 </m:t>
                    </m:r>
                    <m:r>
                      <a:rPr lang="fr-FR" sz="2000" b="0" i="1" smtClean="0">
                        <a:latin typeface="Cambria Math"/>
                      </a:rPr>
                      <m:t>𝐾𝑚</m:t>
                    </m:r>
                  </m:oMath>
                </a14:m>
                <a:r>
                  <a:rPr lang="fr-FR" sz="2000" dirty="0" smtClean="0"/>
                  <a:t> </a:t>
                </a:r>
              </a:p>
              <a:p>
                <a:pPr algn="ctr"/>
                <a14:m>
                  <m:oMathPara xmlns:m="http://schemas.openxmlformats.org/officeDocument/2006/math">
                    <m:oMathParaPr>
                      <m:jc m:val="centerGroup"/>
                    </m:oMathParaPr>
                    <m:oMath xmlns:m="http://schemas.openxmlformats.org/officeDocument/2006/math">
                      <m:r>
                        <a:rPr lang="fr-FR" sz="2000" b="0" i="1" smtClean="0">
                          <a:latin typeface="Cambria Math"/>
                        </a:rPr>
                        <m:t>𝑃𝑟𝑖𝑥</m:t>
                      </m:r>
                      <m:r>
                        <a:rPr lang="fr-FR" sz="2000" b="0" i="1" smtClean="0">
                          <a:latin typeface="Cambria Math"/>
                        </a:rPr>
                        <m:t> ≅12000 €</m:t>
                      </m:r>
                    </m:oMath>
                  </m:oMathPara>
                </a14:m>
                <a:endParaRPr lang="fr-FR" sz="2000" dirty="0" smtClean="0"/>
              </a:p>
            </p:txBody>
          </p:sp>
        </mc:Choice>
        <mc:Fallback xmlns="">
          <p:sp>
            <p:nvSpPr>
              <p:cNvPr id="10" name="ZoneTexte 9"/>
              <p:cNvSpPr txBox="1">
                <a:spLocks noRot="1" noChangeAspect="1" noMove="1" noResize="1" noEditPoints="1" noAdjustHandles="1" noChangeArrowheads="1" noChangeShapeType="1" noTextEdit="1"/>
              </p:cNvSpPr>
              <p:nvPr/>
            </p:nvSpPr>
            <p:spPr>
              <a:xfrm>
                <a:off x="4572000" y="4603319"/>
                <a:ext cx="4568472" cy="1631216"/>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502561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C686330-ED2D-434A-85FA-DC67D8892DF5}" type="slidenum">
              <a:rPr lang="fr-FR" smtClean="0"/>
              <a:pPr/>
              <a:t>37</a:t>
            </a:fld>
            <a:endParaRPr lang="fr-F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617786"/>
            <a:ext cx="3576728"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ZoneTexte 3"/>
              <p:cNvSpPr txBox="1"/>
              <p:nvPr/>
            </p:nvSpPr>
            <p:spPr>
              <a:xfrm>
                <a:off x="-156360" y="4055328"/>
                <a:ext cx="5256584" cy="20621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b="0" i="1" smtClean="0">
                              <a:latin typeface="Cambria Math"/>
                            </a:rPr>
                            <m:t>𝑃𝑚𝑜𝑡𝑒𝑢𝑟</m:t>
                          </m:r>
                        </m:e>
                        <m:sub>
                          <m:r>
                            <a:rPr lang="fr-FR" b="0" i="1" smtClean="0">
                              <a:latin typeface="Cambria Math"/>
                            </a:rPr>
                            <m:t>𝑀𝑎𝑥</m:t>
                          </m:r>
                        </m:sub>
                      </m:sSub>
                      <m:r>
                        <a:rPr lang="fr-FR" b="0" i="1" smtClean="0">
                          <a:latin typeface="Cambria Math"/>
                        </a:rPr>
                        <m:t>=402 </m:t>
                      </m:r>
                      <m:r>
                        <a:rPr lang="fr-FR" b="0" i="1" smtClean="0">
                          <a:latin typeface="Cambria Math"/>
                        </a:rPr>
                        <m:t>𝑐h</m:t>
                      </m:r>
                      <m:r>
                        <a:rPr lang="fr-FR" b="0" i="1" smtClean="0">
                          <a:latin typeface="Cambria Math"/>
                        </a:rPr>
                        <m:t> (2 </m:t>
                      </m:r>
                      <m:r>
                        <a:rPr lang="fr-FR" b="0" i="1" dirty="0" smtClean="0">
                          <a:latin typeface="Cambria Math"/>
                        </a:rPr>
                        <m:t>𝑚𝑜𝑡𝑒𝑢𝑟𝑠</m:t>
                      </m:r>
                      <m:r>
                        <a:rPr lang="fr-FR" b="0" i="1" dirty="0" smtClean="0">
                          <a:latin typeface="Cambria Math"/>
                        </a:rPr>
                        <m:t> </m:t>
                      </m:r>
                      <m:r>
                        <a:rPr lang="fr-FR" b="0" i="1" dirty="0" smtClean="0">
                          <a:latin typeface="Cambria Math"/>
                        </a:rPr>
                        <m:t>𝑑𝑒</m:t>
                      </m:r>
                      <m:r>
                        <a:rPr lang="fr-FR" b="0" i="1" dirty="0" smtClean="0">
                          <a:latin typeface="Cambria Math"/>
                        </a:rPr>
                        <m:t> 201</m:t>
                      </m:r>
                      <m:r>
                        <a:rPr lang="fr-FR" b="0" i="1" dirty="0" smtClean="0">
                          <a:latin typeface="Cambria Math"/>
                        </a:rPr>
                        <m:t>𝑐h</m:t>
                      </m:r>
                      <m:r>
                        <a:rPr lang="fr-FR" b="0" i="1" dirty="0" smtClean="0">
                          <a:latin typeface="Cambria Math"/>
                        </a:rPr>
                        <m:t>)</m:t>
                      </m:r>
                    </m:oMath>
                  </m:oMathPara>
                </a14:m>
                <a:endParaRPr lang="fr-FR" b="0" dirty="0" smtClean="0"/>
              </a:p>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b="0" i="1" smtClean="0">
                              <a:latin typeface="Cambria Math"/>
                            </a:rPr>
                            <m:t>𝐶</m:t>
                          </m:r>
                        </m:e>
                        <m:sub>
                          <m:r>
                            <a:rPr lang="fr-FR" b="0" i="1" smtClean="0">
                              <a:latin typeface="Cambria Math"/>
                            </a:rPr>
                            <m:t>𝑀𝑎𝑥</m:t>
                          </m:r>
                        </m:sub>
                      </m:sSub>
                      <m:r>
                        <a:rPr lang="fr-FR" b="0" i="1" smtClean="0">
                          <a:latin typeface="Cambria Math"/>
                        </a:rPr>
                        <m:t>=516 </m:t>
                      </m:r>
                      <m:r>
                        <a:rPr lang="fr-FR" b="0" i="1" smtClean="0">
                          <a:latin typeface="Cambria Math"/>
                        </a:rPr>
                        <m:t>𝑁𝑚</m:t>
                      </m:r>
                      <m:r>
                        <a:rPr lang="fr-FR" b="0" i="1" smtClean="0">
                          <a:latin typeface="Cambria Math"/>
                        </a:rPr>
                        <m:t> </m:t>
                      </m:r>
                      <m:d>
                        <m:dPr>
                          <m:ctrlPr>
                            <a:rPr lang="fr-FR" b="0" i="1" smtClean="0">
                              <a:latin typeface="Cambria Math" panose="02040503050406030204" pitchFamily="18" charset="0"/>
                            </a:rPr>
                          </m:ctrlPr>
                        </m:dPr>
                        <m:e>
                          <m:r>
                            <a:rPr lang="fr-FR" b="0" i="1" smtClean="0">
                              <a:latin typeface="Cambria Math"/>
                            </a:rPr>
                            <m:t>0 à 5000 </m:t>
                          </m:r>
                          <m:r>
                            <a:rPr lang="fr-FR" b="0" i="1" smtClean="0">
                              <a:latin typeface="Cambria Math"/>
                            </a:rPr>
                            <m:t>𝑡𝑚𝑖</m:t>
                          </m:r>
                          <m:sSup>
                            <m:sSupPr>
                              <m:ctrlPr>
                                <a:rPr lang="fr-FR" b="0" i="1" smtClean="0">
                                  <a:latin typeface="Cambria Math" panose="02040503050406030204" pitchFamily="18" charset="0"/>
                                </a:rPr>
                              </m:ctrlPr>
                            </m:sSupPr>
                            <m:e>
                              <m:r>
                                <a:rPr lang="fr-FR" b="0" i="1" smtClean="0">
                                  <a:latin typeface="Cambria Math"/>
                                </a:rPr>
                                <m:t>𝑛</m:t>
                              </m:r>
                            </m:e>
                            <m:sup>
                              <m:r>
                                <a:rPr lang="fr-FR" b="0" i="1" smtClean="0">
                                  <a:latin typeface="Cambria Math"/>
                                </a:rPr>
                                <m:t>−1</m:t>
                              </m:r>
                            </m:sup>
                          </m:sSup>
                        </m:e>
                      </m:d>
                    </m:oMath>
                  </m:oMathPara>
                </a14:m>
                <a:endParaRPr lang="fr-FR" b="0" dirty="0" smtClean="0"/>
              </a:p>
              <a:p>
                <a:pPr algn="ctr"/>
                <a14:m>
                  <m:oMath xmlns:m="http://schemas.openxmlformats.org/officeDocument/2006/math">
                    <m:r>
                      <a:rPr lang="fr-FR" b="0" i="1" smtClean="0">
                        <a:latin typeface="Cambria Math"/>
                      </a:rPr>
                      <m:t>𝑅𝑀</m:t>
                    </m:r>
                    <m:r>
                      <a:rPr lang="fr-FR" b="0" i="1" smtClean="0">
                        <a:latin typeface="Cambria Math"/>
                      </a:rPr>
                      <m:t>=3000 à 11300 </m:t>
                    </m:r>
                    <m:r>
                      <a:rPr lang="fr-FR" i="1">
                        <a:latin typeface="Cambria Math"/>
                      </a:rPr>
                      <m:t>𝑡𝑚𝑖</m:t>
                    </m:r>
                    <m:sSup>
                      <m:sSupPr>
                        <m:ctrlPr>
                          <a:rPr lang="fr-FR" i="1">
                            <a:latin typeface="Cambria Math" panose="02040503050406030204" pitchFamily="18" charset="0"/>
                          </a:rPr>
                        </m:ctrlPr>
                      </m:sSupPr>
                      <m:e>
                        <m:r>
                          <a:rPr lang="fr-FR" i="1">
                            <a:latin typeface="Cambria Math"/>
                          </a:rPr>
                          <m:t>𝑛</m:t>
                        </m:r>
                      </m:e>
                      <m:sup>
                        <m:r>
                          <a:rPr lang="fr-FR" i="1">
                            <a:latin typeface="Cambria Math"/>
                          </a:rPr>
                          <m:t>−1</m:t>
                        </m:r>
                      </m:sup>
                    </m:sSup>
                  </m:oMath>
                </a14:m>
                <a:r>
                  <a:rPr lang="fr-FR" dirty="0" smtClean="0"/>
                  <a:t> </a:t>
                </a:r>
              </a:p>
              <a:p>
                <a:pPr algn="ctr"/>
                <a14:m>
                  <m:oMath xmlns:m="http://schemas.openxmlformats.org/officeDocument/2006/math">
                    <m:r>
                      <a:rPr lang="fr-FR" b="0" i="1" smtClean="0">
                        <a:latin typeface="Cambria Math"/>
                      </a:rPr>
                      <m:t>𝐴𝑢𝑡𝑜𝑛𝑜𝑚𝑖𝑒</m:t>
                    </m:r>
                    <m:r>
                      <a:rPr lang="fr-FR" b="0" i="1" smtClean="0">
                        <a:latin typeface="Cambria Math"/>
                      </a:rPr>
                      <m:t> </m:t>
                    </m:r>
                    <m:r>
                      <a:rPr lang="fr-FR" b="0" i="1" smtClean="0">
                        <a:latin typeface="Cambria Math"/>
                      </a:rPr>
                      <m:t>𝑡h</m:t>
                    </m:r>
                    <m:r>
                      <a:rPr lang="fr-FR" b="0" i="1" smtClean="0">
                        <a:latin typeface="Cambria Math"/>
                      </a:rPr>
                      <m:t>é</m:t>
                    </m:r>
                    <m:r>
                      <a:rPr lang="fr-FR" b="0" i="1" smtClean="0">
                        <a:latin typeface="Cambria Math"/>
                      </a:rPr>
                      <m:t>𝑜𝑟𝑖𝑞𝑢𝑒</m:t>
                    </m:r>
                    <m:r>
                      <a:rPr lang="fr-FR" b="0" i="1" smtClean="0">
                        <a:latin typeface="Cambria Math"/>
                      </a:rPr>
                      <m:t>=300 </m:t>
                    </m:r>
                    <m:r>
                      <a:rPr lang="fr-FR" b="0" i="1" smtClean="0">
                        <a:latin typeface="Cambria Math"/>
                      </a:rPr>
                      <m:t>𝐾𝑚</m:t>
                    </m:r>
                  </m:oMath>
                </a14:m>
                <a:r>
                  <a:rPr lang="fr-FR" dirty="0" smtClean="0"/>
                  <a:t> + ( 500 Km) </a:t>
                </a:r>
              </a:p>
              <a:p>
                <a:pPr algn="ctr"/>
                <a14:m>
                  <m:oMath xmlns:m="http://schemas.openxmlformats.org/officeDocument/2006/math">
                    <m:r>
                      <a:rPr lang="fr-FR" i="1" dirty="0" smtClean="0">
                        <a:latin typeface="Cambria Math"/>
                      </a:rPr>
                      <m:t>𝐴𝑐𝑐</m:t>
                    </m:r>
                    <m:r>
                      <a:rPr lang="fr-FR" i="1" dirty="0" smtClean="0">
                        <a:latin typeface="Cambria Math"/>
                      </a:rPr>
                      <m:t>é</m:t>
                    </m:r>
                    <m:r>
                      <a:rPr lang="fr-FR" i="1" dirty="0" smtClean="0">
                        <a:latin typeface="Cambria Math"/>
                      </a:rPr>
                      <m:t>𝑙</m:t>
                    </m:r>
                    <m:r>
                      <a:rPr lang="fr-FR" i="1" dirty="0" smtClean="0">
                        <a:latin typeface="Cambria Math"/>
                      </a:rPr>
                      <m:t>é</m:t>
                    </m:r>
                    <m:r>
                      <a:rPr lang="fr-FR" i="1" dirty="0" smtClean="0">
                        <a:latin typeface="Cambria Math"/>
                      </a:rPr>
                      <m:t>𝑟𝑎𝑡𝑖𝑜𝑛</m:t>
                    </m:r>
                    <m:r>
                      <a:rPr lang="fr-FR" i="1" dirty="0" smtClean="0">
                        <a:latin typeface="Cambria Math"/>
                      </a:rPr>
                      <m:t> 0−100 : 3.2 </m:t>
                    </m:r>
                    <m:r>
                      <a:rPr lang="fr-FR" i="1" dirty="0" smtClean="0">
                        <a:latin typeface="Cambria Math"/>
                      </a:rPr>
                      <m:t>𝑠</m:t>
                    </m:r>
                  </m:oMath>
                </a14:m>
                <a:r>
                  <a:rPr lang="fr-FR" dirty="0" smtClean="0"/>
                  <a:t> </a:t>
                </a:r>
              </a:p>
              <a:p>
                <a:pPr algn="ctr"/>
                <a14:m>
                  <m:oMathPara xmlns:m="http://schemas.openxmlformats.org/officeDocument/2006/math">
                    <m:oMathParaPr>
                      <m:jc m:val="centerGroup"/>
                    </m:oMathParaPr>
                    <m:oMath xmlns:m="http://schemas.openxmlformats.org/officeDocument/2006/math">
                      <m:r>
                        <a:rPr lang="fr-FR" i="1">
                          <a:latin typeface="Cambria Math"/>
                        </a:rPr>
                        <m:t>𝑃𝑟𝑖𝑥</m:t>
                      </m:r>
                      <m:r>
                        <a:rPr lang="fr-FR" i="1">
                          <a:latin typeface="Cambria Math"/>
                        </a:rPr>
                        <m:t> ≅404 000 €</m:t>
                      </m:r>
                    </m:oMath>
                  </m:oMathPara>
                </a14:m>
                <a:endParaRPr lang="fr-FR" dirty="0"/>
              </a:p>
              <a:p>
                <a:pPr algn="ctr"/>
                <a:endParaRPr lang="fr-FR" sz="2000" dirty="0" smtClean="0"/>
              </a:p>
            </p:txBody>
          </p:sp>
        </mc:Choice>
        <mc:Fallback xmlns="">
          <p:sp>
            <p:nvSpPr>
              <p:cNvPr id="4" name="ZoneTexte 3"/>
              <p:cNvSpPr txBox="1">
                <a:spLocks noRot="1" noChangeAspect="1" noMove="1" noResize="1" noEditPoints="1" noAdjustHandles="1" noChangeArrowheads="1" noChangeShapeType="1" noTextEdit="1"/>
              </p:cNvSpPr>
              <p:nvPr/>
            </p:nvSpPr>
            <p:spPr>
              <a:xfrm>
                <a:off x="-156360" y="4055328"/>
                <a:ext cx="5256584" cy="2062103"/>
              </a:xfrm>
              <a:prstGeom prst="rect">
                <a:avLst/>
              </a:prstGeom>
              <a:blipFill rotWithShape="1">
                <a:blip r:embed="rId4" cstate="print"/>
                <a:stretch>
                  <a:fillRect/>
                </a:stretch>
              </a:blipFill>
            </p:spPr>
            <p:txBody>
              <a:bodyPr/>
              <a:lstStyle/>
              <a:p>
                <a:r>
                  <a:rPr lang="fr-FR">
                    <a:noFill/>
                  </a:rPr>
                  <a:t> </a:t>
                </a:r>
              </a:p>
            </p:txBody>
          </p:sp>
        </mc:Fallback>
      </mc:AlternateContent>
      <p:sp>
        <p:nvSpPr>
          <p:cNvPr id="5" name="Rectangle 4"/>
          <p:cNvSpPr/>
          <p:nvPr/>
        </p:nvSpPr>
        <p:spPr>
          <a:xfrm>
            <a:off x="3483031" y="260648"/>
            <a:ext cx="2177199" cy="646331"/>
          </a:xfrm>
          <a:prstGeom prst="rect">
            <a:avLst/>
          </a:prstGeom>
        </p:spPr>
        <p:txBody>
          <a:bodyPr wrap="none">
            <a:spAutoFit/>
          </a:bodyPr>
          <a:lstStyle/>
          <a:p>
            <a:pPr algn="ctr">
              <a:defRPr/>
            </a:pPr>
            <a:r>
              <a:rPr lang="fr-FR" sz="3600" b="1" dirty="0" smtClean="0">
                <a:effectLst>
                  <a:outerShdw blurRad="38100" dist="38100" dir="2700000" algn="tl">
                    <a:srgbClr val="C0C0C0"/>
                  </a:outerShdw>
                </a:effectLst>
                <a:latin typeface="Trebuchet MS" pitchFamily="34" charset="0"/>
              </a:rPr>
              <a:t>Sportives</a:t>
            </a:r>
            <a:endParaRPr lang="fr-FR" sz="3600" b="1" dirty="0">
              <a:effectLst>
                <a:outerShdw blurRad="38100" dist="38100" dir="2700000" algn="tl">
                  <a:srgbClr val="C0C0C0"/>
                </a:outerShdw>
              </a:effectLst>
              <a:latin typeface="Trebuchet MS" pitchFamily="34" charset="0"/>
            </a:endParaRPr>
          </a:p>
        </p:txBody>
      </p:sp>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024" y="1617786"/>
            <a:ext cx="4104456" cy="2311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7" name="ZoneTexte 6"/>
              <p:cNvSpPr txBox="1"/>
              <p:nvPr/>
            </p:nvSpPr>
            <p:spPr>
              <a:xfrm>
                <a:off x="4906572" y="4021982"/>
                <a:ext cx="4037620" cy="22467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sz="2000" i="1" smtClean="0">
                              <a:latin typeface="Cambria Math" panose="02040503050406030204" pitchFamily="18" charset="0"/>
                            </a:rPr>
                          </m:ctrlPr>
                        </m:sSubPr>
                        <m:e>
                          <m:r>
                            <a:rPr lang="fr-FR" sz="2000" b="0" i="1" smtClean="0">
                              <a:latin typeface="Cambria Math"/>
                            </a:rPr>
                            <m:t>𝑃𝑚𝑜𝑡𝑒𝑢𝑟</m:t>
                          </m:r>
                        </m:e>
                        <m:sub>
                          <m:r>
                            <a:rPr lang="fr-FR" sz="2000" b="0" i="1" smtClean="0">
                              <a:latin typeface="Cambria Math"/>
                            </a:rPr>
                            <m:t>𝑀𝑎𝑥</m:t>
                          </m:r>
                        </m:sub>
                      </m:sSub>
                      <m:r>
                        <a:rPr lang="fr-FR" sz="2000" b="0" i="1" smtClean="0">
                          <a:latin typeface="Cambria Math"/>
                        </a:rPr>
                        <m:t>=248 </m:t>
                      </m:r>
                      <m:r>
                        <a:rPr lang="fr-FR" sz="2000" b="0" i="1" smtClean="0">
                          <a:latin typeface="Cambria Math"/>
                        </a:rPr>
                        <m:t>𝑐h</m:t>
                      </m:r>
                      <m:r>
                        <a:rPr lang="fr-FR" sz="2000" b="0" i="1" smtClean="0">
                          <a:latin typeface="Cambria Math"/>
                        </a:rPr>
                        <m:t> </m:t>
                      </m:r>
                    </m:oMath>
                  </m:oMathPara>
                </a14:m>
                <a:endParaRPr lang="fr-FR" sz="2000" b="0" dirty="0" smtClean="0"/>
              </a:p>
              <a:p>
                <a:pPr/>
                <a14:m>
                  <m:oMathPara xmlns:m="http://schemas.openxmlformats.org/officeDocument/2006/math">
                    <m:oMathParaPr>
                      <m:jc m:val="centerGroup"/>
                    </m:oMathParaPr>
                    <m:oMath xmlns:m="http://schemas.openxmlformats.org/officeDocument/2006/math">
                      <m:sSub>
                        <m:sSubPr>
                          <m:ctrlPr>
                            <a:rPr lang="fr-FR" sz="2000" i="1" smtClean="0">
                              <a:latin typeface="Cambria Math" panose="02040503050406030204" pitchFamily="18" charset="0"/>
                            </a:rPr>
                          </m:ctrlPr>
                        </m:sSubPr>
                        <m:e>
                          <m:r>
                            <a:rPr lang="fr-FR" sz="2000" b="0" i="1" smtClean="0">
                              <a:latin typeface="Cambria Math"/>
                            </a:rPr>
                            <m:t>𝐶</m:t>
                          </m:r>
                        </m:e>
                        <m:sub>
                          <m:r>
                            <a:rPr lang="fr-FR" sz="2000" b="0" i="1" smtClean="0">
                              <a:latin typeface="Cambria Math"/>
                            </a:rPr>
                            <m:t>𝑀𝑎𝑥</m:t>
                          </m:r>
                        </m:sub>
                      </m:sSub>
                      <m:r>
                        <a:rPr lang="fr-FR" sz="2000" b="0" i="1" smtClean="0">
                          <a:latin typeface="Cambria Math"/>
                        </a:rPr>
                        <m:t>=270 </m:t>
                      </m:r>
                      <m:r>
                        <a:rPr lang="fr-FR" sz="2000" b="0" i="1" smtClean="0">
                          <a:latin typeface="Cambria Math"/>
                        </a:rPr>
                        <m:t>𝑁𝑚</m:t>
                      </m:r>
                      <m:r>
                        <a:rPr lang="fr-FR" sz="2000" b="0" i="1" smtClean="0">
                          <a:latin typeface="Cambria Math"/>
                        </a:rPr>
                        <m:t> </m:t>
                      </m:r>
                      <m:d>
                        <m:dPr>
                          <m:ctrlPr>
                            <a:rPr lang="fr-FR" sz="2000" b="0" i="1" smtClean="0">
                              <a:latin typeface="Cambria Math" panose="02040503050406030204" pitchFamily="18" charset="0"/>
                            </a:rPr>
                          </m:ctrlPr>
                        </m:dPr>
                        <m:e>
                          <m:r>
                            <a:rPr lang="fr-FR" sz="2000" b="0" i="1" smtClean="0">
                              <a:latin typeface="Cambria Math"/>
                            </a:rPr>
                            <m:t>0 à 6000 </m:t>
                          </m:r>
                          <m:r>
                            <a:rPr lang="fr-FR" sz="2000" b="0" i="1" smtClean="0">
                              <a:latin typeface="Cambria Math"/>
                            </a:rPr>
                            <m:t>𝑡𝑚𝑖</m:t>
                          </m:r>
                          <m:sSup>
                            <m:sSupPr>
                              <m:ctrlPr>
                                <a:rPr lang="fr-FR" sz="2000" b="0" i="1" smtClean="0">
                                  <a:latin typeface="Cambria Math" panose="02040503050406030204" pitchFamily="18" charset="0"/>
                                </a:rPr>
                              </m:ctrlPr>
                            </m:sSupPr>
                            <m:e>
                              <m:r>
                                <a:rPr lang="fr-FR" sz="2000" b="0" i="1" smtClean="0">
                                  <a:latin typeface="Cambria Math"/>
                                </a:rPr>
                                <m:t>𝑛</m:t>
                              </m:r>
                            </m:e>
                            <m:sup>
                              <m:r>
                                <a:rPr lang="fr-FR" sz="2000" b="0" i="1" smtClean="0">
                                  <a:latin typeface="Cambria Math"/>
                                </a:rPr>
                                <m:t>−1</m:t>
                              </m:r>
                            </m:sup>
                          </m:sSup>
                        </m:e>
                      </m:d>
                    </m:oMath>
                  </m:oMathPara>
                </a14:m>
                <a:endParaRPr lang="fr-FR" sz="2000" b="0" dirty="0" smtClean="0"/>
              </a:p>
              <a:p>
                <a:pPr algn="ctr"/>
                <a14:m>
                  <m:oMath xmlns:m="http://schemas.openxmlformats.org/officeDocument/2006/math">
                    <m:r>
                      <a:rPr lang="fr-FR" sz="2000" b="0" i="1" smtClean="0">
                        <a:latin typeface="Cambria Math"/>
                      </a:rPr>
                      <m:t>𝑅𝑀</m:t>
                    </m:r>
                    <m:r>
                      <a:rPr lang="fr-FR" sz="2000" b="0" i="1" smtClean="0">
                        <a:latin typeface="Cambria Math"/>
                      </a:rPr>
                      <m:t>=0 à 14000 </m:t>
                    </m:r>
                    <m:r>
                      <a:rPr lang="fr-FR" sz="2000" i="1">
                        <a:latin typeface="Cambria Math"/>
                      </a:rPr>
                      <m:t>𝑡𝑚𝑖</m:t>
                    </m:r>
                    <m:sSup>
                      <m:sSupPr>
                        <m:ctrlPr>
                          <a:rPr lang="fr-FR" sz="2000" i="1">
                            <a:latin typeface="Cambria Math" panose="02040503050406030204" pitchFamily="18" charset="0"/>
                          </a:rPr>
                        </m:ctrlPr>
                      </m:sSupPr>
                      <m:e>
                        <m:r>
                          <a:rPr lang="fr-FR" sz="2000" i="1">
                            <a:latin typeface="Cambria Math"/>
                          </a:rPr>
                          <m:t>𝑛</m:t>
                        </m:r>
                      </m:e>
                      <m:sup>
                        <m:r>
                          <a:rPr lang="fr-FR" sz="2000" i="1">
                            <a:latin typeface="Cambria Math"/>
                          </a:rPr>
                          <m:t>−1</m:t>
                        </m:r>
                      </m:sup>
                    </m:sSup>
                  </m:oMath>
                </a14:m>
                <a:r>
                  <a:rPr lang="fr-FR" sz="2000" dirty="0" smtClean="0"/>
                  <a:t> </a:t>
                </a:r>
              </a:p>
              <a:p>
                <a:pPr algn="ctr"/>
                <a14:m>
                  <m:oMath xmlns:m="http://schemas.openxmlformats.org/officeDocument/2006/math">
                    <m:r>
                      <a:rPr lang="fr-FR" sz="2000" b="0" i="1" smtClean="0">
                        <a:latin typeface="Cambria Math"/>
                      </a:rPr>
                      <m:t>𝐴𝑢𝑡𝑜𝑛𝑜𝑚𝑖𝑒</m:t>
                    </m:r>
                    <m:r>
                      <a:rPr lang="fr-FR" sz="2000" b="0" i="1" smtClean="0">
                        <a:latin typeface="Cambria Math"/>
                      </a:rPr>
                      <m:t> </m:t>
                    </m:r>
                    <m:r>
                      <a:rPr lang="fr-FR" sz="2000" b="0" i="1" smtClean="0">
                        <a:latin typeface="Cambria Math"/>
                      </a:rPr>
                      <m:t>𝑡h</m:t>
                    </m:r>
                    <m:r>
                      <a:rPr lang="fr-FR" sz="2000" b="0" i="1" smtClean="0">
                        <a:latin typeface="Cambria Math"/>
                      </a:rPr>
                      <m:t>é</m:t>
                    </m:r>
                    <m:r>
                      <a:rPr lang="fr-FR" sz="2000" b="0" i="1" smtClean="0">
                        <a:latin typeface="Cambria Math"/>
                      </a:rPr>
                      <m:t>𝑜𝑟𝑖𝑞𝑢𝑒</m:t>
                    </m:r>
                    <m:r>
                      <a:rPr lang="fr-FR" sz="2000" b="0" i="1" smtClean="0">
                        <a:latin typeface="Cambria Math"/>
                      </a:rPr>
                      <m:t>=350 </m:t>
                    </m:r>
                    <m:r>
                      <a:rPr lang="fr-FR" sz="2000" b="0" i="1" smtClean="0">
                        <a:latin typeface="Cambria Math"/>
                      </a:rPr>
                      <m:t>𝐾𝑚</m:t>
                    </m:r>
                  </m:oMath>
                </a14:m>
                <a:r>
                  <a:rPr lang="fr-FR" sz="2000" dirty="0" smtClean="0"/>
                  <a:t>  </a:t>
                </a:r>
              </a:p>
              <a:p>
                <a:pPr algn="ctr"/>
                <a14:m>
                  <m:oMath xmlns:m="http://schemas.openxmlformats.org/officeDocument/2006/math">
                    <m:r>
                      <a:rPr lang="fr-FR" sz="2000" i="1" dirty="0" smtClean="0">
                        <a:latin typeface="Cambria Math"/>
                      </a:rPr>
                      <m:t>𝐴𝑐𝑐</m:t>
                    </m:r>
                    <m:r>
                      <a:rPr lang="fr-FR" sz="2000" i="1" dirty="0" smtClean="0">
                        <a:latin typeface="Cambria Math"/>
                      </a:rPr>
                      <m:t>é</m:t>
                    </m:r>
                    <m:r>
                      <a:rPr lang="fr-FR" sz="2000" i="1" dirty="0" smtClean="0">
                        <a:latin typeface="Cambria Math"/>
                      </a:rPr>
                      <m:t>𝑙</m:t>
                    </m:r>
                    <m:r>
                      <a:rPr lang="fr-FR" sz="2000" i="1" dirty="0" smtClean="0">
                        <a:latin typeface="Cambria Math"/>
                      </a:rPr>
                      <m:t>é</m:t>
                    </m:r>
                    <m:r>
                      <a:rPr lang="fr-FR" sz="2000" i="1" dirty="0" smtClean="0">
                        <a:latin typeface="Cambria Math"/>
                      </a:rPr>
                      <m:t>𝑟𝑎𝑡𝑖𝑜𝑛</m:t>
                    </m:r>
                    <m:r>
                      <a:rPr lang="fr-FR" sz="2000" i="1" dirty="0" smtClean="0">
                        <a:latin typeface="Cambria Math"/>
                      </a:rPr>
                      <m:t> 0−100 :4.5 </m:t>
                    </m:r>
                    <m:r>
                      <a:rPr lang="fr-FR" sz="2000" i="1" dirty="0" smtClean="0">
                        <a:latin typeface="Cambria Math"/>
                      </a:rPr>
                      <m:t>𝑠</m:t>
                    </m:r>
                  </m:oMath>
                </a14:m>
                <a:r>
                  <a:rPr lang="fr-FR" sz="2000" dirty="0" smtClean="0"/>
                  <a:t> </a:t>
                </a:r>
              </a:p>
              <a:p>
                <a:pPr algn="ctr"/>
                <a14:m>
                  <m:oMathPara xmlns:m="http://schemas.openxmlformats.org/officeDocument/2006/math">
                    <m:oMathParaPr>
                      <m:jc m:val="centerGroup"/>
                    </m:oMathParaPr>
                    <m:oMath xmlns:m="http://schemas.openxmlformats.org/officeDocument/2006/math">
                      <m:r>
                        <a:rPr lang="fr-FR" sz="2000" i="1">
                          <a:latin typeface="Cambria Math"/>
                        </a:rPr>
                        <m:t>𝑃𝑟𝑖𝑥</m:t>
                      </m:r>
                      <m:r>
                        <a:rPr lang="fr-FR" sz="2000" i="1">
                          <a:latin typeface="Cambria Math"/>
                        </a:rPr>
                        <m:t> ≅100 000€</m:t>
                      </m:r>
                    </m:oMath>
                  </m:oMathPara>
                </a14:m>
                <a:endParaRPr lang="fr-FR" sz="2000" dirty="0"/>
              </a:p>
              <a:p>
                <a:pPr algn="ctr"/>
                <a:endParaRPr lang="fr-FR" sz="2000" dirty="0" smtClean="0"/>
              </a:p>
            </p:txBody>
          </p:sp>
        </mc:Choice>
        <mc:Fallback xmlns="">
          <p:sp>
            <p:nvSpPr>
              <p:cNvPr id="7" name="ZoneTexte 6"/>
              <p:cNvSpPr txBox="1">
                <a:spLocks noRot="1" noChangeAspect="1" noMove="1" noResize="1" noEditPoints="1" noAdjustHandles="1" noChangeArrowheads="1" noChangeShapeType="1" noTextEdit="1"/>
              </p:cNvSpPr>
              <p:nvPr/>
            </p:nvSpPr>
            <p:spPr>
              <a:xfrm>
                <a:off x="4906572" y="4021982"/>
                <a:ext cx="4037620" cy="2246769"/>
              </a:xfrm>
              <a:prstGeom prst="rect">
                <a:avLst/>
              </a:prstGeom>
              <a:blipFill rotWithShape="1">
                <a:blip r:embed="rId6" cstate="print"/>
                <a:stretch>
                  <a:fillRect/>
                </a:stretch>
              </a:blipFill>
            </p:spPr>
            <p:txBody>
              <a:bodyPr/>
              <a:lstStyle/>
              <a:p>
                <a:r>
                  <a:rPr lang="fr-FR">
                    <a:noFill/>
                  </a:rPr>
                  <a:t> </a:t>
                </a:r>
              </a:p>
            </p:txBody>
          </p:sp>
        </mc:Fallback>
      </mc:AlternateContent>
      <p:sp>
        <p:nvSpPr>
          <p:cNvPr id="8" name="ZoneTexte 7"/>
          <p:cNvSpPr txBox="1"/>
          <p:nvPr/>
        </p:nvSpPr>
        <p:spPr>
          <a:xfrm>
            <a:off x="743740" y="1096738"/>
            <a:ext cx="3456384" cy="461665"/>
          </a:xfrm>
          <a:prstGeom prst="rect">
            <a:avLst/>
          </a:prstGeom>
          <a:noFill/>
        </p:spPr>
        <p:txBody>
          <a:bodyPr wrap="square" rtlCol="0">
            <a:spAutoFit/>
          </a:bodyPr>
          <a:lstStyle/>
          <a:p>
            <a:pPr algn="ctr"/>
            <a:r>
              <a:rPr lang="fr-FR" sz="2400" b="1" dirty="0" smtClean="0">
                <a:solidFill>
                  <a:schemeClr val="bg1"/>
                </a:solidFill>
              </a:rPr>
              <a:t>Furtive </a:t>
            </a:r>
            <a:r>
              <a:rPr lang="fr-FR" sz="2400" b="1" dirty="0" err="1" smtClean="0">
                <a:solidFill>
                  <a:schemeClr val="bg1"/>
                </a:solidFill>
              </a:rPr>
              <a:t>eGT</a:t>
            </a:r>
            <a:endParaRPr lang="fr-FR" sz="2400" b="1" dirty="0">
              <a:solidFill>
                <a:schemeClr val="bg1"/>
              </a:solidFill>
            </a:endParaRPr>
          </a:p>
        </p:txBody>
      </p:sp>
      <p:sp>
        <p:nvSpPr>
          <p:cNvPr id="9" name="ZoneTexte 8"/>
          <p:cNvSpPr txBox="1"/>
          <p:nvPr/>
        </p:nvSpPr>
        <p:spPr>
          <a:xfrm>
            <a:off x="5112060" y="1018305"/>
            <a:ext cx="3456384" cy="461665"/>
          </a:xfrm>
          <a:prstGeom prst="rect">
            <a:avLst/>
          </a:prstGeom>
          <a:noFill/>
        </p:spPr>
        <p:txBody>
          <a:bodyPr wrap="square" rtlCol="0">
            <a:spAutoFit/>
          </a:bodyPr>
          <a:lstStyle/>
          <a:p>
            <a:pPr algn="ctr"/>
            <a:r>
              <a:rPr lang="fr-FR" sz="2400" b="1" dirty="0" smtClean="0">
                <a:solidFill>
                  <a:schemeClr val="bg1"/>
                </a:solidFill>
              </a:rPr>
              <a:t>Tesla - Roadster</a:t>
            </a:r>
            <a:endParaRPr lang="fr-FR" sz="2400" b="1" dirty="0">
              <a:solidFill>
                <a:schemeClr val="bg1"/>
              </a:solidFill>
            </a:endParaRPr>
          </a:p>
        </p:txBody>
      </p:sp>
    </p:spTree>
    <p:extLst>
      <p:ext uri="{BB962C8B-B14F-4D97-AF65-F5344CB8AC3E}">
        <p14:creationId xmlns:p14="http://schemas.microsoft.com/office/powerpoint/2010/main" val="42272754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786243"/>
            <a:ext cx="8229600" cy="5040600"/>
          </a:xfrm>
        </p:spPr>
        <p:txBody>
          <a:bodyPr>
            <a:normAutofit/>
          </a:bodyPr>
          <a:lstStyle/>
          <a:p>
            <a:endParaRPr lang="fr-FR" sz="2400" i="1" dirty="0" smtClean="0"/>
          </a:p>
          <a:p>
            <a:r>
              <a:rPr lang="fr-FR" sz="2400" b="1" i="1" dirty="0" smtClean="0"/>
              <a:t>Avantages</a:t>
            </a:r>
            <a:r>
              <a:rPr lang="fr-FR" sz="2400" dirty="0" smtClean="0"/>
              <a:t> : Meilleur rendement </a:t>
            </a:r>
            <a:r>
              <a:rPr lang="fr-FR" sz="2400" i="1" dirty="0" err="1" smtClean="0"/>
              <a:t>wheel</a:t>
            </a:r>
            <a:r>
              <a:rPr lang="fr-FR" sz="2400" i="1" dirty="0" smtClean="0"/>
              <a:t> to tan</a:t>
            </a:r>
            <a:r>
              <a:rPr lang="fr-FR" sz="2400" dirty="0" smtClean="0"/>
              <a:t>k, moins d’entretien, Energie primaire moins couteuse, Performances</a:t>
            </a:r>
          </a:p>
          <a:p>
            <a:pPr marL="137160" indent="0">
              <a:buNone/>
            </a:pPr>
            <a:endParaRPr lang="fr-FR" sz="2400" dirty="0"/>
          </a:p>
          <a:p>
            <a:r>
              <a:rPr lang="fr-FR" sz="2400" b="1" i="1" dirty="0" smtClean="0"/>
              <a:t>Inconvénients</a:t>
            </a:r>
            <a:r>
              <a:rPr lang="fr-FR" sz="2400" dirty="0" smtClean="0"/>
              <a:t> : Couts d’achats supérieure, Autonomie, Absence de bruit, Manque de bornes de chargements, Entretien parfois plus difficile et couteux, Nécessite une main d’œuvre spécialisée </a:t>
            </a:r>
            <a:endParaRPr lang="fr-FR" sz="2400" dirty="0"/>
          </a:p>
        </p:txBody>
      </p:sp>
      <p:sp>
        <p:nvSpPr>
          <p:cNvPr id="4" name="Espace réservé du numéro de diapositive 3"/>
          <p:cNvSpPr>
            <a:spLocks noGrp="1"/>
          </p:cNvSpPr>
          <p:nvPr>
            <p:ph type="sldNum" sz="quarter" idx="12"/>
          </p:nvPr>
        </p:nvSpPr>
        <p:spPr/>
        <p:txBody>
          <a:bodyPr/>
          <a:lstStyle/>
          <a:p>
            <a:fld id="{2C686330-ED2D-434A-85FA-DC67D8892DF5}" type="slidenum">
              <a:rPr lang="fr-FR" smtClean="0"/>
              <a:pPr/>
              <a:t>38</a:t>
            </a:fld>
            <a:endParaRPr lang="fr-FR"/>
          </a:p>
        </p:txBody>
      </p:sp>
      <p:sp>
        <p:nvSpPr>
          <p:cNvPr id="5" name="Text Box 4"/>
          <p:cNvSpPr txBox="1">
            <a:spLocks noChangeArrowheads="1"/>
          </p:cNvSpPr>
          <p:nvPr/>
        </p:nvSpPr>
        <p:spPr bwMode="auto">
          <a:xfrm>
            <a:off x="2275950" y="1412776"/>
            <a:ext cx="4662687" cy="461665"/>
          </a:xfrm>
          <a:prstGeom prst="rect">
            <a:avLst/>
          </a:prstGeom>
          <a:noFill/>
          <a:ln w="9525">
            <a:noFill/>
            <a:miter lim="800000"/>
            <a:headEnd/>
            <a:tailEnd/>
          </a:ln>
          <a:effectLst/>
        </p:spPr>
        <p:txBody>
          <a:bodyPr wrap="none">
            <a:spAutoFit/>
          </a:bodyPr>
          <a:lstStyle/>
          <a:p>
            <a:pPr>
              <a:defRPr/>
            </a:pPr>
            <a:r>
              <a:rPr lang="fr-FR" sz="2400" b="1" dirty="0" smtClean="0">
                <a:solidFill>
                  <a:srgbClr val="FF0000"/>
                </a:solidFill>
                <a:effectLst>
                  <a:outerShdw blurRad="38100" dist="38100" dir="2700000" algn="tl">
                    <a:srgbClr val="C0C0C0"/>
                  </a:outerShdw>
                </a:effectLst>
                <a:latin typeface="Trebuchet MS" pitchFamily="34" charset="0"/>
              </a:rPr>
              <a:t>Avantages/Inconvénients du VE</a:t>
            </a:r>
            <a:endParaRPr lang="fr-FR" sz="2400" b="1" dirty="0">
              <a:solidFill>
                <a:srgbClr val="FF0000"/>
              </a:solidFill>
              <a:effectLst>
                <a:outerShdw blurRad="38100" dist="38100" dir="2700000" algn="tl">
                  <a:srgbClr val="C0C0C0"/>
                </a:outerShdw>
              </a:effectLst>
              <a:latin typeface="Trebuchet MS" pitchFamily="34" charset="0"/>
            </a:endParaRPr>
          </a:p>
        </p:txBody>
      </p:sp>
      <p:sp>
        <p:nvSpPr>
          <p:cNvPr id="6" name="Titre 1"/>
          <p:cNvSpPr txBox="1">
            <a:spLocks/>
          </p:cNvSpPr>
          <p:nvPr/>
        </p:nvSpPr>
        <p:spPr>
          <a:xfrm>
            <a:off x="457200" y="274638"/>
            <a:ext cx="8229600" cy="922114"/>
          </a:xfrm>
          <a:prstGeom prst="rect">
            <a:avLst/>
          </a:prstGeom>
        </p:spPr>
        <p:txBody>
          <a:bodyPr>
            <a:normAutofit fontScale="97500"/>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fr-FR" dirty="0" smtClean="0">
                <a:solidFill>
                  <a:srgbClr val="FF0000"/>
                </a:solidFill>
              </a:rPr>
              <a:t>Synthèse</a:t>
            </a:r>
            <a:endParaRPr lang="fr-FR" dirty="0">
              <a:solidFill>
                <a:srgbClr val="FF0000"/>
              </a:solidFill>
            </a:endParaRPr>
          </a:p>
        </p:txBody>
      </p:sp>
    </p:spTree>
    <p:extLst>
      <p:ext uri="{BB962C8B-B14F-4D97-AF65-F5344CB8AC3E}">
        <p14:creationId xmlns:p14="http://schemas.microsoft.com/office/powerpoint/2010/main" val="36419606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C686330-ED2D-434A-85FA-DC67D8892DF5}" type="slidenum">
              <a:rPr lang="fr-FR" smtClean="0"/>
              <a:pPr/>
              <a:t>39</a:t>
            </a:fld>
            <a:endParaRPr lang="fr-FR"/>
          </a:p>
        </p:txBody>
      </p:sp>
      <p:sp>
        <p:nvSpPr>
          <p:cNvPr id="3" name="Titre 1"/>
          <p:cNvSpPr txBox="1">
            <a:spLocks/>
          </p:cNvSpPr>
          <p:nvPr/>
        </p:nvSpPr>
        <p:spPr>
          <a:xfrm>
            <a:off x="457200" y="274638"/>
            <a:ext cx="8229600" cy="922114"/>
          </a:xfrm>
          <a:prstGeom prst="rect">
            <a:avLst/>
          </a:prstGeom>
        </p:spPr>
        <p:txBody>
          <a:bodyPr>
            <a:normAutofit fontScale="97500"/>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fr-FR" dirty="0" smtClean="0">
                <a:solidFill>
                  <a:srgbClr val="FF0000"/>
                </a:solidFill>
              </a:rPr>
              <a:t>Synthèse</a:t>
            </a:r>
            <a:endParaRPr lang="fr-FR" dirty="0">
              <a:solidFill>
                <a:srgbClr val="FF0000"/>
              </a:solidFill>
            </a:endParaRPr>
          </a:p>
        </p:txBody>
      </p:sp>
      <p:sp>
        <p:nvSpPr>
          <p:cNvPr id="4" name="ZoneTexte 3"/>
          <p:cNvSpPr txBox="1"/>
          <p:nvPr/>
        </p:nvSpPr>
        <p:spPr>
          <a:xfrm>
            <a:off x="611560" y="1340768"/>
            <a:ext cx="8075240" cy="3754874"/>
          </a:xfrm>
          <a:prstGeom prst="rect">
            <a:avLst/>
          </a:prstGeom>
          <a:noFill/>
        </p:spPr>
        <p:txBody>
          <a:bodyPr wrap="square" rtlCol="0">
            <a:spAutoFit/>
          </a:bodyPr>
          <a:lstStyle/>
          <a:p>
            <a:pPr marL="285750" indent="-285750">
              <a:buFont typeface="Arial" pitchFamily="34" charset="0"/>
              <a:buChar char="•"/>
            </a:pPr>
            <a:r>
              <a:rPr lang="fr-FR" sz="2000" dirty="0" smtClean="0"/>
              <a:t>VE offres de très bonnes performances tant énergétiques que dynamiques mais problème d’autonomie </a:t>
            </a:r>
          </a:p>
          <a:p>
            <a:pPr marL="285750" indent="-285750">
              <a:buFont typeface="Arial" pitchFamily="34" charset="0"/>
              <a:buChar char="•"/>
            </a:pPr>
            <a:endParaRPr lang="fr-FR" sz="2000" dirty="0" smtClean="0"/>
          </a:p>
          <a:p>
            <a:pPr marL="285750" indent="-285750">
              <a:buFont typeface="Arial" pitchFamily="34" charset="0"/>
              <a:buChar char="•"/>
            </a:pPr>
            <a:r>
              <a:rPr lang="fr-FR" sz="2000" dirty="0" smtClean="0"/>
              <a:t>Réseau électriques nationaux ne peuvent pas supporter un grand nombre de véhicules électriques  </a:t>
            </a:r>
          </a:p>
          <a:p>
            <a:pPr marL="285750" indent="-285750">
              <a:buFont typeface="Arial" pitchFamily="34" charset="0"/>
              <a:buChar char="•"/>
            </a:pPr>
            <a:endParaRPr lang="fr-FR" sz="2000" dirty="0"/>
          </a:p>
          <a:p>
            <a:pPr marL="285750" indent="-285750">
              <a:buFont typeface="Arial" pitchFamily="34" charset="0"/>
              <a:buChar char="•"/>
            </a:pPr>
            <a:r>
              <a:rPr lang="fr-FR" sz="2000" dirty="0" smtClean="0"/>
              <a:t>Maintenance des VE peut poser problème</a:t>
            </a:r>
          </a:p>
          <a:p>
            <a:pPr marL="285750" indent="-285750">
              <a:buFont typeface="Arial" pitchFamily="34" charset="0"/>
              <a:buChar char="•"/>
            </a:pPr>
            <a:endParaRPr lang="fr-FR" sz="2000" dirty="0"/>
          </a:p>
          <a:p>
            <a:pPr marL="285750" indent="-285750">
              <a:buFont typeface="Arial" pitchFamily="34" charset="0"/>
              <a:buChar char="•"/>
            </a:pPr>
            <a:r>
              <a:rPr lang="fr-FR" sz="2000" dirty="0" smtClean="0"/>
              <a:t>Technologies ont besoin d’être développées </a:t>
            </a:r>
          </a:p>
          <a:p>
            <a:pPr marL="285750" indent="-285750">
              <a:buFont typeface="Arial" pitchFamily="34" charset="0"/>
              <a:buChar char="•"/>
            </a:pPr>
            <a:endParaRPr lang="fr-FR" sz="2000" dirty="0"/>
          </a:p>
          <a:p>
            <a:r>
              <a:rPr lang="fr-FR" sz="2000" dirty="0" smtClean="0"/>
              <a:t>=&gt; </a:t>
            </a:r>
            <a:r>
              <a:rPr lang="fr-FR" sz="2000" b="1" dirty="0" smtClean="0"/>
              <a:t>Solution intermédiaire : Les véhicules hybrides !</a:t>
            </a:r>
            <a:endParaRPr lang="fr-FR" sz="2000" b="1" dirty="0"/>
          </a:p>
          <a:p>
            <a:pPr marL="285750" indent="-285750">
              <a:buFont typeface="Arial" pitchFamily="34" charset="0"/>
              <a:buChar char="•"/>
            </a:pPr>
            <a:endParaRPr lang="fr-FR" dirty="0"/>
          </a:p>
        </p:txBody>
      </p:sp>
    </p:spTree>
    <p:extLst>
      <p:ext uri="{BB962C8B-B14F-4D97-AF65-F5344CB8AC3E}">
        <p14:creationId xmlns:p14="http://schemas.microsoft.com/office/powerpoint/2010/main" val="408794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C686330-ED2D-434A-85FA-DC67D8892DF5}" type="slidenum">
              <a:rPr lang="fr-FR" smtClean="0"/>
              <a:pPr/>
              <a:t>4</a:t>
            </a:fld>
            <a:endParaRPr lang="fr-FR"/>
          </a:p>
        </p:txBody>
      </p:sp>
      <p:sp>
        <p:nvSpPr>
          <p:cNvPr id="5" name="Titre 1"/>
          <p:cNvSpPr>
            <a:spLocks noGrp="1"/>
          </p:cNvSpPr>
          <p:nvPr>
            <p:ph type="title"/>
          </p:nvPr>
        </p:nvSpPr>
        <p:spPr/>
        <p:txBody>
          <a:bodyPr>
            <a:normAutofit fontScale="90000"/>
          </a:bodyPr>
          <a:lstStyle/>
          <a:p>
            <a:r>
              <a:rPr lang="fr-FR" dirty="0" smtClean="0">
                <a:solidFill>
                  <a:srgbClr val="FF0000"/>
                </a:solidFill>
              </a:rPr>
              <a:t>I Comparaison Electrique/thermique</a:t>
            </a:r>
            <a:endParaRPr lang="fr-FR" dirty="0">
              <a:solidFill>
                <a:srgbClr val="FF0000"/>
              </a:solidFill>
            </a:endParaRPr>
          </a:p>
        </p:txBody>
      </p:sp>
      <p:pic>
        <p:nvPicPr>
          <p:cNvPr id="2050" name="Picture 2" descr="http://www.france-mobilite-electrique.org/local/cache-vignettes/L650xH121/Efficaciteenergetique1-edd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1988840"/>
            <a:ext cx="6191250" cy="115252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necteur droit avec flèche 6"/>
          <p:cNvCxnSpPr/>
          <p:nvPr/>
        </p:nvCxnSpPr>
        <p:spPr>
          <a:xfrm>
            <a:off x="1403648" y="3356992"/>
            <a:ext cx="2664296"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9" name="Connecteur droit avec flèche 8"/>
          <p:cNvCxnSpPr/>
          <p:nvPr/>
        </p:nvCxnSpPr>
        <p:spPr>
          <a:xfrm>
            <a:off x="4644008" y="3356992"/>
            <a:ext cx="2664296"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8" name="ZoneTexte 7"/>
          <p:cNvSpPr txBox="1"/>
          <p:nvPr/>
        </p:nvSpPr>
        <p:spPr>
          <a:xfrm>
            <a:off x="2077955" y="3491716"/>
            <a:ext cx="1310808" cy="369332"/>
          </a:xfrm>
          <a:prstGeom prst="rect">
            <a:avLst/>
          </a:prstGeom>
          <a:noFill/>
        </p:spPr>
        <p:txBody>
          <a:bodyPr wrap="none" rtlCol="0">
            <a:spAutoFit/>
          </a:bodyPr>
          <a:lstStyle/>
          <a:p>
            <a:r>
              <a:rPr lang="fr-FR" i="1" dirty="0" err="1" smtClean="0">
                <a:latin typeface="Calibri" pitchFamily="34" charset="0"/>
                <a:cs typeface="Calibri" pitchFamily="34" charset="0"/>
              </a:rPr>
              <a:t>Well</a:t>
            </a:r>
            <a:r>
              <a:rPr lang="fr-FR" i="1" dirty="0" smtClean="0">
                <a:latin typeface="Calibri" pitchFamily="34" charset="0"/>
                <a:cs typeface="Calibri" pitchFamily="34" charset="0"/>
              </a:rPr>
              <a:t> to tank</a:t>
            </a:r>
            <a:endParaRPr lang="fr-FR" i="1" dirty="0">
              <a:latin typeface="Calibri" pitchFamily="34" charset="0"/>
              <a:cs typeface="Calibri" pitchFamily="34" charset="0"/>
            </a:endParaRPr>
          </a:p>
        </p:txBody>
      </p:sp>
      <p:sp>
        <p:nvSpPr>
          <p:cNvPr id="11" name="ZoneTexte 10"/>
          <p:cNvSpPr txBox="1"/>
          <p:nvPr/>
        </p:nvSpPr>
        <p:spPr>
          <a:xfrm>
            <a:off x="5318315" y="3510498"/>
            <a:ext cx="1475084" cy="369332"/>
          </a:xfrm>
          <a:prstGeom prst="rect">
            <a:avLst/>
          </a:prstGeom>
          <a:noFill/>
        </p:spPr>
        <p:txBody>
          <a:bodyPr wrap="none" rtlCol="0">
            <a:spAutoFit/>
          </a:bodyPr>
          <a:lstStyle/>
          <a:p>
            <a:r>
              <a:rPr lang="fr-FR" i="1" dirty="0" smtClean="0">
                <a:latin typeface="Calibri" pitchFamily="34" charset="0"/>
                <a:cs typeface="Calibri" pitchFamily="34" charset="0"/>
              </a:rPr>
              <a:t>Tank to </a:t>
            </a:r>
            <a:r>
              <a:rPr lang="fr-FR" i="1" dirty="0" err="1" smtClean="0">
                <a:latin typeface="Calibri" pitchFamily="34" charset="0"/>
                <a:cs typeface="Calibri" pitchFamily="34" charset="0"/>
              </a:rPr>
              <a:t>wheel</a:t>
            </a:r>
            <a:endParaRPr lang="fr-FR" i="1" dirty="0">
              <a:latin typeface="Calibri" pitchFamily="34" charset="0"/>
              <a:cs typeface="Calibri" pitchFamily="34" charset="0"/>
            </a:endParaRPr>
          </a:p>
        </p:txBody>
      </p:sp>
      <p:pic>
        <p:nvPicPr>
          <p:cNvPr id="2052" name="Picture 4" descr="http://www.france-mobilite-electrique.org/local/cache-vignettes/L500xH154/Capture_d_ecran_2011-02-25_a_17-53-08-0c61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9203" y="4005064"/>
            <a:ext cx="7069609" cy="2177441"/>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3572240" y="6340678"/>
            <a:ext cx="2143536" cy="369332"/>
          </a:xfrm>
          <a:prstGeom prst="rect">
            <a:avLst/>
          </a:prstGeom>
          <a:noFill/>
        </p:spPr>
        <p:txBody>
          <a:bodyPr wrap="none" rtlCol="0">
            <a:spAutoFit/>
          </a:bodyPr>
          <a:lstStyle/>
          <a:p>
            <a:r>
              <a:rPr lang="fr-FR" dirty="0" smtClean="0"/>
              <a:t>Source : Mitsubishi</a:t>
            </a:r>
            <a:endParaRPr lang="fr-FR" dirty="0"/>
          </a:p>
        </p:txBody>
      </p:sp>
    </p:spTree>
    <p:extLst>
      <p:ext uri="{BB962C8B-B14F-4D97-AF65-F5344CB8AC3E}">
        <p14:creationId xmlns:p14="http://schemas.microsoft.com/office/powerpoint/2010/main" val="2711179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4787" y="1052736"/>
            <a:ext cx="8229600" cy="1512168"/>
          </a:xfrm>
        </p:spPr>
        <p:txBody>
          <a:bodyPr/>
          <a:lstStyle/>
          <a:p>
            <a:r>
              <a:rPr lang="fr-FR" sz="2000" i="1" dirty="0" smtClean="0"/>
              <a:t>Electrique</a:t>
            </a:r>
            <a:r>
              <a:rPr lang="fr-FR" sz="2000" dirty="0" smtClean="0"/>
              <a:t> : </a:t>
            </a:r>
            <a:r>
              <a:rPr lang="fr-FR" sz="2000" dirty="0"/>
              <a:t>0,120 € - 0,150€  (heures pleines) 0,096 – 0,11 € (heures creuses – nuit)</a:t>
            </a:r>
          </a:p>
          <a:p>
            <a:r>
              <a:rPr lang="fr-FR" sz="2000" i="1" dirty="0" smtClean="0"/>
              <a:t>Essence</a:t>
            </a:r>
            <a:r>
              <a:rPr lang="fr-FR" sz="2000" dirty="0" smtClean="0"/>
              <a:t> : </a:t>
            </a:r>
            <a:r>
              <a:rPr lang="fr-FR" sz="2000" dirty="0"/>
              <a:t>0.16 € (Prix Essence = 1.6 €) </a:t>
            </a:r>
            <a:r>
              <a:rPr lang="fr-FR" sz="2000" dirty="0" smtClean="0"/>
              <a:t> </a:t>
            </a:r>
          </a:p>
          <a:p>
            <a:r>
              <a:rPr lang="fr-FR" sz="2000" i="1" dirty="0" smtClean="0"/>
              <a:t>Diesel</a:t>
            </a:r>
            <a:r>
              <a:rPr lang="fr-FR" sz="2000" dirty="0" smtClean="0"/>
              <a:t> : </a:t>
            </a:r>
            <a:r>
              <a:rPr lang="fr-FR" sz="2000" dirty="0"/>
              <a:t>0.126 € (Prix Diesel = 1.35 €)</a:t>
            </a:r>
          </a:p>
          <a:p>
            <a:endParaRPr lang="fr-FR" dirty="0"/>
          </a:p>
        </p:txBody>
      </p:sp>
      <p:sp>
        <p:nvSpPr>
          <p:cNvPr id="4" name="Espace réservé du numéro de diapositive 3"/>
          <p:cNvSpPr>
            <a:spLocks noGrp="1"/>
          </p:cNvSpPr>
          <p:nvPr>
            <p:ph type="sldNum" sz="quarter" idx="12"/>
          </p:nvPr>
        </p:nvSpPr>
        <p:spPr/>
        <p:txBody>
          <a:bodyPr/>
          <a:lstStyle/>
          <a:p>
            <a:fld id="{2C686330-ED2D-434A-85FA-DC67D8892DF5}" type="slidenum">
              <a:rPr lang="fr-FR" smtClean="0"/>
              <a:pPr/>
              <a:t>5</a:t>
            </a:fld>
            <a:endParaRPr lang="fr-FR"/>
          </a:p>
        </p:txBody>
      </p:sp>
      <p:sp>
        <p:nvSpPr>
          <p:cNvPr id="5" name="Text Box 4"/>
          <p:cNvSpPr txBox="1">
            <a:spLocks noChangeArrowheads="1"/>
          </p:cNvSpPr>
          <p:nvPr/>
        </p:nvSpPr>
        <p:spPr bwMode="auto">
          <a:xfrm>
            <a:off x="755576" y="406128"/>
            <a:ext cx="7528023" cy="461665"/>
          </a:xfrm>
          <a:prstGeom prst="rect">
            <a:avLst/>
          </a:prstGeom>
          <a:noFill/>
          <a:ln w="9525">
            <a:noFill/>
            <a:miter lim="800000"/>
            <a:headEnd/>
            <a:tailEnd/>
          </a:ln>
          <a:effectLst/>
        </p:spPr>
        <p:txBody>
          <a:bodyPr wrap="none">
            <a:spAutoFit/>
          </a:bodyPr>
          <a:lstStyle/>
          <a:p>
            <a:pPr>
              <a:defRPr/>
            </a:pPr>
            <a:r>
              <a:rPr lang="fr-FR" sz="2400" b="1" dirty="0" smtClean="0">
                <a:solidFill>
                  <a:srgbClr val="FF0000"/>
                </a:solidFill>
                <a:effectLst>
                  <a:outerShdw blurRad="38100" dist="38100" dir="2700000" algn="tl">
                    <a:srgbClr val="C0C0C0"/>
                  </a:outerShdw>
                </a:effectLst>
                <a:latin typeface="Trebuchet MS" pitchFamily="34" charset="0"/>
              </a:rPr>
              <a:t>Prix d’un KWh d’énergie Essence/Diesel/Electrique</a:t>
            </a:r>
            <a:endParaRPr lang="fr-FR" sz="2400" b="1" dirty="0">
              <a:solidFill>
                <a:srgbClr val="FF0000"/>
              </a:solidFill>
              <a:effectLst>
                <a:outerShdw blurRad="38100" dist="38100" dir="2700000" algn="tl">
                  <a:srgbClr val="C0C0C0"/>
                </a:outerShdw>
              </a:effectLst>
              <a:latin typeface="Trebuchet MS" pitchFamily="34" charset="0"/>
            </a:endParaRPr>
          </a:p>
        </p:txBody>
      </p:sp>
      <p:sp>
        <p:nvSpPr>
          <p:cNvPr id="7" name="Espace réservé du contenu 2"/>
          <p:cNvSpPr txBox="1">
            <a:spLocks/>
          </p:cNvSpPr>
          <p:nvPr/>
        </p:nvSpPr>
        <p:spPr>
          <a:xfrm>
            <a:off x="532360" y="3789040"/>
            <a:ext cx="8229600" cy="2232248"/>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endParaRPr lang="fr-FR" dirty="0"/>
          </a:p>
        </p:txBody>
      </p:sp>
      <p:graphicFrame>
        <p:nvGraphicFramePr>
          <p:cNvPr id="8" name="Tableau 7"/>
          <p:cNvGraphicFramePr>
            <a:graphicFrameLocks noGrp="1"/>
          </p:cNvGraphicFramePr>
          <p:nvPr>
            <p:extLst>
              <p:ext uri="{D42A27DB-BD31-4B8C-83A1-F6EECF244321}">
                <p14:modId xmlns:p14="http://schemas.microsoft.com/office/powerpoint/2010/main" val="882595607"/>
              </p:ext>
            </p:extLst>
          </p:nvPr>
        </p:nvGraphicFramePr>
        <p:xfrm>
          <a:off x="300372" y="2636913"/>
          <a:ext cx="8664117" cy="3019928"/>
        </p:xfrm>
        <a:graphic>
          <a:graphicData uri="http://schemas.openxmlformats.org/drawingml/2006/table">
            <a:tbl>
              <a:tblPr firstRow="1" bandRow="1">
                <a:tableStyleId>{5C22544A-7EE6-4342-B048-85BDC9FD1C3A}</a:tableStyleId>
              </a:tblPr>
              <a:tblGrid>
                <a:gridCol w="1237731"/>
                <a:gridCol w="1237731"/>
                <a:gridCol w="1237731"/>
                <a:gridCol w="1237731"/>
                <a:gridCol w="1237731"/>
                <a:gridCol w="1237731"/>
                <a:gridCol w="1237731"/>
              </a:tblGrid>
              <a:tr h="729933">
                <a:tc>
                  <a:txBody>
                    <a:bodyPr/>
                    <a:lstStyle/>
                    <a:p>
                      <a:pPr algn="ctr"/>
                      <a:r>
                        <a:rPr lang="fr-FR" dirty="0" smtClean="0"/>
                        <a:t>Véhicule</a:t>
                      </a:r>
                      <a:endParaRPr lang="fr-FR" dirty="0"/>
                    </a:p>
                  </a:txBody>
                  <a:tcPr/>
                </a:tc>
                <a:tc>
                  <a:txBody>
                    <a:bodyPr/>
                    <a:lstStyle/>
                    <a:p>
                      <a:pPr algn="ctr"/>
                      <a:r>
                        <a:rPr lang="fr-FR" dirty="0" err="1" smtClean="0"/>
                        <a:t>Pmax</a:t>
                      </a:r>
                      <a:r>
                        <a:rPr lang="fr-FR" dirty="0" smtClean="0"/>
                        <a:t> (</a:t>
                      </a:r>
                      <a:r>
                        <a:rPr lang="fr-FR" dirty="0" err="1" smtClean="0"/>
                        <a:t>Ch</a:t>
                      </a:r>
                      <a:r>
                        <a:rPr lang="fr-FR" dirty="0" smtClean="0"/>
                        <a:t>)</a:t>
                      </a:r>
                      <a:endParaRPr lang="fr-FR" dirty="0"/>
                    </a:p>
                  </a:txBody>
                  <a:tcPr/>
                </a:tc>
                <a:tc>
                  <a:txBody>
                    <a:bodyPr/>
                    <a:lstStyle/>
                    <a:p>
                      <a:pPr algn="ctr"/>
                      <a:r>
                        <a:rPr lang="fr-FR" dirty="0" err="1" smtClean="0"/>
                        <a:t>Cmax</a:t>
                      </a:r>
                      <a:r>
                        <a:rPr lang="fr-FR" dirty="0" smtClean="0"/>
                        <a:t> </a:t>
                      </a:r>
                      <a:r>
                        <a:rPr lang="fr-FR" dirty="0" err="1" smtClean="0"/>
                        <a:t>fct</a:t>
                      </a:r>
                      <a:r>
                        <a:rPr lang="fr-FR" dirty="0" smtClean="0"/>
                        <a:t> RM</a:t>
                      </a:r>
                      <a:r>
                        <a:rPr lang="fr-FR" baseline="0" dirty="0" smtClean="0"/>
                        <a:t> </a:t>
                      </a:r>
                      <a:r>
                        <a:rPr lang="fr-FR" dirty="0" smtClean="0"/>
                        <a:t>(Nm)</a:t>
                      </a:r>
                      <a:endParaRPr lang="fr-FR" dirty="0"/>
                    </a:p>
                  </a:txBody>
                  <a:tcPr/>
                </a:tc>
                <a:tc>
                  <a:txBody>
                    <a:bodyPr/>
                    <a:lstStyle/>
                    <a:p>
                      <a:pPr algn="ctr"/>
                      <a:r>
                        <a:rPr lang="fr-FR" dirty="0" smtClean="0"/>
                        <a:t>M (Kg)</a:t>
                      </a:r>
                      <a:endParaRPr lang="fr-FR" dirty="0"/>
                    </a:p>
                  </a:txBody>
                  <a:tcPr/>
                </a:tc>
                <a:tc>
                  <a:txBody>
                    <a:bodyPr/>
                    <a:lstStyle/>
                    <a:p>
                      <a:pPr algn="ctr"/>
                      <a:r>
                        <a:rPr lang="fr-FR" dirty="0" smtClean="0"/>
                        <a:t>Plein (kWh)</a:t>
                      </a:r>
                      <a:endParaRPr lang="fr-FR" dirty="0"/>
                    </a:p>
                  </a:txBody>
                  <a:tcPr/>
                </a:tc>
                <a:tc>
                  <a:txBody>
                    <a:bodyPr/>
                    <a:lstStyle/>
                    <a:p>
                      <a:pPr algn="ctr"/>
                      <a:r>
                        <a:rPr lang="fr-FR" dirty="0" smtClean="0"/>
                        <a:t>Prix Plein </a:t>
                      </a:r>
                    </a:p>
                    <a:p>
                      <a:pPr algn="ctr"/>
                      <a:r>
                        <a:rPr lang="fr-FR" dirty="0" smtClean="0"/>
                        <a:t>(€)</a:t>
                      </a:r>
                      <a:endParaRPr lang="fr-FR" dirty="0"/>
                    </a:p>
                  </a:txBody>
                  <a:tcPr/>
                </a:tc>
                <a:tc>
                  <a:txBody>
                    <a:bodyPr/>
                    <a:lstStyle/>
                    <a:p>
                      <a:pPr algn="ctr"/>
                      <a:r>
                        <a:rPr lang="fr-FR" dirty="0" err="1" smtClean="0"/>
                        <a:t>Autono</a:t>
                      </a:r>
                      <a:r>
                        <a:rPr lang="fr-FR" dirty="0" smtClean="0"/>
                        <a:t>. Théo. (Km)</a:t>
                      </a:r>
                      <a:endParaRPr lang="fr-FR" dirty="0"/>
                    </a:p>
                  </a:txBody>
                  <a:tcPr/>
                </a:tc>
              </a:tr>
              <a:tr h="462291">
                <a:tc>
                  <a:txBody>
                    <a:bodyPr/>
                    <a:lstStyle/>
                    <a:p>
                      <a:pPr algn="ctr"/>
                      <a:r>
                        <a:rPr lang="fr-FR" dirty="0" smtClean="0"/>
                        <a:t>Zoé</a:t>
                      </a:r>
                      <a:endParaRPr lang="fr-FR" dirty="0"/>
                    </a:p>
                  </a:txBody>
                  <a:tcPr/>
                </a:tc>
                <a:tc>
                  <a:txBody>
                    <a:bodyPr/>
                    <a:lstStyle/>
                    <a:p>
                      <a:pPr algn="ctr"/>
                      <a:r>
                        <a:rPr lang="fr-FR" sz="1600" dirty="0" smtClean="0"/>
                        <a:t>88</a:t>
                      </a:r>
                      <a:endParaRPr lang="fr-FR" sz="1600" dirty="0"/>
                    </a:p>
                  </a:txBody>
                  <a:tcPr/>
                </a:tc>
                <a:tc>
                  <a:txBody>
                    <a:bodyPr/>
                    <a:lstStyle/>
                    <a:p>
                      <a:pPr algn="ctr"/>
                      <a:r>
                        <a:rPr lang="fr-FR" sz="1600" dirty="0" smtClean="0"/>
                        <a:t>220 (250 </a:t>
                      </a:r>
                      <a:r>
                        <a:rPr lang="fr-FR" sz="1600" baseline="0" dirty="0" smtClean="0"/>
                        <a:t> -</a:t>
                      </a:r>
                      <a:r>
                        <a:rPr lang="fr-FR" sz="1600" dirty="0" smtClean="0"/>
                        <a:t> 2500 )</a:t>
                      </a:r>
                      <a:endParaRPr lang="fr-FR" sz="1600" dirty="0"/>
                    </a:p>
                  </a:txBody>
                  <a:tcPr/>
                </a:tc>
                <a:tc>
                  <a:txBody>
                    <a:bodyPr/>
                    <a:lstStyle/>
                    <a:p>
                      <a:pPr algn="ctr"/>
                      <a:r>
                        <a:rPr lang="fr-FR" sz="1600" dirty="0" smtClean="0"/>
                        <a:t>1468</a:t>
                      </a:r>
                      <a:endParaRPr lang="fr-FR" sz="1600" dirty="0"/>
                    </a:p>
                  </a:txBody>
                  <a:tcPr/>
                </a:tc>
                <a:tc>
                  <a:txBody>
                    <a:bodyPr/>
                    <a:lstStyle/>
                    <a:p>
                      <a:pPr algn="ctr"/>
                      <a:r>
                        <a:rPr lang="fr-FR" sz="1600" dirty="0" smtClean="0"/>
                        <a:t>22</a:t>
                      </a:r>
                      <a:endParaRPr lang="fr-FR" sz="1600" dirty="0"/>
                    </a:p>
                  </a:txBody>
                  <a:tcPr/>
                </a:tc>
                <a:tc>
                  <a:txBody>
                    <a:bodyPr/>
                    <a:lstStyle/>
                    <a:p>
                      <a:pPr algn="ctr"/>
                      <a:r>
                        <a:rPr lang="fr-FR" sz="1600" dirty="0" smtClean="0"/>
                        <a:t>2.75 – 2.42</a:t>
                      </a:r>
                      <a:endParaRPr lang="fr-FR" sz="1600" dirty="0"/>
                    </a:p>
                  </a:txBody>
                  <a:tcPr/>
                </a:tc>
                <a:tc>
                  <a:txBody>
                    <a:bodyPr/>
                    <a:lstStyle/>
                    <a:p>
                      <a:pPr algn="ctr"/>
                      <a:r>
                        <a:rPr lang="fr-FR" sz="1600" dirty="0" smtClean="0"/>
                        <a:t>210 </a:t>
                      </a:r>
                      <a:endParaRPr lang="fr-FR" sz="1600" dirty="0"/>
                    </a:p>
                  </a:txBody>
                  <a:tcPr/>
                </a:tc>
              </a:tr>
              <a:tr h="666719">
                <a:tc>
                  <a:txBody>
                    <a:bodyPr/>
                    <a:lstStyle/>
                    <a:p>
                      <a:pPr algn="ctr"/>
                      <a:r>
                        <a:rPr lang="fr-FR" dirty="0" err="1" smtClean="0"/>
                        <a:t>Yaris</a:t>
                      </a:r>
                      <a:r>
                        <a:rPr lang="fr-FR" dirty="0" smtClean="0"/>
                        <a:t>(E)</a:t>
                      </a:r>
                      <a:endParaRPr lang="fr-FR" dirty="0"/>
                    </a:p>
                  </a:txBody>
                  <a:tcPr/>
                </a:tc>
                <a:tc>
                  <a:txBody>
                    <a:bodyPr/>
                    <a:lstStyle/>
                    <a:p>
                      <a:pPr algn="ctr"/>
                      <a:r>
                        <a:rPr lang="fr-FR" sz="1600" dirty="0" smtClean="0"/>
                        <a:t>90</a:t>
                      </a:r>
                      <a:endParaRPr lang="fr-FR" sz="1600" dirty="0"/>
                    </a:p>
                  </a:txBody>
                  <a:tcPr/>
                </a:tc>
                <a:tc>
                  <a:txBody>
                    <a:bodyPr/>
                    <a:lstStyle/>
                    <a:p>
                      <a:pPr algn="ctr"/>
                      <a:r>
                        <a:rPr lang="fr-FR" sz="1600" dirty="0" smtClean="0"/>
                        <a:t>125 (4000)</a:t>
                      </a:r>
                      <a:endParaRPr lang="fr-FR" sz="1600" dirty="0"/>
                    </a:p>
                  </a:txBody>
                  <a:tcPr/>
                </a:tc>
                <a:tc>
                  <a:txBody>
                    <a:bodyPr/>
                    <a:lstStyle/>
                    <a:p>
                      <a:pPr algn="ctr"/>
                      <a:r>
                        <a:rPr lang="fr-FR" sz="1600" dirty="0" smtClean="0"/>
                        <a:t>1030</a:t>
                      </a:r>
                      <a:endParaRPr lang="fr-FR" sz="1600" dirty="0"/>
                    </a:p>
                  </a:txBody>
                  <a:tcPr/>
                </a:tc>
                <a:tc>
                  <a:txBody>
                    <a:bodyPr/>
                    <a:lstStyle/>
                    <a:p>
                      <a:pPr algn="ctr"/>
                      <a:r>
                        <a:rPr lang="fr-FR" sz="1600" dirty="0" smtClean="0"/>
                        <a:t>414(42L)</a:t>
                      </a:r>
                      <a:endParaRPr lang="fr-FR" sz="1600" dirty="0"/>
                    </a:p>
                  </a:txBody>
                  <a:tcPr/>
                </a:tc>
                <a:tc>
                  <a:txBody>
                    <a:bodyPr/>
                    <a:lstStyle/>
                    <a:p>
                      <a:pPr algn="ctr"/>
                      <a:r>
                        <a:rPr lang="fr-FR" sz="1600" dirty="0" smtClean="0"/>
                        <a:t>67.2</a:t>
                      </a:r>
                      <a:endParaRPr lang="fr-FR" sz="1600" dirty="0"/>
                    </a:p>
                  </a:txBody>
                  <a:tcPr/>
                </a:tc>
                <a:tc>
                  <a:txBody>
                    <a:bodyPr/>
                    <a:lstStyle/>
                    <a:p>
                      <a:pPr algn="ctr"/>
                      <a:r>
                        <a:rPr lang="fr-FR" sz="1600" dirty="0" smtClean="0"/>
                        <a:t>780</a:t>
                      </a:r>
                      <a:endParaRPr lang="fr-FR" sz="1600" dirty="0"/>
                    </a:p>
                  </a:txBody>
                  <a:tcPr/>
                </a:tc>
              </a:tr>
              <a:tr h="859689">
                <a:tc>
                  <a:txBody>
                    <a:bodyPr/>
                    <a:lstStyle/>
                    <a:p>
                      <a:pPr algn="ctr"/>
                      <a:r>
                        <a:rPr lang="fr-FR" dirty="0" err="1" smtClean="0"/>
                        <a:t>Yaris</a:t>
                      </a:r>
                      <a:r>
                        <a:rPr lang="fr-FR" dirty="0" smtClean="0"/>
                        <a:t>(D)</a:t>
                      </a:r>
                      <a:endParaRPr lang="fr-FR" dirty="0"/>
                    </a:p>
                  </a:txBody>
                  <a:tcPr/>
                </a:tc>
                <a:tc>
                  <a:txBody>
                    <a:bodyPr/>
                    <a:lstStyle/>
                    <a:p>
                      <a:pPr algn="ctr"/>
                      <a:r>
                        <a:rPr lang="fr-FR" sz="1600" dirty="0" smtClean="0"/>
                        <a:t>99</a:t>
                      </a:r>
                      <a:endParaRPr lang="fr-FR" sz="1600" dirty="0"/>
                    </a:p>
                  </a:txBody>
                  <a:tcPr/>
                </a:tc>
                <a:tc>
                  <a:txBody>
                    <a:bodyPr/>
                    <a:lstStyle/>
                    <a:p>
                      <a:pPr algn="ctr"/>
                      <a:r>
                        <a:rPr lang="fr-FR" sz="1600" dirty="0" smtClean="0"/>
                        <a:t>205 (1800 – 2800)</a:t>
                      </a:r>
                      <a:endParaRPr lang="fr-FR" sz="1600" dirty="0"/>
                    </a:p>
                  </a:txBody>
                  <a:tcPr/>
                </a:tc>
                <a:tc>
                  <a:txBody>
                    <a:bodyPr/>
                    <a:lstStyle/>
                    <a:p>
                      <a:pPr algn="ctr"/>
                      <a:r>
                        <a:rPr lang="fr-FR" sz="1600" dirty="0" smtClean="0"/>
                        <a:t>1135</a:t>
                      </a:r>
                      <a:endParaRPr lang="fr-FR" sz="1600" dirty="0"/>
                    </a:p>
                  </a:txBody>
                  <a:tcPr/>
                </a:tc>
                <a:tc>
                  <a:txBody>
                    <a:bodyPr/>
                    <a:lstStyle/>
                    <a:p>
                      <a:pPr algn="ctr"/>
                      <a:r>
                        <a:rPr lang="fr-FR" sz="1600" dirty="0" smtClean="0"/>
                        <a:t>444(42L)</a:t>
                      </a:r>
                      <a:endParaRPr lang="fr-FR" sz="1600" dirty="0"/>
                    </a:p>
                  </a:txBody>
                  <a:tcPr/>
                </a:tc>
                <a:tc>
                  <a:txBody>
                    <a:bodyPr/>
                    <a:lstStyle/>
                    <a:p>
                      <a:pPr algn="ctr"/>
                      <a:r>
                        <a:rPr lang="fr-FR" sz="1600" dirty="0" smtClean="0"/>
                        <a:t>56.7</a:t>
                      </a:r>
                      <a:endParaRPr lang="fr-FR" sz="1600" dirty="0"/>
                    </a:p>
                  </a:txBody>
                  <a:tcPr/>
                </a:tc>
                <a:tc>
                  <a:txBody>
                    <a:bodyPr/>
                    <a:lstStyle/>
                    <a:p>
                      <a:pPr algn="ctr"/>
                      <a:r>
                        <a:rPr lang="fr-FR" sz="1600" dirty="0" smtClean="0"/>
                        <a:t>1080</a:t>
                      </a:r>
                      <a:endParaRPr lang="fr-FR" sz="1600" dirty="0"/>
                    </a:p>
                  </a:txBody>
                  <a:tcPr/>
                </a:tc>
              </a:tr>
            </a:tbl>
          </a:graphicData>
        </a:graphic>
      </p:graphicFrame>
    </p:spTree>
    <p:extLst>
      <p:ext uri="{BB962C8B-B14F-4D97-AF65-F5344CB8AC3E}">
        <p14:creationId xmlns:p14="http://schemas.microsoft.com/office/powerpoint/2010/main" val="3086040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C686330-ED2D-434A-85FA-DC67D8892DF5}" type="slidenum">
              <a:rPr lang="fr-FR" smtClean="0"/>
              <a:pPr/>
              <a:t>6</a:t>
            </a:fld>
            <a:endParaRPr lang="fr-FR"/>
          </a:p>
        </p:txBody>
      </p:sp>
      <p:pic>
        <p:nvPicPr>
          <p:cNvPr id="1026" name="Picture 2" descr="C:\Users\Romain\Desktop\MecaUTC\Cours P13\Chaine detractionVE.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8275" y="1556792"/>
            <a:ext cx="6267450" cy="4029075"/>
          </a:xfrm>
          <a:prstGeom prst="rect">
            <a:avLst/>
          </a:prstGeom>
          <a:noFill/>
          <a:extLst>
            <a:ext uri="{909E8E84-426E-40DD-AFC4-6F175D3DCCD1}">
              <a14:hiddenFill xmlns:a14="http://schemas.microsoft.com/office/drawing/2010/main">
                <a:solidFill>
                  <a:srgbClr val="FFFFFF"/>
                </a:solidFill>
              </a14:hiddenFill>
            </a:ext>
          </a:extLst>
        </p:spPr>
      </p:pic>
      <p:sp>
        <p:nvSpPr>
          <p:cNvPr id="8" name="Titre 1"/>
          <p:cNvSpPr>
            <a:spLocks noGrp="1"/>
          </p:cNvSpPr>
          <p:nvPr>
            <p:ph type="title"/>
          </p:nvPr>
        </p:nvSpPr>
        <p:spPr>
          <a:xfrm>
            <a:off x="457200" y="260648"/>
            <a:ext cx="8229600" cy="1143000"/>
          </a:xfrm>
        </p:spPr>
        <p:txBody>
          <a:bodyPr/>
          <a:lstStyle/>
          <a:p>
            <a:r>
              <a:rPr lang="fr-FR" dirty="0" smtClean="0">
                <a:solidFill>
                  <a:srgbClr val="FF0000"/>
                </a:solidFill>
              </a:rPr>
              <a:t>II Chaine de Traction d’un VE</a:t>
            </a:r>
            <a:endParaRPr lang="fr-FR" dirty="0">
              <a:solidFill>
                <a:srgbClr val="FF0000"/>
              </a:solidFill>
            </a:endParaRPr>
          </a:p>
        </p:txBody>
      </p:sp>
    </p:spTree>
    <p:extLst>
      <p:ext uri="{BB962C8B-B14F-4D97-AF65-F5344CB8AC3E}">
        <p14:creationId xmlns:p14="http://schemas.microsoft.com/office/powerpoint/2010/main" val="345768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p:cNvGraphicFramePr>
            <a:graphicFrameLocks noGrp="1"/>
          </p:cNvGraphicFramePr>
          <p:nvPr>
            <p:ph idx="1"/>
            <p:extLst>
              <p:ext uri="{D42A27DB-BD31-4B8C-83A1-F6EECF244321}">
                <p14:modId xmlns:p14="http://schemas.microsoft.com/office/powerpoint/2010/main" val="4144945146"/>
              </p:ext>
            </p:extLst>
          </p:nvPr>
        </p:nvGraphicFramePr>
        <p:xfrm>
          <a:off x="179512" y="1152041"/>
          <a:ext cx="7272808" cy="2595880"/>
        </p:xfrm>
        <a:graphic>
          <a:graphicData uri="http://schemas.openxmlformats.org/drawingml/2006/table">
            <a:tbl>
              <a:tblPr firstRow="1" bandRow="1">
                <a:tableStyleId>{5C22544A-7EE6-4342-B048-85BDC9FD1C3A}</a:tableStyleId>
              </a:tblPr>
              <a:tblGrid>
                <a:gridCol w="2016224"/>
                <a:gridCol w="1728192"/>
                <a:gridCol w="1478280"/>
                <a:gridCol w="2050112"/>
              </a:tblGrid>
              <a:tr h="370840">
                <a:tc>
                  <a:txBody>
                    <a:bodyPr/>
                    <a:lstStyle/>
                    <a:p>
                      <a:pPr algn="ctr"/>
                      <a:r>
                        <a:rPr lang="fr-FR" dirty="0" smtClean="0"/>
                        <a:t>Durée de Charge</a:t>
                      </a:r>
                      <a:endParaRPr lang="fr-FR" dirty="0"/>
                    </a:p>
                  </a:txBody>
                  <a:tcPr/>
                </a:tc>
                <a:tc>
                  <a:txBody>
                    <a:bodyPr/>
                    <a:lstStyle/>
                    <a:p>
                      <a:pPr algn="ctr"/>
                      <a:r>
                        <a:rPr lang="fr-FR" dirty="0" smtClean="0"/>
                        <a:t>Alimentation</a:t>
                      </a:r>
                      <a:endParaRPr lang="fr-FR" dirty="0"/>
                    </a:p>
                  </a:txBody>
                  <a:tcPr/>
                </a:tc>
                <a:tc>
                  <a:txBody>
                    <a:bodyPr/>
                    <a:lstStyle/>
                    <a:p>
                      <a:pPr algn="ctr"/>
                      <a:r>
                        <a:rPr lang="fr-FR" dirty="0" smtClean="0"/>
                        <a:t>Tension (V)</a:t>
                      </a:r>
                      <a:endParaRPr lang="fr-FR" dirty="0"/>
                    </a:p>
                  </a:txBody>
                  <a:tcPr/>
                </a:tc>
                <a:tc>
                  <a:txBody>
                    <a:bodyPr/>
                    <a:lstStyle/>
                    <a:p>
                      <a:pPr algn="ctr"/>
                      <a:r>
                        <a:rPr lang="fr-FR" dirty="0" smtClean="0"/>
                        <a:t>Intensité max (A)</a:t>
                      </a:r>
                      <a:endParaRPr lang="fr-FR" dirty="0"/>
                    </a:p>
                  </a:txBody>
                  <a:tcPr/>
                </a:tc>
              </a:tr>
              <a:tr h="370840">
                <a:tc>
                  <a:txBody>
                    <a:bodyPr/>
                    <a:lstStyle/>
                    <a:p>
                      <a:pPr algn="ctr"/>
                      <a:r>
                        <a:rPr lang="fr-FR" dirty="0" smtClean="0"/>
                        <a:t>6-8 heures</a:t>
                      </a:r>
                      <a:endParaRPr lang="fr-FR" dirty="0"/>
                    </a:p>
                  </a:txBody>
                  <a:tcPr/>
                </a:tc>
                <a:tc>
                  <a:txBody>
                    <a:bodyPr/>
                    <a:lstStyle/>
                    <a:p>
                      <a:pPr algn="ctr"/>
                      <a:r>
                        <a:rPr lang="fr-FR" dirty="0" smtClean="0"/>
                        <a:t>Mono.</a:t>
                      </a:r>
                      <a:r>
                        <a:rPr lang="fr-FR" baseline="0" dirty="0" smtClean="0"/>
                        <a:t> 3,3 kW</a:t>
                      </a:r>
                      <a:endParaRPr lang="fr-FR" dirty="0"/>
                    </a:p>
                  </a:txBody>
                  <a:tcPr/>
                </a:tc>
                <a:tc>
                  <a:txBody>
                    <a:bodyPr/>
                    <a:lstStyle/>
                    <a:p>
                      <a:pPr algn="ctr"/>
                      <a:r>
                        <a:rPr lang="fr-FR" dirty="0" smtClean="0"/>
                        <a:t>230 </a:t>
                      </a:r>
                      <a:endParaRPr lang="fr-FR" dirty="0"/>
                    </a:p>
                  </a:txBody>
                  <a:tcPr/>
                </a:tc>
                <a:tc>
                  <a:txBody>
                    <a:bodyPr/>
                    <a:lstStyle/>
                    <a:p>
                      <a:pPr algn="ctr"/>
                      <a:r>
                        <a:rPr lang="fr-FR" dirty="0" smtClean="0"/>
                        <a:t>16</a:t>
                      </a:r>
                      <a:endParaRPr lang="fr-FR" dirty="0"/>
                    </a:p>
                  </a:txBody>
                  <a:tcPr/>
                </a:tc>
              </a:tr>
              <a:tr h="370840">
                <a:tc>
                  <a:txBody>
                    <a:bodyPr/>
                    <a:lstStyle/>
                    <a:p>
                      <a:pPr algn="ctr"/>
                      <a:r>
                        <a:rPr lang="fr-FR" dirty="0" smtClean="0"/>
                        <a:t>2-3 heures</a:t>
                      </a:r>
                      <a:endParaRPr lang="fr-FR" dirty="0"/>
                    </a:p>
                  </a:txBody>
                  <a:tcPr/>
                </a:tc>
                <a:tc>
                  <a:txBody>
                    <a:bodyPr/>
                    <a:lstStyle/>
                    <a:p>
                      <a:pPr algn="ctr"/>
                      <a:r>
                        <a:rPr lang="fr-FR" dirty="0" smtClean="0"/>
                        <a:t>Tri. 10 kW</a:t>
                      </a:r>
                      <a:endParaRPr lang="fr-FR" dirty="0"/>
                    </a:p>
                  </a:txBody>
                  <a:tcPr/>
                </a:tc>
                <a:tc>
                  <a:txBody>
                    <a:bodyPr/>
                    <a:lstStyle/>
                    <a:p>
                      <a:pPr algn="ctr"/>
                      <a:r>
                        <a:rPr lang="fr-FR" dirty="0" smtClean="0"/>
                        <a:t>400</a:t>
                      </a:r>
                      <a:endParaRPr lang="fr-FR" dirty="0"/>
                    </a:p>
                  </a:txBody>
                  <a:tcPr/>
                </a:tc>
                <a:tc>
                  <a:txBody>
                    <a:bodyPr/>
                    <a:lstStyle/>
                    <a:p>
                      <a:pPr algn="ctr"/>
                      <a:r>
                        <a:rPr lang="fr-FR" dirty="0" smtClean="0"/>
                        <a:t>16</a:t>
                      </a:r>
                      <a:endParaRPr lang="fr-FR" dirty="0"/>
                    </a:p>
                  </a:txBody>
                  <a:tcPr/>
                </a:tc>
              </a:tr>
              <a:tr h="370840">
                <a:tc>
                  <a:txBody>
                    <a:bodyPr/>
                    <a:lstStyle/>
                    <a:p>
                      <a:pPr algn="ctr"/>
                      <a:r>
                        <a:rPr lang="fr-FR" dirty="0" smtClean="0"/>
                        <a:t>3-4 heures</a:t>
                      </a:r>
                      <a:endParaRPr lang="fr-FR" dirty="0"/>
                    </a:p>
                  </a:txBody>
                  <a:tcPr/>
                </a:tc>
                <a:tc>
                  <a:txBody>
                    <a:bodyPr/>
                    <a:lstStyle/>
                    <a:p>
                      <a:pPr algn="ctr"/>
                      <a:r>
                        <a:rPr lang="fr-FR" dirty="0" smtClean="0"/>
                        <a:t>Mono. 7kW</a:t>
                      </a:r>
                      <a:endParaRPr lang="fr-FR" dirty="0"/>
                    </a:p>
                  </a:txBody>
                  <a:tcPr/>
                </a:tc>
                <a:tc>
                  <a:txBody>
                    <a:bodyPr/>
                    <a:lstStyle/>
                    <a:p>
                      <a:pPr algn="ctr"/>
                      <a:r>
                        <a:rPr lang="fr-FR" dirty="0" smtClean="0"/>
                        <a:t>230</a:t>
                      </a:r>
                      <a:endParaRPr lang="fr-FR" dirty="0"/>
                    </a:p>
                  </a:txBody>
                  <a:tcPr/>
                </a:tc>
                <a:tc>
                  <a:txBody>
                    <a:bodyPr/>
                    <a:lstStyle/>
                    <a:p>
                      <a:pPr algn="ctr"/>
                      <a:r>
                        <a:rPr lang="fr-FR" dirty="0" smtClean="0"/>
                        <a:t>32</a:t>
                      </a:r>
                      <a:endParaRPr lang="fr-FR" dirty="0"/>
                    </a:p>
                  </a:txBody>
                  <a:tcPr/>
                </a:tc>
              </a:tr>
              <a:tr h="370840">
                <a:tc>
                  <a:txBody>
                    <a:bodyPr/>
                    <a:lstStyle/>
                    <a:p>
                      <a:pPr algn="ctr"/>
                      <a:r>
                        <a:rPr lang="fr-FR" dirty="0" smtClean="0"/>
                        <a:t>1-2 heures</a:t>
                      </a:r>
                      <a:endParaRPr lang="fr-FR" dirty="0"/>
                    </a:p>
                  </a:txBody>
                  <a:tcPr/>
                </a:tc>
                <a:tc>
                  <a:txBody>
                    <a:bodyPr/>
                    <a:lstStyle/>
                    <a:p>
                      <a:pPr algn="ctr"/>
                      <a:r>
                        <a:rPr lang="fr-FR" dirty="0" smtClean="0"/>
                        <a:t>Tri. 24 kW</a:t>
                      </a:r>
                      <a:endParaRPr lang="fr-FR" dirty="0"/>
                    </a:p>
                  </a:txBody>
                  <a:tcPr/>
                </a:tc>
                <a:tc>
                  <a:txBody>
                    <a:bodyPr/>
                    <a:lstStyle/>
                    <a:p>
                      <a:pPr algn="ctr"/>
                      <a:r>
                        <a:rPr lang="fr-FR" dirty="0" smtClean="0"/>
                        <a:t>400</a:t>
                      </a:r>
                      <a:endParaRPr lang="fr-FR" dirty="0"/>
                    </a:p>
                  </a:txBody>
                  <a:tcPr/>
                </a:tc>
                <a:tc>
                  <a:txBody>
                    <a:bodyPr/>
                    <a:lstStyle/>
                    <a:p>
                      <a:pPr algn="ctr"/>
                      <a:r>
                        <a:rPr lang="fr-FR" dirty="0" smtClean="0"/>
                        <a:t>32</a:t>
                      </a:r>
                      <a:endParaRPr lang="fr-FR" dirty="0"/>
                    </a:p>
                  </a:txBody>
                  <a:tcPr/>
                </a:tc>
              </a:tr>
              <a:tr h="370840">
                <a:tc>
                  <a:txBody>
                    <a:bodyPr/>
                    <a:lstStyle/>
                    <a:p>
                      <a:pPr algn="ctr"/>
                      <a:r>
                        <a:rPr lang="fr-FR" dirty="0" smtClean="0"/>
                        <a:t>20-30 mn</a:t>
                      </a:r>
                      <a:endParaRPr lang="fr-FR" dirty="0"/>
                    </a:p>
                  </a:txBody>
                  <a:tcPr/>
                </a:tc>
                <a:tc>
                  <a:txBody>
                    <a:bodyPr/>
                    <a:lstStyle/>
                    <a:p>
                      <a:pPr algn="ctr"/>
                      <a:r>
                        <a:rPr lang="fr-FR" dirty="0" smtClean="0"/>
                        <a:t>Tri. 43kW</a:t>
                      </a:r>
                      <a:endParaRPr lang="fr-FR" dirty="0"/>
                    </a:p>
                  </a:txBody>
                  <a:tcPr/>
                </a:tc>
                <a:tc>
                  <a:txBody>
                    <a:bodyPr/>
                    <a:lstStyle/>
                    <a:p>
                      <a:pPr algn="ctr"/>
                      <a:r>
                        <a:rPr lang="fr-FR" dirty="0" smtClean="0"/>
                        <a:t>400</a:t>
                      </a:r>
                      <a:endParaRPr lang="fr-FR" dirty="0"/>
                    </a:p>
                  </a:txBody>
                  <a:tcPr/>
                </a:tc>
                <a:tc>
                  <a:txBody>
                    <a:bodyPr/>
                    <a:lstStyle/>
                    <a:p>
                      <a:pPr algn="ctr"/>
                      <a:r>
                        <a:rPr lang="fr-FR" dirty="0" smtClean="0"/>
                        <a:t>63</a:t>
                      </a:r>
                      <a:endParaRPr lang="fr-FR" dirty="0"/>
                    </a:p>
                  </a:txBody>
                  <a:tcPr/>
                </a:tc>
              </a:tr>
              <a:tr h="370840">
                <a:tc>
                  <a:txBody>
                    <a:bodyPr/>
                    <a:lstStyle/>
                    <a:p>
                      <a:pPr algn="ctr"/>
                      <a:r>
                        <a:rPr lang="fr-FR" dirty="0" smtClean="0"/>
                        <a:t>20-30 mn</a:t>
                      </a:r>
                      <a:endParaRPr lang="fr-FR" dirty="0"/>
                    </a:p>
                  </a:txBody>
                  <a:tcPr/>
                </a:tc>
                <a:tc>
                  <a:txBody>
                    <a:bodyPr/>
                    <a:lstStyle/>
                    <a:p>
                      <a:pPr algn="ctr"/>
                      <a:r>
                        <a:rPr lang="fr-FR" dirty="0" smtClean="0"/>
                        <a:t>Continu 50 kW</a:t>
                      </a:r>
                      <a:endParaRPr lang="fr-FR" dirty="0"/>
                    </a:p>
                  </a:txBody>
                  <a:tcPr/>
                </a:tc>
                <a:tc>
                  <a:txBody>
                    <a:bodyPr/>
                    <a:lstStyle/>
                    <a:p>
                      <a:pPr algn="ctr"/>
                      <a:r>
                        <a:rPr lang="fr-FR" dirty="0" smtClean="0"/>
                        <a:t>400-500</a:t>
                      </a:r>
                      <a:endParaRPr lang="fr-FR" dirty="0"/>
                    </a:p>
                  </a:txBody>
                  <a:tcPr/>
                </a:tc>
                <a:tc>
                  <a:txBody>
                    <a:bodyPr/>
                    <a:lstStyle/>
                    <a:p>
                      <a:pPr algn="ctr"/>
                      <a:r>
                        <a:rPr lang="fr-FR" dirty="0" smtClean="0"/>
                        <a:t>100-125</a:t>
                      </a:r>
                      <a:endParaRPr lang="fr-FR" dirty="0"/>
                    </a:p>
                  </a:txBody>
                  <a:tcPr/>
                </a:tc>
              </a:tr>
            </a:tbl>
          </a:graphicData>
        </a:graphic>
      </p:graphicFrame>
      <p:sp>
        <p:nvSpPr>
          <p:cNvPr id="4" name="Espace réservé du numéro de diapositive 3"/>
          <p:cNvSpPr>
            <a:spLocks noGrp="1"/>
          </p:cNvSpPr>
          <p:nvPr>
            <p:ph type="sldNum" sz="quarter" idx="12"/>
          </p:nvPr>
        </p:nvSpPr>
        <p:spPr/>
        <p:txBody>
          <a:bodyPr/>
          <a:lstStyle/>
          <a:p>
            <a:fld id="{2C686330-ED2D-434A-85FA-DC67D8892DF5}" type="slidenum">
              <a:rPr lang="fr-FR" smtClean="0"/>
              <a:pPr/>
              <a:t>7</a:t>
            </a:fld>
            <a:endParaRPr lang="fr-FR"/>
          </a:p>
        </p:txBody>
      </p:sp>
      <p:sp>
        <p:nvSpPr>
          <p:cNvPr id="8" name="ZoneTexte 7"/>
          <p:cNvSpPr txBox="1"/>
          <p:nvPr/>
        </p:nvSpPr>
        <p:spPr>
          <a:xfrm>
            <a:off x="410327" y="3842690"/>
            <a:ext cx="4280339" cy="400110"/>
          </a:xfrm>
          <a:prstGeom prst="rect">
            <a:avLst/>
          </a:prstGeom>
          <a:noFill/>
        </p:spPr>
        <p:txBody>
          <a:bodyPr wrap="none" rtlCol="0">
            <a:spAutoFit/>
          </a:bodyPr>
          <a:lstStyle/>
          <a:p>
            <a:r>
              <a:rPr lang="fr-FR" sz="2000" dirty="0" smtClean="0"/>
              <a:t>Sur prise secteur classique : 12 à 14h</a:t>
            </a:r>
            <a:endParaRPr lang="fr-FR" sz="2000" dirty="0"/>
          </a:p>
        </p:txBody>
      </p:sp>
      <p:sp>
        <p:nvSpPr>
          <p:cNvPr id="6" name="Rectangle 5"/>
          <p:cNvSpPr/>
          <p:nvPr/>
        </p:nvSpPr>
        <p:spPr>
          <a:xfrm>
            <a:off x="3275856" y="548679"/>
            <a:ext cx="2829621" cy="584775"/>
          </a:xfrm>
          <a:prstGeom prst="rect">
            <a:avLst/>
          </a:prstGeom>
        </p:spPr>
        <p:txBody>
          <a:bodyPr wrap="none">
            <a:spAutoFit/>
          </a:bodyPr>
          <a:lstStyle/>
          <a:p>
            <a:pPr algn="ctr">
              <a:defRPr/>
            </a:pPr>
            <a:r>
              <a:rPr lang="fr-FR" sz="3200" b="1" dirty="0">
                <a:effectLst>
                  <a:outerShdw blurRad="38100" dist="38100" dir="2700000" algn="tl">
                    <a:srgbClr val="C0C0C0"/>
                  </a:outerShdw>
                </a:effectLst>
                <a:latin typeface="Trebuchet MS" pitchFamily="34" charset="0"/>
              </a:rPr>
              <a:t>Les chargeurs</a:t>
            </a:r>
          </a:p>
        </p:txBody>
      </p:sp>
      <p:pic>
        <p:nvPicPr>
          <p:cNvPr id="1026" name="Image 1"/>
          <p:cNvPicPr>
            <a:picLocks noChangeAspect="1" noChangeArrowheads="1"/>
          </p:cNvPicPr>
          <p:nvPr/>
        </p:nvPicPr>
        <p:blipFill>
          <a:blip r:embed="rId3">
            <a:extLst>
              <a:ext uri="{28A0092B-C50C-407E-A947-70E740481C1C}">
                <a14:useLocalDpi xmlns:a14="http://schemas.microsoft.com/office/drawing/2010/main" val="0"/>
              </a:ext>
            </a:extLst>
          </a:blip>
          <a:srcRect l="14050" t="15588" r="41983" b="5295"/>
          <a:stretch>
            <a:fillRect/>
          </a:stretch>
        </p:blipFill>
        <p:spPr bwMode="auto">
          <a:xfrm>
            <a:off x="5652120" y="4045991"/>
            <a:ext cx="25336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5787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C686330-ED2D-434A-85FA-DC67D8892DF5}" type="slidenum">
              <a:rPr lang="fr-FR" smtClean="0"/>
              <a:pPr/>
              <a:t>8</a:t>
            </a:fld>
            <a:endParaRPr lang="fr-FR"/>
          </a:p>
        </p:txBody>
      </p:sp>
      <p:pic>
        <p:nvPicPr>
          <p:cNvPr id="2050" name="Picture 2" descr="La prise du chargeur universel concocté par plusieurs constructeurs intègre deux connecteurs, l'un pour la recharge, classique ou rapide, en courant alternatif, et l'autre pour la recharge ultra-rapide, en courant conti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060847"/>
            <a:ext cx="3429000" cy="26098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75856" y="548679"/>
            <a:ext cx="2829621" cy="584775"/>
          </a:xfrm>
          <a:prstGeom prst="rect">
            <a:avLst/>
          </a:prstGeom>
        </p:spPr>
        <p:txBody>
          <a:bodyPr wrap="none">
            <a:spAutoFit/>
          </a:bodyPr>
          <a:lstStyle/>
          <a:p>
            <a:pPr algn="ctr">
              <a:defRPr/>
            </a:pPr>
            <a:r>
              <a:rPr lang="fr-FR" sz="3200" b="1" dirty="0">
                <a:effectLst>
                  <a:outerShdw blurRad="38100" dist="38100" dir="2700000" algn="tl">
                    <a:srgbClr val="C0C0C0"/>
                  </a:outerShdw>
                </a:effectLst>
                <a:latin typeface="Trebuchet MS" pitchFamily="34" charset="0"/>
              </a:rPr>
              <a:t>Les chargeurs</a:t>
            </a:r>
          </a:p>
        </p:txBody>
      </p:sp>
      <p:sp>
        <p:nvSpPr>
          <p:cNvPr id="6" name="ZoneTexte 5"/>
          <p:cNvSpPr txBox="1"/>
          <p:nvPr/>
        </p:nvSpPr>
        <p:spPr>
          <a:xfrm>
            <a:off x="395536" y="4982628"/>
            <a:ext cx="3318807" cy="923330"/>
          </a:xfrm>
          <a:prstGeom prst="rect">
            <a:avLst/>
          </a:prstGeom>
          <a:noFill/>
        </p:spPr>
        <p:txBody>
          <a:bodyPr wrap="square" rtlCol="0">
            <a:spAutoFit/>
          </a:bodyPr>
          <a:lstStyle/>
          <a:p>
            <a:pPr algn="ctr"/>
            <a:r>
              <a:rPr lang="fr-FR" i="1" dirty="0" smtClean="0"/>
              <a:t>Chargeur universel mis au point par les constructeurs européens et américains (Audi, GM, Ford…)</a:t>
            </a:r>
            <a:endParaRPr lang="fr-FR" i="1" dirty="0"/>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2060848"/>
            <a:ext cx="3595316" cy="2396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a:off x="5286318" y="4869160"/>
            <a:ext cx="3318807" cy="923330"/>
          </a:xfrm>
          <a:prstGeom prst="rect">
            <a:avLst/>
          </a:prstGeom>
          <a:noFill/>
        </p:spPr>
        <p:txBody>
          <a:bodyPr wrap="square" rtlCol="0">
            <a:spAutoFit/>
          </a:bodyPr>
          <a:lstStyle/>
          <a:p>
            <a:pPr algn="ctr"/>
            <a:r>
              <a:rPr lang="fr-FR" i="1" dirty="0" smtClean="0"/>
              <a:t>Chargeur universel mis au point par les constructeurs asiatiques (Nissan, Mitsubishi…)</a:t>
            </a:r>
            <a:endParaRPr lang="fr-FR" i="1" dirty="0"/>
          </a:p>
        </p:txBody>
      </p:sp>
    </p:spTree>
    <p:extLst>
      <p:ext uri="{BB962C8B-B14F-4D97-AF65-F5344CB8AC3E}">
        <p14:creationId xmlns:p14="http://schemas.microsoft.com/office/powerpoint/2010/main" val="2805018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6235" y="1340768"/>
            <a:ext cx="8229600" cy="4709160"/>
          </a:xfrm>
        </p:spPr>
        <p:txBody>
          <a:bodyPr/>
          <a:lstStyle/>
          <a:p>
            <a:pPr>
              <a:buFont typeface="Wingdings" pitchFamily="2" charset="2"/>
              <a:buChar char="Ø"/>
            </a:pPr>
            <a:r>
              <a:rPr lang="fr-FR" dirty="0" smtClean="0"/>
              <a:t>Système d’échange de batterie </a:t>
            </a:r>
          </a:p>
          <a:p>
            <a:pPr>
              <a:buFont typeface="Wingdings" pitchFamily="2" charset="2"/>
              <a:buChar char="Ø"/>
            </a:pPr>
            <a:r>
              <a:rPr lang="fr-FR" dirty="0" smtClean="0"/>
              <a:t>Recharge par induction</a:t>
            </a:r>
            <a:endParaRPr lang="fr-FR" dirty="0"/>
          </a:p>
        </p:txBody>
      </p:sp>
      <p:sp>
        <p:nvSpPr>
          <p:cNvPr id="4" name="Espace réservé du numéro de diapositive 3"/>
          <p:cNvSpPr>
            <a:spLocks noGrp="1"/>
          </p:cNvSpPr>
          <p:nvPr>
            <p:ph type="sldNum" sz="quarter" idx="12"/>
          </p:nvPr>
        </p:nvSpPr>
        <p:spPr/>
        <p:txBody>
          <a:bodyPr/>
          <a:lstStyle/>
          <a:p>
            <a:fld id="{2C686330-ED2D-434A-85FA-DC67D8892DF5}" type="slidenum">
              <a:rPr lang="fr-FR" smtClean="0"/>
              <a:pPr/>
              <a:t>9</a:t>
            </a:fld>
            <a:endParaRPr lang="fr-FR"/>
          </a:p>
        </p:txBody>
      </p:sp>
      <p:sp>
        <p:nvSpPr>
          <p:cNvPr id="5" name="Rectangle 4"/>
          <p:cNvSpPr/>
          <p:nvPr/>
        </p:nvSpPr>
        <p:spPr>
          <a:xfrm>
            <a:off x="771171" y="548679"/>
            <a:ext cx="7839005" cy="646331"/>
          </a:xfrm>
          <a:prstGeom prst="rect">
            <a:avLst/>
          </a:prstGeom>
        </p:spPr>
        <p:txBody>
          <a:bodyPr wrap="none">
            <a:spAutoFit/>
          </a:bodyPr>
          <a:lstStyle/>
          <a:p>
            <a:pPr algn="ctr">
              <a:defRPr/>
            </a:pPr>
            <a:r>
              <a:rPr lang="fr-FR" sz="3600" b="1" dirty="0">
                <a:effectLst>
                  <a:outerShdw blurRad="38100" dist="38100" dir="2700000" algn="tl">
                    <a:srgbClr val="C0C0C0"/>
                  </a:outerShdw>
                </a:effectLst>
                <a:latin typeface="Trebuchet MS" pitchFamily="34" charset="0"/>
              </a:rPr>
              <a:t>Les </a:t>
            </a:r>
            <a:r>
              <a:rPr lang="fr-FR" sz="3600" b="1" dirty="0" smtClean="0">
                <a:effectLst>
                  <a:outerShdw blurRad="38100" dist="38100" dir="2700000" algn="tl">
                    <a:srgbClr val="C0C0C0"/>
                  </a:outerShdw>
                </a:effectLst>
                <a:latin typeface="Trebuchet MS" pitchFamily="34" charset="0"/>
              </a:rPr>
              <a:t>chargeurs : autres technologies</a:t>
            </a:r>
            <a:endParaRPr lang="fr-FR" sz="3600" b="1" dirty="0">
              <a:effectLst>
                <a:outerShdw blurRad="38100" dist="38100" dir="2700000" algn="tl">
                  <a:srgbClr val="C0C0C0"/>
                </a:outerShdw>
              </a:effectLst>
              <a:latin typeface="Trebuchet MS" pitchFamily="34" charset="0"/>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2441527"/>
            <a:ext cx="6358306" cy="4196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86765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Technique">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1538</TotalTime>
  <Words>1997</Words>
  <Application>Microsoft Office PowerPoint</Application>
  <PresentationFormat>Affichage à l'écran (4:3)</PresentationFormat>
  <Paragraphs>441</Paragraphs>
  <Slides>39</Slides>
  <Notes>39</Notes>
  <HiddenSlides>3</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39</vt:i4>
      </vt:variant>
    </vt:vector>
  </HeadingPairs>
  <TitlesOfParts>
    <vt:vector size="50" baseType="lpstr">
      <vt:lpstr>Arial</vt:lpstr>
      <vt:lpstr>Book Antiqua</vt:lpstr>
      <vt:lpstr>Calibri</vt:lpstr>
      <vt:lpstr>Cambria Math</vt:lpstr>
      <vt:lpstr>Lucida Sans</vt:lpstr>
      <vt:lpstr>Times New Roman</vt:lpstr>
      <vt:lpstr>Trebuchet MS</vt:lpstr>
      <vt:lpstr>Wingdings</vt:lpstr>
      <vt:lpstr>Wingdings 2</vt:lpstr>
      <vt:lpstr>Wingdings 3</vt:lpstr>
      <vt:lpstr>Apex</vt:lpstr>
      <vt:lpstr>MECA’UTC  P13</vt:lpstr>
      <vt:lpstr>Cours 7 : Les véhicule électriques</vt:lpstr>
      <vt:lpstr>Sommaire</vt:lpstr>
      <vt:lpstr>I Comparaison Electrique/thermique</vt:lpstr>
      <vt:lpstr>Présentation PowerPoint</vt:lpstr>
      <vt:lpstr>II Chaine de Traction d’un VE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MECA’UTC  P13</dc:title>
  <dc:creator>Romain</dc:creator>
  <cp:lastModifiedBy>Estelle</cp:lastModifiedBy>
  <cp:revision>148</cp:revision>
  <dcterms:created xsi:type="dcterms:W3CDTF">2013-03-17T17:06:13Z</dcterms:created>
  <dcterms:modified xsi:type="dcterms:W3CDTF">2013-06-03T20:56:34Z</dcterms:modified>
</cp:coreProperties>
</file>