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0" r:id="rId3"/>
    <p:sldId id="259" r:id="rId4"/>
    <p:sldId id="262" r:id="rId5"/>
    <p:sldId id="284" r:id="rId6"/>
    <p:sldId id="263" r:id="rId7"/>
    <p:sldId id="266" r:id="rId8"/>
    <p:sldId id="267" r:id="rId9"/>
    <p:sldId id="268" r:id="rId10"/>
    <p:sldId id="270" r:id="rId11"/>
    <p:sldId id="269" r:id="rId12"/>
    <p:sldId id="271" r:id="rId13"/>
    <p:sldId id="272" r:id="rId14"/>
    <p:sldId id="273" r:id="rId15"/>
    <p:sldId id="283" r:id="rId16"/>
    <p:sldId id="274" r:id="rId17"/>
    <p:sldId id="275" r:id="rId18"/>
    <p:sldId id="276" r:id="rId19"/>
    <p:sldId id="277" r:id="rId20"/>
    <p:sldId id="278" r:id="rId21"/>
    <p:sldId id="279" r:id="rId22"/>
    <p:sldId id="280" r:id="rId23"/>
    <p:sldId id="281" r:id="rId24"/>
    <p:sldId id="285" r:id="rId25"/>
    <p:sldId id="286"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elle" initials="E" lastIdx="2" clrIdx="0">
    <p:extLst>
      <p:ext uri="{19B8F6BF-5375-455C-9EA6-DF929625EA0E}">
        <p15:presenceInfo xmlns:p15="http://schemas.microsoft.com/office/powerpoint/2012/main" userId="Est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76481" autoAdjust="0"/>
  </p:normalViewPr>
  <p:slideViewPr>
    <p:cSldViewPr>
      <p:cViewPr>
        <p:scale>
          <a:sx n="60" d="100"/>
          <a:sy n="60" d="100"/>
        </p:scale>
        <p:origin x="1668"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F62034-638C-4753-9A9E-6936EEEC8438}" type="datetimeFigureOut">
              <a:rPr lang="fr-FR" smtClean="0"/>
              <a:t>21/05/2013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0C2158-4697-4B0E-A3F2-781E65D4EFC2}" type="slidenum">
              <a:rPr lang="fr-FR" smtClean="0"/>
              <a:t>‹N°›</a:t>
            </a:fld>
            <a:endParaRPr lang="fr-FR"/>
          </a:p>
        </p:txBody>
      </p:sp>
    </p:spTree>
    <p:extLst>
      <p:ext uri="{BB962C8B-B14F-4D97-AF65-F5344CB8AC3E}">
        <p14:creationId xmlns:p14="http://schemas.microsoft.com/office/powerpoint/2010/main" val="312485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r.wikipedia.org/wiki/Vilebrequin_(moteur)"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fr.wikipedia.org/wiki/Pont_(m%C3%A9canique)" TargetMode="External"/><Relationship Id="rId4" Type="http://schemas.openxmlformats.org/officeDocument/2006/relationships/hyperlink" Target="http://fr.wikipedia.org/wiki/Transmission_int%C3%A9gral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phane.genouel.free.fr/FT/0%20Dossier%20technique/1%20Texte/Boitedevitesses_web/co/Boite%20de%20vitesses_11.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phane.genouel.free.fr/FT/0%20Dossier%20technique/1%20Texte/Boitedevitesses_web/co/Boite%20de%20vitesses_11.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QPaUJfA1Ks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QPaUJfA1Ks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hilippe.boursin.perso.sfr.fr/pdgbva2.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a:t>
            </a:fld>
            <a:endParaRPr lang="fr-FR"/>
          </a:p>
        </p:txBody>
      </p:sp>
    </p:spTree>
    <p:extLst>
      <p:ext uri="{BB962C8B-B14F-4D97-AF65-F5344CB8AC3E}">
        <p14:creationId xmlns:p14="http://schemas.microsoft.com/office/powerpoint/2010/main" val="61749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fr-FR" dirty="0" smtClean="0"/>
              <a:t>Généralement, on distingue également les boîtes selon leur « architecture » : transversale ou longitudinale ; cette orientation est choisie respectivement suivant que le moteur est lui-même implanté transversalement (l’axe de rotation du </a:t>
            </a:r>
            <a:r>
              <a:rPr lang="fr-FR" dirty="0" smtClean="0">
                <a:hlinkClick r:id="rId3" tooltip="Vilebrequin (moteur)"/>
              </a:rPr>
              <a:t>vilebrequin</a:t>
            </a:r>
            <a:r>
              <a:rPr lang="fr-FR" dirty="0" smtClean="0"/>
              <a:t> est parallèle à l’axe de rotation des roues) ou longitudinalement (axes orthogonaux). Enfin, il est nécessaire de distinguer les boîtes selon la position (avant ou arrière) du moteur et le choix du (ou des) essieu(x) moteur(s) (transmission aux roues avant (Traction, P&lt;100ch), arrière (Propulsion, 100&lt;P&lt;200ch) ou </a:t>
            </a:r>
            <a:r>
              <a:rPr lang="fr-FR" dirty="0" smtClean="0">
                <a:hlinkClick r:id="rId4" tooltip="Transmission intégrale"/>
              </a:rPr>
              <a:t>intégrale</a:t>
            </a:r>
            <a:r>
              <a:rPr lang="fr-FR" dirty="0" smtClean="0"/>
              <a:t> (4x4), P&gt;200ch) ; ce dernier critère influence seulement l’intégration ou non du </a:t>
            </a:r>
            <a:r>
              <a:rPr lang="fr-FR" dirty="0" smtClean="0">
                <a:hlinkClick r:id="rId5" tooltip="Pont (mécanique)"/>
              </a:rPr>
              <a:t>pont</a:t>
            </a:r>
            <a:r>
              <a:rPr lang="fr-FR" dirty="0" smtClean="0"/>
              <a:t> (</a:t>
            </a:r>
            <a:r>
              <a:rPr lang="fr-FR" i="1" dirty="0" smtClean="0"/>
              <a:t>différentiel</a:t>
            </a:r>
            <a:r>
              <a:rPr lang="fr-FR" dirty="0" smtClean="0"/>
              <a:t>) à la boîte. </a:t>
            </a:r>
          </a:p>
          <a:p>
            <a:pPr>
              <a:spcBef>
                <a:spcPct val="0"/>
              </a:spcBef>
            </a:pPr>
            <a:endParaRPr lang="fr-FR" dirty="0" smtClean="0"/>
          </a:p>
        </p:txBody>
      </p:sp>
      <p:sp>
        <p:nvSpPr>
          <p:cNvPr id="348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C2F6F7D-3B75-49AD-93A5-EF20BFF1E00F}" type="slidenum">
              <a:rPr lang="fr-FR" sz="1200"/>
              <a:pPr eaLnBrk="1" hangingPunct="1"/>
              <a:t>10</a:t>
            </a:fld>
            <a:endParaRPr lang="fr-FR" sz="1200"/>
          </a:p>
        </p:txBody>
      </p:sp>
    </p:spTree>
    <p:extLst>
      <p:ext uri="{BB962C8B-B14F-4D97-AF65-F5344CB8AC3E}">
        <p14:creationId xmlns:p14="http://schemas.microsoft.com/office/powerpoint/2010/main" val="1827152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Engrenage = 2 (ou plus) roues dentées  </a:t>
            </a:r>
          </a:p>
          <a:p>
            <a:r>
              <a:rPr lang="fr-FR" dirty="0" smtClean="0"/>
              <a:t>Vitesse coté charge : sortie Boîte de Vitesse </a:t>
            </a:r>
          </a:p>
          <a:p>
            <a:endParaRPr lang="fr-FR" dirty="0" smtClean="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11</a:t>
            </a:fld>
            <a:endParaRPr lang="fr-FR"/>
          </a:p>
        </p:txBody>
      </p:sp>
    </p:spTree>
    <p:extLst>
      <p:ext uri="{BB962C8B-B14F-4D97-AF65-F5344CB8AC3E}">
        <p14:creationId xmlns:p14="http://schemas.microsoft.com/office/powerpoint/2010/main" val="25703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Arbre primaire : relié à l’arbre moteur</a:t>
            </a:r>
          </a:p>
          <a:p>
            <a:r>
              <a:rPr lang="fr-FR" dirty="0" smtClean="0"/>
              <a:t>Arbre secondaire : relié à la sortie de boite, porte les baladeurs.</a:t>
            </a:r>
          </a:p>
          <a:p>
            <a:r>
              <a:rPr lang="fr-FR" dirty="0" smtClean="0"/>
              <a:t>Pignon</a:t>
            </a:r>
            <a:r>
              <a:rPr lang="fr-FR" baseline="0" dirty="0" smtClean="0"/>
              <a:t> fou : pas solidaire de son axe, tourne librement sur celui-ci. </a:t>
            </a:r>
          </a:p>
          <a:p>
            <a:endParaRPr lang="fr-FR" baseline="0" dirty="0" smtClean="0"/>
          </a:p>
          <a:p>
            <a:r>
              <a:rPr lang="fr-FR" baseline="0" dirty="0" smtClean="0"/>
              <a:t>En déplaçant le levier de vitesse on enclenche des fourchettes qui vont venir pousser les baladeurs. Ceux-ci vont solidariser les pignons fous à l’arbre secondaire. Les pignons secondaires vont donc transmettre la puissance reçu par les pignons primaires à l’arbre secondaire.</a:t>
            </a:r>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12</a:t>
            </a:fld>
            <a:endParaRPr lang="fr-FR"/>
          </a:p>
        </p:txBody>
      </p:sp>
    </p:spTree>
    <p:extLst>
      <p:ext uri="{BB962C8B-B14F-4D97-AF65-F5344CB8AC3E}">
        <p14:creationId xmlns:p14="http://schemas.microsoft.com/office/powerpoint/2010/main" val="1537997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Comme tous les engrenages sont constamment en prise, tous les pignons fous tournent à des régimes de vitesses différents de l'arbre récepteur. </a:t>
            </a:r>
            <a:r>
              <a:rPr lang="fr-FR" sz="1200" b="1" i="0" kern="1200" dirty="0" smtClean="0">
                <a:solidFill>
                  <a:schemeClr val="tx1"/>
                </a:solidFill>
                <a:effectLst/>
                <a:latin typeface="+mn-lt"/>
                <a:ea typeface="+mn-ea"/>
                <a:cs typeface="+mn-cs"/>
              </a:rPr>
              <a:t>Pour pouvoir solidariser un des pignons fous et son arbre, il faut synchroniser leurs régimes</a:t>
            </a:r>
            <a:r>
              <a:rPr lang="fr-FR" sz="1200" b="0" i="0" kern="1200" dirty="0" smtClean="0">
                <a:solidFill>
                  <a:schemeClr val="tx1"/>
                </a:solidFill>
                <a:effectLst/>
                <a:latin typeface="+mn-lt"/>
                <a:ea typeface="+mn-ea"/>
                <a:cs typeface="+mn-cs"/>
              </a:rPr>
              <a:t>, et c'est là le rôle des synchroniseurs. </a:t>
            </a: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Ici moitié de baladeur, autre partie en symétrique.</a:t>
            </a:r>
            <a:endParaRPr lang="fr-FR" dirty="0" smtClean="0"/>
          </a:p>
          <a:p>
            <a:endParaRPr lang="fr-FR" dirty="0" smtClean="0"/>
          </a:p>
          <a:p>
            <a:r>
              <a:rPr lang="fr-FR" dirty="0" smtClean="0"/>
              <a:t>Source : </a:t>
            </a:r>
            <a:r>
              <a:rPr lang="fr-FR" dirty="0" smtClean="0">
                <a:hlinkClick r:id="rId3"/>
              </a:rPr>
              <a:t>http://stephane.genouel.free.fr/FT/0%20Dossier%20technique/1%20Texte/Boitedevitesses_web/co/Boite%20de%20vitesses_11.html</a:t>
            </a:r>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13</a:t>
            </a:fld>
            <a:endParaRPr lang="fr-FR"/>
          </a:p>
        </p:txBody>
      </p:sp>
    </p:spTree>
    <p:extLst>
      <p:ext uri="{BB962C8B-B14F-4D97-AF65-F5344CB8AC3E}">
        <p14:creationId xmlns:p14="http://schemas.microsoft.com/office/powerpoint/2010/main" val="36550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Source : </a:t>
            </a:r>
            <a:r>
              <a:rPr lang="fr-FR" dirty="0" smtClean="0">
                <a:hlinkClick r:id="rId3"/>
              </a:rPr>
              <a:t>http://stephane.genouel.free.fr/FT/0%20Dossier%20technique/1%20Texte/Boitedevitesses_web/co/Boite%20de%20vitesses_11.html</a:t>
            </a:r>
            <a:r>
              <a:rPr lang="fr-FR" dirty="0" smtClean="0"/>
              <a:t> </a:t>
            </a:r>
          </a:p>
          <a:p>
            <a:endParaRPr lang="fr-FR" dirty="0" smtClean="0"/>
          </a:p>
          <a:p>
            <a:r>
              <a:rPr lang="fr-FR" dirty="0" smtClean="0"/>
              <a:t>1/ Débrayage, arbre primaire désolidarisé du moteur, déplacement</a:t>
            </a:r>
            <a:r>
              <a:rPr lang="fr-FR" baseline="0" dirty="0" smtClean="0"/>
              <a:t> du levier de vitesse entraine le déplacement d’un baladeur </a:t>
            </a:r>
          </a:p>
          <a:p>
            <a:endParaRPr lang="fr-FR" baseline="0" dirty="0" smtClean="0"/>
          </a:p>
          <a:p>
            <a:r>
              <a:rPr lang="fr-FR" baseline="0" dirty="0" smtClean="0"/>
              <a:t>2/ Synchroniseur = sortes de petits embrayages coniques montés de chaque coté du baladeur. Le baladeur va pousser le synchro qui va frotter sur la surface conique du pignon fou. Début de la synchronisation grâce à la forme conique des pièces.</a:t>
            </a:r>
          </a:p>
          <a:p>
            <a:endParaRPr lang="fr-FR" baseline="0" dirty="0" smtClean="0"/>
          </a:p>
          <a:p>
            <a:r>
              <a:rPr lang="fr-FR" baseline="0" dirty="0" smtClean="0"/>
              <a:t>3/ Lorsque les vitesses sont égales le baladeur passe sur le synchro et vient s’emboiter avec le pignon, le solidarisant avec l’arbre.</a:t>
            </a:r>
          </a:p>
          <a:p>
            <a:endParaRPr lang="fr-FR" baseline="0" dirty="0" smtClean="0"/>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14</a:t>
            </a:fld>
            <a:endParaRPr lang="fr-FR"/>
          </a:p>
        </p:txBody>
      </p:sp>
    </p:spTree>
    <p:extLst>
      <p:ext uri="{BB962C8B-B14F-4D97-AF65-F5344CB8AC3E}">
        <p14:creationId xmlns:p14="http://schemas.microsoft.com/office/powerpoint/2010/main" val="4149830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Source : </a:t>
            </a:r>
            <a:r>
              <a:rPr lang="fr-FR" dirty="0" smtClean="0">
                <a:hlinkClick r:id="rId3"/>
              </a:rPr>
              <a:t>https://www.youtube.com/watch?v=QPaUJfA1KsY</a:t>
            </a:r>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15</a:t>
            </a:fld>
            <a:endParaRPr lang="fr-FR"/>
          </a:p>
        </p:txBody>
      </p:sp>
    </p:spTree>
    <p:extLst>
      <p:ext uri="{BB962C8B-B14F-4D97-AF65-F5344CB8AC3E}">
        <p14:creationId xmlns:p14="http://schemas.microsoft.com/office/powerpoint/2010/main" val="837899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Même chose qu’une manuelle mais sans pédale</a:t>
            </a:r>
            <a:r>
              <a:rPr lang="fr-FR" baseline="0" dirty="0" smtClean="0"/>
              <a:t> d’embrayage. L’embrayage se fait via des actionneurs hydrauliques ou électriques. </a:t>
            </a:r>
          </a:p>
          <a:p>
            <a:r>
              <a:rPr lang="fr-FR" baseline="0" dirty="0" smtClean="0"/>
              <a:t> On peut garde le contrôle des passages de vitesses = Boite robotisée manuelle</a:t>
            </a:r>
          </a:p>
          <a:p>
            <a:r>
              <a:rPr lang="fr-FR" baseline="0" dirty="0" smtClean="0"/>
              <a:t>Passage des vitesses automatiques = Boite robotisée automatique</a:t>
            </a: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16</a:t>
            </a:fld>
            <a:endParaRPr lang="fr-FR"/>
          </a:p>
        </p:txBody>
      </p:sp>
    </p:spTree>
    <p:extLst>
      <p:ext uri="{BB962C8B-B14F-4D97-AF65-F5344CB8AC3E}">
        <p14:creationId xmlns:p14="http://schemas.microsoft.com/office/powerpoint/2010/main" val="421175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17</a:t>
            </a:fld>
            <a:endParaRPr lang="fr-FR"/>
          </a:p>
        </p:txBody>
      </p:sp>
    </p:spTree>
    <p:extLst>
      <p:ext uri="{BB962C8B-B14F-4D97-AF65-F5344CB8AC3E}">
        <p14:creationId xmlns:p14="http://schemas.microsoft.com/office/powerpoint/2010/main" val="3425450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18</a:t>
            </a:fld>
            <a:endParaRPr lang="fr-FR"/>
          </a:p>
        </p:txBody>
      </p:sp>
    </p:spTree>
    <p:extLst>
      <p:ext uri="{BB962C8B-B14F-4D97-AF65-F5344CB8AC3E}">
        <p14:creationId xmlns:p14="http://schemas.microsoft.com/office/powerpoint/2010/main" val="34229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smtClean="0"/>
          </a:p>
        </p:txBody>
      </p:sp>
      <p:sp>
        <p:nvSpPr>
          <p:cNvPr id="512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90BC1E-2ABD-492C-86A7-8A8596577E66}" type="slidenum">
              <a:rPr lang="fr-FR" sz="1200"/>
              <a:pPr eaLnBrk="1" hangingPunct="1"/>
              <a:t>19</a:t>
            </a:fld>
            <a:endParaRPr lang="fr-FR" sz="1200"/>
          </a:p>
        </p:txBody>
      </p:sp>
    </p:spTree>
    <p:extLst>
      <p:ext uri="{BB962C8B-B14F-4D97-AF65-F5344CB8AC3E}">
        <p14:creationId xmlns:p14="http://schemas.microsoft.com/office/powerpoint/2010/main" val="421527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2</a:t>
            </a:fld>
            <a:endParaRPr lang="fr-FR"/>
          </a:p>
        </p:txBody>
      </p:sp>
    </p:spTree>
    <p:extLst>
      <p:ext uri="{BB962C8B-B14F-4D97-AF65-F5344CB8AC3E}">
        <p14:creationId xmlns:p14="http://schemas.microsoft.com/office/powerpoint/2010/main" val="3245547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dirty="0" smtClean="0"/>
              <a:t>Lors d’un virage si les roues</a:t>
            </a:r>
            <a:r>
              <a:rPr lang="fr-FR" baseline="0" dirty="0" smtClean="0"/>
              <a:t> tournent à la même vitesse on ne tourne pas =&gt; direction le mur !</a:t>
            </a:r>
            <a:endParaRPr lang="fr-FR" dirty="0" smtClean="0"/>
          </a:p>
        </p:txBody>
      </p:sp>
      <p:sp>
        <p:nvSpPr>
          <p:cNvPr id="52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1B9BDA-ECEF-4031-87F7-30FAE7542BA5}" type="slidenum">
              <a:rPr lang="fr-FR" sz="1200"/>
              <a:pPr eaLnBrk="1" hangingPunct="1"/>
              <a:t>20</a:t>
            </a:fld>
            <a:endParaRPr lang="fr-FR" sz="1200"/>
          </a:p>
        </p:txBody>
      </p:sp>
    </p:spTree>
    <p:extLst>
      <p:ext uri="{BB962C8B-B14F-4D97-AF65-F5344CB8AC3E}">
        <p14:creationId xmlns:p14="http://schemas.microsoft.com/office/powerpoint/2010/main" val="1161554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smtClean="0"/>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BD1752-3907-4EE2-A26F-3854E19B27E5}" type="slidenum">
              <a:rPr lang="fr-FR" sz="1200"/>
              <a:pPr eaLnBrk="1" hangingPunct="1"/>
              <a:t>21</a:t>
            </a:fld>
            <a:endParaRPr lang="fr-FR" sz="1200"/>
          </a:p>
        </p:txBody>
      </p:sp>
    </p:spTree>
    <p:extLst>
      <p:ext uri="{BB962C8B-B14F-4D97-AF65-F5344CB8AC3E}">
        <p14:creationId xmlns:p14="http://schemas.microsoft.com/office/powerpoint/2010/main" val="3580059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smtClean="0"/>
          </a:p>
        </p:txBody>
      </p:sp>
      <p:sp>
        <p:nvSpPr>
          <p:cNvPr id="542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DEB165-CD64-4BEE-96EC-120EFC0534E6}" type="slidenum">
              <a:rPr lang="fr-FR" sz="1200"/>
              <a:pPr eaLnBrk="1" hangingPunct="1"/>
              <a:t>22</a:t>
            </a:fld>
            <a:endParaRPr lang="fr-FR" sz="1200"/>
          </a:p>
        </p:txBody>
      </p:sp>
    </p:spTree>
    <p:extLst>
      <p:ext uri="{BB962C8B-B14F-4D97-AF65-F5344CB8AC3E}">
        <p14:creationId xmlns:p14="http://schemas.microsoft.com/office/powerpoint/2010/main" val="242780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smtClean="0"/>
          </a:p>
        </p:txBody>
      </p:sp>
      <p:sp>
        <p:nvSpPr>
          <p:cNvPr id="553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149D33-7A54-4EAD-8ABD-815FE9915FCA}" type="slidenum">
              <a:rPr lang="fr-FR" sz="1200"/>
              <a:pPr eaLnBrk="1" hangingPunct="1"/>
              <a:t>23</a:t>
            </a:fld>
            <a:endParaRPr lang="fr-FR" sz="1200"/>
          </a:p>
        </p:txBody>
      </p:sp>
    </p:spTree>
    <p:extLst>
      <p:ext uri="{BB962C8B-B14F-4D97-AF65-F5344CB8AC3E}">
        <p14:creationId xmlns:p14="http://schemas.microsoft.com/office/powerpoint/2010/main" val="3811959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24</a:t>
            </a:fld>
            <a:endParaRPr lang="fr-FR"/>
          </a:p>
        </p:txBody>
      </p:sp>
    </p:spTree>
    <p:extLst>
      <p:ext uri="{BB962C8B-B14F-4D97-AF65-F5344CB8AC3E}">
        <p14:creationId xmlns:p14="http://schemas.microsoft.com/office/powerpoint/2010/main" val="875213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25</a:t>
            </a:fld>
            <a:endParaRPr lang="fr-FR"/>
          </a:p>
        </p:txBody>
      </p:sp>
    </p:spTree>
    <p:extLst>
      <p:ext uri="{BB962C8B-B14F-4D97-AF65-F5344CB8AC3E}">
        <p14:creationId xmlns:p14="http://schemas.microsoft.com/office/powerpoint/2010/main" val="42068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3</a:t>
            </a:fld>
            <a:endParaRPr lang="fr-FR"/>
          </a:p>
        </p:txBody>
      </p:sp>
    </p:spTree>
    <p:extLst>
      <p:ext uri="{BB962C8B-B14F-4D97-AF65-F5344CB8AC3E}">
        <p14:creationId xmlns:p14="http://schemas.microsoft.com/office/powerpoint/2010/main" val="367779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6E921D1-6638-43C0-8439-07EB055959AA}" type="slidenum">
              <a:rPr lang="fr-FR" smtClean="0"/>
              <a:t>4</a:t>
            </a:fld>
            <a:endParaRPr lang="fr-FR"/>
          </a:p>
        </p:txBody>
      </p:sp>
    </p:spTree>
    <p:extLst>
      <p:ext uri="{BB962C8B-B14F-4D97-AF65-F5344CB8AC3E}">
        <p14:creationId xmlns:p14="http://schemas.microsoft.com/office/powerpoint/2010/main" val="3627728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hlinkClick r:id="rId3"/>
              </a:rPr>
              <a:t>https://www.youtube.com/watch?v=QPaUJfA1KsY</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Traduction</a:t>
            </a:r>
            <a:r>
              <a:rPr lang="fr-FR" baseline="0" dirty="0" smtClean="0"/>
              <a:t> (via </a:t>
            </a:r>
            <a:r>
              <a:rPr lang="fr-FR" u="sng" baseline="0" dirty="0" smtClean="0"/>
              <a:t>http://www.wordreference.com/fr/</a:t>
            </a:r>
            <a:r>
              <a:rPr lang="fr-FR" baseline="0" dirty="0" smtClean="0"/>
              <a:t> ) :</a:t>
            </a:r>
          </a:p>
          <a:p>
            <a:pPr marL="171450" indent="-171450">
              <a:buFont typeface="Arial" panose="020B0604020202020204" pitchFamily="34" charset="0"/>
              <a:buChar char="•"/>
            </a:pPr>
            <a:r>
              <a:rPr lang="fr-FR" baseline="0" dirty="0" err="1" smtClean="0"/>
              <a:t>Flywheel</a:t>
            </a:r>
            <a:r>
              <a:rPr lang="fr-FR" baseline="0" dirty="0" smtClean="0"/>
              <a:t> : volant (d’inertie) =&gt; volant moteur dans notre cours</a:t>
            </a:r>
          </a:p>
          <a:p>
            <a:pPr marL="171450" indent="-171450">
              <a:buFont typeface="Arial" panose="020B0604020202020204" pitchFamily="34" charset="0"/>
              <a:buChar char="•"/>
            </a:pPr>
            <a:r>
              <a:rPr lang="fr-FR" baseline="0" dirty="0" err="1" smtClean="0"/>
              <a:t>Clutch</a:t>
            </a:r>
            <a:r>
              <a:rPr lang="fr-FR" baseline="0" dirty="0" smtClean="0"/>
              <a:t> : embrayage</a:t>
            </a:r>
          </a:p>
          <a:p>
            <a:pPr marL="171450" indent="-171450">
              <a:buFont typeface="Arial" panose="020B0604020202020204" pitchFamily="34" charset="0"/>
              <a:buChar char="•"/>
            </a:pPr>
            <a:r>
              <a:rPr lang="fr-FR" baseline="0" dirty="0" smtClean="0"/>
              <a:t>Move </a:t>
            </a:r>
            <a:r>
              <a:rPr lang="fr-FR" baseline="0" dirty="0" err="1" smtClean="0"/>
              <a:t>away</a:t>
            </a:r>
            <a:r>
              <a:rPr lang="fr-FR" baseline="0" dirty="0" smtClean="0"/>
              <a:t> </a:t>
            </a:r>
            <a:r>
              <a:rPr lang="fr-FR" baseline="0" dirty="0" err="1" smtClean="0"/>
              <a:t>from</a:t>
            </a:r>
            <a:r>
              <a:rPr lang="fr-FR" baseline="0" dirty="0" smtClean="0"/>
              <a:t> : éloigner/écarter/séparer </a:t>
            </a:r>
            <a:r>
              <a:rPr lang="fr-FR" baseline="0" dirty="0" err="1" smtClean="0"/>
              <a:t>qch</a:t>
            </a:r>
            <a:r>
              <a:rPr lang="fr-FR" baseline="0" dirty="0" smtClean="0"/>
              <a:t> de </a:t>
            </a:r>
            <a:r>
              <a:rPr lang="fr-FR" baseline="0" dirty="0" err="1" smtClean="0"/>
              <a:t>qch</a:t>
            </a:r>
            <a:endParaRPr lang="fr-FR" baseline="0" dirty="0" smtClean="0"/>
          </a:p>
          <a:p>
            <a:pPr marL="171450" indent="-171450">
              <a:buFont typeface="Arial" panose="020B0604020202020204" pitchFamily="34" charset="0"/>
              <a:buChar char="•"/>
            </a:pPr>
            <a:r>
              <a:rPr lang="fr-FR" baseline="0" dirty="0" err="1" smtClean="0"/>
              <a:t>Engine</a:t>
            </a:r>
            <a:r>
              <a:rPr lang="fr-FR" baseline="0" dirty="0" smtClean="0"/>
              <a:t> : moteur</a:t>
            </a:r>
          </a:p>
          <a:p>
            <a:pPr marL="171450" indent="-171450">
              <a:buFont typeface="Arial" panose="020B0604020202020204" pitchFamily="34" charset="0"/>
              <a:buChar char="•"/>
            </a:pPr>
            <a:r>
              <a:rPr lang="fr-FR" baseline="0" dirty="0" smtClean="0"/>
              <a:t>To </a:t>
            </a:r>
            <a:r>
              <a:rPr lang="fr-FR" baseline="0" dirty="0" err="1" smtClean="0"/>
              <a:t>be</a:t>
            </a:r>
            <a:r>
              <a:rPr lang="fr-FR" baseline="0" dirty="0" smtClean="0"/>
              <a:t> </a:t>
            </a:r>
            <a:r>
              <a:rPr lang="fr-FR" baseline="0" dirty="0" err="1" smtClean="0"/>
              <a:t>released</a:t>
            </a:r>
            <a:r>
              <a:rPr lang="fr-FR" baseline="0" dirty="0" smtClean="0"/>
              <a:t> : être libéré/relâché</a:t>
            </a:r>
          </a:p>
          <a:p>
            <a:pPr marL="171450" indent="-171450">
              <a:buFont typeface="Arial" panose="020B0604020202020204" pitchFamily="34" charset="0"/>
              <a:buChar char="•"/>
            </a:pPr>
            <a:r>
              <a:rPr lang="fr-FR" baseline="0" dirty="0" smtClean="0"/>
              <a:t>Move </a:t>
            </a:r>
            <a:r>
              <a:rPr lang="fr-FR" baseline="0" dirty="0" err="1" smtClean="0"/>
              <a:t>towards</a:t>
            </a:r>
            <a:r>
              <a:rPr lang="fr-FR" baseline="0" dirty="0" smtClean="0"/>
              <a:t> </a:t>
            </a:r>
            <a:r>
              <a:rPr lang="fr-FR" baseline="0" dirty="0" err="1" smtClean="0"/>
              <a:t>something</a:t>
            </a:r>
            <a:r>
              <a:rPr lang="fr-FR" baseline="0" dirty="0" smtClean="0"/>
              <a:t> or </a:t>
            </a:r>
            <a:r>
              <a:rPr lang="fr-FR" baseline="0" dirty="0" err="1" smtClean="0"/>
              <a:t>somebody</a:t>
            </a:r>
            <a:r>
              <a:rPr lang="fr-FR" baseline="0" dirty="0" smtClean="0"/>
              <a:t> : se </a:t>
            </a:r>
            <a:r>
              <a:rPr lang="fr-FR" baseline="0" dirty="0" err="1" smtClean="0"/>
              <a:t>dririger</a:t>
            </a:r>
            <a:r>
              <a:rPr lang="fr-FR" baseline="0" dirty="0" smtClean="0"/>
              <a:t> vers … / s’approcher de …</a:t>
            </a:r>
          </a:p>
          <a:p>
            <a:pPr marL="0" indent="0">
              <a:buFont typeface="Arial" panose="020B0604020202020204" pitchFamily="34" charset="0"/>
              <a:buNone/>
            </a:pPr>
            <a:endParaRPr lang="fr-FR" baseline="0" dirty="0" smtClean="0"/>
          </a:p>
          <a:p>
            <a:pPr marL="171450" indent="-171450">
              <a:buFont typeface="Arial" panose="020B0604020202020204" pitchFamily="34" charset="0"/>
              <a:buChar char="•"/>
            </a:pPr>
            <a:endParaRPr lang="fr-FR" baseline="0" dirty="0" smtClean="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5</a:t>
            </a:fld>
            <a:endParaRPr lang="fr-FR"/>
          </a:p>
        </p:txBody>
      </p:sp>
    </p:spTree>
    <p:extLst>
      <p:ext uri="{BB962C8B-B14F-4D97-AF65-F5344CB8AC3E}">
        <p14:creationId xmlns:p14="http://schemas.microsoft.com/office/powerpoint/2010/main" val="280642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Convertisseur de couple</a:t>
            </a:r>
            <a:r>
              <a:rPr lang="fr-FR" baseline="0" dirty="0" smtClean="0"/>
              <a:t> : </a:t>
            </a:r>
            <a:r>
              <a:rPr lang="fr-FR" b="1" baseline="0" dirty="0" smtClean="0"/>
              <a:t>embrayage hydraulique </a:t>
            </a:r>
            <a:r>
              <a:rPr lang="fr-FR" baseline="0" dirty="0" smtClean="0"/>
              <a:t>utilisé généralement avec des boites auto. Transmet le mouvement moteur progressivement à la boite mais présente de mauvais rendements au démarrage et à hautes vitesse. Généralement lorsqu'on monte dans les rapports on solidarise la pompe et la turbine via un embrayage ponté. On n’utilise alors que cette embrayage pour les hauts rapports.</a:t>
            </a:r>
            <a:endParaRPr lang="fr-FR" dirty="0" smtClean="0"/>
          </a:p>
          <a:p>
            <a:endParaRPr lang="fr-FR" dirty="0" smtClean="0"/>
          </a:p>
          <a:p>
            <a:r>
              <a:rPr lang="fr-FR" dirty="0" smtClean="0"/>
              <a:t>3 parties : La</a:t>
            </a:r>
            <a:r>
              <a:rPr lang="fr-FR" baseline="0" dirty="0" smtClean="0"/>
              <a:t> pompe  reliée à l’arbre moteur, la turbine reliée à la boite de vitesse et le stator entre les deux. Le convertisseur de couple contient un fluide (huile).  </a:t>
            </a:r>
          </a:p>
          <a:p>
            <a:endParaRPr lang="fr-FR" baseline="0" dirty="0" smtClean="0"/>
          </a:p>
          <a:p>
            <a:r>
              <a:rPr lang="fr-FR" baseline="0" dirty="0" smtClean="0"/>
              <a:t>La mise en mouvement de la pompe (ou impulseur) par le moteur va entrainer la mise en mouvement de l’huile dans le convertisseur. Celle-ci va rebondir sur la turbine et rentré en contact avec le stator qui va la recentrer et la redirigé vers la pompe en ajoutant de la force mais en perdant de la vitesse. Elle est ensuite redirigé vers la turbine puis redirigée vers le stator etc… Multiplie le couple du moteur.</a:t>
            </a:r>
            <a:endParaRPr lang="fr-FR" dirty="0" smtClean="0"/>
          </a:p>
          <a:p>
            <a:endParaRPr lang="fr-FR" dirty="0" smtClean="0"/>
          </a:p>
          <a:p>
            <a:r>
              <a:rPr lang="fr-FR" dirty="0" smtClean="0"/>
              <a:t>Source</a:t>
            </a:r>
            <a:r>
              <a:rPr lang="fr-FR" baseline="0" dirty="0" smtClean="0"/>
              <a:t> : </a:t>
            </a:r>
            <a:r>
              <a:rPr lang="fr-FR" dirty="0" smtClean="0">
                <a:hlinkClick r:id="rId3"/>
              </a:rPr>
              <a:t>http://philippe.boursin.perso.sfr.fr/pdgbva2.htm</a:t>
            </a:r>
            <a:endParaRPr lang="fr-FR" dirty="0"/>
          </a:p>
        </p:txBody>
      </p:sp>
      <p:sp>
        <p:nvSpPr>
          <p:cNvPr id="4" name="Espace réservé du numéro de diapositive 3"/>
          <p:cNvSpPr>
            <a:spLocks noGrp="1"/>
          </p:cNvSpPr>
          <p:nvPr>
            <p:ph type="sldNum" sz="quarter" idx="10"/>
          </p:nvPr>
        </p:nvSpPr>
        <p:spPr/>
        <p:txBody>
          <a:bodyPr/>
          <a:lstStyle/>
          <a:p>
            <a:fld id="{380C2158-4697-4B0E-A3F2-781E65D4EFC2}" type="slidenum">
              <a:rPr lang="fr-FR" smtClean="0"/>
              <a:t>6</a:t>
            </a:fld>
            <a:endParaRPr lang="fr-FR"/>
          </a:p>
        </p:txBody>
      </p:sp>
    </p:spTree>
    <p:extLst>
      <p:ext uri="{BB962C8B-B14F-4D97-AF65-F5344CB8AC3E}">
        <p14:creationId xmlns:p14="http://schemas.microsoft.com/office/powerpoint/2010/main" val="352000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defRPr/>
            </a:pPr>
            <a:endParaRPr lang="fr-FR" sz="1600" b="1" dirty="0" smtClean="0">
              <a:solidFill>
                <a:schemeClr val="accent2"/>
              </a:solidFill>
              <a:effectLst>
                <a:outerShdw blurRad="38100" dist="38100" dir="2700000" algn="tl">
                  <a:srgbClr val="C0C0C0"/>
                </a:outerShdw>
              </a:effectLst>
              <a:latin typeface="Arial" charset="0"/>
            </a:endParaRPr>
          </a:p>
          <a:p>
            <a:pPr>
              <a:buFontTx/>
              <a:buChar char="•"/>
              <a:defRPr/>
            </a:pPr>
            <a:r>
              <a:rPr lang="fr-FR" sz="1200" dirty="0" smtClean="0">
                <a:solidFill>
                  <a:srgbClr val="4D4D4D"/>
                </a:solidFill>
                <a:latin typeface="Trebuchet MS" pitchFamily="34" charset="0"/>
              </a:rPr>
              <a:t> Le couple est disponible sur un plage de régime relativement restreinte, chaque moteur a un pic de couple et il convient de l’utiliser autour du régime de couple maximum sous peine d’inconfort ou de surconsommation. Plage</a:t>
            </a:r>
            <a:r>
              <a:rPr lang="fr-FR" sz="1200" baseline="0" dirty="0" smtClean="0">
                <a:solidFill>
                  <a:srgbClr val="4D4D4D"/>
                </a:solidFill>
                <a:latin typeface="Trebuchet MS" pitchFamily="34" charset="0"/>
              </a:rPr>
              <a:t> de régime pour laquelle le moteur peut fournir le couple maximum dépend principalement du type de moteur (essence ou diesel).</a:t>
            </a:r>
            <a:endParaRPr lang="fr-FR" sz="1200" dirty="0" smtClean="0">
              <a:solidFill>
                <a:srgbClr val="4D4D4D"/>
              </a:solidFill>
              <a:latin typeface="Trebuchet MS" pitchFamily="34" charset="0"/>
            </a:endParaRPr>
          </a:p>
          <a:p>
            <a:pPr>
              <a:defRPr/>
            </a:pPr>
            <a:endParaRPr lang="fr-FR" sz="1200" dirty="0" smtClean="0">
              <a:solidFill>
                <a:srgbClr val="4D4D4D"/>
              </a:solidFill>
              <a:latin typeface="Trebuchet MS" pitchFamily="34" charset="0"/>
            </a:endParaRPr>
          </a:p>
          <a:p>
            <a:pPr>
              <a:buFontTx/>
              <a:buChar char="•"/>
              <a:defRPr/>
            </a:pPr>
            <a:r>
              <a:rPr lang="fr-FR" sz="1200" dirty="0" smtClean="0">
                <a:solidFill>
                  <a:srgbClr val="4D4D4D"/>
                </a:solidFill>
                <a:latin typeface="Trebuchet MS" pitchFamily="34" charset="0"/>
              </a:rPr>
              <a:t> Bas régime : vibrations, mauvaise lubrification (hydrodynamique), usure, mauvaise dynamique des veines gazeuses, mauvais rendement (cale)</a:t>
            </a:r>
          </a:p>
          <a:p>
            <a:pPr>
              <a:buFontTx/>
              <a:buChar char="•"/>
              <a:defRPr/>
            </a:pPr>
            <a:r>
              <a:rPr lang="fr-FR" sz="1200" dirty="0" smtClean="0">
                <a:solidFill>
                  <a:srgbClr val="4D4D4D"/>
                </a:solidFill>
                <a:latin typeface="Trebuchet MS" pitchFamily="34" charset="0"/>
              </a:rPr>
              <a:t> Haut régime : bruit, frottements (visqueux </a:t>
            </a:r>
            <a:r>
              <a:rPr lang="el-GR" sz="1200" dirty="0" smtClean="0">
                <a:solidFill>
                  <a:srgbClr val="4D4D4D"/>
                </a:solidFill>
                <a:latin typeface="Trebuchet MS" pitchFamily="34" charset="0"/>
              </a:rPr>
              <a:t>α</a:t>
            </a:r>
            <a:r>
              <a:rPr lang="fr-FR" sz="1200" dirty="0" smtClean="0">
                <a:solidFill>
                  <a:srgbClr val="4D4D4D"/>
                </a:solidFill>
                <a:latin typeface="Trebuchet MS" pitchFamily="34" charset="0"/>
              </a:rPr>
              <a:t> v²), rendement dégradé, combustion trop lente (Diesel), usure rapide</a:t>
            </a:r>
          </a:p>
          <a:p>
            <a:pPr>
              <a:defRPr/>
            </a:pPr>
            <a:endParaRPr lang="fr-FR" sz="1200" dirty="0" smtClean="0">
              <a:solidFill>
                <a:srgbClr val="4D4D4D"/>
              </a:solidFill>
              <a:latin typeface="Trebuchet MS" pitchFamily="34" charset="0"/>
            </a:endParaRPr>
          </a:p>
          <a:p>
            <a:pPr>
              <a:spcBef>
                <a:spcPct val="0"/>
              </a:spcBef>
            </a:pPr>
            <a:endParaRPr lang="fr-FR" dirty="0" smtClean="0"/>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5F39F2-3E6A-427B-8EEC-D17FEBDBBEF3}" type="slidenum">
              <a:rPr lang="fr-FR" sz="1200"/>
              <a:pPr eaLnBrk="1" hangingPunct="1"/>
              <a:t>7</a:t>
            </a:fld>
            <a:endParaRPr lang="fr-FR" sz="1200"/>
          </a:p>
        </p:txBody>
      </p:sp>
    </p:spTree>
    <p:extLst>
      <p:ext uri="{BB962C8B-B14F-4D97-AF65-F5344CB8AC3E}">
        <p14:creationId xmlns:p14="http://schemas.microsoft.com/office/powerpoint/2010/main" val="1523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fr-FR" dirty="0" smtClean="0"/>
              <a:t>Boite de vitesse : permet d’adapter le couple et la vitesse en fonction du besoin</a:t>
            </a:r>
          </a:p>
        </p:txBody>
      </p:sp>
      <p:sp>
        <p:nvSpPr>
          <p:cNvPr id="327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7D325B3-9508-4BFD-BFC7-A3FA901A4628}" type="slidenum">
              <a:rPr lang="fr-FR" sz="1200"/>
              <a:pPr eaLnBrk="1" hangingPunct="1"/>
              <a:t>8</a:t>
            </a:fld>
            <a:endParaRPr lang="fr-FR" sz="1200"/>
          </a:p>
        </p:txBody>
      </p:sp>
    </p:spTree>
    <p:extLst>
      <p:ext uri="{BB962C8B-B14F-4D97-AF65-F5344CB8AC3E}">
        <p14:creationId xmlns:p14="http://schemas.microsoft.com/office/powerpoint/2010/main" val="359051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fr-FR" dirty="0" smtClean="0"/>
              <a:t>Rendement (ici)</a:t>
            </a:r>
            <a:r>
              <a:rPr lang="fr-FR" baseline="0" dirty="0" smtClean="0"/>
              <a:t> : rapport entre la puissance en entrée et celle en sortie de boite</a:t>
            </a:r>
          </a:p>
          <a:p>
            <a:pPr marL="0" marR="0" indent="0" algn="l" defTabSz="914400" rtl="0" eaLnBrk="1" fontAlgn="auto" latinLnBrk="0" hangingPunct="1">
              <a:lnSpc>
                <a:spcPct val="100000"/>
              </a:lnSpc>
              <a:spcBef>
                <a:spcPct val="0"/>
              </a:spcBef>
              <a:spcAft>
                <a:spcPts val="0"/>
              </a:spcAft>
              <a:buClrTx/>
              <a:buSzTx/>
              <a:buFontTx/>
              <a:buNone/>
              <a:tabLst/>
              <a:defRPr/>
            </a:pPr>
            <a:endParaRPr lang="fr-FR" baseline="0" dirty="0" smtClean="0"/>
          </a:p>
          <a:p>
            <a:pPr lvl="1" eaLnBrk="1" hangingPunct="1">
              <a:buFont typeface="Arial" pitchFamily="34" charset="0"/>
              <a:buChar char="•"/>
            </a:pPr>
            <a:r>
              <a:rPr lang="fr-FR" sz="1800" dirty="0" smtClean="0">
                <a:latin typeface="Trebuchet MS" pitchFamily="34" charset="0"/>
                <a:cs typeface="Arial" charset="0"/>
              </a:rPr>
              <a:t>Les boites dites manuelles </a:t>
            </a:r>
            <a:r>
              <a:rPr lang="fr-FR" sz="1600" dirty="0" smtClean="0">
                <a:latin typeface="Trebuchet MS" pitchFamily="34" charset="0"/>
                <a:cs typeface="Arial" charset="0"/>
              </a:rPr>
              <a:t>(boites à engrenages en prise, peu coûteuses, bon rendement </a:t>
            </a:r>
            <a:r>
              <a:rPr lang="fr-FR" sz="1400" dirty="0" smtClean="0">
                <a:latin typeface="Trebuchet MS" pitchFamily="34" charset="0"/>
                <a:cs typeface="Arial" charset="0"/>
              </a:rPr>
              <a:t>(~0,9 à sec), </a:t>
            </a:r>
            <a:r>
              <a:rPr lang="fr-FR" sz="1600" dirty="0" smtClean="0">
                <a:latin typeface="Trebuchet MS" pitchFamily="34" charset="0"/>
                <a:cs typeface="Arial" charset="0"/>
              </a:rPr>
              <a:t>inconvénients : gestion de l’embrayage, conduite plus « technique » (</a:t>
            </a:r>
            <a:r>
              <a:rPr lang="fr-FR" baseline="0" dirty="0" smtClean="0"/>
              <a:t>trouver le point de patinage et de changer de vitesse pendant la conduite).</a:t>
            </a:r>
          </a:p>
          <a:p>
            <a:pPr lvl="1" eaLnBrk="1" hangingPunct="1">
              <a:buFont typeface="Arial" pitchFamily="34" charset="0"/>
              <a:buChar char="•"/>
            </a:pPr>
            <a:endParaRPr lang="fr-FR" sz="1600" dirty="0" smtClean="0">
              <a:latin typeface="Trebuchet MS" pitchFamily="34" charset="0"/>
              <a:cs typeface="Arial" charset="0"/>
            </a:endParaRPr>
          </a:p>
          <a:p>
            <a:pPr lvl="1">
              <a:buFont typeface="Arial" pitchFamily="34" charset="0"/>
              <a:buChar char="•"/>
            </a:pPr>
            <a:r>
              <a:rPr lang="fr-FR" sz="1800" dirty="0" smtClean="0">
                <a:latin typeface="Trebuchet MS" pitchFamily="34" charset="0"/>
                <a:cs typeface="Arial" charset="0"/>
              </a:rPr>
              <a:t>Appellation de technologies utilisées pour les boîtes robotisées :</a:t>
            </a:r>
          </a:p>
          <a:p>
            <a:pPr lvl="2">
              <a:buFont typeface="Wingdings" pitchFamily="2" charset="2"/>
              <a:buChar char="ü"/>
            </a:pPr>
            <a:r>
              <a:rPr lang="fr-FR" sz="1600" dirty="0" smtClean="0">
                <a:latin typeface="Trebuchet MS" pitchFamily="34" charset="0"/>
                <a:cs typeface="Arial" charset="0"/>
              </a:rPr>
              <a:t>AMT  </a:t>
            </a:r>
          </a:p>
          <a:p>
            <a:pPr lvl="2">
              <a:buFont typeface="Wingdings" pitchFamily="2" charset="2"/>
              <a:buChar char="ü"/>
            </a:pPr>
            <a:r>
              <a:rPr lang="fr-FR" sz="1600" dirty="0" smtClean="0">
                <a:latin typeface="Trebuchet MS" pitchFamily="34" charset="0"/>
                <a:cs typeface="Arial" charset="0"/>
              </a:rPr>
              <a:t>DCT, DSG, </a:t>
            </a:r>
            <a:r>
              <a:rPr lang="fr-FR" sz="1600" dirty="0" err="1" smtClean="0">
                <a:latin typeface="Trebuchet MS" pitchFamily="34" charset="0"/>
                <a:cs typeface="Arial" charset="0"/>
              </a:rPr>
              <a:t>etc</a:t>
            </a:r>
            <a:r>
              <a:rPr lang="fr-FR" sz="1600" dirty="0" smtClean="0">
                <a:latin typeface="Trebuchet MS" pitchFamily="34" charset="0"/>
                <a:cs typeface="Arial" charset="0"/>
              </a:rPr>
              <a:t> (double embrayage : </a:t>
            </a:r>
            <a:r>
              <a:rPr lang="fr-FR" sz="1600" dirty="0" err="1" smtClean="0">
                <a:latin typeface="Trebuchet MS" pitchFamily="34" charset="0"/>
                <a:cs typeface="Arial" charset="0"/>
              </a:rPr>
              <a:t>resp</a:t>
            </a:r>
            <a:r>
              <a:rPr lang="fr-FR" sz="1600" dirty="0" smtClean="0">
                <a:latin typeface="Trebuchet MS" pitchFamily="34" charset="0"/>
                <a:cs typeface="Arial" charset="0"/>
              </a:rPr>
              <a:t>. BMW, VAG)</a:t>
            </a:r>
          </a:p>
          <a:p>
            <a:pPr lvl="2">
              <a:buFont typeface="Wingdings" pitchFamily="2" charset="2"/>
              <a:buChar char="ü"/>
            </a:pPr>
            <a:r>
              <a:rPr lang="fr-FR" sz="1600" dirty="0" smtClean="0">
                <a:latin typeface="Trebuchet MS" pitchFamily="34" charset="0"/>
                <a:cs typeface="Arial" charset="0"/>
              </a:rPr>
              <a:t>Inconvénients : fiabilité, coût, et puis pas touche à mon levier de vitesses !</a:t>
            </a:r>
          </a:p>
          <a:p>
            <a:pPr lvl="1" eaLnBrk="1" hangingPunct="1">
              <a:buFont typeface="Arial" pitchFamily="34" charset="0"/>
              <a:buChar char="•"/>
            </a:pPr>
            <a:endParaRPr lang="fr-FR" sz="1800" dirty="0" smtClean="0">
              <a:latin typeface="Trebuchet MS" pitchFamily="34" charset="0"/>
              <a:cs typeface="Arial" charset="0"/>
            </a:endParaRPr>
          </a:p>
          <a:p>
            <a:pPr lvl="1" eaLnBrk="1" hangingPunct="1">
              <a:buFont typeface="Arial" pitchFamily="34" charset="0"/>
              <a:buChar char="•"/>
            </a:pPr>
            <a:r>
              <a:rPr lang="fr-FR" sz="1800" dirty="0" smtClean="0">
                <a:latin typeface="Trebuchet MS" pitchFamily="34" charset="0"/>
                <a:cs typeface="Arial" charset="0"/>
              </a:rPr>
              <a:t>Différents</a:t>
            </a:r>
            <a:r>
              <a:rPr lang="fr-FR" sz="1800" baseline="0" dirty="0" smtClean="0">
                <a:latin typeface="Trebuchet MS" pitchFamily="34" charset="0"/>
                <a:cs typeface="Arial" charset="0"/>
              </a:rPr>
              <a:t> type de boîtes de vitesses a</a:t>
            </a:r>
            <a:r>
              <a:rPr lang="fr-FR" sz="1800" dirty="0" smtClean="0">
                <a:latin typeface="Trebuchet MS" pitchFamily="34" charset="0"/>
                <a:cs typeface="Arial" charset="0"/>
              </a:rPr>
              <a:t>utomatiques </a:t>
            </a:r>
          </a:p>
          <a:p>
            <a:pPr lvl="2" eaLnBrk="1" hangingPunct="1">
              <a:buFont typeface="Wingdings" pitchFamily="2" charset="2"/>
              <a:buChar char="ü"/>
            </a:pPr>
            <a:r>
              <a:rPr lang="fr-FR" sz="1600" dirty="0" smtClean="0">
                <a:latin typeface="Trebuchet MS" pitchFamily="34" charset="0"/>
                <a:cs typeface="Arial" charset="0"/>
              </a:rPr>
              <a:t>Convertisseur hydraulique de couple et train épicycloïdal</a:t>
            </a:r>
          </a:p>
          <a:p>
            <a:pPr lvl="2" eaLnBrk="1" hangingPunct="1">
              <a:buFont typeface="Wingdings" pitchFamily="2" charset="2"/>
              <a:buChar char="ü"/>
            </a:pPr>
            <a:r>
              <a:rPr lang="fr-FR" sz="1600" dirty="0" smtClean="0">
                <a:latin typeface="Trebuchet MS" pitchFamily="34" charset="0"/>
                <a:cs typeface="Arial" charset="0"/>
              </a:rPr>
              <a:t>CVT : transmission à variation continue, pas de changement de rapport : jeu de poulies variables (Mitsubishi, …) ou couples toroïdaux (Nissan)</a:t>
            </a:r>
          </a:p>
          <a:p>
            <a:pPr marL="0" marR="0" indent="0" algn="l" defTabSz="914400" rtl="0" eaLnBrk="1" fontAlgn="auto" latinLnBrk="0" hangingPunct="1">
              <a:lnSpc>
                <a:spcPct val="100000"/>
              </a:lnSpc>
              <a:spcBef>
                <a:spcPct val="0"/>
              </a:spcBef>
              <a:spcAft>
                <a:spcPts val="0"/>
              </a:spcAft>
              <a:buClrTx/>
              <a:buSzTx/>
              <a:buFontTx/>
              <a:buNone/>
              <a:tabLst/>
              <a:defRPr/>
            </a:pPr>
            <a:endParaRPr lang="fr-FR" baseline="0" dirty="0" smtClean="0"/>
          </a:p>
        </p:txBody>
      </p:sp>
      <p:sp>
        <p:nvSpPr>
          <p:cNvPr id="33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3B0A96F-6E7C-424B-812B-754A68280253}" type="slidenum">
              <a:rPr lang="fr-FR" sz="1200"/>
              <a:pPr eaLnBrk="1" hangingPunct="1"/>
              <a:t>9</a:t>
            </a:fld>
            <a:endParaRPr lang="fr-FR" sz="1200"/>
          </a:p>
        </p:txBody>
      </p:sp>
    </p:spTree>
    <p:extLst>
      <p:ext uri="{BB962C8B-B14F-4D97-AF65-F5344CB8AC3E}">
        <p14:creationId xmlns:p14="http://schemas.microsoft.com/office/powerpoint/2010/main" val="66072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ACE4CA9E-D8C3-4D94-AF87-1F4C035C1BF2}" type="datetime1">
              <a:rPr lang="fr-FR" smtClean="0"/>
              <a:t>21/05/2013</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2C686330-ED2D-434A-85FA-DC67D8892DF5}" type="slidenum">
              <a:rPr lang="fr-FR" smtClean="0"/>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C0FCE7C-1698-436A-ADD8-3A26B3CCBD51}" type="datetime1">
              <a:rPr lang="fr-FR" smtClean="0"/>
              <a:t>21/05/2013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C90D8F4-B757-454C-AD21-A3A0FD672BD4}" type="datetime1">
              <a:rPr lang="fr-FR" smtClean="0"/>
              <a:t>21/05/2013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EFBF40B3-727C-4091-8E3F-5D59B8FDD996}" type="datetime1">
              <a:rPr lang="fr-FR" smtClean="0"/>
              <a:t>21/05/2013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01A4E376-8744-4F4A-939E-38BA90381FFD}" type="datetime1">
              <a:rPr lang="fr-FR" smtClean="0"/>
              <a:t>21/05/2013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2C686330-ED2D-434A-85FA-DC67D8892DF5}"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2B2B54FA-690D-40E4-8CFF-02DC1E77844A}" type="datetime1">
              <a:rPr lang="fr-FR" smtClean="0"/>
              <a:t>21/05/2013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A3CE2549-C5F8-472F-A862-97465B327D31}" type="datetime1">
              <a:rPr lang="fr-FR" smtClean="0"/>
              <a:t>21/05/2013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9D0DC3D5-8382-49C6-BB72-995E61E399AA}" type="datetime1">
              <a:rPr lang="fr-FR" smtClean="0"/>
              <a:t>21/05/2013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7AFB97F-629B-4F20-812A-9D370346CBC1}" type="datetime1">
              <a:rPr lang="fr-FR" smtClean="0"/>
              <a:t>21/05/2013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3D80EE18-7B85-42E7-BF6E-E38A26407196}" type="datetime1">
              <a:rPr lang="fr-FR" smtClean="0"/>
              <a:t>21/05/2013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1977581D-E6FC-43F5-8FC9-7D8C85EA234B}" type="datetime1">
              <a:rPr lang="fr-FR" smtClean="0"/>
              <a:t>21/05/2013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C686330-ED2D-434A-85FA-DC67D8892DF5}"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6DBF6B3-8EF0-46CB-A169-6EE10FF8B780}" type="datetime1">
              <a:rPr lang="fr-FR" smtClean="0"/>
              <a:t>21/05/2013</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C686330-ED2D-434A-85FA-DC67D8892DF5}"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1.png"/><Relationship Id="rId5" Type="http://schemas.openxmlformats.org/officeDocument/2006/relationships/image" Target="../media/image1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1052736"/>
            <a:ext cx="8229600" cy="1828800"/>
          </a:xfrm>
          <a:noFill/>
        </p:spPr>
        <p:txBody>
          <a:bodyPr>
            <a:noAutofit/>
          </a:bodyPr>
          <a:lstStyle/>
          <a:p>
            <a:r>
              <a:rPr lang="fr-FR" sz="6600" dirty="0" smtClean="0">
                <a:solidFill>
                  <a:srgbClr val="C00000"/>
                </a:solidFill>
                <a:effectLst>
                  <a:outerShdw blurRad="50800" dist="38100" dir="13500000" algn="br" rotWithShape="0">
                    <a:prstClr val="black">
                      <a:alpha val="40000"/>
                    </a:prstClr>
                  </a:outerShdw>
                </a:effectLst>
              </a:rPr>
              <a:t>MECA’UTC </a:t>
            </a:r>
            <a:br>
              <a:rPr lang="fr-FR" sz="6600" dirty="0" smtClean="0">
                <a:solidFill>
                  <a:srgbClr val="C00000"/>
                </a:solidFill>
                <a:effectLst>
                  <a:outerShdw blurRad="50800" dist="38100" dir="13500000" algn="br" rotWithShape="0">
                    <a:prstClr val="black">
                      <a:alpha val="40000"/>
                    </a:prstClr>
                  </a:outerShdw>
                </a:effectLst>
              </a:rPr>
            </a:br>
            <a:r>
              <a:rPr lang="fr-FR" sz="6600" dirty="0" smtClean="0">
                <a:solidFill>
                  <a:srgbClr val="C00000"/>
                </a:solidFill>
                <a:effectLst>
                  <a:outerShdw blurRad="50800" dist="38100" dir="13500000" algn="br" rotWithShape="0">
                    <a:prstClr val="black">
                      <a:alpha val="40000"/>
                    </a:prstClr>
                  </a:outerShdw>
                </a:effectLst>
              </a:rPr>
              <a:t>P13</a:t>
            </a:r>
            <a:endParaRPr lang="fr-FR" sz="6600" dirty="0">
              <a:solidFill>
                <a:srgbClr val="C00000"/>
              </a:solidFill>
              <a:effectLst>
                <a:outerShdw blurRad="50800" dist="38100" dir="13500000" algn="br" rotWithShape="0">
                  <a:prstClr val="black">
                    <a:alpha val="40000"/>
                  </a:prstClr>
                </a:outerShdw>
              </a:effectLst>
            </a:endParaRP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1</a:t>
            </a:fld>
            <a:endParaRPr lang="fr-FR"/>
          </a:p>
        </p:txBody>
      </p:sp>
      <p:pic>
        <p:nvPicPr>
          <p:cNvPr id="1026" name="Picture 2" descr="C:\Users\Romain\Dropbox\Projet\Cours P13\logo_P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145188"/>
            <a:ext cx="5478190" cy="274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64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longitud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24200"/>
            <a:ext cx="4419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1000125" y="1643063"/>
            <a:ext cx="7099300" cy="400110"/>
          </a:xfrm>
          <a:prstGeom prst="rect">
            <a:avLst/>
          </a:prstGeom>
          <a:noFill/>
          <a:ln w="9525">
            <a:noFill/>
            <a:miter lim="800000"/>
            <a:headEnd/>
            <a:tailEnd/>
          </a:ln>
        </p:spPr>
        <p:txBody>
          <a:bodyPr>
            <a:spAutoFit/>
          </a:bodyPr>
          <a:lstStyle/>
          <a:p>
            <a:pPr>
              <a:defRPr/>
            </a:pPr>
            <a:r>
              <a:rPr lang="fr-FR" sz="2000" dirty="0">
                <a:latin typeface="Arial" charset="0"/>
                <a:cs typeface="Arial" charset="0"/>
              </a:rPr>
              <a:t>Il existe 2 principaux types d’architectures </a:t>
            </a:r>
            <a:r>
              <a:rPr lang="fr-FR" sz="2000" dirty="0" smtClean="0">
                <a:latin typeface="Arial" charset="0"/>
                <a:cs typeface="Arial" charset="0"/>
              </a:rPr>
              <a:t>:</a:t>
            </a:r>
            <a:endParaRPr lang="fr-FR" sz="2000" dirty="0">
              <a:latin typeface="Arial" charset="0"/>
              <a:cs typeface="Arial" charset="0"/>
            </a:endParaRPr>
          </a:p>
        </p:txBody>
      </p:sp>
      <p:pic>
        <p:nvPicPr>
          <p:cNvPr id="6148" name="Picture 6" descr="transvers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311" y="3259930"/>
            <a:ext cx="425608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logo final"/>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5567"/>
          <a:stretch>
            <a:fillRect/>
          </a:stretch>
        </p:blipFill>
        <p:spPr bwMode="auto">
          <a:xfrm>
            <a:off x="7667625" y="0"/>
            <a:ext cx="1476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539552" y="404664"/>
            <a:ext cx="8280920" cy="584775"/>
          </a:xfrm>
          <a:prstGeom prst="rect">
            <a:avLst/>
          </a:prstGeom>
          <a:noFill/>
        </p:spPr>
        <p:txBody>
          <a:bodyPr wrap="square" rtlCol="0">
            <a:spAutoFit/>
          </a:bodyPr>
          <a:lstStyle/>
          <a:p>
            <a:pPr algn="ctr"/>
            <a:r>
              <a:rPr lang="fr-FR" sz="3200" b="1" dirty="0" smtClean="0"/>
              <a:t>BV : Implantation</a:t>
            </a:r>
            <a:endParaRPr lang="fr-FR" sz="3200" b="1" dirty="0"/>
          </a:p>
        </p:txBody>
      </p:sp>
      <p:sp>
        <p:nvSpPr>
          <p:cNvPr id="2" name="Rectangle 1"/>
          <p:cNvSpPr/>
          <p:nvPr/>
        </p:nvSpPr>
        <p:spPr>
          <a:xfrm>
            <a:off x="1000125" y="2754868"/>
            <a:ext cx="2198038" cy="369332"/>
          </a:xfrm>
          <a:prstGeom prst="rect">
            <a:avLst/>
          </a:prstGeom>
        </p:spPr>
        <p:txBody>
          <a:bodyPr wrap="none">
            <a:spAutoFit/>
          </a:bodyPr>
          <a:lstStyle/>
          <a:p>
            <a:pPr lvl="1">
              <a:buFont typeface="Arial" pitchFamily="34" charset="0"/>
              <a:buChar char="•"/>
              <a:defRPr/>
            </a:pPr>
            <a:r>
              <a:rPr lang="fr-FR" dirty="0">
                <a:latin typeface="Trebuchet MS" pitchFamily="34" charset="0"/>
                <a:cs typeface="Arial" charset="0"/>
              </a:rPr>
              <a:t> Longitudinale</a:t>
            </a:r>
          </a:p>
        </p:txBody>
      </p:sp>
      <p:sp>
        <p:nvSpPr>
          <p:cNvPr id="3" name="Rectangle 2"/>
          <p:cNvSpPr/>
          <p:nvPr/>
        </p:nvSpPr>
        <p:spPr>
          <a:xfrm>
            <a:off x="5973692" y="2747655"/>
            <a:ext cx="2031325" cy="369332"/>
          </a:xfrm>
          <a:prstGeom prst="rect">
            <a:avLst/>
          </a:prstGeom>
        </p:spPr>
        <p:txBody>
          <a:bodyPr wrap="none">
            <a:spAutoFit/>
          </a:bodyPr>
          <a:lstStyle/>
          <a:p>
            <a:pPr lvl="1">
              <a:buFont typeface="Arial" pitchFamily="34" charset="0"/>
              <a:buChar char="•"/>
              <a:defRPr/>
            </a:pPr>
            <a:r>
              <a:rPr lang="fr-FR" dirty="0">
                <a:latin typeface="Trebuchet MS" pitchFamily="34" charset="0"/>
                <a:cs typeface="Arial" charset="0"/>
              </a:rPr>
              <a:t>Transversale</a:t>
            </a:r>
            <a:r>
              <a:rPr lang="fr-FR" dirty="0">
                <a:latin typeface="Arial" charset="0"/>
                <a:cs typeface="Arial" charset="0"/>
              </a:rPr>
              <a:t>	</a:t>
            </a:r>
          </a:p>
        </p:txBody>
      </p:sp>
    </p:spTree>
    <p:extLst>
      <p:ext uri="{BB962C8B-B14F-4D97-AF65-F5344CB8AC3E}">
        <p14:creationId xmlns:p14="http://schemas.microsoft.com/office/powerpoint/2010/main" val="3942746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686330-ED2D-434A-85FA-DC67D8892DF5}" type="slidenum">
              <a:rPr lang="fr-FR" smtClean="0"/>
              <a:t>11</a:t>
            </a:fld>
            <a:endParaRPr lang="fr-FR"/>
          </a:p>
        </p:txBody>
      </p:sp>
      <p:sp>
        <p:nvSpPr>
          <p:cNvPr id="5" name="ZoneTexte 4"/>
          <p:cNvSpPr txBox="1"/>
          <p:nvPr/>
        </p:nvSpPr>
        <p:spPr>
          <a:xfrm>
            <a:off x="539552" y="404664"/>
            <a:ext cx="8280920" cy="584775"/>
          </a:xfrm>
          <a:prstGeom prst="rect">
            <a:avLst/>
          </a:prstGeom>
          <a:noFill/>
        </p:spPr>
        <p:txBody>
          <a:bodyPr wrap="square" rtlCol="0">
            <a:spAutoFit/>
          </a:bodyPr>
          <a:lstStyle/>
          <a:p>
            <a:pPr algn="ctr"/>
            <a:r>
              <a:rPr lang="fr-FR" sz="3200" b="1" dirty="0" smtClean="0"/>
              <a:t>BV : Les engrenages</a:t>
            </a:r>
            <a:endParaRPr lang="fr-FR" sz="32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968" y="1391400"/>
            <a:ext cx="4602088" cy="303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ZoneTexte 5"/>
              <p:cNvSpPr txBox="1"/>
              <p:nvPr/>
            </p:nvSpPr>
            <p:spPr>
              <a:xfrm>
                <a:off x="2293394" y="4610413"/>
                <a:ext cx="4725204" cy="658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a:rPr>
                        <m:t>𝑅𝑎𝑝𝑝𝑜𝑟𝑡</m:t>
                      </m:r>
                      <m:r>
                        <a:rPr lang="fr-FR" b="0" i="1" smtClean="0">
                          <a:latin typeface="Cambria Math"/>
                        </a:rPr>
                        <m:t> </m:t>
                      </m:r>
                      <m:r>
                        <a:rPr lang="fr-FR" b="0" i="1" smtClean="0">
                          <a:latin typeface="Cambria Math"/>
                        </a:rPr>
                        <m:t>𝑑𝑒</m:t>
                      </m:r>
                      <m:r>
                        <a:rPr lang="fr-FR" b="0" i="1" smtClean="0">
                          <a:latin typeface="Cambria Math"/>
                        </a:rPr>
                        <m:t> </m:t>
                      </m:r>
                      <m:r>
                        <a:rPr lang="fr-FR" b="0" i="1" smtClean="0">
                          <a:latin typeface="Cambria Math"/>
                        </a:rPr>
                        <m:t>𝑟𝑒𝑑𝑢𝑐𝑡𝑖𝑜𝑛</m:t>
                      </m:r>
                      <m:r>
                        <a:rPr lang="fr-FR" b="0" i="1" smtClean="0">
                          <a:latin typeface="Cambria Math"/>
                        </a:rPr>
                        <m:t> :</m:t>
                      </m:r>
                      <m:r>
                        <a:rPr lang="fr-FR" b="0" i="1" smtClean="0">
                          <a:latin typeface="Cambria Math"/>
                        </a:rPr>
                        <m:t>𝑅</m:t>
                      </m:r>
                      <m:r>
                        <a:rPr lang="fr-FR" b="0" i="1" smtClean="0">
                          <a:latin typeface="Cambria Math"/>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a:rPr>
                                <m:t>𝑁</m:t>
                              </m:r>
                            </m:e>
                            <m:sub>
                              <m:r>
                                <a:rPr lang="fr-FR" b="0" i="1" smtClean="0">
                                  <a:latin typeface="Cambria Math"/>
                                </a:rPr>
                                <m:t>𝑀</m:t>
                              </m:r>
                            </m:sub>
                          </m:sSub>
                        </m:num>
                        <m:den>
                          <m:sSub>
                            <m:sSubPr>
                              <m:ctrlPr>
                                <a:rPr lang="fr-FR" b="0" i="1" smtClean="0">
                                  <a:latin typeface="Cambria Math" panose="02040503050406030204" pitchFamily="18" charset="0"/>
                                </a:rPr>
                              </m:ctrlPr>
                            </m:sSubPr>
                            <m:e>
                              <m:r>
                                <a:rPr lang="fr-FR" b="0" i="1" smtClean="0">
                                  <a:latin typeface="Cambria Math"/>
                                </a:rPr>
                                <m:t>𝑁</m:t>
                              </m:r>
                            </m:e>
                            <m:sub>
                              <m:r>
                                <a:rPr lang="fr-FR" b="0" i="1" smtClean="0">
                                  <a:latin typeface="Cambria Math"/>
                                </a:rPr>
                                <m:t>𝐶</m:t>
                              </m:r>
                            </m:sub>
                          </m:sSub>
                        </m:den>
                      </m:f>
                      <m:r>
                        <a:rPr lang="fr-FR" b="0" i="1" smtClean="0">
                          <a:latin typeface="Cambria Math"/>
                        </a:rPr>
                        <m:t>=</m:t>
                      </m:r>
                      <m:sSup>
                        <m:sSupPr>
                          <m:ctrlPr>
                            <a:rPr lang="fr-FR" b="0" i="1" smtClean="0">
                              <a:latin typeface="Cambria Math" panose="02040503050406030204" pitchFamily="18" charset="0"/>
                            </a:rPr>
                          </m:ctrlPr>
                        </m:sSupPr>
                        <m:e>
                          <m:d>
                            <m:dPr>
                              <m:ctrlPr>
                                <a:rPr lang="fr-FR" b="0" i="1" smtClean="0">
                                  <a:latin typeface="Cambria Math" panose="02040503050406030204" pitchFamily="18" charset="0"/>
                                </a:rPr>
                              </m:ctrlPr>
                            </m:dPr>
                            <m:e>
                              <m:r>
                                <a:rPr lang="fr-FR" b="0" i="1" smtClean="0">
                                  <a:latin typeface="Cambria Math"/>
                                </a:rPr>
                                <m:t>−1</m:t>
                              </m:r>
                            </m:e>
                          </m:d>
                        </m:e>
                        <m:sup>
                          <m:r>
                            <a:rPr lang="fr-FR" b="0" i="1" smtClean="0">
                              <a:latin typeface="Cambria Math"/>
                            </a:rPr>
                            <m:t>𝑛</m:t>
                          </m:r>
                        </m:sup>
                      </m:sSup>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a:rPr>
                                <m:t>𝑍</m:t>
                              </m:r>
                            </m:e>
                            <m:sub>
                              <m:r>
                                <a:rPr lang="fr-FR" b="0" i="1" smtClean="0">
                                  <a:latin typeface="Cambria Math"/>
                                </a:rPr>
                                <m:t>𝐶</m:t>
                              </m:r>
                            </m:sub>
                          </m:sSub>
                        </m:num>
                        <m:den>
                          <m:sSub>
                            <m:sSubPr>
                              <m:ctrlPr>
                                <a:rPr lang="fr-FR" b="0" i="1" smtClean="0">
                                  <a:latin typeface="Cambria Math" panose="02040503050406030204" pitchFamily="18" charset="0"/>
                                </a:rPr>
                              </m:ctrlPr>
                            </m:sSubPr>
                            <m:e>
                              <m:r>
                                <a:rPr lang="fr-FR" b="0" i="1" smtClean="0">
                                  <a:latin typeface="Cambria Math"/>
                                </a:rPr>
                                <m:t>𝑍</m:t>
                              </m:r>
                            </m:e>
                            <m:sub>
                              <m:r>
                                <a:rPr lang="fr-FR" b="0" i="1" smtClean="0">
                                  <a:latin typeface="Cambria Math"/>
                                </a:rPr>
                                <m:t>𝑀</m:t>
                              </m:r>
                              <m:r>
                                <a:rPr lang="fr-FR" b="0" i="1" smtClean="0">
                                  <a:latin typeface="Cambria Math"/>
                                </a:rPr>
                                <m:t> </m:t>
                              </m:r>
                            </m:sub>
                          </m:sSub>
                        </m:den>
                      </m:f>
                    </m:oMath>
                  </m:oMathPara>
                </a14:m>
                <a:endParaRPr lang="fr-FR" dirty="0"/>
              </a:p>
            </p:txBody>
          </p:sp>
        </mc:Choice>
        <mc:Fallback xmlns="">
          <p:sp>
            <p:nvSpPr>
              <p:cNvPr id="6" name="ZoneTexte 5"/>
              <p:cNvSpPr txBox="1">
                <a:spLocks noRot="1" noChangeAspect="1" noMove="1" noResize="1" noEditPoints="1" noAdjustHandles="1" noChangeArrowheads="1" noChangeShapeType="1" noTextEdit="1"/>
              </p:cNvSpPr>
              <p:nvPr/>
            </p:nvSpPr>
            <p:spPr>
              <a:xfrm>
                <a:off x="2293394" y="4610413"/>
                <a:ext cx="4725204" cy="658001"/>
              </a:xfrm>
              <a:prstGeom prst="rect">
                <a:avLst/>
              </a:prstGeom>
              <a:blipFill rotWithShape="1">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p:cNvSpPr txBox="1"/>
              <p:nvPr/>
            </p:nvSpPr>
            <p:spPr>
              <a:xfrm>
                <a:off x="1536106" y="5517232"/>
                <a:ext cx="6603731" cy="923330"/>
              </a:xfrm>
              <a:prstGeom prst="rect">
                <a:avLst/>
              </a:prstGeom>
              <a:noFill/>
            </p:spPr>
            <p:txBody>
              <a:bodyPr wrap="none" rtlCol="0">
                <a:spAutoFit/>
              </a:bodyPr>
              <a:lstStyle/>
              <a:p>
                <a14:m>
                  <m:oMath xmlns:m="http://schemas.openxmlformats.org/officeDocument/2006/math">
                    <m:sSub>
                      <m:sSubPr>
                        <m:ctrlPr>
                          <a:rPr lang="fr-FR" i="1" smtClean="0">
                            <a:latin typeface="Cambria Math" panose="02040503050406030204" pitchFamily="18" charset="0"/>
                          </a:rPr>
                        </m:ctrlPr>
                      </m:sSubPr>
                      <m:e>
                        <m:r>
                          <a:rPr lang="fr-FR" i="1">
                            <a:latin typeface="Cambria Math"/>
                          </a:rPr>
                          <m:t>𝑁</m:t>
                        </m:r>
                      </m:e>
                      <m:sub>
                        <m:r>
                          <a:rPr lang="fr-FR" i="1">
                            <a:latin typeface="Cambria Math"/>
                          </a:rPr>
                          <m:t>𝑀</m:t>
                        </m:r>
                      </m:sub>
                    </m:sSub>
                  </m:oMath>
                </a14:m>
                <a:r>
                  <a:rPr lang="fr-FR" dirty="0" smtClean="0"/>
                  <a:t> : Vitesse coté moteur 	</a:t>
                </a:r>
                <a14:m>
                  <m:oMath xmlns:m="http://schemas.openxmlformats.org/officeDocument/2006/math">
                    <m:sSub>
                      <m:sSubPr>
                        <m:ctrlPr>
                          <a:rPr lang="fr-FR" i="1">
                            <a:latin typeface="Cambria Math" panose="02040503050406030204" pitchFamily="18" charset="0"/>
                          </a:rPr>
                        </m:ctrlPr>
                      </m:sSubPr>
                      <m:e>
                        <m:r>
                          <a:rPr lang="fr-FR" i="1">
                            <a:latin typeface="Cambria Math"/>
                          </a:rPr>
                          <m:t> </m:t>
                        </m:r>
                        <m:r>
                          <a:rPr lang="fr-FR" i="1">
                            <a:latin typeface="Cambria Math"/>
                          </a:rPr>
                          <m:t>𝑍</m:t>
                        </m:r>
                      </m:e>
                      <m:sub>
                        <m:r>
                          <a:rPr lang="fr-FR" b="0" i="1" smtClean="0">
                            <a:latin typeface="Cambria Math"/>
                          </a:rPr>
                          <m:t>𝑀</m:t>
                        </m:r>
                      </m:sub>
                    </m:sSub>
                    <m:r>
                      <a:rPr lang="fr-FR" i="1">
                        <a:latin typeface="Cambria Math"/>
                      </a:rPr>
                      <m:t> :</m:t>
                    </m:r>
                    <m:r>
                      <a:rPr lang="fr-FR" i="1">
                        <a:latin typeface="Cambria Math"/>
                      </a:rPr>
                      <m:t>𝑁𝑜𝑚𝑏𝑟𝑒</m:t>
                    </m:r>
                    <m:r>
                      <a:rPr lang="fr-FR" i="1">
                        <a:latin typeface="Cambria Math"/>
                      </a:rPr>
                      <m:t> </m:t>
                    </m:r>
                    <m:r>
                      <a:rPr lang="fr-FR" i="1">
                        <a:latin typeface="Cambria Math"/>
                      </a:rPr>
                      <m:t>𝑑𝑒</m:t>
                    </m:r>
                    <m:r>
                      <a:rPr lang="fr-FR" i="1">
                        <a:latin typeface="Cambria Math"/>
                      </a:rPr>
                      <m:t> </m:t>
                    </m:r>
                    <m:r>
                      <a:rPr lang="fr-FR" i="1">
                        <a:latin typeface="Cambria Math"/>
                      </a:rPr>
                      <m:t>𝑑𝑒𝑛𝑡𝑠</m:t>
                    </m:r>
                    <m:r>
                      <a:rPr lang="fr-FR" i="1">
                        <a:latin typeface="Cambria Math"/>
                      </a:rPr>
                      <m:t> </m:t>
                    </m:r>
                    <m:r>
                      <a:rPr lang="fr-FR" i="1">
                        <a:latin typeface="Cambria Math"/>
                      </a:rPr>
                      <m:t>𝑐𝑜𝑡</m:t>
                    </m:r>
                    <m:r>
                      <a:rPr lang="fr-FR" i="1">
                        <a:latin typeface="Cambria Math"/>
                      </a:rPr>
                      <m:t>é </m:t>
                    </m:r>
                    <m:r>
                      <a:rPr lang="fr-FR" b="0" i="1" smtClean="0">
                        <a:latin typeface="Cambria Math"/>
                      </a:rPr>
                      <m:t>𝑚𝑜𝑡𝑒𝑢𝑟</m:t>
                    </m:r>
                  </m:oMath>
                </a14:m>
                <a:endParaRPr lang="fr-FR" dirty="0" smtClean="0"/>
              </a:p>
              <a:p>
                <a14:m>
                  <m:oMath xmlns:m="http://schemas.openxmlformats.org/officeDocument/2006/math">
                    <m:sSub>
                      <m:sSubPr>
                        <m:ctrlPr>
                          <a:rPr lang="fr-FR" i="1">
                            <a:latin typeface="Cambria Math" panose="02040503050406030204" pitchFamily="18" charset="0"/>
                          </a:rPr>
                        </m:ctrlPr>
                      </m:sSubPr>
                      <m:e>
                        <m:r>
                          <a:rPr lang="fr-FR" i="1">
                            <a:latin typeface="Cambria Math"/>
                          </a:rPr>
                          <m:t>𝑁</m:t>
                        </m:r>
                      </m:e>
                      <m:sub>
                        <m:r>
                          <a:rPr lang="fr-FR" i="1">
                            <a:latin typeface="Cambria Math"/>
                          </a:rPr>
                          <m:t>𝐶</m:t>
                        </m:r>
                      </m:sub>
                    </m:sSub>
                    <m:r>
                      <a:rPr lang="fr-FR" b="0" i="0" smtClean="0">
                        <a:latin typeface="Cambria Math"/>
                      </a:rPr>
                      <m:t> :</m:t>
                    </m:r>
                    <m:r>
                      <m:rPr>
                        <m:sty m:val="p"/>
                      </m:rPr>
                      <a:rPr lang="fr-FR" b="0" i="0" smtClean="0">
                        <a:latin typeface="Cambria Math"/>
                      </a:rPr>
                      <m:t>Vitesse</m:t>
                    </m:r>
                    <m:r>
                      <a:rPr lang="fr-FR" b="0" i="0" smtClean="0">
                        <a:latin typeface="Cambria Math"/>
                      </a:rPr>
                      <m:t> </m:t>
                    </m:r>
                    <m:r>
                      <m:rPr>
                        <m:sty m:val="p"/>
                      </m:rPr>
                      <a:rPr lang="fr-FR" b="0" i="0" smtClean="0">
                        <a:latin typeface="Cambria Math"/>
                      </a:rPr>
                      <m:t>cot</m:t>
                    </m:r>
                    <m:r>
                      <a:rPr lang="fr-FR" b="0" i="0" smtClean="0">
                        <a:latin typeface="Cambria Math"/>
                      </a:rPr>
                      <m:t>é </m:t>
                    </m:r>
                    <m:r>
                      <m:rPr>
                        <m:sty m:val="p"/>
                      </m:rPr>
                      <a:rPr lang="fr-FR" b="0" i="0" smtClean="0">
                        <a:latin typeface="Cambria Math"/>
                      </a:rPr>
                      <m:t>charge</m:t>
                    </m:r>
                    <m:r>
                      <a:rPr lang="fr-FR" b="0" i="0" smtClean="0">
                        <a:latin typeface="Cambria Math" panose="02040503050406030204" pitchFamily="18" charset="0"/>
                      </a:rPr>
                      <m:t> </m:t>
                    </m:r>
                    <m:r>
                      <a:rPr lang="fr-FR" b="0" i="1" smtClean="0">
                        <a:latin typeface="Cambria Math" panose="02040503050406030204" pitchFamily="18" charset="0"/>
                      </a:rPr>
                      <m:t>      </m:t>
                    </m:r>
                    <m:sSub>
                      <m:sSubPr>
                        <m:ctrlPr>
                          <a:rPr lang="fr-FR" i="1">
                            <a:latin typeface="Cambria Math" panose="02040503050406030204" pitchFamily="18" charset="0"/>
                          </a:rPr>
                        </m:ctrlPr>
                      </m:sSubPr>
                      <m:e>
                        <m:r>
                          <a:rPr lang="fr-FR" b="0" i="1" smtClean="0">
                            <a:latin typeface="Cambria Math"/>
                          </a:rPr>
                          <m:t> </m:t>
                        </m:r>
                        <m:r>
                          <a:rPr lang="fr-FR" i="1">
                            <a:latin typeface="Cambria Math"/>
                          </a:rPr>
                          <m:t>𝑍</m:t>
                        </m:r>
                      </m:e>
                      <m:sub>
                        <m:r>
                          <a:rPr lang="fr-FR" i="1">
                            <a:latin typeface="Cambria Math"/>
                          </a:rPr>
                          <m:t>𝐶</m:t>
                        </m:r>
                      </m:sub>
                    </m:sSub>
                    <m:r>
                      <a:rPr lang="fr-FR" b="0" i="1" smtClean="0">
                        <a:latin typeface="Cambria Math"/>
                      </a:rPr>
                      <m:t> :</m:t>
                    </m:r>
                    <m:r>
                      <a:rPr lang="fr-FR" b="0" i="1" smtClean="0">
                        <a:latin typeface="Cambria Math"/>
                      </a:rPr>
                      <m:t>𝑁𝑜𝑚𝑏𝑟𝑒</m:t>
                    </m:r>
                    <m:r>
                      <a:rPr lang="fr-FR" b="0" i="1" smtClean="0">
                        <a:latin typeface="Cambria Math"/>
                      </a:rPr>
                      <m:t> </m:t>
                    </m:r>
                    <m:r>
                      <a:rPr lang="fr-FR" b="0" i="1" smtClean="0">
                        <a:latin typeface="Cambria Math"/>
                      </a:rPr>
                      <m:t>𝑑𝑒</m:t>
                    </m:r>
                    <m:r>
                      <a:rPr lang="fr-FR" b="0" i="1" smtClean="0">
                        <a:latin typeface="Cambria Math"/>
                      </a:rPr>
                      <m:t> </m:t>
                    </m:r>
                    <m:r>
                      <a:rPr lang="fr-FR" b="0" i="1" smtClean="0">
                        <a:latin typeface="Cambria Math"/>
                      </a:rPr>
                      <m:t>𝑑𝑒𝑛𝑡𝑠</m:t>
                    </m:r>
                    <m:r>
                      <a:rPr lang="fr-FR" b="0" i="1" smtClean="0">
                        <a:latin typeface="Cambria Math"/>
                      </a:rPr>
                      <m:t> </m:t>
                    </m:r>
                    <m:r>
                      <a:rPr lang="fr-FR" b="0" i="1" smtClean="0">
                        <a:latin typeface="Cambria Math"/>
                      </a:rPr>
                      <m:t>𝑐𝑜𝑡</m:t>
                    </m:r>
                    <m:r>
                      <a:rPr lang="fr-FR" b="0" i="1" smtClean="0">
                        <a:latin typeface="Cambria Math"/>
                      </a:rPr>
                      <m:t>é </m:t>
                    </m:r>
                    <m:r>
                      <a:rPr lang="fr-FR" b="0" i="1" smtClean="0">
                        <a:latin typeface="Cambria Math"/>
                      </a:rPr>
                      <m:t>𝑐h𝑎𝑟𝑔𝑒</m:t>
                    </m:r>
                  </m:oMath>
                </a14:m>
                <a:r>
                  <a:rPr lang="fr-FR" dirty="0" smtClean="0"/>
                  <a:t> </a:t>
                </a:r>
              </a:p>
              <a:p>
                <a:r>
                  <a:rPr lang="fr-FR" dirty="0" smtClean="0"/>
                  <a:t>			n : nombre de contact extérieur</a:t>
                </a:r>
                <a:endParaRPr lang="fr-FR" dirty="0"/>
              </a:p>
            </p:txBody>
          </p:sp>
        </mc:Choice>
        <mc:Fallback xmlns="">
          <p:sp>
            <p:nvSpPr>
              <p:cNvPr id="7" name="ZoneTexte 6"/>
              <p:cNvSpPr txBox="1">
                <a:spLocks noRot="1" noChangeAspect="1" noMove="1" noResize="1" noEditPoints="1" noAdjustHandles="1" noChangeArrowheads="1" noChangeShapeType="1" noTextEdit="1"/>
              </p:cNvSpPr>
              <p:nvPr/>
            </p:nvSpPr>
            <p:spPr>
              <a:xfrm>
                <a:off x="1536106" y="5517232"/>
                <a:ext cx="6603731" cy="923330"/>
              </a:xfrm>
              <a:prstGeom prst="rect">
                <a:avLst/>
              </a:prstGeom>
              <a:blipFill rotWithShape="0">
                <a:blip r:embed="rId5"/>
                <a:stretch>
                  <a:fillRect t="-2632" b="-9868"/>
                </a:stretch>
              </a:blipFill>
            </p:spPr>
            <p:txBody>
              <a:bodyPr/>
              <a:lstStyle/>
              <a:p>
                <a:r>
                  <a:rPr lang="fr-FR">
                    <a:noFill/>
                  </a:rPr>
                  <a:t> </a:t>
                </a:r>
              </a:p>
            </p:txBody>
          </p:sp>
        </mc:Fallback>
      </mc:AlternateContent>
    </p:spTree>
    <p:extLst>
      <p:ext uri="{BB962C8B-B14F-4D97-AF65-F5344CB8AC3E}">
        <p14:creationId xmlns:p14="http://schemas.microsoft.com/office/powerpoint/2010/main" val="2802085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686330-ED2D-434A-85FA-DC67D8892DF5}" type="slidenum">
              <a:rPr lang="fr-FR" smtClean="0"/>
              <a:t>12</a:t>
            </a:fld>
            <a:endParaRPr lang="fr-F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88" y="1254025"/>
            <a:ext cx="6194425"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39552" y="404664"/>
            <a:ext cx="8280920" cy="584775"/>
          </a:xfrm>
          <a:prstGeom prst="rect">
            <a:avLst/>
          </a:prstGeom>
          <a:noFill/>
        </p:spPr>
        <p:txBody>
          <a:bodyPr wrap="square" rtlCol="0">
            <a:spAutoFit/>
          </a:bodyPr>
          <a:lstStyle/>
          <a:p>
            <a:pPr algn="ctr"/>
            <a:r>
              <a:rPr lang="fr-FR" sz="3200" b="1" dirty="0" smtClean="0"/>
              <a:t>BV Manuelle</a:t>
            </a:r>
            <a:endParaRPr lang="fr-FR" sz="3200" b="1" dirty="0"/>
          </a:p>
        </p:txBody>
      </p:sp>
    </p:spTree>
    <p:extLst>
      <p:ext uri="{BB962C8B-B14F-4D97-AF65-F5344CB8AC3E}">
        <p14:creationId xmlns:p14="http://schemas.microsoft.com/office/powerpoint/2010/main" val="3369643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686330-ED2D-434A-85FA-DC67D8892DF5}" type="slidenum">
              <a:rPr lang="fr-FR" smtClean="0"/>
              <a:t>13</a:t>
            </a:fld>
            <a:endParaRPr lang="fr-FR"/>
          </a:p>
        </p:txBody>
      </p:sp>
      <p:sp>
        <p:nvSpPr>
          <p:cNvPr id="3" name="ZoneTexte 2"/>
          <p:cNvSpPr txBox="1"/>
          <p:nvPr/>
        </p:nvSpPr>
        <p:spPr>
          <a:xfrm>
            <a:off x="539552" y="404664"/>
            <a:ext cx="8280920" cy="584775"/>
          </a:xfrm>
          <a:prstGeom prst="rect">
            <a:avLst/>
          </a:prstGeom>
          <a:noFill/>
        </p:spPr>
        <p:txBody>
          <a:bodyPr wrap="square" rtlCol="0">
            <a:spAutoFit/>
          </a:bodyPr>
          <a:lstStyle/>
          <a:p>
            <a:pPr algn="ctr"/>
            <a:r>
              <a:rPr lang="fr-FR" sz="3200" b="1" dirty="0" smtClean="0"/>
              <a:t>BV Manuelle : Baladeur et Synchroniseur</a:t>
            </a:r>
            <a:endParaRPr lang="fr-FR" sz="3200" b="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245" y="2132856"/>
            <a:ext cx="6567534" cy="268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548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686330-ED2D-434A-85FA-DC67D8892DF5}" type="slidenum">
              <a:rPr lang="fr-FR" smtClean="0"/>
              <a:t>14</a:t>
            </a:fld>
            <a:endParaRPr lang="fr-F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732" y="1019399"/>
            <a:ext cx="4824536" cy="521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539552" y="188640"/>
            <a:ext cx="8280920" cy="584775"/>
          </a:xfrm>
          <a:prstGeom prst="rect">
            <a:avLst/>
          </a:prstGeom>
          <a:noFill/>
        </p:spPr>
        <p:txBody>
          <a:bodyPr wrap="square" rtlCol="0">
            <a:spAutoFit/>
          </a:bodyPr>
          <a:lstStyle/>
          <a:p>
            <a:pPr algn="ctr"/>
            <a:r>
              <a:rPr lang="fr-FR" sz="3200" b="1" dirty="0" smtClean="0"/>
              <a:t>BV Manuelle : Baladeur et Synchroniseur</a:t>
            </a:r>
            <a:endParaRPr lang="fr-FR" sz="3200" b="1" dirty="0"/>
          </a:p>
        </p:txBody>
      </p:sp>
    </p:spTree>
    <p:extLst>
      <p:ext uri="{BB962C8B-B14F-4D97-AF65-F5344CB8AC3E}">
        <p14:creationId xmlns:p14="http://schemas.microsoft.com/office/powerpoint/2010/main" val="1974009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686330-ED2D-434A-85FA-DC67D8892DF5}" type="slidenum">
              <a:rPr lang="fr-FR" smtClean="0"/>
              <a:t>15</a:t>
            </a:fld>
            <a:endParaRPr lang="fr-FR"/>
          </a:p>
        </p:txBody>
      </p:sp>
      <p:pic>
        <p:nvPicPr>
          <p:cNvPr id="4" name="D6_boîte_manuelle_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3628" y="620688"/>
            <a:ext cx="6696744" cy="5022558"/>
          </a:xfrm>
          <a:prstGeom prst="rect">
            <a:avLst/>
          </a:prstGeom>
        </p:spPr>
      </p:pic>
    </p:spTree>
    <p:extLst>
      <p:ext uri="{BB962C8B-B14F-4D97-AF65-F5344CB8AC3E}">
        <p14:creationId xmlns:p14="http://schemas.microsoft.com/office/powerpoint/2010/main" val="1503738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686330-ED2D-434A-85FA-DC67D8892DF5}" type="slidenum">
              <a:rPr lang="fr-FR" smtClean="0"/>
              <a:t>16</a:t>
            </a:fld>
            <a:endParaRPr lang="fr-F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844824"/>
            <a:ext cx="5026062"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39552" y="188640"/>
            <a:ext cx="8280920" cy="584775"/>
          </a:xfrm>
          <a:prstGeom prst="rect">
            <a:avLst/>
          </a:prstGeom>
          <a:noFill/>
        </p:spPr>
        <p:txBody>
          <a:bodyPr wrap="square" rtlCol="0">
            <a:spAutoFit/>
          </a:bodyPr>
          <a:lstStyle/>
          <a:p>
            <a:pPr algn="ctr"/>
            <a:r>
              <a:rPr lang="fr-FR" sz="3200" b="1" dirty="0" smtClean="0"/>
              <a:t>BV Robotisée</a:t>
            </a:r>
            <a:endParaRPr lang="fr-FR" sz="3200" b="1" dirty="0"/>
          </a:p>
        </p:txBody>
      </p:sp>
    </p:spTree>
    <p:extLst>
      <p:ext uri="{BB962C8B-B14F-4D97-AF65-F5344CB8AC3E}">
        <p14:creationId xmlns:p14="http://schemas.microsoft.com/office/powerpoint/2010/main" val="2834090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686330-ED2D-434A-85FA-DC67D8892DF5}" type="slidenum">
              <a:rPr lang="fr-FR" smtClean="0"/>
              <a:t>17</a:t>
            </a:fld>
            <a:endParaRPr lang="fr-F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1124744"/>
            <a:ext cx="8035925"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39552" y="188640"/>
            <a:ext cx="8280920" cy="584775"/>
          </a:xfrm>
          <a:prstGeom prst="rect">
            <a:avLst/>
          </a:prstGeom>
          <a:noFill/>
        </p:spPr>
        <p:txBody>
          <a:bodyPr wrap="square" rtlCol="0">
            <a:spAutoFit/>
          </a:bodyPr>
          <a:lstStyle/>
          <a:p>
            <a:pPr algn="ctr"/>
            <a:r>
              <a:rPr lang="fr-FR" sz="3200" b="1" dirty="0" smtClean="0"/>
              <a:t>BV Robotisée</a:t>
            </a:r>
            <a:endParaRPr lang="fr-FR" sz="3200" b="1" dirty="0"/>
          </a:p>
        </p:txBody>
      </p:sp>
    </p:spTree>
    <p:extLst>
      <p:ext uri="{BB962C8B-B14F-4D97-AF65-F5344CB8AC3E}">
        <p14:creationId xmlns:p14="http://schemas.microsoft.com/office/powerpoint/2010/main" val="2432547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C686330-ED2D-434A-85FA-DC67D8892DF5}" type="slidenum">
              <a:rPr lang="fr-FR" smtClean="0"/>
              <a:t>18</a:t>
            </a:fld>
            <a:endParaRPr lang="fr-FR"/>
          </a:p>
        </p:txBody>
      </p:sp>
      <p:sp>
        <p:nvSpPr>
          <p:cNvPr id="3" name="ZoneTexte 2"/>
          <p:cNvSpPr txBox="1"/>
          <p:nvPr/>
        </p:nvSpPr>
        <p:spPr>
          <a:xfrm>
            <a:off x="539552" y="335558"/>
            <a:ext cx="8280920" cy="1077218"/>
          </a:xfrm>
          <a:prstGeom prst="rect">
            <a:avLst/>
          </a:prstGeom>
          <a:noFill/>
        </p:spPr>
        <p:txBody>
          <a:bodyPr wrap="square" rtlCol="0">
            <a:spAutoFit/>
          </a:bodyPr>
          <a:lstStyle/>
          <a:p>
            <a:pPr algn="ctr"/>
            <a:r>
              <a:rPr lang="fr-FR" sz="3200" b="1" dirty="0" smtClean="0"/>
              <a:t>BV Robotisée/automatique</a:t>
            </a:r>
          </a:p>
          <a:p>
            <a:pPr algn="ctr"/>
            <a:r>
              <a:rPr lang="fr-FR" sz="3200" b="1" dirty="0" smtClean="0"/>
              <a:t> à double embrayage</a:t>
            </a:r>
            <a:endParaRPr lang="fr-FR" sz="3200" b="1" dirty="0"/>
          </a:p>
        </p:txBody>
      </p:sp>
      <p:pic>
        <p:nvPicPr>
          <p:cNvPr id="10243" name="Picture 3" descr="C:\Users\Romain\Desktop\MecaUTC\Cours P13\Boitedoubleemb.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98" y="2059657"/>
            <a:ext cx="5229225" cy="34575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27696" y="1630541"/>
            <a:ext cx="8704627" cy="646331"/>
          </a:xfrm>
          <a:prstGeom prst="rect">
            <a:avLst/>
          </a:prstGeom>
          <a:noFill/>
        </p:spPr>
        <p:txBody>
          <a:bodyPr wrap="none" rtlCol="0">
            <a:spAutoFit/>
          </a:bodyPr>
          <a:lstStyle/>
          <a:p>
            <a:r>
              <a:rPr lang="fr-FR" dirty="0" smtClean="0"/>
              <a:t>2 boites montées sur le même arbre moteur : une rapport paires, une autre rapport  </a:t>
            </a:r>
          </a:p>
          <a:p>
            <a:r>
              <a:rPr lang="fr-FR" dirty="0" smtClean="0"/>
              <a:t>impaires</a:t>
            </a:r>
            <a:endParaRPr lang="fr-FR" dirty="0"/>
          </a:p>
        </p:txBody>
      </p:sp>
      <p:sp>
        <p:nvSpPr>
          <p:cNvPr id="5" name="Rectangle 4"/>
          <p:cNvSpPr/>
          <p:nvPr/>
        </p:nvSpPr>
        <p:spPr>
          <a:xfrm>
            <a:off x="237808" y="5662989"/>
            <a:ext cx="8568952" cy="646331"/>
          </a:xfrm>
          <a:prstGeom prst="rect">
            <a:avLst/>
          </a:prstGeom>
        </p:spPr>
        <p:txBody>
          <a:bodyPr wrap="square">
            <a:spAutoFit/>
          </a:bodyPr>
          <a:lstStyle/>
          <a:p>
            <a:pPr lvl="0" eaLnBrk="0" fontAlgn="base" hangingPunct="0">
              <a:spcBef>
                <a:spcPct val="20000"/>
              </a:spcBef>
              <a:spcAft>
                <a:spcPct val="0"/>
              </a:spcAft>
              <a:defRPr/>
            </a:pPr>
            <a:r>
              <a:rPr lang="fr-FR" kern="0" dirty="0"/>
              <a:t>2 vitesses engagées en même temps, il suffit de débrayer un embrayage et embrayer l'autre pour changer de </a:t>
            </a:r>
            <a:r>
              <a:rPr lang="fr-FR" kern="0" dirty="0" smtClean="0"/>
              <a:t>vitesse = Passage de rapport plus rapide</a:t>
            </a:r>
            <a:endParaRPr lang="fr-FR" kern="0" dirty="0"/>
          </a:p>
        </p:txBody>
      </p:sp>
    </p:spTree>
    <p:extLst>
      <p:ext uri="{BB962C8B-B14F-4D97-AF65-F5344CB8AC3E}">
        <p14:creationId xmlns:p14="http://schemas.microsoft.com/office/powerpoint/2010/main" val="1117077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a:spLocks noGrp="1"/>
          </p:cNvSpPr>
          <p:nvPr>
            <p:ph type="title"/>
          </p:nvPr>
        </p:nvSpPr>
        <p:spPr>
          <a:xfrm>
            <a:off x="427037" y="47625"/>
            <a:ext cx="8229600" cy="1143000"/>
          </a:xfrm>
        </p:spPr>
        <p:txBody>
          <a:bodyPr>
            <a:normAutofit/>
          </a:bodyPr>
          <a:lstStyle/>
          <a:p>
            <a:r>
              <a:rPr lang="fr-FR" dirty="0" smtClean="0">
                <a:solidFill>
                  <a:srgbClr val="FF0000"/>
                </a:solidFill>
              </a:rPr>
              <a:t>III Le différentiel</a:t>
            </a:r>
            <a:endParaRPr lang="fr-FR" dirty="0">
              <a:solidFill>
                <a:srgbClr val="FF0000"/>
              </a:solidFill>
            </a:endParaRPr>
          </a:p>
        </p:txBody>
      </p:sp>
    </p:spTree>
    <p:extLst>
      <p:ext uri="{BB962C8B-B14F-4D97-AF65-F5344CB8AC3E}">
        <p14:creationId xmlns:p14="http://schemas.microsoft.com/office/powerpoint/2010/main" val="1112078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353" y="1396208"/>
            <a:ext cx="3203993" cy="559571"/>
          </a:xfrm>
        </p:spPr>
        <p:txBody>
          <a:bodyPr>
            <a:normAutofit fontScale="90000"/>
          </a:bodyPr>
          <a:lstStyle/>
          <a:p>
            <a:r>
              <a:rPr lang="fr-FR" sz="3600" dirty="0" smtClean="0">
                <a:solidFill>
                  <a:srgbClr val="C00000"/>
                </a:solidFill>
              </a:rPr>
              <a:t>Introduction</a:t>
            </a:r>
            <a:endParaRPr lang="fr-FR" sz="3600" dirty="0">
              <a:solidFill>
                <a:srgbClr val="C00000"/>
              </a:solidFill>
            </a:endParaRP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2</a:t>
            </a:fld>
            <a:endParaRPr lang="fr-FR"/>
          </a:p>
        </p:txBody>
      </p:sp>
      <p:sp>
        <p:nvSpPr>
          <p:cNvPr id="5" name="Rectangle à coins arrondis 4"/>
          <p:cNvSpPr/>
          <p:nvPr/>
        </p:nvSpPr>
        <p:spPr>
          <a:xfrm>
            <a:off x="377078" y="2095326"/>
            <a:ext cx="1656184" cy="100811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smtClean="0"/>
              <a:t>MOTEUR</a:t>
            </a:r>
            <a:endParaRPr lang="fr-FR" dirty="0"/>
          </a:p>
        </p:txBody>
      </p:sp>
      <p:sp>
        <p:nvSpPr>
          <p:cNvPr id="6" name="Rectangle à coins arrondis 5"/>
          <p:cNvSpPr/>
          <p:nvPr/>
        </p:nvSpPr>
        <p:spPr>
          <a:xfrm>
            <a:off x="3534226" y="2098421"/>
            <a:ext cx="2232248" cy="100811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dirty="0" smtClean="0"/>
              <a:t>TRANSMISSION</a:t>
            </a:r>
            <a:endParaRPr lang="fr-FR" dirty="0"/>
          </a:p>
        </p:txBody>
      </p:sp>
      <p:sp>
        <p:nvSpPr>
          <p:cNvPr id="7" name="Rectangle à coins arrondis 6"/>
          <p:cNvSpPr/>
          <p:nvPr/>
        </p:nvSpPr>
        <p:spPr>
          <a:xfrm>
            <a:off x="7267438" y="2098421"/>
            <a:ext cx="1656184" cy="100811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fr-FR" dirty="0" smtClean="0"/>
              <a:t>ROUES</a:t>
            </a:r>
            <a:endParaRPr lang="fr-FR" dirty="0"/>
          </a:p>
        </p:txBody>
      </p:sp>
      <p:sp>
        <p:nvSpPr>
          <p:cNvPr id="8" name="Flèche droite 7"/>
          <p:cNvSpPr/>
          <p:nvPr/>
        </p:nvSpPr>
        <p:spPr>
          <a:xfrm>
            <a:off x="2205912" y="2455366"/>
            <a:ext cx="11521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a:off x="6049553" y="2455366"/>
            <a:ext cx="934805" cy="28722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 name="ZoneTexte 10"/>
              <p:cNvSpPr txBox="1"/>
              <p:nvPr/>
            </p:nvSpPr>
            <p:spPr>
              <a:xfrm>
                <a:off x="1667736" y="3096947"/>
                <a:ext cx="2218492"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rgbClr val="00B0F0"/>
                              </a:solidFill>
                              <a:latin typeface="Cambria Math" panose="02040503050406030204" pitchFamily="18" charset="0"/>
                            </a:rPr>
                          </m:ctrlPr>
                        </m:sSubPr>
                        <m:e>
                          <m:r>
                            <a:rPr lang="fr-FR" b="0" i="1" smtClean="0">
                              <a:solidFill>
                                <a:srgbClr val="00B0F0"/>
                              </a:solidFill>
                              <a:latin typeface="Cambria Math"/>
                            </a:rPr>
                            <m:t>𝑃</m:t>
                          </m:r>
                        </m:e>
                        <m:sub>
                          <m:r>
                            <a:rPr lang="fr-FR" b="0" i="1" smtClean="0">
                              <a:solidFill>
                                <a:srgbClr val="00B0F0"/>
                              </a:solidFill>
                              <a:latin typeface="Cambria Math"/>
                            </a:rPr>
                            <m:t>𝑓𝑜𝑢𝑟𝑛𝑖𝑒</m:t>
                          </m:r>
                          <m:r>
                            <a:rPr lang="fr-FR" b="0" i="1" smtClean="0">
                              <a:solidFill>
                                <a:srgbClr val="00B0F0"/>
                              </a:solidFill>
                              <a:latin typeface="Cambria Math"/>
                            </a:rPr>
                            <m:t> </m:t>
                          </m:r>
                          <m:r>
                            <a:rPr lang="fr-FR" b="0" i="1" smtClean="0">
                              <a:solidFill>
                                <a:srgbClr val="00B0F0"/>
                              </a:solidFill>
                              <a:latin typeface="Cambria Math"/>
                            </a:rPr>
                            <m:t>𝑝𝑎𝑟</m:t>
                          </m:r>
                          <m:r>
                            <a:rPr lang="fr-FR" b="0" i="1" smtClean="0">
                              <a:solidFill>
                                <a:srgbClr val="00B0F0"/>
                              </a:solidFill>
                              <a:latin typeface="Cambria Math"/>
                            </a:rPr>
                            <m:t> </m:t>
                          </m:r>
                          <m:r>
                            <a:rPr lang="fr-FR" b="0" i="1" smtClean="0">
                              <a:solidFill>
                                <a:srgbClr val="00B0F0"/>
                              </a:solidFill>
                              <a:latin typeface="Cambria Math"/>
                            </a:rPr>
                            <m:t>𝑙𝑒</m:t>
                          </m:r>
                          <m:r>
                            <a:rPr lang="fr-FR" b="0" i="1" smtClean="0">
                              <a:solidFill>
                                <a:srgbClr val="00B0F0"/>
                              </a:solidFill>
                              <a:latin typeface="Cambria Math"/>
                            </a:rPr>
                            <m:t> </m:t>
                          </m:r>
                          <m:r>
                            <a:rPr lang="fr-FR" b="0" i="1" smtClean="0">
                              <a:solidFill>
                                <a:srgbClr val="00B0F0"/>
                              </a:solidFill>
                              <a:latin typeface="Cambria Math"/>
                            </a:rPr>
                            <m:t>𝑚𝑜𝑡𝑒𝑢𝑟</m:t>
                          </m:r>
                        </m:sub>
                      </m:sSub>
                    </m:oMath>
                  </m:oMathPara>
                </a14:m>
                <a:endParaRPr lang="fr-FR" dirty="0"/>
              </a:p>
            </p:txBody>
          </p:sp>
        </mc:Choice>
        <mc:Fallback xmlns="">
          <p:sp>
            <p:nvSpPr>
              <p:cNvPr id="11" name="ZoneTexte 10"/>
              <p:cNvSpPr txBox="1">
                <a:spLocks noRot="1" noChangeAspect="1" noMove="1" noResize="1" noEditPoints="1" noAdjustHandles="1" noChangeArrowheads="1" noChangeShapeType="1" noTextEdit="1"/>
              </p:cNvSpPr>
              <p:nvPr/>
            </p:nvSpPr>
            <p:spPr>
              <a:xfrm>
                <a:off x="1667736" y="3096947"/>
                <a:ext cx="2218492" cy="391582"/>
              </a:xfrm>
              <a:prstGeom prst="rect">
                <a:avLst/>
              </a:prstGeom>
              <a:blipFill rotWithShape="0">
                <a:blip r:embed="rId3"/>
                <a:stretch>
                  <a:fillRect b="-1093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5158538" y="3096947"/>
                <a:ext cx="2716834" cy="391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solidFill>
                                <a:schemeClr val="accent2"/>
                              </a:solidFill>
                              <a:latin typeface="Cambria Math" panose="02040503050406030204" pitchFamily="18" charset="0"/>
                            </a:rPr>
                          </m:ctrlPr>
                        </m:sSubPr>
                        <m:e>
                          <m:r>
                            <a:rPr lang="fr-FR" b="0" i="1" smtClean="0">
                              <a:solidFill>
                                <a:schemeClr val="accent2"/>
                              </a:solidFill>
                              <a:latin typeface="Cambria Math"/>
                            </a:rPr>
                            <m:t>𝑃</m:t>
                          </m:r>
                        </m:e>
                        <m:sub>
                          <m:r>
                            <a:rPr lang="fr-FR" b="0" i="1" smtClean="0">
                              <a:solidFill>
                                <a:schemeClr val="accent2"/>
                              </a:solidFill>
                              <a:latin typeface="Cambria Math"/>
                            </a:rPr>
                            <m:t>𝑓𝑜𝑢𝑟𝑛𝑖𝑒</m:t>
                          </m:r>
                          <m:r>
                            <a:rPr lang="fr-FR" b="0" i="1" smtClean="0">
                              <a:solidFill>
                                <a:schemeClr val="accent2"/>
                              </a:solidFill>
                              <a:latin typeface="Cambria Math"/>
                            </a:rPr>
                            <m:t> </m:t>
                          </m:r>
                          <m:r>
                            <a:rPr lang="fr-FR" b="0" i="1" smtClean="0">
                              <a:solidFill>
                                <a:schemeClr val="accent2"/>
                              </a:solidFill>
                              <a:latin typeface="Cambria Math"/>
                            </a:rPr>
                            <m:t>𝑝𝑎𝑟</m:t>
                          </m:r>
                          <m:r>
                            <a:rPr lang="fr-FR" b="0" i="1" smtClean="0">
                              <a:solidFill>
                                <a:schemeClr val="accent2"/>
                              </a:solidFill>
                              <a:latin typeface="Cambria Math"/>
                            </a:rPr>
                            <m:t> </m:t>
                          </m:r>
                          <m:r>
                            <a:rPr lang="fr-FR" b="0" i="1" smtClean="0">
                              <a:solidFill>
                                <a:schemeClr val="accent2"/>
                              </a:solidFill>
                              <a:latin typeface="Cambria Math"/>
                            </a:rPr>
                            <m:t>𝑙𝑎</m:t>
                          </m:r>
                          <m:r>
                            <a:rPr lang="fr-FR" b="0" i="1" smtClean="0">
                              <a:solidFill>
                                <a:schemeClr val="accent2"/>
                              </a:solidFill>
                              <a:latin typeface="Cambria Math"/>
                            </a:rPr>
                            <m:t> </m:t>
                          </m:r>
                          <m:r>
                            <a:rPr lang="fr-FR" b="0" i="1" smtClean="0">
                              <a:solidFill>
                                <a:schemeClr val="accent2"/>
                              </a:solidFill>
                              <a:latin typeface="Cambria Math"/>
                            </a:rPr>
                            <m:t>𝑡𝑟𝑎𝑛𝑠𝑚𝑖𝑠𝑠𝑖𝑜𝑛</m:t>
                          </m:r>
                        </m:sub>
                      </m:sSub>
                    </m:oMath>
                  </m:oMathPara>
                </a14:m>
                <a:endParaRPr lang="fr-FR" dirty="0"/>
              </a:p>
            </p:txBody>
          </p:sp>
        </mc:Choice>
        <mc:Fallback xmlns="">
          <p:sp>
            <p:nvSpPr>
              <p:cNvPr id="12" name="ZoneTexte 11"/>
              <p:cNvSpPr txBox="1">
                <a:spLocks noRot="1" noChangeAspect="1" noMove="1" noResize="1" noEditPoints="1" noAdjustHandles="1" noChangeArrowheads="1" noChangeShapeType="1" noTextEdit="1"/>
              </p:cNvSpPr>
              <p:nvPr/>
            </p:nvSpPr>
            <p:spPr>
              <a:xfrm>
                <a:off x="5158538" y="3096947"/>
                <a:ext cx="2716834" cy="391582"/>
              </a:xfrm>
              <a:prstGeom prst="rect">
                <a:avLst/>
              </a:prstGeom>
              <a:blipFill rotWithShape="0">
                <a:blip r:embed="rId4"/>
                <a:stretch>
                  <a:fillRect b="-10938"/>
                </a:stretch>
              </a:blipFill>
            </p:spPr>
            <p:txBody>
              <a:bodyPr/>
              <a:lstStyle/>
              <a:p>
                <a:r>
                  <a:rPr lang="fr-FR">
                    <a:noFill/>
                  </a:rPr>
                  <a:t> </a:t>
                </a:r>
              </a:p>
            </p:txBody>
          </p:sp>
        </mc:Fallback>
      </mc:AlternateContent>
      <p:sp>
        <p:nvSpPr>
          <p:cNvPr id="13" name="ZoneTexte 12"/>
          <p:cNvSpPr txBox="1"/>
          <p:nvPr/>
        </p:nvSpPr>
        <p:spPr>
          <a:xfrm>
            <a:off x="5496743" y="4706804"/>
            <a:ext cx="3426879" cy="923330"/>
          </a:xfrm>
          <a:prstGeom prst="rect">
            <a:avLst/>
          </a:prstGeom>
          <a:noFill/>
        </p:spPr>
        <p:txBody>
          <a:bodyPr wrap="square" rtlCol="0">
            <a:spAutoFit/>
          </a:bodyPr>
          <a:lstStyle/>
          <a:p>
            <a:r>
              <a:rPr lang="fr-FR" dirty="0" smtClean="0"/>
              <a:t>Objectif de la transmission : </a:t>
            </a:r>
            <a:r>
              <a:rPr lang="fr-FR" b="1" i="1" dirty="0" smtClean="0"/>
              <a:t>Transmettre</a:t>
            </a:r>
            <a:r>
              <a:rPr lang="fr-FR" dirty="0" smtClean="0"/>
              <a:t> et </a:t>
            </a:r>
            <a:r>
              <a:rPr lang="fr-FR" b="1" i="1" dirty="0" smtClean="0"/>
              <a:t>adapter</a:t>
            </a:r>
            <a:r>
              <a:rPr lang="fr-FR" dirty="0" smtClean="0"/>
              <a:t> la puissance du moteur aux roues.</a:t>
            </a:r>
            <a:endParaRPr lang="fr-FR" dirty="0"/>
          </a:p>
        </p:txBody>
      </p:sp>
      <p:pic>
        <p:nvPicPr>
          <p:cNvPr id="14" name="Picture 2" descr="http://www.beaudaniels-illustration.com/automobileillustration/img/generic-car/Driveline-Powertr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52" y="3773812"/>
            <a:ext cx="4792636" cy="2789315"/>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p:cNvSpPr txBox="1">
            <a:spLocks/>
          </p:cNvSpPr>
          <p:nvPr/>
        </p:nvSpPr>
        <p:spPr>
          <a:xfrm>
            <a:off x="1080782" y="315957"/>
            <a:ext cx="7139136" cy="794382"/>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fr-FR" dirty="0" smtClean="0">
                <a:solidFill>
                  <a:srgbClr val="FF0000"/>
                </a:solidFill>
              </a:rPr>
              <a:t>Cours 6 : La Transmission</a:t>
            </a:r>
            <a:endParaRPr lang="fr-FR" dirty="0">
              <a:solidFill>
                <a:srgbClr val="FF0000"/>
              </a:solidFill>
            </a:endParaRPr>
          </a:p>
        </p:txBody>
      </p:sp>
    </p:spTree>
    <p:extLst>
      <p:ext uri="{BB962C8B-B14F-4D97-AF65-F5344CB8AC3E}">
        <p14:creationId xmlns:p14="http://schemas.microsoft.com/office/powerpoint/2010/main" val="808957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914400" y="1447800"/>
            <a:ext cx="7708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fr-FR">
                <a:latin typeface="Arial" charset="0"/>
                <a:cs typeface="Arial" charset="0"/>
              </a:rPr>
              <a:t>Il permet aux roue de tourner à des vitesses différentes</a:t>
            </a:r>
          </a:p>
        </p:txBody>
      </p:sp>
      <p:pic>
        <p:nvPicPr>
          <p:cNvPr id="2355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133600"/>
            <a:ext cx="44084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logo final"/>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b="15567"/>
          <a:stretch>
            <a:fillRect/>
          </a:stretch>
        </p:blipFill>
        <p:spPr bwMode="auto">
          <a:xfrm>
            <a:off x="7667625" y="0"/>
            <a:ext cx="1476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1357313" y="333375"/>
            <a:ext cx="6629400" cy="85725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sz="3200" cap="small" dirty="0" smtClean="0">
                <a:solidFill>
                  <a:schemeClr val="tx1"/>
                </a:solidFill>
                <a:latin typeface="Trebuchet MS" pitchFamily="34" charset="0"/>
                <a:cs typeface="Arial" charset="0"/>
              </a:rPr>
              <a:t>Le différentiel</a:t>
            </a:r>
          </a:p>
        </p:txBody>
      </p:sp>
    </p:spTree>
    <p:extLst>
      <p:ext uri="{BB962C8B-B14F-4D97-AF65-F5344CB8AC3E}">
        <p14:creationId xmlns:p14="http://schemas.microsoft.com/office/powerpoint/2010/main" val="1594834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larousse.fr/archives/assets/img/grande-encyclopedie/full/differentiel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687" y="1357882"/>
            <a:ext cx="6650626" cy="473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7" descr="logo final"/>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b="15567"/>
          <a:stretch>
            <a:fillRect/>
          </a:stretch>
        </p:blipFill>
        <p:spPr bwMode="auto">
          <a:xfrm>
            <a:off x="7667625" y="0"/>
            <a:ext cx="1476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357313" y="333375"/>
            <a:ext cx="6629400" cy="85725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sz="3200" cap="small" dirty="0" smtClean="0">
                <a:solidFill>
                  <a:schemeClr val="tx1"/>
                </a:solidFill>
                <a:latin typeface="Trebuchet MS" pitchFamily="34" charset="0"/>
                <a:cs typeface="Arial" charset="0"/>
              </a:rPr>
              <a:t>Le différentiel</a:t>
            </a:r>
          </a:p>
        </p:txBody>
      </p:sp>
    </p:spTree>
    <p:extLst>
      <p:ext uri="{BB962C8B-B14F-4D97-AF65-F5344CB8AC3E}">
        <p14:creationId xmlns:p14="http://schemas.microsoft.com/office/powerpoint/2010/main" val="2691788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457325"/>
            <a:ext cx="84772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descr="logo final"/>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b="15567"/>
          <a:stretch>
            <a:fillRect/>
          </a:stretch>
        </p:blipFill>
        <p:spPr bwMode="auto">
          <a:xfrm>
            <a:off x="7667625" y="0"/>
            <a:ext cx="1476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357313" y="333375"/>
            <a:ext cx="6629400" cy="85725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sz="3200" cap="small" dirty="0" smtClean="0">
                <a:solidFill>
                  <a:schemeClr val="tx1"/>
                </a:solidFill>
                <a:latin typeface="Trebuchet MS" pitchFamily="34" charset="0"/>
                <a:cs typeface="Arial" charset="0"/>
              </a:rPr>
              <a:t>Le différentiel</a:t>
            </a:r>
          </a:p>
        </p:txBody>
      </p:sp>
    </p:spTree>
    <p:extLst>
      <p:ext uri="{BB962C8B-B14F-4D97-AF65-F5344CB8AC3E}">
        <p14:creationId xmlns:p14="http://schemas.microsoft.com/office/powerpoint/2010/main" val="276449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457325"/>
            <a:ext cx="84772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7" descr="logo final"/>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b="15567"/>
          <a:stretch>
            <a:fillRect/>
          </a:stretch>
        </p:blipFill>
        <p:spPr bwMode="auto">
          <a:xfrm>
            <a:off x="7667625" y="0"/>
            <a:ext cx="1476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357313" y="333375"/>
            <a:ext cx="6629400" cy="85725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sz="3200" cap="small" dirty="0" smtClean="0">
                <a:solidFill>
                  <a:schemeClr val="tx1"/>
                </a:solidFill>
                <a:latin typeface="Trebuchet MS" pitchFamily="34" charset="0"/>
                <a:cs typeface="Arial" charset="0"/>
              </a:rPr>
              <a:t>Le différentiel</a:t>
            </a:r>
          </a:p>
        </p:txBody>
      </p:sp>
    </p:spTree>
    <p:extLst>
      <p:ext uri="{BB962C8B-B14F-4D97-AF65-F5344CB8AC3E}">
        <p14:creationId xmlns:p14="http://schemas.microsoft.com/office/powerpoint/2010/main" val="171630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686330-ED2D-434A-85FA-DC67D8892DF5}" type="slidenum">
              <a:rPr lang="fr-FR" smtClean="0"/>
              <a:t>24</a:t>
            </a:fld>
            <a:endParaRPr lang="fr-FR"/>
          </a:p>
        </p:txBody>
      </p:sp>
      <p:sp>
        <p:nvSpPr>
          <p:cNvPr id="7" name="Rectangle 2"/>
          <p:cNvSpPr txBox="1">
            <a:spLocks noChangeArrowheads="1"/>
          </p:cNvSpPr>
          <p:nvPr/>
        </p:nvSpPr>
        <p:spPr bwMode="auto">
          <a:xfrm>
            <a:off x="1357313" y="116632"/>
            <a:ext cx="6629400" cy="85725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sz="3200" cap="small" dirty="0" smtClean="0">
                <a:solidFill>
                  <a:schemeClr val="tx1"/>
                </a:solidFill>
                <a:latin typeface="Trebuchet MS" pitchFamily="34" charset="0"/>
                <a:cs typeface="Arial" charset="0"/>
              </a:rPr>
              <a:t>Le différentiel</a:t>
            </a:r>
          </a:p>
        </p:txBody>
      </p:sp>
      <p:pic>
        <p:nvPicPr>
          <p:cNvPr id="8" name="Picture 7" descr="logo final"/>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5567"/>
          <a:stretch>
            <a:fillRect/>
          </a:stretch>
        </p:blipFill>
        <p:spPr bwMode="auto">
          <a:xfrm>
            <a:off x="7667625" y="0"/>
            <a:ext cx="1476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Differentiel">
            <a:hlinkClick r:id="" action="ppaction://media"/>
          </p:cNvPr>
          <p:cNvPicPr>
            <a:picLocks noChangeAspect="1"/>
          </p:cNvPicPr>
          <p:nvPr>
            <a:videoFile r:link="rId1"/>
            <p:extLst>
              <p:ext uri="{DAA4B4D4-6D71-4841-9C94-3DE7FCFB9230}">
                <p14:media xmlns:p14="http://schemas.microsoft.com/office/powerpoint/2010/main" r:embed="rId2">
                  <p14:trim st="46833" end="9807"/>
                </p14:media>
              </p:ext>
            </p:extLst>
          </p:nvPr>
        </p:nvPicPr>
        <p:blipFill>
          <a:blip r:embed="rId6"/>
          <a:stretch>
            <a:fillRect/>
          </a:stretch>
        </p:blipFill>
        <p:spPr>
          <a:xfrm>
            <a:off x="1331640" y="1210444"/>
            <a:ext cx="6414458" cy="4810844"/>
          </a:xfrm>
          <a:prstGeom prst="rect">
            <a:avLst/>
          </a:prstGeom>
        </p:spPr>
      </p:pic>
    </p:spTree>
    <p:extLst>
      <p:ext uri="{BB962C8B-B14F-4D97-AF65-F5344CB8AC3E}">
        <p14:creationId xmlns:p14="http://schemas.microsoft.com/office/powerpoint/2010/main" val="3597689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74640" y="334338"/>
            <a:ext cx="3209528" cy="718398"/>
          </a:xfrm>
        </p:spPr>
        <p:txBody>
          <a:bodyPr>
            <a:normAutofit/>
          </a:bodyPr>
          <a:lstStyle/>
          <a:p>
            <a:r>
              <a:rPr lang="fr-FR" dirty="0" smtClean="0">
                <a:solidFill>
                  <a:srgbClr val="FF0000"/>
                </a:solidFill>
              </a:rPr>
              <a:t>Synthèse</a:t>
            </a:r>
            <a:endParaRPr lang="fr-FR" dirty="0">
              <a:solidFill>
                <a:srgbClr val="FF0000"/>
              </a:solidFill>
            </a:endParaRPr>
          </a:p>
        </p:txBody>
      </p:sp>
      <p:sp>
        <p:nvSpPr>
          <p:cNvPr id="4" name="Espace réservé du numéro de diapositive 3"/>
          <p:cNvSpPr>
            <a:spLocks noGrp="1"/>
          </p:cNvSpPr>
          <p:nvPr>
            <p:ph type="sldNum" sz="quarter" idx="12"/>
          </p:nvPr>
        </p:nvSpPr>
        <p:spPr/>
        <p:txBody>
          <a:bodyPr/>
          <a:lstStyle/>
          <a:p>
            <a:fld id="{2C686330-ED2D-434A-85FA-DC67D8892DF5}" type="slidenum">
              <a:rPr lang="fr-FR" smtClean="0"/>
              <a:t>25</a:t>
            </a:fld>
            <a:endParaRPr lang="fr-FR"/>
          </a:p>
        </p:txBody>
      </p:sp>
      <p:sp>
        <p:nvSpPr>
          <p:cNvPr id="5" name="Rectangle 4"/>
          <p:cNvSpPr/>
          <p:nvPr/>
        </p:nvSpPr>
        <p:spPr>
          <a:xfrm>
            <a:off x="125760" y="1124744"/>
            <a:ext cx="8892480" cy="5324535"/>
          </a:xfrm>
          <a:prstGeom prst="rect">
            <a:avLst/>
          </a:prstGeom>
        </p:spPr>
        <p:txBody>
          <a:bodyPr wrap="square">
            <a:spAutoFit/>
          </a:bodyPr>
          <a:lstStyle/>
          <a:p>
            <a:pPr marL="742950" lvl="1" indent="-285750">
              <a:buFont typeface="Arial" pitchFamily="34" charset="0"/>
              <a:buChar char="•"/>
            </a:pPr>
            <a:r>
              <a:rPr lang="fr-FR" sz="2000" dirty="0" smtClean="0">
                <a:sym typeface="Wingdings" pitchFamily="2" charset="2"/>
              </a:rPr>
              <a:t>L’embrayage </a:t>
            </a:r>
            <a:r>
              <a:rPr lang="fr-FR" sz="2000" smtClean="0">
                <a:sym typeface="Wingdings" pitchFamily="2" charset="2"/>
              </a:rPr>
              <a:t>mécanique </a:t>
            </a:r>
            <a:endParaRPr lang="fr-FR" sz="2000" dirty="0" smtClean="0">
              <a:sym typeface="Wingdings" pitchFamily="2" charset="2"/>
            </a:endParaRPr>
          </a:p>
          <a:p>
            <a:pPr marL="742950" lvl="1" indent="-285750">
              <a:buFont typeface="Arial" pitchFamily="34" charset="0"/>
              <a:buChar char="•"/>
            </a:pPr>
            <a:endParaRPr lang="fr-FR" sz="2000" dirty="0" smtClean="0">
              <a:sym typeface="Wingdings" pitchFamily="2" charset="2"/>
            </a:endParaRPr>
          </a:p>
          <a:p>
            <a:pPr marL="742950" lvl="1" indent="-285750">
              <a:buFont typeface="Arial" pitchFamily="34" charset="0"/>
              <a:buChar char="•"/>
            </a:pPr>
            <a:r>
              <a:rPr lang="fr-FR" sz="2000" dirty="0" smtClean="0">
                <a:sym typeface="Wingdings" pitchFamily="2" charset="2"/>
              </a:rPr>
              <a:t>Existence d’autre type d’embrayage : hydraulique, uniquement pour les boîtes de vitesses automatique qui se décline sous plusieurs formes </a:t>
            </a:r>
          </a:p>
          <a:p>
            <a:pPr marL="742950" lvl="1" indent="-285750">
              <a:buFont typeface="Arial" pitchFamily="34" charset="0"/>
              <a:buChar char="•"/>
            </a:pPr>
            <a:endParaRPr lang="fr-FR" sz="2000" dirty="0">
              <a:sym typeface="Wingdings" pitchFamily="2" charset="2"/>
            </a:endParaRPr>
          </a:p>
          <a:p>
            <a:pPr marL="742950" lvl="1" indent="-285750">
              <a:buFont typeface="Arial" pitchFamily="34" charset="0"/>
              <a:buChar char="•"/>
            </a:pPr>
            <a:r>
              <a:rPr lang="fr-FR" sz="2000" dirty="0" smtClean="0">
                <a:sym typeface="Wingdings" pitchFamily="2" charset="2"/>
              </a:rPr>
              <a:t>Existence de différentes boîtes de vitesses :</a:t>
            </a:r>
          </a:p>
          <a:p>
            <a:pPr marL="1200150" lvl="2" indent="-285750">
              <a:buFont typeface="Arial" pitchFamily="34" charset="0"/>
              <a:buChar char="•"/>
            </a:pPr>
            <a:r>
              <a:rPr lang="fr-FR" sz="2000" dirty="0" smtClean="0">
                <a:sym typeface="Wingdings" pitchFamily="2" charset="2"/>
              </a:rPr>
              <a:t>Manuelles (les plus courantes avec embrayage et passage de vitesse)</a:t>
            </a:r>
          </a:p>
          <a:p>
            <a:pPr marL="1200150" lvl="2" indent="-285750">
              <a:buFont typeface="Arial" pitchFamily="34" charset="0"/>
              <a:buChar char="•"/>
            </a:pPr>
            <a:r>
              <a:rPr lang="fr-FR" sz="2000" dirty="0" smtClean="0">
                <a:sym typeface="Wingdings" pitchFamily="2" charset="2"/>
              </a:rPr>
              <a:t>Robotisée (passage de vitesse), mais qui peuvent se décliner sous plusieurs types (passage en automatique possible …)</a:t>
            </a:r>
          </a:p>
          <a:p>
            <a:pPr marL="1200150" lvl="2" indent="-285750">
              <a:buFont typeface="Arial" pitchFamily="34" charset="0"/>
              <a:buChar char="•"/>
            </a:pPr>
            <a:r>
              <a:rPr lang="fr-FR" sz="2000" dirty="0" smtClean="0">
                <a:sym typeface="Wingdings" pitchFamily="2" charset="2"/>
              </a:rPr>
              <a:t>Automatique (aucune gestion du passage de vitesse)</a:t>
            </a:r>
          </a:p>
          <a:p>
            <a:pPr marL="742950" lvl="1" indent="-285750">
              <a:buFont typeface="Arial" pitchFamily="34" charset="0"/>
              <a:buChar char="•"/>
            </a:pPr>
            <a:r>
              <a:rPr lang="fr-FR" sz="2000" dirty="0" smtClean="0">
                <a:sym typeface="Wingdings" pitchFamily="2" charset="2"/>
              </a:rPr>
              <a:t>Boîte de vitesse =&gt; couple (et donc un rendement) maximum qui varie suivant les moteurs, l’utilisation (montée, vitesse …)</a:t>
            </a:r>
          </a:p>
          <a:p>
            <a:pPr marL="742950" lvl="1" indent="-285750">
              <a:buFont typeface="Arial" pitchFamily="34" charset="0"/>
              <a:buChar char="•"/>
            </a:pPr>
            <a:r>
              <a:rPr lang="fr-FR" sz="2000" dirty="0" smtClean="0">
                <a:sym typeface="Wingdings" pitchFamily="2" charset="2"/>
              </a:rPr>
              <a:t>2 type d’implantation du moteur : longitudinal (dans l’axe de rotation du vilebrequin et des roue)  ou transversal (perpendiculaire à cet axe) </a:t>
            </a:r>
          </a:p>
          <a:p>
            <a:pPr marL="742950" lvl="1" indent="-285750">
              <a:buFont typeface="Arial" pitchFamily="34" charset="0"/>
              <a:buChar char="•"/>
            </a:pPr>
            <a:r>
              <a:rPr lang="fr-FR" sz="2000" dirty="0" smtClean="0">
                <a:sym typeface="Wingdings" pitchFamily="2" charset="2"/>
              </a:rPr>
              <a:t>Différentiel permet à la voiture de tourner (orientation et vitesse de rotation différente suivant leur emplacement)  </a:t>
            </a:r>
            <a:endParaRPr lang="fr-FR" sz="2000" dirty="0">
              <a:sym typeface="Wingdings" pitchFamily="2" charset="2"/>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4143" y="0"/>
            <a:ext cx="1569345" cy="787400"/>
          </a:xfrm>
          <a:prstGeom prst="rect">
            <a:avLst/>
          </a:prstGeom>
        </p:spPr>
      </p:pic>
    </p:spTree>
    <p:extLst>
      <p:ext uri="{BB962C8B-B14F-4D97-AF65-F5344CB8AC3E}">
        <p14:creationId xmlns:p14="http://schemas.microsoft.com/office/powerpoint/2010/main" val="103472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686330-ED2D-434A-85FA-DC67D8892DF5}" type="slidenum">
              <a:rPr lang="fr-FR" smtClean="0"/>
              <a:t>3</a:t>
            </a:fld>
            <a:endParaRPr lang="fr-FR"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1"/>
            <a:ext cx="1835696" cy="92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2"/>
          <p:cNvSpPr>
            <a:spLocks noGrp="1"/>
          </p:cNvSpPr>
          <p:nvPr>
            <p:ph idx="1"/>
          </p:nvPr>
        </p:nvSpPr>
        <p:spPr/>
        <p:txBody>
          <a:bodyPr>
            <a:normAutofit/>
          </a:bodyPr>
          <a:lstStyle/>
          <a:p>
            <a:pPr marL="137160" indent="0" algn="ctr">
              <a:buNone/>
            </a:pPr>
            <a:r>
              <a:rPr lang="fr-FR" sz="4000" b="1" dirty="0" smtClean="0">
                <a:solidFill>
                  <a:srgbClr val="FF0000"/>
                </a:solidFill>
                <a:latin typeface="Calibri" pitchFamily="34" charset="0"/>
                <a:cs typeface="Calibri" pitchFamily="34" charset="0"/>
              </a:rPr>
              <a:t>I L’embrayage </a:t>
            </a:r>
          </a:p>
          <a:p>
            <a:pPr marL="137160" indent="0" algn="ctr">
              <a:buNone/>
            </a:pPr>
            <a:endParaRPr lang="fr-FR" sz="4000" b="1" dirty="0">
              <a:solidFill>
                <a:srgbClr val="FF0000"/>
              </a:solidFill>
              <a:latin typeface="Calibri" pitchFamily="34" charset="0"/>
              <a:cs typeface="Calibri" pitchFamily="34" charset="0"/>
            </a:endParaRPr>
          </a:p>
          <a:p>
            <a:pPr marL="137160" indent="0" algn="ctr">
              <a:buNone/>
            </a:pPr>
            <a:r>
              <a:rPr lang="fr-FR" sz="4000" b="1" dirty="0" smtClean="0">
                <a:solidFill>
                  <a:srgbClr val="FF0000"/>
                </a:solidFill>
                <a:latin typeface="Calibri" pitchFamily="34" charset="0"/>
                <a:cs typeface="Calibri" pitchFamily="34" charset="0"/>
              </a:rPr>
              <a:t>II La boite de vitesse </a:t>
            </a:r>
          </a:p>
          <a:p>
            <a:pPr marL="137160" indent="0" algn="ctr">
              <a:buNone/>
            </a:pPr>
            <a:endParaRPr lang="fr-FR" sz="4000" b="1" dirty="0">
              <a:solidFill>
                <a:srgbClr val="FF0000"/>
              </a:solidFill>
              <a:latin typeface="Calibri" pitchFamily="34" charset="0"/>
              <a:cs typeface="Calibri" pitchFamily="34" charset="0"/>
            </a:endParaRPr>
          </a:p>
          <a:p>
            <a:pPr marL="137160" indent="0" algn="ctr">
              <a:buNone/>
            </a:pPr>
            <a:r>
              <a:rPr lang="fr-FR" sz="4000" b="1" dirty="0" smtClean="0">
                <a:solidFill>
                  <a:srgbClr val="FF0000"/>
                </a:solidFill>
                <a:latin typeface="Calibri" pitchFamily="34" charset="0"/>
                <a:cs typeface="Calibri" pitchFamily="34" charset="0"/>
              </a:rPr>
              <a:t>III Le différentiel</a:t>
            </a:r>
            <a:endParaRPr lang="fr-FR" sz="4000" b="1" dirty="0">
              <a:solidFill>
                <a:srgbClr val="FF0000"/>
              </a:solidFill>
              <a:latin typeface="Calibri" pitchFamily="34" charset="0"/>
              <a:cs typeface="Calibri" pitchFamily="34" charset="0"/>
            </a:endParaRPr>
          </a:p>
        </p:txBody>
      </p:sp>
      <p:sp>
        <p:nvSpPr>
          <p:cNvPr id="7" name="Titre 1"/>
          <p:cNvSpPr>
            <a:spLocks noGrp="1"/>
          </p:cNvSpPr>
          <p:nvPr>
            <p:ph type="title"/>
          </p:nvPr>
        </p:nvSpPr>
        <p:spPr>
          <a:xfrm>
            <a:off x="395536" y="188640"/>
            <a:ext cx="8229600" cy="1143000"/>
          </a:xfrm>
        </p:spPr>
        <p:txBody>
          <a:bodyPr/>
          <a:lstStyle/>
          <a:p>
            <a:r>
              <a:rPr lang="fr-FR" dirty="0" smtClean="0">
                <a:solidFill>
                  <a:srgbClr val="FF0000"/>
                </a:solidFill>
              </a:rPr>
              <a:t>Sommaire</a:t>
            </a:r>
            <a:endParaRPr lang="fr-FR" dirty="0">
              <a:solidFill>
                <a:srgbClr val="FF0000"/>
              </a:solidFill>
            </a:endParaRPr>
          </a:p>
        </p:txBody>
      </p:sp>
      <p:sp>
        <p:nvSpPr>
          <p:cNvPr id="8" name="ZoneTexte 7"/>
          <p:cNvSpPr txBox="1"/>
          <p:nvPr/>
        </p:nvSpPr>
        <p:spPr>
          <a:xfrm>
            <a:off x="457200" y="2175247"/>
            <a:ext cx="3605474" cy="461665"/>
          </a:xfrm>
          <a:prstGeom prst="rect">
            <a:avLst/>
          </a:prstGeom>
          <a:noFill/>
        </p:spPr>
        <p:txBody>
          <a:bodyPr wrap="none" rtlCol="0">
            <a:spAutoFit/>
          </a:bodyPr>
          <a:lstStyle/>
          <a:p>
            <a:r>
              <a:rPr lang="fr-FR" sz="2400" dirty="0" smtClean="0"/>
              <a:t>1. Embrayage mécanique</a:t>
            </a:r>
            <a:endParaRPr lang="fr-FR" sz="2400" dirty="0"/>
          </a:p>
        </p:txBody>
      </p:sp>
      <p:sp>
        <p:nvSpPr>
          <p:cNvPr id="9" name="ZoneTexte 8"/>
          <p:cNvSpPr txBox="1"/>
          <p:nvPr/>
        </p:nvSpPr>
        <p:spPr>
          <a:xfrm>
            <a:off x="395536" y="2636912"/>
            <a:ext cx="7571511" cy="461665"/>
          </a:xfrm>
          <a:prstGeom prst="rect">
            <a:avLst/>
          </a:prstGeom>
          <a:noFill/>
        </p:spPr>
        <p:txBody>
          <a:bodyPr wrap="square" rtlCol="0">
            <a:spAutoFit/>
          </a:bodyPr>
          <a:lstStyle/>
          <a:p>
            <a:pPr algn="ctr"/>
            <a:r>
              <a:rPr lang="fr-FR" sz="2400" dirty="0" smtClean="0"/>
              <a:t>2. Embrayage </a:t>
            </a:r>
            <a:r>
              <a:rPr lang="fr-FR" sz="2400" dirty="0"/>
              <a:t>hydraulique </a:t>
            </a:r>
            <a:r>
              <a:rPr lang="fr-FR" sz="2400" dirty="0" smtClean="0"/>
              <a:t>ou convertisseur </a:t>
            </a:r>
            <a:r>
              <a:rPr lang="fr-FR" sz="2400" dirty="0"/>
              <a:t>de couple</a:t>
            </a:r>
          </a:p>
        </p:txBody>
      </p:sp>
    </p:spTree>
    <p:extLst>
      <p:ext uri="{BB962C8B-B14F-4D97-AF65-F5344CB8AC3E}">
        <p14:creationId xmlns:p14="http://schemas.microsoft.com/office/powerpoint/2010/main" val="1196894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jacky.wallet.free.fr/Jacky/Automobile/Embrayage/principe_de_fonc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832" y="1844824"/>
            <a:ext cx="627033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1"/>
          <p:cNvSpPr>
            <a:spLocks noGrp="1"/>
          </p:cNvSpPr>
          <p:nvPr>
            <p:ph type="title"/>
          </p:nvPr>
        </p:nvSpPr>
        <p:spPr>
          <a:xfrm>
            <a:off x="427037" y="44624"/>
            <a:ext cx="8229600" cy="1143000"/>
          </a:xfrm>
        </p:spPr>
        <p:txBody>
          <a:bodyPr/>
          <a:lstStyle/>
          <a:p>
            <a:r>
              <a:rPr lang="fr-FR" dirty="0" smtClean="0">
                <a:solidFill>
                  <a:srgbClr val="FF0000"/>
                </a:solidFill>
              </a:rPr>
              <a:t>I L’embrayage</a:t>
            </a:r>
            <a:endParaRPr lang="fr-FR" dirty="0">
              <a:solidFill>
                <a:srgbClr val="FF0000"/>
              </a:solidFill>
            </a:endParaRPr>
          </a:p>
        </p:txBody>
      </p:sp>
      <p:sp>
        <p:nvSpPr>
          <p:cNvPr id="2" name="ZoneTexte 1"/>
          <p:cNvSpPr txBox="1"/>
          <p:nvPr/>
        </p:nvSpPr>
        <p:spPr>
          <a:xfrm>
            <a:off x="2769263" y="1239143"/>
            <a:ext cx="3605474" cy="461665"/>
          </a:xfrm>
          <a:prstGeom prst="rect">
            <a:avLst/>
          </a:prstGeom>
          <a:noFill/>
        </p:spPr>
        <p:txBody>
          <a:bodyPr wrap="none" rtlCol="0">
            <a:spAutoFit/>
          </a:bodyPr>
          <a:lstStyle/>
          <a:p>
            <a:r>
              <a:rPr lang="fr-FR" sz="2400" dirty="0" smtClean="0"/>
              <a:t>1. Embrayage mécanique</a:t>
            </a:r>
            <a:endParaRPr lang="fr-FR" sz="2400" dirty="0"/>
          </a:p>
        </p:txBody>
      </p:sp>
    </p:spTree>
    <p:extLst>
      <p:ext uri="{BB962C8B-B14F-4D97-AF65-F5344CB8AC3E}">
        <p14:creationId xmlns:p14="http://schemas.microsoft.com/office/powerpoint/2010/main" val="2647224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686330-ED2D-434A-85FA-DC67D8892DF5}" type="slidenum">
              <a:rPr lang="fr-FR" smtClean="0"/>
              <a:t>5</a:t>
            </a:fld>
            <a:endParaRPr lang="fr-FR"/>
          </a:p>
        </p:txBody>
      </p:sp>
      <p:pic>
        <p:nvPicPr>
          <p:cNvPr id="2" name="D6_boîte_manuel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8174" y="1003630"/>
            <a:ext cx="6467653" cy="4850740"/>
          </a:xfrm>
          <a:prstGeom prst="rect">
            <a:avLst/>
          </a:prstGeom>
        </p:spPr>
      </p:pic>
      <p:sp>
        <p:nvSpPr>
          <p:cNvPr id="6" name="ZoneTexte 5"/>
          <p:cNvSpPr txBox="1"/>
          <p:nvPr/>
        </p:nvSpPr>
        <p:spPr>
          <a:xfrm>
            <a:off x="2769263" y="404664"/>
            <a:ext cx="3605474" cy="461665"/>
          </a:xfrm>
          <a:prstGeom prst="rect">
            <a:avLst/>
          </a:prstGeom>
          <a:noFill/>
        </p:spPr>
        <p:txBody>
          <a:bodyPr wrap="none" rtlCol="0">
            <a:spAutoFit/>
          </a:bodyPr>
          <a:lstStyle/>
          <a:p>
            <a:r>
              <a:rPr lang="fr-FR" sz="2400" dirty="0" smtClean="0"/>
              <a:t>1. Embrayage mécanique</a:t>
            </a:r>
            <a:endParaRPr lang="fr-FR" sz="2400" dirty="0"/>
          </a:p>
        </p:txBody>
      </p:sp>
    </p:spTree>
    <p:extLst>
      <p:ext uri="{BB962C8B-B14F-4D97-AF65-F5344CB8AC3E}">
        <p14:creationId xmlns:p14="http://schemas.microsoft.com/office/powerpoint/2010/main" val="2475549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C686330-ED2D-434A-85FA-DC67D8892DF5}" type="slidenum">
              <a:rPr lang="fr-FR" smtClean="0"/>
              <a:t>6</a:t>
            </a:fld>
            <a:endParaRPr lang="fr-F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3924436" cy="294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312865"/>
            <a:ext cx="5653044" cy="335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4187787" y="1316812"/>
            <a:ext cx="4237057" cy="830997"/>
          </a:xfrm>
          <a:prstGeom prst="rect">
            <a:avLst/>
          </a:prstGeom>
          <a:noFill/>
        </p:spPr>
        <p:txBody>
          <a:bodyPr wrap="none" rtlCol="0">
            <a:spAutoFit/>
          </a:bodyPr>
          <a:lstStyle/>
          <a:p>
            <a:pPr algn="ctr"/>
            <a:r>
              <a:rPr lang="fr-FR" sz="2400" dirty="0" smtClean="0"/>
              <a:t>2. Embrayage </a:t>
            </a:r>
            <a:r>
              <a:rPr lang="fr-FR" sz="2400" dirty="0"/>
              <a:t>hydraulique ou</a:t>
            </a:r>
          </a:p>
          <a:p>
            <a:pPr algn="ctr"/>
            <a:r>
              <a:rPr lang="fr-FR" sz="2400" dirty="0" smtClean="0"/>
              <a:t>convertisseur </a:t>
            </a:r>
            <a:r>
              <a:rPr lang="fr-FR" sz="2400" dirty="0"/>
              <a:t>de couple</a:t>
            </a:r>
          </a:p>
        </p:txBody>
      </p:sp>
    </p:spTree>
    <p:extLst>
      <p:ext uri="{BB962C8B-B14F-4D97-AF65-F5344CB8AC3E}">
        <p14:creationId xmlns:p14="http://schemas.microsoft.com/office/powerpoint/2010/main" val="4077018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643188" y="1428750"/>
            <a:ext cx="4044950" cy="400050"/>
          </a:xfrm>
          <a:prstGeom prst="rect">
            <a:avLst/>
          </a:prstGeom>
          <a:noFill/>
          <a:ln w="9525">
            <a:noFill/>
            <a:miter lim="800000"/>
            <a:headEnd/>
            <a:tailEnd/>
          </a:ln>
          <a:effectLst/>
        </p:spPr>
        <p:txBody>
          <a:bodyPr wrap="none">
            <a:spAutoFit/>
          </a:bodyPr>
          <a:lstStyle/>
          <a:p>
            <a:pPr algn="just">
              <a:defRPr/>
            </a:pPr>
            <a:r>
              <a:rPr lang="fr-FR" sz="2000" b="1" dirty="0">
                <a:effectLst>
                  <a:outerShdw blurRad="38100" dist="38100" dir="2700000" algn="tl">
                    <a:srgbClr val="C0C0C0"/>
                  </a:outerShdw>
                </a:effectLst>
                <a:latin typeface="Arial" charset="0"/>
              </a:rPr>
              <a:t>Pourquoi une boite à vitesses ?</a:t>
            </a:r>
            <a:endParaRPr lang="fr-FR" b="1" dirty="0">
              <a:effectLst>
                <a:outerShdw blurRad="38100" dist="38100" dir="2700000" algn="tl">
                  <a:srgbClr val="C0C0C0"/>
                </a:outerShdw>
              </a:effectLst>
              <a:latin typeface="Arial" charset="0"/>
            </a:endParaRPr>
          </a:p>
        </p:txBody>
      </p:sp>
      <p:pic>
        <p:nvPicPr>
          <p:cNvPr id="3078" name="Image 9" descr="xx08_4333ca0814615.jpg"/>
          <p:cNvPicPr>
            <a:picLocks noChangeAspect="1"/>
          </p:cNvPicPr>
          <p:nvPr/>
        </p:nvPicPr>
        <p:blipFill>
          <a:blip r:embed="rId3">
            <a:extLst>
              <a:ext uri="{28A0092B-C50C-407E-A947-70E740481C1C}">
                <a14:useLocalDpi xmlns:a14="http://schemas.microsoft.com/office/drawing/2010/main" val="0"/>
              </a:ext>
            </a:extLst>
          </a:blip>
          <a:srcRect t="19987" r="60634" b="20055"/>
          <a:stretch>
            <a:fillRect/>
          </a:stretch>
        </p:blipFill>
        <p:spPr bwMode="auto">
          <a:xfrm>
            <a:off x="5796136" y="2224404"/>
            <a:ext cx="316388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Text Box 5"/>
              <p:cNvSpPr txBox="1">
                <a:spLocks noChangeArrowheads="1"/>
              </p:cNvSpPr>
              <p:nvPr/>
            </p:nvSpPr>
            <p:spPr bwMode="auto">
              <a:xfrm>
                <a:off x="179512" y="2224404"/>
                <a:ext cx="5478205" cy="3921202"/>
              </a:xfrm>
              <a:prstGeom prst="rect">
                <a:avLst/>
              </a:prstGeom>
              <a:noFill/>
              <a:ln w="9525">
                <a:noFill/>
                <a:miter lim="800000"/>
                <a:headEnd/>
                <a:tailEnd/>
              </a:ln>
              <a:effectLst/>
            </p:spPr>
            <p:txBody>
              <a:bodyPr wrap="square">
                <a:spAutoFit/>
              </a:bodyPr>
              <a:lstStyle/>
              <a:p>
                <a:pPr algn="just">
                  <a:defRPr/>
                </a:pPr>
                <a:r>
                  <a:rPr lang="fr-FR" sz="2000" b="1" dirty="0" smtClean="0">
                    <a:effectLst>
                      <a:outerShdw blurRad="38100" dist="38100" dir="2700000" algn="tl">
                        <a:srgbClr val="C0C0C0"/>
                      </a:outerShdw>
                    </a:effectLst>
                    <a:latin typeface="Arial" charset="0"/>
                  </a:rPr>
                  <a:t>Caractéristiques d’un moteur thermique : </a:t>
                </a:r>
              </a:p>
              <a:p>
                <a:pPr algn="just">
                  <a:defRPr/>
                </a:pPr>
                <a:endParaRPr lang="fr-FR" sz="2000" b="1" dirty="0">
                  <a:effectLst>
                    <a:outerShdw blurRad="38100" dist="38100" dir="2700000" algn="tl">
                      <a:srgbClr val="C0C0C0"/>
                    </a:outerShdw>
                  </a:effectLst>
                  <a:latin typeface="Arial" charset="0"/>
                </a:endParaRPr>
              </a:p>
              <a:p>
                <a:pPr marL="342900" indent="-342900" algn="just">
                  <a:buFontTx/>
                  <a:buChar char="-"/>
                  <a:defRPr/>
                </a:pPr>
                <a:r>
                  <a:rPr lang="fr-FR" sz="2000" dirty="0" smtClean="0">
                    <a:effectLst>
                      <a:outerShdw blurRad="38100" dist="38100" dir="2700000" algn="tl">
                        <a:srgbClr val="C0C0C0"/>
                      </a:outerShdw>
                    </a:effectLst>
                    <a:latin typeface="Arial" charset="0"/>
                  </a:rPr>
                  <a:t>Couple maximum disponible sur une plage restreinte de régime moteur </a:t>
                </a:r>
                <a:endParaRPr lang="fr-FR" sz="2000" dirty="0">
                  <a:effectLst>
                    <a:outerShdw blurRad="38100" dist="38100" dir="2700000" algn="tl">
                      <a:srgbClr val="C0C0C0"/>
                    </a:outerShdw>
                  </a:effectLst>
                  <a:latin typeface="Arial" charset="0"/>
                </a:endParaRPr>
              </a:p>
              <a:p>
                <a:pPr algn="just">
                  <a:defRPr/>
                </a:pPr>
                <a:r>
                  <a:rPr lang="fr-FR" sz="2000" dirty="0" smtClean="0">
                    <a:effectLst>
                      <a:outerShdw blurRad="38100" dist="38100" dir="2700000" algn="tl">
                        <a:srgbClr val="C0C0C0"/>
                      </a:outerShdw>
                    </a:effectLst>
                    <a:latin typeface="Arial" charset="0"/>
                    <a:sym typeface="Wingdings" panose="05000000000000000000" pitchFamily="2" charset="2"/>
                  </a:rPr>
                  <a:t> régime idéal pour lequel le rendement moteur est le maximum</a:t>
                </a:r>
                <a:endParaRPr lang="fr-FR" sz="2000" dirty="0" smtClean="0">
                  <a:effectLst>
                    <a:outerShdw blurRad="38100" dist="38100" dir="2700000" algn="tl">
                      <a:srgbClr val="C0C0C0"/>
                    </a:outerShdw>
                  </a:effectLst>
                  <a:latin typeface="Arial" charset="0"/>
                </a:endParaRPr>
              </a:p>
              <a:p>
                <a:pPr algn="just">
                  <a:defRPr/>
                </a:pPr>
                <a:endParaRPr lang="fr-FR" sz="2000" dirty="0">
                  <a:effectLst>
                    <a:outerShdw blurRad="38100" dist="38100" dir="2700000" algn="tl">
                      <a:srgbClr val="C0C0C0"/>
                    </a:outerShdw>
                  </a:effectLst>
                  <a:latin typeface="Arial" charset="0"/>
                </a:endParaRPr>
              </a:p>
              <a:p>
                <a:pPr>
                  <a:defRPr/>
                </a:pPr>
                <a:r>
                  <a:rPr lang="fr-FR" sz="2000" dirty="0" smtClean="0">
                    <a:effectLst>
                      <a:outerShdw blurRad="38100" dist="38100" dir="2700000" algn="tl">
                        <a:srgbClr val="C0C0C0"/>
                      </a:outerShdw>
                    </a:effectLst>
                    <a:latin typeface="Arial" charset="0"/>
                  </a:rPr>
                  <a:t>- Moteur tourne beaucoup plus vite que les roues (</a:t>
                </a:r>
                <a14:m>
                  <m:oMath xmlns:m="http://schemas.openxmlformats.org/officeDocument/2006/math">
                    <m:r>
                      <a:rPr lang="fr-FR" sz="2000" b="0" i="1" smtClean="0">
                        <a:effectLst>
                          <a:outerShdw blurRad="38100" dist="38100" dir="2700000" algn="tl">
                            <a:srgbClr val="C0C0C0"/>
                          </a:outerShdw>
                        </a:effectLst>
                        <a:latin typeface="Cambria Math"/>
                      </a:rPr>
                      <m:t>130</m:t>
                    </m:r>
                    <m:f>
                      <m:fPr>
                        <m:ctrlPr>
                          <a:rPr lang="fr-FR" sz="2000" b="0" i="1" smtClean="0">
                            <a:effectLst>
                              <a:outerShdw blurRad="38100" dist="38100" dir="2700000" algn="tl">
                                <a:srgbClr val="C0C0C0"/>
                              </a:outerShdw>
                            </a:effectLst>
                            <a:latin typeface="Cambria Math" panose="02040503050406030204" pitchFamily="18" charset="0"/>
                          </a:rPr>
                        </m:ctrlPr>
                      </m:fPr>
                      <m:num>
                        <m:r>
                          <a:rPr lang="fr-FR" sz="2000" b="0" i="1" smtClean="0">
                            <a:effectLst>
                              <a:outerShdw blurRad="38100" dist="38100" dir="2700000" algn="tl">
                                <a:srgbClr val="C0C0C0"/>
                              </a:outerShdw>
                            </a:effectLst>
                            <a:latin typeface="Cambria Math"/>
                          </a:rPr>
                          <m:t>𝑘𝑚</m:t>
                        </m:r>
                      </m:num>
                      <m:den>
                        <m:r>
                          <a:rPr lang="fr-FR" sz="2000" b="0" i="1" smtClean="0">
                            <a:effectLst>
                              <a:outerShdw blurRad="38100" dist="38100" dir="2700000" algn="tl">
                                <a:srgbClr val="C0C0C0"/>
                              </a:outerShdw>
                            </a:effectLst>
                            <a:latin typeface="Cambria Math"/>
                          </a:rPr>
                          <m:t>h</m:t>
                        </m:r>
                      </m:den>
                    </m:f>
                    <m:r>
                      <a:rPr lang="fr-FR" sz="2000" b="0" i="1" smtClean="0">
                        <a:effectLst>
                          <a:outerShdw blurRad="38100" dist="38100" dir="2700000" algn="tl">
                            <a:srgbClr val="C0C0C0"/>
                          </a:outerShdw>
                        </a:effectLst>
                        <a:latin typeface="Cambria Math"/>
                      </a:rPr>
                      <m:t> </m:t>
                    </m:r>
                    <m:r>
                      <a:rPr lang="fr-FR" sz="2000" b="0" i="1" smtClean="0">
                        <a:effectLst>
                          <a:outerShdw blurRad="38100" dist="38100" dir="2700000" algn="tl">
                            <a:srgbClr val="C0C0C0"/>
                          </a:outerShdw>
                        </a:effectLst>
                        <a:latin typeface="Cambria Math"/>
                        <a:ea typeface="Cambria Math"/>
                      </a:rPr>
                      <m:t>≈600 à 800 </m:t>
                    </m:r>
                    <m:r>
                      <a:rPr lang="fr-FR" sz="2000" b="0" i="1" smtClean="0">
                        <a:effectLst>
                          <a:outerShdw blurRad="38100" dist="38100" dir="2700000" algn="tl">
                            <a:srgbClr val="C0C0C0"/>
                          </a:outerShdw>
                        </a:effectLst>
                        <a:latin typeface="Cambria Math"/>
                        <a:ea typeface="Cambria Math"/>
                      </a:rPr>
                      <m:t>𝑡𝑟</m:t>
                    </m:r>
                    <m:r>
                      <a:rPr lang="fr-FR" sz="2000" b="0" i="1" smtClean="0">
                        <a:effectLst>
                          <a:outerShdw blurRad="38100" dist="38100" dir="2700000" algn="tl">
                            <a:srgbClr val="C0C0C0"/>
                          </a:outerShdw>
                        </a:effectLst>
                        <a:latin typeface="Cambria Math"/>
                        <a:ea typeface="Cambria Math"/>
                      </a:rPr>
                      <m:t>/</m:t>
                    </m:r>
                    <m:func>
                      <m:funcPr>
                        <m:ctrlPr>
                          <a:rPr lang="fr-FR" sz="2000" b="0" i="1" smtClean="0">
                            <a:effectLst>
                              <a:outerShdw blurRad="38100" dist="38100" dir="2700000" algn="tl">
                                <a:srgbClr val="C0C0C0"/>
                              </a:outerShdw>
                            </a:effectLst>
                            <a:latin typeface="Cambria Math" panose="02040503050406030204" pitchFamily="18" charset="0"/>
                            <a:ea typeface="Cambria Math"/>
                          </a:rPr>
                        </m:ctrlPr>
                      </m:funcPr>
                      <m:fName>
                        <m:r>
                          <m:rPr>
                            <m:sty m:val="p"/>
                          </m:rPr>
                          <a:rPr lang="fr-FR" sz="2000" b="0" i="0" smtClean="0">
                            <a:effectLst>
                              <a:outerShdw blurRad="38100" dist="38100" dir="2700000" algn="tl">
                                <a:srgbClr val="C0C0C0"/>
                              </a:outerShdw>
                            </a:effectLst>
                            <a:latin typeface="Cambria Math"/>
                            <a:ea typeface="Cambria Math"/>
                          </a:rPr>
                          <m:t>min</m:t>
                        </m:r>
                      </m:fName>
                      <m:e>
                        <m:r>
                          <a:rPr lang="fr-FR" sz="2000" b="0" i="1" smtClean="0">
                            <a:effectLst>
                              <a:outerShdw blurRad="38100" dist="38100" dir="2700000" algn="tl">
                                <a:srgbClr val="C0C0C0"/>
                              </a:outerShdw>
                            </a:effectLst>
                            <a:latin typeface="Cambria Math"/>
                            <a:ea typeface="Cambria Math"/>
                          </a:rPr>
                          <m:t>𝑎𝑢𝑥</m:t>
                        </m:r>
                        <m:r>
                          <a:rPr lang="fr-FR" sz="2000" b="0" i="1" smtClean="0">
                            <a:effectLst>
                              <a:outerShdw blurRad="38100" dist="38100" dir="2700000" algn="tl">
                                <a:srgbClr val="C0C0C0"/>
                              </a:outerShdw>
                            </a:effectLst>
                            <a:latin typeface="Cambria Math"/>
                            <a:ea typeface="Cambria Math"/>
                          </a:rPr>
                          <m:t> </m:t>
                        </m:r>
                        <m:r>
                          <a:rPr lang="fr-FR" sz="2000" b="0" i="1" smtClean="0">
                            <a:effectLst>
                              <a:outerShdw blurRad="38100" dist="38100" dir="2700000" algn="tl">
                                <a:srgbClr val="C0C0C0"/>
                              </a:outerShdw>
                            </a:effectLst>
                            <a:latin typeface="Cambria Math"/>
                            <a:ea typeface="Cambria Math"/>
                          </a:rPr>
                          <m:t>𝑟𝑜𝑢𝑒𝑠</m:t>
                        </m:r>
                        <m:r>
                          <a:rPr lang="fr-FR" sz="2000" b="0" i="1" smtClean="0">
                            <a:effectLst>
                              <a:outerShdw blurRad="38100" dist="38100" dir="2700000" algn="tl">
                                <a:srgbClr val="C0C0C0"/>
                              </a:outerShdw>
                            </a:effectLst>
                            <a:latin typeface="Cambria Math"/>
                            <a:ea typeface="Cambria Math"/>
                          </a:rPr>
                          <m:t>)</m:t>
                        </m:r>
                      </m:e>
                    </m:func>
                  </m:oMath>
                </a14:m>
                <a:r>
                  <a:rPr lang="fr-FR" sz="2000" dirty="0" smtClean="0">
                    <a:effectLst>
                      <a:outerShdw blurRad="38100" dist="38100" dir="2700000" algn="tl">
                        <a:srgbClr val="C0C0C0"/>
                      </a:outerShdw>
                    </a:effectLst>
                    <a:latin typeface="Arial" charset="0"/>
                  </a:rPr>
                  <a:t> </a:t>
                </a:r>
              </a:p>
              <a:p>
                <a:pPr algn="just">
                  <a:defRPr/>
                </a:pPr>
                <a:endParaRPr lang="fr-FR" sz="2000" dirty="0">
                  <a:effectLst>
                    <a:outerShdw blurRad="38100" dist="38100" dir="2700000" algn="tl">
                      <a:srgbClr val="C0C0C0"/>
                    </a:outerShdw>
                  </a:effectLst>
                  <a:latin typeface="Arial" charset="0"/>
                </a:endParaRPr>
              </a:p>
              <a:p>
                <a:pPr algn="just">
                  <a:defRPr/>
                </a:pPr>
                <a:r>
                  <a:rPr lang="fr-FR" sz="2000" dirty="0" smtClean="0">
                    <a:effectLst>
                      <a:outerShdw blurRad="38100" dist="38100" dir="2700000" algn="tl">
                        <a:srgbClr val="C0C0C0"/>
                      </a:outerShdw>
                    </a:effectLst>
                    <a:latin typeface="Arial" charset="0"/>
                  </a:rPr>
                  <a:t>- Moteur ne tourne que dans un sens (marche arrière ?)</a:t>
                </a:r>
                <a:endParaRPr lang="fr-FR" sz="2000" dirty="0">
                  <a:effectLst>
                    <a:outerShdw blurRad="38100" dist="38100" dir="2700000" algn="tl">
                      <a:srgbClr val="C0C0C0"/>
                    </a:outerShdw>
                  </a:effectLst>
                  <a:latin typeface="Arial" charset="0"/>
                </a:endParaRPr>
              </a:p>
            </p:txBody>
          </p:sp>
        </mc:Choice>
        <mc:Fallback xmlns="">
          <p:sp>
            <p:nvSpPr>
              <p:cNvPr id="11" name="Text Box 5"/>
              <p:cNvSpPr txBox="1">
                <a:spLocks noRot="1" noChangeAspect="1" noMove="1" noResize="1" noEditPoints="1" noAdjustHandles="1" noChangeArrowheads="1" noChangeShapeType="1" noTextEdit="1"/>
              </p:cNvSpPr>
              <p:nvPr/>
            </p:nvSpPr>
            <p:spPr bwMode="auto">
              <a:xfrm>
                <a:off x="179512" y="2224404"/>
                <a:ext cx="5478205" cy="3921202"/>
              </a:xfrm>
              <a:prstGeom prst="rect">
                <a:avLst/>
              </a:prstGeom>
              <a:blipFill rotWithShape="0">
                <a:blip r:embed="rId4"/>
                <a:stretch>
                  <a:fillRect l="-1224" t="-778" r="-1669" b="-2799"/>
                </a:stretch>
              </a:blipFill>
              <a:ln w="9525">
                <a:noFill/>
                <a:miter lim="800000"/>
                <a:headEnd/>
                <a:tailEnd/>
              </a:ln>
              <a:effectLst/>
            </p:spPr>
            <p:txBody>
              <a:bodyPr/>
              <a:lstStyle/>
              <a:p>
                <a:r>
                  <a:rPr lang="fr-FR">
                    <a:noFill/>
                  </a:rPr>
                  <a:t> </a:t>
                </a:r>
              </a:p>
            </p:txBody>
          </p:sp>
        </mc:Fallback>
      </mc:AlternateContent>
      <p:sp>
        <p:nvSpPr>
          <p:cNvPr id="8" name="Titre 1"/>
          <p:cNvSpPr>
            <a:spLocks noGrp="1"/>
          </p:cNvSpPr>
          <p:nvPr>
            <p:ph type="title"/>
          </p:nvPr>
        </p:nvSpPr>
        <p:spPr>
          <a:xfrm>
            <a:off x="427037" y="47625"/>
            <a:ext cx="8229600" cy="1143000"/>
          </a:xfrm>
        </p:spPr>
        <p:txBody>
          <a:bodyPr/>
          <a:lstStyle/>
          <a:p>
            <a:r>
              <a:rPr lang="fr-FR" smtClean="0">
                <a:solidFill>
                  <a:srgbClr val="FF0000"/>
                </a:solidFill>
              </a:rPr>
              <a:t>II La boite de vitesse</a:t>
            </a:r>
            <a:endParaRPr lang="fr-FR" dirty="0">
              <a:solidFill>
                <a:srgbClr val="FF0000"/>
              </a:solidFill>
            </a:endParaRPr>
          </a:p>
        </p:txBody>
      </p:sp>
    </p:spTree>
    <p:extLst>
      <p:ext uri="{BB962C8B-B14F-4D97-AF65-F5344CB8AC3E}">
        <p14:creationId xmlns:p14="http://schemas.microsoft.com/office/powerpoint/2010/main" val="2742749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Image 7" descr="xx08_4333ca0814615.jpg"/>
          <p:cNvPicPr>
            <a:picLocks noChangeAspect="1"/>
          </p:cNvPicPr>
          <p:nvPr/>
        </p:nvPicPr>
        <p:blipFill>
          <a:blip r:embed="rId3">
            <a:extLst>
              <a:ext uri="{28A0092B-C50C-407E-A947-70E740481C1C}">
                <a14:useLocalDpi xmlns:a14="http://schemas.microsoft.com/office/drawing/2010/main" val="0"/>
              </a:ext>
            </a:extLst>
          </a:blip>
          <a:srcRect t="19987" r="60426" b="20055"/>
          <a:stretch>
            <a:fillRect/>
          </a:stretch>
        </p:blipFill>
        <p:spPr bwMode="auto">
          <a:xfrm>
            <a:off x="340116" y="589584"/>
            <a:ext cx="1944216" cy="218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Image 10" descr="xx08_4333ca0814615.jpg"/>
          <p:cNvPicPr>
            <a:picLocks noChangeAspect="1"/>
          </p:cNvPicPr>
          <p:nvPr/>
        </p:nvPicPr>
        <p:blipFill>
          <a:blip r:embed="rId3">
            <a:extLst>
              <a:ext uri="{28A0092B-C50C-407E-A947-70E740481C1C}">
                <a14:useLocalDpi xmlns:a14="http://schemas.microsoft.com/office/drawing/2010/main" val="0"/>
              </a:ext>
            </a:extLst>
          </a:blip>
          <a:srcRect l="48582" t="32874" r="441" b="20055"/>
          <a:stretch>
            <a:fillRect/>
          </a:stretch>
        </p:blipFill>
        <p:spPr bwMode="auto">
          <a:xfrm>
            <a:off x="3699370" y="431347"/>
            <a:ext cx="365283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2918098" y="1113994"/>
            <a:ext cx="571500" cy="642937"/>
          </a:xfrm>
          <a:prstGeom prst="rect">
            <a:avLst/>
          </a:prstGeom>
          <a:noFill/>
          <a:ln w="9525">
            <a:noFill/>
            <a:miter lim="800000"/>
            <a:headEnd/>
            <a:tailEnd/>
          </a:ln>
        </p:spPr>
        <p:txBody>
          <a:bodyPr anchor="ctr"/>
          <a:lstStyle/>
          <a:p>
            <a:pPr algn="ctr">
              <a:defRPr/>
            </a:pPr>
            <a:r>
              <a:rPr lang="fr-FR" kern="0" cap="small" dirty="0">
                <a:solidFill>
                  <a:schemeClr val="tx2"/>
                </a:solidFill>
                <a:latin typeface="Trebuchet MS" pitchFamily="34" charset="0"/>
                <a:ea typeface="+mj-ea"/>
                <a:cs typeface="Arial" charset="0"/>
              </a:rPr>
              <a:t>+</a:t>
            </a:r>
          </a:p>
        </p:txBody>
      </p:sp>
      <p:pic>
        <p:nvPicPr>
          <p:cNvPr id="41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370" y="3501008"/>
            <a:ext cx="4647735" cy="31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droite 1"/>
          <p:cNvSpPr/>
          <p:nvPr/>
        </p:nvSpPr>
        <p:spPr>
          <a:xfrm>
            <a:off x="2404749" y="4932467"/>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7329031" y="1266185"/>
            <a:ext cx="1425390" cy="584775"/>
          </a:xfrm>
          <a:prstGeom prst="rect">
            <a:avLst/>
          </a:prstGeom>
          <a:noFill/>
        </p:spPr>
        <p:txBody>
          <a:bodyPr wrap="none" rtlCol="0">
            <a:spAutoFit/>
          </a:bodyPr>
          <a:lstStyle/>
          <a:p>
            <a:r>
              <a:rPr lang="fr-FR" sz="1600" dirty="0" smtClean="0"/>
              <a:t>Cas d’un </a:t>
            </a:r>
          </a:p>
          <a:p>
            <a:r>
              <a:rPr lang="fr-FR" sz="1600" dirty="0" smtClean="0"/>
              <a:t>moteur diesel</a:t>
            </a:r>
            <a:endParaRPr lang="fr-FR" sz="1600" dirty="0"/>
          </a:p>
        </p:txBody>
      </p:sp>
      <p:sp>
        <p:nvSpPr>
          <p:cNvPr id="4" name="ZoneTexte 3"/>
          <p:cNvSpPr txBox="1"/>
          <p:nvPr/>
        </p:nvSpPr>
        <p:spPr>
          <a:xfrm>
            <a:off x="603536" y="2796074"/>
            <a:ext cx="1417376" cy="738664"/>
          </a:xfrm>
          <a:prstGeom prst="rect">
            <a:avLst/>
          </a:prstGeom>
          <a:noFill/>
        </p:spPr>
        <p:txBody>
          <a:bodyPr wrap="none" rtlCol="0">
            <a:spAutoFit/>
          </a:bodyPr>
          <a:lstStyle/>
          <a:p>
            <a:pPr algn="ctr"/>
            <a:r>
              <a:rPr lang="fr-FR" sz="1400" dirty="0" smtClean="0"/>
              <a:t>Couple : </a:t>
            </a:r>
          </a:p>
          <a:p>
            <a:pPr algn="ctr"/>
            <a:r>
              <a:rPr lang="fr-FR" sz="1400" dirty="0" smtClean="0">
                <a:solidFill>
                  <a:srgbClr val="00B0F0"/>
                </a:solidFill>
              </a:rPr>
              <a:t>Moteur diesel</a:t>
            </a:r>
          </a:p>
          <a:p>
            <a:pPr algn="ctr"/>
            <a:r>
              <a:rPr lang="fr-FR" sz="1400" dirty="0" smtClean="0">
                <a:solidFill>
                  <a:srgbClr val="C00000"/>
                </a:solidFill>
              </a:rPr>
              <a:t>Moteur essence</a:t>
            </a:r>
            <a:endParaRPr lang="fr-FR" sz="1400" dirty="0">
              <a:solidFill>
                <a:srgbClr val="C00000"/>
              </a:solidFill>
            </a:endParaRPr>
          </a:p>
        </p:txBody>
      </p:sp>
    </p:spTree>
    <p:extLst>
      <p:ext uri="{BB962C8B-B14F-4D97-AF65-F5344CB8AC3E}">
        <p14:creationId xmlns:p14="http://schemas.microsoft.com/office/powerpoint/2010/main" val="3204342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251520" y="692696"/>
            <a:ext cx="8331076" cy="5400600"/>
          </a:xfrm>
        </p:spPr>
        <p:txBody>
          <a:bodyPr>
            <a:noAutofit/>
          </a:bodyPr>
          <a:lstStyle/>
          <a:p>
            <a:pPr marL="137160" indent="0" eaLnBrk="1" hangingPunct="1">
              <a:buNone/>
            </a:pPr>
            <a:r>
              <a:rPr lang="fr-FR" sz="2000" dirty="0" smtClean="0">
                <a:latin typeface="Trebuchet MS" pitchFamily="34" charset="0"/>
                <a:cs typeface="Arial" charset="0"/>
              </a:rPr>
              <a:t>Différentes catégories de boites de vitesses</a:t>
            </a:r>
          </a:p>
          <a:p>
            <a:pPr marL="137160" indent="0" eaLnBrk="1" hangingPunct="1">
              <a:buNone/>
            </a:pPr>
            <a:endParaRPr lang="fr-FR" sz="2000" dirty="0" smtClean="0">
              <a:latin typeface="Trebuchet MS" pitchFamily="34" charset="0"/>
              <a:cs typeface="Arial" charset="0"/>
            </a:endParaRPr>
          </a:p>
          <a:p>
            <a:pPr lvl="1">
              <a:buFont typeface="Arial" pitchFamily="34" charset="0"/>
              <a:buChar char="•"/>
            </a:pPr>
            <a:r>
              <a:rPr lang="fr-FR" sz="1800" dirty="0" smtClean="0">
                <a:latin typeface="Trebuchet MS" pitchFamily="34" charset="0"/>
                <a:cs typeface="Arial" charset="0"/>
              </a:rPr>
              <a:t>Les boites dites manuelles : boites </a:t>
            </a:r>
            <a:r>
              <a:rPr lang="fr-FR" sz="1800" dirty="0">
                <a:latin typeface="Trebuchet MS" pitchFamily="34" charset="0"/>
                <a:cs typeface="Arial" charset="0"/>
              </a:rPr>
              <a:t>à engrenages en prise</a:t>
            </a:r>
            <a:endParaRPr lang="fr-FR" sz="1800" dirty="0" smtClean="0">
              <a:latin typeface="Trebuchet MS" pitchFamily="34" charset="0"/>
              <a:cs typeface="Arial" charset="0"/>
            </a:endParaRPr>
          </a:p>
          <a:p>
            <a:pPr marL="585216" lvl="1" indent="0" eaLnBrk="1" hangingPunct="1">
              <a:buNone/>
            </a:pPr>
            <a:r>
              <a:rPr lang="fr-FR" sz="1600" dirty="0">
                <a:latin typeface="Trebuchet MS" pitchFamily="34" charset="0"/>
                <a:cs typeface="Arial" charset="0"/>
              </a:rPr>
              <a:t>a</a:t>
            </a:r>
            <a:r>
              <a:rPr lang="fr-FR" sz="1600" dirty="0" smtClean="0">
                <a:latin typeface="Trebuchet MS" pitchFamily="34" charset="0"/>
                <a:cs typeface="Arial" charset="0"/>
              </a:rPr>
              <a:t>vantages:, peu coûteuses, bon rendement (~0,9 à sec)</a:t>
            </a:r>
          </a:p>
          <a:p>
            <a:pPr marL="585216" lvl="1" indent="0" eaLnBrk="1" hangingPunct="1">
              <a:buNone/>
            </a:pPr>
            <a:r>
              <a:rPr lang="fr-FR" sz="1600" dirty="0" smtClean="0">
                <a:latin typeface="Trebuchet MS" pitchFamily="34" charset="0"/>
                <a:cs typeface="Arial" charset="0"/>
              </a:rPr>
              <a:t>inconvénients : gestion de l’embrayage, conduite plus « technique »)</a:t>
            </a:r>
          </a:p>
          <a:p>
            <a:pPr lvl="1" eaLnBrk="1" hangingPunct="1">
              <a:buFont typeface="Arial" pitchFamily="34" charset="0"/>
              <a:buChar char="•"/>
            </a:pPr>
            <a:endParaRPr lang="fr-FR" sz="1600" dirty="0" smtClean="0">
              <a:latin typeface="Trebuchet MS" pitchFamily="34" charset="0"/>
              <a:cs typeface="Arial" charset="0"/>
            </a:endParaRPr>
          </a:p>
          <a:p>
            <a:pPr lvl="1">
              <a:buFont typeface="Arial" pitchFamily="34" charset="0"/>
              <a:buChar char="•"/>
            </a:pPr>
            <a:r>
              <a:rPr lang="fr-FR" sz="1800" dirty="0">
                <a:latin typeface="Trebuchet MS" pitchFamily="34" charset="0"/>
                <a:cs typeface="Arial" charset="0"/>
              </a:rPr>
              <a:t>Robotisées : pour résumer boites manuelles actionnées par un calculateur et des </a:t>
            </a:r>
            <a:r>
              <a:rPr lang="fr-FR" sz="1800" dirty="0" smtClean="0">
                <a:latin typeface="Trebuchet MS" pitchFamily="34" charset="0"/>
                <a:cs typeface="Arial" charset="0"/>
              </a:rPr>
              <a:t>actionneurs ; pas d’embrayage à gérer mais passage de vitesse</a:t>
            </a:r>
          </a:p>
          <a:p>
            <a:pPr marL="585216" lvl="1" indent="0">
              <a:buNone/>
            </a:pPr>
            <a:r>
              <a:rPr lang="fr-FR" sz="1600" dirty="0">
                <a:latin typeface="Trebuchet MS" pitchFamily="34" charset="0"/>
                <a:cs typeface="Arial" charset="0"/>
              </a:rPr>
              <a:t>a</a:t>
            </a:r>
            <a:r>
              <a:rPr lang="fr-FR" sz="1600" dirty="0" smtClean="0">
                <a:latin typeface="Trebuchet MS" pitchFamily="34" charset="0"/>
                <a:cs typeface="Arial" charset="0"/>
              </a:rPr>
              <a:t>vantage : conduite débarrasser de la gestion de l’embrayage</a:t>
            </a:r>
          </a:p>
          <a:p>
            <a:pPr marL="585216" lvl="1" indent="0">
              <a:buNone/>
            </a:pPr>
            <a:r>
              <a:rPr lang="fr-FR" sz="1600" dirty="0" smtClean="0">
                <a:latin typeface="Trebuchet MS" pitchFamily="34" charset="0"/>
                <a:cs typeface="Arial" charset="0"/>
              </a:rPr>
              <a:t>inconvénients : fiabilité, coût</a:t>
            </a:r>
            <a:endParaRPr lang="fr-FR" sz="1600" dirty="0">
              <a:latin typeface="Trebuchet MS" pitchFamily="34" charset="0"/>
              <a:cs typeface="Arial" charset="0"/>
            </a:endParaRPr>
          </a:p>
          <a:p>
            <a:pPr lvl="1" eaLnBrk="1" hangingPunct="1">
              <a:buFont typeface="Arial" pitchFamily="34" charset="0"/>
              <a:buChar char="•"/>
            </a:pPr>
            <a:endParaRPr lang="fr-FR" sz="1800" dirty="0" smtClean="0">
              <a:latin typeface="Trebuchet MS" pitchFamily="34" charset="0"/>
              <a:cs typeface="Arial" charset="0"/>
            </a:endParaRPr>
          </a:p>
          <a:p>
            <a:pPr lvl="1">
              <a:buFont typeface="Arial" pitchFamily="34" charset="0"/>
              <a:buChar char="•"/>
            </a:pPr>
            <a:r>
              <a:rPr lang="fr-FR" sz="1800" dirty="0" smtClean="0">
                <a:latin typeface="Trebuchet MS" pitchFamily="34" charset="0"/>
                <a:cs typeface="Arial" charset="0"/>
              </a:rPr>
              <a:t>Automatiques </a:t>
            </a:r>
            <a:r>
              <a:rPr lang="fr-FR" sz="1800" dirty="0">
                <a:latin typeface="Trebuchet MS" pitchFamily="34" charset="0"/>
                <a:cs typeface="Arial" charset="0"/>
              </a:rPr>
              <a:t>: </a:t>
            </a:r>
            <a:r>
              <a:rPr lang="fr-FR" sz="1800" dirty="0" smtClean="0">
                <a:latin typeface="Trebuchet MS" pitchFamily="34" charset="0"/>
                <a:cs typeface="Arial" charset="0"/>
              </a:rPr>
              <a:t>tout le passage de vitesse (embrayage + passage de vitesse par levier) contrôlé par un calculateur électrique</a:t>
            </a:r>
            <a:endParaRPr lang="fr-FR" sz="1600" dirty="0" smtClean="0">
              <a:latin typeface="Trebuchet MS" pitchFamily="34" charset="0"/>
              <a:cs typeface="Arial" charset="0"/>
            </a:endParaRPr>
          </a:p>
          <a:p>
            <a:pPr marL="585216" lvl="1" indent="0">
              <a:buNone/>
            </a:pPr>
            <a:r>
              <a:rPr lang="fr-FR" sz="1600" dirty="0" smtClean="0">
                <a:latin typeface="Trebuchet MS" pitchFamily="34" charset="0"/>
                <a:cs typeface="Arial" charset="0"/>
              </a:rPr>
              <a:t>avantages: conduite facile, choix entre différents mode (sport, économique …)</a:t>
            </a:r>
            <a:endParaRPr lang="fr-FR" sz="1600" dirty="0">
              <a:latin typeface="Trebuchet MS" pitchFamily="34" charset="0"/>
              <a:cs typeface="Arial" charset="0"/>
            </a:endParaRPr>
          </a:p>
          <a:p>
            <a:pPr marL="585216" lvl="1" indent="0">
              <a:buNone/>
            </a:pPr>
            <a:r>
              <a:rPr lang="fr-FR" sz="1600" dirty="0">
                <a:latin typeface="Trebuchet MS" pitchFamily="34" charset="0"/>
                <a:cs typeface="Arial" charset="0"/>
              </a:rPr>
              <a:t>inconvénients : </a:t>
            </a:r>
            <a:r>
              <a:rPr lang="fr-FR" sz="1600" dirty="0" smtClean="0">
                <a:latin typeface="Trebuchet MS" pitchFamily="34" charset="0"/>
                <a:cs typeface="Arial" charset="0"/>
              </a:rPr>
              <a:t>moins bon rendement </a:t>
            </a:r>
            <a:r>
              <a:rPr lang="fr-FR" sz="1600" dirty="0">
                <a:latin typeface="Trebuchet MS" pitchFamily="34" charset="0"/>
                <a:cs typeface="Arial" charset="0"/>
              </a:rPr>
              <a:t>(~</a:t>
            </a:r>
            <a:r>
              <a:rPr lang="fr-FR" sz="1600" dirty="0" smtClean="0">
                <a:latin typeface="Trebuchet MS" pitchFamily="34" charset="0"/>
                <a:cs typeface="Arial" charset="0"/>
              </a:rPr>
              <a:t>0,8), coût</a:t>
            </a:r>
            <a:endParaRPr lang="fr-FR" sz="1600" dirty="0">
              <a:latin typeface="Trebuchet MS" pitchFamily="34" charset="0"/>
              <a:cs typeface="Arial" charset="0"/>
            </a:endParaRPr>
          </a:p>
        </p:txBody>
      </p:sp>
      <p:pic>
        <p:nvPicPr>
          <p:cNvPr id="5124" name="Picture 13" descr="logo final"/>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b="15567"/>
          <a:stretch>
            <a:fillRect/>
          </a:stretch>
        </p:blipFill>
        <p:spPr bwMode="auto">
          <a:xfrm>
            <a:off x="7667625" y="0"/>
            <a:ext cx="14763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0480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1026</TotalTime>
  <Words>1157</Words>
  <Application>Microsoft Office PowerPoint</Application>
  <PresentationFormat>Affichage à l'écran (4:3)</PresentationFormat>
  <Paragraphs>189</Paragraphs>
  <Slides>25</Slides>
  <Notes>25</Notes>
  <HiddenSlides>0</HiddenSlides>
  <MMClips>3</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25</vt:i4>
      </vt:variant>
    </vt:vector>
  </HeadingPairs>
  <TitlesOfParts>
    <vt:vector size="36" baseType="lpstr">
      <vt:lpstr>Arial</vt:lpstr>
      <vt:lpstr>Book Antiqua</vt:lpstr>
      <vt:lpstr>Calibri</vt:lpstr>
      <vt:lpstr>Cambria Math</vt:lpstr>
      <vt:lpstr>Lucida Sans</vt:lpstr>
      <vt:lpstr>Times New Roman</vt:lpstr>
      <vt:lpstr>Trebuchet MS</vt:lpstr>
      <vt:lpstr>Wingdings</vt:lpstr>
      <vt:lpstr>Wingdings 2</vt:lpstr>
      <vt:lpstr>Wingdings 3</vt:lpstr>
      <vt:lpstr>Apex</vt:lpstr>
      <vt:lpstr>MECA’UTC  P13</vt:lpstr>
      <vt:lpstr>Introduction</vt:lpstr>
      <vt:lpstr>Sommaire</vt:lpstr>
      <vt:lpstr>I L’embrayage</vt:lpstr>
      <vt:lpstr>Présentation PowerPoint</vt:lpstr>
      <vt:lpstr>Présentation PowerPoint</vt:lpstr>
      <vt:lpstr>II La boite de vitesse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III Le différentiel</vt:lpstr>
      <vt:lpstr>Présentation PowerPoint</vt:lpstr>
      <vt:lpstr>Présentation PowerPoint</vt:lpstr>
      <vt:lpstr>Présentation PowerPoint</vt:lpstr>
      <vt:lpstr>Présentation PowerPoint</vt:lpstr>
      <vt:lpstr>Présentation PowerPoint</vt:lpstr>
      <vt:lpstr>Synthèse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MECA’UTC  P13</dc:title>
  <dc:creator>Romain</dc:creator>
  <cp:lastModifiedBy>Estelle</cp:lastModifiedBy>
  <cp:revision>98</cp:revision>
  <dcterms:created xsi:type="dcterms:W3CDTF">2013-03-17T17:06:13Z</dcterms:created>
  <dcterms:modified xsi:type="dcterms:W3CDTF">2013-05-21T20:41:46Z</dcterms:modified>
</cp:coreProperties>
</file>