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73" r:id="rId10"/>
    <p:sldId id="263" r:id="rId11"/>
    <p:sldId id="264" r:id="rId12"/>
    <p:sldId id="265" r:id="rId13"/>
    <p:sldId id="274" r:id="rId14"/>
    <p:sldId id="267" r:id="rId15"/>
    <p:sldId id="268" r:id="rId16"/>
    <p:sldId id="269" r:id="rId17"/>
    <p:sldId id="270" r:id="rId18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518" y="-10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F92E50-23C1-4B7E-B9FC-655E23570018}" type="slidenum">
              <a:t>‹N°›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93231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C27EF31-4EEE-4226-BC43-AEB51F5AF3E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59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r-FR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756044" y="2348398"/>
            <a:ext cx="8568531" cy="16204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512097" y="4283817"/>
            <a:ext cx="7056433" cy="1931916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7247DC-287C-414B-8741-A0B5A559524F}" type="slidenum">
              <a:t>‹N°›</a:t>
            </a:fld>
            <a:endParaRPr lang="fr-FR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D34E6F-565C-409E-9A2E-B9A111DD8772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7308451" y="302739"/>
            <a:ext cx="2268141" cy="645022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504035" y="302739"/>
            <a:ext cx="6636413" cy="645022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CD337F-E37C-4C8C-A0EF-CD4051545FEE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529620-6BE1-4D8B-A0F8-62CC7E875884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96296" y="4857795"/>
            <a:ext cx="8568531" cy="1501435"/>
          </a:xfrm>
        </p:spPr>
        <p:txBody>
          <a:bodyPr anchor="t" anchorCtr="0"/>
          <a:lstStyle>
            <a:lvl1pPr algn="l">
              <a:defRPr sz="4400" b="1" cap="all"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96296" y="3204112"/>
            <a:ext cx="8568531" cy="1653674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200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9B7230-AFCE-47D1-9AB2-B66AB2FD0E03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504035" y="1763923"/>
            <a:ext cx="4452277" cy="4989039"/>
          </a:xfrm>
        </p:spPr>
        <p:txBody>
          <a:bodyPr/>
          <a:lstStyle>
            <a:lvl1pPr>
              <a:spcBef>
                <a:spcPts val="700"/>
              </a:spcBef>
              <a:defRPr sz="3100"/>
            </a:lvl1pPr>
            <a:lvl2pPr>
              <a:spcBef>
                <a:spcPts val="600"/>
              </a:spcBef>
              <a:defRPr sz="2600"/>
            </a:lvl2pPr>
            <a:lvl3pPr>
              <a:spcBef>
                <a:spcPts val="500"/>
              </a:spcBef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124315" y="1763923"/>
            <a:ext cx="4452277" cy="4989039"/>
          </a:xfrm>
        </p:spPr>
        <p:txBody>
          <a:bodyPr/>
          <a:lstStyle>
            <a:lvl1pPr>
              <a:spcBef>
                <a:spcPts val="700"/>
              </a:spcBef>
              <a:defRPr sz="3100"/>
            </a:lvl1pPr>
            <a:lvl2pPr>
              <a:spcBef>
                <a:spcPts val="600"/>
              </a:spcBef>
              <a:defRPr sz="2600"/>
            </a:lvl2pPr>
            <a:lvl3pPr>
              <a:spcBef>
                <a:spcPts val="500"/>
              </a:spcBef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7F788D-6683-4BD4-AB4C-0890D755F200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4035" y="1692179"/>
            <a:ext cx="4454024" cy="705221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600" b="1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04035" y="2397401"/>
            <a:ext cx="4454024" cy="4355561"/>
          </a:xfrm>
        </p:spPr>
        <p:txBody>
          <a:bodyPr/>
          <a:lstStyle>
            <a:lvl1pPr>
              <a:spcBef>
                <a:spcPts val="600"/>
              </a:spcBef>
              <a:defRPr sz="2600"/>
            </a:lvl1pPr>
            <a:lvl2pPr>
              <a:spcBef>
                <a:spcPts val="500"/>
              </a:spcBef>
              <a:defRPr sz="22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5120813" y="1692179"/>
            <a:ext cx="4455779" cy="705221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600" b="1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5120813" y="2397401"/>
            <a:ext cx="4455779" cy="4355561"/>
          </a:xfrm>
        </p:spPr>
        <p:txBody>
          <a:bodyPr/>
          <a:lstStyle>
            <a:lvl1pPr>
              <a:spcBef>
                <a:spcPts val="600"/>
              </a:spcBef>
              <a:defRPr sz="2600"/>
            </a:lvl1pPr>
            <a:lvl2pPr>
              <a:spcBef>
                <a:spcPts val="500"/>
              </a:spcBef>
              <a:defRPr sz="22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D3D6DC-2A87-40D9-B121-749C2F92CFA0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B69C32-CC18-4268-9119-7D4FC217DC38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8EC00E-8C92-440C-959C-BF02B9503B26}" type="slidenum">
              <a:t>‹N°›</a:t>
            </a:fld>
            <a:endParaRPr lang="fr-FR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504035" y="300983"/>
            <a:ext cx="3316455" cy="1280946"/>
          </a:xfrm>
        </p:spPr>
        <p:txBody>
          <a:bodyPr anchor="b" anchorCtr="0"/>
          <a:lstStyle>
            <a:lvl1pPr algn="l">
              <a:defRPr sz="2200" b="1"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3941246" y="300983"/>
            <a:ext cx="5635346" cy="64519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504035" y="1581930"/>
            <a:ext cx="3316455" cy="5171023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500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43CAA3-66CB-4831-9908-D0107BB08BE0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1975872" y="5291769"/>
            <a:ext cx="6048371" cy="624727"/>
          </a:xfrm>
        </p:spPr>
        <p:txBody>
          <a:bodyPr anchor="b" anchorCtr="0"/>
          <a:lstStyle>
            <a:lvl1pPr algn="l">
              <a:defRPr sz="2200" b="1"/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1975872" y="675467"/>
            <a:ext cx="6048371" cy="45358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1975872" y="5916497"/>
            <a:ext cx="6048371" cy="887214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500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EA3924-03CB-469F-9F6D-9C02A7B94328}" type="slidenum"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67676"/>
            </a:gs>
            <a:gs pos="100000">
              <a:srgbClr val="FFFFFF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504035" y="302739"/>
            <a:ext cx="9072567" cy="1259942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ctr" anchorCtr="1" compatLnSpc="1"/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504035" y="1763923"/>
            <a:ext cx="9072567" cy="4989039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0" compatLnSpc="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504035" y="6884206"/>
            <a:ext cx="2352147" cy="5249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444215" y="6884206"/>
            <a:ext cx="3192197" cy="5249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7224445" y="6884206"/>
            <a:ext cx="2352147" cy="5249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5A692242-2006-48A9-B4A2-C0CA26766B7F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4900" b="0" i="0" u="none" strike="noStrike" kern="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377976" marR="0" lvl="0" indent="-377976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fr-FR" sz="35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818954" marR="0" lvl="1" indent="-314983" algn="l" defTabSz="914400" rtl="0" eaLnBrk="1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fr-FR" sz="3100" b="0" i="0" u="none" strike="noStrike" kern="0" cap="none" spc="0" baseline="0">
          <a:solidFill>
            <a:srgbClr val="000000"/>
          </a:solidFill>
          <a:uFillTx/>
          <a:latin typeface="Arial"/>
        </a:defRPr>
      </a:lvl2pPr>
      <a:lvl3pPr marL="1259933" marR="0" lvl="2" indent="-251990" algn="l" defTabSz="914400" rtl="0" eaLnBrk="1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fr-FR" sz="2600" b="0" i="0" u="none" strike="noStrike" kern="0" cap="none" spc="0" baseline="0">
          <a:solidFill>
            <a:srgbClr val="000000"/>
          </a:solidFill>
          <a:uFillTx/>
          <a:latin typeface="Arial"/>
        </a:defRPr>
      </a:lvl3pPr>
      <a:lvl4pPr marL="1763895" marR="0" lvl="3" indent="-25199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fr-FR" sz="2200" b="0" i="0" u="none" strike="noStrike" kern="0" cap="none" spc="0" baseline="0">
          <a:solidFill>
            <a:srgbClr val="000000"/>
          </a:solidFill>
          <a:uFillTx/>
          <a:latin typeface="Arial"/>
        </a:defRPr>
      </a:lvl4pPr>
      <a:lvl5pPr marL="2267867" marR="0" lvl="4" indent="-25199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fr-FR" sz="2200" b="0" i="0" u="none" strike="noStrike" kern="0" cap="none" spc="0" baseline="0">
          <a:solidFill>
            <a:srgbClr val="000000"/>
          </a:solidFill>
          <a:uFillTx/>
          <a:latin typeface="Arial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10304" y="2019296"/>
            <a:ext cx="4425952" cy="4735513"/>
          </a:xfrm>
        </p:spPr>
      </p:pic>
      <p:pic>
        <p:nvPicPr>
          <p:cNvPr id="3" name="Image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l="10394" t="4976" r="5910" b="4976"/>
          <a:stretch>
            <a:fillRect/>
          </a:stretch>
        </p:blipFill>
        <p:spPr>
          <a:xfrm>
            <a:off x="4608265" y="2213981"/>
            <a:ext cx="5399998" cy="43523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 txBox="1"/>
          <p:nvPr/>
        </p:nvSpPr>
        <p:spPr>
          <a:xfrm>
            <a:off x="611184" y="549270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  <a:ea typeface="Microsoft YaHei" pitchFamily="2"/>
                <a:cs typeface="Mangal" pitchFamily="2"/>
              </a:rPr>
              <a:t>La suralimentation</a:t>
            </a:r>
          </a:p>
        </p:txBody>
      </p:sp>
      <p:pic>
        <p:nvPicPr>
          <p:cNvPr id="5" name="Picture 6" descr="logo final"/>
          <p:cNvPicPr>
            <a:picLocks noChangeAspect="1"/>
          </p:cNvPicPr>
          <p:nvPr/>
        </p:nvPicPr>
        <p:blipFill>
          <a:blip r:embed="rId5" cstate="print"/>
          <a:srcRect b="15567"/>
          <a:stretch>
            <a:fillRect/>
          </a:stretch>
        </p:blipFill>
        <p:spPr>
          <a:xfrm>
            <a:off x="7667628" y="0"/>
            <a:ext cx="1476371" cy="9937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Line 7"/>
          <p:cNvSpPr/>
          <p:nvPr/>
        </p:nvSpPr>
        <p:spPr>
          <a:xfrm>
            <a:off x="684208" y="549270"/>
            <a:ext cx="6911977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739042" y="1278157"/>
            <a:ext cx="8136102" cy="610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/>
          <p:nvPr/>
        </p:nvSpPr>
        <p:spPr>
          <a:xfrm>
            <a:off x="611184" y="549270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Optimisation possible</a:t>
            </a:r>
          </a:p>
        </p:txBody>
      </p:sp>
      <p:pic>
        <p:nvPicPr>
          <p:cNvPr id="4" name="Picture 6" descr="logo final"/>
          <p:cNvPicPr>
            <a:picLocks noChangeAspect="1"/>
          </p:cNvPicPr>
          <p:nvPr/>
        </p:nvPicPr>
        <p:blipFill>
          <a:blip r:embed="rId4" cstate="print"/>
          <a:srcRect b="15567"/>
          <a:stretch>
            <a:fillRect/>
          </a:stretch>
        </p:blipFill>
        <p:spPr>
          <a:xfrm>
            <a:off x="7667628" y="0"/>
            <a:ext cx="1476371" cy="9937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Line 7"/>
          <p:cNvSpPr/>
          <p:nvPr/>
        </p:nvSpPr>
        <p:spPr>
          <a:xfrm>
            <a:off x="684208" y="549270"/>
            <a:ext cx="6911977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154890" y="1278157"/>
            <a:ext cx="1584152" cy="609594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Espace réservé du texte 3"/>
          <p:cNvSpPr txBox="1">
            <a:spLocks noGrp="1"/>
          </p:cNvSpPr>
          <p:nvPr>
            <p:ph type="body" idx="4294967295"/>
          </p:nvPr>
        </p:nvSpPr>
        <p:spPr>
          <a:xfrm>
            <a:off x="0" y="1762350"/>
            <a:ext cx="4680274" cy="4989515"/>
          </a:xfrm>
        </p:spPr>
        <p:txBody>
          <a:bodyPr/>
          <a:lstStyle/>
          <a:p>
            <a:pPr marL="431999" lvl="0" indent="-323999">
              <a:spcBef>
                <a:spcPts val="0"/>
              </a:spcBef>
              <a:spcAft>
                <a:spcPts val="1415"/>
              </a:spcAft>
              <a:buNone/>
            </a:pPr>
            <a:r>
              <a:rPr lang="fr-FR" sz="2800" b="1" kern="1200">
                <a:latin typeface="Arial" pitchFamily="18"/>
                <a:cs typeface="Mangal" pitchFamily="2"/>
              </a:rPr>
              <a:t>1) On met les 2 turbos :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None/>
            </a:pPr>
            <a:r>
              <a:rPr lang="fr-FR" sz="2800" kern="1200">
                <a:latin typeface="Arial" pitchFamily="18"/>
                <a:cs typeface="Mangal" pitchFamily="2"/>
              </a:rPr>
              <a:t>   Le circuit d‘échappement est régulé selon la pression qu’il y règne.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None/>
            </a:pPr>
            <a:endParaRPr lang="fr-FR" sz="3200" kern="1200">
              <a:latin typeface="Arial" pitchFamily="18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152842" y="3210732"/>
            <a:ext cx="3240002" cy="28835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3"/>
          <p:cNvSpPr txBox="1">
            <a:spLocks noGrp="1"/>
          </p:cNvSpPr>
          <p:nvPr>
            <p:ph type="body" idx="4294967295"/>
          </p:nvPr>
        </p:nvSpPr>
        <p:spPr>
          <a:xfrm>
            <a:off x="0" y="1768477"/>
            <a:ext cx="4427533" cy="4989515"/>
          </a:xfrm>
        </p:spPr>
        <p:txBody>
          <a:bodyPr/>
          <a:lstStyle/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800" b="1" kern="1200">
                <a:latin typeface="Arial" pitchFamily="18"/>
                <a:cs typeface="Mangal" pitchFamily="2"/>
              </a:rPr>
              <a:t>2) Le turbo à géométrie variable</a:t>
            </a:r>
            <a:r>
              <a:rPr lang="fr-FR" sz="2800" kern="1200">
                <a:latin typeface="Arial" pitchFamily="18"/>
                <a:cs typeface="Mangal" pitchFamily="2"/>
              </a:rPr>
              <a:t> :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endParaRPr lang="fr-FR" sz="3200" kern="1200">
              <a:latin typeface="Arial" pitchFamily="18"/>
              <a:cs typeface="Mangal" pitchFamily="2"/>
            </a:endParaRPr>
          </a:p>
        </p:txBody>
      </p:sp>
      <p:pic>
        <p:nvPicPr>
          <p:cNvPr id="4" name="Image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299996" y="1259997"/>
            <a:ext cx="3600001" cy="304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5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299996" y="4500000"/>
            <a:ext cx="3600001" cy="304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143999" y="3240002"/>
            <a:ext cx="2932371" cy="21960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 txBox="1"/>
          <p:nvPr/>
        </p:nvSpPr>
        <p:spPr>
          <a:xfrm>
            <a:off x="611184" y="549270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Optimisation possible</a:t>
            </a:r>
          </a:p>
        </p:txBody>
      </p:sp>
      <p:pic>
        <p:nvPicPr>
          <p:cNvPr id="8" name="Picture 6" descr="logo final"/>
          <p:cNvPicPr>
            <a:picLocks noChangeAspect="1"/>
          </p:cNvPicPr>
          <p:nvPr/>
        </p:nvPicPr>
        <p:blipFill>
          <a:blip r:embed="rId7" cstate="print"/>
          <a:srcRect b="15567"/>
          <a:stretch>
            <a:fillRect/>
          </a:stretch>
        </p:blipFill>
        <p:spPr>
          <a:xfrm>
            <a:off x="7667628" y="0"/>
            <a:ext cx="1476371" cy="9937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Line 7"/>
          <p:cNvSpPr/>
          <p:nvPr/>
        </p:nvSpPr>
        <p:spPr>
          <a:xfrm>
            <a:off x="684208" y="549270"/>
            <a:ext cx="6911977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575816" y="1331565"/>
            <a:ext cx="4763795" cy="12713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>
                <a:solidFill>
                  <a:srgbClr val="000099"/>
                </a:solidFill>
                <a:uFillTx/>
                <a:latin typeface="Calibri"/>
              </a:rPr>
              <a:t>Il existe 3 types de compresseur :</a:t>
            </a:r>
          </a:p>
          <a:p>
            <a:pPr marL="1371600" marR="0" lvl="3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à piston</a:t>
            </a:r>
          </a:p>
          <a:p>
            <a:pPr marL="1371600" marR="0" lvl="3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F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à vis</a:t>
            </a:r>
          </a:p>
          <a:p>
            <a:pPr marL="1371600" marR="0" lvl="3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kern="0" dirty="0" smtClean="0">
                <a:solidFill>
                  <a:srgbClr val="000000"/>
                </a:solidFill>
                <a:latin typeface="Calibri"/>
              </a:rPr>
              <a:t> à aubes</a:t>
            </a: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5" descr="logo final"/>
          <p:cNvPicPr>
            <a:picLocks noChangeAspect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>
          <a:xfrm>
            <a:off x="8453024" y="0"/>
            <a:ext cx="1627604" cy="10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ine 9"/>
          <p:cNvSpPr/>
          <p:nvPr/>
        </p:nvSpPr>
        <p:spPr>
          <a:xfrm>
            <a:off x="754297" y="605469"/>
            <a:ext cx="7619969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100794" tIns="50392" rIns="100794" bIns="50392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1151567" y="650970"/>
            <a:ext cx="7296198" cy="5039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100794" tIns="50392" rIns="100794" bIns="50392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La suralimentation mécanique : compresseur</a:t>
            </a:r>
          </a:p>
        </p:txBody>
      </p:sp>
      <p:sp>
        <p:nvSpPr>
          <p:cNvPr id="10" name="Rectangle 14"/>
          <p:cNvSpPr/>
          <p:nvPr/>
        </p:nvSpPr>
        <p:spPr>
          <a:xfrm>
            <a:off x="3587675" y="6084093"/>
            <a:ext cx="4763795" cy="127132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>
                <a:solidFill>
                  <a:srgbClr val="000099"/>
                </a:solidFill>
                <a:uFillTx/>
                <a:latin typeface="Calibri"/>
              </a:rPr>
              <a:t>Chacun a ces défauts et qualités :</a:t>
            </a: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1371600" marR="0" lvl="3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température</a:t>
            </a:r>
          </a:p>
          <a:p>
            <a:pPr marL="1371600" marR="0" lvl="3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régime d’accroche</a:t>
            </a:r>
          </a:p>
          <a:p>
            <a:pPr marL="1371600" marR="0" lvl="3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puissance consommée</a:t>
            </a:r>
          </a:p>
        </p:txBody>
      </p:sp>
      <p:pic>
        <p:nvPicPr>
          <p:cNvPr id="4098" name="Picture 2" descr="http://www.sudac.fr/image/photoelementcontent/pj/compresseur-piston-air-comprime-sudac-72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9" y="3163321"/>
            <a:ext cx="4488551" cy="25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rodiclean.com/blog/wp-content/uploads/2012/09/vis_compresse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98" y="1360174"/>
            <a:ext cx="3367849" cy="248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:Roots blower - 2 lobe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66" y="3995861"/>
            <a:ext cx="168405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609124" y="4301313"/>
            <a:ext cx="3333162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 et 3:Rotors</a:t>
            </a:r>
            <a:br>
              <a:rPr lang="fr-FR" dirty="0"/>
            </a:br>
            <a:r>
              <a:rPr lang="fr-FR" dirty="0"/>
              <a:t>2:support</a:t>
            </a:r>
            <a:br>
              <a:rPr lang="fr-FR" dirty="0"/>
            </a:br>
            <a:r>
              <a:rPr lang="fr-FR" dirty="0"/>
              <a:t>a:basse pression</a:t>
            </a:r>
            <a:br>
              <a:rPr lang="fr-FR" dirty="0"/>
            </a:br>
            <a:r>
              <a:rPr lang="fr-FR" dirty="0"/>
              <a:t>b:Fluide comprimé dans le rotor</a:t>
            </a:r>
            <a:br>
              <a:rPr lang="fr-FR" dirty="0"/>
            </a:br>
            <a:r>
              <a:rPr lang="fr-FR" dirty="0"/>
              <a:t>c:Sortie haute pression</a:t>
            </a:r>
          </a:p>
        </p:txBody>
      </p:sp>
      <p:pic>
        <p:nvPicPr>
          <p:cNvPr id="12" name="Picture 6" descr="rootscompkl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253450" y="5850892"/>
            <a:ext cx="1487634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 descr="schroefcompkl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195617" y="1803874"/>
            <a:ext cx="1598187" cy="159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8366" y="1331565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Le </a:t>
            </a:r>
            <a:r>
              <a:rPr lang="fr-FR" sz="2800" dirty="0" smtClean="0">
                <a:solidFill>
                  <a:srgbClr val="FF0000"/>
                </a:solidFill>
              </a:rPr>
              <a:t>Compresseur</a:t>
            </a:r>
            <a:r>
              <a:rPr lang="fr-FR" sz="2800" dirty="0" smtClean="0"/>
              <a:t> </a:t>
            </a:r>
            <a:r>
              <a:rPr lang="fr-FR" sz="2800" dirty="0"/>
              <a:t>aspire de l'air neuf et est entrainé directement par le moteur, donc il tourne dès </a:t>
            </a:r>
            <a:r>
              <a:rPr lang="fr-FR" sz="2800" dirty="0" smtClean="0"/>
              <a:t>qu’on appuie </a:t>
            </a:r>
            <a:r>
              <a:rPr lang="fr-FR" sz="2800" dirty="0"/>
              <a:t>sur l'accélérateur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9570" y="3275781"/>
            <a:ext cx="63775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Le </a:t>
            </a:r>
            <a:r>
              <a:rPr lang="fr-FR" sz="2800" dirty="0" smtClean="0">
                <a:solidFill>
                  <a:srgbClr val="FF0000"/>
                </a:solidFill>
              </a:rPr>
              <a:t>Turbo</a:t>
            </a:r>
            <a:r>
              <a:rPr lang="fr-FR" sz="2800" dirty="0" smtClean="0"/>
              <a:t> récupère </a:t>
            </a:r>
            <a:r>
              <a:rPr lang="fr-FR" sz="2800" dirty="0"/>
              <a:t>l'énergie </a:t>
            </a:r>
            <a:r>
              <a:rPr lang="fr-FR" sz="2800" dirty="0" smtClean="0"/>
              <a:t>mécanique fournie </a:t>
            </a:r>
            <a:r>
              <a:rPr lang="fr-FR" sz="2800" dirty="0"/>
              <a:t>par la pression des gaz </a:t>
            </a:r>
            <a:r>
              <a:rPr lang="fr-FR" sz="2800" dirty="0" smtClean="0"/>
              <a:t>d‘échappement </a:t>
            </a:r>
            <a:r>
              <a:rPr lang="fr-FR" sz="2800" dirty="0"/>
              <a:t>et ne se </a:t>
            </a:r>
            <a:r>
              <a:rPr lang="fr-FR" sz="2800" dirty="0" smtClean="0"/>
              <a:t>déclenche </a:t>
            </a:r>
            <a:r>
              <a:rPr lang="fr-FR" sz="2800" dirty="0"/>
              <a:t>que lorsque cette pression est suffisante, vers 2000 tr/mn en </a:t>
            </a:r>
            <a:r>
              <a:rPr lang="fr-FR" sz="2800" dirty="0" smtClean="0"/>
              <a:t>général.</a:t>
            </a:r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452202" y="6085834"/>
            <a:ext cx="9124614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rgbClr val="FF0000"/>
                </a:solidFill>
              </a:rPr>
              <a:t>Rendement Turbo &gt;&gt; Rendement Compresseur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324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791842" y="2190143"/>
            <a:ext cx="7184193" cy="93276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 protoxyde d'azote N</a:t>
            </a:r>
            <a:r>
              <a:rPr lang="fr-FR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</a:t>
            </a:r>
            <a:endParaRPr lang="fr-FR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Durant la 2eme guerre mondiale les pilotes américains utilisaient le protoxyde d’azote N</a:t>
            </a:r>
            <a:r>
              <a:rPr lang="fr-FR" sz="1800" b="0" i="0" u="none" strike="noStrike" kern="0" cap="none" spc="0" baseline="-2500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fr-FR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O pour améliorer les performances de leurs avions.</a:t>
            </a: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5" descr="N2O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37589" y="3541846"/>
            <a:ext cx="1638101" cy="137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NO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898239" y="2271406"/>
            <a:ext cx="1984622" cy="11129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7"/>
          <p:cNvSpPr/>
          <p:nvPr/>
        </p:nvSpPr>
        <p:spPr>
          <a:xfrm>
            <a:off x="754297" y="1634755"/>
            <a:ext cx="6356140" cy="44032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C0504D"/>
                </a:solidFill>
                <a:uFillTx/>
                <a:latin typeface="Calibri"/>
              </a:rPr>
              <a:t>Quelle est l'origine de la suralimentation chimique ?</a:t>
            </a:r>
          </a:p>
        </p:txBody>
      </p:sp>
      <p:sp>
        <p:nvSpPr>
          <p:cNvPr id="6" name="Rectangle 8"/>
          <p:cNvSpPr/>
          <p:nvPr/>
        </p:nvSpPr>
        <p:spPr>
          <a:xfrm>
            <a:off x="2896426" y="5005681"/>
            <a:ext cx="6986436" cy="160987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C0504D"/>
                </a:solidFill>
                <a:uFillTx/>
                <a:latin typeface="Calibri"/>
              </a:rPr>
              <a:t>Quelle est l’effet du N</a:t>
            </a:r>
            <a:r>
              <a:rPr lang="fr-FR" sz="2200" b="1" i="0" u="none" strike="noStrike" kern="1200" cap="none" spc="0" baseline="-25000">
                <a:solidFill>
                  <a:srgbClr val="C0504D"/>
                </a:solidFill>
                <a:uFillTx/>
                <a:latin typeface="Calibri"/>
              </a:rPr>
              <a:t>2</a:t>
            </a:r>
            <a:r>
              <a:rPr lang="fr-FR" sz="2200" b="1" i="0" u="none" strike="noStrike" kern="1200" cap="none" spc="0" baseline="0">
                <a:solidFill>
                  <a:srgbClr val="C0504D"/>
                </a:solidFill>
                <a:uFillTx/>
                <a:latin typeface="Calibri"/>
              </a:rPr>
              <a:t>O sur un moteur essence 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Du fait de sa teneur en oxygène plus élevée que l’air le est parfois utilisé en addition ou en substitution a l’air pour favoriser la combustion et ainsi augmenter la puissance du moteur de 30 à 100%.</a:t>
            </a:r>
          </a:p>
        </p:txBody>
      </p:sp>
      <p:pic>
        <p:nvPicPr>
          <p:cNvPr id="7" name="Picture 9" descr="bouteilles"/>
          <p:cNvPicPr>
            <a:picLocks noChangeAspect="1"/>
          </p:cNvPicPr>
          <p:nvPr/>
        </p:nvPicPr>
        <p:blipFill>
          <a:blip r:embed="rId4" cstate="print">
            <a:lum bright="6000"/>
          </a:blip>
          <a:srcRect r="7269"/>
          <a:stretch>
            <a:fillRect/>
          </a:stretch>
        </p:blipFill>
        <p:spPr>
          <a:xfrm>
            <a:off x="0" y="3463097"/>
            <a:ext cx="2495653" cy="409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0" descr="logo final"/>
          <p:cNvPicPr>
            <a:picLocks noChangeAspect="1"/>
          </p:cNvPicPr>
          <p:nvPr/>
        </p:nvPicPr>
        <p:blipFill>
          <a:blip r:embed="rId5" cstate="print"/>
          <a:srcRect b="15567"/>
          <a:stretch>
            <a:fillRect/>
          </a:stretch>
        </p:blipFill>
        <p:spPr>
          <a:xfrm>
            <a:off x="8453024" y="0"/>
            <a:ext cx="1627604" cy="10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Line 11"/>
          <p:cNvSpPr/>
          <p:nvPr/>
        </p:nvSpPr>
        <p:spPr>
          <a:xfrm>
            <a:off x="754297" y="605469"/>
            <a:ext cx="7619969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100794" tIns="50392" rIns="100794" bIns="50392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2446650" y="650970"/>
            <a:ext cx="4692042" cy="5039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100794" tIns="50392" rIns="100794" bIns="50392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La suralimentation chimique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2976938" y="1259557"/>
            <a:ext cx="3345890" cy="127132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>
                <a:solidFill>
                  <a:srgbClr val="000099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Calibri"/>
              </a:rPr>
              <a:t>Trois types de kit existent</a:t>
            </a:r>
            <a:r>
              <a:rPr lang="fr-FR" sz="1800" b="1" i="0" u="none" strike="noStrike" kern="1200" cap="none" spc="0" baseline="0" dirty="0">
                <a:solidFill>
                  <a:srgbClr val="000099"/>
                </a:solidFill>
                <a:uFillTx/>
                <a:latin typeface="Calibri"/>
              </a:rPr>
              <a:t> 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solidFill>
                  <a:srgbClr val="000099"/>
                </a:solidFill>
                <a:uFillTx/>
                <a:latin typeface="Calibri"/>
              </a:rPr>
              <a:t>	</a:t>
            </a: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mono point  dry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- mono point  </a:t>
            </a:r>
            <a:r>
              <a:rPr lang="fr-FR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wet</a:t>
            </a: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- multi points  </a:t>
            </a:r>
            <a:r>
              <a:rPr lang="fr-FR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wet</a:t>
            </a: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14"/>
          <p:cNvSpPr/>
          <p:nvPr/>
        </p:nvSpPr>
        <p:spPr>
          <a:xfrm>
            <a:off x="1022059" y="2530883"/>
            <a:ext cx="7541221" cy="6557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La différence entre chacun de ces 3 kits se situe au niveau de la manière d’injecter l’essence supplémentaire.</a:t>
            </a:r>
          </a:p>
        </p:txBody>
      </p:sp>
      <p:pic>
        <p:nvPicPr>
          <p:cNvPr id="4" name="Picture 15" descr="logo final"/>
          <p:cNvPicPr>
            <a:picLocks noChangeAspect="1"/>
          </p:cNvPicPr>
          <p:nvPr/>
        </p:nvPicPr>
        <p:blipFill>
          <a:blip r:embed="rId4" cstate="print"/>
          <a:srcRect b="15567"/>
          <a:stretch>
            <a:fillRect/>
          </a:stretch>
        </p:blipFill>
        <p:spPr>
          <a:xfrm>
            <a:off x="8453024" y="0"/>
            <a:ext cx="1627604" cy="10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Line 17"/>
          <p:cNvSpPr/>
          <p:nvPr/>
        </p:nvSpPr>
        <p:spPr>
          <a:xfrm>
            <a:off x="754297" y="605469"/>
            <a:ext cx="7619969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100794" tIns="50392" rIns="100794" bIns="50392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19"/>
          <p:cNvSpPr/>
          <p:nvPr/>
        </p:nvSpPr>
        <p:spPr>
          <a:xfrm>
            <a:off x="2446650" y="650970"/>
            <a:ext cx="4692042" cy="5039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100794" tIns="50392" rIns="100794" bIns="50392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La suralimentation chimique</a:t>
            </a:r>
          </a:p>
        </p:txBody>
      </p:sp>
      <p:pic>
        <p:nvPicPr>
          <p:cNvPr id="7" name="What is NOS   - Nitrous Oxide Systems - How NOS creates power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5936" y="3212775"/>
            <a:ext cx="7070830" cy="39773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468343" y="1874172"/>
            <a:ext cx="6811420" cy="2519894"/>
            <a:chOff x="1468343" y="1874172"/>
            <a:chExt cx="6811420" cy="2519894"/>
          </a:xfrm>
        </p:grpSpPr>
        <p:grpSp>
          <p:nvGrpSpPr>
            <p:cNvPr id="3" name="Group 10"/>
            <p:cNvGrpSpPr/>
            <p:nvPr/>
          </p:nvGrpSpPr>
          <p:grpSpPr>
            <a:xfrm>
              <a:off x="1468343" y="1874172"/>
              <a:ext cx="3034372" cy="2414893"/>
              <a:chOff x="1468343" y="1874172"/>
              <a:chExt cx="3034372" cy="2414893"/>
            </a:xfrm>
          </p:grpSpPr>
          <p:pic>
            <p:nvPicPr>
              <p:cNvPr id="4" name="Picture 11" descr="détendeur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1468343" y="1874172"/>
                <a:ext cx="3034372" cy="24148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Oval 12"/>
              <p:cNvSpPr/>
              <p:nvPr/>
            </p:nvSpPr>
            <p:spPr>
              <a:xfrm>
                <a:off x="2098319" y="2250054"/>
                <a:ext cx="1385946" cy="138593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38103">
                <a:solidFill>
                  <a:srgbClr val="FF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6" name="Group 13"/>
            <p:cNvGrpSpPr/>
            <p:nvPr/>
          </p:nvGrpSpPr>
          <p:grpSpPr>
            <a:xfrm>
              <a:off x="4996199" y="1874172"/>
              <a:ext cx="3283564" cy="2519894"/>
              <a:chOff x="4996199" y="1874172"/>
              <a:chExt cx="3283564" cy="2519894"/>
            </a:xfrm>
          </p:grpSpPr>
          <p:pic>
            <p:nvPicPr>
              <p:cNvPr id="7" name="Picture 14" descr="T sur régulo pression"/>
              <p:cNvPicPr>
                <a:picLocks noChangeAspect="1"/>
              </p:cNvPicPr>
              <p:nvPr/>
            </p:nvPicPr>
            <p:blipFill>
              <a:blip r:embed="rId3" cstate="print"/>
              <a:srcRect b="-2332"/>
              <a:stretch>
                <a:fillRect/>
              </a:stretch>
            </p:blipFill>
            <p:spPr>
              <a:xfrm>
                <a:off x="4996199" y="1874172"/>
                <a:ext cx="3283564" cy="25198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Oval 15"/>
              <p:cNvSpPr/>
              <p:nvPr/>
            </p:nvSpPr>
            <p:spPr>
              <a:xfrm>
                <a:off x="5500180" y="2882124"/>
                <a:ext cx="1133956" cy="11339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38103">
                <a:solidFill>
                  <a:srgbClr val="00FF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" name="Oval 16"/>
              <p:cNvSpPr/>
              <p:nvPr/>
            </p:nvSpPr>
            <p:spPr>
              <a:xfrm>
                <a:off x="6634127" y="2000167"/>
                <a:ext cx="1133956" cy="11339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38103">
                <a:solidFill>
                  <a:srgbClr val="FFFF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pic>
        <p:nvPicPr>
          <p:cNvPr id="10" name="Picture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64282" y="5605006"/>
            <a:ext cx="5000058" cy="167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9"/>
          <p:cNvSpPr/>
          <p:nvPr/>
        </p:nvSpPr>
        <p:spPr>
          <a:xfrm>
            <a:off x="357018" y="6512567"/>
            <a:ext cx="4207264" cy="6557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Rmq : Le kit Dry est réservé aux moteurs atmosphériques</a:t>
            </a:r>
          </a:p>
        </p:txBody>
      </p:sp>
      <p:pic>
        <p:nvPicPr>
          <p:cNvPr id="12" name="Picture 22" descr="logo final"/>
          <p:cNvPicPr>
            <a:picLocks noChangeAspect="1"/>
          </p:cNvPicPr>
          <p:nvPr/>
        </p:nvPicPr>
        <p:blipFill>
          <a:blip r:embed="rId5" cstate="print"/>
          <a:srcRect b="15567"/>
          <a:stretch>
            <a:fillRect/>
          </a:stretch>
        </p:blipFill>
        <p:spPr>
          <a:xfrm>
            <a:off x="8453024" y="0"/>
            <a:ext cx="1627604" cy="10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23"/>
          <p:cNvSpPr txBox="1"/>
          <p:nvPr/>
        </p:nvSpPr>
        <p:spPr>
          <a:xfrm>
            <a:off x="833054" y="1240694"/>
            <a:ext cx="2857929" cy="43748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C0504D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Kit Dry</a:t>
            </a:r>
          </a:p>
        </p:txBody>
      </p:sp>
      <p:sp>
        <p:nvSpPr>
          <p:cNvPr id="14" name="Line 24"/>
          <p:cNvSpPr/>
          <p:nvPr/>
        </p:nvSpPr>
        <p:spPr>
          <a:xfrm>
            <a:off x="754297" y="605469"/>
            <a:ext cx="7619969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100794" tIns="50392" rIns="100794" bIns="50392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Rectangle 26"/>
          <p:cNvSpPr/>
          <p:nvPr/>
        </p:nvSpPr>
        <p:spPr>
          <a:xfrm>
            <a:off x="2446650" y="650970"/>
            <a:ext cx="4692042" cy="5039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100794" tIns="50392" rIns="100794" bIns="50392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La suralimentation chimique</a:t>
            </a:r>
          </a:p>
        </p:txBody>
      </p:sp>
      <p:sp>
        <p:nvSpPr>
          <p:cNvPr id="16" name="Rectangle 28"/>
          <p:cNvSpPr/>
          <p:nvPr/>
        </p:nvSpPr>
        <p:spPr>
          <a:xfrm>
            <a:off x="516279" y="4542775"/>
            <a:ext cx="9287825" cy="93277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 N</a:t>
            </a:r>
            <a:r>
              <a:rPr lang="fr-FR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0 est injecté seul dans le collecteur d’admission (d’où le nom de dry = sec). Le surplus d’essence est injecté soit en trompant le régulateur de pression d’essence, soit en trompant le calculateur (par le MAP sensor)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héma kit wet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54355" y="1398190"/>
            <a:ext cx="3941246" cy="503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6514" y="4621551"/>
            <a:ext cx="6351148" cy="253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logo final"/>
          <p:cNvPicPr>
            <a:picLocks noChangeAspect="1"/>
          </p:cNvPicPr>
          <p:nvPr/>
        </p:nvPicPr>
        <p:blipFill>
          <a:blip r:embed="rId4" cstate="print"/>
          <a:srcRect b="15567"/>
          <a:stretch>
            <a:fillRect/>
          </a:stretch>
        </p:blipFill>
        <p:spPr>
          <a:xfrm>
            <a:off x="8453024" y="0"/>
            <a:ext cx="1627604" cy="10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7"/>
          <p:cNvSpPr txBox="1"/>
          <p:nvPr/>
        </p:nvSpPr>
        <p:spPr>
          <a:xfrm>
            <a:off x="1785109" y="1398190"/>
            <a:ext cx="2857929" cy="43748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C0504D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Kit Wet</a:t>
            </a:r>
          </a:p>
        </p:txBody>
      </p:sp>
      <p:sp>
        <p:nvSpPr>
          <p:cNvPr id="6" name="Line 8"/>
          <p:cNvSpPr/>
          <p:nvPr/>
        </p:nvSpPr>
        <p:spPr>
          <a:xfrm>
            <a:off x="754297" y="605469"/>
            <a:ext cx="7619969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100794" tIns="50392" rIns="100794" bIns="50392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446650" y="650970"/>
            <a:ext cx="4692042" cy="5039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100794" tIns="50392" rIns="100794" bIns="50392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La suralimentation chimique</a:t>
            </a:r>
          </a:p>
        </p:txBody>
      </p:sp>
      <p:sp>
        <p:nvSpPr>
          <p:cNvPr id="8" name="Rectangle 10"/>
          <p:cNvSpPr/>
          <p:nvPr/>
        </p:nvSpPr>
        <p:spPr>
          <a:xfrm>
            <a:off x="516279" y="2457989"/>
            <a:ext cx="5159319" cy="6557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0794" tIns="50392" rIns="100794" bIns="50392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L’essence supplémentaire est injecté avec le N</a:t>
            </a:r>
            <a:r>
              <a:rPr lang="fr-FR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 à l’aide d’un brumisateur (fogger).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 final"/>
          <p:cNvPicPr>
            <a:picLocks noChangeAspect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>
          <a:xfrm>
            <a:off x="8453024" y="0"/>
            <a:ext cx="1627604" cy="10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Line 4"/>
          <p:cNvSpPr/>
          <p:nvPr/>
        </p:nvSpPr>
        <p:spPr>
          <a:xfrm>
            <a:off x="754297" y="605469"/>
            <a:ext cx="7619969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100785" tIns="50392" rIns="100785" bIns="50392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Rectangle 7"/>
          <p:cNvSpPr txBox="1"/>
          <p:nvPr/>
        </p:nvSpPr>
        <p:spPr>
          <a:xfrm>
            <a:off x="1627604" y="605479"/>
            <a:ext cx="6548905" cy="6054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Sommaire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27944" y="2771725"/>
            <a:ext cx="7920880" cy="2062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Les différents types de Turbo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 smtClean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Le système d’oxyde d’azote NOS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/>
          <p:cNvSpPr txBox="1"/>
          <p:nvPr/>
        </p:nvSpPr>
        <p:spPr>
          <a:xfrm>
            <a:off x="3196895" y="1547589"/>
            <a:ext cx="5992226" cy="2317759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85" tIns="50392" rIns="100785" bIns="50392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Lors de la descente du piston la dépression provoquée ne permet pas un remplissage complet de la chambre de combustion.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Pour remplir le cylindre à 100% et favoriser la réaction de combustion, il faut utiliser un dispositif de suralimentation.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" name="Picture 3" descr="logo final"/>
          <p:cNvPicPr>
            <a:picLocks noChangeAspect="1"/>
          </p:cNvPicPr>
          <p:nvPr/>
        </p:nvPicPr>
        <p:blipFill>
          <a:blip r:embed="rId2" cstate="print"/>
          <a:srcRect b="15567"/>
          <a:stretch>
            <a:fillRect/>
          </a:stretch>
        </p:blipFill>
        <p:spPr>
          <a:xfrm>
            <a:off x="8453024" y="0"/>
            <a:ext cx="1627604" cy="10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Line 4"/>
          <p:cNvSpPr/>
          <p:nvPr/>
        </p:nvSpPr>
        <p:spPr>
          <a:xfrm>
            <a:off x="754297" y="605469"/>
            <a:ext cx="7619969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100785" tIns="50392" rIns="100785" bIns="50392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Rectangle 7"/>
          <p:cNvSpPr txBox="1">
            <a:spLocks noGrp="1"/>
          </p:cNvSpPr>
          <p:nvPr>
            <p:ph type="ctrTitle"/>
          </p:nvPr>
        </p:nvSpPr>
        <p:spPr>
          <a:xfrm>
            <a:off x="1627604" y="605479"/>
            <a:ext cx="6548905" cy="605469"/>
          </a:xfrm>
        </p:spPr>
        <p:txBody>
          <a:bodyPr/>
          <a:lstStyle/>
          <a:p>
            <a:pPr lvl="0" hangingPunct="1"/>
            <a:r>
              <a:rPr lang="fr-FR" sz="2600" b="1">
                <a:effectLst>
                  <a:outerShdw dist="38096" dir="2700000">
                    <a:srgbClr val="C0C0C0"/>
                  </a:outerShdw>
                </a:effectLst>
                <a:latin typeface="Trebuchet MS" pitchFamily="34"/>
              </a:rPr>
              <a:t>Introduction</a:t>
            </a:r>
          </a:p>
        </p:txBody>
      </p:sp>
      <p:sp>
        <p:nvSpPr>
          <p:cNvPr id="6" name="Rectangle 46"/>
          <p:cNvSpPr/>
          <p:nvPr/>
        </p:nvSpPr>
        <p:spPr>
          <a:xfrm>
            <a:off x="3260689" y="4258696"/>
            <a:ext cx="6093881" cy="2929371"/>
          </a:xfrm>
          <a:prstGeom prst="rect">
            <a:avLst/>
          </a:prstGeom>
          <a:solidFill>
            <a:srgbClr val="FFFFFF"/>
          </a:solidFill>
          <a:ln w="6345">
            <a:solidFill>
              <a:srgbClr val="000000"/>
            </a:solidFill>
            <a:prstDash val="solid"/>
            <a:miter/>
          </a:ln>
        </p:spPr>
        <p:txBody>
          <a:bodyPr vert="horz" wrap="none" lIns="100785" tIns="50392" rIns="100785" bIns="50392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7" name="Group 37"/>
          <p:cNvGrpSpPr/>
          <p:nvPr/>
        </p:nvGrpSpPr>
        <p:grpSpPr>
          <a:xfrm>
            <a:off x="3260689" y="4308411"/>
            <a:ext cx="6098380" cy="2879656"/>
            <a:chOff x="1655932" y="4139872"/>
            <a:chExt cx="6098380" cy="2879656"/>
          </a:xfrm>
        </p:grpSpPr>
        <p:grpSp>
          <p:nvGrpSpPr>
            <p:cNvPr id="8" name="Group 38"/>
            <p:cNvGrpSpPr/>
            <p:nvPr/>
          </p:nvGrpSpPr>
          <p:grpSpPr>
            <a:xfrm>
              <a:off x="2026374" y="4449790"/>
              <a:ext cx="4445291" cy="2355375"/>
              <a:chOff x="2026374" y="4449790"/>
              <a:chExt cx="4445291" cy="2355375"/>
            </a:xfrm>
          </p:grpSpPr>
          <p:sp>
            <p:nvSpPr>
              <p:cNvPr id="9" name="Line 39"/>
              <p:cNvSpPr/>
              <p:nvPr/>
            </p:nvSpPr>
            <p:spPr>
              <a:xfrm>
                <a:off x="2026374" y="4449790"/>
                <a:ext cx="0" cy="235537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>
                <a:solidFill>
                  <a:srgbClr val="000000"/>
                </a:solidFill>
                <a:prstDash val="solid"/>
                <a:round/>
                <a:headEnd type="arrow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0" name="Line 40"/>
              <p:cNvSpPr/>
              <p:nvPr/>
            </p:nvSpPr>
            <p:spPr>
              <a:xfrm>
                <a:off x="2026374" y="6805165"/>
                <a:ext cx="4445291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528">
                <a:solidFill>
                  <a:srgbClr val="000000"/>
                </a:solidFill>
                <a:prstDash val="solid"/>
                <a:round/>
                <a:tailEnd type="arrow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1" name="Freeform 41"/>
              <p:cNvSpPr/>
              <p:nvPr/>
            </p:nvSpPr>
            <p:spPr>
              <a:xfrm>
                <a:off x="2026374" y="5011515"/>
                <a:ext cx="4204502" cy="179365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724"/>
                  <a:gd name="f7" fmla="val 1389"/>
                  <a:gd name="f8" fmla="val 42"/>
                  <a:gd name="f9" fmla="val 783"/>
                  <a:gd name="f10" fmla="val 352"/>
                  <a:gd name="f11" fmla="val 516"/>
                  <a:gd name="f12" fmla="val 798"/>
                  <a:gd name="f13" fmla="val 270"/>
                  <a:gd name="f14" fmla="val 1239"/>
                  <a:gd name="f15" fmla="val 36"/>
                  <a:gd name="f16" fmla="val 2301"/>
                  <a:gd name="f17" fmla="val 9"/>
                  <a:gd name="f18" fmla="+- 0 0 -90"/>
                  <a:gd name="f19" fmla="*/ f3 1 2724"/>
                  <a:gd name="f20" fmla="*/ f4 1 1389"/>
                  <a:gd name="f21" fmla="+- f7 0 f5"/>
                  <a:gd name="f22" fmla="+- f6 0 f5"/>
                  <a:gd name="f23" fmla="*/ f18 f0 1"/>
                  <a:gd name="f24" fmla="*/ f22 1 2724"/>
                  <a:gd name="f25" fmla="*/ f21 1 1389"/>
                  <a:gd name="f26" fmla="*/ 0 f22 1"/>
                  <a:gd name="f27" fmla="*/ 1389 f21 1"/>
                  <a:gd name="f28" fmla="*/ 798 f22 1"/>
                  <a:gd name="f29" fmla="*/ 270 f21 1"/>
                  <a:gd name="f30" fmla="*/ 2724 f22 1"/>
                  <a:gd name="f31" fmla="*/ 0 f21 1"/>
                  <a:gd name="f32" fmla="*/ f23 1 f2"/>
                  <a:gd name="f33" fmla="*/ f26 1 2724"/>
                  <a:gd name="f34" fmla="*/ f27 1 1389"/>
                  <a:gd name="f35" fmla="*/ f28 1 2724"/>
                  <a:gd name="f36" fmla="*/ f29 1 1389"/>
                  <a:gd name="f37" fmla="*/ f30 1 2724"/>
                  <a:gd name="f38" fmla="*/ f31 1 1389"/>
                  <a:gd name="f39" fmla="+- f32 0 f1"/>
                  <a:gd name="f40" fmla="*/ f33 1 f24"/>
                  <a:gd name="f41" fmla="*/ f34 1 f25"/>
                  <a:gd name="f42" fmla="*/ f35 1 f24"/>
                  <a:gd name="f43" fmla="*/ f36 1 f25"/>
                  <a:gd name="f44" fmla="*/ f37 1 f24"/>
                  <a:gd name="f45" fmla="*/ f38 1 f25"/>
                  <a:gd name="f46" fmla="*/ f40 f19 1"/>
                  <a:gd name="f47" fmla="*/ f44 f19 1"/>
                  <a:gd name="f48" fmla="*/ f41 f20 1"/>
                  <a:gd name="f49" fmla="*/ f45 f20 1"/>
                  <a:gd name="f50" fmla="*/ f42 f19 1"/>
                  <a:gd name="f51" fmla="*/ f43 f2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9">
                    <a:pos x="f46" y="f48"/>
                  </a:cxn>
                  <a:cxn ang="f39">
                    <a:pos x="f50" y="f51"/>
                  </a:cxn>
                  <a:cxn ang="f39">
                    <a:pos x="f47" y="f49"/>
                  </a:cxn>
                </a:cxnLst>
                <a:rect l="f46" t="f49" r="f47" b="f48"/>
                <a:pathLst>
                  <a:path w="2724" h="1389">
                    <a:moveTo>
                      <a:pt x="f5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6" y="f5"/>
                    </a:cubicBezTo>
                  </a:path>
                </a:pathLst>
              </a:custGeom>
              <a:noFill/>
              <a:ln w="38103">
                <a:solidFill>
                  <a:srgbClr val="333399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2" name="Freeform 42"/>
              <p:cNvSpPr/>
              <p:nvPr/>
            </p:nvSpPr>
            <p:spPr>
              <a:xfrm>
                <a:off x="2470900" y="4476911"/>
                <a:ext cx="3912781" cy="232825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35"/>
                  <a:gd name="f7" fmla="val 1803"/>
                  <a:gd name="f8" fmla="val 123"/>
                  <a:gd name="f9" fmla="val 1296"/>
                  <a:gd name="f10" fmla="val 187"/>
                  <a:gd name="f11" fmla="val 1095"/>
                  <a:gd name="f12" fmla="val 600"/>
                  <a:gd name="f13" fmla="val 792"/>
                  <a:gd name="f14" fmla="val 1005"/>
                  <a:gd name="f15" fmla="val 504"/>
                  <a:gd name="f16" fmla="val 2148"/>
                  <a:gd name="f17" fmla="val 108"/>
                  <a:gd name="f18" fmla="+- 0 0 -90"/>
                  <a:gd name="f19" fmla="*/ f3 1 2535"/>
                  <a:gd name="f20" fmla="*/ f4 1 1803"/>
                  <a:gd name="f21" fmla="+- f7 0 f5"/>
                  <a:gd name="f22" fmla="+- f6 0 f5"/>
                  <a:gd name="f23" fmla="*/ f18 f0 1"/>
                  <a:gd name="f24" fmla="*/ f22 1 2535"/>
                  <a:gd name="f25" fmla="*/ f21 1 1803"/>
                  <a:gd name="f26" fmla="*/ 0 f22 1"/>
                  <a:gd name="f27" fmla="*/ 1803 f21 1"/>
                  <a:gd name="f28" fmla="*/ 600 f22 1"/>
                  <a:gd name="f29" fmla="*/ 792 f21 1"/>
                  <a:gd name="f30" fmla="*/ 2535 f22 1"/>
                  <a:gd name="f31" fmla="*/ 0 f21 1"/>
                  <a:gd name="f32" fmla="*/ f23 1 f2"/>
                  <a:gd name="f33" fmla="*/ f26 1 2535"/>
                  <a:gd name="f34" fmla="*/ f27 1 1803"/>
                  <a:gd name="f35" fmla="*/ f28 1 2535"/>
                  <a:gd name="f36" fmla="*/ f29 1 1803"/>
                  <a:gd name="f37" fmla="*/ f30 1 2535"/>
                  <a:gd name="f38" fmla="*/ f31 1 1803"/>
                  <a:gd name="f39" fmla="+- f32 0 f1"/>
                  <a:gd name="f40" fmla="*/ f33 1 f24"/>
                  <a:gd name="f41" fmla="*/ f34 1 f25"/>
                  <a:gd name="f42" fmla="*/ f35 1 f24"/>
                  <a:gd name="f43" fmla="*/ f36 1 f25"/>
                  <a:gd name="f44" fmla="*/ f37 1 f24"/>
                  <a:gd name="f45" fmla="*/ f38 1 f25"/>
                  <a:gd name="f46" fmla="*/ f40 f19 1"/>
                  <a:gd name="f47" fmla="*/ f44 f19 1"/>
                  <a:gd name="f48" fmla="*/ f41 f20 1"/>
                  <a:gd name="f49" fmla="*/ f45 f20 1"/>
                  <a:gd name="f50" fmla="*/ f42 f19 1"/>
                  <a:gd name="f51" fmla="*/ f43 f2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9">
                    <a:pos x="f46" y="f48"/>
                  </a:cxn>
                  <a:cxn ang="f39">
                    <a:pos x="f50" y="f51"/>
                  </a:cxn>
                  <a:cxn ang="f39">
                    <a:pos x="f47" y="f49"/>
                  </a:cxn>
                </a:cxnLst>
                <a:rect l="f46" t="f49" r="f47" b="f48"/>
                <a:pathLst>
                  <a:path w="2535" h="1803">
                    <a:moveTo>
                      <a:pt x="f5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6" y="f5"/>
                    </a:cubicBezTo>
                  </a:path>
                </a:pathLst>
              </a:custGeom>
              <a:noFill/>
              <a:ln w="38103">
                <a:solidFill>
                  <a:srgbClr val="FF0000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sp>
          <p:nvSpPr>
            <p:cNvPr id="13" name="Text Box 43"/>
            <p:cNvSpPr txBox="1"/>
            <p:nvPr/>
          </p:nvSpPr>
          <p:spPr>
            <a:xfrm>
              <a:off x="6530315" y="6650211"/>
              <a:ext cx="1223997" cy="36931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</a:rPr>
                <a:t>Dépression</a:t>
              </a: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endParaRPr>
            </a:p>
          </p:txBody>
        </p:sp>
        <p:sp>
          <p:nvSpPr>
            <p:cNvPr id="14" name="Text Box 44"/>
            <p:cNvSpPr txBox="1"/>
            <p:nvPr/>
          </p:nvSpPr>
          <p:spPr>
            <a:xfrm>
              <a:off x="1655932" y="4139872"/>
              <a:ext cx="787188" cy="36931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8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</a:rPr>
                <a:t>Débits</a:t>
              </a: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endParaRPr>
            </a:p>
          </p:txBody>
        </p:sp>
        <p:sp>
          <p:nvSpPr>
            <p:cNvPr id="15" name="Text Box 45"/>
            <p:cNvSpPr txBox="1"/>
            <p:nvPr/>
          </p:nvSpPr>
          <p:spPr>
            <a:xfrm>
              <a:off x="6360529" y="5441530"/>
              <a:ext cx="1276474" cy="848398"/>
            </a:xfrm>
            <a:prstGeom prst="rect">
              <a:avLst/>
            </a:prstGeom>
            <a:noFill/>
            <a:ln w="9528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1" i="0" u="none" strike="noStrike" kern="1200" cap="none" spc="0" baseline="0">
                  <a:solidFill>
                    <a:srgbClr val="333399"/>
                  </a:solidFill>
                  <a:uFillTx/>
                  <a:latin typeface="Times New Roman" pitchFamily="18"/>
                </a:rPr>
                <a:t>Air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1" i="0" u="none" strike="noStrike" kern="1200" cap="none" spc="0" baseline="0">
                  <a:solidFill>
                    <a:srgbClr val="FF0000"/>
                  </a:solidFill>
                  <a:uFillTx/>
                  <a:latin typeface="Times New Roman" pitchFamily="18"/>
                </a:rPr>
                <a:t>Essence</a:t>
              </a:r>
              <a:endParaRPr lang="en-GB" sz="2400" b="1" i="0" u="none" strike="noStrike" kern="1200" cap="none" spc="0" baseline="0">
                <a:solidFill>
                  <a:srgbClr val="FF0000"/>
                </a:solidFill>
                <a:uFillTx/>
                <a:latin typeface="Times New Roman" pitchFamily="18"/>
              </a:endParaRPr>
            </a:p>
          </p:txBody>
        </p:sp>
      </p:grpSp>
      <p:pic>
        <p:nvPicPr>
          <p:cNvPr id="3074" name="Picture 2" descr="http://www.ngk.de/uploads/tx_templavoila/ngk_arbeitsweise_ottomotor_ansaugen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4" y="1403573"/>
            <a:ext cx="2366841" cy="323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497384" y="1907630"/>
            <a:ext cx="5399998" cy="4953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3"/>
          <p:cNvSpPr txBox="1">
            <a:spLocks noGrp="1"/>
          </p:cNvSpPr>
          <p:nvPr>
            <p:ph type="body" idx="4294967295"/>
          </p:nvPr>
        </p:nvSpPr>
        <p:spPr>
          <a:xfrm>
            <a:off x="0" y="1691605"/>
            <a:ext cx="4519614" cy="4989515"/>
          </a:xfrm>
        </p:spPr>
        <p:txBody>
          <a:bodyPr/>
          <a:lstStyle/>
          <a:p>
            <a:pPr marL="431999" lvl="0" indent="-323999">
              <a:spcBef>
                <a:spcPts val="0"/>
              </a:spcBef>
              <a:spcAft>
                <a:spcPts val="1415"/>
              </a:spcAft>
              <a:buNone/>
            </a:pPr>
            <a:r>
              <a:rPr lang="fr-FR" sz="2800" kern="1200" dirty="0">
                <a:latin typeface="Arial" pitchFamily="18"/>
                <a:cs typeface="Mangal" pitchFamily="2"/>
              </a:rPr>
              <a:t>Tirer partie de la pression dans les conduits d'échappement pour augmenter celle de l'admission</a:t>
            </a:r>
            <a:r>
              <a:rPr lang="fr-FR" sz="2800" kern="1200" dirty="0" smtClean="0">
                <a:latin typeface="Arial" pitchFamily="18"/>
                <a:cs typeface="Mangal" pitchFamily="2"/>
              </a:rPr>
              <a:t>.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None/>
            </a:pPr>
            <a:endParaRPr lang="fr-FR" sz="2800" kern="1200" dirty="0">
              <a:latin typeface="Arial" pitchFamily="18"/>
              <a:cs typeface="Mangal" pitchFamily="2"/>
            </a:endParaRP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None/>
            </a:pPr>
            <a:r>
              <a:rPr lang="fr-FR" sz="2800" kern="1200" dirty="0">
                <a:latin typeface="Arial" pitchFamily="18"/>
                <a:cs typeface="Mangal" pitchFamily="2"/>
              </a:rPr>
              <a:t>Compression plus importante = plus de mélange injecté = plus de </a:t>
            </a:r>
            <a:r>
              <a:rPr lang="fr-FR" sz="2800" kern="1200" dirty="0" smtClean="0">
                <a:latin typeface="Arial" pitchFamily="18"/>
                <a:cs typeface="Mangal" pitchFamily="2"/>
              </a:rPr>
              <a:t>Couple </a:t>
            </a:r>
            <a:r>
              <a:rPr lang="fr-FR" sz="2800" kern="1200" dirty="0">
                <a:latin typeface="Arial" pitchFamily="18"/>
                <a:cs typeface="Mangal" pitchFamily="2"/>
              </a:rPr>
              <a:t>ou – de cylindrée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None/>
            </a:pPr>
            <a:endParaRPr lang="fr-FR" sz="2800" kern="1200" dirty="0">
              <a:latin typeface="Arial" pitchFamily="18"/>
              <a:cs typeface="Mangal" pitchFamily="2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633414" y="549270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Le principe du turbo</a:t>
            </a:r>
          </a:p>
        </p:txBody>
      </p:sp>
      <p:pic>
        <p:nvPicPr>
          <p:cNvPr id="5" name="Picture 6" descr="logo final"/>
          <p:cNvPicPr>
            <a:picLocks noChangeAspect="1"/>
          </p:cNvPicPr>
          <p:nvPr/>
        </p:nvPicPr>
        <p:blipFill>
          <a:blip r:embed="rId4" cstate="print"/>
          <a:srcRect b="15567"/>
          <a:stretch>
            <a:fillRect/>
          </a:stretch>
        </p:blipFill>
        <p:spPr>
          <a:xfrm>
            <a:off x="7667628" y="0"/>
            <a:ext cx="1476371" cy="9937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Line 7"/>
          <p:cNvSpPr/>
          <p:nvPr/>
        </p:nvSpPr>
        <p:spPr>
          <a:xfrm>
            <a:off x="684208" y="549270"/>
            <a:ext cx="6911977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28.servimg.com/u/f28/11/07/48/68/turbo-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5780" y="1222973"/>
            <a:ext cx="5956803" cy="63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d2d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80471" y="1691603"/>
            <a:ext cx="3247619" cy="25202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5"/>
          <p:cNvSpPr/>
          <p:nvPr/>
        </p:nvSpPr>
        <p:spPr>
          <a:xfrm>
            <a:off x="6336456" y="4211885"/>
            <a:ext cx="3816425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sng" strike="noStrike" kern="1200" cap="none" spc="0" baseline="0" dirty="0">
                <a:solidFill>
                  <a:srgbClr val="000000"/>
                </a:solidFill>
                <a:uFillTx/>
                <a:latin typeface="Copperplate Gothic Bold" pitchFamily="34"/>
              </a:rPr>
              <a:t>Calcul </a:t>
            </a:r>
            <a:r>
              <a:rPr lang="fr-FR" sz="2000" b="0" i="0" u="sng" strike="noStrike" kern="1200" cap="none" spc="0" baseline="0" dirty="0" smtClean="0">
                <a:solidFill>
                  <a:srgbClr val="000000"/>
                </a:solidFill>
                <a:uFillTx/>
                <a:latin typeface="Copperplate Gothic Bold" pitchFamily="34"/>
              </a:rPr>
              <a:t>du </a:t>
            </a:r>
            <a:r>
              <a:rPr lang="fr-FR" sz="2000" b="0" i="0" u="sng" strike="noStrike" kern="1200" cap="none" spc="0" baseline="0" dirty="0" err="1" smtClean="0">
                <a:solidFill>
                  <a:srgbClr val="000000"/>
                </a:solidFill>
                <a:uFillTx/>
                <a:latin typeface="Copperplate Gothic Bold" pitchFamily="34"/>
              </a:rPr>
              <a:t>trim</a:t>
            </a:r>
            <a:r>
              <a:rPr lang="fr-FR" sz="2000" b="0" i="0" u="sng" strike="noStrike" kern="1200" cap="none" spc="0" baseline="0" dirty="0" smtClean="0">
                <a:solidFill>
                  <a:srgbClr val="000000"/>
                </a:solidFill>
                <a:uFillTx/>
                <a:latin typeface="Copperplate Gothic Bold" pitchFamily="34"/>
              </a:rPr>
              <a:t>:</a:t>
            </a:r>
            <a:endParaRPr lang="fr-FR" sz="1800" b="0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7312025" y="4659313"/>
          <a:ext cx="1584325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5" imgW="787400" imgH="508000" progId="Equation.3">
                  <p:embed/>
                </p:oleObj>
              </mc:Choice>
              <mc:Fallback>
                <p:oleObj r:id="rId5" imgW="787400" imgH="508000" progId="Equation.3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2025" y="4659313"/>
                        <a:ext cx="1584325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/>
          <p:nvPr/>
        </p:nvSpPr>
        <p:spPr>
          <a:xfrm>
            <a:off x="6480471" y="5961017"/>
            <a:ext cx="3247619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Plus </a:t>
            </a:r>
            <a:r>
              <a:rPr lang="fr-FR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le débit est </a:t>
            </a:r>
            <a:r>
              <a:rPr lang="fr-FR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important,</a:t>
            </a:r>
            <a:r>
              <a:rPr lang="fr-FR" sz="2000" b="1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plus le TRIM est grand.</a:t>
            </a:r>
            <a:endParaRPr lang="fr-FR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tangle 2"/>
          <p:cNvSpPr txBox="1"/>
          <p:nvPr/>
        </p:nvSpPr>
        <p:spPr>
          <a:xfrm>
            <a:off x="611184" y="549270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Les éléments principaux</a:t>
            </a:r>
          </a:p>
        </p:txBody>
      </p:sp>
      <p:pic>
        <p:nvPicPr>
          <p:cNvPr id="8" name="Picture 6" descr="logo final"/>
          <p:cNvPicPr>
            <a:picLocks noChangeAspect="1"/>
          </p:cNvPicPr>
          <p:nvPr/>
        </p:nvPicPr>
        <p:blipFill>
          <a:blip r:embed="rId7" cstate="print"/>
          <a:srcRect b="15567"/>
          <a:stretch>
            <a:fillRect/>
          </a:stretch>
        </p:blipFill>
        <p:spPr>
          <a:xfrm>
            <a:off x="7667628" y="0"/>
            <a:ext cx="1476371" cy="9937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Line 7"/>
          <p:cNvSpPr/>
          <p:nvPr/>
        </p:nvSpPr>
        <p:spPr>
          <a:xfrm>
            <a:off x="684208" y="549270"/>
            <a:ext cx="6911977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611184" y="549270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smtClean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Principe</a:t>
            </a:r>
            <a:r>
              <a:rPr lang="fr-FR" sz="3200" b="1" i="0" u="none" strike="noStrike" kern="1200" cap="none" spc="0" dirty="0" smtClean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 en vidéo :</a:t>
            </a:r>
            <a:endParaRPr lang="fr-FR" sz="3200" b="1" i="0" u="none" strike="noStrike" kern="1200" cap="none" spc="0" baseline="0" dirty="0">
              <a:solidFill>
                <a:srgbClr val="000000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rebuchet MS" pitchFamily="34"/>
            </a:endParaRPr>
          </a:p>
        </p:txBody>
      </p:sp>
      <p:pic>
        <p:nvPicPr>
          <p:cNvPr id="3" name="Picture 6" descr="logo final"/>
          <p:cNvPicPr>
            <a:picLocks noChangeAspect="1"/>
          </p:cNvPicPr>
          <p:nvPr/>
        </p:nvPicPr>
        <p:blipFill>
          <a:blip r:embed="rId4" cstate="print"/>
          <a:srcRect b="15567"/>
          <a:stretch>
            <a:fillRect/>
          </a:stretch>
        </p:blipFill>
        <p:spPr>
          <a:xfrm>
            <a:off x="7667628" y="0"/>
            <a:ext cx="1476371" cy="993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6 - How A Turbo Works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72" y="1475581"/>
            <a:ext cx="8789023" cy="494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89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0" y="1768477"/>
            <a:ext cx="4427533" cy="4989515"/>
          </a:xfrm>
        </p:spPr>
        <p:txBody>
          <a:bodyPr/>
          <a:lstStyle/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800" kern="1200">
                <a:latin typeface="Arial" pitchFamily="18"/>
                <a:cs typeface="Mangal" pitchFamily="2"/>
              </a:rPr>
              <a:t>L'air comprimé est chaud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000" kern="1200">
                <a:latin typeface="Arial" pitchFamily="18"/>
                <a:cs typeface="Mangal" pitchFamily="2"/>
              </a:rPr>
              <a:t>C'est mauvais pour l'injection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000" kern="1200">
                <a:latin typeface="Arial" pitchFamily="18"/>
                <a:cs typeface="Mangal" pitchFamily="2"/>
              </a:rPr>
              <a:t>d'où un circuit de refroidissement</a:t>
            </a:r>
          </a:p>
        </p:txBody>
      </p:sp>
      <p:sp>
        <p:nvSpPr>
          <p:cNvPr id="3" name="Espace réservé du texte 3"/>
          <p:cNvSpPr txBox="1">
            <a:spLocks noGrp="1"/>
          </p:cNvSpPr>
          <p:nvPr>
            <p:ph type="body" idx="4294967295"/>
          </p:nvPr>
        </p:nvSpPr>
        <p:spPr>
          <a:xfrm>
            <a:off x="5653085" y="1768477"/>
            <a:ext cx="4427533" cy="4989515"/>
          </a:xfrm>
        </p:spPr>
        <p:txBody>
          <a:bodyPr/>
          <a:lstStyle/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800" kern="1200" dirty="0">
                <a:latin typeface="Arial" pitchFamily="18"/>
                <a:cs typeface="Mangal" pitchFamily="2"/>
              </a:rPr>
              <a:t>vitesse de rotation importante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000" kern="1200" dirty="0">
                <a:latin typeface="Arial" pitchFamily="18"/>
                <a:cs typeface="Mangal" pitchFamily="2"/>
              </a:rPr>
              <a:t>de 13 000tr/min à </a:t>
            </a:r>
            <a:r>
              <a:rPr lang="fr-FR" sz="2000" kern="1200" dirty="0" smtClean="0">
                <a:latin typeface="Arial" pitchFamily="18"/>
                <a:cs typeface="Mangal" pitchFamily="2"/>
              </a:rPr>
              <a:t>280 </a:t>
            </a:r>
            <a:r>
              <a:rPr lang="fr-FR" sz="2000" kern="1200" dirty="0">
                <a:latin typeface="Arial" pitchFamily="18"/>
                <a:cs typeface="Mangal" pitchFamily="2"/>
              </a:rPr>
              <a:t>000tr/min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000" kern="1200" dirty="0">
                <a:latin typeface="Arial" pitchFamily="18"/>
                <a:cs typeface="Mangal" pitchFamily="2"/>
              </a:rPr>
              <a:t>lubrification obligatoire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000" kern="1200" dirty="0" smtClean="0">
                <a:latin typeface="Arial" pitchFamily="18"/>
                <a:cs typeface="Mangal" pitchFamily="2"/>
              </a:rPr>
              <a:t>compression </a:t>
            </a:r>
            <a:r>
              <a:rPr lang="fr-FR" sz="2000" kern="1200" dirty="0">
                <a:latin typeface="Arial" pitchFamily="18"/>
                <a:cs typeface="Mangal" pitchFamily="2"/>
              </a:rPr>
              <a:t>trop importante dans l'admission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endParaRPr lang="fr-FR" sz="3200" kern="1200" dirty="0">
              <a:latin typeface="Arial" pitchFamily="18"/>
              <a:cs typeface="Mangal" pitchFamily="2"/>
            </a:endParaRP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endParaRPr lang="fr-FR" sz="3200" kern="1200" dirty="0">
              <a:latin typeface="Arial" pitchFamily="18"/>
              <a:cs typeface="Mangal" pitchFamily="2"/>
            </a:endParaRPr>
          </a:p>
        </p:txBody>
      </p:sp>
      <p:pic>
        <p:nvPicPr>
          <p:cNvPr id="4" name="Imag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69616" y="3851845"/>
            <a:ext cx="3600001" cy="28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/>
          <p:nvPr/>
        </p:nvSpPr>
        <p:spPr>
          <a:xfrm>
            <a:off x="611184" y="549270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Les problèmes</a:t>
            </a:r>
          </a:p>
        </p:txBody>
      </p:sp>
      <p:pic>
        <p:nvPicPr>
          <p:cNvPr id="6" name="Picture 6" descr="logo final"/>
          <p:cNvPicPr>
            <a:picLocks noChangeAspect="1"/>
          </p:cNvPicPr>
          <p:nvPr/>
        </p:nvPicPr>
        <p:blipFill>
          <a:blip r:embed="rId4" cstate="print"/>
          <a:srcRect b="15567"/>
          <a:stretch>
            <a:fillRect/>
          </a:stretch>
        </p:blipFill>
        <p:spPr>
          <a:xfrm>
            <a:off x="7667628" y="0"/>
            <a:ext cx="1476371" cy="9937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ine 7"/>
          <p:cNvSpPr/>
          <p:nvPr/>
        </p:nvSpPr>
        <p:spPr>
          <a:xfrm>
            <a:off x="684208" y="549270"/>
            <a:ext cx="6911977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0" y="1835145"/>
            <a:ext cx="4427533" cy="4989515"/>
          </a:xfrm>
        </p:spPr>
        <p:txBody>
          <a:bodyPr/>
          <a:lstStyle/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800" kern="1200" dirty="0">
                <a:latin typeface="Arial" pitchFamily="18"/>
                <a:cs typeface="Mangal" pitchFamily="2"/>
              </a:rPr>
              <a:t>Haute pression :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gros turbo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grand débit à haut régime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pas de gain à bas régime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réponse longue</a:t>
            </a:r>
          </a:p>
        </p:txBody>
      </p:sp>
      <p:sp>
        <p:nvSpPr>
          <p:cNvPr id="3" name="Espace réservé du texte 3"/>
          <p:cNvSpPr txBox="1">
            <a:spLocks noGrp="1"/>
          </p:cNvSpPr>
          <p:nvPr>
            <p:ph type="body" idx="4294967295"/>
          </p:nvPr>
        </p:nvSpPr>
        <p:spPr>
          <a:xfrm>
            <a:off x="5654677" y="1835145"/>
            <a:ext cx="4425952" cy="4989515"/>
          </a:xfrm>
        </p:spPr>
        <p:txBody>
          <a:bodyPr/>
          <a:lstStyle/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</a:pPr>
            <a:r>
              <a:rPr lang="fr-FR" sz="2800" kern="1200" dirty="0">
                <a:latin typeface="Arial" pitchFamily="18"/>
                <a:cs typeface="Mangal" pitchFamily="2"/>
              </a:rPr>
              <a:t>Basse pression :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petit turbo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débit moindre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pas de gain à haut régime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gain à bas régime</a:t>
            </a:r>
          </a:p>
          <a:p>
            <a:pPr marL="431999" lvl="0" indent="-323999">
              <a:spcBef>
                <a:spcPts val="0"/>
              </a:spcBef>
              <a:spcAft>
                <a:spcPts val="1415"/>
              </a:spcAft>
              <a:buSzPct val="45000"/>
              <a:buFont typeface="Wingdings" pitchFamily="2"/>
              <a:buChar char="Ø"/>
            </a:pPr>
            <a:r>
              <a:rPr lang="fr-FR" sz="2000" kern="1200" dirty="0">
                <a:latin typeface="Arial" pitchFamily="18"/>
                <a:cs typeface="Mangal" pitchFamily="2"/>
              </a:rPr>
              <a:t>réponse plus rapide</a:t>
            </a:r>
          </a:p>
        </p:txBody>
      </p:sp>
      <p:sp>
        <p:nvSpPr>
          <p:cNvPr id="4" name="Rectangle 2"/>
          <p:cNvSpPr txBox="1"/>
          <p:nvPr/>
        </p:nvSpPr>
        <p:spPr>
          <a:xfrm>
            <a:off x="611184" y="549270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rebuchet MS" pitchFamily="34"/>
              </a:rPr>
              <a:t>Les deux types de turbo</a:t>
            </a:r>
          </a:p>
        </p:txBody>
      </p:sp>
      <p:pic>
        <p:nvPicPr>
          <p:cNvPr id="5" name="Picture 6" descr="logo final"/>
          <p:cNvPicPr>
            <a:picLocks noChangeAspect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>
          <a:xfrm>
            <a:off x="7667628" y="0"/>
            <a:ext cx="1476371" cy="9937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Line 7"/>
          <p:cNvSpPr/>
          <p:nvPr/>
        </p:nvSpPr>
        <p:spPr>
          <a:xfrm>
            <a:off x="684208" y="549270"/>
            <a:ext cx="6911977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00008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5520" y="5580037"/>
            <a:ext cx="8529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Le </a:t>
            </a:r>
            <a:r>
              <a:rPr lang="fr-FR" sz="2400" dirty="0"/>
              <a:t>T</a:t>
            </a:r>
            <a:r>
              <a:rPr lang="fr-FR" sz="2400" dirty="0" smtClean="0"/>
              <a:t>urbo </a:t>
            </a:r>
            <a:r>
              <a:rPr lang="fr-FR" sz="2400" dirty="0" smtClean="0"/>
              <a:t>Basse </a:t>
            </a:r>
            <a:r>
              <a:rPr lang="fr-FR" sz="2400" dirty="0" smtClean="0"/>
              <a:t>Pression </a:t>
            </a:r>
            <a:r>
              <a:rPr lang="fr-FR" sz="2400" dirty="0"/>
              <a:t>prendra ses tours plus rapidement qu'un </a:t>
            </a:r>
            <a:r>
              <a:rPr lang="fr-FR" sz="2400" dirty="0" smtClean="0"/>
              <a:t>Turbo </a:t>
            </a:r>
            <a:r>
              <a:rPr lang="fr-FR" sz="2400" dirty="0" smtClean="0"/>
              <a:t>Haute Pression </a:t>
            </a:r>
            <a:r>
              <a:rPr lang="fr-FR" sz="2400" dirty="0"/>
              <a:t>lors de l'accélération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5935" y="683493"/>
            <a:ext cx="67687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 smtClean="0"/>
              <a:t>HDI </a:t>
            </a:r>
            <a:r>
              <a:rPr lang="fr-FR" sz="4400" dirty="0"/>
              <a:t>= Peugeot</a:t>
            </a:r>
            <a:br>
              <a:rPr lang="fr-FR" sz="4400" dirty="0"/>
            </a:br>
            <a:r>
              <a:rPr lang="fr-FR" sz="4400" dirty="0" smtClean="0"/>
              <a:t>CDI </a:t>
            </a:r>
            <a:r>
              <a:rPr lang="fr-FR" sz="4400" dirty="0"/>
              <a:t>= Renault</a:t>
            </a:r>
            <a:br>
              <a:rPr lang="fr-FR" sz="4400" dirty="0"/>
            </a:br>
            <a:r>
              <a:rPr lang="fr-FR" sz="4400" dirty="0" smtClean="0"/>
              <a:t>TD(C)I </a:t>
            </a:r>
            <a:r>
              <a:rPr lang="fr-FR" sz="4400" dirty="0"/>
              <a:t>= </a:t>
            </a:r>
            <a:r>
              <a:rPr lang="fr-FR" sz="4400" dirty="0" smtClean="0"/>
              <a:t>Ford </a:t>
            </a:r>
            <a:r>
              <a:rPr lang="fr-FR" sz="4400" dirty="0"/>
              <a:t>/ Volkswagen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9791" y="3275781"/>
            <a:ext cx="9361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Ce sont les abréviations pour les moteurs diesel modernes avec rampe d'injection commune, </a:t>
            </a:r>
            <a:r>
              <a:rPr lang="fr-FR" sz="2800" dirty="0" smtClean="0"/>
              <a:t>qui </a:t>
            </a:r>
            <a:r>
              <a:rPr lang="fr-FR" sz="2800" dirty="0"/>
              <a:t>permet aux moteurs d'être très sobres en consommation, et puissants grâce au turbo.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9991" y="5165178"/>
            <a:ext cx="65527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CDI =&gt; </a:t>
            </a:r>
            <a:r>
              <a:rPr lang="fr-FR" sz="2800" dirty="0" smtClean="0"/>
              <a:t>Common Diesel Injection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CTDI =&gt; </a:t>
            </a:r>
            <a:r>
              <a:rPr lang="fr-FR" sz="2800" dirty="0" smtClean="0"/>
              <a:t>Common Turbo Diesel Injection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HDI =&gt; </a:t>
            </a:r>
            <a:r>
              <a:rPr lang="fr-FR" sz="2800" dirty="0" smtClean="0"/>
              <a:t>High Pressure </a:t>
            </a:r>
            <a:r>
              <a:rPr lang="fr-FR" sz="2800" dirty="0"/>
              <a:t>diesel injection</a:t>
            </a:r>
            <a:br>
              <a:rPr lang="fr-FR" sz="2800" dirty="0"/>
            </a:br>
            <a:r>
              <a:rPr lang="fr-FR" sz="2800" dirty="0"/>
              <a:t>DCI =&gt; </a:t>
            </a:r>
            <a:r>
              <a:rPr lang="fr-FR" sz="2800" dirty="0" smtClean="0"/>
              <a:t>Diesel Common Injection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6217507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ours6 - suralim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Cours6 - suralimentation</Template>
  <TotalTime>95</TotalTime>
  <Words>514</Words>
  <Application>Microsoft Office PowerPoint</Application>
  <PresentationFormat>Personnalisé</PresentationFormat>
  <Paragraphs>84</Paragraphs>
  <Slides>17</Slides>
  <Notes>6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9" baseType="lpstr">
      <vt:lpstr>Cours6 - suralimentation</vt:lpstr>
      <vt:lpstr>Microsoft Éditeur d'équations 3.0</vt:lpstr>
      <vt:lpstr>Présentation PowerPoint</vt:lpstr>
      <vt:lpstr>Présentation PowerPoint</vt:lpstr>
      <vt:lpstr>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Wood Ind.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Georges Dealan</dc:creator>
  <cp:lastModifiedBy>Georges Dealan</cp:lastModifiedBy>
  <cp:revision>12</cp:revision>
  <dcterms:created xsi:type="dcterms:W3CDTF">2013-05-06T19:53:13Z</dcterms:created>
  <dcterms:modified xsi:type="dcterms:W3CDTF">2013-05-07T12:56:20Z</dcterms:modified>
</cp:coreProperties>
</file>