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8" r:id="rId3"/>
    <p:sldId id="259" r:id="rId4"/>
    <p:sldId id="280" r:id="rId5"/>
    <p:sldId id="279" r:id="rId6"/>
    <p:sldId id="260" r:id="rId7"/>
    <p:sldId id="262" r:id="rId8"/>
    <p:sldId id="263" r:id="rId9"/>
    <p:sldId id="261" r:id="rId10"/>
    <p:sldId id="268" r:id="rId11"/>
    <p:sldId id="270" r:id="rId12"/>
    <p:sldId id="271" r:id="rId13"/>
    <p:sldId id="272" r:id="rId14"/>
    <p:sldId id="273" r:id="rId15"/>
    <p:sldId id="274" r:id="rId16"/>
    <p:sldId id="275" r:id="rId17"/>
    <p:sldId id="276" r:id="rId18"/>
    <p:sldId id="281" r:id="rId19"/>
    <p:sldId id="277" r:id="rId20"/>
    <p:sldId id="278" r:id="rId21"/>
    <p:sldId id="282" r:id="rId2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6607" autoAdjust="0"/>
  </p:normalViewPr>
  <p:slideViewPr>
    <p:cSldViewPr>
      <p:cViewPr varScale="1">
        <p:scale>
          <a:sx n="49" d="100"/>
          <a:sy n="49" d="100"/>
        </p:scale>
        <p:origin x="1428"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F62034-638C-4753-9A9E-6936EEEC8438}" type="datetimeFigureOut">
              <a:rPr lang="fr-FR" smtClean="0"/>
              <a:t>16/04/2013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0C2158-4697-4B0E-A3F2-781E65D4EFC2}" type="slidenum">
              <a:rPr lang="fr-FR" smtClean="0"/>
              <a:t>‹N°›</a:t>
            </a:fld>
            <a:endParaRPr lang="fr-FR"/>
          </a:p>
        </p:txBody>
      </p:sp>
    </p:spTree>
    <p:extLst>
      <p:ext uri="{BB962C8B-B14F-4D97-AF65-F5344CB8AC3E}">
        <p14:creationId xmlns:p14="http://schemas.microsoft.com/office/powerpoint/2010/main" val="312485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youtube.com/watch?v=K_c_iXBWYXg&amp;feature=relat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1</a:t>
            </a:fld>
            <a:endParaRPr lang="fr-FR"/>
          </a:p>
        </p:txBody>
      </p:sp>
    </p:spTree>
    <p:extLst>
      <p:ext uri="{BB962C8B-B14F-4D97-AF65-F5344CB8AC3E}">
        <p14:creationId xmlns:p14="http://schemas.microsoft.com/office/powerpoint/2010/main" val="617491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defRPr/>
            </a:pPr>
            <a:r>
              <a:rPr lang="fr-FR" dirty="0" smtClean="0"/>
              <a:t>L’injection électronique est apparue dans les années 80 avec l’extension de l’informatique et des composants programmables.</a:t>
            </a:r>
          </a:p>
          <a:p>
            <a:pPr algn="just">
              <a:defRPr/>
            </a:pPr>
            <a:r>
              <a:rPr lang="fr-FR" dirty="0" smtClean="0"/>
              <a:t>Les carburateurs ont définitivement disparus au début des années 90 avec l’arrivée des normes anti-pollution.</a:t>
            </a:r>
          </a:p>
          <a:p>
            <a:endParaRPr lang="fr-FR" dirty="0"/>
          </a:p>
        </p:txBody>
      </p:sp>
      <p:sp>
        <p:nvSpPr>
          <p:cNvPr id="4" name="Espace réservé du numéro de diapositive 3"/>
          <p:cNvSpPr>
            <a:spLocks noGrp="1"/>
          </p:cNvSpPr>
          <p:nvPr>
            <p:ph type="sldNum" sz="quarter" idx="10"/>
          </p:nvPr>
        </p:nvSpPr>
        <p:spPr/>
        <p:txBody>
          <a:bodyPr/>
          <a:lstStyle/>
          <a:p>
            <a:fld id="{0B9B7BD1-50A2-40C5-A960-C4988BA66225}" type="slidenum">
              <a:rPr lang="fr-FR" smtClean="0"/>
              <a:t>10</a:t>
            </a:fld>
            <a:endParaRPr lang="fr-FR"/>
          </a:p>
        </p:txBody>
      </p:sp>
    </p:spTree>
    <p:extLst>
      <p:ext uri="{BB962C8B-B14F-4D97-AF65-F5344CB8AC3E}">
        <p14:creationId xmlns:p14="http://schemas.microsoft.com/office/powerpoint/2010/main" val="3754782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ym typeface="Wingdings" pitchFamily="2" charset="2"/>
              </a:rPr>
              <a:t>Jaune : carburant SOUS PRESSION Blanc : bobine + alim </a:t>
            </a:r>
            <a:r>
              <a:rPr lang="fr-FR" dirty="0" err="1" smtClean="0">
                <a:sym typeface="Wingdings" pitchFamily="2" charset="2"/>
              </a:rPr>
              <a:t>elec</a:t>
            </a:r>
            <a:r>
              <a:rPr lang="fr-FR" dirty="0" smtClean="0">
                <a:sym typeface="Wingdings" pitchFamily="2" charset="2"/>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ym typeface="Wingdings" pitchFamily="2" charset="2"/>
              </a:rPr>
              <a:t>L’injecteur est une vanne commandée par un électro-aimant. La vanne est fermée par défaut, sous l’influence d’une impulsion électrique elle s’ouvre. La commande électromagnétique est extrêmement réactive et l’aiguille très légère ce qui permet d’avoir des ouvertures et fermetures quasi instantanées</a:t>
            </a:r>
          </a:p>
          <a:p>
            <a:endParaRPr lang="fr-FR" dirty="0"/>
          </a:p>
        </p:txBody>
      </p:sp>
      <p:sp>
        <p:nvSpPr>
          <p:cNvPr id="4" name="Espace réservé du numéro de diapositive 3"/>
          <p:cNvSpPr>
            <a:spLocks noGrp="1"/>
          </p:cNvSpPr>
          <p:nvPr>
            <p:ph type="sldNum" sz="quarter" idx="10"/>
          </p:nvPr>
        </p:nvSpPr>
        <p:spPr/>
        <p:txBody>
          <a:bodyPr/>
          <a:lstStyle/>
          <a:p>
            <a:fld id="{0B9B7BD1-50A2-40C5-A960-C4988BA66225}" type="slidenum">
              <a:rPr lang="fr-FR" smtClean="0"/>
              <a:t>11</a:t>
            </a:fld>
            <a:endParaRPr lang="fr-FR"/>
          </a:p>
        </p:txBody>
      </p:sp>
    </p:spTree>
    <p:extLst>
      <p:ext uri="{BB962C8B-B14F-4D97-AF65-F5344CB8AC3E}">
        <p14:creationId xmlns:p14="http://schemas.microsoft.com/office/powerpoint/2010/main" val="379724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B9B7BD1-50A2-40C5-A960-C4988BA66225}" type="slidenum">
              <a:rPr lang="fr-FR" smtClean="0"/>
              <a:t>12</a:t>
            </a:fld>
            <a:endParaRPr lang="fr-FR"/>
          </a:p>
        </p:txBody>
      </p:sp>
    </p:spTree>
    <p:extLst>
      <p:ext uri="{BB962C8B-B14F-4D97-AF65-F5344CB8AC3E}">
        <p14:creationId xmlns:p14="http://schemas.microsoft.com/office/powerpoint/2010/main" val="1932036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B9B7BD1-50A2-40C5-A960-C4988BA66225}" type="slidenum">
              <a:rPr lang="fr-FR" smtClean="0"/>
              <a:t>13</a:t>
            </a:fld>
            <a:endParaRPr lang="fr-FR"/>
          </a:p>
        </p:txBody>
      </p:sp>
    </p:spTree>
    <p:extLst>
      <p:ext uri="{BB962C8B-B14F-4D97-AF65-F5344CB8AC3E}">
        <p14:creationId xmlns:p14="http://schemas.microsoft.com/office/powerpoint/2010/main" val="1253911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sz="1200" dirty="0" smtClean="0">
                <a:sym typeface="Wingdings" pitchFamily="2" charset="2"/>
              </a:rPr>
              <a:t>Les injections Diesel moderne fonctionnent de plus en plus sur le même modèle que les essence.</a:t>
            </a:r>
          </a:p>
          <a:p>
            <a:pPr eaLnBrk="1" hangingPunct="1"/>
            <a:r>
              <a:rPr lang="fr-FR" sz="1200" dirty="0" smtClean="0">
                <a:sym typeface="Wingdings" pitchFamily="2" charset="2"/>
              </a:rPr>
              <a:t>Mais absence de bougies d’allumage !</a:t>
            </a:r>
          </a:p>
          <a:p>
            <a:pPr eaLnBrk="1" hangingPunct="1"/>
            <a:endParaRPr lang="fr-FR"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Vidéo complète sur </a:t>
            </a:r>
            <a:r>
              <a:rPr lang="fr-FR" dirty="0" smtClean="0">
                <a:hlinkClick r:id="rId3"/>
              </a:rPr>
              <a:t>http://www.youtube.com/watch?v=K_c_iXBWYXg&amp;feature=related</a:t>
            </a:r>
            <a:r>
              <a:rPr lang="fr-FR" dirty="0" smtClean="0"/>
              <a:t> (consulté le 16/04/2013)</a:t>
            </a:r>
          </a:p>
          <a:p>
            <a:endParaRPr lang="fr-FR" dirty="0"/>
          </a:p>
        </p:txBody>
      </p:sp>
      <p:sp>
        <p:nvSpPr>
          <p:cNvPr id="4" name="Espace réservé du numéro de diapositive 3"/>
          <p:cNvSpPr>
            <a:spLocks noGrp="1"/>
          </p:cNvSpPr>
          <p:nvPr>
            <p:ph type="sldNum" sz="quarter" idx="10"/>
          </p:nvPr>
        </p:nvSpPr>
        <p:spPr/>
        <p:txBody>
          <a:bodyPr/>
          <a:lstStyle/>
          <a:p>
            <a:fld id="{0B9B7BD1-50A2-40C5-A960-C4988BA66225}" type="slidenum">
              <a:rPr lang="fr-FR" smtClean="0"/>
              <a:t>14</a:t>
            </a:fld>
            <a:endParaRPr lang="fr-FR"/>
          </a:p>
        </p:txBody>
      </p:sp>
    </p:spTree>
    <p:extLst>
      <p:ext uri="{BB962C8B-B14F-4D97-AF65-F5344CB8AC3E}">
        <p14:creationId xmlns:p14="http://schemas.microsoft.com/office/powerpoint/2010/main" val="3186579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sym typeface="Wingdings" pitchFamily="2" charset="2"/>
              </a:rPr>
              <a:t>Remarque : Il peut aussi contrôler plein d’autres éléments : taux de recyclage des gaz d’échappement (EGR), pression de suralimentation, …</a:t>
            </a:r>
          </a:p>
          <a:p>
            <a:endParaRPr lang="fr-FR" dirty="0"/>
          </a:p>
        </p:txBody>
      </p:sp>
      <p:sp>
        <p:nvSpPr>
          <p:cNvPr id="4" name="Espace réservé du numéro de diapositive 3"/>
          <p:cNvSpPr>
            <a:spLocks noGrp="1"/>
          </p:cNvSpPr>
          <p:nvPr>
            <p:ph type="sldNum" sz="quarter" idx="10"/>
          </p:nvPr>
        </p:nvSpPr>
        <p:spPr/>
        <p:txBody>
          <a:bodyPr/>
          <a:lstStyle/>
          <a:p>
            <a:fld id="{0B9B7BD1-50A2-40C5-A960-C4988BA66225}" type="slidenum">
              <a:rPr lang="fr-FR" smtClean="0"/>
              <a:t>15</a:t>
            </a:fld>
            <a:endParaRPr lang="fr-FR"/>
          </a:p>
        </p:txBody>
      </p:sp>
    </p:spTree>
    <p:extLst>
      <p:ext uri="{BB962C8B-B14F-4D97-AF65-F5344CB8AC3E}">
        <p14:creationId xmlns:p14="http://schemas.microsoft.com/office/powerpoint/2010/main" val="2231730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9B7BD1-50A2-40C5-A960-C4988BA66225}" type="slidenum">
              <a:rPr lang="fr-FR" smtClean="0"/>
              <a:t>16</a:t>
            </a:fld>
            <a:endParaRPr lang="fr-FR"/>
          </a:p>
        </p:txBody>
      </p:sp>
    </p:spTree>
    <p:extLst>
      <p:ext uri="{BB962C8B-B14F-4D97-AF65-F5344CB8AC3E}">
        <p14:creationId xmlns:p14="http://schemas.microsoft.com/office/powerpoint/2010/main" val="1192054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B9B7BD1-50A2-40C5-A960-C4988BA66225}" type="slidenum">
              <a:rPr lang="fr-FR" smtClean="0"/>
              <a:t>17</a:t>
            </a:fld>
            <a:endParaRPr lang="fr-FR"/>
          </a:p>
        </p:txBody>
      </p:sp>
    </p:spTree>
    <p:extLst>
      <p:ext uri="{BB962C8B-B14F-4D97-AF65-F5344CB8AC3E}">
        <p14:creationId xmlns:p14="http://schemas.microsoft.com/office/powerpoint/2010/main" val="3322655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18</a:t>
            </a:fld>
            <a:endParaRPr lang="fr-FR"/>
          </a:p>
        </p:txBody>
      </p:sp>
    </p:spTree>
    <p:extLst>
      <p:ext uri="{BB962C8B-B14F-4D97-AF65-F5344CB8AC3E}">
        <p14:creationId xmlns:p14="http://schemas.microsoft.com/office/powerpoint/2010/main" val="3563022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9B7BD1-50A2-40C5-A960-C4988BA66225}" type="slidenum">
              <a:rPr lang="fr-FR" smtClean="0"/>
              <a:t>19</a:t>
            </a:fld>
            <a:endParaRPr lang="fr-FR"/>
          </a:p>
        </p:txBody>
      </p:sp>
    </p:spTree>
    <p:extLst>
      <p:ext uri="{BB962C8B-B14F-4D97-AF65-F5344CB8AC3E}">
        <p14:creationId xmlns:p14="http://schemas.microsoft.com/office/powerpoint/2010/main" val="2350454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2</a:t>
            </a:fld>
            <a:endParaRPr lang="fr-FR"/>
          </a:p>
        </p:txBody>
      </p:sp>
    </p:spTree>
    <p:extLst>
      <p:ext uri="{BB962C8B-B14F-4D97-AF65-F5344CB8AC3E}">
        <p14:creationId xmlns:p14="http://schemas.microsoft.com/office/powerpoint/2010/main" val="1515098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B9B7BD1-50A2-40C5-A960-C4988BA66225}" type="slidenum">
              <a:rPr lang="fr-FR" smtClean="0"/>
              <a:t>20</a:t>
            </a:fld>
            <a:endParaRPr lang="fr-FR"/>
          </a:p>
        </p:txBody>
      </p:sp>
    </p:spTree>
    <p:extLst>
      <p:ext uri="{BB962C8B-B14F-4D97-AF65-F5344CB8AC3E}">
        <p14:creationId xmlns:p14="http://schemas.microsoft.com/office/powerpoint/2010/main" val="811345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21</a:t>
            </a:fld>
            <a:endParaRPr lang="fr-FR"/>
          </a:p>
        </p:txBody>
      </p:sp>
    </p:spTree>
    <p:extLst>
      <p:ext uri="{BB962C8B-B14F-4D97-AF65-F5344CB8AC3E}">
        <p14:creationId xmlns:p14="http://schemas.microsoft.com/office/powerpoint/2010/main" val="155985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3</a:t>
            </a:fld>
            <a:endParaRPr lang="fr-FR"/>
          </a:p>
        </p:txBody>
      </p:sp>
    </p:spTree>
    <p:extLst>
      <p:ext uri="{BB962C8B-B14F-4D97-AF65-F5344CB8AC3E}">
        <p14:creationId xmlns:p14="http://schemas.microsoft.com/office/powerpoint/2010/main" val="2150467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Octane : principal composant de l’essence</a:t>
            </a:r>
            <a:endParaRPr lang="fr-FR" dirty="0"/>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4</a:t>
            </a:fld>
            <a:endParaRPr lang="fr-FR"/>
          </a:p>
        </p:txBody>
      </p:sp>
    </p:spTree>
    <p:extLst>
      <p:ext uri="{BB962C8B-B14F-4D97-AF65-F5344CB8AC3E}">
        <p14:creationId xmlns:p14="http://schemas.microsoft.com/office/powerpoint/2010/main" val="296214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eaLnBrk="1" hangingPunct="1"/>
            <a:r>
              <a:rPr lang="fr-FR" dirty="0" smtClean="0">
                <a:effectLst/>
              </a:rPr>
              <a:t>Air Fuel Ratio est le terme anglais,</a:t>
            </a:r>
            <a:r>
              <a:rPr lang="fr-FR" baseline="0" dirty="0" smtClean="0">
                <a:effectLst/>
              </a:rPr>
              <a:t> utilisé dans l’industrie même française. Le véritable terme en français est Rapport A/C (rapport air/carburant) mais </a:t>
            </a:r>
            <a:r>
              <a:rPr lang="fr-FR" baseline="0" dirty="0" smtClean="0">
                <a:effectLst/>
                <a:sym typeface="Wingdings" pitchFamily="2" charset="2"/>
              </a:rPr>
              <a:t>e</a:t>
            </a:r>
            <a:r>
              <a:rPr lang="fr-FR" dirty="0" smtClean="0">
                <a:sym typeface="Wingdings" pitchFamily="2" charset="2"/>
              </a:rPr>
              <a:t>n France on parle plutôt de richesse.</a:t>
            </a:r>
            <a:endParaRPr lang="fr-FR" dirty="0"/>
          </a:p>
        </p:txBody>
      </p:sp>
      <p:sp>
        <p:nvSpPr>
          <p:cNvPr id="4" name="Espace réservé du numéro de diapositive 3"/>
          <p:cNvSpPr>
            <a:spLocks noGrp="1"/>
          </p:cNvSpPr>
          <p:nvPr>
            <p:ph type="sldNum" sz="quarter" idx="10"/>
          </p:nvPr>
        </p:nvSpPr>
        <p:spPr/>
        <p:txBody>
          <a:bodyPr/>
          <a:lstStyle/>
          <a:p>
            <a:fld id="{0B9B7BD1-50A2-40C5-A960-C4988BA66225}" type="slidenum">
              <a:rPr lang="fr-FR" smtClean="0"/>
              <a:t>5</a:t>
            </a:fld>
            <a:endParaRPr lang="fr-FR"/>
          </a:p>
        </p:txBody>
      </p:sp>
    </p:spTree>
    <p:extLst>
      <p:ext uri="{BB962C8B-B14F-4D97-AF65-F5344CB8AC3E}">
        <p14:creationId xmlns:p14="http://schemas.microsoft.com/office/powerpoint/2010/main" val="1816641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a:ln/>
        </p:spPr>
      </p:sp>
      <p:sp>
        <p:nvSpPr>
          <p:cNvPr id="2457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t>QUE</a:t>
            </a:r>
            <a:r>
              <a:rPr lang="fr-FR" baseline="0" dirty="0" smtClean="0"/>
              <a:t> SUR LES MOTEURS ESSENCES</a:t>
            </a:r>
            <a:endParaRPr lang="fr-FR" dirty="0" smtClean="0"/>
          </a:p>
        </p:txBody>
      </p:sp>
      <p:sp>
        <p:nvSpPr>
          <p:cNvPr id="2458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48592E5C-EFE2-4A3E-BAAB-8CB3E93F9CA6}" type="slidenum">
              <a:rPr lang="fr-FR" smtClean="0"/>
              <a:pPr eaLnBrk="1" hangingPunct="1"/>
              <a:t>6</a:t>
            </a:fld>
            <a:endParaRPr lang="fr-FR" smtClean="0"/>
          </a:p>
        </p:txBody>
      </p:sp>
    </p:spTree>
    <p:extLst>
      <p:ext uri="{BB962C8B-B14F-4D97-AF65-F5344CB8AC3E}">
        <p14:creationId xmlns:p14="http://schemas.microsoft.com/office/powerpoint/2010/main" val="4170239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a:ln/>
        </p:spPr>
      </p:sp>
      <p:sp>
        <p:nvSpPr>
          <p:cNvPr id="2867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t>Volet de starter :  réduit la proportion</a:t>
            </a:r>
            <a:r>
              <a:rPr lang="fr-FR" baseline="0" dirty="0" smtClean="0"/>
              <a:t> d’air au démarrage et facilite ainsi le démarrage du moteur </a:t>
            </a:r>
          </a:p>
          <a:p>
            <a:r>
              <a:rPr lang="fr-FR" baseline="0" dirty="0" smtClean="0"/>
              <a:t>Papillon </a:t>
            </a:r>
            <a:r>
              <a:rPr lang="fr-FR" baseline="0" smtClean="0"/>
              <a:t>des gaz </a:t>
            </a:r>
            <a:r>
              <a:rPr lang="fr-FR" baseline="0" dirty="0" smtClean="0"/>
              <a:t>: commandé par la pédale d’accélération</a:t>
            </a:r>
            <a:endParaRPr lang="fr-FR" dirty="0" smtClean="0"/>
          </a:p>
        </p:txBody>
      </p:sp>
      <p:sp>
        <p:nvSpPr>
          <p:cNvPr id="2867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B344886-26EA-43F9-AD1A-F2132A883016}" type="slidenum">
              <a:rPr lang="fr-FR" smtClean="0"/>
              <a:pPr eaLnBrk="1" hangingPunct="1"/>
              <a:t>7</a:t>
            </a:fld>
            <a:endParaRPr lang="fr-FR" smtClean="0"/>
          </a:p>
        </p:txBody>
      </p:sp>
    </p:spTree>
    <p:extLst>
      <p:ext uri="{BB962C8B-B14F-4D97-AF65-F5344CB8AC3E}">
        <p14:creationId xmlns:p14="http://schemas.microsoft.com/office/powerpoint/2010/main" val="107778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a:ln/>
        </p:spPr>
      </p:sp>
      <mc:AlternateContent xmlns:mc="http://schemas.openxmlformats.org/markup-compatibility/2006" xmlns:a14="http://schemas.microsoft.com/office/drawing/2010/main">
        <mc:Choice Requires="a14">
          <p:sp>
            <p:nvSpPr>
              <p:cNvPr id="29699" name="Espace réservé des commentaires 2"/>
              <p:cNvSpPr>
                <a:spLocks noGrp="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r>
                  <a:rPr lang="fr-FR" dirty="0" smtClean="0"/>
                  <a:t>Dépression</a:t>
                </a:r>
                <a:r>
                  <a:rPr lang="fr-FR" baseline="0" dirty="0" smtClean="0"/>
                  <a:t> crée une aspiration (Loi de Bernoulli)</a:t>
                </a:r>
              </a:p>
              <a:p>
                <a:r>
                  <a:rPr lang="fr-FR" baseline="0" dirty="0" smtClean="0"/>
                  <a:t>P : pression en un point (Pa) , g : accélération de pesanteur (m/s²), v vitesse du fluide en un point (m/s), </a:t>
                </a:r>
                <a:r>
                  <a:rPr lang="fr-FR" baseline="0" dirty="0" smtClean="0"/>
                  <a:t>z </a:t>
                </a:r>
                <a:r>
                  <a:rPr lang="fr-FR" baseline="0" dirty="0" smtClean="0"/>
                  <a:t>altitude en m, </a:t>
                </a:r>
                <a14:m>
                  <m:oMath xmlns:m="http://schemas.openxmlformats.org/officeDocument/2006/math">
                    <m:r>
                      <a:rPr lang="fr-FR" sz="1200" b="0" i="1" smtClean="0">
                        <a:latin typeface="Cambria Math"/>
                        <a:ea typeface="Cambria Math"/>
                      </a:rPr>
                      <m:t>𝜌</m:t>
                    </m:r>
                  </m:oMath>
                </a14:m>
                <a:r>
                  <a:rPr lang="fr-FR" dirty="0" smtClean="0"/>
                  <a:t> : masse volumique en m^3/kg, A section du</a:t>
                </a:r>
                <a:r>
                  <a:rPr lang="fr-FR" baseline="0" dirty="0" smtClean="0"/>
                  <a:t> </a:t>
                </a:r>
                <a:r>
                  <a:rPr lang="fr-FR" baseline="0" dirty="0" smtClean="0"/>
                  <a:t>cylindre</a:t>
                </a:r>
                <a:endParaRPr lang="fr-FR" dirty="0" smtClean="0"/>
              </a:p>
              <a:p>
                <a:endParaRPr lang="fr-FR" dirty="0" smtClean="0"/>
              </a:p>
              <a:p>
                <a:r>
                  <a:rPr lang="fr-FR" dirty="0" smtClean="0"/>
                  <a:t>Au point 2 le réactif (air)</a:t>
                </a:r>
                <a:r>
                  <a:rPr lang="fr-FR" baseline="0" dirty="0" smtClean="0"/>
                  <a:t> est comprimé par diminution de la section A2 du cylindre. Injection du carburant en ce point. Puis la section reprend sa taille initiale A1 ce qui détend l’air, augment la vitesse v2 et aspire le carburant qui, pour le carburateur est toujours de l’essence. La pression notée P2 sur le schéma est la même que P1</a:t>
                </a:r>
                <a:endParaRPr lang="fr-FR" dirty="0" smtClean="0"/>
              </a:p>
            </p:txBody>
          </p:sp>
        </mc:Choice>
        <mc:Fallback xmlns="">
          <p:sp>
            <p:nvSpPr>
              <p:cNvPr id="2969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t>Dépression</a:t>
                </a:r>
                <a:r>
                  <a:rPr lang="fr-FR" baseline="0" dirty="0" smtClean="0"/>
                  <a:t> crée une aspiration </a:t>
                </a:r>
              </a:p>
              <a:p>
                <a:r>
                  <a:rPr lang="fr-FR" baseline="0" dirty="0" smtClean="0"/>
                  <a:t>P : pression en un point (Pa) , g : accélération de pesanteur (m/s²), v vitesse du fluide en un point (m/s), z altitude en m, </a:t>
                </a:r>
                <a:r>
                  <a:rPr lang="fr-FR" sz="1200" b="0" i="0" smtClean="0">
                    <a:latin typeface="Cambria Math"/>
                    <a:ea typeface="Cambria Math"/>
                  </a:rPr>
                  <a:t>𝜌</a:t>
                </a:r>
                <a:r>
                  <a:rPr lang="fr-FR" dirty="0" smtClean="0"/>
                  <a:t> : masse volumique en m^3/kg</a:t>
                </a:r>
                <a:endParaRPr lang="fr-FR" dirty="0" smtClean="0"/>
              </a:p>
            </p:txBody>
          </p:sp>
        </mc:Fallback>
      </mc:AlternateContent>
      <p:sp>
        <p:nvSpPr>
          <p:cNvPr id="2970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E1B2D898-BC8C-4861-9384-9D5E3C64C8F4}" type="slidenum">
              <a:rPr lang="fr-FR" smtClean="0"/>
              <a:pPr eaLnBrk="1" hangingPunct="1"/>
              <a:t>8</a:t>
            </a:fld>
            <a:endParaRPr lang="fr-FR" smtClean="0"/>
          </a:p>
        </p:txBody>
      </p:sp>
    </p:spTree>
    <p:extLst>
      <p:ext uri="{BB962C8B-B14F-4D97-AF65-F5344CB8AC3E}">
        <p14:creationId xmlns:p14="http://schemas.microsoft.com/office/powerpoint/2010/main" val="292254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6EB3556-9A46-4593-B4F6-A0C7282EDF53}" type="slidenum">
              <a:rPr lang="fr-FR" smtClean="0"/>
              <a:pPr eaLnBrk="1" hangingPunct="1"/>
              <a:t>9</a:t>
            </a:fld>
            <a:endParaRPr lang="fr-FR"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dirty="0" smtClean="0"/>
              <a:t>Rappel de la notion de puissance :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     Puissance : Rapport entre l’énergie mécanique produite par le moteur pour un temps donné. La puissance est</a:t>
            </a:r>
            <a:r>
              <a:rPr lang="fr-FR" baseline="0" dirty="0" smtClean="0"/>
              <a:t> le p</a:t>
            </a:r>
            <a:r>
              <a:rPr lang="fr-FR" dirty="0" smtClean="0"/>
              <a:t>roduit de deux grandeurs physiques :</a:t>
            </a:r>
          </a:p>
          <a:p>
            <a:r>
              <a:rPr lang="fr-FR" dirty="0" smtClean="0"/>
              <a:t>	-Couple : force du moteur </a:t>
            </a:r>
          </a:p>
          <a:p>
            <a:r>
              <a:rPr lang="fr-FR" dirty="0" smtClean="0"/>
              <a:t>	-Régime : Vitesse du moteur</a:t>
            </a:r>
          </a:p>
          <a:p>
            <a:endParaRPr lang="fr-FR" dirty="0" smtClean="0"/>
          </a:p>
          <a:p>
            <a:r>
              <a:rPr lang="fr-FR" dirty="0" smtClean="0"/>
              <a:t>Appuyer</a:t>
            </a:r>
            <a:r>
              <a:rPr lang="fr-FR" baseline="0" dirty="0" smtClean="0"/>
              <a:t> sur l’accélérateur revient à contrôler l’ouverture du papillon qui augmente </a:t>
            </a:r>
            <a:endParaRPr lang="fr-FR" dirty="0" smtClean="0"/>
          </a:p>
        </p:txBody>
      </p:sp>
    </p:spTree>
    <p:extLst>
      <p:ext uri="{BB962C8B-B14F-4D97-AF65-F5344CB8AC3E}">
        <p14:creationId xmlns:p14="http://schemas.microsoft.com/office/powerpoint/2010/main" val="269530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ACE4CA9E-D8C3-4D94-AF87-1F4C035C1BF2}" type="datetime1">
              <a:rPr lang="fr-FR" smtClean="0"/>
              <a:t>16/04/2013</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2C686330-ED2D-434A-85FA-DC67D8892DF5}" type="slidenum">
              <a:rPr lang="fr-FR" smtClean="0"/>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C0FCE7C-1698-436A-ADD8-3A26B3CCBD51}" type="datetime1">
              <a:rPr lang="fr-FR" smtClean="0"/>
              <a:t>16/04/2013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C90D8F4-B757-454C-AD21-A3A0FD672BD4}" type="datetime1">
              <a:rPr lang="fr-FR" smtClean="0"/>
              <a:t>16/04/2013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EFBF40B3-727C-4091-8E3F-5D59B8FDD996}" type="datetime1">
              <a:rPr lang="fr-FR" smtClean="0"/>
              <a:t>16/04/2013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01A4E376-8744-4F4A-939E-38BA90381FFD}" type="datetime1">
              <a:rPr lang="fr-FR" smtClean="0"/>
              <a:t>16/04/2013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2C686330-ED2D-434A-85FA-DC67D8892DF5}" type="slidenum">
              <a:rPr lang="fr-FR" smtClean="0"/>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2B2B54FA-690D-40E4-8CFF-02DC1E77844A}" type="datetime1">
              <a:rPr lang="fr-FR" smtClean="0"/>
              <a:t>16/04/2013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A3CE2549-C5F8-472F-A862-97465B327D31}" type="datetime1">
              <a:rPr lang="fr-FR" smtClean="0"/>
              <a:t>16/04/2013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9D0DC3D5-8382-49C6-BB72-995E61E399AA}" type="datetime1">
              <a:rPr lang="fr-FR" smtClean="0"/>
              <a:t>16/04/2013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7AFB97F-629B-4F20-812A-9D370346CBC1}" type="datetime1">
              <a:rPr lang="fr-FR" smtClean="0"/>
              <a:t>16/04/2013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3D80EE18-7B85-42E7-BF6E-E38A26407196}" type="datetime1">
              <a:rPr lang="fr-FR" smtClean="0"/>
              <a:t>16/04/2013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1977581D-E6FC-43F5-8FC9-7D8C85EA234B}" type="datetime1">
              <a:rPr lang="fr-FR" smtClean="0"/>
              <a:t>16/04/2013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6DBF6B3-8EF0-46CB-A169-6EE10FF8B780}" type="datetime1">
              <a:rPr lang="fr-FR" smtClean="0"/>
              <a:t>16/04/2013</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C686330-ED2D-434A-85FA-DC67D8892DF5}"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hyperlink" Target="http://www.youtube.com/watch?v=Pxvp9F-PS34&amp;feature=relat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5536" y="1052736"/>
            <a:ext cx="8229600" cy="1828800"/>
          </a:xfrm>
          <a:noFill/>
        </p:spPr>
        <p:txBody>
          <a:bodyPr>
            <a:noAutofit/>
          </a:bodyPr>
          <a:lstStyle/>
          <a:p>
            <a:r>
              <a:rPr lang="fr-FR" sz="6600" dirty="0" smtClean="0">
                <a:solidFill>
                  <a:srgbClr val="C00000"/>
                </a:solidFill>
                <a:effectLst>
                  <a:outerShdw blurRad="50800" dist="38100" dir="13500000" algn="br" rotWithShape="0">
                    <a:prstClr val="black">
                      <a:alpha val="40000"/>
                    </a:prstClr>
                  </a:outerShdw>
                </a:effectLst>
              </a:rPr>
              <a:t>MECA’UTC </a:t>
            </a:r>
            <a:br>
              <a:rPr lang="fr-FR" sz="6600" dirty="0" smtClean="0">
                <a:solidFill>
                  <a:srgbClr val="C00000"/>
                </a:solidFill>
                <a:effectLst>
                  <a:outerShdw blurRad="50800" dist="38100" dir="13500000" algn="br" rotWithShape="0">
                    <a:prstClr val="black">
                      <a:alpha val="40000"/>
                    </a:prstClr>
                  </a:outerShdw>
                </a:effectLst>
              </a:rPr>
            </a:br>
            <a:r>
              <a:rPr lang="fr-FR" sz="6600" dirty="0" smtClean="0">
                <a:solidFill>
                  <a:srgbClr val="C00000"/>
                </a:solidFill>
                <a:effectLst>
                  <a:outerShdw blurRad="50800" dist="38100" dir="13500000" algn="br" rotWithShape="0">
                    <a:prstClr val="black">
                      <a:alpha val="40000"/>
                    </a:prstClr>
                  </a:outerShdw>
                </a:effectLst>
              </a:rPr>
              <a:t>P13</a:t>
            </a:r>
            <a:endParaRPr lang="fr-FR" sz="6600" dirty="0">
              <a:solidFill>
                <a:srgbClr val="C00000"/>
              </a:solidFill>
              <a:effectLst>
                <a:outerShdw blurRad="50800" dist="38100" dir="13500000" algn="br" rotWithShape="0">
                  <a:prstClr val="black">
                    <a:alpha val="40000"/>
                  </a:prstClr>
                </a:outerShdw>
              </a:effectLst>
            </a:endParaRPr>
          </a:p>
        </p:txBody>
      </p:sp>
      <p:sp>
        <p:nvSpPr>
          <p:cNvPr id="4" name="Espace réservé du numéro de diapositive 3"/>
          <p:cNvSpPr>
            <a:spLocks noGrp="1"/>
          </p:cNvSpPr>
          <p:nvPr>
            <p:ph type="sldNum" sz="quarter" idx="12"/>
          </p:nvPr>
        </p:nvSpPr>
        <p:spPr/>
        <p:txBody>
          <a:bodyPr/>
          <a:lstStyle/>
          <a:p>
            <a:fld id="{2C686330-ED2D-434A-85FA-DC67D8892DF5}" type="slidenum">
              <a:rPr lang="fr-FR" smtClean="0"/>
              <a:t>1</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967" y="3429000"/>
            <a:ext cx="4736066" cy="2376264"/>
          </a:xfrm>
          <a:prstGeom prst="rect">
            <a:avLst/>
          </a:prstGeom>
        </p:spPr>
      </p:pic>
    </p:spTree>
    <p:extLst>
      <p:ext uri="{BB962C8B-B14F-4D97-AF65-F5344CB8AC3E}">
        <p14:creationId xmlns:p14="http://schemas.microsoft.com/office/powerpoint/2010/main" val="2883564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7" descr="W-45DCO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250" y="3430362"/>
            <a:ext cx="2808288"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8669" y="3617913"/>
            <a:ext cx="22685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4988" y="5080000"/>
            <a:ext cx="165576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Line 11"/>
          <p:cNvSpPr>
            <a:spLocks noChangeShapeType="1"/>
          </p:cNvSpPr>
          <p:nvPr/>
        </p:nvSpPr>
        <p:spPr bwMode="auto">
          <a:xfrm>
            <a:off x="908050" y="3856038"/>
            <a:ext cx="1873250" cy="15113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106" name="Line 12"/>
          <p:cNvSpPr>
            <a:spLocks noChangeShapeType="1"/>
          </p:cNvSpPr>
          <p:nvPr/>
        </p:nvSpPr>
        <p:spPr bwMode="auto">
          <a:xfrm flipH="1">
            <a:off x="836613" y="3783013"/>
            <a:ext cx="2087562" cy="1728787"/>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107" name="Line 13"/>
          <p:cNvSpPr>
            <a:spLocks noChangeShapeType="1"/>
          </p:cNvSpPr>
          <p:nvPr/>
        </p:nvSpPr>
        <p:spPr bwMode="auto">
          <a:xfrm>
            <a:off x="3652837" y="4480187"/>
            <a:ext cx="1584325" cy="0"/>
          </a:xfrm>
          <a:prstGeom prst="line">
            <a:avLst/>
          </a:prstGeom>
          <a:noFill/>
          <a:ln w="174625" cmpd="dbl">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12" name="Rectangle 11"/>
          <p:cNvSpPr/>
          <p:nvPr/>
        </p:nvSpPr>
        <p:spPr>
          <a:xfrm>
            <a:off x="2032730" y="787400"/>
            <a:ext cx="4824537" cy="584775"/>
          </a:xfrm>
          <a:prstGeom prst="rect">
            <a:avLst/>
          </a:prstGeom>
        </p:spPr>
        <p:txBody>
          <a:bodyPr wrap="square">
            <a:spAutoFit/>
          </a:bodyPr>
          <a:lstStyle/>
          <a:p>
            <a:pPr marL="137160" indent="0">
              <a:buNone/>
            </a:pPr>
            <a:r>
              <a:rPr lang="fr-FR" sz="3200" dirty="0">
                <a:latin typeface="Copperplate Gothic Bold" pitchFamily="34" charset="0"/>
                <a:cs typeface="Calibri" pitchFamily="34" charset="0"/>
              </a:rPr>
              <a:t>III – Les </a:t>
            </a:r>
            <a:r>
              <a:rPr lang="fr-FR" sz="3200" dirty="0" smtClean="0">
                <a:latin typeface="Copperplate Gothic Bold" pitchFamily="34" charset="0"/>
                <a:cs typeface="Calibri" pitchFamily="34" charset="0"/>
              </a:rPr>
              <a:t>injecteurs</a:t>
            </a:r>
            <a:endParaRPr lang="fr-FR" sz="3200" dirty="0">
              <a:latin typeface="Cordia New" pitchFamily="34" charset="-34"/>
              <a:cs typeface="Cordia New" pitchFamily="34" charset="-34"/>
            </a:endParaRPr>
          </a:p>
        </p:txBody>
      </p:sp>
      <p:sp>
        <p:nvSpPr>
          <p:cNvPr id="2" name="ZoneTexte 1"/>
          <p:cNvSpPr txBox="1"/>
          <p:nvPr/>
        </p:nvSpPr>
        <p:spPr>
          <a:xfrm>
            <a:off x="1844675" y="2308330"/>
            <a:ext cx="5921814" cy="461665"/>
          </a:xfrm>
          <a:prstGeom prst="rect">
            <a:avLst/>
          </a:prstGeom>
          <a:noFill/>
        </p:spPr>
        <p:txBody>
          <a:bodyPr wrap="none" rtlCol="0">
            <a:spAutoFit/>
          </a:bodyPr>
          <a:lstStyle/>
          <a:p>
            <a:r>
              <a:rPr lang="fr-FR" sz="2400" dirty="0" smtClean="0"/>
              <a:t>Norme anti-pollution début des années 90</a:t>
            </a:r>
            <a:endParaRPr lang="fr-FR" sz="2400" dirty="0"/>
          </a:p>
        </p:txBody>
      </p:sp>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289847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animBg="1"/>
      <p:bldP spid="4106" grpId="0" animBg="1"/>
      <p:bldP spid="4107"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3546207" y="534534"/>
            <a:ext cx="2051588" cy="523220"/>
          </a:xfrm>
          <a:prstGeom prst="rect">
            <a:avLst/>
          </a:prstGeom>
          <a:noFill/>
          <a:ln w="9525">
            <a:noFill/>
            <a:miter lim="800000"/>
            <a:headEnd/>
            <a:tailEnd/>
          </a:ln>
          <a:effectLst/>
        </p:spPr>
        <p:txBody>
          <a:bodyPr wrap="none">
            <a:spAutoFit/>
          </a:bodyPr>
          <a:lstStyle/>
          <a:p>
            <a:pPr algn="ctr">
              <a:defRPr/>
            </a:pPr>
            <a:r>
              <a:rPr lang="fr-FR" sz="2800" b="1" dirty="0">
                <a:effectLst>
                  <a:outerShdw blurRad="38100" dist="38100" dir="2700000" algn="tl">
                    <a:srgbClr val="C0C0C0"/>
                  </a:outerShdw>
                </a:effectLst>
                <a:latin typeface="Trebuchet MS" pitchFamily="34" charset="0"/>
              </a:rPr>
              <a:t>L’injecteur</a:t>
            </a:r>
          </a:p>
        </p:txBody>
      </p:sp>
      <p:pic>
        <p:nvPicPr>
          <p:cNvPr id="6149" name="Picture 12" descr="fuel-injection-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28800"/>
            <a:ext cx="1905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16"/>
          <p:cNvSpPr txBox="1">
            <a:spLocks noChangeArrowheads="1"/>
          </p:cNvSpPr>
          <p:nvPr/>
        </p:nvSpPr>
        <p:spPr bwMode="auto">
          <a:xfrm>
            <a:off x="3282286" y="1275696"/>
            <a:ext cx="47517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dirty="0" smtClean="0">
                <a:sym typeface="Wingdings" pitchFamily="2" charset="2"/>
              </a:rPr>
              <a:t>-Commande électrique</a:t>
            </a:r>
          </a:p>
          <a:p>
            <a:pPr eaLnBrk="1" hangingPunct="1"/>
            <a:r>
              <a:rPr lang="fr-FR" dirty="0" smtClean="0">
                <a:sym typeface="Wingdings" pitchFamily="2" charset="2"/>
              </a:rPr>
              <a:t>-Réaction quasi-instantanée (très rapide)</a:t>
            </a:r>
          </a:p>
          <a:p>
            <a:pPr eaLnBrk="1" hangingPunct="1"/>
            <a:r>
              <a:rPr lang="fr-FR" dirty="0" smtClean="0">
                <a:sym typeface="Wingdings" pitchFamily="2" charset="2"/>
              </a:rPr>
              <a:t>-Injecte le carburant</a:t>
            </a:r>
            <a:endParaRPr lang="fr-FR" dirty="0">
              <a:sym typeface="Wingdings" pitchFamily="2" charset="2"/>
            </a:endParaRPr>
          </a:p>
        </p:txBody>
      </p:sp>
      <p:pic>
        <p:nvPicPr>
          <p:cNvPr id="6151" name="Picture 11" descr="11-2005 016_co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967" y="3143055"/>
            <a:ext cx="3203848" cy="240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cxnSp>
        <p:nvCxnSpPr>
          <p:cNvPr id="3" name="Connecteur droit avec flèche 2"/>
          <p:cNvCxnSpPr/>
          <p:nvPr/>
        </p:nvCxnSpPr>
        <p:spPr>
          <a:xfrm flipH="1">
            <a:off x="1835696" y="4671138"/>
            <a:ext cx="843001" cy="1620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ZoneTexte 7"/>
          <p:cNvSpPr txBox="1"/>
          <p:nvPr/>
        </p:nvSpPr>
        <p:spPr>
          <a:xfrm>
            <a:off x="2678697" y="4447132"/>
            <a:ext cx="1657826" cy="338554"/>
          </a:xfrm>
          <a:prstGeom prst="rect">
            <a:avLst/>
          </a:prstGeom>
          <a:noFill/>
        </p:spPr>
        <p:txBody>
          <a:bodyPr wrap="none" rtlCol="0">
            <a:spAutoFit/>
          </a:bodyPr>
          <a:lstStyle/>
          <a:p>
            <a:r>
              <a:rPr lang="fr-FR" sz="1600" i="1" dirty="0" smtClean="0"/>
              <a:t>Ressort de Rappel</a:t>
            </a:r>
            <a:endParaRPr lang="fr-FR" sz="1600" i="1" dirty="0"/>
          </a:p>
        </p:txBody>
      </p:sp>
      <p:cxnSp>
        <p:nvCxnSpPr>
          <p:cNvPr id="10" name="Connecteur droit avec flèche 9"/>
          <p:cNvCxnSpPr/>
          <p:nvPr/>
        </p:nvCxnSpPr>
        <p:spPr>
          <a:xfrm flipH="1">
            <a:off x="1979712" y="5229200"/>
            <a:ext cx="838777" cy="1440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Connecteur droit avec flèche 14"/>
          <p:cNvCxnSpPr/>
          <p:nvPr/>
        </p:nvCxnSpPr>
        <p:spPr>
          <a:xfrm flipH="1">
            <a:off x="1976500" y="3909070"/>
            <a:ext cx="841989" cy="2400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ZoneTexte 20"/>
          <p:cNvSpPr txBox="1"/>
          <p:nvPr/>
        </p:nvSpPr>
        <p:spPr>
          <a:xfrm>
            <a:off x="2915816" y="3690546"/>
            <a:ext cx="747320" cy="338554"/>
          </a:xfrm>
          <a:prstGeom prst="rect">
            <a:avLst/>
          </a:prstGeom>
          <a:noFill/>
        </p:spPr>
        <p:txBody>
          <a:bodyPr wrap="none" rtlCol="0">
            <a:spAutoFit/>
          </a:bodyPr>
          <a:lstStyle/>
          <a:p>
            <a:r>
              <a:rPr lang="fr-FR" sz="1600" i="1" dirty="0" smtClean="0"/>
              <a:t>Bobine</a:t>
            </a:r>
            <a:endParaRPr lang="fr-FR" sz="1600" i="1" dirty="0"/>
          </a:p>
        </p:txBody>
      </p:sp>
      <p:sp>
        <p:nvSpPr>
          <p:cNvPr id="26" name="ZoneTexte 25"/>
          <p:cNvSpPr txBox="1"/>
          <p:nvPr/>
        </p:nvSpPr>
        <p:spPr>
          <a:xfrm>
            <a:off x="2853323" y="5034662"/>
            <a:ext cx="857927" cy="338554"/>
          </a:xfrm>
          <a:prstGeom prst="rect">
            <a:avLst/>
          </a:prstGeom>
          <a:noFill/>
        </p:spPr>
        <p:txBody>
          <a:bodyPr wrap="none" rtlCol="0">
            <a:spAutoFit/>
          </a:bodyPr>
          <a:lstStyle/>
          <a:p>
            <a:r>
              <a:rPr lang="fr-FR" sz="1600" i="1" dirty="0" smtClean="0"/>
              <a:t>Support</a:t>
            </a:r>
            <a:endParaRPr lang="fr-FR" sz="1600" i="1" dirty="0"/>
          </a:p>
        </p:txBody>
      </p:sp>
      <p:cxnSp>
        <p:nvCxnSpPr>
          <p:cNvPr id="23" name="Connecteur droit avec flèche 22"/>
          <p:cNvCxnSpPr/>
          <p:nvPr/>
        </p:nvCxnSpPr>
        <p:spPr>
          <a:xfrm flipV="1">
            <a:off x="971600" y="5203939"/>
            <a:ext cx="736476" cy="972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5" name="ZoneTexte 34"/>
          <p:cNvSpPr txBox="1"/>
          <p:nvPr/>
        </p:nvSpPr>
        <p:spPr>
          <a:xfrm>
            <a:off x="88294" y="5131931"/>
            <a:ext cx="859531" cy="338554"/>
          </a:xfrm>
          <a:prstGeom prst="rect">
            <a:avLst/>
          </a:prstGeom>
          <a:noFill/>
        </p:spPr>
        <p:txBody>
          <a:bodyPr wrap="none" rtlCol="0">
            <a:spAutoFit/>
          </a:bodyPr>
          <a:lstStyle/>
          <a:p>
            <a:r>
              <a:rPr lang="fr-FR" sz="1600" i="1" dirty="0" smtClean="0"/>
              <a:t>Aiguille</a:t>
            </a:r>
            <a:endParaRPr lang="fr-FR" sz="1600" i="1" dirty="0"/>
          </a:p>
        </p:txBody>
      </p:sp>
      <p:cxnSp>
        <p:nvCxnSpPr>
          <p:cNvPr id="33" name="Connecteur droit avec flèche 32"/>
          <p:cNvCxnSpPr/>
          <p:nvPr/>
        </p:nvCxnSpPr>
        <p:spPr>
          <a:xfrm flipH="1">
            <a:off x="1979712" y="3458466"/>
            <a:ext cx="680864" cy="2302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3" name="ZoneTexte 42"/>
          <p:cNvSpPr txBox="1"/>
          <p:nvPr/>
        </p:nvSpPr>
        <p:spPr>
          <a:xfrm>
            <a:off x="2678697" y="3222522"/>
            <a:ext cx="675185" cy="338554"/>
          </a:xfrm>
          <a:prstGeom prst="rect">
            <a:avLst/>
          </a:prstGeom>
          <a:noFill/>
        </p:spPr>
        <p:txBody>
          <a:bodyPr wrap="none" rtlCol="0">
            <a:spAutoFit/>
          </a:bodyPr>
          <a:lstStyle/>
          <a:p>
            <a:r>
              <a:rPr lang="fr-FR" sz="1600" i="1" dirty="0" smtClean="0"/>
              <a:t>Corps</a:t>
            </a:r>
            <a:endParaRPr lang="fr-FR" sz="1600" i="1" dirty="0"/>
          </a:p>
        </p:txBody>
      </p:sp>
      <p:cxnSp>
        <p:nvCxnSpPr>
          <p:cNvPr id="41" name="Connecteur droit avec flèche 40"/>
          <p:cNvCxnSpPr/>
          <p:nvPr/>
        </p:nvCxnSpPr>
        <p:spPr>
          <a:xfrm flipH="1">
            <a:off x="1708077" y="4373924"/>
            <a:ext cx="970620" cy="808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2" name="ZoneTexte 51"/>
          <p:cNvSpPr txBox="1"/>
          <p:nvPr/>
        </p:nvSpPr>
        <p:spPr>
          <a:xfrm>
            <a:off x="2694556" y="4175777"/>
            <a:ext cx="1792478" cy="338554"/>
          </a:xfrm>
          <a:prstGeom prst="rect">
            <a:avLst/>
          </a:prstGeom>
          <a:noFill/>
        </p:spPr>
        <p:txBody>
          <a:bodyPr wrap="none" rtlCol="0">
            <a:spAutoFit/>
          </a:bodyPr>
          <a:lstStyle/>
          <a:p>
            <a:r>
              <a:rPr lang="fr-FR" sz="1600" i="1" dirty="0" smtClean="0"/>
              <a:t>Noyau Magnétique</a:t>
            </a:r>
            <a:endParaRPr lang="fr-FR" sz="1600" i="1" dirty="0"/>
          </a:p>
        </p:txBody>
      </p:sp>
    </p:spTree>
    <p:extLst>
      <p:ext uri="{BB962C8B-B14F-4D97-AF65-F5344CB8AC3E}">
        <p14:creationId xmlns:p14="http://schemas.microsoft.com/office/powerpoint/2010/main" val="3680836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5"/>
          <p:cNvSpPr txBox="1">
            <a:spLocks noChangeArrowheads="1"/>
          </p:cNvSpPr>
          <p:nvPr/>
        </p:nvSpPr>
        <p:spPr bwMode="auto">
          <a:xfrm>
            <a:off x="3214688" y="692696"/>
            <a:ext cx="3454400" cy="461963"/>
          </a:xfrm>
          <a:prstGeom prst="rect">
            <a:avLst/>
          </a:prstGeom>
          <a:noFill/>
          <a:ln w="9525">
            <a:noFill/>
            <a:miter lim="800000"/>
            <a:headEnd/>
            <a:tailEnd/>
          </a:ln>
          <a:effectLst/>
        </p:spPr>
        <p:txBody>
          <a:bodyPr wrap="none">
            <a:spAutoFit/>
          </a:bodyPr>
          <a:lstStyle/>
          <a:p>
            <a:pPr algn="ctr">
              <a:defRPr/>
            </a:pPr>
            <a:r>
              <a:rPr lang="fr-FR" sz="2400" b="1" dirty="0">
                <a:effectLst>
                  <a:outerShdw blurRad="38100" dist="38100" dir="2700000" algn="tl">
                    <a:srgbClr val="C0C0C0"/>
                  </a:outerShdw>
                </a:effectLst>
                <a:latin typeface="Trebuchet MS" pitchFamily="34" charset="0"/>
              </a:rPr>
              <a:t>Position des injecteurs</a:t>
            </a:r>
          </a:p>
        </p:txBody>
      </p:sp>
      <p:sp>
        <p:nvSpPr>
          <p:cNvPr id="7173" name="Text Box 6"/>
          <p:cNvSpPr txBox="1">
            <a:spLocks noChangeArrowheads="1"/>
          </p:cNvSpPr>
          <p:nvPr/>
        </p:nvSpPr>
        <p:spPr bwMode="auto">
          <a:xfrm>
            <a:off x="357188" y="1412776"/>
            <a:ext cx="8069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fr-FR" dirty="0">
                <a:sym typeface="Wingdings" pitchFamily="2" charset="2"/>
              </a:rPr>
              <a:t>L’injection de l’essence peut être faite en plusieurs endroits dans le parcours de l’air admis :</a:t>
            </a:r>
          </a:p>
        </p:txBody>
      </p:sp>
      <p:pic>
        <p:nvPicPr>
          <p:cNvPr id="13339" name="Picture 27" descr="ecoboost_0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4163" y="1916113"/>
            <a:ext cx="241776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0" name="Text Box 28"/>
          <p:cNvSpPr txBox="1">
            <a:spLocks noChangeArrowheads="1"/>
          </p:cNvSpPr>
          <p:nvPr/>
        </p:nvSpPr>
        <p:spPr bwMode="auto">
          <a:xfrm>
            <a:off x="357188" y="5169966"/>
            <a:ext cx="39274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dirty="0"/>
              <a:t>Injection indirecte : dans la tubulure d’admission en amont des soupapes </a:t>
            </a:r>
            <a:r>
              <a:rPr lang="fr-FR" dirty="0" smtClean="0"/>
              <a:t>d’admission</a:t>
            </a:r>
            <a:endParaRPr lang="fr-FR" dirty="0"/>
          </a:p>
        </p:txBody>
      </p:sp>
      <p:sp>
        <p:nvSpPr>
          <p:cNvPr id="13341" name="Text Box 29"/>
          <p:cNvSpPr txBox="1">
            <a:spLocks noChangeArrowheads="1"/>
          </p:cNvSpPr>
          <p:nvPr/>
        </p:nvSpPr>
        <p:spPr bwMode="auto">
          <a:xfrm>
            <a:off x="4932040" y="4941888"/>
            <a:ext cx="367221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dirty="0"/>
              <a:t>Injection directe : directement dans la chambre de combustion</a:t>
            </a:r>
          </a:p>
          <a:p>
            <a:pPr algn="ctr" eaLnBrk="1" hangingPunct="1">
              <a:spcBef>
                <a:spcPct val="50000"/>
              </a:spcBef>
            </a:pPr>
            <a:r>
              <a:rPr lang="fr-FR" dirty="0">
                <a:hlinkClick r:id="rId4"/>
              </a:rPr>
              <a:t>http://www.youtube.com/watch?v=Pxvp9F-PS34&amp;feature=related</a:t>
            </a:r>
            <a:endParaRPr lang="fr-FR" dirty="0"/>
          </a:p>
          <a:p>
            <a:pPr algn="ctr" eaLnBrk="1" hangingPunct="1">
              <a:spcBef>
                <a:spcPct val="50000"/>
              </a:spcBef>
            </a:pPr>
            <a:endParaRPr lang="fr-FR" dirty="0"/>
          </a:p>
        </p:txBody>
      </p:sp>
      <p:pic>
        <p:nvPicPr>
          <p:cNvPr id="717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2486447"/>
            <a:ext cx="2549525"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208887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3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p:bldP spid="133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5"/>
          <p:cNvSpPr txBox="1">
            <a:spLocks noChangeArrowheads="1"/>
          </p:cNvSpPr>
          <p:nvPr/>
        </p:nvSpPr>
        <p:spPr bwMode="auto">
          <a:xfrm>
            <a:off x="2844800" y="857250"/>
            <a:ext cx="3454400" cy="461963"/>
          </a:xfrm>
          <a:prstGeom prst="rect">
            <a:avLst/>
          </a:prstGeom>
          <a:noFill/>
          <a:ln w="9525">
            <a:noFill/>
            <a:miter lim="800000"/>
            <a:headEnd/>
            <a:tailEnd/>
          </a:ln>
          <a:effectLst/>
        </p:spPr>
        <p:txBody>
          <a:bodyPr wrap="none">
            <a:spAutoFit/>
          </a:bodyPr>
          <a:lstStyle/>
          <a:p>
            <a:pPr algn="ctr">
              <a:defRPr/>
            </a:pPr>
            <a:r>
              <a:rPr lang="fr-FR" sz="2400" b="1" dirty="0">
                <a:effectLst>
                  <a:outerShdw blurRad="38100" dist="38100" dir="2700000" algn="tl">
                    <a:srgbClr val="C0C0C0"/>
                  </a:outerShdw>
                </a:effectLst>
                <a:latin typeface="Trebuchet MS" pitchFamily="34" charset="0"/>
              </a:rPr>
              <a:t>Position des injecteurs</a:t>
            </a:r>
          </a:p>
        </p:txBody>
      </p:sp>
      <p:sp>
        <p:nvSpPr>
          <p:cNvPr id="13340" name="Text Box 28"/>
          <p:cNvSpPr txBox="1">
            <a:spLocks noChangeArrowheads="1"/>
          </p:cNvSpPr>
          <p:nvPr/>
        </p:nvSpPr>
        <p:spPr bwMode="auto">
          <a:xfrm>
            <a:off x="395536" y="2111945"/>
            <a:ext cx="359886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b="1" u="sng" dirty="0"/>
              <a:t>Injection indirecte:</a:t>
            </a:r>
          </a:p>
          <a:p>
            <a:pPr eaLnBrk="1" hangingPunct="1">
              <a:spcBef>
                <a:spcPct val="50000"/>
              </a:spcBef>
            </a:pPr>
            <a:r>
              <a:rPr lang="fr-FR" dirty="0"/>
              <a:t>+l’injection se fait à pression plus basse</a:t>
            </a:r>
          </a:p>
          <a:p>
            <a:pPr eaLnBrk="1" hangingPunct="1">
              <a:spcBef>
                <a:spcPct val="50000"/>
              </a:spcBef>
            </a:pPr>
            <a:r>
              <a:rPr lang="fr-FR" dirty="0"/>
              <a:t>+Plus économique</a:t>
            </a:r>
          </a:p>
          <a:p>
            <a:pPr eaLnBrk="1" hangingPunct="1">
              <a:spcBef>
                <a:spcPct val="50000"/>
              </a:spcBef>
            </a:pPr>
            <a:r>
              <a:rPr lang="fr-FR" dirty="0"/>
              <a:t>+Moins cher à </a:t>
            </a:r>
            <a:r>
              <a:rPr lang="fr-FR" dirty="0" smtClean="0"/>
              <a:t>fabriquer</a:t>
            </a:r>
          </a:p>
          <a:p>
            <a:pPr eaLnBrk="1" hangingPunct="1">
              <a:spcBef>
                <a:spcPct val="50000"/>
              </a:spcBef>
            </a:pPr>
            <a:endParaRPr lang="fr-FR" dirty="0"/>
          </a:p>
          <a:p>
            <a:pPr eaLnBrk="1" hangingPunct="1">
              <a:spcBef>
                <a:spcPct val="50000"/>
              </a:spcBef>
            </a:pPr>
            <a:r>
              <a:rPr lang="fr-FR" dirty="0"/>
              <a:t>-Le carburant doit être transporté jusqu’à la chambre de </a:t>
            </a:r>
            <a:r>
              <a:rPr lang="fr-FR" dirty="0" smtClean="0"/>
              <a:t>combustion ce qui peut entrainer des pertes</a:t>
            </a:r>
            <a:endParaRPr lang="fr-FR" dirty="0"/>
          </a:p>
          <a:p>
            <a:pPr eaLnBrk="1" hangingPunct="1">
              <a:spcBef>
                <a:spcPct val="50000"/>
              </a:spcBef>
            </a:pPr>
            <a:endParaRPr lang="fr-FR" dirty="0"/>
          </a:p>
        </p:txBody>
      </p:sp>
      <p:sp>
        <p:nvSpPr>
          <p:cNvPr id="13341" name="Text Box 29"/>
          <p:cNvSpPr txBox="1">
            <a:spLocks noChangeArrowheads="1"/>
          </p:cNvSpPr>
          <p:nvPr/>
        </p:nvSpPr>
        <p:spPr bwMode="auto">
          <a:xfrm>
            <a:off x="4211960" y="1627196"/>
            <a:ext cx="4681289"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b="1" u="sng" dirty="0"/>
              <a:t>Injection directe:</a:t>
            </a:r>
          </a:p>
          <a:p>
            <a:pPr eaLnBrk="1" hangingPunct="1">
              <a:spcBef>
                <a:spcPct val="50000"/>
              </a:spcBef>
            </a:pPr>
            <a:r>
              <a:rPr lang="fr-FR" dirty="0"/>
              <a:t>+ l’essence est injectée directement dans la </a:t>
            </a:r>
            <a:r>
              <a:rPr lang="fr-FR" dirty="0" smtClean="0"/>
              <a:t>chambre (pas de pertes)</a:t>
            </a:r>
            <a:endParaRPr lang="fr-FR" dirty="0"/>
          </a:p>
          <a:p>
            <a:pPr eaLnBrk="1" hangingPunct="1">
              <a:spcBef>
                <a:spcPct val="50000"/>
              </a:spcBef>
            </a:pPr>
            <a:r>
              <a:rPr lang="fr-FR" dirty="0"/>
              <a:t>+l’injection se fait à pression élevée (nécessite un injecteur plus puissant et donc plus cher)</a:t>
            </a:r>
          </a:p>
          <a:p>
            <a:pPr eaLnBrk="1" hangingPunct="1">
              <a:spcBef>
                <a:spcPct val="50000"/>
              </a:spcBef>
            </a:pPr>
            <a:r>
              <a:rPr lang="fr-FR" dirty="0"/>
              <a:t>+Fonctionnement en charge stratifiée (carburant reparti en plusieurs couches de richesse différentes)</a:t>
            </a:r>
          </a:p>
          <a:p>
            <a:pPr eaLnBrk="1" hangingPunct="1">
              <a:spcBef>
                <a:spcPct val="50000"/>
              </a:spcBef>
            </a:pPr>
            <a:r>
              <a:rPr lang="fr-FR" dirty="0"/>
              <a:t>+Consommation moins </a:t>
            </a:r>
            <a:r>
              <a:rPr lang="fr-FR" dirty="0" smtClean="0"/>
              <a:t>élevée</a:t>
            </a:r>
          </a:p>
          <a:p>
            <a:pPr eaLnBrk="1" hangingPunct="1">
              <a:spcBef>
                <a:spcPct val="50000"/>
              </a:spcBef>
            </a:pPr>
            <a:endParaRPr lang="fr-FR" dirty="0"/>
          </a:p>
          <a:p>
            <a:pPr eaLnBrk="1" hangingPunct="1">
              <a:spcBef>
                <a:spcPct val="50000"/>
              </a:spcBef>
            </a:pPr>
            <a:r>
              <a:rPr lang="fr-FR" dirty="0"/>
              <a:t>-Plus polluant</a:t>
            </a:r>
          </a:p>
          <a:p>
            <a:pPr eaLnBrk="1" hangingPunct="1">
              <a:spcBef>
                <a:spcPct val="50000"/>
              </a:spcBef>
            </a:pPr>
            <a:r>
              <a:rPr lang="fr-FR" dirty="0"/>
              <a:t>-Plus cher</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395224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4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4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4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4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4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41">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341">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341">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41">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341">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34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3409950" y="836613"/>
            <a:ext cx="2401888" cy="457200"/>
          </a:xfrm>
          <a:prstGeom prst="rect">
            <a:avLst/>
          </a:prstGeom>
          <a:noFill/>
          <a:ln w="9525">
            <a:noFill/>
            <a:miter lim="800000"/>
            <a:headEnd/>
            <a:tailEnd/>
          </a:ln>
          <a:effectLst/>
        </p:spPr>
        <p:txBody>
          <a:bodyPr wrap="none">
            <a:spAutoFit/>
          </a:bodyPr>
          <a:lstStyle/>
          <a:p>
            <a:pPr algn="ctr">
              <a:defRPr/>
            </a:pPr>
            <a:r>
              <a:rPr lang="fr-FR" sz="2400" b="1" dirty="0">
                <a:effectLst>
                  <a:outerShdw blurRad="38100" dist="38100" dir="2700000" algn="tl">
                    <a:srgbClr val="C0C0C0"/>
                  </a:outerShdw>
                </a:effectLst>
                <a:latin typeface="Trebuchet MS" pitchFamily="34" charset="0"/>
              </a:rPr>
              <a:t>Injection Diesel</a:t>
            </a:r>
          </a:p>
        </p:txBody>
      </p:sp>
      <p:pic>
        <p:nvPicPr>
          <p:cNvPr id="19473" name="Picture 17"/>
          <p:cNvPicPr>
            <a:picLocks noChangeAspect="1" noChangeArrowheads="1"/>
          </p:cNvPicPr>
          <p:nvPr/>
        </p:nvPicPr>
        <p:blipFill>
          <a:blip r:embed="rId5">
            <a:extLst>
              <a:ext uri="{28A0092B-C50C-407E-A947-70E740481C1C}">
                <a14:useLocalDpi xmlns:a14="http://schemas.microsoft.com/office/drawing/2010/main" val="0"/>
              </a:ext>
            </a:extLst>
          </a:blip>
          <a:srcRect l="7666" r="7666"/>
          <a:stretch>
            <a:fillRect/>
          </a:stretch>
        </p:blipFill>
        <p:spPr bwMode="auto">
          <a:xfrm>
            <a:off x="395536" y="294740"/>
            <a:ext cx="1805938" cy="154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pic>
        <p:nvPicPr>
          <p:cNvPr id="7" name="Video_inje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99792" y="1835685"/>
            <a:ext cx="5412432" cy="4059324"/>
          </a:xfrm>
          <a:prstGeom prst="rect">
            <a:avLst/>
          </a:prstGeom>
        </p:spPr>
      </p:pic>
    </p:spTree>
    <p:extLst>
      <p:ext uri="{BB962C8B-B14F-4D97-AF65-F5344CB8AC3E}">
        <p14:creationId xmlns:p14="http://schemas.microsoft.com/office/powerpoint/2010/main" val="2054738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fullScrn="1">
              <p:cMediaNode vol="80000">
                <p:cTn id="12"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2897188" y="836613"/>
            <a:ext cx="3394075" cy="457200"/>
          </a:xfrm>
          <a:prstGeom prst="rect">
            <a:avLst/>
          </a:prstGeom>
          <a:noFill/>
          <a:ln w="9525">
            <a:noFill/>
            <a:miter lim="800000"/>
            <a:headEnd/>
            <a:tailEnd/>
          </a:ln>
          <a:effectLst/>
        </p:spPr>
        <p:txBody>
          <a:bodyPr wrap="none">
            <a:spAutoFit/>
          </a:bodyPr>
          <a:lstStyle/>
          <a:p>
            <a:pPr algn="ctr">
              <a:defRPr/>
            </a:pPr>
            <a:r>
              <a:rPr lang="fr-FR" sz="2400" b="1">
                <a:effectLst>
                  <a:outerShdw blurRad="38100" dist="38100" dir="2700000" algn="tl">
                    <a:srgbClr val="C0C0C0"/>
                  </a:outerShdw>
                </a:effectLst>
                <a:latin typeface="Trebuchet MS" pitchFamily="34" charset="0"/>
              </a:rPr>
              <a:t>L’ECU, ça sert à quoi ?</a:t>
            </a:r>
          </a:p>
        </p:txBody>
      </p:sp>
      <p:sp>
        <p:nvSpPr>
          <p:cNvPr id="11269" name="Text Box 5"/>
          <p:cNvSpPr txBox="1">
            <a:spLocks noChangeArrowheads="1"/>
          </p:cNvSpPr>
          <p:nvPr/>
        </p:nvSpPr>
        <p:spPr bwMode="auto">
          <a:xfrm>
            <a:off x="611188" y="1700213"/>
            <a:ext cx="77041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dirty="0">
                <a:sym typeface="Wingdings" pitchFamily="2" charset="2"/>
              </a:rPr>
              <a:t>L’ECU (</a:t>
            </a:r>
            <a:r>
              <a:rPr lang="fr-FR" dirty="0" err="1">
                <a:sym typeface="Wingdings" pitchFamily="2" charset="2"/>
              </a:rPr>
              <a:t>Engine</a:t>
            </a:r>
            <a:r>
              <a:rPr lang="fr-FR" dirty="0">
                <a:sym typeface="Wingdings" pitchFamily="2" charset="2"/>
              </a:rPr>
              <a:t> Control Unit, calculateur) se base sur les données relevées par les capteurs pour déterminer la quantité d’essence à </a:t>
            </a:r>
            <a:r>
              <a:rPr lang="fr-FR" dirty="0" smtClean="0">
                <a:sym typeface="Wingdings" pitchFamily="2" charset="2"/>
              </a:rPr>
              <a:t>injecter et </a:t>
            </a:r>
            <a:r>
              <a:rPr lang="fr-FR" dirty="0">
                <a:sym typeface="Wingdings" pitchFamily="2" charset="2"/>
              </a:rPr>
              <a:t>quand </a:t>
            </a:r>
            <a:r>
              <a:rPr lang="fr-FR" dirty="0" smtClean="0">
                <a:sym typeface="Wingdings" pitchFamily="2" charset="2"/>
              </a:rPr>
              <a:t>l’injecter.</a:t>
            </a:r>
            <a:endParaRPr lang="fr-FR" dirty="0">
              <a:sym typeface="Wingdings" pitchFamily="2" charset="2"/>
            </a:endParaRPr>
          </a:p>
        </p:txBody>
      </p:sp>
      <p:grpSp>
        <p:nvGrpSpPr>
          <p:cNvPr id="2" name="Group 51"/>
          <p:cNvGrpSpPr>
            <a:grpSpLocks/>
          </p:cNvGrpSpPr>
          <p:nvPr/>
        </p:nvGrpSpPr>
        <p:grpSpPr bwMode="auto">
          <a:xfrm>
            <a:off x="395288" y="2924175"/>
            <a:ext cx="2592387" cy="2087563"/>
            <a:chOff x="249" y="1842"/>
            <a:chExt cx="1633" cy="1315"/>
          </a:xfrm>
        </p:grpSpPr>
        <p:sp>
          <p:nvSpPr>
            <p:cNvPr id="10267" name="Line 11"/>
            <p:cNvSpPr>
              <a:spLocks noChangeShapeType="1"/>
            </p:cNvSpPr>
            <p:nvPr/>
          </p:nvSpPr>
          <p:spPr bwMode="auto">
            <a:xfrm>
              <a:off x="884" y="2024"/>
              <a:ext cx="998" cy="181"/>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10268" name="Line 12"/>
            <p:cNvSpPr>
              <a:spLocks noChangeShapeType="1"/>
            </p:cNvSpPr>
            <p:nvPr/>
          </p:nvSpPr>
          <p:spPr bwMode="auto">
            <a:xfrm>
              <a:off x="930" y="2205"/>
              <a:ext cx="952" cy="136"/>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10269" name="Line 13"/>
            <p:cNvSpPr>
              <a:spLocks noChangeShapeType="1"/>
            </p:cNvSpPr>
            <p:nvPr/>
          </p:nvSpPr>
          <p:spPr bwMode="auto">
            <a:xfrm>
              <a:off x="930" y="2387"/>
              <a:ext cx="952" cy="91"/>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10270" name="Line 14"/>
            <p:cNvSpPr>
              <a:spLocks noChangeShapeType="1"/>
            </p:cNvSpPr>
            <p:nvPr/>
          </p:nvSpPr>
          <p:spPr bwMode="auto">
            <a:xfrm>
              <a:off x="930" y="2614"/>
              <a:ext cx="952" cy="0"/>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10271" name="Line 16"/>
            <p:cNvSpPr>
              <a:spLocks noChangeShapeType="1"/>
            </p:cNvSpPr>
            <p:nvPr/>
          </p:nvSpPr>
          <p:spPr bwMode="auto">
            <a:xfrm flipV="1">
              <a:off x="930" y="2886"/>
              <a:ext cx="952" cy="136"/>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10272" name="Line 22"/>
            <p:cNvSpPr>
              <a:spLocks noChangeShapeType="1"/>
            </p:cNvSpPr>
            <p:nvPr/>
          </p:nvSpPr>
          <p:spPr bwMode="auto">
            <a:xfrm>
              <a:off x="1156" y="2750"/>
              <a:ext cx="544" cy="0"/>
            </a:xfrm>
            <a:prstGeom prst="line">
              <a:avLst/>
            </a:prstGeom>
            <a:noFill/>
            <a:ln w="158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10274" name="AutoShape 34"/>
            <p:cNvSpPr>
              <a:spLocks noChangeArrowheads="1"/>
            </p:cNvSpPr>
            <p:nvPr/>
          </p:nvSpPr>
          <p:spPr bwMode="auto">
            <a:xfrm>
              <a:off x="612" y="1842"/>
              <a:ext cx="227" cy="181"/>
            </a:xfrm>
            <a:prstGeom prst="flowChartSummingJunction">
              <a:avLst/>
            </a:prstGeom>
            <a:solidFill>
              <a:schemeClr val="accent1"/>
            </a:solidFill>
            <a:ln w="9525">
              <a:solidFill>
                <a:schemeClr val="tx1"/>
              </a:solidFill>
              <a:round/>
              <a:headEnd/>
              <a:tailEnd/>
            </a:ln>
          </p:spPr>
          <p:txBody>
            <a:bodyPr wrap="none" anchor="ctr"/>
            <a:lstStyle/>
            <a:p>
              <a:endParaRPr lang="fr-FR"/>
            </a:p>
          </p:txBody>
        </p:sp>
        <p:sp>
          <p:nvSpPr>
            <p:cNvPr id="10275" name="AutoShape 35"/>
            <p:cNvSpPr>
              <a:spLocks noChangeArrowheads="1"/>
            </p:cNvSpPr>
            <p:nvPr/>
          </p:nvSpPr>
          <p:spPr bwMode="auto">
            <a:xfrm>
              <a:off x="612" y="2069"/>
              <a:ext cx="227" cy="181"/>
            </a:xfrm>
            <a:prstGeom prst="flowChartSummingJunction">
              <a:avLst/>
            </a:prstGeom>
            <a:solidFill>
              <a:schemeClr val="accent1"/>
            </a:solidFill>
            <a:ln w="9525">
              <a:solidFill>
                <a:schemeClr val="tx1"/>
              </a:solidFill>
              <a:round/>
              <a:headEnd/>
              <a:tailEnd/>
            </a:ln>
          </p:spPr>
          <p:txBody>
            <a:bodyPr wrap="none" anchor="ctr"/>
            <a:lstStyle/>
            <a:p>
              <a:endParaRPr lang="fr-FR"/>
            </a:p>
          </p:txBody>
        </p:sp>
        <p:sp>
          <p:nvSpPr>
            <p:cNvPr id="10276" name="AutoShape 36"/>
            <p:cNvSpPr>
              <a:spLocks noChangeArrowheads="1"/>
            </p:cNvSpPr>
            <p:nvPr/>
          </p:nvSpPr>
          <p:spPr bwMode="auto">
            <a:xfrm>
              <a:off x="612" y="2296"/>
              <a:ext cx="227" cy="181"/>
            </a:xfrm>
            <a:prstGeom prst="flowChartSummingJunction">
              <a:avLst/>
            </a:prstGeom>
            <a:solidFill>
              <a:schemeClr val="accent1"/>
            </a:solidFill>
            <a:ln w="9525">
              <a:solidFill>
                <a:schemeClr val="tx1"/>
              </a:solidFill>
              <a:round/>
              <a:headEnd/>
              <a:tailEnd/>
            </a:ln>
          </p:spPr>
          <p:txBody>
            <a:bodyPr wrap="none" anchor="ctr"/>
            <a:lstStyle/>
            <a:p>
              <a:endParaRPr lang="fr-FR"/>
            </a:p>
          </p:txBody>
        </p:sp>
        <p:sp>
          <p:nvSpPr>
            <p:cNvPr id="10277" name="AutoShape 37"/>
            <p:cNvSpPr>
              <a:spLocks noChangeArrowheads="1"/>
            </p:cNvSpPr>
            <p:nvPr/>
          </p:nvSpPr>
          <p:spPr bwMode="auto">
            <a:xfrm>
              <a:off x="612" y="2976"/>
              <a:ext cx="227" cy="181"/>
            </a:xfrm>
            <a:prstGeom prst="flowChartSummingJunction">
              <a:avLst/>
            </a:prstGeom>
            <a:solidFill>
              <a:schemeClr val="accent1"/>
            </a:solidFill>
            <a:ln w="9525">
              <a:solidFill>
                <a:schemeClr val="tx1"/>
              </a:solidFill>
              <a:round/>
              <a:headEnd/>
              <a:tailEnd/>
            </a:ln>
          </p:spPr>
          <p:txBody>
            <a:bodyPr wrap="none" anchor="ctr"/>
            <a:lstStyle/>
            <a:p>
              <a:endParaRPr lang="fr-FR"/>
            </a:p>
          </p:txBody>
        </p:sp>
        <p:sp>
          <p:nvSpPr>
            <p:cNvPr id="10278" name="AutoShape 38"/>
            <p:cNvSpPr>
              <a:spLocks noChangeArrowheads="1"/>
            </p:cNvSpPr>
            <p:nvPr/>
          </p:nvSpPr>
          <p:spPr bwMode="auto">
            <a:xfrm>
              <a:off x="612" y="2523"/>
              <a:ext cx="227" cy="181"/>
            </a:xfrm>
            <a:prstGeom prst="flowChartSummingJunction">
              <a:avLst/>
            </a:prstGeom>
            <a:solidFill>
              <a:schemeClr val="accent1"/>
            </a:solidFill>
            <a:ln w="9525">
              <a:solidFill>
                <a:schemeClr val="tx1"/>
              </a:solidFill>
              <a:round/>
              <a:headEnd/>
              <a:tailEnd/>
            </a:ln>
          </p:spPr>
          <p:txBody>
            <a:bodyPr wrap="none" anchor="ctr"/>
            <a:lstStyle/>
            <a:p>
              <a:endParaRPr lang="fr-FR"/>
            </a:p>
          </p:txBody>
        </p:sp>
        <p:sp>
          <p:nvSpPr>
            <p:cNvPr id="10279" name="Text Box 39"/>
            <p:cNvSpPr txBox="1">
              <a:spLocks noChangeArrowheads="1"/>
            </p:cNvSpPr>
            <p:nvPr/>
          </p:nvSpPr>
          <p:spPr bwMode="auto">
            <a:xfrm rot="-5400000">
              <a:off x="-21" y="2385"/>
              <a:ext cx="77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fr-FR" b="1">
                  <a:solidFill>
                    <a:srgbClr val="FF2525"/>
                  </a:solidFill>
                </a:rPr>
                <a:t>Capteurs</a:t>
              </a:r>
            </a:p>
          </p:txBody>
        </p:sp>
      </p:grpSp>
      <p:grpSp>
        <p:nvGrpSpPr>
          <p:cNvPr id="3" name="Group 50"/>
          <p:cNvGrpSpPr>
            <a:grpSpLocks/>
          </p:cNvGrpSpPr>
          <p:nvPr/>
        </p:nvGrpSpPr>
        <p:grpSpPr bwMode="auto">
          <a:xfrm>
            <a:off x="3059113" y="3357563"/>
            <a:ext cx="2736850" cy="1889125"/>
            <a:chOff x="1927" y="2115"/>
            <a:chExt cx="1724" cy="1190"/>
          </a:xfrm>
        </p:grpSpPr>
        <p:sp>
          <p:nvSpPr>
            <p:cNvPr id="10263" name="Rectangle 9"/>
            <p:cNvSpPr>
              <a:spLocks noChangeArrowheads="1"/>
            </p:cNvSpPr>
            <p:nvPr/>
          </p:nvSpPr>
          <p:spPr bwMode="auto">
            <a:xfrm>
              <a:off x="1927" y="2115"/>
              <a:ext cx="1724" cy="771"/>
            </a:xfrm>
            <a:prstGeom prst="rect">
              <a:avLst/>
            </a:prstGeom>
            <a:solidFill>
              <a:schemeClr val="bg2"/>
            </a:solidFill>
            <a:ln w="15875">
              <a:solidFill>
                <a:schemeClr val="tx1"/>
              </a:solidFill>
              <a:miter lim="800000"/>
              <a:headEnd/>
              <a:tailEnd/>
            </a:ln>
          </p:spPr>
          <p:txBody>
            <a:bodyPr wrap="none" anchor="ctr"/>
            <a:lstStyle/>
            <a:p>
              <a:endParaRPr lang="fr-FR"/>
            </a:p>
          </p:txBody>
        </p:sp>
        <p:sp>
          <p:nvSpPr>
            <p:cNvPr id="10264" name="Text Box 10"/>
            <p:cNvSpPr txBox="1">
              <a:spLocks noChangeArrowheads="1"/>
            </p:cNvSpPr>
            <p:nvPr/>
          </p:nvSpPr>
          <p:spPr bwMode="auto">
            <a:xfrm>
              <a:off x="2472" y="2341"/>
              <a:ext cx="58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2800" b="1" dirty="0">
                  <a:solidFill>
                    <a:schemeClr val="bg1"/>
                  </a:solidFill>
                  <a:sym typeface="Wingdings" pitchFamily="2" charset="2"/>
                </a:rPr>
                <a:t>ECU</a:t>
              </a:r>
            </a:p>
          </p:txBody>
        </p:sp>
        <p:sp>
          <p:nvSpPr>
            <p:cNvPr id="10265" name="Line 42"/>
            <p:cNvSpPr>
              <a:spLocks noChangeShapeType="1"/>
            </p:cNvSpPr>
            <p:nvPr/>
          </p:nvSpPr>
          <p:spPr bwMode="auto">
            <a:xfrm flipV="1">
              <a:off x="2426" y="2886"/>
              <a:ext cx="0" cy="409"/>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10266" name="Text Box 43"/>
            <p:cNvSpPr txBox="1">
              <a:spLocks noChangeArrowheads="1"/>
            </p:cNvSpPr>
            <p:nvPr/>
          </p:nvSpPr>
          <p:spPr bwMode="auto">
            <a:xfrm>
              <a:off x="2426" y="3113"/>
              <a:ext cx="7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fr-FR" sz="1400"/>
                <a:t>Batterie</a:t>
              </a:r>
            </a:p>
          </p:txBody>
        </p:sp>
      </p:grpSp>
      <p:grpSp>
        <p:nvGrpSpPr>
          <p:cNvPr id="4" name="Group 52"/>
          <p:cNvGrpSpPr>
            <a:grpSpLocks/>
          </p:cNvGrpSpPr>
          <p:nvPr/>
        </p:nvGrpSpPr>
        <p:grpSpPr bwMode="auto">
          <a:xfrm>
            <a:off x="5867400" y="2492375"/>
            <a:ext cx="2816225" cy="3314700"/>
            <a:chOff x="3696" y="1570"/>
            <a:chExt cx="1774" cy="2088"/>
          </a:xfrm>
        </p:grpSpPr>
        <p:sp>
          <p:nvSpPr>
            <p:cNvPr id="10250" name="Line 17"/>
            <p:cNvSpPr>
              <a:spLocks noChangeShapeType="1"/>
            </p:cNvSpPr>
            <p:nvPr/>
          </p:nvSpPr>
          <p:spPr bwMode="auto">
            <a:xfrm flipV="1">
              <a:off x="3696" y="1933"/>
              <a:ext cx="908" cy="272"/>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10251" name="Line 18"/>
            <p:cNvSpPr>
              <a:spLocks noChangeShapeType="1"/>
            </p:cNvSpPr>
            <p:nvPr/>
          </p:nvSpPr>
          <p:spPr bwMode="auto">
            <a:xfrm flipV="1">
              <a:off x="3696" y="2205"/>
              <a:ext cx="908" cy="136"/>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10252" name="Line 20"/>
            <p:cNvSpPr>
              <a:spLocks noChangeShapeType="1"/>
            </p:cNvSpPr>
            <p:nvPr/>
          </p:nvSpPr>
          <p:spPr bwMode="auto">
            <a:xfrm>
              <a:off x="3696" y="2659"/>
              <a:ext cx="908" cy="91"/>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10253" name="Line 23"/>
            <p:cNvSpPr>
              <a:spLocks noChangeShapeType="1"/>
            </p:cNvSpPr>
            <p:nvPr/>
          </p:nvSpPr>
          <p:spPr bwMode="auto">
            <a:xfrm>
              <a:off x="3878" y="2432"/>
              <a:ext cx="544" cy="0"/>
            </a:xfrm>
            <a:prstGeom prst="line">
              <a:avLst/>
            </a:prstGeom>
            <a:noFill/>
            <a:ln w="158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pic>
          <p:nvPicPr>
            <p:cNvPr id="10254" name="Picture 24"/>
            <p:cNvPicPr>
              <a:picLocks noChangeAspect="1" noChangeArrowheads="1"/>
            </p:cNvPicPr>
            <p:nvPr/>
          </p:nvPicPr>
          <p:blipFill>
            <a:blip r:embed="rId3" cstate="print">
              <a:clrChange>
                <a:clrFrom>
                  <a:srgbClr val="FFFFFF"/>
                </a:clrFrom>
                <a:clrTo>
                  <a:srgbClr val="FFFFFF">
                    <a:alpha val="0"/>
                  </a:srgbClr>
                </a:clrTo>
              </a:clrChange>
              <a:lum bright="18000"/>
              <a:extLst>
                <a:ext uri="{28A0092B-C50C-407E-A947-70E740481C1C}">
                  <a14:useLocalDpi xmlns:a14="http://schemas.microsoft.com/office/drawing/2010/main" val="0"/>
                </a:ext>
              </a:extLst>
            </a:blip>
            <a:srcRect/>
            <a:stretch>
              <a:fillRect/>
            </a:stretch>
          </p:blipFill>
          <p:spPr bwMode="auto">
            <a:xfrm>
              <a:off x="4649" y="1693"/>
              <a:ext cx="36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29"/>
            <p:cNvPicPr>
              <a:picLocks noChangeAspect="1" noChangeArrowheads="1"/>
            </p:cNvPicPr>
            <p:nvPr/>
          </p:nvPicPr>
          <p:blipFill>
            <a:blip r:embed="rId3" cstate="print">
              <a:clrChange>
                <a:clrFrom>
                  <a:srgbClr val="FFFFFF"/>
                </a:clrFrom>
                <a:clrTo>
                  <a:srgbClr val="FFFFFF">
                    <a:alpha val="0"/>
                  </a:srgbClr>
                </a:clrTo>
              </a:clrChange>
              <a:lum bright="18000"/>
              <a:extLst>
                <a:ext uri="{28A0092B-C50C-407E-A947-70E740481C1C}">
                  <a14:useLocalDpi xmlns:a14="http://schemas.microsoft.com/office/drawing/2010/main" val="0"/>
                </a:ext>
              </a:extLst>
            </a:blip>
            <a:srcRect/>
            <a:stretch>
              <a:fillRect/>
            </a:stretch>
          </p:blipFill>
          <p:spPr bwMode="auto">
            <a:xfrm>
              <a:off x="4694" y="2024"/>
              <a:ext cx="36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Text Box 40"/>
            <p:cNvSpPr txBox="1">
              <a:spLocks noChangeArrowheads="1"/>
            </p:cNvSpPr>
            <p:nvPr/>
          </p:nvSpPr>
          <p:spPr bwMode="auto">
            <a:xfrm rot="5400000">
              <a:off x="4809" y="1954"/>
              <a:ext cx="9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fr-FR" b="1">
                  <a:solidFill>
                    <a:srgbClr val="FF2525"/>
                  </a:solidFill>
                </a:rPr>
                <a:t>Injecteurs</a:t>
              </a:r>
            </a:p>
          </p:txBody>
        </p:sp>
        <p:pic>
          <p:nvPicPr>
            <p:cNvPr id="10258" name="Picture 45" descr="L'image “http://www.entretien-auto.com/img/guides/bougies/bougie.JPG” ne peut être affichée car elle contient des erreurs."/>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7400770">
              <a:off x="4719" y="2634"/>
              <a:ext cx="473"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9" name="Text Box 46"/>
            <p:cNvSpPr txBox="1">
              <a:spLocks noChangeArrowheads="1"/>
            </p:cNvSpPr>
            <p:nvPr/>
          </p:nvSpPr>
          <p:spPr bwMode="auto">
            <a:xfrm rot="5400000">
              <a:off x="4855" y="3043"/>
              <a:ext cx="9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fr-FR" b="1">
                  <a:solidFill>
                    <a:srgbClr val="FF2525"/>
                  </a:solidFill>
                </a:rPr>
                <a:t>bougies</a:t>
              </a:r>
            </a:p>
          </p:txBody>
        </p:sp>
        <p:sp>
          <p:nvSpPr>
            <p:cNvPr id="10260" name="Line 47"/>
            <p:cNvSpPr>
              <a:spLocks noChangeShapeType="1"/>
            </p:cNvSpPr>
            <p:nvPr/>
          </p:nvSpPr>
          <p:spPr bwMode="auto">
            <a:xfrm>
              <a:off x="3696" y="2750"/>
              <a:ext cx="954" cy="227"/>
            </a:xfrm>
            <a:prstGeom prst="line">
              <a:avLst/>
            </a:prstGeom>
            <a:noFill/>
            <a:ln w="158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pic>
          <p:nvPicPr>
            <p:cNvPr id="10261" name="Picture 48" descr="L'image “http://www.entretien-auto.com/img/guides/bougies/bougie.JPG” ne peut être affichée car elle contient des erreurs."/>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7400770">
              <a:off x="4719" y="2906"/>
              <a:ext cx="473"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Line 49"/>
            <p:cNvSpPr>
              <a:spLocks noChangeShapeType="1"/>
            </p:cNvSpPr>
            <p:nvPr/>
          </p:nvSpPr>
          <p:spPr bwMode="auto">
            <a:xfrm>
              <a:off x="3787" y="2931"/>
              <a:ext cx="545" cy="45"/>
            </a:xfrm>
            <a:prstGeom prst="line">
              <a:avLst/>
            </a:prstGeom>
            <a:noFill/>
            <a:ln w="158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grpSp>
      <p:pic>
        <p:nvPicPr>
          <p:cNvPr id="38" name="Imag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
        <p:nvSpPr>
          <p:cNvPr id="5" name="ZoneTexte 4"/>
          <p:cNvSpPr txBox="1"/>
          <p:nvPr/>
        </p:nvSpPr>
        <p:spPr>
          <a:xfrm>
            <a:off x="2437224" y="5983502"/>
            <a:ext cx="4314001" cy="400110"/>
          </a:xfrm>
          <a:prstGeom prst="rect">
            <a:avLst/>
          </a:prstGeom>
          <a:noFill/>
        </p:spPr>
        <p:txBody>
          <a:bodyPr wrap="none" rtlCol="0">
            <a:spAutoFit/>
          </a:bodyPr>
          <a:lstStyle/>
          <a:p>
            <a:r>
              <a:rPr lang="fr-FR" sz="2000" dirty="0" smtClean="0"/>
              <a:t>ECU = régulateur du régime moteur</a:t>
            </a:r>
            <a:endParaRPr lang="fr-FR" sz="2000" dirty="0"/>
          </a:p>
        </p:txBody>
      </p:sp>
    </p:spTree>
    <p:extLst>
      <p:ext uri="{BB962C8B-B14F-4D97-AF65-F5344CB8AC3E}">
        <p14:creationId xmlns:p14="http://schemas.microsoft.com/office/powerpoint/2010/main" val="787648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allAtOnce"/>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584575" y="836613"/>
            <a:ext cx="2012950" cy="457200"/>
          </a:xfrm>
          <a:prstGeom prst="rect">
            <a:avLst/>
          </a:prstGeom>
          <a:noFill/>
          <a:ln w="9525">
            <a:noFill/>
            <a:miter lim="800000"/>
            <a:headEnd/>
            <a:tailEnd/>
          </a:ln>
          <a:effectLst/>
        </p:spPr>
        <p:txBody>
          <a:bodyPr wrap="none">
            <a:spAutoFit/>
          </a:bodyPr>
          <a:lstStyle/>
          <a:p>
            <a:pPr algn="ctr">
              <a:defRPr/>
            </a:pPr>
            <a:r>
              <a:rPr lang="fr-FR" sz="2400" b="1">
                <a:effectLst>
                  <a:outerShdw blurRad="38100" dist="38100" dir="2700000" algn="tl">
                    <a:srgbClr val="C0C0C0"/>
                  </a:outerShdw>
                </a:effectLst>
                <a:latin typeface="Trebuchet MS" pitchFamily="34" charset="0"/>
              </a:rPr>
              <a:t>Les Capteurs</a:t>
            </a:r>
          </a:p>
        </p:txBody>
      </p:sp>
      <p:sp>
        <p:nvSpPr>
          <p:cNvPr id="8197" name="Text Box 5"/>
          <p:cNvSpPr txBox="1">
            <a:spLocks noChangeArrowheads="1"/>
          </p:cNvSpPr>
          <p:nvPr/>
        </p:nvSpPr>
        <p:spPr bwMode="auto">
          <a:xfrm>
            <a:off x="428625" y="1428750"/>
            <a:ext cx="3571875" cy="2678113"/>
          </a:xfrm>
          <a:prstGeom prst="rect">
            <a:avLst/>
          </a:prstGeom>
          <a:noFill/>
          <a:ln w="9525">
            <a:noFill/>
            <a:miter lim="800000"/>
            <a:headEnd/>
            <a:tailEnd/>
          </a:ln>
          <a:effectLst/>
        </p:spPr>
        <p:txBody>
          <a:bodyPr>
            <a:spAutoFit/>
          </a:bodyPr>
          <a:lstStyle/>
          <a:p>
            <a:pPr>
              <a:buFont typeface="Wingdings 2" pitchFamily="18" charset="2"/>
              <a:buChar char="e"/>
              <a:defRPr/>
            </a:pPr>
            <a:r>
              <a:rPr lang="fr-FR" b="1" dirty="0">
                <a:solidFill>
                  <a:schemeClr val="accent2">
                    <a:lumMod val="60000"/>
                    <a:lumOff val="40000"/>
                  </a:schemeClr>
                </a:solidFill>
                <a:effectLst>
                  <a:outerShdw blurRad="38100" dist="38100" dir="2700000" algn="tl">
                    <a:srgbClr val="C0C0C0"/>
                  </a:outerShdw>
                </a:effectLst>
              </a:rPr>
              <a:t> </a:t>
            </a:r>
            <a:r>
              <a:rPr lang="fr-FR" sz="1600" b="1" dirty="0">
                <a:solidFill>
                  <a:schemeClr val="accent2">
                    <a:lumMod val="60000"/>
                    <a:lumOff val="40000"/>
                  </a:schemeClr>
                </a:solidFill>
                <a:effectLst>
                  <a:outerShdw blurRad="38100" dist="38100" dir="2700000" algn="tl">
                    <a:srgbClr val="C0C0C0"/>
                  </a:outerShdw>
                </a:effectLst>
              </a:rPr>
              <a:t>Informations d’état sur lesquelles le calculateur se base :</a:t>
            </a:r>
            <a:endParaRPr lang="fr-FR" b="1" dirty="0">
              <a:solidFill>
                <a:schemeClr val="accent2">
                  <a:lumMod val="60000"/>
                  <a:lumOff val="40000"/>
                </a:schemeClr>
              </a:solidFill>
              <a:effectLst>
                <a:outerShdw blurRad="38100" dist="38100" dir="2700000" algn="tl">
                  <a:srgbClr val="C0C0C0"/>
                </a:outerShdw>
              </a:effectLst>
            </a:endParaRPr>
          </a:p>
          <a:p>
            <a:pPr>
              <a:defRPr/>
            </a:pPr>
            <a:endParaRPr lang="fr-FR" sz="800" b="1" dirty="0">
              <a:solidFill>
                <a:schemeClr val="accent2"/>
              </a:solidFill>
              <a:effectLst>
                <a:outerShdw blurRad="38100" dist="38100" dir="2700000" algn="tl">
                  <a:srgbClr val="C0C0C0"/>
                </a:outerShdw>
              </a:effectLst>
            </a:endParaRPr>
          </a:p>
          <a:p>
            <a:pPr>
              <a:buFontTx/>
              <a:buChar char="-"/>
              <a:defRPr/>
            </a:pPr>
            <a:r>
              <a:rPr lang="fr-FR" dirty="0"/>
              <a:t> Quantité d’air admise</a:t>
            </a:r>
          </a:p>
          <a:p>
            <a:pPr>
              <a:buFontTx/>
              <a:buChar char="-"/>
              <a:defRPr/>
            </a:pPr>
            <a:r>
              <a:rPr lang="fr-FR" dirty="0"/>
              <a:t> Richesse</a:t>
            </a:r>
          </a:p>
          <a:p>
            <a:pPr>
              <a:defRPr/>
            </a:pPr>
            <a:r>
              <a:rPr lang="fr-FR" dirty="0"/>
              <a:t>- Position des pistons</a:t>
            </a:r>
          </a:p>
          <a:p>
            <a:pPr>
              <a:buFontTx/>
              <a:buChar char="-"/>
              <a:defRPr/>
            </a:pPr>
            <a:r>
              <a:rPr lang="fr-FR" dirty="0"/>
              <a:t> Vitesse du moteur</a:t>
            </a:r>
          </a:p>
          <a:p>
            <a:pPr>
              <a:buFontTx/>
              <a:buChar char="-"/>
              <a:defRPr/>
            </a:pPr>
            <a:r>
              <a:rPr lang="fr-FR" dirty="0"/>
              <a:t> Charge</a:t>
            </a:r>
          </a:p>
          <a:p>
            <a:pPr>
              <a:buFontTx/>
              <a:buChar char="-"/>
              <a:defRPr/>
            </a:pPr>
            <a:r>
              <a:rPr lang="fr-FR" dirty="0"/>
              <a:t> Température</a:t>
            </a:r>
          </a:p>
          <a:p>
            <a:pPr>
              <a:defRPr/>
            </a:pPr>
            <a:endParaRPr lang="fr-FR" dirty="0">
              <a:sym typeface="Wingdings" pitchFamily="2" charset="2"/>
            </a:endParaRPr>
          </a:p>
        </p:txBody>
      </p:sp>
      <p:sp>
        <p:nvSpPr>
          <p:cNvPr id="9" name="Text Box 5"/>
          <p:cNvSpPr txBox="1">
            <a:spLocks noChangeArrowheads="1"/>
          </p:cNvSpPr>
          <p:nvPr/>
        </p:nvSpPr>
        <p:spPr bwMode="auto">
          <a:xfrm>
            <a:off x="4929188" y="1143000"/>
            <a:ext cx="3929062" cy="3324225"/>
          </a:xfrm>
          <a:prstGeom prst="rect">
            <a:avLst/>
          </a:prstGeom>
          <a:noFill/>
          <a:ln w="9525">
            <a:noFill/>
            <a:miter lim="800000"/>
            <a:headEnd/>
            <a:tailEnd/>
          </a:ln>
          <a:effectLst/>
        </p:spPr>
        <p:txBody>
          <a:bodyPr>
            <a:spAutoFit/>
          </a:bodyPr>
          <a:lstStyle/>
          <a:p>
            <a:pPr>
              <a:buFontTx/>
              <a:buChar char="-"/>
              <a:defRPr/>
            </a:pPr>
            <a:endParaRPr lang="fr-FR" dirty="0">
              <a:solidFill>
                <a:schemeClr val="accent2"/>
              </a:solidFill>
            </a:endParaRPr>
          </a:p>
          <a:p>
            <a:pPr>
              <a:buFont typeface="Wingdings 2" pitchFamily="18" charset="2"/>
              <a:buChar char="e"/>
              <a:defRPr/>
            </a:pPr>
            <a:r>
              <a:rPr lang="fr-FR" dirty="0">
                <a:solidFill>
                  <a:schemeClr val="accent2">
                    <a:lumMod val="60000"/>
                    <a:lumOff val="40000"/>
                  </a:schemeClr>
                </a:solidFill>
              </a:rPr>
              <a:t> </a:t>
            </a:r>
            <a:r>
              <a:rPr lang="fr-FR" b="1" dirty="0">
                <a:solidFill>
                  <a:schemeClr val="accent2">
                    <a:lumMod val="60000"/>
                    <a:lumOff val="40000"/>
                  </a:schemeClr>
                </a:solidFill>
                <a:effectLst>
                  <a:outerShdw blurRad="38100" dist="38100" dir="2700000" algn="tl">
                    <a:srgbClr val="C0C0C0"/>
                  </a:outerShdw>
                </a:effectLst>
              </a:rPr>
              <a:t>Les capteurs de base pour mesurer ces variables :</a:t>
            </a:r>
          </a:p>
          <a:p>
            <a:pPr>
              <a:defRPr/>
            </a:pPr>
            <a:endParaRPr lang="fr-FR" sz="800" b="1" dirty="0">
              <a:solidFill>
                <a:schemeClr val="accent2"/>
              </a:solidFill>
              <a:effectLst>
                <a:outerShdw blurRad="38100" dist="38100" dir="2700000" algn="tl">
                  <a:srgbClr val="C0C0C0"/>
                </a:outerShdw>
              </a:effectLst>
            </a:endParaRPr>
          </a:p>
          <a:p>
            <a:pPr>
              <a:defRPr/>
            </a:pPr>
            <a:r>
              <a:rPr lang="fr-FR" dirty="0"/>
              <a:t>- Débitmètre</a:t>
            </a:r>
            <a:endParaRPr lang="fr-FR" dirty="0">
              <a:sym typeface="Wingdings" pitchFamily="2" charset="2"/>
            </a:endParaRPr>
          </a:p>
          <a:p>
            <a:pPr>
              <a:buFontTx/>
              <a:buChar char="-"/>
              <a:defRPr/>
            </a:pPr>
            <a:r>
              <a:rPr lang="fr-FR" dirty="0">
                <a:sym typeface="Wingdings" pitchFamily="2" charset="2"/>
              </a:rPr>
              <a:t> Capteur de pression d’admission</a:t>
            </a:r>
          </a:p>
          <a:p>
            <a:pPr>
              <a:buFontTx/>
              <a:buChar char="-"/>
              <a:defRPr/>
            </a:pPr>
            <a:r>
              <a:rPr lang="fr-FR" dirty="0">
                <a:sym typeface="Wingdings" pitchFamily="2" charset="2"/>
              </a:rPr>
              <a:t> Température d’air d’admission </a:t>
            </a:r>
          </a:p>
          <a:p>
            <a:pPr>
              <a:buFontTx/>
              <a:buChar char="-"/>
              <a:defRPr/>
            </a:pPr>
            <a:r>
              <a:rPr lang="fr-FR" dirty="0">
                <a:sym typeface="Wingdings" pitchFamily="2" charset="2"/>
              </a:rPr>
              <a:t> Lambda échappement</a:t>
            </a:r>
          </a:p>
          <a:p>
            <a:pPr>
              <a:buFontTx/>
              <a:buChar char="-"/>
              <a:defRPr/>
            </a:pPr>
            <a:r>
              <a:rPr lang="fr-FR" dirty="0">
                <a:sym typeface="Wingdings" pitchFamily="2" charset="2"/>
              </a:rPr>
              <a:t> Sonde de température d’eau/huile</a:t>
            </a:r>
          </a:p>
          <a:p>
            <a:pPr>
              <a:buFontTx/>
              <a:buChar char="-"/>
              <a:defRPr/>
            </a:pPr>
            <a:r>
              <a:rPr lang="fr-FR" dirty="0">
                <a:sym typeface="Wingdings" pitchFamily="2" charset="2"/>
              </a:rPr>
              <a:t> Capteur PMH</a:t>
            </a:r>
          </a:p>
          <a:p>
            <a:pPr>
              <a:buFontTx/>
              <a:buChar char="-"/>
              <a:defRPr/>
            </a:pPr>
            <a:r>
              <a:rPr lang="fr-FR" dirty="0">
                <a:sym typeface="Wingdings" pitchFamily="2" charset="2"/>
              </a:rPr>
              <a:t> Tachymètre</a:t>
            </a:r>
          </a:p>
          <a:p>
            <a:pPr>
              <a:buFontTx/>
              <a:buChar char="-"/>
              <a:defRPr/>
            </a:pPr>
            <a:r>
              <a:rPr lang="fr-FR" dirty="0">
                <a:sym typeface="Wingdings" pitchFamily="2" charset="2"/>
              </a:rPr>
              <a:t> Capteur papillon/pédale</a:t>
            </a:r>
          </a:p>
        </p:txBody>
      </p:sp>
      <p:sp>
        <p:nvSpPr>
          <p:cNvPr id="10" name="Text Box 5"/>
          <p:cNvSpPr txBox="1">
            <a:spLocks noChangeArrowheads="1"/>
          </p:cNvSpPr>
          <p:nvPr/>
        </p:nvSpPr>
        <p:spPr bwMode="auto">
          <a:xfrm>
            <a:off x="2786063" y="4672013"/>
            <a:ext cx="3857625" cy="2185987"/>
          </a:xfrm>
          <a:prstGeom prst="rect">
            <a:avLst/>
          </a:prstGeom>
          <a:noFill/>
          <a:ln w="9525">
            <a:noFill/>
            <a:miter lim="800000"/>
            <a:headEnd/>
            <a:tailEnd/>
          </a:ln>
          <a:effectLst/>
        </p:spPr>
        <p:txBody>
          <a:bodyPr>
            <a:spAutoFit/>
          </a:bodyPr>
          <a:lstStyle/>
          <a:p>
            <a:pPr>
              <a:buFont typeface="Wingdings 2" pitchFamily="18" charset="2"/>
              <a:buChar char="e"/>
              <a:defRPr/>
            </a:pPr>
            <a:r>
              <a:rPr lang="fr-FR" sz="2000" b="1" dirty="0">
                <a:solidFill>
                  <a:schemeClr val="accent2">
                    <a:lumMod val="60000"/>
                    <a:lumOff val="40000"/>
                  </a:schemeClr>
                </a:solidFill>
              </a:rPr>
              <a:t> </a:t>
            </a:r>
            <a:r>
              <a:rPr lang="fr-FR" sz="2000" b="1" dirty="0">
                <a:solidFill>
                  <a:schemeClr val="accent2">
                    <a:lumMod val="60000"/>
                    <a:lumOff val="40000"/>
                  </a:schemeClr>
                </a:solidFill>
                <a:effectLst>
                  <a:outerShdw blurRad="38100" dist="38100" dir="2700000" algn="tl">
                    <a:srgbClr val="C0C0C0"/>
                  </a:outerShdw>
                </a:effectLst>
              </a:rPr>
              <a:t>Et plein d’autres …</a:t>
            </a:r>
          </a:p>
          <a:p>
            <a:pPr>
              <a:defRPr/>
            </a:pPr>
            <a:endParaRPr lang="fr-FR" sz="800" dirty="0">
              <a:sym typeface="Wingdings" pitchFamily="2" charset="2"/>
            </a:endParaRPr>
          </a:p>
          <a:p>
            <a:pPr>
              <a:buFontTx/>
              <a:buChar char="-"/>
              <a:defRPr/>
            </a:pPr>
            <a:r>
              <a:rPr lang="fr-FR" dirty="0">
                <a:sym typeface="Wingdings" pitchFamily="2" charset="2"/>
              </a:rPr>
              <a:t> Capteur cliquetis </a:t>
            </a:r>
          </a:p>
          <a:p>
            <a:pPr>
              <a:buFontTx/>
              <a:buChar char="-"/>
              <a:defRPr/>
            </a:pPr>
            <a:r>
              <a:rPr lang="fr-FR" dirty="0">
                <a:sym typeface="Wingdings" pitchFamily="2" charset="2"/>
              </a:rPr>
              <a:t> Tension de batterie</a:t>
            </a:r>
          </a:p>
          <a:p>
            <a:pPr>
              <a:buFontTx/>
              <a:buChar char="-"/>
              <a:defRPr/>
            </a:pPr>
            <a:r>
              <a:rPr lang="fr-FR" dirty="0">
                <a:sym typeface="Wingdings" pitchFamily="2" charset="2"/>
              </a:rPr>
              <a:t> Température carburant</a:t>
            </a:r>
          </a:p>
          <a:p>
            <a:pPr>
              <a:buFontTx/>
              <a:buChar char="-"/>
              <a:defRPr/>
            </a:pPr>
            <a:r>
              <a:rPr lang="fr-FR" dirty="0">
                <a:sym typeface="Wingdings" pitchFamily="2" charset="2"/>
              </a:rPr>
              <a:t> Pression carburant</a:t>
            </a:r>
          </a:p>
          <a:p>
            <a:pPr>
              <a:buFontTx/>
              <a:buChar char="-"/>
              <a:defRPr/>
            </a:pPr>
            <a:r>
              <a:rPr lang="fr-FR" dirty="0">
                <a:sym typeface="Wingdings" pitchFamily="2" charset="2"/>
              </a:rPr>
              <a:t> Température gaz d’échappement</a:t>
            </a:r>
          </a:p>
          <a:p>
            <a:pPr>
              <a:buFontTx/>
              <a:buChar char="-"/>
              <a:defRPr/>
            </a:pPr>
            <a:endParaRPr lang="fr-FR" dirty="0">
              <a:sym typeface="Wingdings" pitchFamily="2" charset="2"/>
            </a:endParaRPr>
          </a:p>
        </p:txBody>
      </p:sp>
      <p:cxnSp>
        <p:nvCxnSpPr>
          <p:cNvPr id="15" name="Connecteur droit 14"/>
          <p:cNvCxnSpPr/>
          <p:nvPr/>
        </p:nvCxnSpPr>
        <p:spPr>
          <a:xfrm rot="5400000">
            <a:off x="3144044" y="2928144"/>
            <a:ext cx="2714625" cy="1587"/>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193079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3722194" y="377826"/>
            <a:ext cx="2012950" cy="457200"/>
          </a:xfrm>
          <a:prstGeom prst="rect">
            <a:avLst/>
          </a:prstGeom>
          <a:noFill/>
          <a:ln w="9525">
            <a:noFill/>
            <a:miter lim="800000"/>
            <a:headEnd/>
            <a:tailEnd/>
          </a:ln>
          <a:effectLst/>
        </p:spPr>
        <p:txBody>
          <a:bodyPr wrap="none">
            <a:spAutoFit/>
          </a:bodyPr>
          <a:lstStyle/>
          <a:p>
            <a:pPr algn="ctr">
              <a:defRPr/>
            </a:pPr>
            <a:r>
              <a:rPr lang="fr-FR" sz="2400" b="1" dirty="0">
                <a:effectLst>
                  <a:outerShdw blurRad="38100" dist="38100" dir="2700000" algn="tl">
                    <a:srgbClr val="C0C0C0"/>
                  </a:outerShdw>
                </a:effectLst>
                <a:latin typeface="Trebuchet MS" pitchFamily="34" charset="0"/>
              </a:rPr>
              <a:t>Les Capteurs</a:t>
            </a:r>
          </a:p>
        </p:txBody>
      </p:sp>
      <p:pic>
        <p:nvPicPr>
          <p:cNvPr id="12293" name="Picture 6" descr="InjectionV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173" y="1268760"/>
            <a:ext cx="73088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2491406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686330-ED2D-434A-85FA-DC67D8892DF5}" type="slidenum">
              <a:rPr lang="fr-FR" smtClean="0"/>
              <a:t>18</a:t>
            </a:fld>
            <a:endParaRPr lang="fr-FR"/>
          </a:p>
        </p:txBody>
      </p:sp>
      <p:pic>
        <p:nvPicPr>
          <p:cNvPr id="5" name="Picture 10"/>
          <p:cNvPicPr>
            <a:picLocks noChangeAspect="1" noChangeArrowheads="1"/>
          </p:cNvPicPr>
          <p:nvPr/>
        </p:nvPicPr>
        <p:blipFill>
          <a:blip r:embed="rId3">
            <a:clrChange>
              <a:clrFrom>
                <a:srgbClr val="FF0000"/>
              </a:clrFrom>
              <a:clrTo>
                <a:srgbClr val="FF0000">
                  <a:alpha val="0"/>
                </a:srgbClr>
              </a:clrTo>
            </a:clrChange>
            <a:extLst>
              <a:ext uri="{28A0092B-C50C-407E-A947-70E740481C1C}">
                <a14:useLocalDpi xmlns:a14="http://schemas.microsoft.com/office/drawing/2010/main" val="0"/>
              </a:ext>
            </a:extLst>
          </a:blip>
          <a:srcRect t="5139"/>
          <a:stretch>
            <a:fillRect/>
          </a:stretch>
        </p:blipFill>
        <p:spPr bwMode="auto">
          <a:xfrm>
            <a:off x="1187624" y="1340768"/>
            <a:ext cx="6804248" cy="46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3583273" y="476672"/>
            <a:ext cx="2012950" cy="457200"/>
          </a:xfrm>
          <a:prstGeom prst="rect">
            <a:avLst/>
          </a:prstGeom>
          <a:noFill/>
          <a:ln w="9525">
            <a:noFill/>
            <a:miter lim="800000"/>
            <a:headEnd/>
            <a:tailEnd/>
          </a:ln>
          <a:effectLst/>
        </p:spPr>
        <p:txBody>
          <a:bodyPr wrap="none">
            <a:spAutoFit/>
          </a:bodyPr>
          <a:lstStyle/>
          <a:p>
            <a:pPr algn="ctr">
              <a:defRPr/>
            </a:pPr>
            <a:r>
              <a:rPr lang="fr-FR" sz="2400" b="1" dirty="0">
                <a:effectLst>
                  <a:outerShdw blurRad="38100" dist="38100" dir="2700000" algn="tl">
                    <a:srgbClr val="C0C0C0"/>
                  </a:outerShdw>
                </a:effectLst>
                <a:latin typeface="Trebuchet MS" pitchFamily="34" charset="0"/>
              </a:rPr>
              <a:t>Les Capteurs</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1940125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2646363" y="836613"/>
            <a:ext cx="3900487" cy="457200"/>
          </a:xfrm>
          <a:prstGeom prst="rect">
            <a:avLst/>
          </a:prstGeom>
          <a:noFill/>
          <a:ln w="9525">
            <a:noFill/>
            <a:miter lim="800000"/>
            <a:headEnd/>
            <a:tailEnd/>
          </a:ln>
          <a:effectLst/>
        </p:spPr>
        <p:txBody>
          <a:bodyPr wrap="none">
            <a:spAutoFit/>
          </a:bodyPr>
          <a:lstStyle/>
          <a:p>
            <a:pPr algn="ctr">
              <a:defRPr/>
            </a:pPr>
            <a:r>
              <a:rPr lang="fr-FR" sz="2400" b="1">
                <a:effectLst>
                  <a:outerShdw blurRad="38100" dist="38100" dir="2700000" algn="tl">
                    <a:srgbClr val="C0C0C0"/>
                  </a:outerShdw>
                </a:effectLst>
                <a:latin typeface="Trebuchet MS" pitchFamily="34" charset="0"/>
              </a:rPr>
              <a:t>Comment l’ECU travaille ?</a:t>
            </a:r>
          </a:p>
        </p:txBody>
      </p:sp>
      <p:sp>
        <p:nvSpPr>
          <p:cNvPr id="9222" name="Text Box 6"/>
          <p:cNvSpPr txBox="1">
            <a:spLocks noChangeArrowheads="1"/>
          </p:cNvSpPr>
          <p:nvPr/>
        </p:nvSpPr>
        <p:spPr bwMode="auto">
          <a:xfrm>
            <a:off x="642938" y="1500188"/>
            <a:ext cx="79200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sym typeface="Wingdings" pitchFamily="2" charset="2"/>
              </a:rPr>
              <a:t>L’ECU convertit les données des capteurs (tensions ou valeurs binaires) en valeurs physiques, grâce à des tables de conversions.</a:t>
            </a:r>
          </a:p>
          <a:p>
            <a:pPr eaLnBrk="1" hangingPunct="1"/>
            <a:endParaRPr lang="fr-FR">
              <a:sym typeface="Wingdings" pitchFamily="2" charset="2"/>
            </a:endParaRPr>
          </a:p>
          <a:p>
            <a:pPr eaLnBrk="1" hangingPunct="1"/>
            <a:r>
              <a:rPr lang="fr-FR">
                <a:sym typeface="Wingdings" pitchFamily="2" charset="2"/>
              </a:rPr>
              <a:t>L’ECU dispose donc d’une EEPROM (Electrically Erasable Programmable Read Only Memory) dans laquelle sont stockées ces tables.</a:t>
            </a:r>
          </a:p>
        </p:txBody>
      </p:sp>
      <p:pic>
        <p:nvPicPr>
          <p:cNvPr id="9224"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188" y="3141663"/>
            <a:ext cx="2154237"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descr="hex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4652963"/>
            <a:ext cx="59721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AutoShape 10"/>
          <p:cNvSpPr>
            <a:spLocks noChangeArrowheads="1"/>
          </p:cNvSpPr>
          <p:nvPr/>
        </p:nvSpPr>
        <p:spPr bwMode="auto">
          <a:xfrm rot="5400000">
            <a:off x="1944688" y="4760912"/>
            <a:ext cx="1079500" cy="11525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fr-FR"/>
          </a:p>
        </p:txBody>
      </p:sp>
      <p:sp>
        <p:nvSpPr>
          <p:cNvPr id="12" name="Text Box 6"/>
          <p:cNvSpPr txBox="1">
            <a:spLocks noChangeArrowheads="1"/>
          </p:cNvSpPr>
          <p:nvPr/>
        </p:nvSpPr>
        <p:spPr bwMode="auto">
          <a:xfrm>
            <a:off x="3500438" y="3143250"/>
            <a:ext cx="4786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dirty="0">
                <a:sym typeface="Wingdings" pitchFamily="2" charset="2"/>
              </a:rPr>
              <a:t>Ainsi un même calculateur peut être utilisé sur n’importe quel moteur avec n’importe quel jeu de capteurs, il suffit d’en modifier les tables</a:t>
            </a: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2718637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2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rgbClr val="FF0000"/>
                </a:solidFill>
              </a:rPr>
              <a:t>Cours 3 : L’injection</a:t>
            </a:r>
            <a:endParaRPr lang="fr-FR" dirty="0">
              <a:solidFill>
                <a:srgbClr val="FF0000"/>
              </a:solidFill>
            </a:endParaRPr>
          </a:p>
        </p:txBody>
      </p:sp>
      <p:sp>
        <p:nvSpPr>
          <p:cNvPr id="4" name="Espace réservé du numéro de diapositive 3"/>
          <p:cNvSpPr>
            <a:spLocks noGrp="1"/>
          </p:cNvSpPr>
          <p:nvPr>
            <p:ph type="sldNum" sz="quarter" idx="12"/>
          </p:nvPr>
        </p:nvSpPr>
        <p:spPr/>
        <p:txBody>
          <a:bodyPr/>
          <a:lstStyle/>
          <a:p>
            <a:fld id="{2C686330-ED2D-434A-85FA-DC67D8892DF5}" type="slidenum">
              <a:rPr lang="fr-FR" smtClean="0"/>
              <a:t>2</a:t>
            </a:fld>
            <a:endParaRPr lang="fr-FR"/>
          </a:p>
        </p:txBody>
      </p:sp>
      <p:pic>
        <p:nvPicPr>
          <p:cNvPr id="6" name="Picture 7" descr="Electrost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714625"/>
            <a:ext cx="28448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VW_14TSIcoup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313" y="1916113"/>
            <a:ext cx="5111750"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7397855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2649538" y="836613"/>
            <a:ext cx="3900487" cy="457200"/>
          </a:xfrm>
          <a:prstGeom prst="rect">
            <a:avLst/>
          </a:prstGeom>
          <a:noFill/>
          <a:ln w="9525">
            <a:noFill/>
            <a:miter lim="800000"/>
            <a:headEnd/>
            <a:tailEnd/>
          </a:ln>
          <a:effectLst/>
        </p:spPr>
        <p:txBody>
          <a:bodyPr wrap="none">
            <a:spAutoFit/>
          </a:bodyPr>
          <a:lstStyle/>
          <a:p>
            <a:pPr algn="ctr">
              <a:defRPr/>
            </a:pPr>
            <a:r>
              <a:rPr lang="fr-FR" sz="2400" b="1">
                <a:effectLst>
                  <a:outerShdw blurRad="38100" dist="38100" dir="2700000" algn="tl">
                    <a:srgbClr val="C0C0C0"/>
                  </a:outerShdw>
                </a:effectLst>
                <a:latin typeface="Trebuchet MS" pitchFamily="34" charset="0"/>
              </a:rPr>
              <a:t>Comment l’ECU travaille ?</a:t>
            </a:r>
          </a:p>
        </p:txBody>
      </p:sp>
      <p:pic>
        <p:nvPicPr>
          <p:cNvPr id="143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8175"/>
            <a:ext cx="45339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7"/>
          <p:cNvSpPr txBox="1">
            <a:spLocks noChangeArrowheads="1"/>
          </p:cNvSpPr>
          <p:nvPr/>
        </p:nvSpPr>
        <p:spPr bwMode="auto">
          <a:xfrm>
            <a:off x="571500" y="1357313"/>
            <a:ext cx="79216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dirty="0" smtClean="0">
                <a:sym typeface="Wingdings" pitchFamily="2" charset="2"/>
              </a:rPr>
              <a:t>L’ECU a des </a:t>
            </a:r>
            <a:r>
              <a:rPr lang="fr-FR" dirty="0">
                <a:sym typeface="Wingdings" pitchFamily="2" charset="2"/>
              </a:rPr>
              <a:t>tables de conversion pour les capteurs </a:t>
            </a:r>
            <a:r>
              <a:rPr lang="fr-FR" dirty="0" smtClean="0">
                <a:sym typeface="Wingdings" pitchFamily="2" charset="2"/>
              </a:rPr>
              <a:t>et aussi en </a:t>
            </a:r>
            <a:r>
              <a:rPr lang="fr-FR" dirty="0">
                <a:sym typeface="Wingdings" pitchFamily="2" charset="2"/>
              </a:rPr>
              <a:t>mémoire d’autres tables dans lesquelles on exprime les sorties (injection, avance à l’allumage, %EGR, …) en fonction des entrées (pédale, régime, température, …)</a:t>
            </a:r>
          </a:p>
          <a:p>
            <a:pPr eaLnBrk="1" hangingPunct="1"/>
            <a:endParaRPr lang="fr-FR" dirty="0">
              <a:sym typeface="Wingdings" pitchFamily="2" charset="2"/>
            </a:endParaRPr>
          </a:p>
          <a:p>
            <a:pPr algn="ctr" eaLnBrk="1" hangingPunct="1"/>
            <a:r>
              <a:rPr lang="fr-FR" dirty="0">
                <a:sym typeface="Wingdings" pitchFamily="2" charset="2"/>
              </a:rPr>
              <a:t>C’est la </a:t>
            </a:r>
            <a:r>
              <a:rPr lang="fr-FR" b="1" u="sng" dirty="0">
                <a:sym typeface="Wingdings" pitchFamily="2" charset="2"/>
              </a:rPr>
              <a:t>cartographie</a:t>
            </a:r>
            <a:r>
              <a:rPr lang="fr-FR" dirty="0">
                <a:sym typeface="Wingdings" pitchFamily="2" charset="2"/>
              </a:rPr>
              <a:t> du moteur ( </a:t>
            </a:r>
            <a:r>
              <a:rPr lang="fr-FR" dirty="0" err="1">
                <a:sym typeface="Wingdings" pitchFamily="2" charset="2"/>
              </a:rPr>
              <a:t>mapping</a:t>
            </a:r>
            <a:r>
              <a:rPr lang="fr-FR" dirty="0">
                <a:sym typeface="Wingdings" pitchFamily="2" charset="2"/>
              </a:rPr>
              <a:t>, </a:t>
            </a:r>
            <a:r>
              <a:rPr lang="fr-FR" dirty="0" err="1">
                <a:sym typeface="Wingdings" pitchFamily="2" charset="2"/>
              </a:rPr>
              <a:t>engine</a:t>
            </a:r>
            <a:r>
              <a:rPr lang="fr-FR" dirty="0">
                <a:sym typeface="Wingdings" pitchFamily="2" charset="2"/>
              </a:rPr>
              <a:t> </a:t>
            </a:r>
            <a:r>
              <a:rPr lang="fr-FR" dirty="0" err="1">
                <a:sym typeface="Wingdings" pitchFamily="2" charset="2"/>
              </a:rPr>
              <a:t>map</a:t>
            </a:r>
            <a:r>
              <a:rPr lang="fr-FR" dirty="0">
                <a:sym typeface="Wingdings" pitchFamily="2" charset="2"/>
              </a:rPr>
              <a:t>)</a:t>
            </a:r>
            <a:endParaRPr lang="fr-FR" dirty="0"/>
          </a:p>
        </p:txBody>
      </p:sp>
      <p:pic>
        <p:nvPicPr>
          <p:cNvPr id="14343" name="Picture 8" descr="scree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950" y="3251200"/>
            <a:ext cx="446405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9"/>
          <p:cNvSpPr txBox="1">
            <a:spLocks noChangeArrowheads="1"/>
          </p:cNvSpPr>
          <p:nvPr/>
        </p:nvSpPr>
        <p:spPr bwMode="auto">
          <a:xfrm>
            <a:off x="1042988" y="6491288"/>
            <a:ext cx="23764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sym typeface="Wingdings" pitchFamily="2" charset="2"/>
              </a:rPr>
              <a:t>Coefficient d’injection</a:t>
            </a:r>
            <a:endParaRPr lang="fr-FR"/>
          </a:p>
        </p:txBody>
      </p:sp>
      <p:sp>
        <p:nvSpPr>
          <p:cNvPr id="14345" name="Text Box 10"/>
          <p:cNvSpPr txBox="1">
            <a:spLocks noChangeArrowheads="1"/>
          </p:cNvSpPr>
          <p:nvPr/>
        </p:nvSpPr>
        <p:spPr bwMode="auto">
          <a:xfrm>
            <a:off x="5292725" y="6419850"/>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sym typeface="Wingdings" pitchFamily="2" charset="2"/>
              </a:rPr>
              <a:t>Coefficient d’avance à l’allumage</a:t>
            </a:r>
            <a:endParaRPr lang="fr-F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2132628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74640" y="235713"/>
            <a:ext cx="3394720" cy="1103373"/>
          </a:xfrm>
        </p:spPr>
        <p:txBody>
          <a:bodyPr>
            <a:normAutofit/>
          </a:bodyPr>
          <a:lstStyle/>
          <a:p>
            <a:r>
              <a:rPr lang="fr-FR" dirty="0" smtClean="0">
                <a:solidFill>
                  <a:srgbClr val="FF0000"/>
                </a:solidFill>
              </a:rPr>
              <a:t>Synthèse</a:t>
            </a:r>
            <a:endParaRPr lang="fr-FR" dirty="0">
              <a:solidFill>
                <a:srgbClr val="FF0000"/>
              </a:solidFill>
            </a:endParaRPr>
          </a:p>
        </p:txBody>
      </p:sp>
      <p:sp>
        <p:nvSpPr>
          <p:cNvPr id="4" name="Espace réservé du numéro de diapositive 3"/>
          <p:cNvSpPr>
            <a:spLocks noGrp="1"/>
          </p:cNvSpPr>
          <p:nvPr>
            <p:ph type="sldNum" sz="quarter" idx="12"/>
          </p:nvPr>
        </p:nvSpPr>
        <p:spPr/>
        <p:txBody>
          <a:bodyPr/>
          <a:lstStyle/>
          <a:p>
            <a:fld id="{2C686330-ED2D-434A-85FA-DC67D8892DF5}" type="slidenum">
              <a:rPr lang="fr-FR" smtClean="0"/>
              <a:t>21</a:t>
            </a:fld>
            <a:endParaRPr lang="fr-FR"/>
          </a:p>
        </p:txBody>
      </p:sp>
      <p:sp>
        <p:nvSpPr>
          <p:cNvPr id="5" name="Rectangle 4"/>
          <p:cNvSpPr/>
          <p:nvPr/>
        </p:nvSpPr>
        <p:spPr>
          <a:xfrm>
            <a:off x="125760" y="1417638"/>
            <a:ext cx="8892480" cy="5324535"/>
          </a:xfrm>
          <a:prstGeom prst="rect">
            <a:avLst/>
          </a:prstGeom>
        </p:spPr>
        <p:txBody>
          <a:bodyPr wrap="square">
            <a:spAutoFit/>
          </a:bodyPr>
          <a:lstStyle/>
          <a:p>
            <a:pPr marL="742950" lvl="1" indent="-285750">
              <a:buFont typeface="Arial" pitchFamily="34" charset="0"/>
              <a:buChar char="•"/>
            </a:pPr>
            <a:r>
              <a:rPr lang="fr-FR" sz="2000" dirty="0">
                <a:sym typeface="Wingdings" pitchFamily="2" charset="2"/>
              </a:rPr>
              <a:t>L’AFR (Air Fuel Ratio) </a:t>
            </a:r>
            <a:r>
              <a:rPr lang="fr-FR" sz="2000" dirty="0" smtClean="0">
                <a:sym typeface="Wingdings" pitchFamily="2" charset="2"/>
              </a:rPr>
              <a:t>la </a:t>
            </a:r>
            <a:r>
              <a:rPr lang="fr-FR" sz="2000" dirty="0">
                <a:sym typeface="Wingdings" pitchFamily="2" charset="2"/>
              </a:rPr>
              <a:t>« densité » de carburant présente dans le mélange</a:t>
            </a:r>
            <a:r>
              <a:rPr lang="fr-FR" sz="2000" dirty="0" smtClean="0">
                <a:sym typeface="Wingdings" pitchFamily="2" charset="2"/>
              </a:rPr>
              <a:t>. </a:t>
            </a:r>
          </a:p>
          <a:p>
            <a:pPr marL="742950" lvl="1" indent="-285750">
              <a:buFont typeface="Arial" pitchFamily="34" charset="0"/>
              <a:buChar char="•"/>
            </a:pPr>
            <a:endParaRPr lang="fr-FR" sz="2000" dirty="0" smtClean="0">
              <a:sym typeface="Wingdings" pitchFamily="2" charset="2"/>
            </a:endParaRPr>
          </a:p>
          <a:p>
            <a:pPr marL="742950" lvl="1" indent="-285750">
              <a:buFont typeface="Arial" pitchFamily="34" charset="0"/>
              <a:buChar char="•"/>
            </a:pPr>
            <a:r>
              <a:rPr lang="fr-FR" sz="2000" dirty="0" smtClean="0">
                <a:sym typeface="Wingdings" pitchFamily="2" charset="2"/>
              </a:rPr>
              <a:t>Valeur </a:t>
            </a:r>
            <a:r>
              <a:rPr lang="fr-FR" sz="2000" dirty="0" smtClean="0">
                <a:sym typeface="Wingdings" pitchFamily="2" charset="2"/>
              </a:rPr>
              <a:t>stœchiométrique = 14.7</a:t>
            </a:r>
          </a:p>
          <a:p>
            <a:pPr lvl="1"/>
            <a:r>
              <a:rPr lang="fr-FR" sz="2000" dirty="0" smtClean="0">
                <a:sym typeface="Wingdings" pitchFamily="2" charset="2"/>
              </a:rPr>
              <a:t>Valeur </a:t>
            </a:r>
            <a:r>
              <a:rPr lang="fr-FR" sz="2000" dirty="0" smtClean="0">
                <a:sym typeface="Wingdings" pitchFamily="2" charset="2"/>
              </a:rPr>
              <a:t>pratique = environ 18 </a:t>
            </a:r>
          </a:p>
          <a:p>
            <a:pPr lvl="1"/>
            <a:endParaRPr lang="fr-FR" sz="2000" dirty="0" smtClean="0">
              <a:sym typeface="Wingdings" pitchFamily="2" charset="2"/>
            </a:endParaRPr>
          </a:p>
          <a:p>
            <a:pPr marL="742950" lvl="1" indent="-285750">
              <a:buFont typeface="Arial" pitchFamily="34" charset="0"/>
              <a:buChar char="•"/>
            </a:pPr>
            <a:r>
              <a:rPr lang="fr-FR" sz="2000" dirty="0" smtClean="0">
                <a:sym typeface="Wingdings" pitchFamily="2" charset="2"/>
              </a:rPr>
              <a:t>Carburateur : Véhicule essence avant les années 90 et les normes anti-pollution (commande mécanique)</a:t>
            </a:r>
          </a:p>
          <a:p>
            <a:pPr marL="742950" lvl="1" indent="-285750">
              <a:buFont typeface="Arial" pitchFamily="34" charset="0"/>
              <a:buChar char="•"/>
            </a:pPr>
            <a:endParaRPr lang="fr-FR" sz="2000" dirty="0" smtClean="0">
              <a:sym typeface="Wingdings" pitchFamily="2" charset="2"/>
            </a:endParaRPr>
          </a:p>
          <a:p>
            <a:pPr marL="742950" lvl="1" indent="-285750">
              <a:buFont typeface="Arial" pitchFamily="34" charset="0"/>
              <a:buChar char="•"/>
            </a:pPr>
            <a:r>
              <a:rPr lang="fr-FR" sz="2000" dirty="0" smtClean="0">
                <a:sym typeface="Wingdings" pitchFamily="2" charset="2"/>
              </a:rPr>
              <a:t>Injection : à partir de 1980. Basé sur un ensemble de capteurs et une commande électrique. </a:t>
            </a:r>
          </a:p>
          <a:p>
            <a:pPr marL="1200150" lvl="2" indent="-285750">
              <a:buFont typeface="Arial" pitchFamily="34" charset="0"/>
              <a:buChar char="•"/>
            </a:pPr>
            <a:r>
              <a:rPr lang="fr-FR" sz="2000" dirty="0" smtClean="0">
                <a:sym typeface="Wingdings" pitchFamily="2" charset="2"/>
              </a:rPr>
              <a:t>Position indirecte</a:t>
            </a:r>
          </a:p>
          <a:p>
            <a:pPr marL="1200150" lvl="2" indent="-285750">
              <a:buFont typeface="Arial" pitchFamily="34" charset="0"/>
              <a:buChar char="•"/>
            </a:pPr>
            <a:r>
              <a:rPr lang="fr-FR" sz="2000" dirty="0" smtClean="0">
                <a:sym typeface="Wingdings" pitchFamily="2" charset="2"/>
              </a:rPr>
              <a:t>Position directe</a:t>
            </a:r>
          </a:p>
          <a:p>
            <a:pPr marL="1200150" lvl="2" indent="-285750">
              <a:buFont typeface="Arial" pitchFamily="34" charset="0"/>
              <a:buChar char="•"/>
            </a:pPr>
            <a:endParaRPr lang="fr-FR" sz="2000" dirty="0" smtClean="0">
              <a:sym typeface="Wingdings" pitchFamily="2" charset="2"/>
            </a:endParaRPr>
          </a:p>
          <a:p>
            <a:pPr marL="742950" lvl="1" indent="-285750">
              <a:buFont typeface="Arial" pitchFamily="34" charset="0"/>
              <a:buChar char="•"/>
            </a:pPr>
            <a:r>
              <a:rPr lang="fr-FR" sz="2000" dirty="0" smtClean="0">
                <a:sym typeface="Wingdings" pitchFamily="2" charset="2"/>
              </a:rPr>
              <a:t>ECU (</a:t>
            </a:r>
            <a:r>
              <a:rPr lang="fr-FR" sz="2000" dirty="0" err="1" smtClean="0">
                <a:sym typeface="Wingdings" pitchFamily="2" charset="2"/>
              </a:rPr>
              <a:t>Engine</a:t>
            </a:r>
            <a:r>
              <a:rPr lang="fr-FR" sz="2000" dirty="0" smtClean="0">
                <a:sym typeface="Wingdings" pitchFamily="2" charset="2"/>
              </a:rPr>
              <a:t> Control Unit) </a:t>
            </a:r>
            <a:r>
              <a:rPr lang="fr-FR" sz="2000" dirty="0" smtClean="0">
                <a:sym typeface="Wingdings" pitchFamily="2" charset="2"/>
              </a:rPr>
              <a:t>: processeur </a:t>
            </a:r>
            <a:r>
              <a:rPr lang="fr-FR" sz="2000" dirty="0" smtClean="0">
                <a:sym typeface="Wingdings" pitchFamily="2" charset="2"/>
              </a:rPr>
              <a:t>qui détermine la commande de  l’injection à partir de données des capteurs.</a:t>
            </a:r>
          </a:p>
          <a:p>
            <a:pPr lvl="1"/>
            <a:r>
              <a:rPr lang="fr-FR" sz="2000" dirty="0" smtClean="0">
                <a:sym typeface="Wingdings" pitchFamily="2" charset="2"/>
              </a:rPr>
              <a:t> </a:t>
            </a:r>
            <a:endParaRPr lang="fr-FR" sz="2000" dirty="0">
              <a:sym typeface="Wingdings" pitchFamily="2" charset="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308165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dirty="0" smtClean="0">
                <a:solidFill>
                  <a:srgbClr val="FF0000"/>
                </a:solidFill>
              </a:rPr>
              <a:t>Sommaire</a:t>
            </a:r>
            <a:endParaRPr lang="fr-FR" dirty="0">
              <a:solidFill>
                <a:srgbClr val="FF0000"/>
              </a:solidFill>
            </a:endParaRPr>
          </a:p>
        </p:txBody>
      </p:sp>
      <p:sp>
        <p:nvSpPr>
          <p:cNvPr id="3" name="Espace réservé du contenu 2"/>
          <p:cNvSpPr>
            <a:spLocks noGrp="1"/>
          </p:cNvSpPr>
          <p:nvPr>
            <p:ph idx="1"/>
          </p:nvPr>
        </p:nvSpPr>
        <p:spPr>
          <a:xfrm>
            <a:off x="457200" y="2226568"/>
            <a:ext cx="8229600" cy="2404864"/>
          </a:xfrm>
        </p:spPr>
        <p:txBody>
          <a:bodyPr>
            <a:normAutofit/>
          </a:bodyPr>
          <a:lstStyle/>
          <a:p>
            <a:pPr marL="137160" indent="0">
              <a:buNone/>
            </a:pPr>
            <a:r>
              <a:rPr lang="fr-FR" sz="2400" dirty="0" smtClean="0">
                <a:latin typeface="Copperplate Gothic Bold" pitchFamily="34" charset="0"/>
                <a:cs typeface="Calibri" pitchFamily="34" charset="0"/>
              </a:rPr>
              <a:t>I – L’AFR (</a:t>
            </a:r>
            <a:r>
              <a:rPr lang="fr-FR" sz="2400" dirty="0" smtClean="0">
                <a:solidFill>
                  <a:srgbClr val="FFC000"/>
                </a:solidFill>
                <a:latin typeface="Copperplate Gothic Bold" pitchFamily="34" charset="0"/>
                <a:cs typeface="Calibri" pitchFamily="34" charset="0"/>
              </a:rPr>
              <a:t>A</a:t>
            </a:r>
            <a:r>
              <a:rPr lang="fr-FR" sz="2400" dirty="0" smtClean="0">
                <a:latin typeface="Copperplate Gothic Bold" pitchFamily="34" charset="0"/>
                <a:cs typeface="Calibri" pitchFamily="34" charset="0"/>
              </a:rPr>
              <a:t>ir </a:t>
            </a:r>
            <a:r>
              <a:rPr lang="fr-FR" sz="2400" dirty="0" smtClean="0">
                <a:solidFill>
                  <a:srgbClr val="FFC000"/>
                </a:solidFill>
                <a:latin typeface="Copperplate Gothic Bold" pitchFamily="34" charset="0"/>
                <a:cs typeface="Calibri" pitchFamily="34" charset="0"/>
              </a:rPr>
              <a:t>F</a:t>
            </a:r>
            <a:r>
              <a:rPr lang="fr-FR" sz="2400" dirty="0" smtClean="0">
                <a:latin typeface="Copperplate Gothic Bold" pitchFamily="34" charset="0"/>
                <a:cs typeface="Calibri" pitchFamily="34" charset="0"/>
              </a:rPr>
              <a:t>uel </a:t>
            </a:r>
            <a:r>
              <a:rPr lang="fr-FR" sz="2400" dirty="0" smtClean="0">
                <a:solidFill>
                  <a:srgbClr val="FFC000"/>
                </a:solidFill>
                <a:latin typeface="Copperplate Gothic Bold" pitchFamily="34" charset="0"/>
                <a:cs typeface="Calibri" pitchFamily="34" charset="0"/>
              </a:rPr>
              <a:t>R</a:t>
            </a:r>
            <a:r>
              <a:rPr lang="fr-FR" sz="2400" dirty="0" smtClean="0">
                <a:latin typeface="Copperplate Gothic Bold" pitchFamily="34" charset="0"/>
                <a:cs typeface="Calibri" pitchFamily="34" charset="0"/>
              </a:rPr>
              <a:t>atio) </a:t>
            </a:r>
          </a:p>
          <a:p>
            <a:pPr marL="137160" indent="0">
              <a:buNone/>
            </a:pPr>
            <a:endParaRPr lang="fr-FR" sz="2400" dirty="0" smtClean="0">
              <a:latin typeface="Copperplate Gothic Bold" pitchFamily="34" charset="0"/>
              <a:cs typeface="Calibri" pitchFamily="34" charset="0"/>
            </a:endParaRPr>
          </a:p>
          <a:p>
            <a:pPr marL="137160" indent="0">
              <a:buNone/>
            </a:pPr>
            <a:r>
              <a:rPr lang="fr-FR" sz="2400" dirty="0" smtClean="0">
                <a:latin typeface="Copperplate Gothic Bold" pitchFamily="34" charset="0"/>
                <a:cs typeface="Calibri" pitchFamily="34" charset="0"/>
              </a:rPr>
              <a:t>II – Le carburateur (Avant 1990) </a:t>
            </a:r>
          </a:p>
          <a:p>
            <a:pPr marL="137160" indent="0">
              <a:buNone/>
            </a:pPr>
            <a:endParaRPr lang="fr-FR" sz="2400" dirty="0" smtClean="0">
              <a:latin typeface="Copperplate Gothic Bold" pitchFamily="34" charset="0"/>
              <a:cs typeface="Calibri" pitchFamily="34" charset="0"/>
            </a:endParaRPr>
          </a:p>
          <a:p>
            <a:pPr marL="137160" indent="0">
              <a:buNone/>
            </a:pPr>
            <a:r>
              <a:rPr lang="fr-FR" sz="2400" dirty="0" smtClean="0">
                <a:latin typeface="Copperplate Gothic Bold" pitchFamily="34" charset="0"/>
                <a:cs typeface="Calibri" pitchFamily="34" charset="0"/>
              </a:rPr>
              <a:t>III – Les injecteurs (1990 – Aujourd’hui)</a:t>
            </a:r>
            <a:endParaRPr lang="fr-FR" dirty="0" smtClean="0">
              <a:latin typeface="Cordia New" pitchFamily="34" charset="-34"/>
              <a:cs typeface="Cordia New" pitchFamily="34" charset="-34"/>
            </a:endParaRPr>
          </a:p>
          <a:p>
            <a:pPr marL="137160" indent="0">
              <a:buNone/>
            </a:pPr>
            <a:endParaRPr lang="fr-FR" sz="2400" dirty="0" smtClean="0">
              <a:latin typeface="Copperplate Gothic Bold" pitchFamily="34" charset="0"/>
              <a:cs typeface="Calibri" pitchFamily="34" charset="0"/>
            </a:endParaRPr>
          </a:p>
          <a:p>
            <a:pPr marL="137160" indent="0">
              <a:buNone/>
            </a:pPr>
            <a:endParaRPr lang="fr-FR" sz="24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2C686330-ED2D-434A-85FA-DC67D8892DF5}" type="slidenum">
              <a:rPr lang="fr-FR" smtClean="0"/>
              <a:t>3</a:t>
            </a:fld>
            <a:endParaRPr lang="fr-F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1144889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686330-ED2D-434A-85FA-DC67D8892DF5}" type="slidenum">
              <a:rPr lang="fr-FR" smtClean="0"/>
              <a:t>4</a:t>
            </a:fld>
            <a:endParaRPr lang="fr-FR"/>
          </a:p>
        </p:txBody>
      </p:sp>
      <p:sp>
        <p:nvSpPr>
          <p:cNvPr id="6" name="Text Box 4"/>
          <p:cNvSpPr txBox="1">
            <a:spLocks noChangeArrowheads="1"/>
          </p:cNvSpPr>
          <p:nvPr/>
        </p:nvSpPr>
        <p:spPr bwMode="auto">
          <a:xfrm>
            <a:off x="3436914" y="1527175"/>
            <a:ext cx="2270173" cy="461665"/>
          </a:xfrm>
          <a:prstGeom prst="rect">
            <a:avLst/>
          </a:prstGeom>
          <a:noFill/>
          <a:ln w="9525">
            <a:noFill/>
            <a:miter lim="800000"/>
            <a:headEnd/>
            <a:tailEnd/>
          </a:ln>
          <a:effectLst/>
        </p:spPr>
        <p:txBody>
          <a:bodyPr wrap="none">
            <a:spAutoFit/>
          </a:bodyPr>
          <a:lstStyle/>
          <a:p>
            <a:pPr algn="ctr">
              <a:defRPr/>
            </a:pPr>
            <a:r>
              <a:rPr lang="fr-FR" sz="2400" b="1" dirty="0" smtClean="0">
                <a:effectLst>
                  <a:outerShdw blurRad="38100" dist="38100" dir="2700000" algn="tl">
                    <a:srgbClr val="C0C0C0"/>
                  </a:outerShdw>
                </a:effectLst>
                <a:latin typeface="Trebuchet MS" pitchFamily="34" charset="0"/>
              </a:rPr>
              <a:t>La combustion</a:t>
            </a:r>
            <a:endParaRPr lang="fr-FR" sz="2400" b="1" dirty="0">
              <a:effectLst>
                <a:outerShdw blurRad="38100" dist="38100" dir="2700000" algn="tl">
                  <a:srgbClr val="C0C0C0"/>
                </a:outerShdw>
              </a:effectLst>
              <a:latin typeface="Trebuchet MS" pitchFamily="34" charset="0"/>
            </a:endParaRPr>
          </a:p>
        </p:txBody>
      </p:sp>
      <mc:AlternateContent xmlns:mc="http://schemas.openxmlformats.org/markup-compatibility/2006" xmlns:a14="http://schemas.microsoft.com/office/drawing/2010/main">
        <mc:Choice Requires="a14">
          <p:sp>
            <p:nvSpPr>
              <p:cNvPr id="7" name="ZoneTexte 6"/>
              <p:cNvSpPr txBox="1"/>
              <p:nvPr/>
            </p:nvSpPr>
            <p:spPr>
              <a:xfrm>
                <a:off x="355846" y="2058034"/>
                <a:ext cx="8432308" cy="552972"/>
              </a:xfrm>
              <a:prstGeom prst="rect">
                <a:avLst/>
              </a:prstGeom>
              <a:noFill/>
            </p:spPr>
            <p:txBody>
              <a:bodyPr wrap="none" rtlCol="0">
                <a:spAutoFit/>
              </a:bodyPr>
              <a:lstStyle/>
              <a:p>
                <a14:m>
                  <m:oMath xmlns:m="http://schemas.openxmlformats.org/officeDocument/2006/math">
                    <m:sSub>
                      <m:sSubPr>
                        <m:ctrlPr>
                          <a:rPr lang="fr-FR" sz="2000" i="1" smtClean="0">
                            <a:solidFill>
                              <a:schemeClr val="bg1"/>
                            </a:solidFill>
                            <a:latin typeface="Cambria Math" panose="02040503050406030204" pitchFamily="18" charset="0"/>
                          </a:rPr>
                        </m:ctrlPr>
                      </m:sSubPr>
                      <m:e>
                        <m:r>
                          <a:rPr lang="fr-FR" sz="2000" b="0" i="1" smtClean="0">
                            <a:solidFill>
                              <a:schemeClr val="bg1"/>
                            </a:solidFill>
                            <a:latin typeface="Cambria Math"/>
                          </a:rPr>
                          <m:t>𝐶</m:t>
                        </m:r>
                      </m:e>
                      <m:sub>
                        <m:r>
                          <a:rPr lang="fr-FR" sz="2000" b="0" i="1" smtClean="0">
                            <a:solidFill>
                              <a:schemeClr val="bg1"/>
                            </a:solidFill>
                            <a:latin typeface="Cambria Math"/>
                          </a:rPr>
                          <m:t>𝑥</m:t>
                        </m:r>
                      </m:sub>
                    </m:sSub>
                    <m:sSub>
                      <m:sSubPr>
                        <m:ctrlPr>
                          <a:rPr lang="fr-FR" sz="2000" i="1" smtClean="0">
                            <a:solidFill>
                              <a:schemeClr val="bg1"/>
                            </a:solidFill>
                            <a:latin typeface="Cambria Math" panose="02040503050406030204" pitchFamily="18" charset="0"/>
                          </a:rPr>
                        </m:ctrlPr>
                      </m:sSubPr>
                      <m:e>
                        <m:r>
                          <a:rPr lang="fr-FR" sz="2000" b="0" i="1" smtClean="0">
                            <a:solidFill>
                              <a:schemeClr val="bg1"/>
                            </a:solidFill>
                            <a:latin typeface="Cambria Math"/>
                          </a:rPr>
                          <m:t>𝐻</m:t>
                        </m:r>
                      </m:e>
                      <m:sub>
                        <m:r>
                          <a:rPr lang="fr-FR" sz="2000" b="0" i="1" smtClean="0">
                            <a:solidFill>
                              <a:schemeClr val="bg1"/>
                            </a:solidFill>
                            <a:latin typeface="Cambria Math"/>
                          </a:rPr>
                          <m:t>𝑦</m:t>
                        </m:r>
                      </m:sub>
                    </m:sSub>
                    <m:r>
                      <a:rPr lang="fr-FR" sz="2000" b="0" i="1" smtClean="0">
                        <a:latin typeface="Cambria Math"/>
                      </a:rPr>
                      <m:t>+</m:t>
                    </m:r>
                    <m:d>
                      <m:dPr>
                        <m:ctrlPr>
                          <a:rPr lang="fr-FR" sz="2000" b="0" i="1" smtClean="0">
                            <a:latin typeface="Cambria Math" panose="02040503050406030204" pitchFamily="18" charset="0"/>
                          </a:rPr>
                        </m:ctrlPr>
                      </m:dPr>
                      <m:e>
                        <m:r>
                          <a:rPr lang="fr-FR" sz="2000" b="0" i="1" smtClean="0">
                            <a:solidFill>
                              <a:srgbClr val="00FFFF"/>
                            </a:solidFill>
                            <a:latin typeface="Cambria Math"/>
                          </a:rPr>
                          <m:t>𝑥</m:t>
                        </m:r>
                        <m:r>
                          <a:rPr lang="fr-FR" sz="2000" b="0" i="1" smtClean="0">
                            <a:solidFill>
                              <a:srgbClr val="00FFFF"/>
                            </a:solidFill>
                            <a:latin typeface="Cambria Math"/>
                          </a:rPr>
                          <m:t>+</m:t>
                        </m:r>
                        <m:f>
                          <m:fPr>
                            <m:ctrlPr>
                              <a:rPr lang="fr-FR" sz="2000" b="0" i="1" smtClean="0">
                                <a:solidFill>
                                  <a:srgbClr val="00FFFF"/>
                                </a:solidFill>
                                <a:latin typeface="Cambria Math" panose="02040503050406030204" pitchFamily="18" charset="0"/>
                              </a:rPr>
                            </m:ctrlPr>
                          </m:fPr>
                          <m:num>
                            <m:r>
                              <a:rPr lang="fr-FR" sz="2000" b="0" i="1" smtClean="0">
                                <a:solidFill>
                                  <a:srgbClr val="00FFFF"/>
                                </a:solidFill>
                                <a:latin typeface="Cambria Math"/>
                              </a:rPr>
                              <m:t>𝑦</m:t>
                            </m:r>
                          </m:num>
                          <m:den>
                            <m:r>
                              <a:rPr lang="fr-FR" sz="2000" b="0" i="1" smtClean="0">
                                <a:solidFill>
                                  <a:srgbClr val="00FFFF"/>
                                </a:solidFill>
                                <a:latin typeface="Cambria Math"/>
                              </a:rPr>
                              <m:t>4</m:t>
                            </m:r>
                          </m:den>
                        </m:f>
                      </m:e>
                    </m:d>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rPr>
                      <m:t>(</m:t>
                    </m:r>
                    <m:sSub>
                      <m:sSubPr>
                        <m:ctrlPr>
                          <a:rPr lang="fr-FR" sz="2000" b="0" i="1" smtClean="0">
                            <a:solidFill>
                              <a:srgbClr val="00FFFF"/>
                            </a:solidFill>
                            <a:latin typeface="Cambria Math" panose="02040503050406030204" pitchFamily="18" charset="0"/>
                          </a:rPr>
                        </m:ctrlPr>
                      </m:sSubPr>
                      <m:e>
                        <m:r>
                          <a:rPr lang="fr-FR" sz="2000" b="0" i="1" smtClean="0">
                            <a:solidFill>
                              <a:srgbClr val="00FFFF"/>
                            </a:solidFill>
                            <a:latin typeface="Cambria Math"/>
                          </a:rPr>
                          <m:t>𝑂</m:t>
                        </m:r>
                      </m:e>
                      <m:sub>
                        <m:r>
                          <a:rPr lang="fr-FR" sz="2000" b="0" i="1" smtClean="0">
                            <a:solidFill>
                              <a:srgbClr val="00FFFF"/>
                            </a:solidFill>
                            <a:latin typeface="Cambria Math"/>
                          </a:rPr>
                          <m:t>2</m:t>
                        </m:r>
                      </m:sub>
                    </m:sSub>
                    <m:r>
                      <a:rPr lang="fr-FR" sz="2000" b="0" i="1" smtClean="0">
                        <a:solidFill>
                          <a:srgbClr val="00FFFF"/>
                        </a:solidFill>
                        <a:latin typeface="Cambria Math"/>
                      </a:rPr>
                      <m:t>+3.76</m:t>
                    </m:r>
                    <m:r>
                      <a:rPr lang="fr-FR" sz="2000" b="0" i="1" smtClean="0">
                        <a:solidFill>
                          <a:srgbClr val="00FFFF"/>
                        </a:solidFill>
                        <a:latin typeface="Cambria Math" panose="02040503050406030204" pitchFamily="18" charset="0"/>
                      </a:rPr>
                      <m:t> </m:t>
                    </m:r>
                    <m:r>
                      <a:rPr lang="fr-FR" sz="2000" b="0" i="1" smtClean="0">
                        <a:solidFill>
                          <a:srgbClr val="00FFFF"/>
                        </a:solidFill>
                        <a:latin typeface="Cambria Math" panose="02040503050406030204" pitchFamily="18" charset="0"/>
                        <a:ea typeface="Cambria Math" panose="02040503050406030204" pitchFamily="18" charset="0"/>
                      </a:rPr>
                      <m:t>× </m:t>
                    </m:r>
                    <m:sSub>
                      <m:sSubPr>
                        <m:ctrlPr>
                          <a:rPr lang="fr-FR" sz="2000" i="1">
                            <a:solidFill>
                              <a:srgbClr val="00FFFF"/>
                            </a:solidFill>
                            <a:latin typeface="Cambria Math" panose="02040503050406030204" pitchFamily="18" charset="0"/>
                          </a:rPr>
                        </m:ctrlPr>
                      </m:sSubPr>
                      <m:e>
                        <m:r>
                          <a:rPr lang="fr-FR" sz="2000" b="0" i="1" smtClean="0">
                            <a:solidFill>
                              <a:srgbClr val="00FFFF"/>
                            </a:solidFill>
                            <a:latin typeface="Cambria Math"/>
                          </a:rPr>
                          <m:t>𝑁</m:t>
                        </m:r>
                      </m:e>
                      <m:sub>
                        <m:r>
                          <a:rPr lang="fr-FR" sz="2000" i="1">
                            <a:solidFill>
                              <a:srgbClr val="00FFFF"/>
                            </a:solidFill>
                            <a:latin typeface="Cambria Math"/>
                          </a:rPr>
                          <m:t>2</m:t>
                        </m:r>
                      </m:sub>
                    </m:sSub>
                    <m:r>
                      <a:rPr lang="fr-FR" sz="2000" b="0" i="1" smtClean="0">
                        <a:latin typeface="Cambria Math" panose="02040503050406030204" pitchFamily="18" charset="0"/>
                      </a:rPr>
                      <m:t>)</m:t>
                    </m:r>
                    <m:r>
                      <a:rPr lang="fr-FR" sz="2000" b="0" i="0" smtClean="0">
                        <a:latin typeface="Cambria Math"/>
                      </a:rPr>
                      <m:t>=</m:t>
                    </m:r>
                  </m:oMath>
                </a14:m>
                <a:r>
                  <a:rPr lang="fr-FR" sz="2000" dirty="0" smtClean="0"/>
                  <a:t> </a:t>
                </a:r>
                <a14:m>
                  <m:oMath xmlns:m="http://schemas.openxmlformats.org/officeDocument/2006/math">
                    <m:r>
                      <a:rPr lang="fr-FR" sz="2000" b="0" i="1" dirty="0" smtClean="0">
                        <a:latin typeface="Cambria Math"/>
                      </a:rPr>
                      <m:t>𝑥</m:t>
                    </m:r>
                    <m:r>
                      <a:rPr lang="fr-FR" sz="2000" b="0" i="1" dirty="0" smtClean="0">
                        <a:latin typeface="Cambria Math" panose="02040503050406030204" pitchFamily="18" charset="0"/>
                      </a:rPr>
                      <m:t> </m:t>
                    </m:r>
                    <m:r>
                      <a:rPr lang="fr-FR" sz="2000" b="0" i="1" dirty="0" smtClean="0">
                        <a:latin typeface="Cambria Math"/>
                      </a:rPr>
                      <m:t>𝐶</m:t>
                    </m:r>
                    <m:sSub>
                      <m:sSubPr>
                        <m:ctrlPr>
                          <a:rPr lang="fr-FR" sz="2000" b="0" i="1" dirty="0" smtClean="0">
                            <a:latin typeface="Cambria Math" panose="02040503050406030204" pitchFamily="18" charset="0"/>
                          </a:rPr>
                        </m:ctrlPr>
                      </m:sSubPr>
                      <m:e>
                        <m:r>
                          <a:rPr lang="fr-FR" sz="2000" b="0" i="1" dirty="0" smtClean="0">
                            <a:latin typeface="Cambria Math"/>
                          </a:rPr>
                          <m:t>𝑂</m:t>
                        </m:r>
                      </m:e>
                      <m:sub>
                        <m:r>
                          <a:rPr lang="fr-FR" sz="2000" b="0" i="1" dirty="0" smtClean="0">
                            <a:latin typeface="Cambria Math"/>
                          </a:rPr>
                          <m:t>2</m:t>
                        </m:r>
                      </m:sub>
                    </m:sSub>
                    <m:r>
                      <a:rPr lang="fr-FR" sz="2000" b="0" i="1" dirty="0" smtClean="0">
                        <a:latin typeface="Cambria Math"/>
                      </a:rPr>
                      <m:t>+</m:t>
                    </m:r>
                    <m:d>
                      <m:dPr>
                        <m:ctrlPr>
                          <a:rPr lang="fr-FR" sz="2000" b="0" i="1" dirty="0" smtClean="0">
                            <a:latin typeface="Cambria Math" panose="02040503050406030204" pitchFamily="18" charset="0"/>
                          </a:rPr>
                        </m:ctrlPr>
                      </m:dPr>
                      <m:e>
                        <m:f>
                          <m:fPr>
                            <m:ctrlPr>
                              <a:rPr lang="fr-FR" sz="2000" b="0" i="1" dirty="0" smtClean="0">
                                <a:latin typeface="Cambria Math" panose="02040503050406030204" pitchFamily="18" charset="0"/>
                              </a:rPr>
                            </m:ctrlPr>
                          </m:fPr>
                          <m:num>
                            <m:r>
                              <a:rPr lang="fr-FR" sz="2000" b="0" i="1" dirty="0" smtClean="0">
                                <a:latin typeface="Cambria Math"/>
                              </a:rPr>
                              <m:t>𝑦</m:t>
                            </m:r>
                          </m:num>
                          <m:den>
                            <m:r>
                              <a:rPr lang="fr-FR" sz="2000" b="0" i="1" dirty="0" smtClean="0">
                                <a:latin typeface="Cambria Math"/>
                              </a:rPr>
                              <m:t>2</m:t>
                            </m:r>
                          </m:den>
                        </m:f>
                      </m:e>
                    </m:d>
                    <m:r>
                      <a:rPr lang="fr-FR" sz="2000" b="0" i="1" dirty="0" smtClean="0">
                        <a:latin typeface="Cambria Math" panose="02040503050406030204" pitchFamily="18" charset="0"/>
                      </a:rPr>
                      <m:t> </m:t>
                    </m:r>
                    <m:sSub>
                      <m:sSubPr>
                        <m:ctrlPr>
                          <a:rPr lang="fr-FR" sz="2000" b="0" i="1" dirty="0" smtClean="0">
                            <a:latin typeface="Cambria Math" panose="02040503050406030204" pitchFamily="18" charset="0"/>
                          </a:rPr>
                        </m:ctrlPr>
                      </m:sSubPr>
                      <m:e>
                        <m:r>
                          <a:rPr lang="fr-FR" sz="2000" b="0" i="1" dirty="0" smtClean="0">
                            <a:latin typeface="Cambria Math"/>
                          </a:rPr>
                          <m:t>𝐻</m:t>
                        </m:r>
                      </m:e>
                      <m:sub>
                        <m:r>
                          <a:rPr lang="fr-FR" sz="2000" b="0" i="1" dirty="0" smtClean="0">
                            <a:latin typeface="Cambria Math"/>
                          </a:rPr>
                          <m:t>2</m:t>
                        </m:r>
                      </m:sub>
                    </m:sSub>
                    <m:r>
                      <a:rPr lang="fr-FR" sz="2000" b="0" i="1" dirty="0" smtClean="0">
                        <a:latin typeface="Cambria Math"/>
                      </a:rPr>
                      <m:t>𝑂</m:t>
                    </m:r>
                    <m:r>
                      <a:rPr lang="fr-FR" sz="2000" b="0" i="1" dirty="0" smtClean="0">
                        <a:latin typeface="Cambria Math"/>
                      </a:rPr>
                      <m:t>+ 3.76</m:t>
                    </m:r>
                    <m:d>
                      <m:dPr>
                        <m:ctrlPr>
                          <a:rPr lang="fr-FR" sz="2000" i="1">
                            <a:latin typeface="Cambria Math" panose="02040503050406030204" pitchFamily="18" charset="0"/>
                          </a:rPr>
                        </m:ctrlPr>
                      </m:dPr>
                      <m:e>
                        <m:r>
                          <a:rPr lang="fr-FR" sz="2000" i="1">
                            <a:latin typeface="Cambria Math"/>
                          </a:rPr>
                          <m:t>𝑥</m:t>
                        </m:r>
                        <m:r>
                          <a:rPr lang="fr-FR" sz="2000" i="1">
                            <a:latin typeface="Cambria Math"/>
                          </a:rPr>
                          <m:t>+</m:t>
                        </m:r>
                        <m:f>
                          <m:fPr>
                            <m:ctrlPr>
                              <a:rPr lang="fr-FR" sz="2000" i="1">
                                <a:latin typeface="Cambria Math" panose="02040503050406030204" pitchFamily="18" charset="0"/>
                              </a:rPr>
                            </m:ctrlPr>
                          </m:fPr>
                          <m:num>
                            <m:r>
                              <a:rPr lang="fr-FR" sz="2000" i="1">
                                <a:latin typeface="Cambria Math"/>
                              </a:rPr>
                              <m:t>𝑦</m:t>
                            </m:r>
                          </m:num>
                          <m:den>
                            <m:r>
                              <a:rPr lang="fr-FR" sz="2000" i="1">
                                <a:latin typeface="Cambria Math"/>
                              </a:rPr>
                              <m:t>4</m:t>
                            </m:r>
                          </m:den>
                        </m:f>
                      </m:e>
                    </m:d>
                    <m:sSub>
                      <m:sSubPr>
                        <m:ctrlPr>
                          <a:rPr lang="fr-FR" sz="2000" i="1">
                            <a:latin typeface="Cambria Math" panose="02040503050406030204" pitchFamily="18" charset="0"/>
                          </a:rPr>
                        </m:ctrlPr>
                      </m:sSubPr>
                      <m:e>
                        <m:r>
                          <a:rPr lang="fr-FR" sz="2000" b="0" i="1" smtClean="0">
                            <a:latin typeface="Cambria Math" panose="02040503050406030204" pitchFamily="18" charset="0"/>
                          </a:rPr>
                          <m:t> </m:t>
                        </m:r>
                        <m:r>
                          <a:rPr lang="fr-FR" sz="2000" i="1">
                            <a:latin typeface="Cambria Math"/>
                          </a:rPr>
                          <m:t>𝑁</m:t>
                        </m:r>
                      </m:e>
                      <m:sub>
                        <m:r>
                          <a:rPr lang="fr-FR" sz="2000" i="1">
                            <a:latin typeface="Cambria Math"/>
                          </a:rPr>
                          <m:t>2</m:t>
                        </m:r>
                      </m:sub>
                    </m:sSub>
                  </m:oMath>
                </a14:m>
                <a:endParaRPr lang="fr-FR" sz="2000" dirty="0"/>
              </a:p>
            </p:txBody>
          </p:sp>
        </mc:Choice>
        <mc:Fallback xmlns="">
          <p:sp>
            <p:nvSpPr>
              <p:cNvPr id="7" name="ZoneTexte 6"/>
              <p:cNvSpPr txBox="1">
                <a:spLocks noRot="1" noChangeAspect="1" noMove="1" noResize="1" noEditPoints="1" noAdjustHandles="1" noChangeArrowheads="1" noChangeShapeType="1" noTextEdit="1"/>
              </p:cNvSpPr>
              <p:nvPr/>
            </p:nvSpPr>
            <p:spPr>
              <a:xfrm>
                <a:off x="355846" y="2058034"/>
                <a:ext cx="8432308" cy="552972"/>
              </a:xfrm>
              <a:prstGeom prst="rect">
                <a:avLst/>
              </a:prstGeom>
              <a:blipFill rotWithShape="0">
                <a:blip r:embed="rId4"/>
                <a:stretch>
                  <a:fillRect/>
                </a:stretch>
              </a:blipFill>
            </p:spPr>
            <p:txBody>
              <a:bodyPr/>
              <a:lstStyle/>
              <a:p>
                <a:r>
                  <a:rPr lang="fr-FR">
                    <a:noFill/>
                  </a:rPr>
                  <a:t> </a:t>
                </a:r>
              </a:p>
            </p:txBody>
          </p:sp>
        </mc:Fallback>
      </mc:AlternateContent>
      <p:sp>
        <p:nvSpPr>
          <p:cNvPr id="8" name="ZoneTexte 7"/>
          <p:cNvSpPr txBox="1"/>
          <p:nvPr/>
        </p:nvSpPr>
        <p:spPr>
          <a:xfrm>
            <a:off x="1507214" y="4827179"/>
            <a:ext cx="6542176" cy="1384995"/>
          </a:xfrm>
          <a:prstGeom prst="rect">
            <a:avLst/>
          </a:prstGeom>
          <a:noFill/>
        </p:spPr>
        <p:txBody>
          <a:bodyPr wrap="none" rtlCol="0">
            <a:spAutoFit/>
          </a:bodyPr>
          <a:lstStyle/>
          <a:p>
            <a:pPr marL="342900" indent="-342900">
              <a:buFontTx/>
              <a:buChar char="-"/>
            </a:pPr>
            <a:r>
              <a:rPr lang="fr-FR" sz="2800" dirty="0" smtClean="0">
                <a:latin typeface="Calibri" pitchFamily="34" charset="0"/>
                <a:cs typeface="Calibri" pitchFamily="34" charset="0"/>
              </a:rPr>
              <a:t>Tout le </a:t>
            </a:r>
            <a:r>
              <a:rPr lang="fr-FR" sz="2800" dirty="0" smtClean="0">
                <a:solidFill>
                  <a:schemeClr val="bg1"/>
                </a:solidFill>
                <a:latin typeface="Calibri" pitchFamily="34" charset="0"/>
                <a:cs typeface="Calibri" pitchFamily="34" charset="0"/>
              </a:rPr>
              <a:t>carburant</a:t>
            </a:r>
            <a:r>
              <a:rPr lang="fr-FR" sz="2800" dirty="0" smtClean="0">
                <a:latin typeface="Calibri" pitchFamily="34" charset="0"/>
                <a:cs typeface="Calibri" pitchFamily="34" charset="0"/>
              </a:rPr>
              <a:t> injecté doit être brûlé ! </a:t>
            </a:r>
          </a:p>
          <a:p>
            <a:r>
              <a:rPr lang="fr-FR" sz="2800" dirty="0" smtClean="0">
                <a:latin typeface="Calibri" pitchFamily="34" charset="0"/>
                <a:cs typeface="Calibri" pitchFamily="34" charset="0"/>
              </a:rPr>
              <a:t>=&gt; </a:t>
            </a:r>
            <a:r>
              <a:rPr lang="fr-FR" sz="2800" dirty="0" smtClean="0">
                <a:solidFill>
                  <a:srgbClr val="00FFFF"/>
                </a:solidFill>
                <a:latin typeface="Calibri" pitchFamily="34" charset="0"/>
                <a:cs typeface="Calibri" pitchFamily="34" charset="0"/>
              </a:rPr>
              <a:t>Réactif</a:t>
            </a:r>
            <a:r>
              <a:rPr lang="fr-FR" sz="2800" dirty="0" smtClean="0">
                <a:latin typeface="Calibri" pitchFamily="34" charset="0"/>
                <a:cs typeface="Calibri" pitchFamily="34" charset="0"/>
              </a:rPr>
              <a:t> doit être en excès (l’air)</a:t>
            </a:r>
            <a:endParaRPr lang="fr-FR" sz="2800" dirty="0">
              <a:latin typeface="Calibri" pitchFamily="34" charset="0"/>
              <a:cs typeface="Calibri" pitchFamily="34" charset="0"/>
            </a:endParaRPr>
          </a:p>
          <a:p>
            <a:endParaRPr lang="fr-FR" sz="2800" dirty="0">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13" name="ZoneTexte 12"/>
              <p:cNvSpPr txBox="1"/>
              <p:nvPr/>
            </p:nvSpPr>
            <p:spPr>
              <a:xfrm>
                <a:off x="1843240" y="3707740"/>
                <a:ext cx="5457520" cy="369332"/>
              </a:xfrm>
              <a:prstGeom prst="rect">
                <a:avLst/>
              </a:prstGeom>
              <a:noFill/>
            </p:spPr>
            <p:txBody>
              <a:bodyPr wrap="none" rtlCol="0">
                <a:spAutoFit/>
              </a:bodyPr>
              <a:lstStyle/>
              <a:p>
                <a14:m>
                  <m:oMath xmlns:m="http://schemas.openxmlformats.org/officeDocument/2006/math">
                    <m:sSub>
                      <m:sSubPr>
                        <m:ctrlPr>
                          <a:rPr lang="fr-FR" i="1" smtClean="0">
                            <a:solidFill>
                              <a:schemeClr val="bg1"/>
                            </a:solidFill>
                            <a:latin typeface="Cambria Math" panose="02040503050406030204" pitchFamily="18" charset="0"/>
                          </a:rPr>
                        </m:ctrlPr>
                      </m:sSubPr>
                      <m:e>
                        <m:r>
                          <a:rPr lang="fr-FR" b="0" i="1" smtClean="0">
                            <a:solidFill>
                              <a:schemeClr val="bg1"/>
                            </a:solidFill>
                            <a:latin typeface="Cambria Math"/>
                          </a:rPr>
                          <m:t>2</m:t>
                        </m:r>
                        <m:r>
                          <a:rPr lang="fr-FR" b="0" i="1" smtClean="0">
                            <a:solidFill>
                              <a:schemeClr val="bg1"/>
                            </a:solidFill>
                            <a:latin typeface="Cambria Math" panose="02040503050406030204" pitchFamily="18" charset="0"/>
                          </a:rPr>
                          <m:t> </m:t>
                        </m:r>
                        <m:r>
                          <a:rPr lang="fr-FR" b="0" i="1" smtClean="0">
                            <a:solidFill>
                              <a:schemeClr val="bg1"/>
                            </a:solidFill>
                            <a:latin typeface="Cambria Math"/>
                          </a:rPr>
                          <m:t>𝐶</m:t>
                        </m:r>
                      </m:e>
                      <m:sub>
                        <m:r>
                          <a:rPr lang="fr-FR" b="0" i="1" smtClean="0">
                            <a:solidFill>
                              <a:schemeClr val="bg1"/>
                            </a:solidFill>
                            <a:latin typeface="Cambria Math"/>
                          </a:rPr>
                          <m:t>8</m:t>
                        </m:r>
                      </m:sub>
                    </m:sSub>
                    <m:sSub>
                      <m:sSubPr>
                        <m:ctrlPr>
                          <a:rPr lang="fr-FR" i="1" smtClean="0">
                            <a:solidFill>
                              <a:schemeClr val="bg1"/>
                            </a:solidFill>
                            <a:latin typeface="Cambria Math" panose="02040503050406030204" pitchFamily="18" charset="0"/>
                          </a:rPr>
                        </m:ctrlPr>
                      </m:sSubPr>
                      <m:e>
                        <m:r>
                          <a:rPr lang="fr-FR" b="0" i="1" smtClean="0">
                            <a:solidFill>
                              <a:schemeClr val="bg1"/>
                            </a:solidFill>
                            <a:latin typeface="Cambria Math"/>
                          </a:rPr>
                          <m:t>𝐻</m:t>
                        </m:r>
                      </m:e>
                      <m:sub>
                        <m:r>
                          <a:rPr lang="fr-FR" b="0" i="1" smtClean="0">
                            <a:solidFill>
                              <a:schemeClr val="bg1"/>
                            </a:solidFill>
                            <a:latin typeface="Cambria Math"/>
                          </a:rPr>
                          <m:t>18</m:t>
                        </m:r>
                      </m:sub>
                    </m:sSub>
                    <m:r>
                      <a:rPr lang="fr-FR" b="0" i="1" smtClean="0">
                        <a:latin typeface="Cambria Math"/>
                      </a:rPr>
                      <m:t>+</m:t>
                    </m:r>
                    <m:r>
                      <a:rPr lang="fr-FR" b="0" i="1" smtClean="0">
                        <a:solidFill>
                          <a:srgbClr val="00FFFF"/>
                        </a:solidFill>
                        <a:latin typeface="Cambria Math"/>
                      </a:rPr>
                      <m:t>25</m:t>
                    </m:r>
                    <m:r>
                      <a:rPr lang="fr-FR" b="0" i="1" smtClean="0">
                        <a:solidFill>
                          <a:srgbClr val="00FFFF"/>
                        </a:solidFill>
                        <a:latin typeface="Cambria Math" panose="02040503050406030204" pitchFamily="18" charset="0"/>
                      </a:rPr>
                      <m:t> </m:t>
                    </m:r>
                    <m:sSub>
                      <m:sSubPr>
                        <m:ctrlPr>
                          <a:rPr lang="fr-FR" b="0" i="1" smtClean="0">
                            <a:solidFill>
                              <a:srgbClr val="00FFFF"/>
                            </a:solidFill>
                            <a:latin typeface="Cambria Math" panose="02040503050406030204" pitchFamily="18" charset="0"/>
                          </a:rPr>
                        </m:ctrlPr>
                      </m:sSubPr>
                      <m:e>
                        <m:r>
                          <a:rPr lang="fr-FR" b="0" i="1" smtClean="0">
                            <a:solidFill>
                              <a:srgbClr val="00FFFF"/>
                            </a:solidFill>
                            <a:latin typeface="Cambria Math"/>
                          </a:rPr>
                          <m:t>𝑂</m:t>
                        </m:r>
                      </m:e>
                      <m:sub>
                        <m:r>
                          <a:rPr lang="fr-FR" b="0" i="1" smtClean="0">
                            <a:solidFill>
                              <a:srgbClr val="00FFFF"/>
                            </a:solidFill>
                            <a:latin typeface="Cambria Math"/>
                          </a:rPr>
                          <m:t>2</m:t>
                        </m:r>
                      </m:sub>
                    </m:sSub>
                    <m:r>
                      <a:rPr lang="fr-FR" b="0" i="1" smtClean="0">
                        <a:solidFill>
                          <a:srgbClr val="00FFFF"/>
                        </a:solidFill>
                        <a:latin typeface="Cambria Math"/>
                      </a:rPr>
                      <m:t>+94</m:t>
                    </m:r>
                    <m:r>
                      <a:rPr lang="fr-FR" b="0" i="1" smtClean="0">
                        <a:solidFill>
                          <a:srgbClr val="00FFFF"/>
                        </a:solidFill>
                        <a:latin typeface="Cambria Math" panose="02040503050406030204" pitchFamily="18" charset="0"/>
                      </a:rPr>
                      <m:t> </m:t>
                    </m:r>
                    <m:sSub>
                      <m:sSubPr>
                        <m:ctrlPr>
                          <a:rPr lang="fr-FR" i="1">
                            <a:solidFill>
                              <a:srgbClr val="00FFFF"/>
                            </a:solidFill>
                            <a:latin typeface="Cambria Math" panose="02040503050406030204" pitchFamily="18" charset="0"/>
                          </a:rPr>
                        </m:ctrlPr>
                      </m:sSubPr>
                      <m:e>
                        <m:r>
                          <a:rPr lang="fr-FR" b="0" i="1" smtClean="0">
                            <a:solidFill>
                              <a:srgbClr val="00FFFF"/>
                            </a:solidFill>
                            <a:latin typeface="Cambria Math"/>
                          </a:rPr>
                          <m:t>𝑁</m:t>
                        </m:r>
                      </m:e>
                      <m:sub>
                        <m:r>
                          <a:rPr lang="fr-FR" i="1">
                            <a:solidFill>
                              <a:srgbClr val="00FFFF"/>
                            </a:solidFill>
                            <a:latin typeface="Cambria Math"/>
                          </a:rPr>
                          <m:t>2</m:t>
                        </m:r>
                      </m:sub>
                    </m:sSub>
                    <m:r>
                      <a:rPr lang="fr-FR" b="0" i="0" smtClean="0">
                        <a:latin typeface="Cambria Math"/>
                      </a:rPr>
                      <m:t>=</m:t>
                    </m:r>
                  </m:oMath>
                </a14:m>
                <a:r>
                  <a:rPr lang="fr-FR" dirty="0" smtClean="0"/>
                  <a:t> 16 </a:t>
                </a:r>
                <a14:m>
                  <m:oMath xmlns:m="http://schemas.openxmlformats.org/officeDocument/2006/math">
                    <m:r>
                      <a:rPr lang="fr-FR" b="0" i="1" dirty="0" smtClean="0">
                        <a:latin typeface="Cambria Math"/>
                      </a:rPr>
                      <m:t>𝐶</m:t>
                    </m:r>
                    <m:sSub>
                      <m:sSubPr>
                        <m:ctrlPr>
                          <a:rPr lang="fr-FR" b="0" i="1" dirty="0" smtClean="0">
                            <a:latin typeface="Cambria Math" panose="02040503050406030204" pitchFamily="18" charset="0"/>
                          </a:rPr>
                        </m:ctrlPr>
                      </m:sSubPr>
                      <m:e>
                        <m:r>
                          <a:rPr lang="fr-FR" b="0" i="1" dirty="0" smtClean="0">
                            <a:latin typeface="Cambria Math"/>
                          </a:rPr>
                          <m:t>𝑂</m:t>
                        </m:r>
                      </m:e>
                      <m:sub>
                        <m:r>
                          <a:rPr lang="fr-FR" b="0" i="1" dirty="0" smtClean="0">
                            <a:latin typeface="Cambria Math"/>
                          </a:rPr>
                          <m:t>2</m:t>
                        </m:r>
                      </m:sub>
                    </m:sSub>
                    <m:r>
                      <a:rPr lang="fr-FR" b="0" i="1" dirty="0" smtClean="0">
                        <a:latin typeface="Cambria Math"/>
                      </a:rPr>
                      <m:t>+18</m:t>
                    </m:r>
                    <m:r>
                      <a:rPr lang="fr-FR" b="0" i="1" dirty="0" smtClean="0">
                        <a:latin typeface="Cambria Math" panose="02040503050406030204" pitchFamily="18" charset="0"/>
                      </a:rPr>
                      <m:t> </m:t>
                    </m:r>
                    <m:sSub>
                      <m:sSubPr>
                        <m:ctrlPr>
                          <a:rPr lang="fr-FR" b="0" i="1" dirty="0" smtClean="0">
                            <a:latin typeface="Cambria Math" panose="02040503050406030204" pitchFamily="18" charset="0"/>
                          </a:rPr>
                        </m:ctrlPr>
                      </m:sSubPr>
                      <m:e>
                        <m:r>
                          <a:rPr lang="fr-FR" b="0" i="1" dirty="0" smtClean="0">
                            <a:latin typeface="Cambria Math"/>
                          </a:rPr>
                          <m:t>𝐻</m:t>
                        </m:r>
                      </m:e>
                      <m:sub>
                        <m:r>
                          <a:rPr lang="fr-FR" b="0" i="1" dirty="0" smtClean="0">
                            <a:latin typeface="Cambria Math"/>
                          </a:rPr>
                          <m:t>2</m:t>
                        </m:r>
                      </m:sub>
                    </m:sSub>
                    <m:r>
                      <a:rPr lang="fr-FR" b="0" i="1" dirty="0" smtClean="0">
                        <a:latin typeface="Cambria Math"/>
                      </a:rPr>
                      <m:t>𝑂</m:t>
                    </m:r>
                    <m:r>
                      <a:rPr lang="fr-FR" b="0" i="1" dirty="0" smtClean="0">
                        <a:latin typeface="Cambria Math"/>
                      </a:rPr>
                      <m:t>+94 </m:t>
                    </m:r>
                    <m:sSub>
                      <m:sSubPr>
                        <m:ctrlPr>
                          <a:rPr lang="fr-FR" b="0" i="1" dirty="0" smtClean="0">
                            <a:latin typeface="Cambria Math" panose="02040503050406030204" pitchFamily="18" charset="0"/>
                          </a:rPr>
                        </m:ctrlPr>
                      </m:sSubPr>
                      <m:e>
                        <m:r>
                          <a:rPr lang="fr-FR" b="0" i="1" dirty="0" smtClean="0">
                            <a:latin typeface="Cambria Math"/>
                          </a:rPr>
                          <m:t>𝑁</m:t>
                        </m:r>
                      </m:e>
                      <m:sub>
                        <m:r>
                          <a:rPr lang="fr-FR" b="0" i="1" dirty="0" smtClean="0">
                            <a:latin typeface="Cambria Math"/>
                          </a:rPr>
                          <m:t>2</m:t>
                        </m:r>
                      </m:sub>
                    </m:sSub>
                  </m:oMath>
                </a14:m>
                <a:endParaRPr lang="fr-FR" dirty="0"/>
              </a:p>
            </p:txBody>
          </p:sp>
        </mc:Choice>
        <mc:Fallback xmlns="">
          <p:sp>
            <p:nvSpPr>
              <p:cNvPr id="13" name="ZoneTexte 12"/>
              <p:cNvSpPr txBox="1">
                <a:spLocks noRot="1" noChangeAspect="1" noMove="1" noResize="1" noEditPoints="1" noAdjustHandles="1" noChangeArrowheads="1" noChangeShapeType="1" noTextEdit="1"/>
              </p:cNvSpPr>
              <p:nvPr/>
            </p:nvSpPr>
            <p:spPr>
              <a:xfrm>
                <a:off x="1843240" y="3707740"/>
                <a:ext cx="5457520" cy="369332"/>
              </a:xfrm>
              <a:prstGeom prst="rect">
                <a:avLst/>
              </a:prstGeom>
              <a:blipFill rotWithShape="0">
                <a:blip r:embed="rId5"/>
                <a:stretch>
                  <a:fillRect t="-6557" b="-26230"/>
                </a:stretch>
              </a:blipFill>
            </p:spPr>
            <p:txBody>
              <a:bodyPr/>
              <a:lstStyle/>
              <a:p>
                <a:r>
                  <a:rPr lang="fr-FR">
                    <a:noFill/>
                  </a:rPr>
                  <a:t> </a:t>
                </a:r>
              </a:p>
            </p:txBody>
          </p:sp>
        </mc:Fallback>
      </mc:AlternateContent>
      <p:sp>
        <p:nvSpPr>
          <p:cNvPr id="9" name="ZoneTexte 8"/>
          <p:cNvSpPr txBox="1"/>
          <p:nvPr/>
        </p:nvSpPr>
        <p:spPr>
          <a:xfrm>
            <a:off x="2687510" y="3347700"/>
            <a:ext cx="3768980" cy="369332"/>
          </a:xfrm>
          <a:prstGeom prst="rect">
            <a:avLst/>
          </a:prstGeom>
          <a:noFill/>
        </p:spPr>
        <p:txBody>
          <a:bodyPr wrap="none" rtlCol="0">
            <a:spAutoFit/>
          </a:bodyPr>
          <a:lstStyle/>
          <a:p>
            <a:r>
              <a:rPr lang="fr-FR" b="1" dirty="0" smtClean="0"/>
              <a:t>Exemple : Combustion de l’octane</a:t>
            </a:r>
            <a:endParaRPr lang="fr-FR" b="1" dirty="0"/>
          </a:p>
        </p:txBody>
      </p:sp>
      <p:sp>
        <p:nvSpPr>
          <p:cNvPr id="10" name="Rectangle 9"/>
          <p:cNvSpPr/>
          <p:nvPr/>
        </p:nvSpPr>
        <p:spPr>
          <a:xfrm>
            <a:off x="946600" y="557050"/>
            <a:ext cx="7663404" cy="584775"/>
          </a:xfrm>
          <a:prstGeom prst="rect">
            <a:avLst/>
          </a:prstGeom>
        </p:spPr>
        <p:txBody>
          <a:bodyPr wrap="square">
            <a:spAutoFit/>
          </a:bodyPr>
          <a:lstStyle/>
          <a:p>
            <a:pPr marL="137160" indent="0">
              <a:buNone/>
            </a:pPr>
            <a:r>
              <a:rPr lang="fr-FR" sz="3200" dirty="0">
                <a:latin typeface="Copperplate Gothic Bold" pitchFamily="34" charset="0"/>
                <a:cs typeface="Calibri" pitchFamily="34" charset="0"/>
              </a:rPr>
              <a:t>I – L’AFR (</a:t>
            </a:r>
            <a:r>
              <a:rPr lang="fr-FR" sz="3200" dirty="0">
                <a:solidFill>
                  <a:srgbClr val="FFC000"/>
                </a:solidFill>
                <a:latin typeface="Copperplate Gothic Bold" pitchFamily="34" charset="0"/>
                <a:cs typeface="Calibri" pitchFamily="34" charset="0"/>
              </a:rPr>
              <a:t>A</a:t>
            </a:r>
            <a:r>
              <a:rPr lang="fr-FR" sz="3200" dirty="0">
                <a:latin typeface="Copperplate Gothic Bold" pitchFamily="34" charset="0"/>
                <a:cs typeface="Calibri" pitchFamily="34" charset="0"/>
              </a:rPr>
              <a:t>ir </a:t>
            </a:r>
            <a:r>
              <a:rPr lang="fr-FR" sz="3200" dirty="0">
                <a:solidFill>
                  <a:srgbClr val="FFC000"/>
                </a:solidFill>
                <a:latin typeface="Copperplate Gothic Bold" pitchFamily="34" charset="0"/>
                <a:cs typeface="Calibri" pitchFamily="34" charset="0"/>
              </a:rPr>
              <a:t>F</a:t>
            </a:r>
            <a:r>
              <a:rPr lang="fr-FR" sz="3200" dirty="0">
                <a:latin typeface="Copperplate Gothic Bold" pitchFamily="34" charset="0"/>
                <a:cs typeface="Calibri" pitchFamily="34" charset="0"/>
              </a:rPr>
              <a:t>uel </a:t>
            </a:r>
            <a:r>
              <a:rPr lang="fr-FR" sz="3200" dirty="0">
                <a:solidFill>
                  <a:srgbClr val="FFC000"/>
                </a:solidFill>
                <a:latin typeface="Copperplate Gothic Bold" pitchFamily="34" charset="0"/>
                <a:cs typeface="Calibri" pitchFamily="34" charset="0"/>
              </a:rPr>
              <a:t>R</a:t>
            </a:r>
            <a:r>
              <a:rPr lang="fr-FR" sz="3200" dirty="0">
                <a:latin typeface="Copperplate Gothic Bold" pitchFamily="34" charset="0"/>
                <a:cs typeface="Calibri" pitchFamily="34" charset="0"/>
              </a:rPr>
              <a:t>atio) </a:t>
            </a: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1617597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9"/>
          <p:cNvSpPr>
            <a:spLocks noChangeArrowheads="1"/>
          </p:cNvSpPr>
          <p:nvPr/>
        </p:nvSpPr>
        <p:spPr bwMode="auto">
          <a:xfrm>
            <a:off x="642938" y="5143500"/>
            <a:ext cx="7920037" cy="936625"/>
          </a:xfrm>
          <a:prstGeom prst="rect">
            <a:avLst/>
          </a:prstGeom>
          <a:gradFill rotWithShape="1">
            <a:gsLst>
              <a:gs pos="0">
                <a:srgbClr val="00CC00"/>
              </a:gs>
              <a:gs pos="100000">
                <a:srgbClr val="FF33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7172" name="Text Box 4"/>
          <p:cNvSpPr txBox="1">
            <a:spLocks noChangeArrowheads="1"/>
          </p:cNvSpPr>
          <p:nvPr/>
        </p:nvSpPr>
        <p:spPr bwMode="auto">
          <a:xfrm>
            <a:off x="3531992" y="458429"/>
            <a:ext cx="2141933" cy="461665"/>
          </a:xfrm>
          <a:prstGeom prst="rect">
            <a:avLst/>
          </a:prstGeom>
          <a:noFill/>
          <a:ln w="9525">
            <a:noFill/>
            <a:miter lim="800000"/>
            <a:headEnd/>
            <a:tailEnd/>
          </a:ln>
          <a:effectLst/>
        </p:spPr>
        <p:txBody>
          <a:bodyPr wrap="none">
            <a:spAutoFit/>
          </a:bodyPr>
          <a:lstStyle/>
          <a:p>
            <a:pPr algn="ctr">
              <a:defRPr/>
            </a:pPr>
            <a:r>
              <a:rPr lang="fr-FR" sz="2400" b="1" dirty="0" smtClean="0">
                <a:effectLst>
                  <a:outerShdw blurRad="38100" dist="38100" dir="2700000" algn="tl">
                    <a:srgbClr val="C0C0C0"/>
                  </a:outerShdw>
                </a:effectLst>
                <a:latin typeface="Trebuchet MS" pitchFamily="34" charset="0"/>
              </a:rPr>
              <a:t>Air Fuel Ratio</a:t>
            </a:r>
            <a:endParaRPr lang="fr-FR" sz="2400" b="1" dirty="0">
              <a:effectLst>
                <a:outerShdw blurRad="38100" dist="38100" dir="2700000" algn="tl">
                  <a:srgbClr val="C0C0C0"/>
                </a:outerShdw>
              </a:effectLst>
              <a:latin typeface="Trebuchet MS" pitchFamily="34" charset="0"/>
            </a:endParaRPr>
          </a:p>
        </p:txBody>
      </p:sp>
      <mc:AlternateContent xmlns:mc="http://schemas.openxmlformats.org/markup-compatibility/2006" xmlns:a14="http://schemas.microsoft.com/office/drawing/2010/main">
        <mc:Choice Requires="a14">
          <p:sp>
            <p:nvSpPr>
              <p:cNvPr id="7173" name="Text Box 5"/>
              <p:cNvSpPr txBox="1">
                <a:spLocks noChangeArrowheads="1"/>
              </p:cNvSpPr>
              <p:nvPr/>
            </p:nvSpPr>
            <p:spPr bwMode="auto">
              <a:xfrm>
                <a:off x="537369" y="1628800"/>
                <a:ext cx="8069263" cy="28754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fr-FR" dirty="0" smtClean="0">
                    <a:sym typeface="Wingdings" pitchFamily="2" charset="2"/>
                  </a:rPr>
                  <a:t>AFR </a:t>
                </a:r>
                <a:r>
                  <a:rPr lang="fr-FR" dirty="0">
                    <a:sym typeface="Wingdings" pitchFamily="2" charset="2"/>
                  </a:rPr>
                  <a:t>(Air Fuel </a:t>
                </a:r>
                <a:r>
                  <a:rPr lang="fr-FR" dirty="0" smtClean="0">
                    <a:sym typeface="Wingdings" pitchFamily="2" charset="2"/>
                  </a:rPr>
                  <a:t>Ratio)</a:t>
                </a:r>
                <a:r>
                  <a:rPr lang="fr-FR" dirty="0" smtClean="0"/>
                  <a:t> </a:t>
                </a:r>
                <a:r>
                  <a:rPr lang="fr-FR" dirty="0"/>
                  <a:t>: Rapport des quantités de carburant et d'air dans un mélange carburé alimentant un moteur à explosion</a:t>
                </a:r>
              </a:p>
              <a:p>
                <a:pPr lvl="1" eaLnBrk="1" hangingPunct="1"/>
                <a:endParaRPr lang="fr-FR" dirty="0">
                  <a:sym typeface="Wingdings" pitchFamily="2" charset="2"/>
                </a:endParaRPr>
              </a:p>
              <a:p>
                <a:pPr lvl="1" eaLnBrk="1" hangingPunct="1"/>
                <a14:m>
                  <m:oMathPara xmlns:m="http://schemas.openxmlformats.org/officeDocument/2006/math">
                    <m:oMathParaPr>
                      <m:jc m:val="centerGroup"/>
                    </m:oMathParaPr>
                    <m:oMath xmlns:m="http://schemas.openxmlformats.org/officeDocument/2006/math">
                      <m:r>
                        <m:rPr>
                          <m:sty m:val="p"/>
                        </m:rPr>
                        <a:rPr lang="en-US">
                          <a:latin typeface="Cambria Math"/>
                        </a:rPr>
                        <m:t>λ</m:t>
                      </m:r>
                      <m:r>
                        <a:rPr lang="fr-FR">
                          <a:latin typeface="Cambria Math"/>
                        </a:rPr>
                        <m:t>= </m:t>
                      </m:r>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a:rPr>
                                <m:t>𝐴𝐹𝑅</m:t>
                              </m:r>
                            </m:e>
                            <m:sub>
                              <m:r>
                                <a:rPr lang="fr-FR" i="1">
                                  <a:latin typeface="Cambria Math"/>
                                </a:rPr>
                                <m:t>𝑢𝑡𝑖𝑙𝑖𝑠</m:t>
                              </m:r>
                              <m:r>
                                <a:rPr lang="fr-FR" i="1">
                                  <a:latin typeface="Cambria Math"/>
                                </a:rPr>
                                <m:t>é</m:t>
                              </m:r>
                            </m:sub>
                          </m:sSub>
                        </m:num>
                        <m:den>
                          <m:sSub>
                            <m:sSubPr>
                              <m:ctrlPr>
                                <a:rPr lang="fr-FR" i="1">
                                  <a:latin typeface="Cambria Math" panose="02040503050406030204" pitchFamily="18" charset="0"/>
                                </a:rPr>
                              </m:ctrlPr>
                            </m:sSubPr>
                            <m:e>
                              <m:r>
                                <a:rPr lang="fr-FR" i="1">
                                  <a:latin typeface="Cambria Math"/>
                                </a:rPr>
                                <m:t>𝐴𝐹𝑅</m:t>
                              </m:r>
                            </m:e>
                            <m:sub>
                              <m:r>
                                <a:rPr lang="fr-FR" i="1">
                                  <a:latin typeface="Cambria Math"/>
                                </a:rPr>
                                <m:t>𝑠𝑡𝑜𝑒𝑐</m:t>
                              </m:r>
                              <m:r>
                                <a:rPr lang="fr-FR" i="1">
                                  <a:latin typeface="Cambria Math"/>
                                </a:rPr>
                                <m:t>.</m:t>
                              </m:r>
                            </m:sub>
                          </m:sSub>
                        </m:den>
                      </m:f>
                      <m:r>
                        <m:rPr>
                          <m:nor/>
                        </m:rPr>
                        <a:rPr lang="fr-FR"/>
                        <m:t> = </m:t>
                      </m:r>
                      <m:r>
                        <m:rPr>
                          <m:nor/>
                        </m:rPr>
                        <a:rPr lang="fr-FR"/>
                        <m:t>Richesse</m:t>
                      </m:r>
                    </m:oMath>
                  </m:oMathPara>
                </a14:m>
                <a:endParaRPr lang="fr-FR" dirty="0"/>
              </a:p>
              <a:p>
                <a:pPr lvl="1" eaLnBrk="1" hangingPunct="1"/>
                <a:endParaRPr lang="fr-FR" dirty="0">
                  <a:sym typeface="Wingdings" pitchFamily="2" charset="2"/>
                </a:endParaRPr>
              </a:p>
              <a:p>
                <a:pPr lvl="1" eaLnBrk="1" hangingPunct="1"/>
                <a:r>
                  <a:rPr lang="fr-FR" dirty="0" smtClean="0">
                    <a:sym typeface="Wingdings" pitchFamily="2" charset="2"/>
                  </a:rPr>
                  <a:t>L’AFR stœchiométrique </a:t>
                </a:r>
                <a:r>
                  <a:rPr lang="fr-FR" dirty="0">
                    <a:sym typeface="Wingdings" pitchFamily="2" charset="2"/>
                  </a:rPr>
                  <a:t>dans le cas de l’essence est aux alentours de </a:t>
                </a:r>
                <a:r>
                  <a:rPr lang="fr-FR" dirty="0">
                    <a:solidFill>
                      <a:srgbClr val="FF0000"/>
                    </a:solidFill>
                    <a:sym typeface="Wingdings" pitchFamily="2" charset="2"/>
                  </a:rPr>
                  <a:t>14,7</a:t>
                </a:r>
                <a:r>
                  <a:rPr lang="fr-FR" dirty="0">
                    <a:sym typeface="Wingdings" pitchFamily="2" charset="2"/>
                  </a:rPr>
                  <a:t> grammes d’air pour 1 gramme d’essence</a:t>
                </a:r>
                <a:r>
                  <a:rPr lang="fr-FR" dirty="0" smtClean="0">
                    <a:sym typeface="Wingdings" pitchFamily="2" charset="2"/>
                  </a:rPr>
                  <a:t>.</a:t>
                </a:r>
              </a:p>
              <a:p>
                <a:pPr lvl="1" eaLnBrk="1" hangingPunct="1"/>
                <a:endParaRPr lang="fr-FR" dirty="0">
                  <a:sym typeface="Wingdings" pitchFamily="2" charset="2"/>
                </a:endParaRPr>
              </a:p>
              <a:p>
                <a:pPr lvl="1" eaLnBrk="1" hangingPunct="1"/>
                <a:r>
                  <a:rPr lang="fr-FR" dirty="0" smtClean="0">
                    <a:sym typeface="Wingdings" pitchFamily="2" charset="2"/>
                  </a:rPr>
                  <a:t>En pratique on utilise </a:t>
                </a:r>
                <a:r>
                  <a:rPr lang="fr-FR" dirty="0">
                    <a:sym typeface="Wingdings" pitchFamily="2" charset="2"/>
                  </a:rPr>
                  <a:t>un </a:t>
                </a:r>
                <a:r>
                  <a:rPr lang="fr-FR" b="1" dirty="0" smtClean="0">
                    <a:sym typeface="Wingdings" pitchFamily="2" charset="2"/>
                  </a:rPr>
                  <a:t>AFR</a:t>
                </a:r>
                <a:r>
                  <a:rPr lang="fr-FR" dirty="0" smtClean="0">
                    <a:sym typeface="Wingdings" pitchFamily="2" charset="2"/>
                  </a:rPr>
                  <a:t> </a:t>
                </a:r>
                <a:r>
                  <a:rPr lang="fr-FR" dirty="0">
                    <a:sym typeface="Wingdings" pitchFamily="2" charset="2"/>
                  </a:rPr>
                  <a:t>d’environ </a:t>
                </a:r>
                <a:r>
                  <a:rPr lang="fr-FR" b="1" dirty="0" smtClean="0">
                    <a:solidFill>
                      <a:srgbClr val="FF0000"/>
                    </a:solidFill>
                    <a:sym typeface="Wingdings" pitchFamily="2" charset="2"/>
                  </a:rPr>
                  <a:t>18</a:t>
                </a:r>
                <a:r>
                  <a:rPr lang="fr-FR" dirty="0" smtClean="0">
                    <a:sym typeface="Wingdings" pitchFamily="2" charset="2"/>
                  </a:rPr>
                  <a:t>. </a:t>
                </a:r>
                <a:endParaRPr lang="fr-FR" dirty="0">
                  <a:sym typeface="Wingdings" pitchFamily="2" charset="2"/>
                </a:endParaRPr>
              </a:p>
            </p:txBody>
          </p:sp>
        </mc:Choice>
        <mc:Fallback xmlns="">
          <p:sp>
            <p:nvSpPr>
              <p:cNvPr id="7173" name="Text Box 5"/>
              <p:cNvSpPr txBox="1">
                <a:spLocks noRot="1" noChangeAspect="1" noMove="1" noResize="1" noEditPoints="1" noAdjustHandles="1" noChangeArrowheads="1" noChangeShapeType="1" noTextEdit="1"/>
              </p:cNvSpPr>
              <p:nvPr/>
            </p:nvSpPr>
            <p:spPr bwMode="auto">
              <a:xfrm>
                <a:off x="537369" y="1628800"/>
                <a:ext cx="8069263" cy="2875467"/>
              </a:xfrm>
              <a:prstGeom prst="rect">
                <a:avLst/>
              </a:prstGeom>
              <a:blipFill rotWithShape="0">
                <a:blip r:embed="rId3"/>
                <a:stretch>
                  <a:fillRect t="-1059" b="-25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noFill/>
                  </a:rPr>
                  <a:t> </a:t>
                </a:r>
              </a:p>
            </p:txBody>
          </p:sp>
        </mc:Fallback>
      </mc:AlternateContent>
      <p:graphicFrame>
        <p:nvGraphicFramePr>
          <p:cNvPr id="7204" name="Group 36"/>
          <p:cNvGraphicFramePr>
            <a:graphicFrameLocks noGrp="1"/>
          </p:cNvGraphicFramePr>
          <p:nvPr>
            <p:extLst>
              <p:ext uri="{D42A27DB-BD31-4B8C-83A1-F6EECF244321}">
                <p14:modId xmlns:p14="http://schemas.microsoft.com/office/powerpoint/2010/main" val="1570065341"/>
              </p:ext>
            </p:extLst>
          </p:nvPr>
        </p:nvGraphicFramePr>
        <p:xfrm>
          <a:off x="642938" y="5159361"/>
          <a:ext cx="7848600" cy="920764"/>
        </p:xfrm>
        <a:graphic>
          <a:graphicData uri="http://schemas.openxmlformats.org/drawingml/2006/table">
            <a:tbl>
              <a:tblPr/>
              <a:tblGrid>
                <a:gridCol w="2616200"/>
                <a:gridCol w="2616200"/>
                <a:gridCol w="2616200"/>
              </a:tblGrid>
              <a:tr h="518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smtClean="0">
                          <a:ln>
                            <a:noFill/>
                          </a:ln>
                          <a:solidFill>
                            <a:schemeClr val="tx1"/>
                          </a:solidFill>
                          <a:effectLst/>
                          <a:latin typeface="Arial" charset="0"/>
                          <a:sym typeface="Wingdings" pitchFamily="2" charset="2"/>
                        </a:rPr>
                        <a:t>22</a:t>
                      </a:r>
                    </a:p>
                  </a:txBody>
                  <a:tcPr marT="45662" marB="45662"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smtClean="0">
                          <a:ln>
                            <a:noFill/>
                          </a:ln>
                          <a:solidFill>
                            <a:schemeClr val="tx1"/>
                          </a:solidFill>
                          <a:effectLst/>
                          <a:latin typeface="Arial" charset="0"/>
                          <a:sym typeface="Wingdings" pitchFamily="2" charset="2"/>
                        </a:rPr>
                        <a:t>14,7</a:t>
                      </a:r>
                    </a:p>
                  </a:txBody>
                  <a:tcPr marT="45662" marB="45662" horzOverflow="overflow">
                    <a:lnL>
                      <a:noFill/>
                    </a:lnL>
                    <a:lnR>
                      <a:noFill/>
                    </a:lnR>
                    <a:lnT cap="fla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smtClean="0">
                          <a:ln>
                            <a:noFill/>
                          </a:ln>
                          <a:solidFill>
                            <a:schemeClr val="tx1"/>
                          </a:solidFill>
                          <a:effectLst/>
                          <a:latin typeface="Arial" charset="0"/>
                          <a:sym typeface="Wingdings" pitchFamily="2" charset="2"/>
                        </a:rPr>
                        <a:t>8</a:t>
                      </a:r>
                    </a:p>
                  </a:txBody>
                  <a:tcPr marT="45662" marB="45662" horzOverflow="overflow">
                    <a:lnL>
                      <a:noFill/>
                    </a:lnL>
                    <a:lnR cap="flat">
                      <a:noFill/>
                    </a:lnR>
                    <a:lnT cap="flat">
                      <a:noFill/>
                    </a:lnT>
                    <a:lnB>
                      <a:noFill/>
                    </a:lnB>
                    <a:lnTlToBr>
                      <a:noFill/>
                    </a:lnTlToBr>
                    <a:lnBlToTr>
                      <a:noFill/>
                    </a:lnBlToTr>
                    <a:noFill/>
                  </a:tcPr>
                </a:tc>
              </a:tr>
              <a:tr h="4027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rPr>
                        <a:t>pauvre</a:t>
                      </a:r>
                    </a:p>
                  </a:txBody>
                  <a:tcPr marT="45662" marB="45662"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err="1" smtClean="0">
                          <a:ln>
                            <a:noFill/>
                          </a:ln>
                          <a:solidFill>
                            <a:schemeClr val="tx1"/>
                          </a:solidFill>
                          <a:effectLst/>
                          <a:latin typeface="Arial" charset="0"/>
                        </a:rPr>
                        <a:t>stoéchiométrique</a:t>
                      </a:r>
                      <a:endParaRPr kumimoji="0" lang="fr-FR" sz="2000" b="0" i="0" u="none" strike="noStrike" cap="none" normalizeH="0" baseline="0" dirty="0" smtClean="0">
                        <a:ln>
                          <a:noFill/>
                        </a:ln>
                        <a:solidFill>
                          <a:schemeClr val="tx1"/>
                        </a:solidFill>
                        <a:effectLst/>
                        <a:latin typeface="Arial" charset="0"/>
                      </a:endParaRPr>
                    </a:p>
                  </a:txBody>
                  <a:tcPr marT="45662" marB="45662" horzOverflow="overflow">
                    <a:lnL>
                      <a:noFill/>
                    </a:lnL>
                    <a:lnR>
                      <a:noFill/>
                    </a:lnR>
                    <a:lnT>
                      <a:noFill/>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rPr>
                        <a:t>riche</a:t>
                      </a:r>
                    </a:p>
                  </a:txBody>
                  <a:tcPr marT="45662" marB="45662" horzOverflow="overflow">
                    <a:lnL>
                      <a:noFill/>
                    </a:lnL>
                    <a:lnR cap="flat">
                      <a:noFill/>
                    </a:lnR>
                    <a:lnT>
                      <a:noFill/>
                    </a:lnT>
                    <a:lnB cap="flat">
                      <a:noFill/>
                    </a:lnB>
                    <a:lnTlToBr>
                      <a:noFill/>
                    </a:lnTlToBr>
                    <a:lnBlToTr>
                      <a:noFill/>
                    </a:lnBlToTr>
                    <a:noFill/>
                  </a:tcPr>
                </a:tc>
              </a:tr>
            </a:tbl>
          </a:graphicData>
        </a:graphic>
      </p:graphicFrame>
      <p:sp>
        <p:nvSpPr>
          <p:cNvPr id="5134" name="Line 37"/>
          <p:cNvSpPr>
            <a:spLocks noChangeShapeType="1"/>
          </p:cNvSpPr>
          <p:nvPr/>
        </p:nvSpPr>
        <p:spPr bwMode="auto">
          <a:xfrm>
            <a:off x="1259632" y="5429250"/>
            <a:ext cx="28082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35" name="Line 38"/>
          <p:cNvSpPr>
            <a:spLocks noChangeShapeType="1"/>
          </p:cNvSpPr>
          <p:nvPr/>
        </p:nvSpPr>
        <p:spPr bwMode="auto">
          <a:xfrm>
            <a:off x="5175250" y="5429250"/>
            <a:ext cx="2808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313928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7173">
                                            <p:txEl>
                                              <p:pRg st="0" end="0"/>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173">
                                            <p:txEl>
                                              <p:pRg st="2" end="2"/>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7173">
                                            <p:txEl>
                                              <p:pRg st="4" end="4"/>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717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7173" grpId="0" uiExpand="1" build="allAtOnce"/>
      <p:bldP spid="7173" grpId="1" build="allAtOnce"/>
      <p:bldP spid="5134" grpId="0" animBg="1"/>
      <p:bldP spid="51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6" descr="W-45DCO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5915" y="1540332"/>
            <a:ext cx="5252170" cy="44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30314" y="601524"/>
            <a:ext cx="6963829" cy="523220"/>
          </a:xfrm>
          <a:prstGeom prst="rect">
            <a:avLst/>
          </a:prstGeom>
        </p:spPr>
        <p:txBody>
          <a:bodyPr wrap="none">
            <a:spAutoFit/>
          </a:bodyPr>
          <a:lstStyle/>
          <a:p>
            <a:pPr marL="137160" indent="0">
              <a:buNone/>
            </a:pPr>
            <a:r>
              <a:rPr lang="fr-FR" sz="2800" dirty="0">
                <a:latin typeface="Copperplate Gothic Bold" pitchFamily="34" charset="0"/>
                <a:cs typeface="Calibri" pitchFamily="34" charset="0"/>
              </a:rPr>
              <a:t>II – Le carburateur (Avant 1990) </a:t>
            </a: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135679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3" name="Text Box 35"/>
          <p:cNvSpPr txBox="1">
            <a:spLocks noChangeArrowheads="1"/>
          </p:cNvSpPr>
          <p:nvPr/>
        </p:nvSpPr>
        <p:spPr bwMode="auto">
          <a:xfrm>
            <a:off x="827584" y="268287"/>
            <a:ext cx="6408737" cy="457200"/>
          </a:xfrm>
          <a:prstGeom prst="rect">
            <a:avLst/>
          </a:prstGeom>
          <a:noFill/>
          <a:ln w="9525">
            <a:noFill/>
            <a:miter lim="800000"/>
            <a:headEnd/>
            <a:tailEnd/>
          </a:ln>
          <a:effectLst/>
        </p:spPr>
        <p:txBody>
          <a:bodyPr wrap="none">
            <a:spAutoFit/>
          </a:bodyPr>
          <a:lstStyle/>
          <a:p>
            <a:pPr>
              <a:defRPr/>
            </a:pPr>
            <a:r>
              <a:rPr lang="fr-FR" sz="2400" b="1" dirty="0">
                <a:effectLst>
                  <a:outerShdw blurRad="38100" dist="38100" dir="2700000" algn="tl">
                    <a:srgbClr val="C0C0C0"/>
                  </a:outerShdw>
                </a:effectLst>
                <a:latin typeface="Trebuchet MS" pitchFamily="34" charset="0"/>
              </a:rPr>
              <a:t>Le fonctionnement de base du carburateur </a:t>
            </a:r>
          </a:p>
        </p:txBody>
      </p:sp>
      <p:pic>
        <p:nvPicPr>
          <p:cNvPr id="38" name="Picture 3" descr="C:\Users\Julien\UTC netbook\MECA UTC\cours\cours 4 (carburation)\598px-Carburateur-sim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521" y="557466"/>
            <a:ext cx="6308104" cy="632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982432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1379538" y="836613"/>
            <a:ext cx="6408737" cy="457200"/>
          </a:xfrm>
          <a:prstGeom prst="rect">
            <a:avLst/>
          </a:prstGeom>
          <a:noFill/>
          <a:ln w="9525">
            <a:noFill/>
            <a:miter lim="800000"/>
            <a:headEnd/>
            <a:tailEnd/>
          </a:ln>
          <a:effectLst/>
        </p:spPr>
        <p:txBody>
          <a:bodyPr wrap="none">
            <a:spAutoFit/>
          </a:bodyPr>
          <a:lstStyle/>
          <a:p>
            <a:pPr>
              <a:defRPr/>
            </a:pPr>
            <a:r>
              <a:rPr lang="fr-FR" sz="2400" b="1" dirty="0">
                <a:effectLst>
                  <a:outerShdw blurRad="38100" dist="38100" dir="2700000" algn="tl">
                    <a:srgbClr val="C0C0C0"/>
                  </a:outerShdw>
                </a:effectLst>
                <a:latin typeface="Trebuchet MS" pitchFamily="34" charset="0"/>
              </a:rPr>
              <a:t>Le fonctionnement de base du carburateur </a:t>
            </a:r>
          </a:p>
        </p:txBody>
      </p:sp>
      <p:pic>
        <p:nvPicPr>
          <p:cNvPr id="11270" name="Picture 6" descr="effet ventu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2041367"/>
            <a:ext cx="6629400" cy="324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2" name="Rectangle 8"/>
          <p:cNvSpPr>
            <a:spLocks noChangeArrowheads="1"/>
          </p:cNvSpPr>
          <p:nvPr/>
        </p:nvSpPr>
        <p:spPr bwMode="auto">
          <a:xfrm>
            <a:off x="1151037" y="1484233"/>
            <a:ext cx="2303859" cy="366713"/>
          </a:xfrm>
          <a:prstGeom prst="rect">
            <a:avLst/>
          </a:prstGeom>
          <a:noFill/>
          <a:ln w="9525">
            <a:noFill/>
            <a:miter lim="800000"/>
            <a:headEnd/>
            <a:tailEnd/>
          </a:ln>
          <a:effectLst/>
        </p:spPr>
        <p:txBody>
          <a:bodyPr wrap="square">
            <a:spAutoFit/>
          </a:bodyPr>
          <a:lstStyle/>
          <a:p>
            <a:pPr algn="l">
              <a:buFontTx/>
              <a:buChar char="•"/>
              <a:defRPr/>
            </a:pPr>
            <a:r>
              <a:rPr lang="fr-FR" b="1" dirty="0">
                <a:solidFill>
                  <a:srgbClr val="FFFF00"/>
                </a:solidFill>
                <a:effectLst>
                  <a:outerShdw blurRad="38100" dist="38100" dir="2700000" algn="tl">
                    <a:srgbClr val="C0C0C0"/>
                  </a:outerShdw>
                </a:effectLst>
              </a:rPr>
              <a:t>L’effet VENTURI</a:t>
            </a:r>
          </a:p>
        </p:txBody>
      </p:sp>
      <mc:AlternateContent xmlns:mc="http://schemas.openxmlformats.org/markup-compatibility/2006">
        <mc:Choice xmlns:a14="http://schemas.microsoft.com/office/drawing/2010/main" Requires="a14">
          <p:sp>
            <p:nvSpPr>
              <p:cNvPr id="2" name="ZoneTexte 1"/>
              <p:cNvSpPr txBox="1"/>
              <p:nvPr/>
            </p:nvSpPr>
            <p:spPr>
              <a:xfrm>
                <a:off x="2466456" y="5551171"/>
                <a:ext cx="4211089" cy="613886"/>
              </a:xfrm>
              <a:prstGeom prst="rect">
                <a:avLst/>
              </a:prstGeom>
              <a:noFill/>
            </p:spPr>
            <p:txBody>
              <a:bodyPr wrap="none" rtlCol="0">
                <a:spAutoFit/>
              </a:bodyPr>
              <a:lstStyle/>
              <a:p>
                <a14:m>
                  <m:oMath xmlns:m="http://schemas.openxmlformats.org/officeDocument/2006/math">
                    <m:f>
                      <m:fPr>
                        <m:ctrlPr>
                          <a:rPr lang="fr-FR" sz="2400" b="0" i="1" smtClean="0">
                            <a:latin typeface="Cambria Math" panose="02040503050406030204" pitchFamily="18" charset="0"/>
                          </a:rPr>
                        </m:ctrlPr>
                      </m:fPr>
                      <m:num>
                        <m:r>
                          <a:rPr lang="fr-FR" sz="2400" b="0" i="1" smtClean="0">
                            <a:latin typeface="Cambria Math"/>
                          </a:rPr>
                          <m:t>1</m:t>
                        </m:r>
                      </m:num>
                      <m:den>
                        <m:r>
                          <a:rPr lang="fr-FR" sz="2400" b="0" i="1" smtClean="0">
                            <a:latin typeface="Cambria Math"/>
                          </a:rPr>
                          <m:t>2</m:t>
                        </m:r>
                      </m:den>
                    </m:f>
                    <m:r>
                      <a:rPr lang="fr-FR" sz="2400" b="0" i="1" smtClean="0">
                        <a:latin typeface="Cambria Math"/>
                        <a:ea typeface="Cambria Math"/>
                      </a:rPr>
                      <m:t>𝜌</m:t>
                    </m:r>
                    <m:sSup>
                      <m:sSupPr>
                        <m:ctrlPr>
                          <a:rPr lang="fr-FR" sz="2400" b="0" i="1" smtClean="0">
                            <a:latin typeface="Cambria Math" panose="02040503050406030204" pitchFamily="18" charset="0"/>
                            <a:ea typeface="Cambria Math"/>
                          </a:rPr>
                        </m:ctrlPr>
                      </m:sSupPr>
                      <m:e>
                        <m:r>
                          <a:rPr lang="fr-FR" sz="2400" b="0" i="1" smtClean="0">
                            <a:latin typeface="Cambria Math"/>
                            <a:ea typeface="Cambria Math"/>
                          </a:rPr>
                          <m:t>𝑣</m:t>
                        </m:r>
                      </m:e>
                      <m:sup>
                        <m:r>
                          <a:rPr lang="fr-FR" sz="2400" b="0" i="1" smtClean="0">
                            <a:latin typeface="Cambria Math"/>
                            <a:ea typeface="Cambria Math"/>
                          </a:rPr>
                          <m:t>2</m:t>
                        </m:r>
                      </m:sup>
                    </m:sSup>
                    <m:r>
                      <a:rPr lang="fr-FR" sz="2400" b="0" i="1" smtClean="0">
                        <a:latin typeface="Cambria Math"/>
                        <a:ea typeface="Cambria Math"/>
                      </a:rPr>
                      <m:t>+ </m:t>
                    </m:r>
                    <m:r>
                      <a:rPr lang="fr-FR" sz="2400" b="0" i="1" smtClean="0">
                        <a:latin typeface="Cambria Math"/>
                        <a:ea typeface="Cambria Math"/>
                      </a:rPr>
                      <m:t>𝜌</m:t>
                    </m:r>
                    <m:r>
                      <a:rPr lang="fr-FR" sz="2400" b="0" i="1" smtClean="0">
                        <a:latin typeface="Cambria Math"/>
                        <a:ea typeface="Cambria Math"/>
                      </a:rPr>
                      <m:t>𝑔𝑧</m:t>
                    </m:r>
                    <m:r>
                      <a:rPr lang="fr-FR" sz="2400" b="0" i="1" smtClean="0">
                        <a:latin typeface="Cambria Math"/>
                        <a:ea typeface="Cambria Math"/>
                      </a:rPr>
                      <m:t>+</m:t>
                    </m:r>
                    <m:r>
                      <a:rPr lang="fr-FR" sz="2400" b="0" i="1" smtClean="0">
                        <a:latin typeface="Cambria Math" panose="02040503050406030204" pitchFamily="18" charset="0"/>
                        <a:ea typeface="Cambria Math"/>
                      </a:rPr>
                      <m:t>𝑝</m:t>
                    </m:r>
                    <m:r>
                      <a:rPr lang="fr-FR" sz="2400" b="0" i="1" smtClean="0">
                        <a:latin typeface="Cambria Math"/>
                        <a:ea typeface="Cambria Math"/>
                      </a:rPr>
                      <m:t>=</m:t>
                    </m:r>
                    <m:r>
                      <a:rPr lang="fr-FR" sz="2400" b="0" i="1" smtClean="0">
                        <a:latin typeface="Cambria Math"/>
                        <a:ea typeface="Cambria Math"/>
                      </a:rPr>
                      <m:t>𝑐𝑜𝑛𝑠𝑡𝑎𝑛𝑡𝑒</m:t>
                    </m:r>
                  </m:oMath>
                </a14:m>
                <a:r>
                  <a:rPr lang="fr-FR" sz="2400" dirty="0" smtClean="0"/>
                  <a:t> </a:t>
                </a:r>
                <a:endParaRPr lang="fr-FR" sz="2400" dirty="0"/>
              </a:p>
            </p:txBody>
          </p:sp>
        </mc:Choice>
        <mc:Fallback>
          <p:sp>
            <p:nvSpPr>
              <p:cNvPr id="2" name="ZoneTexte 1"/>
              <p:cNvSpPr txBox="1">
                <a:spLocks noRot="1" noChangeAspect="1" noMove="1" noResize="1" noEditPoints="1" noAdjustHandles="1" noChangeArrowheads="1" noChangeShapeType="1" noTextEdit="1"/>
              </p:cNvSpPr>
              <p:nvPr/>
            </p:nvSpPr>
            <p:spPr>
              <a:xfrm>
                <a:off x="2466456" y="5551171"/>
                <a:ext cx="4211089" cy="613886"/>
              </a:xfrm>
              <a:prstGeom prst="rect">
                <a:avLst/>
              </a:prstGeom>
              <a:blipFill rotWithShape="0">
                <a:blip r:embed="rId4"/>
                <a:stretch>
                  <a:fillRect/>
                </a:stretch>
              </a:blipFill>
            </p:spPr>
            <p:txBody>
              <a:bodyPr/>
              <a:lstStyle/>
              <a:p>
                <a:r>
                  <a:rPr lang="fr-FR">
                    <a:noFill/>
                  </a:rPr>
                  <a:t> </a:t>
                </a:r>
              </a:p>
            </p:txBody>
          </p:sp>
        </mc:Fallback>
      </mc:AlternateContent>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143" y="-27384"/>
            <a:ext cx="1569345" cy="787400"/>
          </a:xfrm>
          <a:prstGeom prst="rect">
            <a:avLst/>
          </a:prstGeom>
        </p:spPr>
      </p:pic>
    </p:spTree>
    <p:extLst>
      <p:ext uri="{BB962C8B-B14F-4D97-AF65-F5344CB8AC3E}">
        <p14:creationId xmlns:p14="http://schemas.microsoft.com/office/powerpoint/2010/main" val="3783043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2674144" y="787400"/>
            <a:ext cx="3795713" cy="457200"/>
          </a:xfrm>
          <a:prstGeom prst="rect">
            <a:avLst/>
          </a:prstGeom>
          <a:noFill/>
          <a:ln w="9525">
            <a:noFill/>
            <a:miter lim="800000"/>
            <a:headEnd/>
            <a:tailEnd/>
          </a:ln>
          <a:effectLst/>
        </p:spPr>
        <p:txBody>
          <a:bodyPr wrap="none">
            <a:spAutoFit/>
          </a:bodyPr>
          <a:lstStyle/>
          <a:p>
            <a:pPr algn="ctr">
              <a:defRPr/>
            </a:pPr>
            <a:r>
              <a:rPr lang="fr-FR" sz="2400" b="1" dirty="0">
                <a:effectLst>
                  <a:outerShdw blurRad="38100" dist="38100" dir="2700000" algn="tl">
                    <a:srgbClr val="C0C0C0"/>
                  </a:outerShdw>
                </a:effectLst>
                <a:latin typeface="Trebuchet MS" pitchFamily="34" charset="0"/>
              </a:rPr>
              <a:t>Les nécessités du moteur</a:t>
            </a:r>
          </a:p>
        </p:txBody>
      </p:sp>
      <p:graphicFrame>
        <p:nvGraphicFramePr>
          <p:cNvPr id="10554" name="Group 314"/>
          <p:cNvGraphicFramePr>
            <a:graphicFrameLocks noGrp="1"/>
          </p:cNvGraphicFramePr>
          <p:nvPr>
            <p:extLst>
              <p:ext uri="{D42A27DB-BD31-4B8C-83A1-F6EECF244321}">
                <p14:modId xmlns:p14="http://schemas.microsoft.com/office/powerpoint/2010/main" val="506185513"/>
              </p:ext>
            </p:extLst>
          </p:nvPr>
        </p:nvGraphicFramePr>
        <p:xfrm>
          <a:off x="426660" y="2096312"/>
          <a:ext cx="8290681" cy="2665376"/>
        </p:xfrm>
        <a:graphic>
          <a:graphicData uri="http://schemas.openxmlformats.org/drawingml/2006/table">
            <a:tbl>
              <a:tblPr>
                <a:tableStyleId>{08FB837D-C827-4EFA-A057-4D05807E0F7C}</a:tableStyleId>
              </a:tblPr>
              <a:tblGrid>
                <a:gridCol w="1171650"/>
                <a:gridCol w="864096"/>
                <a:gridCol w="936104"/>
                <a:gridCol w="998351"/>
                <a:gridCol w="792088"/>
                <a:gridCol w="1008112"/>
                <a:gridCol w="1368152"/>
                <a:gridCol w="1152128"/>
              </a:tblGrid>
              <a:tr h="9054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Régimes</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AFR ou</a:t>
                      </a:r>
                      <a:endParaRPr kumimoji="0" lang="fr-FR" sz="10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u="none" strike="noStrike" cap="none" normalizeH="0" baseline="0" dirty="0" smtClean="0">
                          <a:ln>
                            <a:noFill/>
                          </a:ln>
                          <a:effectLst/>
                        </a:rPr>
                        <a:t>Richesse</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Puissance</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Ouverture</a:t>
                      </a:r>
                      <a:endParaRPr kumimoji="0" lang="fr-FR" sz="10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u="none" strike="noStrike" cap="none" normalizeH="0" baseline="0" dirty="0" smtClean="0">
                          <a:ln>
                            <a:noFill/>
                          </a:ln>
                          <a:effectLst/>
                        </a:rPr>
                        <a:t>papillon</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Teneur en gaz</a:t>
                      </a:r>
                      <a:endParaRPr kumimoji="0" lang="fr-FR" sz="10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u="none" strike="noStrike" cap="none" normalizeH="0" baseline="0" dirty="0" smtClean="0">
                          <a:ln>
                            <a:noFill/>
                          </a:ln>
                          <a:effectLst/>
                        </a:rPr>
                        <a:t>résiduel</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Avance a</a:t>
                      </a:r>
                      <a:endParaRPr kumimoji="0" lang="fr-FR" sz="10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u="none" strike="noStrike" cap="none" normalizeH="0" baseline="0" dirty="0" smtClean="0">
                          <a:ln>
                            <a:noFill/>
                          </a:ln>
                          <a:effectLst/>
                        </a:rPr>
                        <a:t>l'allumage</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Teneur en CO à</a:t>
                      </a:r>
                      <a:endParaRPr kumimoji="0" lang="fr-FR" sz="100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u="none" strike="noStrike" cap="none" normalizeH="0" baseline="0" dirty="0" smtClean="0">
                          <a:ln>
                            <a:noFill/>
                          </a:ln>
                          <a:effectLst/>
                        </a:rPr>
                        <a:t>l'échappement</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Vitesse de propagation de flamme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r>
              <a:tr h="3884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Ralenti</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Riche</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Faible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Faible (mini)</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Grande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Faible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Grande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Faible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r>
              <a:tr h="3884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Économique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Pauvre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Moyenne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Moyenne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Faible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Grande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Faible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Moyenne</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r>
              <a:tr h="3884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Pleine charge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Riche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Élevée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Grande (maxi)</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Faible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Modéré</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Grande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Grande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r>
              <a:tr h="3884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Accélération</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Riche</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Croissante</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Croissante</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Décroissante</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Croissante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smtClean="0">
                          <a:ln>
                            <a:noFill/>
                          </a:ln>
                          <a:effectLst/>
                        </a:rPr>
                        <a:t>Grande</a:t>
                      </a:r>
                      <a:endParaRPr kumimoji="0" lang="fr-FR" sz="1800" b="0" i="0" u="none" strike="noStrike" cap="none" normalizeH="0" baseline="0" smtClean="0">
                        <a:ln>
                          <a:noFill/>
                        </a:ln>
                        <a:solidFill>
                          <a:schemeClr val="tx1"/>
                        </a:solidFill>
                        <a:effectLst/>
                        <a:latin typeface="Arial" charset="0"/>
                      </a:endParaRPr>
                    </a:p>
                  </a:txBody>
                  <a:tcPr marL="91441" marR="91441" marT="45712" marB="4571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strike="noStrike" cap="none" normalizeH="0" baseline="0" dirty="0" smtClean="0">
                          <a:ln>
                            <a:noFill/>
                          </a:ln>
                          <a:effectLst/>
                        </a:rPr>
                        <a:t>Grande</a:t>
                      </a:r>
                      <a:endParaRPr kumimoji="0" lang="fr-FR" sz="1800" b="0" i="0" u="none" strike="noStrike" cap="none" normalizeH="0" baseline="0" dirty="0" smtClean="0">
                        <a:ln>
                          <a:noFill/>
                        </a:ln>
                        <a:solidFill>
                          <a:schemeClr val="tx1"/>
                        </a:solidFill>
                        <a:effectLst/>
                        <a:latin typeface="Arial" charset="0"/>
                      </a:endParaRPr>
                    </a:p>
                  </a:txBody>
                  <a:tcPr marL="91441" marR="91441" marT="45712" marB="45712" anchor="ctr" horzOverflow="overflow"/>
                </a:tc>
              </a:tr>
            </a:tbl>
          </a:graphicData>
        </a:graphic>
      </p:graphicFrame>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526971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650</TotalTime>
  <Words>1048</Words>
  <Application>Microsoft Office PowerPoint</Application>
  <PresentationFormat>Affichage à l'écran (4:3)</PresentationFormat>
  <Paragraphs>227</Paragraphs>
  <Slides>21</Slides>
  <Notes>21</Notes>
  <HiddenSlides>0</HiddenSlides>
  <MMClips>1</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21</vt:i4>
      </vt:variant>
    </vt:vector>
  </HeadingPairs>
  <TitlesOfParts>
    <vt:vector size="33" baseType="lpstr">
      <vt:lpstr>Arial</vt:lpstr>
      <vt:lpstr>Book Antiqua</vt:lpstr>
      <vt:lpstr>Calibri</vt:lpstr>
      <vt:lpstr>Cambria Math</vt:lpstr>
      <vt:lpstr>Copperplate Gothic Bold</vt:lpstr>
      <vt:lpstr>Cordia New</vt:lpstr>
      <vt:lpstr>Lucida Sans</vt:lpstr>
      <vt:lpstr>Trebuchet MS</vt:lpstr>
      <vt:lpstr>Wingdings</vt:lpstr>
      <vt:lpstr>Wingdings 2</vt:lpstr>
      <vt:lpstr>Wingdings 3</vt:lpstr>
      <vt:lpstr>Apex</vt:lpstr>
      <vt:lpstr>MECA’UTC  P13</vt:lpstr>
      <vt:lpstr>Cours 3 : L’injection</vt:lpstr>
      <vt:lpstr>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Synthèse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MECA’UTC  P13</dc:title>
  <dc:creator>Romain</dc:creator>
  <cp:lastModifiedBy>Estelle</cp:lastModifiedBy>
  <cp:revision>67</cp:revision>
  <dcterms:created xsi:type="dcterms:W3CDTF">2013-03-17T17:06:13Z</dcterms:created>
  <dcterms:modified xsi:type="dcterms:W3CDTF">2013-04-16T20:11:41Z</dcterms:modified>
</cp:coreProperties>
</file>