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5" r:id="rId18"/>
    <p:sldId id="273" r:id="rId19"/>
    <p:sldId id="274" r:id="rId2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3" autoAdjust="0"/>
    <p:restoredTop sz="94629" autoAdjust="0"/>
  </p:normalViewPr>
  <p:slideViewPr>
    <p:cSldViewPr>
      <p:cViewPr varScale="1">
        <p:scale>
          <a:sx n="93" d="100"/>
          <a:sy n="93" d="100"/>
        </p:scale>
        <p:origin x="-768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07A37-A9A7-4522-B041-FCA30D343D8B}" type="doc">
      <dgm:prSet loTypeId="urn:microsoft.com/office/officeart/2005/8/layout/radial2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6E267A1-CF87-4DE4-BDD8-010E45244A6C}">
      <dgm:prSet phldrT="[Texte]"/>
      <dgm:spPr/>
      <dgm:t>
        <a:bodyPr/>
        <a:lstStyle/>
        <a:p>
          <a:r>
            <a:rPr lang="fr-FR" i="0" dirty="0" smtClean="0"/>
            <a:t>Images</a:t>
          </a:r>
          <a:endParaRPr lang="fr-FR" i="0" dirty="0"/>
        </a:p>
      </dgm:t>
    </dgm:pt>
    <dgm:pt modelId="{88828B98-5B49-488C-9FF2-4A791A917ACE}" type="parTrans" cxnId="{9BF992B1-0A92-4C15-9A21-4C64E6B9DB94}">
      <dgm:prSet/>
      <dgm:spPr/>
      <dgm:t>
        <a:bodyPr/>
        <a:lstStyle/>
        <a:p>
          <a:endParaRPr lang="fr-FR"/>
        </a:p>
      </dgm:t>
    </dgm:pt>
    <dgm:pt modelId="{46FD10AC-4BF6-474C-8FF5-8395DC2303CF}" type="sibTrans" cxnId="{9BF992B1-0A92-4C15-9A21-4C64E6B9DB94}">
      <dgm:prSet/>
      <dgm:spPr/>
      <dgm:t>
        <a:bodyPr/>
        <a:lstStyle/>
        <a:p>
          <a:endParaRPr lang="fr-FR"/>
        </a:p>
      </dgm:t>
    </dgm:pt>
    <dgm:pt modelId="{E13E99DC-5777-47F8-9431-3FD200C91A7F}">
      <dgm:prSet phldrT="[Texte]"/>
      <dgm:spPr/>
      <dgm:t>
        <a:bodyPr/>
        <a:lstStyle/>
        <a:p>
          <a:r>
            <a:rPr lang="fr-FR" dirty="0" smtClean="0"/>
            <a:t>2001</a:t>
          </a:r>
          <a:endParaRPr lang="fr-FR" dirty="0"/>
        </a:p>
      </dgm:t>
    </dgm:pt>
    <dgm:pt modelId="{49655B76-D895-4FB8-BD01-8F579EB2BBF6}" type="parTrans" cxnId="{6F2F48FF-F904-4EDC-A898-9A2B4107641E}">
      <dgm:prSet/>
      <dgm:spPr/>
      <dgm:t>
        <a:bodyPr/>
        <a:lstStyle/>
        <a:p>
          <a:endParaRPr lang="fr-FR"/>
        </a:p>
      </dgm:t>
    </dgm:pt>
    <dgm:pt modelId="{946E51F5-6CF6-499A-BCD5-29B42776B95B}" type="sibTrans" cxnId="{6F2F48FF-F904-4EDC-A898-9A2B4107641E}">
      <dgm:prSet/>
      <dgm:spPr/>
      <dgm:t>
        <a:bodyPr/>
        <a:lstStyle/>
        <a:p>
          <a:endParaRPr lang="fr-FR"/>
        </a:p>
      </dgm:t>
    </dgm:pt>
    <dgm:pt modelId="{8E6EE27A-1CE4-4A01-AD83-5C3019938B9E}">
      <dgm:prSet phldrT="[Texte]"/>
      <dgm:spPr/>
      <dgm:t>
        <a:bodyPr/>
        <a:lstStyle/>
        <a:p>
          <a:r>
            <a:rPr lang="fr-FR" dirty="0" smtClean="0"/>
            <a:t>Recherche d’images</a:t>
          </a:r>
          <a:endParaRPr lang="fr-FR" dirty="0"/>
        </a:p>
      </dgm:t>
    </dgm:pt>
    <dgm:pt modelId="{F40E684B-6A41-4E3B-A46B-A5A957378097}" type="parTrans" cxnId="{CF760455-F510-4375-9AA8-D2D003046309}">
      <dgm:prSet/>
      <dgm:spPr/>
      <dgm:t>
        <a:bodyPr/>
        <a:lstStyle/>
        <a:p>
          <a:endParaRPr lang="fr-FR"/>
        </a:p>
      </dgm:t>
    </dgm:pt>
    <dgm:pt modelId="{98412592-B254-424A-AF4C-93DB76434DF1}" type="sibTrans" cxnId="{CF760455-F510-4375-9AA8-D2D003046309}">
      <dgm:prSet/>
      <dgm:spPr/>
      <dgm:t>
        <a:bodyPr/>
        <a:lstStyle/>
        <a:p>
          <a:endParaRPr lang="fr-FR"/>
        </a:p>
      </dgm:t>
    </dgm:pt>
    <dgm:pt modelId="{95CDF12D-D39D-450F-8142-4CFB971CB5A3}">
      <dgm:prSet phldrT="[Texte]"/>
      <dgm:spPr/>
      <dgm:t>
        <a:bodyPr/>
        <a:lstStyle/>
        <a:p>
          <a:r>
            <a:rPr lang="fr-FR" dirty="0" smtClean="0"/>
            <a:t>Actualités</a:t>
          </a:r>
          <a:endParaRPr lang="fr-FR" dirty="0"/>
        </a:p>
      </dgm:t>
    </dgm:pt>
    <dgm:pt modelId="{CB8A18AC-87A5-474C-8ECB-1CE6BD45265D}" type="parTrans" cxnId="{CC54E4A4-2D63-4392-92A0-EA460A2075EC}">
      <dgm:prSet/>
      <dgm:spPr/>
      <dgm:t>
        <a:bodyPr/>
        <a:lstStyle/>
        <a:p>
          <a:endParaRPr lang="fr-FR"/>
        </a:p>
      </dgm:t>
    </dgm:pt>
    <dgm:pt modelId="{9CAFE444-370A-443D-9194-B6752EF0250B}" type="sibTrans" cxnId="{CC54E4A4-2D63-4392-92A0-EA460A2075EC}">
      <dgm:prSet/>
      <dgm:spPr/>
      <dgm:t>
        <a:bodyPr/>
        <a:lstStyle/>
        <a:p>
          <a:endParaRPr lang="fr-FR"/>
        </a:p>
      </dgm:t>
    </dgm:pt>
    <dgm:pt modelId="{D882D0DE-3874-4327-AF01-9C4FA19CCFD7}">
      <dgm:prSet phldrT="[Texte]"/>
      <dgm:spPr/>
      <dgm:t>
        <a:bodyPr/>
        <a:lstStyle/>
        <a:p>
          <a:r>
            <a:rPr lang="fr-FR" dirty="0" smtClean="0"/>
            <a:t>2001</a:t>
          </a:r>
          <a:endParaRPr lang="fr-FR" dirty="0"/>
        </a:p>
      </dgm:t>
    </dgm:pt>
    <dgm:pt modelId="{A3310821-7489-4498-ADC0-EC84E013B8FC}" type="parTrans" cxnId="{098C85E9-B8AD-41B8-BFAA-61E0D88BCA20}">
      <dgm:prSet/>
      <dgm:spPr/>
      <dgm:t>
        <a:bodyPr/>
        <a:lstStyle/>
        <a:p>
          <a:endParaRPr lang="fr-FR"/>
        </a:p>
      </dgm:t>
    </dgm:pt>
    <dgm:pt modelId="{55D95DF8-9EB9-4368-BBA9-09F754A5BD3C}" type="sibTrans" cxnId="{098C85E9-B8AD-41B8-BFAA-61E0D88BCA20}">
      <dgm:prSet/>
      <dgm:spPr/>
      <dgm:t>
        <a:bodyPr/>
        <a:lstStyle/>
        <a:p>
          <a:endParaRPr lang="fr-FR"/>
        </a:p>
      </dgm:t>
    </dgm:pt>
    <dgm:pt modelId="{C4686BAE-4676-4A1C-BB00-A478F7C13FC5}">
      <dgm:prSet phldrT="[Texte]"/>
      <dgm:spPr/>
      <dgm:t>
        <a:bodyPr/>
        <a:lstStyle/>
        <a:p>
          <a:r>
            <a:rPr lang="fr-FR" dirty="0" smtClean="0"/>
            <a:t>Regroupe les infos venant de sources multiples</a:t>
          </a:r>
          <a:endParaRPr lang="fr-FR" dirty="0"/>
        </a:p>
      </dgm:t>
    </dgm:pt>
    <dgm:pt modelId="{1B6AC7BF-A21A-4D13-96E1-290DC99F69FC}" type="parTrans" cxnId="{450C6B7F-3A39-45C8-BFAB-F91AA68ACEF4}">
      <dgm:prSet/>
      <dgm:spPr/>
      <dgm:t>
        <a:bodyPr/>
        <a:lstStyle/>
        <a:p>
          <a:endParaRPr lang="fr-FR"/>
        </a:p>
      </dgm:t>
    </dgm:pt>
    <dgm:pt modelId="{74D3B0CA-3678-417F-86B8-C24FC712EEFC}" type="sibTrans" cxnId="{450C6B7F-3A39-45C8-BFAB-F91AA68ACEF4}">
      <dgm:prSet/>
      <dgm:spPr/>
      <dgm:t>
        <a:bodyPr/>
        <a:lstStyle/>
        <a:p>
          <a:endParaRPr lang="fr-FR"/>
        </a:p>
      </dgm:t>
    </dgm:pt>
    <dgm:pt modelId="{C7B31DD0-B8DC-41D2-BE4E-668D97D2A9E8}">
      <dgm:prSet phldrT="[Texte]"/>
      <dgm:spPr/>
      <dgm:t>
        <a:bodyPr/>
        <a:lstStyle/>
        <a:p>
          <a:r>
            <a:rPr lang="fr-FR" dirty="0" smtClean="0"/>
            <a:t>Gmail</a:t>
          </a:r>
          <a:endParaRPr lang="fr-FR" dirty="0"/>
        </a:p>
      </dgm:t>
    </dgm:pt>
    <dgm:pt modelId="{A98C2586-34CB-4026-8D06-C4B949BB9DA3}" type="parTrans" cxnId="{EB613011-51A8-4CB8-94AD-0037A25195A3}">
      <dgm:prSet/>
      <dgm:spPr/>
      <dgm:t>
        <a:bodyPr/>
        <a:lstStyle/>
        <a:p>
          <a:endParaRPr lang="fr-FR"/>
        </a:p>
      </dgm:t>
    </dgm:pt>
    <dgm:pt modelId="{D81C9F29-13E8-48FB-AB7B-5DC872D48113}" type="sibTrans" cxnId="{EB613011-51A8-4CB8-94AD-0037A25195A3}">
      <dgm:prSet/>
      <dgm:spPr/>
      <dgm:t>
        <a:bodyPr/>
        <a:lstStyle/>
        <a:p>
          <a:endParaRPr lang="fr-FR"/>
        </a:p>
      </dgm:t>
    </dgm:pt>
    <dgm:pt modelId="{63E6865D-01B6-4B4C-9FD1-388813AD0D4A}">
      <dgm:prSet phldrT="[Texte]"/>
      <dgm:spPr/>
      <dgm:t>
        <a:bodyPr/>
        <a:lstStyle/>
        <a:p>
          <a:r>
            <a:rPr lang="fr-FR" dirty="0" smtClean="0"/>
            <a:t>2004</a:t>
          </a:r>
          <a:endParaRPr lang="fr-FR" dirty="0"/>
        </a:p>
      </dgm:t>
    </dgm:pt>
    <dgm:pt modelId="{D8E5D63D-23FF-4D69-8730-C6AFDE342C90}" type="parTrans" cxnId="{6E2AE816-87C4-4601-92C9-AF6B6A5E40A6}">
      <dgm:prSet/>
      <dgm:spPr/>
      <dgm:t>
        <a:bodyPr/>
        <a:lstStyle/>
        <a:p>
          <a:endParaRPr lang="fr-FR"/>
        </a:p>
      </dgm:t>
    </dgm:pt>
    <dgm:pt modelId="{DB343FF1-3E32-4890-9066-75EE9A495FF1}" type="sibTrans" cxnId="{6E2AE816-87C4-4601-92C9-AF6B6A5E40A6}">
      <dgm:prSet/>
      <dgm:spPr/>
      <dgm:t>
        <a:bodyPr/>
        <a:lstStyle/>
        <a:p>
          <a:endParaRPr lang="fr-FR"/>
        </a:p>
      </dgm:t>
    </dgm:pt>
    <dgm:pt modelId="{48733F03-7E90-4504-A34C-25120DC1A3D5}">
      <dgm:prSet phldrT="[Texte]"/>
      <dgm:spPr/>
      <dgm:t>
        <a:bodyPr/>
        <a:lstStyle/>
        <a:p>
          <a:r>
            <a:rPr lang="fr-FR" dirty="0" smtClean="0"/>
            <a:t>Service de messagerie en ligne</a:t>
          </a:r>
          <a:endParaRPr lang="fr-FR" dirty="0"/>
        </a:p>
      </dgm:t>
    </dgm:pt>
    <dgm:pt modelId="{30EF8C75-396A-480D-B1D5-D3B03B63019F}" type="parTrans" cxnId="{DFB7FAD3-81B1-4241-A135-4778E7D7A170}">
      <dgm:prSet/>
      <dgm:spPr/>
      <dgm:t>
        <a:bodyPr/>
        <a:lstStyle/>
        <a:p>
          <a:endParaRPr lang="fr-FR"/>
        </a:p>
      </dgm:t>
    </dgm:pt>
    <dgm:pt modelId="{A86C7063-99D8-4D5D-92E6-0C4B3972D6A0}" type="sibTrans" cxnId="{DFB7FAD3-81B1-4241-A135-4778E7D7A170}">
      <dgm:prSet/>
      <dgm:spPr/>
      <dgm:t>
        <a:bodyPr/>
        <a:lstStyle/>
        <a:p>
          <a:endParaRPr lang="fr-FR"/>
        </a:p>
      </dgm:t>
    </dgm:pt>
    <dgm:pt modelId="{5D5A4787-1E95-475F-A0C6-B8E34431AC20}" type="pres">
      <dgm:prSet presAssocID="{4C407A37-A9A7-4522-B041-FCA30D343D8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605B07D-ED8D-466F-92EF-565E15BFD8B3}" type="pres">
      <dgm:prSet presAssocID="{4C407A37-A9A7-4522-B041-FCA30D343D8B}" presName="cycle" presStyleCnt="0"/>
      <dgm:spPr/>
    </dgm:pt>
    <dgm:pt modelId="{DD71570C-4A64-4248-9640-8C57A8082445}" type="pres">
      <dgm:prSet presAssocID="{4C407A37-A9A7-4522-B041-FCA30D343D8B}" presName="centerShape" presStyleCnt="0"/>
      <dgm:spPr/>
    </dgm:pt>
    <dgm:pt modelId="{046827A6-0309-48B5-A011-61D8F1020C9E}" type="pres">
      <dgm:prSet presAssocID="{4C407A37-A9A7-4522-B041-FCA30D343D8B}" presName="connSite" presStyleLbl="node1" presStyleIdx="0" presStyleCnt="4"/>
      <dgm:spPr/>
    </dgm:pt>
    <dgm:pt modelId="{D68A6411-6074-4E81-86D2-4AE39626BE21}" type="pres">
      <dgm:prSet presAssocID="{4C407A37-A9A7-4522-B041-FCA30D343D8B}" presName="visibl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r="-10000"/>
          </a:stretch>
        </a:blipFill>
      </dgm:spPr>
    </dgm:pt>
    <dgm:pt modelId="{9F26FACE-BBB8-464F-9C21-B3788BFB7804}" type="pres">
      <dgm:prSet presAssocID="{88828B98-5B49-488C-9FF2-4A791A917ACE}" presName="Name25" presStyleLbl="parChTrans1D1" presStyleIdx="0" presStyleCnt="3"/>
      <dgm:spPr/>
      <dgm:t>
        <a:bodyPr/>
        <a:lstStyle/>
        <a:p>
          <a:endParaRPr lang="fr-FR"/>
        </a:p>
      </dgm:t>
    </dgm:pt>
    <dgm:pt modelId="{DC3EC759-A09B-48F3-A88A-6B15A8EE9CD3}" type="pres">
      <dgm:prSet presAssocID="{E6E267A1-CF87-4DE4-BDD8-010E45244A6C}" presName="node" presStyleCnt="0"/>
      <dgm:spPr/>
    </dgm:pt>
    <dgm:pt modelId="{5A468091-2304-4E3B-A26B-E6869EF0BCEC}" type="pres">
      <dgm:prSet presAssocID="{E6E267A1-CF87-4DE4-BDD8-010E45244A6C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06B1C4-6438-4295-828D-026A1857D42B}" type="pres">
      <dgm:prSet presAssocID="{E6E267A1-CF87-4DE4-BDD8-010E45244A6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AA28C1-E065-4F92-8408-32D52EDA58B7}" type="pres">
      <dgm:prSet presAssocID="{CB8A18AC-87A5-474C-8ECB-1CE6BD45265D}" presName="Name25" presStyleLbl="parChTrans1D1" presStyleIdx="1" presStyleCnt="3"/>
      <dgm:spPr/>
      <dgm:t>
        <a:bodyPr/>
        <a:lstStyle/>
        <a:p>
          <a:endParaRPr lang="fr-FR"/>
        </a:p>
      </dgm:t>
    </dgm:pt>
    <dgm:pt modelId="{B1F22544-8771-4B5C-815D-1C3EA3D8F6B9}" type="pres">
      <dgm:prSet presAssocID="{95CDF12D-D39D-450F-8142-4CFB971CB5A3}" presName="node" presStyleCnt="0"/>
      <dgm:spPr/>
    </dgm:pt>
    <dgm:pt modelId="{685412F0-8E89-4138-934A-FB6449F43D36}" type="pres">
      <dgm:prSet presAssocID="{95CDF12D-D39D-450F-8142-4CFB971CB5A3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901C4A-8539-419C-904A-9F31125B8331}" type="pres">
      <dgm:prSet presAssocID="{95CDF12D-D39D-450F-8142-4CFB971CB5A3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3C1492-5F8B-4CAD-9B1F-6FD664372386}" type="pres">
      <dgm:prSet presAssocID="{A98C2586-34CB-4026-8D06-C4B949BB9DA3}" presName="Name25" presStyleLbl="parChTrans1D1" presStyleIdx="2" presStyleCnt="3"/>
      <dgm:spPr/>
      <dgm:t>
        <a:bodyPr/>
        <a:lstStyle/>
        <a:p>
          <a:endParaRPr lang="fr-FR"/>
        </a:p>
      </dgm:t>
    </dgm:pt>
    <dgm:pt modelId="{6C56B926-43A1-4A2C-9175-D249A996D5D5}" type="pres">
      <dgm:prSet presAssocID="{C7B31DD0-B8DC-41D2-BE4E-668D97D2A9E8}" presName="node" presStyleCnt="0"/>
      <dgm:spPr/>
    </dgm:pt>
    <dgm:pt modelId="{CA597EB7-1929-4820-93E3-4C7FF2088EEB}" type="pres">
      <dgm:prSet presAssocID="{C7B31DD0-B8DC-41D2-BE4E-668D97D2A9E8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647F2E-FF5D-40D5-B15A-AD2CCFC23D49}" type="pres">
      <dgm:prSet presAssocID="{C7B31DD0-B8DC-41D2-BE4E-668D97D2A9E8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CE4E692-8062-4DBE-A019-DD2B5699DC5D}" type="presOf" srcId="{95CDF12D-D39D-450F-8142-4CFB971CB5A3}" destId="{685412F0-8E89-4138-934A-FB6449F43D36}" srcOrd="0" destOrd="0" presId="urn:microsoft.com/office/officeart/2005/8/layout/radial2"/>
    <dgm:cxn modelId="{098C85E9-B8AD-41B8-BFAA-61E0D88BCA20}" srcId="{95CDF12D-D39D-450F-8142-4CFB971CB5A3}" destId="{D882D0DE-3874-4327-AF01-9C4FA19CCFD7}" srcOrd="0" destOrd="0" parTransId="{A3310821-7489-4498-ADC0-EC84E013B8FC}" sibTransId="{55D95DF8-9EB9-4368-BBA9-09F754A5BD3C}"/>
    <dgm:cxn modelId="{573E4DD4-A9C1-4F72-A63A-E364D3307E7E}" type="presOf" srcId="{4C407A37-A9A7-4522-B041-FCA30D343D8B}" destId="{5D5A4787-1E95-475F-A0C6-B8E34431AC20}" srcOrd="0" destOrd="0" presId="urn:microsoft.com/office/officeart/2005/8/layout/radial2"/>
    <dgm:cxn modelId="{D19F6162-8EA8-4BB0-B5AF-1F401C264B60}" type="presOf" srcId="{CB8A18AC-87A5-474C-8ECB-1CE6BD45265D}" destId="{BCAA28C1-E065-4F92-8408-32D52EDA58B7}" srcOrd="0" destOrd="0" presId="urn:microsoft.com/office/officeart/2005/8/layout/radial2"/>
    <dgm:cxn modelId="{04B97165-6927-4C68-9A21-18BF3CF38E1A}" type="presOf" srcId="{E13E99DC-5777-47F8-9431-3FD200C91A7F}" destId="{9C06B1C4-6438-4295-828D-026A1857D42B}" srcOrd="0" destOrd="0" presId="urn:microsoft.com/office/officeart/2005/8/layout/radial2"/>
    <dgm:cxn modelId="{8DA65B96-FA4D-4675-81EA-80C8400406FB}" type="presOf" srcId="{E6E267A1-CF87-4DE4-BDD8-010E45244A6C}" destId="{5A468091-2304-4E3B-A26B-E6869EF0BCEC}" srcOrd="0" destOrd="0" presId="urn:microsoft.com/office/officeart/2005/8/layout/radial2"/>
    <dgm:cxn modelId="{EB613011-51A8-4CB8-94AD-0037A25195A3}" srcId="{4C407A37-A9A7-4522-B041-FCA30D343D8B}" destId="{C7B31DD0-B8DC-41D2-BE4E-668D97D2A9E8}" srcOrd="2" destOrd="0" parTransId="{A98C2586-34CB-4026-8D06-C4B949BB9DA3}" sibTransId="{D81C9F29-13E8-48FB-AB7B-5DC872D48113}"/>
    <dgm:cxn modelId="{4724586D-A5F6-4573-BEA1-C987C1AE2944}" type="presOf" srcId="{88828B98-5B49-488C-9FF2-4A791A917ACE}" destId="{9F26FACE-BBB8-464F-9C21-B3788BFB7804}" srcOrd="0" destOrd="0" presId="urn:microsoft.com/office/officeart/2005/8/layout/radial2"/>
    <dgm:cxn modelId="{D4A555CF-72AE-4A85-9A20-9C2C75CF635E}" type="presOf" srcId="{63E6865D-01B6-4B4C-9FD1-388813AD0D4A}" destId="{11647F2E-FF5D-40D5-B15A-AD2CCFC23D49}" srcOrd="0" destOrd="0" presId="urn:microsoft.com/office/officeart/2005/8/layout/radial2"/>
    <dgm:cxn modelId="{6E2AE816-87C4-4601-92C9-AF6B6A5E40A6}" srcId="{C7B31DD0-B8DC-41D2-BE4E-668D97D2A9E8}" destId="{63E6865D-01B6-4B4C-9FD1-388813AD0D4A}" srcOrd="0" destOrd="0" parTransId="{D8E5D63D-23FF-4D69-8730-C6AFDE342C90}" sibTransId="{DB343FF1-3E32-4890-9066-75EE9A495FF1}"/>
    <dgm:cxn modelId="{DFB7FAD3-81B1-4241-A135-4778E7D7A170}" srcId="{C7B31DD0-B8DC-41D2-BE4E-668D97D2A9E8}" destId="{48733F03-7E90-4504-A34C-25120DC1A3D5}" srcOrd="1" destOrd="0" parTransId="{30EF8C75-396A-480D-B1D5-D3B03B63019F}" sibTransId="{A86C7063-99D8-4D5D-92E6-0C4B3972D6A0}"/>
    <dgm:cxn modelId="{F36E0765-659C-4312-A4D5-65168C87BA12}" type="presOf" srcId="{48733F03-7E90-4504-A34C-25120DC1A3D5}" destId="{11647F2E-FF5D-40D5-B15A-AD2CCFC23D49}" srcOrd="0" destOrd="1" presId="urn:microsoft.com/office/officeart/2005/8/layout/radial2"/>
    <dgm:cxn modelId="{CF760455-F510-4375-9AA8-D2D003046309}" srcId="{E6E267A1-CF87-4DE4-BDD8-010E45244A6C}" destId="{8E6EE27A-1CE4-4A01-AD83-5C3019938B9E}" srcOrd="1" destOrd="0" parTransId="{F40E684B-6A41-4E3B-A46B-A5A957378097}" sibTransId="{98412592-B254-424A-AF4C-93DB76434DF1}"/>
    <dgm:cxn modelId="{15FC8E81-A51D-415E-80D5-69E9D11448FB}" type="presOf" srcId="{C4686BAE-4676-4A1C-BB00-A478F7C13FC5}" destId="{F5901C4A-8539-419C-904A-9F31125B8331}" srcOrd="0" destOrd="1" presId="urn:microsoft.com/office/officeart/2005/8/layout/radial2"/>
    <dgm:cxn modelId="{CC54E4A4-2D63-4392-92A0-EA460A2075EC}" srcId="{4C407A37-A9A7-4522-B041-FCA30D343D8B}" destId="{95CDF12D-D39D-450F-8142-4CFB971CB5A3}" srcOrd="1" destOrd="0" parTransId="{CB8A18AC-87A5-474C-8ECB-1CE6BD45265D}" sibTransId="{9CAFE444-370A-443D-9194-B6752EF0250B}"/>
    <dgm:cxn modelId="{6F2F48FF-F904-4EDC-A898-9A2B4107641E}" srcId="{E6E267A1-CF87-4DE4-BDD8-010E45244A6C}" destId="{E13E99DC-5777-47F8-9431-3FD200C91A7F}" srcOrd="0" destOrd="0" parTransId="{49655B76-D895-4FB8-BD01-8F579EB2BBF6}" sibTransId="{946E51F5-6CF6-499A-BCD5-29B42776B95B}"/>
    <dgm:cxn modelId="{1D0466ED-BC05-4A85-BBC9-74600860A162}" type="presOf" srcId="{D882D0DE-3874-4327-AF01-9C4FA19CCFD7}" destId="{F5901C4A-8539-419C-904A-9F31125B8331}" srcOrd="0" destOrd="0" presId="urn:microsoft.com/office/officeart/2005/8/layout/radial2"/>
    <dgm:cxn modelId="{AA2799DC-4058-49C8-BB19-928719881B36}" type="presOf" srcId="{8E6EE27A-1CE4-4A01-AD83-5C3019938B9E}" destId="{9C06B1C4-6438-4295-828D-026A1857D42B}" srcOrd="0" destOrd="1" presId="urn:microsoft.com/office/officeart/2005/8/layout/radial2"/>
    <dgm:cxn modelId="{9BF992B1-0A92-4C15-9A21-4C64E6B9DB94}" srcId="{4C407A37-A9A7-4522-B041-FCA30D343D8B}" destId="{E6E267A1-CF87-4DE4-BDD8-010E45244A6C}" srcOrd="0" destOrd="0" parTransId="{88828B98-5B49-488C-9FF2-4A791A917ACE}" sibTransId="{46FD10AC-4BF6-474C-8FF5-8395DC2303CF}"/>
    <dgm:cxn modelId="{8D0D14C5-EA9B-4256-80F6-57EAE8116D3E}" type="presOf" srcId="{C7B31DD0-B8DC-41D2-BE4E-668D97D2A9E8}" destId="{CA597EB7-1929-4820-93E3-4C7FF2088EEB}" srcOrd="0" destOrd="0" presId="urn:microsoft.com/office/officeart/2005/8/layout/radial2"/>
    <dgm:cxn modelId="{3AB913B1-AAD5-4A5B-9B23-FC75AB6A36BC}" type="presOf" srcId="{A98C2586-34CB-4026-8D06-C4B949BB9DA3}" destId="{8F3C1492-5F8B-4CAD-9B1F-6FD664372386}" srcOrd="0" destOrd="0" presId="urn:microsoft.com/office/officeart/2005/8/layout/radial2"/>
    <dgm:cxn modelId="{450C6B7F-3A39-45C8-BFAB-F91AA68ACEF4}" srcId="{95CDF12D-D39D-450F-8142-4CFB971CB5A3}" destId="{C4686BAE-4676-4A1C-BB00-A478F7C13FC5}" srcOrd="1" destOrd="0" parTransId="{1B6AC7BF-A21A-4D13-96E1-290DC99F69FC}" sibTransId="{74D3B0CA-3678-417F-86B8-C24FC712EEFC}"/>
    <dgm:cxn modelId="{38609629-B899-40D8-B67A-69EFF103AC06}" type="presParOf" srcId="{5D5A4787-1E95-475F-A0C6-B8E34431AC20}" destId="{E605B07D-ED8D-466F-92EF-565E15BFD8B3}" srcOrd="0" destOrd="0" presId="urn:microsoft.com/office/officeart/2005/8/layout/radial2"/>
    <dgm:cxn modelId="{AC23DDDF-C37C-49D9-9E8A-514357BD90CD}" type="presParOf" srcId="{E605B07D-ED8D-466F-92EF-565E15BFD8B3}" destId="{DD71570C-4A64-4248-9640-8C57A8082445}" srcOrd="0" destOrd="0" presId="urn:microsoft.com/office/officeart/2005/8/layout/radial2"/>
    <dgm:cxn modelId="{ADBF4320-E6E1-4356-8908-EC2F51BA326C}" type="presParOf" srcId="{DD71570C-4A64-4248-9640-8C57A8082445}" destId="{046827A6-0309-48B5-A011-61D8F1020C9E}" srcOrd="0" destOrd="0" presId="urn:microsoft.com/office/officeart/2005/8/layout/radial2"/>
    <dgm:cxn modelId="{5744CE79-9A94-41BE-9DDB-7981E4683BB0}" type="presParOf" srcId="{DD71570C-4A64-4248-9640-8C57A8082445}" destId="{D68A6411-6074-4E81-86D2-4AE39626BE21}" srcOrd="1" destOrd="0" presId="urn:microsoft.com/office/officeart/2005/8/layout/radial2"/>
    <dgm:cxn modelId="{61D94396-6D4E-449B-B8B0-59866D08F229}" type="presParOf" srcId="{E605B07D-ED8D-466F-92EF-565E15BFD8B3}" destId="{9F26FACE-BBB8-464F-9C21-B3788BFB7804}" srcOrd="1" destOrd="0" presId="urn:microsoft.com/office/officeart/2005/8/layout/radial2"/>
    <dgm:cxn modelId="{492A4250-14A2-43FC-BF6F-E547B4E44979}" type="presParOf" srcId="{E605B07D-ED8D-466F-92EF-565E15BFD8B3}" destId="{DC3EC759-A09B-48F3-A88A-6B15A8EE9CD3}" srcOrd="2" destOrd="0" presId="urn:microsoft.com/office/officeart/2005/8/layout/radial2"/>
    <dgm:cxn modelId="{348A2713-365B-4BAE-B1B4-FAEB874CF4F9}" type="presParOf" srcId="{DC3EC759-A09B-48F3-A88A-6B15A8EE9CD3}" destId="{5A468091-2304-4E3B-A26B-E6869EF0BCEC}" srcOrd="0" destOrd="0" presId="urn:microsoft.com/office/officeart/2005/8/layout/radial2"/>
    <dgm:cxn modelId="{6BBF6E84-A30D-4493-A8A8-47025AE3D54D}" type="presParOf" srcId="{DC3EC759-A09B-48F3-A88A-6B15A8EE9CD3}" destId="{9C06B1C4-6438-4295-828D-026A1857D42B}" srcOrd="1" destOrd="0" presId="urn:microsoft.com/office/officeart/2005/8/layout/radial2"/>
    <dgm:cxn modelId="{1FF3681E-DFED-45FA-9B77-00D3C8DB53F0}" type="presParOf" srcId="{E605B07D-ED8D-466F-92EF-565E15BFD8B3}" destId="{BCAA28C1-E065-4F92-8408-32D52EDA58B7}" srcOrd="3" destOrd="0" presId="urn:microsoft.com/office/officeart/2005/8/layout/radial2"/>
    <dgm:cxn modelId="{119CF83C-5A0E-4B08-AD26-E06485014FF5}" type="presParOf" srcId="{E605B07D-ED8D-466F-92EF-565E15BFD8B3}" destId="{B1F22544-8771-4B5C-815D-1C3EA3D8F6B9}" srcOrd="4" destOrd="0" presId="urn:microsoft.com/office/officeart/2005/8/layout/radial2"/>
    <dgm:cxn modelId="{734E5794-6B42-4B24-98D7-E77866A6E865}" type="presParOf" srcId="{B1F22544-8771-4B5C-815D-1C3EA3D8F6B9}" destId="{685412F0-8E89-4138-934A-FB6449F43D36}" srcOrd="0" destOrd="0" presId="urn:microsoft.com/office/officeart/2005/8/layout/radial2"/>
    <dgm:cxn modelId="{0F3C2CD3-7E87-4B56-AC5F-5A18DAD32E7C}" type="presParOf" srcId="{B1F22544-8771-4B5C-815D-1C3EA3D8F6B9}" destId="{F5901C4A-8539-419C-904A-9F31125B8331}" srcOrd="1" destOrd="0" presId="urn:microsoft.com/office/officeart/2005/8/layout/radial2"/>
    <dgm:cxn modelId="{296A9423-C22A-44E9-B3BF-B3177A0AEEBE}" type="presParOf" srcId="{E605B07D-ED8D-466F-92EF-565E15BFD8B3}" destId="{8F3C1492-5F8B-4CAD-9B1F-6FD664372386}" srcOrd="5" destOrd="0" presId="urn:microsoft.com/office/officeart/2005/8/layout/radial2"/>
    <dgm:cxn modelId="{77556CE1-2B98-40F6-A9B2-6DB006FC8AF7}" type="presParOf" srcId="{E605B07D-ED8D-466F-92EF-565E15BFD8B3}" destId="{6C56B926-43A1-4A2C-9175-D249A996D5D5}" srcOrd="6" destOrd="0" presId="urn:microsoft.com/office/officeart/2005/8/layout/radial2"/>
    <dgm:cxn modelId="{DAB9C6FD-DEC8-46E8-97CE-3BB724686E0E}" type="presParOf" srcId="{6C56B926-43A1-4A2C-9175-D249A996D5D5}" destId="{CA597EB7-1929-4820-93E3-4C7FF2088EEB}" srcOrd="0" destOrd="0" presId="urn:microsoft.com/office/officeart/2005/8/layout/radial2"/>
    <dgm:cxn modelId="{253C787F-4191-4714-B221-1C3112775AA4}" type="presParOf" srcId="{6C56B926-43A1-4A2C-9175-D249A996D5D5}" destId="{11647F2E-FF5D-40D5-B15A-AD2CCFC23D4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3C1492-5F8B-4CAD-9B1F-6FD664372386}">
      <dsp:nvSpPr>
        <dsp:cNvPr id="0" name=""/>
        <dsp:cNvSpPr/>
      </dsp:nvSpPr>
      <dsp:spPr>
        <a:xfrm rot="2561083">
          <a:off x="1416057" y="1496846"/>
          <a:ext cx="331883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331883" y="233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AA28C1-E065-4F92-8408-32D52EDA58B7}">
      <dsp:nvSpPr>
        <dsp:cNvPr id="0" name=""/>
        <dsp:cNvSpPr/>
      </dsp:nvSpPr>
      <dsp:spPr>
        <a:xfrm>
          <a:off x="1460016" y="1046215"/>
          <a:ext cx="368697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368697" y="233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26FACE-BBB8-464F-9C21-B3788BFB7804}">
      <dsp:nvSpPr>
        <dsp:cNvPr id="0" name=""/>
        <dsp:cNvSpPr/>
      </dsp:nvSpPr>
      <dsp:spPr>
        <a:xfrm rot="19106023">
          <a:off x="1411335" y="592832"/>
          <a:ext cx="386643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386643" y="233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A6411-6074-4E81-86D2-4AE39626BE21}">
      <dsp:nvSpPr>
        <dsp:cNvPr id="0" name=""/>
        <dsp:cNvSpPr/>
      </dsp:nvSpPr>
      <dsp:spPr>
        <a:xfrm>
          <a:off x="569648" y="545848"/>
          <a:ext cx="1047491" cy="104749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468091-2304-4E3B-A26B-E6869EF0BCEC}">
      <dsp:nvSpPr>
        <dsp:cNvPr id="0" name=""/>
        <dsp:cNvSpPr/>
      </dsp:nvSpPr>
      <dsp:spPr>
        <a:xfrm>
          <a:off x="1675468" y="216"/>
          <a:ext cx="586393" cy="5863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i="0" kern="1200" dirty="0" smtClean="0"/>
            <a:t>Images</a:t>
          </a:r>
          <a:endParaRPr lang="fr-FR" sz="800" i="0" kern="1200" dirty="0"/>
        </a:p>
      </dsp:txBody>
      <dsp:txXfrm>
        <a:off x="1761343" y="86091"/>
        <a:ext cx="414643" cy="414643"/>
      </dsp:txXfrm>
    </dsp:sp>
    <dsp:sp modelId="{9C06B1C4-6438-4295-828D-026A1857D42B}">
      <dsp:nvSpPr>
        <dsp:cNvPr id="0" name=""/>
        <dsp:cNvSpPr/>
      </dsp:nvSpPr>
      <dsp:spPr>
        <a:xfrm>
          <a:off x="2320501" y="216"/>
          <a:ext cx="879590" cy="586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2001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Recherche d’images</a:t>
          </a:r>
          <a:endParaRPr lang="fr-FR" sz="900" kern="1200" dirty="0"/>
        </a:p>
      </dsp:txBody>
      <dsp:txXfrm>
        <a:off x="2320501" y="216"/>
        <a:ext cx="879590" cy="586393"/>
      </dsp:txXfrm>
    </dsp:sp>
    <dsp:sp modelId="{685412F0-8E89-4138-934A-FB6449F43D36}">
      <dsp:nvSpPr>
        <dsp:cNvPr id="0" name=""/>
        <dsp:cNvSpPr/>
      </dsp:nvSpPr>
      <dsp:spPr>
        <a:xfrm>
          <a:off x="1828713" y="755347"/>
          <a:ext cx="628494" cy="6284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Actualités</a:t>
          </a:r>
          <a:endParaRPr lang="fr-FR" sz="800" kern="1200" dirty="0"/>
        </a:p>
      </dsp:txBody>
      <dsp:txXfrm>
        <a:off x="1920754" y="847388"/>
        <a:ext cx="444412" cy="444412"/>
      </dsp:txXfrm>
    </dsp:sp>
    <dsp:sp modelId="{F5901C4A-8539-419C-904A-9F31125B8331}">
      <dsp:nvSpPr>
        <dsp:cNvPr id="0" name=""/>
        <dsp:cNvSpPr/>
      </dsp:nvSpPr>
      <dsp:spPr>
        <a:xfrm>
          <a:off x="2520058" y="755347"/>
          <a:ext cx="942742" cy="62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2001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Regroupe les infos venant de sources multiples</a:t>
          </a:r>
          <a:endParaRPr lang="fr-FR" sz="900" kern="1200" dirty="0"/>
        </a:p>
      </dsp:txBody>
      <dsp:txXfrm>
        <a:off x="2520058" y="755347"/>
        <a:ext cx="942742" cy="628494"/>
      </dsp:txXfrm>
    </dsp:sp>
    <dsp:sp modelId="{CA597EB7-1929-4820-93E3-4C7FF2088EEB}">
      <dsp:nvSpPr>
        <dsp:cNvPr id="0" name=""/>
        <dsp:cNvSpPr/>
      </dsp:nvSpPr>
      <dsp:spPr>
        <a:xfrm>
          <a:off x="1620736" y="1531528"/>
          <a:ext cx="628494" cy="6284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Gmail</a:t>
          </a:r>
          <a:endParaRPr lang="fr-FR" sz="800" kern="1200" dirty="0"/>
        </a:p>
      </dsp:txBody>
      <dsp:txXfrm>
        <a:off x="1712777" y="1623569"/>
        <a:ext cx="444412" cy="444412"/>
      </dsp:txXfrm>
    </dsp:sp>
    <dsp:sp modelId="{11647F2E-FF5D-40D5-B15A-AD2CCFC23D49}">
      <dsp:nvSpPr>
        <dsp:cNvPr id="0" name=""/>
        <dsp:cNvSpPr/>
      </dsp:nvSpPr>
      <dsp:spPr>
        <a:xfrm>
          <a:off x="2312081" y="1531528"/>
          <a:ext cx="942742" cy="628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2004</a:t>
          </a:r>
          <a:endParaRPr lang="fr-FR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900" kern="1200" dirty="0" smtClean="0"/>
            <a:t>Service de messagerie en ligne</a:t>
          </a:r>
          <a:endParaRPr lang="fr-FR" sz="900" kern="1200" dirty="0"/>
        </a:p>
      </dsp:txBody>
      <dsp:txXfrm>
        <a:off x="2312081" y="1531528"/>
        <a:ext cx="942742" cy="628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BE0A9-1F88-4FCA-8659-7ED33209FB81}" type="datetimeFigureOut">
              <a:rPr lang="fr-FR" smtClean="0"/>
              <a:t>28/05/2013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D2BE5-441B-484C-A2AB-595E344DB31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4710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374" y="0"/>
            <a:ext cx="2293626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686050"/>
            <a:ext cx="3962400" cy="16002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085850"/>
            <a:ext cx="3962400" cy="16002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9" y="4819651"/>
            <a:ext cx="2819399" cy="95249"/>
          </a:xfrm>
        </p:spPr>
        <p:txBody>
          <a:bodyPr/>
          <a:lstStyle/>
          <a:p>
            <a:fld id="{537DBA9D-E9B1-43F4-9D7D-F74AFD2A6F48}" type="datetimeFigureOut">
              <a:rPr lang="fr-FR" smtClean="0"/>
              <a:t>28/05/2013</a:t>
            </a:fld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4800600"/>
            <a:ext cx="457200" cy="114300"/>
          </a:xfrm>
        </p:spPr>
        <p:txBody>
          <a:bodyPr/>
          <a:lstStyle>
            <a:lvl1pPr algn="r">
              <a:defRPr/>
            </a:lvl1pPr>
          </a:lstStyle>
          <a:p>
            <a:fld id="{2F07FC07-72E5-4394-9DC0-4DD5FC485E4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1" y="4722186"/>
            <a:ext cx="2820987" cy="114300"/>
          </a:xfrm>
        </p:spPr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BA9D-E9B1-43F4-9D7D-F74AFD2A6F48}" type="datetimeFigureOut">
              <a:rPr lang="fr-FR" smtClean="0"/>
              <a:t>28/05/2013</a:t>
            </a:fld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7FC07-72E5-4394-9DC0-4DD5FC485E4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BA9D-E9B1-43F4-9D7D-F74AFD2A6F48}" type="datetimeFigureOut">
              <a:rPr lang="fr-FR" smtClean="0"/>
              <a:t>28/05/2013</a:t>
            </a:fld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7FC07-72E5-4394-9DC0-4DD5FC485E4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1"/>
            <a:ext cx="3657600" cy="428624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BA9D-E9B1-43F4-9D7D-F74AFD2A6F48}" type="datetimeFigureOut">
              <a:rPr lang="fr-FR" smtClean="0"/>
              <a:t>28/05/2013</a:t>
            </a:fld>
            <a:endParaRPr lang="fr-F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7FC07-72E5-4394-9DC0-4DD5FC485E4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0"/>
            <a:ext cx="2293626" cy="51435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9" y="4819651"/>
            <a:ext cx="2819399" cy="95249"/>
          </a:xfrm>
        </p:spPr>
        <p:txBody>
          <a:bodyPr/>
          <a:lstStyle/>
          <a:p>
            <a:fld id="{537DBA9D-E9B1-43F4-9D7D-F74AFD2A6F48}" type="datetimeFigureOut">
              <a:rPr lang="fr-FR" smtClean="0"/>
              <a:t>28/05/2013</a:t>
            </a:fld>
            <a:endParaRPr lang="fr-FR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4800600"/>
            <a:ext cx="533400" cy="114300"/>
          </a:xfrm>
        </p:spPr>
        <p:txBody>
          <a:bodyPr/>
          <a:lstStyle/>
          <a:p>
            <a:fld id="{2F07FC07-72E5-4394-9DC0-4DD5FC485E4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1" y="4722186"/>
            <a:ext cx="2820987" cy="1143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200400" cy="131445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1" y="2683668"/>
            <a:ext cx="3200645" cy="1094825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71750"/>
            <a:ext cx="3124200" cy="200025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2900"/>
            <a:ext cx="3124200" cy="200025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342901"/>
            <a:ext cx="2819400" cy="428624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BA9D-E9B1-43F4-9D7D-F74AFD2A6F48}" type="datetimeFigureOut">
              <a:rPr lang="fr-FR" smtClean="0"/>
              <a:t>28/05/2013</a:t>
            </a:fld>
            <a:endParaRPr lang="fr-FR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7FC07-72E5-4394-9DC0-4DD5FC485E4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428"/>
            <a:ext cx="3581400" cy="30837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06466"/>
            <a:ext cx="3581400" cy="1893834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2571750"/>
            <a:ext cx="3581400" cy="30837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2880121"/>
            <a:ext cx="3581400" cy="1886399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342901"/>
            <a:ext cx="2819400" cy="428624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BA9D-E9B1-43F4-9D7D-F74AFD2A6F48}" type="datetimeFigureOut">
              <a:rPr lang="fr-FR" smtClean="0"/>
              <a:t>28/05/2013</a:t>
            </a:fld>
            <a:endParaRPr lang="fr-F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7FC07-72E5-4394-9DC0-4DD5FC485E4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42900"/>
            <a:ext cx="3962400" cy="42862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BA9D-E9B1-43F4-9D7D-F74AFD2A6F48}" type="datetimeFigureOut">
              <a:rPr lang="fr-FR" smtClean="0"/>
              <a:t>28/05/2013</a:t>
            </a:fld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7FC07-72E5-4394-9DC0-4DD5FC485E4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BA9D-E9B1-43F4-9D7D-F74AFD2A6F48}" type="datetimeFigureOut">
              <a:rPr lang="fr-FR" smtClean="0"/>
              <a:t>28/05/2013</a:t>
            </a:fld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7FC07-72E5-4394-9DC0-4DD5FC485E4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257300"/>
            <a:ext cx="2514600" cy="1406128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7300"/>
            <a:ext cx="4700016" cy="26289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2664279"/>
            <a:ext cx="2209800" cy="1221921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BA9D-E9B1-43F4-9D7D-F74AFD2A6F48}" type="datetimeFigureOut">
              <a:rPr lang="fr-FR" smtClean="0"/>
              <a:t>28/05/2013</a:t>
            </a:fld>
            <a:endParaRPr lang="fr-FR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7FC07-72E5-4394-9DC0-4DD5FC485E4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1" y="1257300"/>
            <a:ext cx="4696967" cy="2628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257300"/>
            <a:ext cx="2514600" cy="1406979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2664279"/>
            <a:ext cx="2209800" cy="1221921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BA9D-E9B1-43F4-9D7D-F74AFD2A6F48}" type="datetimeFigureOut">
              <a:rPr lang="fr-FR" smtClean="0"/>
              <a:t>28/05/2013</a:t>
            </a:fld>
            <a:endParaRPr lang="fr-FR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07FC07-72E5-4394-9DC0-4DD5FC485E4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3694" y="0"/>
            <a:ext cx="320307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342900"/>
            <a:ext cx="2819400" cy="428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2901"/>
            <a:ext cx="3657600" cy="428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4800600"/>
            <a:ext cx="533400" cy="11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07FC07-72E5-4394-9DC0-4DD5FC485E4B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2" y="4819651"/>
            <a:ext cx="2819399" cy="95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7DBA9D-E9B1-43F4-9D7D-F74AFD2A6F48}" type="datetimeFigureOut">
              <a:rPr lang="fr-FR" smtClean="0"/>
              <a:t>28/05/2013</a:t>
            </a:fld>
            <a:endParaRPr lang="fr-F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4" y="4722186"/>
            <a:ext cx="2820987" cy="114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oursier.com/actions/graphiques/google-US38259P5089,US.html" TargetMode="External"/><Relationship Id="rId3" Type="http://schemas.openxmlformats.org/officeDocument/2006/relationships/hyperlink" Target="http://www.brocooli.com/" TargetMode="External"/><Relationship Id="rId7" Type="http://schemas.openxmlformats.org/officeDocument/2006/relationships/hyperlink" Target="http://www.webrankinfo.com/" TargetMode="External"/><Relationship Id="rId2" Type="http://schemas.openxmlformats.org/officeDocument/2006/relationships/hyperlink" Target="http://data-arts.appspot.com/globe-search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about/company/products/" TargetMode="External"/><Relationship Id="rId11" Type="http://schemas.openxmlformats.org/officeDocument/2006/relationships/hyperlink" Target="http://www.google.com/doodles/finder/2012/All%20doodles" TargetMode="External"/><Relationship Id="rId5" Type="http://schemas.openxmlformats.org/officeDocument/2006/relationships/hyperlink" Target="http://www.google.com/about/company/philosophy/" TargetMode="External"/><Relationship Id="rId10" Type="http://schemas.openxmlformats.org/officeDocument/2006/relationships/hyperlink" Target="http://money.cnn.com/magazines/fortune/bestcompanies/2011/snapshots/4.html" TargetMode="External"/><Relationship Id="rId4" Type="http://schemas.openxmlformats.org/officeDocument/2006/relationships/hyperlink" Target="http://www.journaldunet.com/0610/061010-google.shtml" TargetMode="External"/><Relationship Id="rId9" Type="http://schemas.openxmlformats.org/officeDocument/2006/relationships/hyperlink" Target="http://www.gizmodo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www.google.fr/intl/fr/about/products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800" spc="300" dirty="0" smtClean="0"/>
              <a:t>Et son impact mondial.</a:t>
            </a:r>
            <a:endParaRPr lang="fr-FR" sz="1800" spc="3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545636"/>
            <a:ext cx="2448272" cy="78581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081526" y="2303"/>
            <a:ext cx="20882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</a:rPr>
              <a:t>Google</a:t>
            </a:r>
          </a:p>
          <a:p>
            <a:pPr algn="ctr"/>
            <a:endParaRPr lang="fr-FR" sz="900" spc="300" dirty="0" smtClean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Ce qu’est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Naissance de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développement de la firme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La multiplication des services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Les acquisitions / investissements-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constante innovation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Google Glass Project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Nouvelle fonction de Google Maps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 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 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De plus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volume d’informations</a:t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 échangées et quantifiées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bonne santé financière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Mais tout n’est pas parfait dans l’écosystème Google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Sources</a:t>
            </a:r>
          </a:p>
          <a:p>
            <a:pPr algn="ctr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73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0"/>
            <a:ext cx="4320480" cy="50405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- Google en tant qu’employeur -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-286409" y="3795886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fr-FR" i="0" dirty="0" smtClean="0"/>
              <a:t>1 journée par semaine est laissée à chaque employé pour développer ses propres idées</a:t>
            </a:r>
          </a:p>
          <a:p>
            <a:pPr>
              <a:buFont typeface="Arial"/>
              <a:buChar char="•"/>
            </a:pPr>
            <a:endParaRPr lang="fr-FR" i="0" dirty="0"/>
          </a:p>
        </p:txBody>
      </p:sp>
      <p:sp>
        <p:nvSpPr>
          <p:cNvPr id="7" name="Rectangle 6"/>
          <p:cNvSpPr/>
          <p:nvPr/>
        </p:nvSpPr>
        <p:spPr>
          <a:xfrm>
            <a:off x="130806" y="987574"/>
            <a:ext cx="5593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b="0" i="0" dirty="0" smtClean="0">
                <a:effectLst/>
              </a:rPr>
              <a:t>une piscine à courant, une crèche pour les enfants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3608" y="3147814"/>
            <a:ext cx="4614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i="0" dirty="0" smtClean="0">
                <a:solidFill>
                  <a:srgbClr val="000000"/>
                </a:solidFill>
                <a:effectLst/>
              </a:rPr>
              <a:t>30 sortes de céréales pour le petit-déjeuner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30806" y="1598798"/>
            <a:ext cx="5286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i="0" dirty="0" smtClean="0">
                <a:solidFill>
                  <a:srgbClr val="000000"/>
                </a:solidFill>
                <a:effectLst/>
              </a:rPr>
              <a:t>au siège : repas livrés à domicile pour les employées en congé maternité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73608" y="2392600"/>
            <a:ext cx="4552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b="0" i="0" dirty="0" smtClean="0">
                <a:solidFill>
                  <a:srgbClr val="000000"/>
                </a:solidFill>
                <a:effectLst/>
              </a:rPr>
              <a:t>massages, laverie automatique, médecin et banquier sur place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081526" y="2303"/>
            <a:ext cx="20882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</a:rPr>
              <a:t>Google</a:t>
            </a:r>
          </a:p>
          <a:p>
            <a:pPr algn="ctr"/>
            <a:endParaRPr lang="fr-FR" sz="900" spc="300" dirty="0" smtClean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Ce qu’est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Naissance de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développement de la firme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La multiplication des services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Les acquisitions / investissements-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constante innovation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Google Glass Project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Nouvelle fonction de Google Maps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rgbClr val="FF0000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rgbClr val="FF0000"/>
                </a:solidFill>
              </a:rPr>
              <a:t>- De plus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volume d’informations</a:t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 échangées et quantifiées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bonne santé financière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Mais tout n’est pas parfait dans l’écosystème Google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Sources</a:t>
            </a:r>
          </a:p>
          <a:p>
            <a:pPr algn="ctr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852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059832" y="12265"/>
            <a:ext cx="288032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- De plus -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5496" y="699542"/>
            <a:ext cx="8891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L’entreprise fait souvent l’apologie de ses projets/produit en se servant de l’humour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La résultante est que cela véhicule une image sympathique de la firme de Mountain View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8827" y="2219526"/>
            <a:ext cx="2435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2"/>
                </a:solidFill>
              </a:rPr>
              <a:t>Google </a:t>
            </a:r>
            <a:r>
              <a:rPr lang="fr-FR" sz="1600" dirty="0">
                <a:solidFill>
                  <a:schemeClr val="accent2"/>
                </a:solidFill>
              </a:rPr>
              <a:t>M</a:t>
            </a:r>
            <a:r>
              <a:rPr lang="fr-FR" sz="1600" dirty="0" smtClean="0">
                <a:solidFill>
                  <a:schemeClr val="accent2"/>
                </a:solidFill>
              </a:rPr>
              <a:t>aps version 8 bits</a:t>
            </a:r>
            <a:endParaRPr lang="fr-FR" sz="1600" dirty="0">
              <a:solidFill>
                <a:schemeClr val="accent2"/>
              </a:solidFill>
            </a:endParaRPr>
          </a:p>
        </p:txBody>
      </p:sp>
      <p:pic>
        <p:nvPicPr>
          <p:cNvPr id="2050" name="Picture 2" descr="google-m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2" y="2571750"/>
            <a:ext cx="2902264" cy="2100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izmodo.fr/wp-content/uploads/2010/05/500x_500x_googledoo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91" y="3190008"/>
            <a:ext cx="2587481" cy="864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207536" y="2219526"/>
            <a:ext cx="2642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2"/>
                </a:solidFill>
              </a:rPr>
              <a:t>Un des doodles de Google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reprenant PAC MAN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95017" y="192196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FR" dirty="0" smtClean="0"/>
              <a:t>100 Millions de $ investie dans leur campus en 2011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602037" y="3130774"/>
            <a:ext cx="3266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FR" dirty="0"/>
              <a:t>Google entretient les </a:t>
            </a:r>
            <a:endParaRPr lang="fr-FR" dirty="0" smtClean="0"/>
          </a:p>
          <a:p>
            <a:pPr algn="ctr"/>
            <a:r>
              <a:rPr lang="fr-FR" dirty="0" smtClean="0"/>
              <a:t>veufs/veuves </a:t>
            </a:r>
            <a:r>
              <a:rPr lang="fr-FR" dirty="0"/>
              <a:t>de ses </a:t>
            </a:r>
            <a:r>
              <a:rPr lang="fr-FR" dirty="0" smtClean="0"/>
              <a:t>employé(e)s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054646" y="4238037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50" dirty="0"/>
              <a:t>il </a:t>
            </a:r>
            <a:r>
              <a:rPr lang="fr-FR" sz="1050" dirty="0" smtClean="0"/>
              <a:t>sera </a:t>
            </a:r>
            <a:r>
              <a:rPr lang="fr-FR" sz="1050" dirty="0"/>
              <a:t>versé 50% des revenus du/de la Googler durant </a:t>
            </a:r>
            <a:r>
              <a:rPr lang="fr-FR" sz="1050" dirty="0" smtClean="0"/>
              <a:t>10 ans. </a:t>
            </a:r>
            <a:r>
              <a:rPr lang="fr-FR" sz="1050" dirty="0"/>
              <a:t>Aussi, les enfants du ou de la Googler décédé disposeront d’un « don » de 1000$ chaque mois</a:t>
            </a:r>
          </a:p>
        </p:txBody>
      </p:sp>
      <p:cxnSp>
        <p:nvCxnSpPr>
          <p:cNvPr id="14" name="Connecteur droit avec flèche 13"/>
          <p:cNvCxnSpPr>
            <a:stCxn id="11" idx="2"/>
            <a:endCxn id="12" idx="0"/>
          </p:cNvCxnSpPr>
          <p:nvPr/>
        </p:nvCxnSpPr>
        <p:spPr>
          <a:xfrm flipH="1">
            <a:off x="6340646" y="3777105"/>
            <a:ext cx="894531" cy="4609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1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16" y="411510"/>
            <a:ext cx="7200800" cy="37636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- Le volume d’informations</a:t>
            </a:r>
            <a:br>
              <a:rPr lang="fr-FR" dirty="0" smtClean="0"/>
            </a:br>
            <a:r>
              <a:rPr lang="fr-FR" dirty="0" smtClean="0"/>
              <a:t> échangées et quantifiées -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267814" y="10595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FR" dirty="0"/>
              <a:t>+ de 1 milliard de visiteurs uniques mensuels sur l'ensemble des sites de Google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9557" y="20676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FR" dirty="0"/>
              <a:t>Google connait environ </a:t>
            </a:r>
            <a:r>
              <a:rPr lang="fr-FR" dirty="0" smtClean="0"/>
              <a:t>30 000 milliards de </a:t>
            </a:r>
            <a:r>
              <a:rPr lang="fr-FR" dirty="0"/>
              <a:t>documents sur le </a:t>
            </a:r>
            <a:r>
              <a:rPr lang="fr-FR" dirty="0" smtClean="0"/>
              <a:t>web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269556" y="2859782"/>
            <a:ext cx="5030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FR" dirty="0"/>
              <a:t>Plus de 100 milliards de requêtes sont faites chaque mois sur </a:t>
            </a:r>
            <a:r>
              <a:rPr lang="fr-FR" dirty="0" smtClean="0"/>
              <a:t>Google (3,3 milliards par jours)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269557" y="36518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FR" dirty="0"/>
              <a:t>l'interface de recherche de Google est disponible dans plus de 112 langues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081526" y="2303"/>
            <a:ext cx="20882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</a:rPr>
              <a:t>Google</a:t>
            </a:r>
          </a:p>
          <a:p>
            <a:pPr algn="ctr"/>
            <a:endParaRPr lang="fr-FR" sz="900" spc="300" dirty="0" smtClean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Ce qu’est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Naissance de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développement de la firme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La multiplication des services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Les acquisitions / investissements-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constante innovation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Google Glass Project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Nouvelle fonction de Google Maps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De plus -</a:t>
            </a:r>
          </a:p>
          <a:p>
            <a:pPr algn="ctr"/>
            <a:r>
              <a:rPr lang="fr-FR" sz="800" dirty="0" smtClean="0">
                <a:solidFill>
                  <a:srgbClr val="FF0000"/>
                </a:solidFill>
              </a:rPr>
              <a:t>- Le volume d’informations</a:t>
            </a:r>
            <a:br>
              <a:rPr lang="fr-FR" sz="800" dirty="0" smtClean="0">
                <a:solidFill>
                  <a:srgbClr val="FF0000"/>
                </a:solidFill>
              </a:rPr>
            </a:br>
            <a:r>
              <a:rPr lang="fr-FR" sz="800" dirty="0" smtClean="0">
                <a:solidFill>
                  <a:srgbClr val="FF0000"/>
                </a:solidFill>
              </a:rPr>
              <a:t> échangées et quantifiées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bonne santé financière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Mais tout n’est pas parfait dans l’écosystème Google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Sources</a:t>
            </a:r>
          </a:p>
          <a:p>
            <a:pPr algn="ctr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4214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1" y="486400"/>
            <a:ext cx="6024095" cy="3415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455254" y="123478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Volume de requêtes dans le monde par langage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299683" y="771550"/>
            <a:ext cx="222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u="sng" spc="300" dirty="0" smtClean="0"/>
              <a:t>Ce qui implique</a:t>
            </a:r>
            <a:endParaRPr lang="fr-FR" u="sng" spc="300" dirty="0"/>
          </a:p>
        </p:txBody>
      </p:sp>
      <p:sp>
        <p:nvSpPr>
          <p:cNvPr id="7" name="ZoneTexte 6"/>
          <p:cNvSpPr txBox="1"/>
          <p:nvPr/>
        </p:nvSpPr>
        <p:spPr>
          <a:xfrm>
            <a:off x="6040566" y="1275606"/>
            <a:ext cx="274512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FR" sz="1400" dirty="0"/>
              <a:t>Google est le numéro 1 de la publicité en ligne</a:t>
            </a:r>
            <a:endParaRPr lang="fr-FR" sz="1400" dirty="0" smtClean="0"/>
          </a:p>
          <a:p>
            <a:pPr algn="ctr"/>
            <a:endParaRPr lang="fr-FR" sz="1400" dirty="0"/>
          </a:p>
          <a:p>
            <a:pPr marL="285750" indent="-285750" algn="ctr">
              <a:buFont typeface="Arial" pitchFamily="34" charset="0"/>
              <a:buChar char="•"/>
            </a:pPr>
            <a:r>
              <a:rPr lang="fr-FR" sz="1400" dirty="0" smtClean="0"/>
              <a:t>la </a:t>
            </a:r>
            <a:r>
              <a:rPr lang="fr-FR" sz="1400" dirty="0"/>
              <a:t>publicité représente </a:t>
            </a:r>
            <a:r>
              <a:rPr lang="fr-FR" sz="1400" dirty="0" smtClean="0"/>
              <a:t>environs 97</a:t>
            </a:r>
            <a:r>
              <a:rPr lang="fr-FR" sz="1400" dirty="0"/>
              <a:t>% du chiffre d'affaires de </a:t>
            </a:r>
            <a:r>
              <a:rPr lang="fr-FR" sz="1400" dirty="0" smtClean="0"/>
              <a:t>Google</a:t>
            </a:r>
          </a:p>
          <a:p>
            <a:pPr algn="ctr"/>
            <a:endParaRPr lang="fr-FR" dirty="0" smtClean="0"/>
          </a:p>
          <a:p>
            <a:pPr marL="285750" indent="-285750" algn="ctr">
              <a:buFont typeface="Arial" pitchFamily="34" charset="0"/>
              <a:buChar char="•"/>
            </a:pPr>
            <a:r>
              <a:rPr lang="fr-FR" sz="1400" dirty="0" smtClean="0"/>
              <a:t>Le plus gros réseau informatique mondial avec environs 2 millions d’ordinateurs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16786" y="4227934"/>
            <a:ext cx="798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1400" dirty="0" smtClean="0"/>
              <a:t>Une </a:t>
            </a:r>
            <a:r>
              <a:rPr lang="fr-FR" sz="1400" dirty="0"/>
              <a:t>puissance de calcul de 600 teraflops  </a:t>
            </a:r>
            <a:r>
              <a:rPr lang="fr-FR" sz="1400" dirty="0" smtClean="0"/>
              <a:t>ce qui représente </a:t>
            </a:r>
            <a:r>
              <a:rPr lang="fr-FR" sz="1400" dirty="0"/>
              <a:t>10 fois plus que Columbia, l'ordinateur le plus puissant de la NASA</a:t>
            </a:r>
          </a:p>
        </p:txBody>
      </p:sp>
      <p:cxnSp>
        <p:nvCxnSpPr>
          <p:cNvPr id="10" name="Connecteur droit avec flèche 9"/>
          <p:cNvCxnSpPr>
            <a:stCxn id="7" idx="2"/>
            <a:endCxn id="8" idx="0"/>
          </p:cNvCxnSpPr>
          <p:nvPr/>
        </p:nvCxnSpPr>
        <p:spPr>
          <a:xfrm flipH="1">
            <a:off x="4510298" y="3799374"/>
            <a:ext cx="2902830" cy="4285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077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ock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34980"/>
            <a:ext cx="317863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1721" y="51470"/>
            <a:ext cx="4088309" cy="53862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- Une bonne santé financière -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5039" y="899826"/>
            <a:ext cx="3964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FR" dirty="0"/>
              <a:t>43,1 milliards de dollars de </a:t>
            </a:r>
            <a:r>
              <a:rPr lang="fr-FR" dirty="0" smtClean="0"/>
              <a:t>trésorerie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666956" y="2679176"/>
            <a:ext cx="29523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50" dirty="0" smtClean="0"/>
              <a:t>Représentation de l’évolution de l’indice GOOG au NASDAQ depuis son entrée en bourse.</a:t>
            </a:r>
            <a:endParaRPr lang="fr-FR" sz="1050" dirty="0"/>
          </a:p>
        </p:txBody>
      </p:sp>
      <p:sp>
        <p:nvSpPr>
          <p:cNvPr id="6" name="Rectangle 5"/>
          <p:cNvSpPr/>
          <p:nvPr/>
        </p:nvSpPr>
        <p:spPr>
          <a:xfrm>
            <a:off x="35039" y="13886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FR" dirty="0" smtClean="0"/>
              <a:t>la </a:t>
            </a:r>
            <a:r>
              <a:rPr lang="fr-FR" dirty="0"/>
              <a:t>valeur de l'action GOOG a été multipliée par 8 en 3 ans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504" y="4371950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FR" dirty="0" smtClean="0"/>
              <a:t>Google est la 5</a:t>
            </a:r>
            <a:r>
              <a:rPr lang="fr-FR" baseline="30000" dirty="0" smtClean="0"/>
              <a:t>e</a:t>
            </a:r>
            <a:r>
              <a:rPr lang="fr-FR" dirty="0" smtClean="0"/>
              <a:t> entreprise dans le classement des plus fortes capitalisations boursières aux Etats-Unis</a:t>
            </a:r>
            <a:endParaRPr lang="fr-FR" dirty="0"/>
          </a:p>
        </p:txBody>
      </p:sp>
      <p:cxnSp>
        <p:nvCxnSpPr>
          <p:cNvPr id="9" name="Connecteur droit avec flèche 8"/>
          <p:cNvCxnSpPr>
            <a:stCxn id="5" idx="1"/>
            <a:endCxn id="5122" idx="3"/>
          </p:cNvCxnSpPr>
          <p:nvPr/>
        </p:nvCxnSpPr>
        <p:spPr>
          <a:xfrm flipH="1">
            <a:off x="3286136" y="2886925"/>
            <a:ext cx="380820" cy="228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081526" y="2303"/>
            <a:ext cx="20882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</a:rPr>
              <a:t>Google</a:t>
            </a:r>
          </a:p>
          <a:p>
            <a:pPr algn="ctr"/>
            <a:endParaRPr lang="fr-FR" sz="900" spc="300" dirty="0" smtClean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Ce qu’est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Naissance de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développement de la firme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La multiplication des services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Les acquisitions / investissements-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constante innovation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Google Glass Project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Nouvelle fonction de Google Maps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De plus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volume d’informations</a:t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 échangées et quantifiées -</a:t>
            </a:r>
          </a:p>
          <a:p>
            <a:pPr algn="ctr"/>
            <a:r>
              <a:rPr lang="fr-FR" sz="800" dirty="0" smtClean="0">
                <a:solidFill>
                  <a:srgbClr val="FF0000"/>
                </a:solidFill>
              </a:rPr>
              <a:t>- Une bonne santé financière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Mais tout n’est pas parfait dans l’écosystème Google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Sources</a:t>
            </a:r>
          </a:p>
          <a:p>
            <a:pPr algn="ctr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54973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123478"/>
            <a:ext cx="705678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- </a:t>
            </a:r>
            <a:r>
              <a:rPr lang="fr-FR" sz="2400" dirty="0" smtClean="0"/>
              <a:t>Mais tout n’est pas parfait dans l’écosystème Google -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1828050" y="528080"/>
            <a:ext cx="3251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Comme toute firme, elle essuie de vives critiques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9511" y="1491630"/>
            <a:ext cx="6536341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Plusieurs facteurs effrayent le grand public : </a:t>
            </a:r>
          </a:p>
          <a:p>
            <a:pPr marL="285750" indent="-285750">
              <a:buFont typeface="Arial" pitchFamily="34" charset="0"/>
              <a:buChar char="•"/>
            </a:pPr>
            <a:endParaRPr lang="fr-FR" dirty="0" smtClean="0"/>
          </a:p>
          <a:p>
            <a:r>
              <a:rPr lang="fr-FR" sz="1600" dirty="0" smtClean="0"/>
              <a:t>La confidentialité des données avec un système présent sur 89% du web</a:t>
            </a:r>
          </a:p>
          <a:p>
            <a:endParaRPr lang="fr-FR" sz="1600" dirty="0"/>
          </a:p>
          <a:p>
            <a:r>
              <a:rPr lang="fr-FR" sz="1600" dirty="0" smtClean="0"/>
              <a:t>Une forte intrusion dans la vie privée ! </a:t>
            </a:r>
          </a:p>
          <a:p>
            <a:endParaRPr lang="fr-FR" sz="1600" dirty="0"/>
          </a:p>
          <a:p>
            <a:endParaRPr lang="fr-FR" sz="1600" dirty="0" smtClean="0"/>
          </a:p>
          <a:p>
            <a:r>
              <a:rPr lang="fr-FR" sz="1600" dirty="0" smtClean="0"/>
              <a:t>Exemple : Google sait où vous êtes (Maps), quelles sont vos conditions de</a:t>
            </a:r>
          </a:p>
          <a:p>
            <a:r>
              <a:rPr lang="fr-FR" sz="1600" dirty="0"/>
              <a:t>c</a:t>
            </a:r>
            <a:r>
              <a:rPr lang="fr-FR" sz="1600" dirty="0" smtClean="0"/>
              <a:t>irculation (Maps + trafic) et que votre rendez-vous avec X est à telle heure.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7081526" y="2303"/>
            <a:ext cx="20882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</a:rPr>
              <a:t>Google</a:t>
            </a:r>
          </a:p>
          <a:p>
            <a:pPr algn="ctr"/>
            <a:endParaRPr lang="fr-FR" sz="900" spc="300" dirty="0" smtClean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Ce qu’est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Naissance de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développement de la firme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La multiplication des services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Les acquisitions / investissements-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constante innovation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Google Glass Project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Nouvelle fonction de Google Maps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De plus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volume d’informations</a:t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 échangées et quantifiées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bonne santé financière -</a:t>
            </a:r>
          </a:p>
          <a:p>
            <a:pPr algn="ctr"/>
            <a:r>
              <a:rPr lang="fr-FR" sz="800" dirty="0" smtClean="0">
                <a:solidFill>
                  <a:srgbClr val="FF0000"/>
                </a:solidFill>
              </a:rPr>
              <a:t>- Mais tout n’est pas parfait dans l’écosystème Google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Sources</a:t>
            </a:r>
          </a:p>
          <a:p>
            <a:pPr algn="ctr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515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" y="2931790"/>
            <a:ext cx="5720796" cy="21397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" y="123478"/>
            <a:ext cx="5654153" cy="208823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7504" y="235572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Exemple</a:t>
            </a:r>
            <a:r>
              <a:rPr lang="fr-FR" dirty="0" smtClean="0"/>
              <a:t> : Google sait ou vous partez en vacances selon une compilation des diverses recherches pendant l’été.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065110" y="290431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Sa politique d’intrusion est telle que certains surnomme Google</a:t>
            </a:r>
          </a:p>
          <a:p>
            <a:pPr algn="ctr"/>
            <a:r>
              <a:rPr lang="fr-FR" dirty="0" smtClean="0"/>
              <a:t>Big google (is watching you)</a:t>
            </a:r>
          </a:p>
          <a:p>
            <a:pPr algn="ctr"/>
            <a:r>
              <a:rPr lang="fr-FR" dirty="0" smtClean="0"/>
              <a:t>À l’instar de Big brother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921094" y="2931790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Google s’est </a:t>
            </a:r>
            <a:r>
              <a:rPr lang="fr-FR" dirty="0"/>
              <a:t>récemment vu condamner à payer une amende de 25 000</a:t>
            </a:r>
            <a:r>
              <a:rPr lang="fr-FR" dirty="0" smtClean="0"/>
              <a:t>$ (autant dire rien du tout) </a:t>
            </a:r>
            <a:r>
              <a:rPr lang="fr-FR" dirty="0"/>
              <a:t>pour avoir collecté des données privées via son service </a:t>
            </a:r>
            <a:r>
              <a:rPr lang="fr-FR" dirty="0" smtClean="0"/>
              <a:t>Street View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410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92745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- En somme -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539552" y="1275606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Google contrôle une partie majeur du web</a:t>
            </a:r>
          </a:p>
          <a:p>
            <a:endParaRPr lang="fr-FR" dirty="0" smtClean="0"/>
          </a:p>
          <a:p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Il a adopté une technique économique viable qui consiste à prospérer,  puis à racheter les intermédiaires  etc.. </a:t>
            </a:r>
          </a:p>
          <a:p>
            <a:endParaRPr lang="fr-FR" dirty="0"/>
          </a:p>
          <a:p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Ainsi Google devient un immense service d’informations globalisé</a:t>
            </a:r>
          </a:p>
          <a:p>
            <a:r>
              <a:rPr lang="fr-FR" dirty="0" smtClean="0"/>
              <a:t>     En </a:t>
            </a:r>
            <a:r>
              <a:rPr lang="fr-FR" dirty="0"/>
              <a:t>somme, Google est le plus grand publicitaire au </a:t>
            </a:r>
            <a:r>
              <a:rPr lang="fr-FR" dirty="0" smtClean="0"/>
              <a:t>monde</a:t>
            </a:r>
          </a:p>
        </p:txBody>
      </p:sp>
    </p:spTree>
    <p:extLst>
      <p:ext uri="{BB962C8B-B14F-4D97-AF65-F5344CB8AC3E}">
        <p14:creationId xmlns:p14="http://schemas.microsoft.com/office/powerpoint/2010/main" val="309790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843558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Google </a:t>
            </a:r>
            <a:r>
              <a:rPr lang="fr-FR" dirty="0" smtClean="0"/>
              <a:t>utilisera </a:t>
            </a:r>
            <a:r>
              <a:rPr lang="fr-FR" dirty="0"/>
              <a:t>le GPS, </a:t>
            </a:r>
            <a:r>
              <a:rPr lang="fr-FR" dirty="0" smtClean="0"/>
              <a:t>ainsi </a:t>
            </a:r>
            <a:r>
              <a:rPr lang="fr-FR" dirty="0"/>
              <a:t>que les habitudes de déplacement de l’utilisateur pour proposer une liste de destinations probables selon sa position </a:t>
            </a:r>
            <a:r>
              <a:rPr lang="fr-FR" dirty="0" smtClean="0"/>
              <a:t>actuelle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045849" y="42907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- Prochainement -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899592" y="1791162"/>
            <a:ext cx="658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2"/>
                </a:solidFill>
              </a:rPr>
              <a:t>A ce rythme là, ne nous dirigeons-nous pas vers un monde d’assistés technologiques ? </a:t>
            </a:r>
            <a:endParaRPr lang="fr-FR" i="1" dirty="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2618" y="271576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Certains analystes prévoient la fin de Google d’ici à 5 ans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63588" y="336383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2"/>
                </a:solidFill>
              </a:rPr>
              <a:t>Un monde sans Google est-il viable étant donné nos habitudes ? </a:t>
            </a:r>
            <a:endParaRPr lang="fr-FR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7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776" y="51470"/>
            <a:ext cx="3962400" cy="50405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Sources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1419622"/>
            <a:ext cx="3962400" cy="2520280"/>
          </a:xfrm>
        </p:spPr>
        <p:txBody>
          <a:bodyPr>
            <a:normAutofit fontScale="77500" lnSpcReduction="20000"/>
          </a:bodyPr>
          <a:lstStyle/>
          <a:p>
            <a:r>
              <a:rPr lang="fr-FR" dirty="0">
                <a:hlinkClick r:id="rId2"/>
              </a:rPr>
              <a:t>http://data-arts.appspot.com/globe-search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r>
              <a:rPr lang="fr-FR" dirty="0" smtClean="0"/>
              <a:t>Challenges</a:t>
            </a:r>
          </a:p>
          <a:p>
            <a:r>
              <a:rPr lang="fr-FR" dirty="0" smtClean="0"/>
              <a:t>Google..</a:t>
            </a:r>
          </a:p>
          <a:p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www.brocooli.com</a:t>
            </a:r>
            <a:endParaRPr lang="fr-FR" dirty="0" smtClean="0"/>
          </a:p>
          <a:p>
            <a:r>
              <a:rPr lang="fr-FR" dirty="0" smtClean="0"/>
              <a:t>Nasdaq</a:t>
            </a:r>
          </a:p>
          <a:p>
            <a:r>
              <a:rPr lang="fr-FR" u="sng" dirty="0">
                <a:hlinkClick r:id="rId4"/>
              </a:rPr>
              <a:t>http://</a:t>
            </a:r>
            <a:r>
              <a:rPr lang="fr-FR" u="sng" dirty="0" smtClean="0">
                <a:hlinkClick r:id="rId4"/>
              </a:rPr>
              <a:t>www.journaldunet.com/0610/061010-google.shtml</a:t>
            </a:r>
            <a:endParaRPr lang="fr-FR" u="sng" dirty="0" smtClean="0"/>
          </a:p>
          <a:p>
            <a:r>
              <a:rPr lang="fr-FR" dirty="0">
                <a:hlinkClick r:id="rId5"/>
              </a:rPr>
              <a:t>http://www.google.com/about/company/philosophy</a:t>
            </a:r>
            <a:r>
              <a:rPr lang="fr-FR" dirty="0" smtClean="0">
                <a:hlinkClick r:id="rId5"/>
              </a:rPr>
              <a:t>/</a:t>
            </a:r>
            <a:endParaRPr lang="fr-FR" dirty="0" smtClean="0"/>
          </a:p>
          <a:p>
            <a:r>
              <a:rPr lang="fr-FR" dirty="0">
                <a:hlinkClick r:id="rId6"/>
              </a:rPr>
              <a:t>http://www.google.com/about/company/products</a:t>
            </a:r>
            <a:r>
              <a:rPr lang="fr-FR" dirty="0" smtClean="0">
                <a:hlinkClick r:id="rId6"/>
              </a:rPr>
              <a:t>/</a:t>
            </a:r>
            <a:endParaRPr lang="fr-FR" dirty="0" smtClean="0"/>
          </a:p>
          <a:p>
            <a:r>
              <a:rPr lang="fr-FR" dirty="0">
                <a:hlinkClick r:id="rId7"/>
              </a:rPr>
              <a:t>http://www.webrankinfo.com</a:t>
            </a:r>
            <a:r>
              <a:rPr lang="fr-FR" dirty="0" smtClean="0">
                <a:hlinkClick r:id="rId7"/>
              </a:rPr>
              <a:t>/</a:t>
            </a:r>
            <a:endParaRPr lang="fr-FR" dirty="0" smtClean="0"/>
          </a:p>
          <a:p>
            <a:r>
              <a:rPr lang="fr-FR" dirty="0">
                <a:hlinkClick r:id="rId8"/>
              </a:rPr>
              <a:t>http://</a:t>
            </a:r>
            <a:r>
              <a:rPr lang="fr-FR" dirty="0" smtClean="0">
                <a:hlinkClick r:id="rId8"/>
              </a:rPr>
              <a:t>www.boursier.com/actions/graphiques/google-US38259P5089,US.html</a:t>
            </a:r>
            <a:endParaRPr lang="fr-FR" dirty="0" smtClean="0"/>
          </a:p>
          <a:p>
            <a:r>
              <a:rPr lang="fr-FR" dirty="0">
                <a:hlinkClick r:id="rId9"/>
              </a:rPr>
              <a:t>http://</a:t>
            </a:r>
            <a:r>
              <a:rPr lang="fr-FR" dirty="0" smtClean="0">
                <a:hlinkClick r:id="rId9"/>
              </a:rPr>
              <a:t>www.gizmodo.fr</a:t>
            </a:r>
            <a:endParaRPr lang="fr-FR" dirty="0" smtClean="0"/>
          </a:p>
          <a:p>
            <a:r>
              <a:rPr lang="fr-FR" dirty="0">
                <a:hlinkClick r:id="rId10"/>
              </a:rPr>
              <a:t>http://</a:t>
            </a:r>
            <a:r>
              <a:rPr lang="fr-FR" dirty="0" smtClean="0">
                <a:hlinkClick r:id="rId10"/>
              </a:rPr>
              <a:t>money.cnn.com/magazines/fortune/bestcompanies/2011/snapshots/4.html</a:t>
            </a:r>
            <a:endParaRPr lang="fr-FR" dirty="0" smtClean="0"/>
          </a:p>
          <a:p>
            <a:r>
              <a:rPr lang="fr-FR" dirty="0">
                <a:hlinkClick r:id="rId11"/>
              </a:rPr>
              <a:t>http://www.google.com/doodles/finder/2012/All%20doodles</a:t>
            </a:r>
            <a:endParaRPr lang="fr-FR" u="sng" dirty="0"/>
          </a:p>
          <a:p>
            <a:endParaRPr lang="fr-FR" u="sng" dirty="0" smtClean="0"/>
          </a:p>
          <a:p>
            <a:endParaRPr lang="fr-FR" u="sng" dirty="0">
              <a:hlinkClick r:id="rId2"/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940152" y="4928056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</a:rPr>
              <a:t>Bryan Azémar S4</a:t>
            </a:r>
            <a:endParaRPr lang="fr-FR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081526" y="2303"/>
            <a:ext cx="20882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</a:rPr>
              <a:t>Google</a:t>
            </a:r>
          </a:p>
          <a:p>
            <a:pPr algn="ctr"/>
            <a:endParaRPr lang="fr-FR" sz="900" spc="300" dirty="0" smtClean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Ce qu’est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Naissance de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développement de la firme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La multiplication des services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Les acquisitions / investissements-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constante innovation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Google Glass Project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Nouvelle fonction de Google Maps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De plus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volume d’informations</a:t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 échangées et quantifiées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bonne santé financière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Mais tout n’est pas parfait dans l’écosystème Google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rgbClr val="FF0000"/>
                </a:solidFill>
              </a:rPr>
              <a:t>Sources</a:t>
            </a:r>
          </a:p>
          <a:p>
            <a:pPr algn="ctr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533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81827"/>
            <a:ext cx="4608512" cy="24420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87474"/>
            <a:ext cx="662473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- Ce qu’est </a:t>
            </a:r>
            <a:r>
              <a:rPr lang="fr-FR" dirty="0"/>
              <a:t>G</a:t>
            </a:r>
            <a:r>
              <a:rPr lang="fr-FR" dirty="0" smtClean="0"/>
              <a:t>oogle -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836589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dirty="0" smtClean="0"/>
              <a:t>Une multinationale fondée le 27 septembre 1998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11560" y="1281827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dirty="0" smtClean="0"/>
              <a:t>Localisation : Silicon Valley, Californie.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3057804"/>
            <a:ext cx="3832027" cy="18902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675613"/>
            <a:ext cx="1577694" cy="87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07504" y="2560535"/>
            <a:ext cx="1877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À récemment fêté ses 14 ans.</a:t>
            </a:r>
            <a:endParaRPr lang="fr-FR" sz="11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447679" y="3461672"/>
            <a:ext cx="1590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C’est un slogan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723507" y="4083918"/>
            <a:ext cx="3038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Don't</a:t>
            </a:r>
            <a:r>
              <a:rPr lang="fr-FR" sz="1400" dirty="0"/>
              <a:t>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evil</a:t>
            </a:r>
            <a:r>
              <a:rPr lang="fr-FR" sz="1400" dirty="0"/>
              <a:t> (Ne soyez pas malveillant)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081526" y="2303"/>
            <a:ext cx="20882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</a:rPr>
              <a:t>Google</a:t>
            </a:r>
          </a:p>
          <a:p>
            <a:pPr algn="ctr"/>
            <a:endParaRPr lang="fr-FR" sz="900" spc="300" dirty="0" smtClean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rgbClr val="FF0000"/>
                </a:solidFill>
              </a:rPr>
              <a:t>- Ce qu’est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Naissance de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développement de la firme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La multiplication des services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Les acquisitions / investissements-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constante innovation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Google Glass Project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Nouvelle fonction de Google Maps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De plus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volume d’informations</a:t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 échangées et quantifiées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bonne santé financière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Mais tout n’est pas parfait dans l’écosystème Google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Sources</a:t>
            </a:r>
          </a:p>
          <a:p>
            <a:pPr algn="ctr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8802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23478"/>
            <a:ext cx="4752528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- Naissance de Google -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-22212" y="874069"/>
            <a:ext cx="693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FR" dirty="0" smtClean="0"/>
              <a:t>A l’instar de Microsoft, </a:t>
            </a:r>
            <a:r>
              <a:rPr lang="fr-FR" dirty="0"/>
              <a:t>G</a:t>
            </a:r>
            <a:r>
              <a:rPr lang="fr-FR" dirty="0" smtClean="0"/>
              <a:t>oogle a été </a:t>
            </a:r>
            <a:r>
              <a:rPr lang="fr-FR" dirty="0" err="1" smtClean="0"/>
              <a:t>créee</a:t>
            </a:r>
            <a:r>
              <a:rPr lang="fr-FR" dirty="0" smtClean="0"/>
              <a:t> dans un garage californien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5496" y="1491625"/>
            <a:ext cx="6311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FR" dirty="0" smtClean="0"/>
              <a:t>Google c’est deux fondateurs:  Sergueï Brin et Larry Page, tous deux issus de l’université de Stanford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-16986" y="2513861"/>
            <a:ext cx="6956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FR" dirty="0" smtClean="0"/>
              <a:t>Les fondateurs reçoivent 100 000 $ de la part de Andy </a:t>
            </a:r>
            <a:r>
              <a:rPr lang="fr-FR" dirty="0"/>
              <a:t>B</a:t>
            </a:r>
            <a:r>
              <a:rPr lang="fr-FR" dirty="0" smtClean="0"/>
              <a:t>echtolsheim</a:t>
            </a:r>
          </a:p>
          <a:p>
            <a:pPr algn="ctr"/>
            <a:r>
              <a:rPr lang="fr-FR" dirty="0"/>
              <a:t> </a:t>
            </a:r>
            <a:r>
              <a:rPr lang="fr-FR" dirty="0" smtClean="0"/>
              <a:t>   (Sun Microsystems) pour le lancement de leur moteur de recherche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0006" y="3701682"/>
            <a:ext cx="677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FR" dirty="0" smtClean="0"/>
              <a:t>Le nom de domaine « google.com » est déposé en septembre 1997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081526" y="2303"/>
            <a:ext cx="20882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</a:rPr>
              <a:t>Google</a:t>
            </a:r>
          </a:p>
          <a:p>
            <a:pPr algn="ctr"/>
            <a:endParaRPr lang="fr-FR" sz="900" spc="300" dirty="0" smtClean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Ce qu’est Google -</a:t>
            </a:r>
          </a:p>
          <a:p>
            <a:pPr algn="ctr"/>
            <a:r>
              <a:rPr lang="fr-FR" sz="800" dirty="0" smtClean="0">
                <a:solidFill>
                  <a:srgbClr val="FF0000"/>
                </a:solidFill>
              </a:rPr>
              <a:t>- Naissance de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développement de la firme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La multiplication des services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Les acquisitions / investissements-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constante innovation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Google Glass Project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Nouvelle fonction de Google Maps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De plus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volume d’informations</a:t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 échangées et quantifiées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bonne santé financière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Mais tout n’est pas parfait dans l’écosystème Google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Sources</a:t>
            </a:r>
          </a:p>
          <a:p>
            <a:pPr algn="ctr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790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51470"/>
            <a:ext cx="4464496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- Le développement de la firme -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979712" y="447231"/>
            <a:ext cx="2975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Sur un plan économique</a:t>
            </a:r>
            <a:endParaRPr lang="fr-FR" sz="1400" dirty="0"/>
          </a:p>
        </p:txBody>
      </p:sp>
      <p:sp>
        <p:nvSpPr>
          <p:cNvPr id="5" name="ZoneTexte 4"/>
          <p:cNvSpPr txBox="1"/>
          <p:nvPr/>
        </p:nvSpPr>
        <p:spPr>
          <a:xfrm>
            <a:off x="32048" y="913939"/>
            <a:ext cx="5919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 smtClean="0">
                <a:solidFill>
                  <a:schemeClr val="accent2">
                    <a:lumMod val="75000"/>
                  </a:schemeClr>
                </a:solidFill>
              </a:rPr>
              <a:t>Comment Google a-t-il réussi en partant d’un « simple » moteur de recherche ?</a:t>
            </a:r>
            <a:endParaRPr lang="fr-FR" sz="1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7822" y="1320731"/>
            <a:ext cx="661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FR" dirty="0" smtClean="0"/>
              <a:t>Google et ses employés ont remarqué le potentiel </a:t>
            </a:r>
          </a:p>
          <a:p>
            <a:pPr algn="ctr"/>
            <a:r>
              <a:rPr lang="fr-FR" dirty="0" smtClean="0"/>
              <a:t>d’une centralisation des services sur l’internet 2.0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41631" y="2139702"/>
            <a:ext cx="5734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FR" dirty="0" smtClean="0"/>
              <a:t>Les fondateurs ont presque immédiatement réussis à </a:t>
            </a:r>
          </a:p>
          <a:p>
            <a:pPr algn="ctr"/>
            <a:r>
              <a:rPr lang="fr-FR" dirty="0" smtClean="0"/>
              <a:t>monnayer les solutions de recherches grâce aux publicités.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3456" y="2937659"/>
            <a:ext cx="6723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FR" dirty="0" smtClean="0"/>
              <a:t>Pour eux, le calcul était simple, plus il y avait de monde connecté </a:t>
            </a:r>
          </a:p>
          <a:p>
            <a:pPr algn="ctr"/>
            <a:r>
              <a:rPr lang="fr-FR" dirty="0"/>
              <a:t>s</a:t>
            </a:r>
            <a:r>
              <a:rPr lang="fr-FR" dirty="0" smtClean="0"/>
              <a:t>ur leurs services plus cela leur rapportait d’argent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91035" y="3867894"/>
            <a:ext cx="6152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FR" dirty="0" smtClean="0"/>
              <a:t>L’objectif premier en fondant Google était donc d’augmenter</a:t>
            </a:r>
          </a:p>
          <a:p>
            <a:pPr algn="ctr"/>
            <a:r>
              <a:rPr lang="fr-FR" dirty="0" smtClean="0"/>
              <a:t> la fréquentation de la plateforme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081526" y="2303"/>
            <a:ext cx="20882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</a:rPr>
              <a:t>Google</a:t>
            </a:r>
          </a:p>
          <a:p>
            <a:pPr algn="ctr"/>
            <a:endParaRPr lang="fr-FR" sz="900" spc="300" dirty="0" smtClean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Ce qu’est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Naissance de Google -</a:t>
            </a:r>
          </a:p>
          <a:p>
            <a:pPr algn="ctr"/>
            <a:r>
              <a:rPr lang="fr-FR" sz="800" dirty="0" smtClean="0">
                <a:solidFill>
                  <a:srgbClr val="FF0000"/>
                </a:solidFill>
              </a:rPr>
              <a:t>- Le développement de la firme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La multiplication des services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Les acquisitions / investissements-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constante innovation -</a:t>
            </a:r>
          </a:p>
          <a:p>
            <a:pPr algn="ctr"/>
            <a:endParaRPr lang="fr-FR" sz="800" dirty="0" smtClean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Google Glass Project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Nouvelle fonction de Google Maps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De plus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volume d’informations</a:t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 échangées et quantifiées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bonne santé financière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Mais tout n’est pas parfait dans l’écosystème Google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Sources</a:t>
            </a:r>
          </a:p>
          <a:p>
            <a:pPr algn="ctr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605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51470"/>
            <a:ext cx="4392488" cy="504056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- La multiplication des services -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47664" y="555526"/>
            <a:ext cx="4133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Sur le web, la façon la plus simple d’attirer des internautes c’est</a:t>
            </a:r>
          </a:p>
          <a:p>
            <a:pPr algn="ctr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de leur proposer des services innovants et centralisés.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872588864"/>
              </p:ext>
            </p:extLst>
          </p:nvPr>
        </p:nvGraphicFramePr>
        <p:xfrm>
          <a:off x="179512" y="1466006"/>
          <a:ext cx="4032449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274649" y="1915305"/>
            <a:ext cx="2212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Google récence plus</a:t>
            </a:r>
          </a:p>
          <a:p>
            <a:r>
              <a:rPr lang="fr-FR" dirty="0" smtClean="0"/>
              <a:t>de 200 services d’une</a:t>
            </a:r>
          </a:p>
          <a:p>
            <a:r>
              <a:rPr lang="fr-FR" dirty="0"/>
              <a:t>m</a:t>
            </a:r>
            <a:r>
              <a:rPr lang="fr-FR" dirty="0" smtClean="0"/>
              <a:t>ultitude de types.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7504" y="4011910"/>
            <a:ext cx="4472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Les principaux sont référencés sur</a:t>
            </a:r>
          </a:p>
          <a:p>
            <a:r>
              <a:rPr lang="fr-FR" dirty="0" smtClean="0">
                <a:hlinkClick r:id="rId7"/>
              </a:rPr>
              <a:t>http://www.google.fr/intl/fr/about/products/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081526" y="2303"/>
            <a:ext cx="20882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</a:rPr>
              <a:t>Google</a:t>
            </a:r>
          </a:p>
          <a:p>
            <a:pPr algn="ctr"/>
            <a:endParaRPr lang="fr-FR" sz="900" spc="300" dirty="0" smtClean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Ce qu’est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Naissance de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développement de la firme -</a:t>
            </a:r>
          </a:p>
          <a:p>
            <a:pPr algn="ctr"/>
            <a:r>
              <a:rPr lang="fr-FR" sz="800" dirty="0" smtClean="0">
                <a:solidFill>
                  <a:srgbClr val="FF0000"/>
                </a:solidFill>
              </a:rPr>
              <a:t>- La multiplication des services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Les acquisitions / investissements-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constante innovation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Google Glass Project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Nouvelle fonction de Google Maps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De plus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volume d’informations</a:t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 échangées et quantifiées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bonne santé financière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Mais tout n’est pas parfait dans l’écosystème Google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Sources</a:t>
            </a:r>
          </a:p>
          <a:p>
            <a:pPr algn="ctr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23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du contenu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78"/>
            <a:ext cx="5040560" cy="4752528"/>
          </a:xfrm>
          <a:effectLst>
            <a:softEdge rad="31750"/>
          </a:effectLst>
        </p:spPr>
      </p:pic>
      <p:pic>
        <p:nvPicPr>
          <p:cNvPr id="16" name="Espace réservé du contenu 1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23478"/>
            <a:ext cx="4320480" cy="1862916"/>
          </a:xfrm>
        </p:spPr>
      </p:pic>
      <p:sp>
        <p:nvSpPr>
          <p:cNvPr id="17" name="ZoneTexte 16"/>
          <p:cNvSpPr txBox="1"/>
          <p:nvPr/>
        </p:nvSpPr>
        <p:spPr>
          <a:xfrm>
            <a:off x="4644008" y="1986394"/>
            <a:ext cx="2910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</a:rPr>
              <a:t>Liste non exhaustive des services de Google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571998" y="3178671"/>
            <a:ext cx="400006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FR" sz="1400" dirty="0" smtClean="0"/>
              <a:t>A cela il ne faut pas oublier le rachat de YouTube</a:t>
            </a:r>
          </a:p>
          <a:p>
            <a:pPr algn="ctr"/>
            <a:r>
              <a:rPr lang="fr-FR" sz="1400" dirty="0"/>
              <a:t>p</a:t>
            </a:r>
            <a:r>
              <a:rPr lang="fr-FR" sz="1400" dirty="0" smtClean="0"/>
              <a:t>our la modique somme de 1,65 milliard de dollars</a:t>
            </a:r>
          </a:p>
          <a:p>
            <a:pPr algn="ctr"/>
            <a:r>
              <a:rPr lang="fr-FR" sz="1400" dirty="0" smtClean="0"/>
              <a:t>en 2006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05460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6439"/>
            <a:ext cx="4896544" cy="547315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- Les acquisitions / investissements-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3426" y="630443"/>
            <a:ext cx="61230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Dès lors que Google a eu assez de fonds la société a commencé</a:t>
            </a:r>
          </a:p>
          <a:p>
            <a:pPr algn="ctr"/>
            <a:r>
              <a:rPr lang="fr-FR" dirty="0" smtClean="0"/>
              <a:t>à investir dans tout ce qu‘elle pouvait</a:t>
            </a:r>
          </a:p>
          <a:p>
            <a:pPr algn="ctr"/>
            <a:r>
              <a:rPr lang="fr-FR" dirty="0" smtClean="0"/>
              <a:t>La firme avait pour but de supprimer les intermédiaires. </a:t>
            </a:r>
          </a:p>
          <a:p>
            <a:pPr algn="ctr"/>
            <a:r>
              <a:rPr lang="fr-FR" dirty="0" smtClean="0"/>
              <a:t>En somme </a:t>
            </a:r>
            <a:r>
              <a:rPr lang="fr-FR" dirty="0"/>
              <a:t>G</a:t>
            </a:r>
            <a:r>
              <a:rPr lang="fr-FR" dirty="0" smtClean="0"/>
              <a:t>oogle centralise tous les services ce </a:t>
            </a:r>
          </a:p>
          <a:p>
            <a:pPr algn="ctr"/>
            <a:r>
              <a:rPr lang="fr-FR" dirty="0" smtClean="0"/>
              <a:t>qui en fait un écosystème à part entière.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8122" y="2283718"/>
            <a:ext cx="6869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FR" dirty="0" smtClean="0"/>
              <a:t>Depuis </a:t>
            </a:r>
            <a:r>
              <a:rPr lang="fr-FR" dirty="0"/>
              <a:t>2005, Google n’a de cesse d’investir dans des infrastructures </a:t>
            </a:r>
            <a:endParaRPr lang="fr-FR" dirty="0" smtClean="0"/>
          </a:p>
          <a:p>
            <a:pPr algn="ctr"/>
            <a:r>
              <a:rPr lang="fr-FR" dirty="0" smtClean="0"/>
              <a:t>de </a:t>
            </a:r>
            <a:r>
              <a:rPr lang="fr-FR" dirty="0"/>
              <a:t>tous types </a:t>
            </a:r>
            <a:r>
              <a:rPr lang="fr-FR" dirty="0" smtClean="0"/>
              <a:t>comme les </a:t>
            </a:r>
            <a:r>
              <a:rPr lang="fr-FR" dirty="0"/>
              <a:t>satellites, le Wi-Fi ou encore le </a:t>
            </a:r>
            <a:r>
              <a:rPr lang="fr-FR" dirty="0" smtClean="0"/>
              <a:t>Wimax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31061" y="3075806"/>
            <a:ext cx="6047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FR" dirty="0"/>
              <a:t>Google </a:t>
            </a:r>
            <a:r>
              <a:rPr lang="fr-FR" dirty="0" err="1" smtClean="0"/>
              <a:t>créee</a:t>
            </a:r>
            <a:r>
              <a:rPr lang="fr-FR" dirty="0" smtClean="0"/>
              <a:t> </a:t>
            </a:r>
            <a:r>
              <a:rPr lang="fr-FR" dirty="0"/>
              <a:t>une filiale pour acheter et vendre de l’énergie</a:t>
            </a:r>
          </a:p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444967" y="3679755"/>
            <a:ext cx="40199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fontAlgn="base">
              <a:buFont typeface="Arial" pitchFamily="34" charset="0"/>
              <a:buChar char="•"/>
            </a:pPr>
            <a:r>
              <a:rPr lang="fr-FR" i="0" dirty="0" smtClean="0">
                <a:effectLst/>
              </a:rPr>
              <a:t>investit 39 millions de dollars dans des parcs éoliens</a:t>
            </a:r>
            <a:endParaRPr lang="fr-FR" i="0" dirty="0">
              <a:effectLst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81526" y="2303"/>
            <a:ext cx="20882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</a:rPr>
              <a:t>Google</a:t>
            </a:r>
          </a:p>
          <a:p>
            <a:pPr algn="ctr"/>
            <a:endParaRPr lang="fr-FR" sz="900" spc="300" dirty="0" smtClean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Ce qu’est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Naissance de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développement de la firme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La multiplication des services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rgbClr val="FF0000"/>
                </a:solidFill>
              </a:rPr>
              <a:t>- Les acquisitions / investissements-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constante innovation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Google Glass Project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Nouvelle fonction de Google Maps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De plus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volume d’informations</a:t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 échangées et quantifiées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bonne santé financière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Mais tout n’est pas parfait dans l’écosystème Google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Sources</a:t>
            </a:r>
          </a:p>
          <a:p>
            <a:pPr algn="ctr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7182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123478"/>
            <a:ext cx="4032448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- Une constante innovation -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2362324" y="555526"/>
            <a:ext cx="4402209" cy="216024"/>
          </a:xfrm>
        </p:spPr>
        <p:txBody>
          <a:bodyPr>
            <a:noAutofit/>
          </a:bodyPr>
          <a:lstStyle/>
          <a:p>
            <a:r>
              <a:rPr lang="fr-FR" sz="800" spc="300" dirty="0" smtClean="0"/>
              <a:t>-- innovation dans le sens « progression » du terme</a:t>
            </a:r>
            <a:endParaRPr lang="fr-FR" sz="800" spc="300" dirty="0"/>
          </a:p>
        </p:txBody>
      </p:sp>
      <p:sp>
        <p:nvSpPr>
          <p:cNvPr id="4" name="ZoneTexte 3"/>
          <p:cNvSpPr txBox="1"/>
          <p:nvPr/>
        </p:nvSpPr>
        <p:spPr>
          <a:xfrm>
            <a:off x="107504" y="987574"/>
            <a:ext cx="5090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Création en 2008 d’</a:t>
            </a:r>
            <a:r>
              <a:rPr lang="fr-FR" sz="1600" dirty="0" err="1"/>
              <a:t>A</a:t>
            </a:r>
            <a:r>
              <a:rPr lang="fr-FR" sz="1600" dirty="0" err="1" smtClean="0"/>
              <a:t>ndroid</a:t>
            </a:r>
            <a:r>
              <a:rPr lang="fr-FR" sz="1600" dirty="0" smtClean="0"/>
              <a:t>, système d’exploitation mobile.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2483768" y="1422568"/>
            <a:ext cx="1689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La gamme Nexus :</a:t>
            </a:r>
            <a:endParaRPr lang="fr-FR" sz="1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57071"/>
            <a:ext cx="1368152" cy="10983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07" y="1945870"/>
            <a:ext cx="1631184" cy="101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2" y="3457071"/>
            <a:ext cx="1011752" cy="106571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734451" y="2980190"/>
            <a:ext cx="203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dirty="0" smtClean="0"/>
              <a:t>Permet une diffusion</a:t>
            </a:r>
          </a:p>
          <a:p>
            <a:pPr algn="ctr"/>
            <a:r>
              <a:rPr lang="fr-FR" sz="900" dirty="0"/>
              <a:t>d</a:t>
            </a:r>
            <a:r>
              <a:rPr lang="fr-FR" sz="900" dirty="0" smtClean="0"/>
              <a:t>e multimédia en streaming a distance </a:t>
            </a:r>
            <a:endParaRPr lang="fr-FR" sz="900" dirty="0"/>
          </a:p>
        </p:txBody>
      </p:sp>
      <p:sp>
        <p:nvSpPr>
          <p:cNvPr id="10" name="ZoneTexte 9"/>
          <p:cNvSpPr txBox="1"/>
          <p:nvPr/>
        </p:nvSpPr>
        <p:spPr>
          <a:xfrm>
            <a:off x="2362324" y="3053026"/>
            <a:ext cx="19319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Première tablette officielle de </a:t>
            </a:r>
            <a:r>
              <a:rPr lang="fr-FR" sz="900" dirty="0"/>
              <a:t>G</a:t>
            </a:r>
            <a:r>
              <a:rPr lang="fr-FR" sz="900" dirty="0" smtClean="0"/>
              <a:t>oogle</a:t>
            </a:r>
            <a:endParaRPr lang="fr-FR" sz="9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07504" y="3049440"/>
            <a:ext cx="20297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smtClean="0"/>
              <a:t>Dernier Smartphone en date de Google</a:t>
            </a:r>
            <a:endParaRPr lang="fr-FR" sz="900" dirty="0"/>
          </a:p>
        </p:txBody>
      </p:sp>
      <p:sp>
        <p:nvSpPr>
          <p:cNvPr id="15" name="ZoneTexte 14"/>
          <p:cNvSpPr txBox="1"/>
          <p:nvPr/>
        </p:nvSpPr>
        <p:spPr>
          <a:xfrm>
            <a:off x="7081526" y="2303"/>
            <a:ext cx="20882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</a:rPr>
              <a:t>Google</a:t>
            </a:r>
          </a:p>
          <a:p>
            <a:pPr algn="ctr"/>
            <a:endParaRPr lang="fr-FR" sz="900" spc="300" dirty="0" smtClean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Ce qu’est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Naissance de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développement de la firme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La multiplication des services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Les acquisitions / investissements-</a:t>
            </a:r>
          </a:p>
          <a:p>
            <a:pPr algn="ctr"/>
            <a:r>
              <a:rPr lang="fr-FR" sz="800" dirty="0" smtClean="0">
                <a:solidFill>
                  <a:srgbClr val="FF0000"/>
                </a:solidFill>
              </a:rPr>
              <a:t>- Une constante innovation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Google Glass Project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Nouvelle fonction de Google Maps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De plus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volume d’informations</a:t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 échangées et quantifiées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bonne santé financière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Mais tout n’est pas parfait dans l’écosystème Google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Sources</a:t>
            </a:r>
          </a:p>
          <a:p>
            <a:pPr algn="ctr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94893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-20538"/>
            <a:ext cx="4320480" cy="50405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- Google en tant qu’employeur -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43608" y="483518"/>
            <a:ext cx="5390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50000"/>
                  </a:schemeClr>
                </a:solidFill>
              </a:rPr>
              <a:t>Leur fond étant conséquent, cela leur permet de choyer leurs employés</a:t>
            </a:r>
            <a:endParaRPr lang="fr-FR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762" y="1165559"/>
            <a:ext cx="671850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fr-FR" dirty="0" smtClean="0"/>
              <a:t>Selon un classement établi par le magazine Fortune</a:t>
            </a:r>
          </a:p>
          <a:p>
            <a:pPr algn="ctr"/>
            <a:r>
              <a:rPr lang="fr-FR" dirty="0" smtClean="0"/>
              <a:t>Google serait 4</a:t>
            </a:r>
            <a:r>
              <a:rPr lang="fr-FR" baseline="30000" dirty="0" smtClean="0"/>
              <a:t>e</a:t>
            </a:r>
            <a:r>
              <a:rPr lang="fr-FR" dirty="0" smtClean="0"/>
              <a:t> dans le top 100 des entreprises ou il est fait bon</a:t>
            </a:r>
          </a:p>
          <a:p>
            <a:pPr algn="ctr"/>
            <a:r>
              <a:rPr lang="fr-FR" dirty="0" smtClean="0"/>
              <a:t> travailler</a:t>
            </a:r>
          </a:p>
          <a:p>
            <a:endParaRPr lang="fr-F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1400" i="1" dirty="0" smtClean="0">
                <a:solidFill>
                  <a:schemeClr val="accent2"/>
                </a:solidFill>
              </a:rPr>
              <a:t>Ce qui rend la firme si bien ?</a:t>
            </a:r>
          </a:p>
          <a:p>
            <a:endParaRPr lang="fr-FR" sz="1400" i="1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Nourriture gratuite (assez rare au États-Unis pour être souligné)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Des Divertissements à foisons : mur d’escalade, billards,</a:t>
            </a:r>
          </a:p>
          <a:p>
            <a:r>
              <a:rPr lang="fr-FR" dirty="0"/>
              <a:t> </a:t>
            </a:r>
            <a:r>
              <a:rPr lang="fr-FR" dirty="0" smtClean="0"/>
              <a:t>     salles de cinéma …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Salaire très attractif +10% par an + primes de fin d’années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51520" y="4155926"/>
            <a:ext cx="6539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Chaque détail est soigné, ce qui rend les salariés de cette entreprise</a:t>
            </a:r>
          </a:p>
          <a:p>
            <a:r>
              <a:rPr lang="fr-FR" dirty="0" smtClean="0"/>
              <a:t>fiers et désireux de travailler efficacement.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081526" y="2303"/>
            <a:ext cx="20882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</a:rPr>
              <a:t>Google</a:t>
            </a:r>
          </a:p>
          <a:p>
            <a:pPr algn="ctr"/>
            <a:endParaRPr lang="fr-FR" sz="900" spc="300" dirty="0" smtClean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Ce qu’est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Naissance de Google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développement de la firme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La multiplication des services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Les acquisitions / investissements-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constante innovation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Google Glass Project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Nouvelle fonction de Google Maps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rgbClr val="FF0000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/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- Google entant qu’employeur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De plus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Le volume d’informations</a:t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 échangées et quantifiées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Une bonne santé financière -</a:t>
            </a: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- Mais tout n’est pas parfait dans l’écosystème Google -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Sources</a:t>
            </a:r>
          </a:p>
          <a:p>
            <a:pPr algn="ctr"/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625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785</TotalTime>
  <Words>1672</Words>
  <Application>Microsoft Office PowerPoint</Application>
  <PresentationFormat>Affichage à l'écran (16:9)</PresentationFormat>
  <Paragraphs>418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Composite</vt:lpstr>
      <vt:lpstr>Présentation PowerPoint</vt:lpstr>
      <vt:lpstr>- Ce qu’est Google -</vt:lpstr>
      <vt:lpstr>- Naissance de Google -</vt:lpstr>
      <vt:lpstr>- Le développement de la firme -</vt:lpstr>
      <vt:lpstr>- La multiplication des services -</vt:lpstr>
      <vt:lpstr>Présentation PowerPoint</vt:lpstr>
      <vt:lpstr>- Les acquisitions / investissements-</vt:lpstr>
      <vt:lpstr>- Une constante innovation -</vt:lpstr>
      <vt:lpstr>    - Google en tant qu’employeur -</vt:lpstr>
      <vt:lpstr>    - Google en tant qu’employeur -</vt:lpstr>
      <vt:lpstr>- De plus -</vt:lpstr>
      <vt:lpstr>- Le volume d’informations  échangées et quantifiées -</vt:lpstr>
      <vt:lpstr>Présentation PowerPoint</vt:lpstr>
      <vt:lpstr>- Une bonne santé financière -</vt:lpstr>
      <vt:lpstr>- Mais tout n’est pas parfait dans l’écosystème Google -</vt:lpstr>
      <vt:lpstr>Présentation PowerPoint</vt:lpstr>
      <vt:lpstr>Présentation PowerPoint</vt:lpstr>
      <vt:lpstr>Présentation PowerPoint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</dc:title>
  <dc:creator>bryan</dc:creator>
  <cp:lastModifiedBy>Bryan-04</cp:lastModifiedBy>
  <cp:revision>61</cp:revision>
  <dcterms:created xsi:type="dcterms:W3CDTF">2012-09-29T05:25:29Z</dcterms:created>
  <dcterms:modified xsi:type="dcterms:W3CDTF">2013-05-28T08:23:48Z</dcterms:modified>
</cp:coreProperties>
</file>