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8"/>
  </p:notesMasterIdLst>
  <p:sldIdLst>
    <p:sldId id="256" r:id="rId2"/>
    <p:sldId id="257" r:id="rId3"/>
    <p:sldId id="317" r:id="rId4"/>
    <p:sldId id="258" r:id="rId5"/>
    <p:sldId id="259" r:id="rId6"/>
    <p:sldId id="262" r:id="rId7"/>
    <p:sldId id="263" r:id="rId8"/>
    <p:sldId id="266" r:id="rId9"/>
    <p:sldId id="301" r:id="rId10"/>
    <p:sldId id="302" r:id="rId11"/>
    <p:sldId id="303" r:id="rId12"/>
    <p:sldId id="306" r:id="rId13"/>
    <p:sldId id="325" r:id="rId14"/>
    <p:sldId id="326" r:id="rId15"/>
    <p:sldId id="327" r:id="rId16"/>
    <p:sldId id="328" r:id="rId17"/>
    <p:sldId id="329" r:id="rId18"/>
    <p:sldId id="272" r:id="rId19"/>
    <p:sldId id="307" r:id="rId20"/>
    <p:sldId id="273" r:id="rId21"/>
    <p:sldId id="315" r:id="rId22"/>
    <p:sldId id="275" r:id="rId23"/>
    <p:sldId id="276" r:id="rId24"/>
    <p:sldId id="316" r:id="rId25"/>
    <p:sldId id="305" r:id="rId26"/>
    <p:sldId id="278" r:id="rId27"/>
    <p:sldId id="279" r:id="rId28"/>
    <p:sldId id="280" r:id="rId29"/>
    <p:sldId id="282" r:id="rId30"/>
    <p:sldId id="284" r:id="rId31"/>
    <p:sldId id="286" r:id="rId32"/>
    <p:sldId id="288" r:id="rId33"/>
    <p:sldId id="289" r:id="rId34"/>
    <p:sldId id="291" r:id="rId35"/>
    <p:sldId id="292" r:id="rId36"/>
    <p:sldId id="293" r:id="rId37"/>
    <p:sldId id="294" r:id="rId38"/>
    <p:sldId id="330" r:id="rId39"/>
    <p:sldId id="331" r:id="rId40"/>
    <p:sldId id="297" r:id="rId41"/>
    <p:sldId id="323" r:id="rId42"/>
    <p:sldId id="324" r:id="rId43"/>
    <p:sldId id="299" r:id="rId44"/>
    <p:sldId id="332" r:id="rId45"/>
    <p:sldId id="333" r:id="rId46"/>
    <p:sldId id="298" r:id="rId4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86C2E"/>
    <a:srgbClr val="990000"/>
    <a:srgbClr val="CB7833"/>
    <a:srgbClr val="FF9966"/>
    <a:srgbClr val="A50021"/>
    <a:srgbClr val="C57431"/>
    <a:srgbClr val="BC68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6" autoAdjust="0"/>
    <p:restoredTop sz="94660"/>
  </p:normalViewPr>
  <p:slideViewPr>
    <p:cSldViewPr>
      <p:cViewPr varScale="1">
        <p:scale>
          <a:sx n="68" d="100"/>
          <a:sy n="68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17A5F-F946-493D-AAB8-25C484AC62C1}" type="doc">
      <dgm:prSet loTypeId="urn:microsoft.com/office/officeart/2005/8/layout/cycle7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E9B9541-9F60-469A-9F4C-C01862A7806C}">
      <dgm:prSet phldrT="[Texte]"/>
      <dgm:spPr/>
      <dgm:t>
        <a:bodyPr/>
        <a:lstStyle/>
        <a:p>
          <a:r>
            <a:rPr lang="fr-FR" dirty="0" smtClean="0"/>
            <a:t>Patient </a:t>
          </a:r>
          <a:endParaRPr lang="fr-FR" dirty="0"/>
        </a:p>
      </dgm:t>
    </dgm:pt>
    <dgm:pt modelId="{C87A764D-28DE-457D-BB34-6CF9B748B2BC}" type="parTrans" cxnId="{4F105892-0C19-422D-9550-D1EF9DD3FF76}">
      <dgm:prSet/>
      <dgm:spPr/>
      <dgm:t>
        <a:bodyPr/>
        <a:lstStyle/>
        <a:p>
          <a:endParaRPr lang="fr-FR"/>
        </a:p>
      </dgm:t>
    </dgm:pt>
    <dgm:pt modelId="{23567F8F-49BE-4F10-8722-D292D2437835}" type="sibTrans" cxnId="{4F105892-0C19-422D-9550-D1EF9DD3FF76}">
      <dgm:prSet/>
      <dgm:spPr/>
      <dgm:t>
        <a:bodyPr/>
        <a:lstStyle/>
        <a:p>
          <a:endParaRPr lang="fr-FR"/>
        </a:p>
      </dgm:t>
    </dgm:pt>
    <dgm:pt modelId="{7FCB3830-D7C6-43C4-A75C-8FBEEB965D4F}">
      <dgm:prSet phldrT="[Texte]"/>
      <dgm:spPr/>
      <dgm:t>
        <a:bodyPr/>
        <a:lstStyle/>
        <a:p>
          <a:r>
            <a:rPr lang="fr-FR" dirty="0" smtClean="0"/>
            <a:t>Praticien </a:t>
          </a:r>
          <a:endParaRPr lang="fr-FR" dirty="0"/>
        </a:p>
      </dgm:t>
    </dgm:pt>
    <dgm:pt modelId="{FA25ECCC-BFC1-4934-836A-D1D362B7DB5B}" type="parTrans" cxnId="{6F69A0D5-921E-4B52-B5F9-910AC478EEFE}">
      <dgm:prSet/>
      <dgm:spPr/>
      <dgm:t>
        <a:bodyPr/>
        <a:lstStyle/>
        <a:p>
          <a:endParaRPr lang="fr-FR"/>
        </a:p>
      </dgm:t>
    </dgm:pt>
    <dgm:pt modelId="{88A57C23-762D-4A86-A268-3280932D8813}" type="sibTrans" cxnId="{6F69A0D5-921E-4B52-B5F9-910AC478EEFE}">
      <dgm:prSet/>
      <dgm:spPr/>
      <dgm:t>
        <a:bodyPr/>
        <a:lstStyle/>
        <a:p>
          <a:endParaRPr lang="fr-FR"/>
        </a:p>
      </dgm:t>
    </dgm:pt>
    <dgm:pt modelId="{6D5AE33E-96C1-4532-9543-1B362B4658BE}">
      <dgm:prSet phldrT="[Texte]"/>
      <dgm:spPr/>
      <dgm:t>
        <a:bodyPr/>
        <a:lstStyle/>
        <a:p>
          <a:r>
            <a:rPr lang="fr-FR" dirty="0" smtClean="0"/>
            <a:t>Patient </a:t>
          </a:r>
          <a:endParaRPr lang="fr-FR" dirty="0"/>
        </a:p>
      </dgm:t>
    </dgm:pt>
    <dgm:pt modelId="{B3F166D7-1CE2-492F-BB3A-F7B8036C4A1C}" type="parTrans" cxnId="{EC992EAB-C1DE-450D-90B6-046327BDB5E3}">
      <dgm:prSet/>
      <dgm:spPr/>
      <dgm:t>
        <a:bodyPr/>
        <a:lstStyle/>
        <a:p>
          <a:endParaRPr lang="fr-FR"/>
        </a:p>
      </dgm:t>
    </dgm:pt>
    <dgm:pt modelId="{A4E9462E-4EB9-4A2C-B84A-182E3EBB0FD5}" type="sibTrans" cxnId="{EC992EAB-C1DE-450D-90B6-046327BDB5E3}">
      <dgm:prSet/>
      <dgm:spPr/>
      <dgm:t>
        <a:bodyPr/>
        <a:lstStyle/>
        <a:p>
          <a:endParaRPr lang="fr-FR"/>
        </a:p>
      </dgm:t>
    </dgm:pt>
    <dgm:pt modelId="{4CD9A1BC-4010-4691-9DF8-C223A50A6CE4}" type="pres">
      <dgm:prSet presAssocID="{56117A5F-F946-493D-AAB8-25C484AC62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7441088-4AB2-46D7-B655-68FD61A854A7}" type="pres">
      <dgm:prSet presAssocID="{6E9B9541-9F60-469A-9F4C-C01862A7806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45AB5B-F561-4DFE-AA78-CDD82507D6DA}" type="pres">
      <dgm:prSet presAssocID="{23567F8F-49BE-4F10-8722-D292D2437835}" presName="sibTrans" presStyleLbl="sibTrans2D1" presStyleIdx="0" presStyleCnt="3" custLinFactNeighborX="35557" custLinFactNeighborY="-43076"/>
      <dgm:spPr/>
      <dgm:t>
        <a:bodyPr/>
        <a:lstStyle/>
        <a:p>
          <a:endParaRPr lang="fr-FR"/>
        </a:p>
      </dgm:t>
    </dgm:pt>
    <dgm:pt modelId="{A3F2577D-3DDB-4578-8DD1-B1F42FCD1EDE}" type="pres">
      <dgm:prSet presAssocID="{23567F8F-49BE-4F10-8722-D292D2437835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0AB3D6BD-1821-4883-962D-36B2280C14E5}" type="pres">
      <dgm:prSet presAssocID="{7FCB3830-D7C6-43C4-A75C-8FBEEB965D4F}" presName="node" presStyleLbl="node1" presStyleIdx="1" presStyleCnt="3" custScaleY="89709" custRadScaleRad="133179" custRadScaleInc="-131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48A1D8-950C-4060-84A4-F5669BBE1CAE}" type="pres">
      <dgm:prSet presAssocID="{88A57C23-762D-4A86-A268-3280932D8813}" presName="sibTrans" presStyleLbl="sibTrans2D1" presStyleIdx="1" presStyleCnt="3" custLinFactNeighborX="694" custLinFactNeighborY="70468"/>
      <dgm:spPr/>
      <dgm:t>
        <a:bodyPr/>
        <a:lstStyle/>
        <a:p>
          <a:endParaRPr lang="fr-FR"/>
        </a:p>
      </dgm:t>
    </dgm:pt>
    <dgm:pt modelId="{8E7DC1F2-800C-46B4-9579-C061B91FC157}" type="pres">
      <dgm:prSet presAssocID="{88A57C23-762D-4A86-A268-3280932D8813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989452EE-7AC3-430F-BAAC-C517EC9AF4CA}" type="pres">
      <dgm:prSet presAssocID="{6D5AE33E-96C1-4532-9543-1B362B4658BE}" presName="node" presStyleLbl="node1" presStyleIdx="2" presStyleCnt="3" custScaleY="84857" custRadScaleRad="115563" custRadScaleInc="64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375B3E-398D-47D7-BC79-46B92E9D9DCE}" type="pres">
      <dgm:prSet presAssocID="{A4E9462E-4EB9-4A2C-B84A-182E3EBB0FD5}" presName="sibTrans" presStyleLbl="sibTrans2D1" presStyleIdx="2" presStyleCnt="3" custLinFactNeighborX="-47313" custLinFactNeighborY="-19866"/>
      <dgm:spPr/>
      <dgm:t>
        <a:bodyPr/>
        <a:lstStyle/>
        <a:p>
          <a:endParaRPr lang="fr-FR"/>
        </a:p>
      </dgm:t>
    </dgm:pt>
    <dgm:pt modelId="{6988B96A-3AF5-4559-8BA1-1A426E1E150B}" type="pres">
      <dgm:prSet presAssocID="{A4E9462E-4EB9-4A2C-B84A-182E3EBB0FD5}" presName="connectorText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F89BBFED-F49E-4DC4-AF3B-FA85485415A4}" type="presOf" srcId="{7FCB3830-D7C6-43C4-A75C-8FBEEB965D4F}" destId="{0AB3D6BD-1821-4883-962D-36B2280C14E5}" srcOrd="0" destOrd="0" presId="urn:microsoft.com/office/officeart/2005/8/layout/cycle7"/>
    <dgm:cxn modelId="{FF28448E-8220-41FD-BD23-298AF0EF52FF}" type="presOf" srcId="{23567F8F-49BE-4F10-8722-D292D2437835}" destId="{F245AB5B-F561-4DFE-AA78-CDD82507D6DA}" srcOrd="0" destOrd="0" presId="urn:microsoft.com/office/officeart/2005/8/layout/cycle7"/>
    <dgm:cxn modelId="{EC992EAB-C1DE-450D-90B6-046327BDB5E3}" srcId="{56117A5F-F946-493D-AAB8-25C484AC62C1}" destId="{6D5AE33E-96C1-4532-9543-1B362B4658BE}" srcOrd="2" destOrd="0" parTransId="{B3F166D7-1CE2-492F-BB3A-F7B8036C4A1C}" sibTransId="{A4E9462E-4EB9-4A2C-B84A-182E3EBB0FD5}"/>
    <dgm:cxn modelId="{B3BF18C1-D093-4BD5-871D-27B7F7EC8D0B}" type="presOf" srcId="{23567F8F-49BE-4F10-8722-D292D2437835}" destId="{A3F2577D-3DDB-4578-8DD1-B1F42FCD1EDE}" srcOrd="1" destOrd="0" presId="urn:microsoft.com/office/officeart/2005/8/layout/cycle7"/>
    <dgm:cxn modelId="{651A9A81-0943-4C2E-A5A3-21E5A67A5D21}" type="presOf" srcId="{A4E9462E-4EB9-4A2C-B84A-182E3EBB0FD5}" destId="{6988B96A-3AF5-4559-8BA1-1A426E1E150B}" srcOrd="1" destOrd="0" presId="urn:microsoft.com/office/officeart/2005/8/layout/cycle7"/>
    <dgm:cxn modelId="{FE1F95F6-6658-438D-84FE-182B777206ED}" type="presOf" srcId="{6D5AE33E-96C1-4532-9543-1B362B4658BE}" destId="{989452EE-7AC3-430F-BAAC-C517EC9AF4CA}" srcOrd="0" destOrd="0" presId="urn:microsoft.com/office/officeart/2005/8/layout/cycle7"/>
    <dgm:cxn modelId="{BDFAC76F-48A8-414C-B127-782FA389644E}" type="presOf" srcId="{A4E9462E-4EB9-4A2C-B84A-182E3EBB0FD5}" destId="{A5375B3E-398D-47D7-BC79-46B92E9D9DCE}" srcOrd="0" destOrd="0" presId="urn:microsoft.com/office/officeart/2005/8/layout/cycle7"/>
    <dgm:cxn modelId="{C4C9F9A7-98AB-4439-B33D-9F7368E7E44B}" type="presOf" srcId="{6E9B9541-9F60-469A-9F4C-C01862A7806C}" destId="{87441088-4AB2-46D7-B655-68FD61A854A7}" srcOrd="0" destOrd="0" presId="urn:microsoft.com/office/officeart/2005/8/layout/cycle7"/>
    <dgm:cxn modelId="{0FCD5131-9437-4E36-A6AE-BD4585CBDCD2}" type="presOf" srcId="{56117A5F-F946-493D-AAB8-25C484AC62C1}" destId="{4CD9A1BC-4010-4691-9DF8-C223A50A6CE4}" srcOrd="0" destOrd="0" presId="urn:microsoft.com/office/officeart/2005/8/layout/cycle7"/>
    <dgm:cxn modelId="{6F69A0D5-921E-4B52-B5F9-910AC478EEFE}" srcId="{56117A5F-F946-493D-AAB8-25C484AC62C1}" destId="{7FCB3830-D7C6-43C4-A75C-8FBEEB965D4F}" srcOrd="1" destOrd="0" parTransId="{FA25ECCC-BFC1-4934-836A-D1D362B7DB5B}" sibTransId="{88A57C23-762D-4A86-A268-3280932D8813}"/>
    <dgm:cxn modelId="{4F105892-0C19-422D-9550-D1EF9DD3FF76}" srcId="{56117A5F-F946-493D-AAB8-25C484AC62C1}" destId="{6E9B9541-9F60-469A-9F4C-C01862A7806C}" srcOrd="0" destOrd="0" parTransId="{C87A764D-28DE-457D-BB34-6CF9B748B2BC}" sibTransId="{23567F8F-49BE-4F10-8722-D292D2437835}"/>
    <dgm:cxn modelId="{D7F4D350-6CB2-44BC-B65A-52B43062CD74}" type="presOf" srcId="{88A57C23-762D-4A86-A268-3280932D8813}" destId="{8248A1D8-950C-4060-84A4-F5669BBE1CAE}" srcOrd="0" destOrd="0" presId="urn:microsoft.com/office/officeart/2005/8/layout/cycle7"/>
    <dgm:cxn modelId="{C78C9BD5-DF49-4225-BF6E-7C4F9B63478E}" type="presOf" srcId="{88A57C23-762D-4A86-A268-3280932D8813}" destId="{8E7DC1F2-800C-46B4-9579-C061B91FC157}" srcOrd="1" destOrd="0" presId="urn:microsoft.com/office/officeart/2005/8/layout/cycle7"/>
    <dgm:cxn modelId="{610391E1-BAD2-4740-96D9-8A5CBC129ACF}" type="presParOf" srcId="{4CD9A1BC-4010-4691-9DF8-C223A50A6CE4}" destId="{87441088-4AB2-46D7-B655-68FD61A854A7}" srcOrd="0" destOrd="0" presId="urn:microsoft.com/office/officeart/2005/8/layout/cycle7"/>
    <dgm:cxn modelId="{37C6D356-2C7B-4F52-A391-026E5BF221D3}" type="presParOf" srcId="{4CD9A1BC-4010-4691-9DF8-C223A50A6CE4}" destId="{F245AB5B-F561-4DFE-AA78-CDD82507D6DA}" srcOrd="1" destOrd="0" presId="urn:microsoft.com/office/officeart/2005/8/layout/cycle7"/>
    <dgm:cxn modelId="{811356B7-7E9D-4678-B5D6-3007EDC34C36}" type="presParOf" srcId="{F245AB5B-F561-4DFE-AA78-CDD82507D6DA}" destId="{A3F2577D-3DDB-4578-8DD1-B1F42FCD1EDE}" srcOrd="0" destOrd="0" presId="urn:microsoft.com/office/officeart/2005/8/layout/cycle7"/>
    <dgm:cxn modelId="{10D4C357-D74D-415D-874E-E7735C15B912}" type="presParOf" srcId="{4CD9A1BC-4010-4691-9DF8-C223A50A6CE4}" destId="{0AB3D6BD-1821-4883-962D-36B2280C14E5}" srcOrd="2" destOrd="0" presId="urn:microsoft.com/office/officeart/2005/8/layout/cycle7"/>
    <dgm:cxn modelId="{88092C5C-2632-477E-B624-85A723A0C5AD}" type="presParOf" srcId="{4CD9A1BC-4010-4691-9DF8-C223A50A6CE4}" destId="{8248A1D8-950C-4060-84A4-F5669BBE1CAE}" srcOrd="3" destOrd="0" presId="urn:microsoft.com/office/officeart/2005/8/layout/cycle7"/>
    <dgm:cxn modelId="{397EE418-4F23-4A4E-BA5B-BCC82AB16D00}" type="presParOf" srcId="{8248A1D8-950C-4060-84A4-F5669BBE1CAE}" destId="{8E7DC1F2-800C-46B4-9579-C061B91FC157}" srcOrd="0" destOrd="0" presId="urn:microsoft.com/office/officeart/2005/8/layout/cycle7"/>
    <dgm:cxn modelId="{E223081B-FA89-41CA-8145-C156078EFA40}" type="presParOf" srcId="{4CD9A1BC-4010-4691-9DF8-C223A50A6CE4}" destId="{989452EE-7AC3-430F-BAAC-C517EC9AF4CA}" srcOrd="4" destOrd="0" presId="urn:microsoft.com/office/officeart/2005/8/layout/cycle7"/>
    <dgm:cxn modelId="{45F7F693-61A7-4E66-ABFE-1EE8E38E0E7B}" type="presParOf" srcId="{4CD9A1BC-4010-4691-9DF8-C223A50A6CE4}" destId="{A5375B3E-398D-47D7-BC79-46B92E9D9DCE}" srcOrd="5" destOrd="0" presId="urn:microsoft.com/office/officeart/2005/8/layout/cycle7"/>
    <dgm:cxn modelId="{C6880B2B-0B04-4F67-BEC2-A00D53D094B3}" type="presParOf" srcId="{A5375B3E-398D-47D7-BC79-46B92E9D9DCE}" destId="{6988B96A-3AF5-4559-8BA1-1A426E1E150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FDCFD6-E3CA-4FAA-8111-3414D8DA736B}" type="doc">
      <dgm:prSet loTypeId="urn:microsoft.com/office/officeart/2005/8/layout/cycle5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0506105-6E4B-4A7C-A9B3-9074D94CBDF1}">
      <dgm:prSet phldrT="[Texte]" custT="1"/>
      <dgm:spPr>
        <a:solidFill>
          <a:srgbClr val="990000"/>
        </a:solidFill>
      </dgm:spPr>
      <dgm:t>
        <a:bodyPr/>
        <a:lstStyle/>
        <a:p>
          <a:r>
            <a:rPr lang="fr-FR" sz="2200" dirty="0" smtClean="0"/>
            <a:t>Matériel utilisé</a:t>
          </a:r>
          <a:endParaRPr lang="fr-FR" sz="2200" dirty="0"/>
        </a:p>
      </dgm:t>
    </dgm:pt>
    <dgm:pt modelId="{990E446C-73A5-4A2F-AB9B-C9FEE2D12562}" type="parTrans" cxnId="{18E5BBA8-8A1A-43C2-82C1-46798E8902C6}">
      <dgm:prSet/>
      <dgm:spPr/>
      <dgm:t>
        <a:bodyPr/>
        <a:lstStyle/>
        <a:p>
          <a:endParaRPr lang="fr-FR"/>
        </a:p>
      </dgm:t>
    </dgm:pt>
    <dgm:pt modelId="{7DC43151-A893-44E6-916B-72F863C09A1F}" type="sibTrans" cxnId="{18E5BBA8-8A1A-43C2-82C1-46798E8902C6}">
      <dgm:prSet/>
      <dgm:spPr/>
      <dgm:t>
        <a:bodyPr/>
        <a:lstStyle/>
        <a:p>
          <a:endParaRPr lang="fr-FR"/>
        </a:p>
      </dgm:t>
    </dgm:pt>
    <dgm:pt modelId="{38883148-F15F-487E-85BC-D41926102954}">
      <dgm:prSet phldrT="[Texte]" custT="1"/>
      <dgm:spPr>
        <a:solidFill>
          <a:srgbClr val="990000"/>
        </a:solidFill>
      </dgm:spPr>
      <dgm:t>
        <a:bodyPr/>
        <a:lstStyle/>
        <a:p>
          <a:r>
            <a:rPr lang="fr-FR" sz="2200" dirty="0" smtClean="0"/>
            <a:t>Décontamination </a:t>
          </a:r>
          <a:endParaRPr lang="fr-FR" sz="2200" dirty="0"/>
        </a:p>
      </dgm:t>
    </dgm:pt>
    <dgm:pt modelId="{A8094851-C19F-4D5A-9AE2-94EDBB9A43F6}" type="parTrans" cxnId="{4DCA2E83-FB84-4FCD-B277-5EBEFE83765D}">
      <dgm:prSet/>
      <dgm:spPr/>
      <dgm:t>
        <a:bodyPr/>
        <a:lstStyle/>
        <a:p>
          <a:endParaRPr lang="fr-FR"/>
        </a:p>
      </dgm:t>
    </dgm:pt>
    <dgm:pt modelId="{084AFC82-0C24-4E3A-B218-6C5AFE35F7BB}" type="sibTrans" cxnId="{4DCA2E83-FB84-4FCD-B277-5EBEFE83765D}">
      <dgm:prSet/>
      <dgm:spPr/>
      <dgm:t>
        <a:bodyPr/>
        <a:lstStyle/>
        <a:p>
          <a:endParaRPr lang="fr-FR"/>
        </a:p>
      </dgm:t>
    </dgm:pt>
    <dgm:pt modelId="{15DB1625-97E6-460F-9B3F-78BCB829C9E7}">
      <dgm:prSet phldrT="[Texte]" custT="1"/>
      <dgm:spPr>
        <a:solidFill>
          <a:srgbClr val="990000"/>
        </a:solidFill>
      </dgm:spPr>
      <dgm:t>
        <a:bodyPr/>
        <a:lstStyle/>
        <a:p>
          <a:r>
            <a:rPr lang="fr-FR" sz="2200" dirty="0" smtClean="0"/>
            <a:t>Nettoyage </a:t>
          </a:r>
          <a:endParaRPr lang="fr-FR" sz="2200" dirty="0"/>
        </a:p>
      </dgm:t>
    </dgm:pt>
    <dgm:pt modelId="{E8470F77-5FF6-4B99-A484-1E12C7B9B2D9}" type="parTrans" cxnId="{5400278A-8385-4CE3-BB73-CC06FB6464EE}">
      <dgm:prSet/>
      <dgm:spPr/>
      <dgm:t>
        <a:bodyPr/>
        <a:lstStyle/>
        <a:p>
          <a:endParaRPr lang="fr-FR"/>
        </a:p>
      </dgm:t>
    </dgm:pt>
    <dgm:pt modelId="{AE8EB742-333C-427F-9D78-855ADCD0E015}" type="sibTrans" cxnId="{5400278A-8385-4CE3-BB73-CC06FB6464EE}">
      <dgm:prSet/>
      <dgm:spPr/>
      <dgm:t>
        <a:bodyPr/>
        <a:lstStyle/>
        <a:p>
          <a:endParaRPr lang="fr-FR"/>
        </a:p>
      </dgm:t>
    </dgm:pt>
    <dgm:pt modelId="{1849853B-8335-41B9-B0FA-749C990BB425}">
      <dgm:prSet phldrT="[Texte]" custT="1"/>
      <dgm:spPr>
        <a:solidFill>
          <a:srgbClr val="990000"/>
        </a:solidFill>
      </dgm:spPr>
      <dgm:t>
        <a:bodyPr/>
        <a:lstStyle/>
        <a:p>
          <a:r>
            <a:rPr lang="fr-FR" sz="2200" dirty="0" smtClean="0"/>
            <a:t>Stérilisation  </a:t>
          </a:r>
          <a:endParaRPr lang="fr-FR" sz="2200" dirty="0"/>
        </a:p>
      </dgm:t>
    </dgm:pt>
    <dgm:pt modelId="{62AD726E-DA8F-44A3-AAD7-DFBA00ACBBCA}" type="parTrans" cxnId="{EC7F993D-9E3B-4392-A836-DC27ABA354A7}">
      <dgm:prSet/>
      <dgm:spPr/>
      <dgm:t>
        <a:bodyPr/>
        <a:lstStyle/>
        <a:p>
          <a:endParaRPr lang="fr-FR"/>
        </a:p>
      </dgm:t>
    </dgm:pt>
    <dgm:pt modelId="{50570D98-E78A-4899-866B-4B9E6F2C3E7E}" type="sibTrans" cxnId="{EC7F993D-9E3B-4392-A836-DC27ABA354A7}">
      <dgm:prSet/>
      <dgm:spPr/>
      <dgm:t>
        <a:bodyPr/>
        <a:lstStyle/>
        <a:p>
          <a:endParaRPr lang="fr-FR"/>
        </a:p>
      </dgm:t>
    </dgm:pt>
    <dgm:pt modelId="{45D2ACDB-7FA2-42CE-80C6-78768D083C5F}">
      <dgm:prSet phldrT="[Texte]" custT="1"/>
      <dgm:spPr>
        <a:solidFill>
          <a:srgbClr val="990000"/>
        </a:solidFill>
      </dgm:spPr>
      <dgm:t>
        <a:bodyPr/>
        <a:lstStyle/>
        <a:p>
          <a:r>
            <a:rPr lang="fr-FR" sz="2200" dirty="0" smtClean="0"/>
            <a:t>Matériel prêt à l’usage</a:t>
          </a:r>
          <a:endParaRPr lang="fr-FR" sz="2200" dirty="0"/>
        </a:p>
      </dgm:t>
    </dgm:pt>
    <dgm:pt modelId="{846D108B-16F1-4C84-8AB3-FEB00EC8CA39}" type="parTrans" cxnId="{7ACB8F33-820C-490C-BFCF-13C4BD9C2C69}">
      <dgm:prSet/>
      <dgm:spPr/>
      <dgm:t>
        <a:bodyPr/>
        <a:lstStyle/>
        <a:p>
          <a:endParaRPr lang="fr-FR"/>
        </a:p>
      </dgm:t>
    </dgm:pt>
    <dgm:pt modelId="{55AA74B6-4151-4CD9-B690-5BC34B6AEEBC}" type="sibTrans" cxnId="{7ACB8F33-820C-490C-BFCF-13C4BD9C2C69}">
      <dgm:prSet/>
      <dgm:spPr>
        <a:solidFill>
          <a:srgbClr val="990000"/>
        </a:solidFill>
      </dgm:spPr>
      <dgm:t>
        <a:bodyPr/>
        <a:lstStyle/>
        <a:p>
          <a:endParaRPr lang="fr-FR"/>
        </a:p>
      </dgm:t>
    </dgm:pt>
    <dgm:pt modelId="{ADEA1BC0-26E3-4A71-932E-6E2FA61974F6}">
      <dgm:prSet custT="1"/>
      <dgm:spPr>
        <a:solidFill>
          <a:srgbClr val="990000"/>
        </a:solidFill>
      </dgm:spPr>
      <dgm:t>
        <a:bodyPr/>
        <a:lstStyle/>
        <a:p>
          <a:r>
            <a:rPr lang="fr-FR" sz="2200" dirty="0" smtClean="0"/>
            <a:t>Conditionnement </a:t>
          </a:r>
          <a:endParaRPr lang="fr-FR" sz="2200" dirty="0"/>
        </a:p>
      </dgm:t>
    </dgm:pt>
    <dgm:pt modelId="{A6D524EE-66D6-4575-827C-9683898BBD53}" type="parTrans" cxnId="{4DC084F9-903D-4D0C-99D5-DF7CA6F895EF}">
      <dgm:prSet/>
      <dgm:spPr/>
      <dgm:t>
        <a:bodyPr/>
        <a:lstStyle/>
        <a:p>
          <a:endParaRPr lang="fr-FR"/>
        </a:p>
      </dgm:t>
    </dgm:pt>
    <dgm:pt modelId="{2579363B-B833-40EB-AC49-7884E0FFE80C}" type="sibTrans" cxnId="{4DC084F9-903D-4D0C-99D5-DF7CA6F895EF}">
      <dgm:prSet/>
      <dgm:spPr/>
      <dgm:t>
        <a:bodyPr/>
        <a:lstStyle/>
        <a:p>
          <a:endParaRPr lang="fr-FR"/>
        </a:p>
      </dgm:t>
    </dgm:pt>
    <dgm:pt modelId="{819404F6-AE74-4013-9A9F-FE447CC88991}" type="pres">
      <dgm:prSet presAssocID="{B1FDCFD6-E3CA-4FAA-8111-3414D8DA736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D3D5F5A-E243-4287-92F1-B3ECAB651FF3}" type="pres">
      <dgm:prSet presAssocID="{C0506105-6E4B-4A7C-A9B3-9074D94CBDF1}" presName="node" presStyleLbl="node1" presStyleIdx="0" presStyleCnt="6" custScaleX="139702" custScaleY="63025" custRadScaleRad="111506" custRadScaleInc="232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C5852B-ADA3-454A-993B-E57FA1D021DE}" type="pres">
      <dgm:prSet presAssocID="{C0506105-6E4B-4A7C-A9B3-9074D94CBDF1}" presName="spNode" presStyleCnt="0"/>
      <dgm:spPr/>
    </dgm:pt>
    <dgm:pt modelId="{58003161-EE10-4420-809E-5690D574948C}" type="pres">
      <dgm:prSet presAssocID="{7DC43151-A893-44E6-916B-72F863C09A1F}" presName="sibTrans" presStyleLbl="sibTrans1D1" presStyleIdx="0" presStyleCnt="6"/>
      <dgm:spPr/>
      <dgm:t>
        <a:bodyPr/>
        <a:lstStyle/>
        <a:p>
          <a:endParaRPr lang="fr-FR"/>
        </a:p>
      </dgm:t>
    </dgm:pt>
    <dgm:pt modelId="{3EEFD944-A066-4D1B-92A8-808D4F5D47FD}" type="pres">
      <dgm:prSet presAssocID="{38883148-F15F-487E-85BC-D41926102954}" presName="node" presStyleLbl="node1" presStyleIdx="1" presStyleCnt="6" custScaleX="138663" custScaleY="55094" custRadScaleRad="153483" custRadScaleInc="21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625C35-5A9D-4333-9015-D983C8A46DBB}" type="pres">
      <dgm:prSet presAssocID="{38883148-F15F-487E-85BC-D41926102954}" presName="spNode" presStyleCnt="0"/>
      <dgm:spPr/>
    </dgm:pt>
    <dgm:pt modelId="{EC64A694-5D84-4A60-9831-52A537354EB8}" type="pres">
      <dgm:prSet presAssocID="{084AFC82-0C24-4E3A-B218-6C5AFE35F7BB}" presName="sibTrans" presStyleLbl="sibTrans1D1" presStyleIdx="1" presStyleCnt="6"/>
      <dgm:spPr/>
      <dgm:t>
        <a:bodyPr/>
        <a:lstStyle/>
        <a:p>
          <a:endParaRPr lang="fr-FR"/>
        </a:p>
      </dgm:t>
    </dgm:pt>
    <dgm:pt modelId="{33F84D36-7265-4BCE-B645-27B81C7348D1}" type="pres">
      <dgm:prSet presAssocID="{15DB1625-97E6-460F-9B3F-78BCB829C9E7}" presName="node" presStyleLbl="node1" presStyleIdx="2" presStyleCnt="6" custScaleX="109867" custScaleY="60737" custRadScaleRad="145397" custRadScaleInc="-1112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A3EC6A-5549-46F6-904A-302A227D6D2E}" type="pres">
      <dgm:prSet presAssocID="{15DB1625-97E6-460F-9B3F-78BCB829C9E7}" presName="spNode" presStyleCnt="0"/>
      <dgm:spPr/>
    </dgm:pt>
    <dgm:pt modelId="{617A638D-F921-4310-9BDB-71CE1B2C5120}" type="pres">
      <dgm:prSet presAssocID="{AE8EB742-333C-427F-9D78-855ADCD0E015}" presName="sibTrans" presStyleLbl="sibTrans1D1" presStyleIdx="2" presStyleCnt="6"/>
      <dgm:spPr/>
      <dgm:t>
        <a:bodyPr/>
        <a:lstStyle/>
        <a:p>
          <a:endParaRPr lang="fr-FR"/>
        </a:p>
      </dgm:t>
    </dgm:pt>
    <dgm:pt modelId="{0964B826-79FA-47C9-869C-9E3763C90CE9}" type="pres">
      <dgm:prSet presAssocID="{ADEA1BC0-26E3-4A71-932E-6E2FA61974F6}" presName="node" presStyleLbl="node1" presStyleIdx="3" presStyleCnt="6" custScaleX="171200" custScaleY="59164" custRadScaleRad="93981" custRadScaleInc="-306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927EDC-20CE-4824-B003-7EC02700C874}" type="pres">
      <dgm:prSet presAssocID="{ADEA1BC0-26E3-4A71-932E-6E2FA61974F6}" presName="spNode" presStyleCnt="0"/>
      <dgm:spPr/>
    </dgm:pt>
    <dgm:pt modelId="{DA93AB09-AC58-4958-B0DE-017CEACAE13D}" type="pres">
      <dgm:prSet presAssocID="{2579363B-B833-40EB-AC49-7884E0FFE80C}" presName="sibTrans" presStyleLbl="sibTrans1D1" presStyleIdx="3" presStyleCnt="6"/>
      <dgm:spPr/>
      <dgm:t>
        <a:bodyPr/>
        <a:lstStyle/>
        <a:p>
          <a:endParaRPr lang="fr-FR"/>
        </a:p>
      </dgm:t>
    </dgm:pt>
    <dgm:pt modelId="{8992FBF5-8003-45FD-87B4-8B977726E56E}" type="pres">
      <dgm:prSet presAssocID="{1849853B-8335-41B9-B0FA-749C990BB425}" presName="node" presStyleLbl="node1" presStyleIdx="4" presStyleCnt="6" custScaleX="127343" custScaleY="58658" custRadScaleRad="122478" custRadScaleInc="758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5B7CC9-661D-46A1-B11C-33F2A2FB8704}" type="pres">
      <dgm:prSet presAssocID="{1849853B-8335-41B9-B0FA-749C990BB425}" presName="spNode" presStyleCnt="0"/>
      <dgm:spPr/>
    </dgm:pt>
    <dgm:pt modelId="{F01E6BFE-DD1E-4988-B6EF-317F56F750B1}" type="pres">
      <dgm:prSet presAssocID="{50570D98-E78A-4899-866B-4B9E6F2C3E7E}" presName="sibTrans" presStyleLbl="sibTrans1D1" presStyleIdx="4" presStyleCnt="6"/>
      <dgm:spPr/>
      <dgm:t>
        <a:bodyPr/>
        <a:lstStyle/>
        <a:p>
          <a:endParaRPr lang="fr-FR"/>
        </a:p>
      </dgm:t>
    </dgm:pt>
    <dgm:pt modelId="{97745D0E-F24A-4970-BA69-7B618FE42FB6}" type="pres">
      <dgm:prSet presAssocID="{45D2ACDB-7FA2-42CE-80C6-78768D083C5F}" presName="node" presStyleLbl="node1" presStyleIdx="5" presStyleCnt="6" custScaleX="142256" custScaleY="80421" custRadScaleRad="134599" custRadScaleInc="-136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5410B4-1EF9-4215-8667-745E18FB3FB0}" type="pres">
      <dgm:prSet presAssocID="{45D2ACDB-7FA2-42CE-80C6-78768D083C5F}" presName="spNode" presStyleCnt="0"/>
      <dgm:spPr/>
    </dgm:pt>
    <dgm:pt modelId="{82E27262-AA3D-46E7-A850-28285DB254BE}" type="pres">
      <dgm:prSet presAssocID="{55AA74B6-4151-4CD9-B690-5BC34B6AEEBC}" presName="sibTrans" presStyleLbl="sibTrans1D1" presStyleIdx="5" presStyleCnt="6"/>
      <dgm:spPr/>
      <dgm:t>
        <a:bodyPr/>
        <a:lstStyle/>
        <a:p>
          <a:endParaRPr lang="fr-FR"/>
        </a:p>
      </dgm:t>
    </dgm:pt>
  </dgm:ptLst>
  <dgm:cxnLst>
    <dgm:cxn modelId="{53BE6F06-CABC-450E-9D71-954AFC3EA723}" type="presOf" srcId="{AE8EB742-333C-427F-9D78-855ADCD0E015}" destId="{617A638D-F921-4310-9BDB-71CE1B2C5120}" srcOrd="0" destOrd="0" presId="urn:microsoft.com/office/officeart/2005/8/layout/cycle5"/>
    <dgm:cxn modelId="{E7D00C6C-9681-413E-B891-98EAA92766D4}" type="presOf" srcId="{084AFC82-0C24-4E3A-B218-6C5AFE35F7BB}" destId="{EC64A694-5D84-4A60-9831-52A537354EB8}" srcOrd="0" destOrd="0" presId="urn:microsoft.com/office/officeart/2005/8/layout/cycle5"/>
    <dgm:cxn modelId="{BC2965D1-05AE-4879-8255-C612D91EED55}" type="presOf" srcId="{50570D98-E78A-4899-866B-4B9E6F2C3E7E}" destId="{F01E6BFE-DD1E-4988-B6EF-317F56F750B1}" srcOrd="0" destOrd="0" presId="urn:microsoft.com/office/officeart/2005/8/layout/cycle5"/>
    <dgm:cxn modelId="{98808344-A719-4AA7-AF81-1B5D3DB3B329}" type="presOf" srcId="{55AA74B6-4151-4CD9-B690-5BC34B6AEEBC}" destId="{82E27262-AA3D-46E7-A850-28285DB254BE}" srcOrd="0" destOrd="0" presId="urn:microsoft.com/office/officeart/2005/8/layout/cycle5"/>
    <dgm:cxn modelId="{CD5A4E6A-DC18-4033-94EE-EF89B36F5597}" type="presOf" srcId="{C0506105-6E4B-4A7C-A9B3-9074D94CBDF1}" destId="{8D3D5F5A-E243-4287-92F1-B3ECAB651FF3}" srcOrd="0" destOrd="0" presId="urn:microsoft.com/office/officeart/2005/8/layout/cycle5"/>
    <dgm:cxn modelId="{C9CDEFDE-52CF-4D10-BB9E-CE1AC1FECE4A}" type="presOf" srcId="{ADEA1BC0-26E3-4A71-932E-6E2FA61974F6}" destId="{0964B826-79FA-47C9-869C-9E3763C90CE9}" srcOrd="0" destOrd="0" presId="urn:microsoft.com/office/officeart/2005/8/layout/cycle5"/>
    <dgm:cxn modelId="{4DCA2E83-FB84-4FCD-B277-5EBEFE83765D}" srcId="{B1FDCFD6-E3CA-4FAA-8111-3414D8DA736B}" destId="{38883148-F15F-487E-85BC-D41926102954}" srcOrd="1" destOrd="0" parTransId="{A8094851-C19F-4D5A-9AE2-94EDBB9A43F6}" sibTransId="{084AFC82-0C24-4E3A-B218-6C5AFE35F7BB}"/>
    <dgm:cxn modelId="{236DA7F4-9B5A-404D-B24B-45C8BCD70767}" type="presOf" srcId="{1849853B-8335-41B9-B0FA-749C990BB425}" destId="{8992FBF5-8003-45FD-87B4-8B977726E56E}" srcOrd="0" destOrd="0" presId="urn:microsoft.com/office/officeart/2005/8/layout/cycle5"/>
    <dgm:cxn modelId="{5347A019-373E-47E5-8894-39D7BE2EE773}" type="presOf" srcId="{38883148-F15F-487E-85BC-D41926102954}" destId="{3EEFD944-A066-4D1B-92A8-808D4F5D47FD}" srcOrd="0" destOrd="0" presId="urn:microsoft.com/office/officeart/2005/8/layout/cycle5"/>
    <dgm:cxn modelId="{3DB8B32C-F40F-42FA-83E0-4FEDEB5D86FF}" type="presOf" srcId="{2579363B-B833-40EB-AC49-7884E0FFE80C}" destId="{DA93AB09-AC58-4958-B0DE-017CEACAE13D}" srcOrd="0" destOrd="0" presId="urn:microsoft.com/office/officeart/2005/8/layout/cycle5"/>
    <dgm:cxn modelId="{4B60C2C5-BE0B-4039-9708-18B32058E455}" type="presOf" srcId="{45D2ACDB-7FA2-42CE-80C6-78768D083C5F}" destId="{97745D0E-F24A-4970-BA69-7B618FE42FB6}" srcOrd="0" destOrd="0" presId="urn:microsoft.com/office/officeart/2005/8/layout/cycle5"/>
    <dgm:cxn modelId="{C4480C40-E20B-4161-ABE5-632A18E082CD}" type="presOf" srcId="{7DC43151-A893-44E6-916B-72F863C09A1F}" destId="{58003161-EE10-4420-809E-5690D574948C}" srcOrd="0" destOrd="0" presId="urn:microsoft.com/office/officeart/2005/8/layout/cycle5"/>
    <dgm:cxn modelId="{18E5BBA8-8A1A-43C2-82C1-46798E8902C6}" srcId="{B1FDCFD6-E3CA-4FAA-8111-3414D8DA736B}" destId="{C0506105-6E4B-4A7C-A9B3-9074D94CBDF1}" srcOrd="0" destOrd="0" parTransId="{990E446C-73A5-4A2F-AB9B-C9FEE2D12562}" sibTransId="{7DC43151-A893-44E6-916B-72F863C09A1F}"/>
    <dgm:cxn modelId="{4DC084F9-903D-4D0C-99D5-DF7CA6F895EF}" srcId="{B1FDCFD6-E3CA-4FAA-8111-3414D8DA736B}" destId="{ADEA1BC0-26E3-4A71-932E-6E2FA61974F6}" srcOrd="3" destOrd="0" parTransId="{A6D524EE-66D6-4575-827C-9683898BBD53}" sibTransId="{2579363B-B833-40EB-AC49-7884E0FFE80C}"/>
    <dgm:cxn modelId="{EC7F993D-9E3B-4392-A836-DC27ABA354A7}" srcId="{B1FDCFD6-E3CA-4FAA-8111-3414D8DA736B}" destId="{1849853B-8335-41B9-B0FA-749C990BB425}" srcOrd="4" destOrd="0" parTransId="{62AD726E-DA8F-44A3-AAD7-DFBA00ACBBCA}" sibTransId="{50570D98-E78A-4899-866B-4B9E6F2C3E7E}"/>
    <dgm:cxn modelId="{5400278A-8385-4CE3-BB73-CC06FB6464EE}" srcId="{B1FDCFD6-E3CA-4FAA-8111-3414D8DA736B}" destId="{15DB1625-97E6-460F-9B3F-78BCB829C9E7}" srcOrd="2" destOrd="0" parTransId="{E8470F77-5FF6-4B99-A484-1E12C7B9B2D9}" sibTransId="{AE8EB742-333C-427F-9D78-855ADCD0E015}"/>
    <dgm:cxn modelId="{A6ABCC2E-5B00-43DB-84DF-6378869894EA}" type="presOf" srcId="{B1FDCFD6-E3CA-4FAA-8111-3414D8DA736B}" destId="{819404F6-AE74-4013-9A9F-FE447CC88991}" srcOrd="0" destOrd="0" presId="urn:microsoft.com/office/officeart/2005/8/layout/cycle5"/>
    <dgm:cxn modelId="{7ACB8F33-820C-490C-BFCF-13C4BD9C2C69}" srcId="{B1FDCFD6-E3CA-4FAA-8111-3414D8DA736B}" destId="{45D2ACDB-7FA2-42CE-80C6-78768D083C5F}" srcOrd="5" destOrd="0" parTransId="{846D108B-16F1-4C84-8AB3-FEB00EC8CA39}" sibTransId="{55AA74B6-4151-4CD9-B690-5BC34B6AEEBC}"/>
    <dgm:cxn modelId="{65502ED3-BDD0-4313-8E66-E31F183D8443}" type="presOf" srcId="{15DB1625-97E6-460F-9B3F-78BCB829C9E7}" destId="{33F84D36-7265-4BCE-B645-27B81C7348D1}" srcOrd="0" destOrd="0" presId="urn:microsoft.com/office/officeart/2005/8/layout/cycle5"/>
    <dgm:cxn modelId="{D931DBC1-266B-4A18-BB97-EE1F5ACDE349}" type="presParOf" srcId="{819404F6-AE74-4013-9A9F-FE447CC88991}" destId="{8D3D5F5A-E243-4287-92F1-B3ECAB651FF3}" srcOrd="0" destOrd="0" presId="urn:microsoft.com/office/officeart/2005/8/layout/cycle5"/>
    <dgm:cxn modelId="{6221DD3A-B9FF-4FCF-AD22-67AA6EAA34A7}" type="presParOf" srcId="{819404F6-AE74-4013-9A9F-FE447CC88991}" destId="{2EC5852B-ADA3-454A-993B-E57FA1D021DE}" srcOrd="1" destOrd="0" presId="urn:microsoft.com/office/officeart/2005/8/layout/cycle5"/>
    <dgm:cxn modelId="{F117694C-88F2-47F7-8183-5FE6AF3CCA66}" type="presParOf" srcId="{819404F6-AE74-4013-9A9F-FE447CC88991}" destId="{58003161-EE10-4420-809E-5690D574948C}" srcOrd="2" destOrd="0" presId="urn:microsoft.com/office/officeart/2005/8/layout/cycle5"/>
    <dgm:cxn modelId="{64A60F96-AFE1-4ED5-ABB4-6046AFFFDB6A}" type="presParOf" srcId="{819404F6-AE74-4013-9A9F-FE447CC88991}" destId="{3EEFD944-A066-4D1B-92A8-808D4F5D47FD}" srcOrd="3" destOrd="0" presId="urn:microsoft.com/office/officeart/2005/8/layout/cycle5"/>
    <dgm:cxn modelId="{9CE2CF0E-906E-4753-9D1F-F6C806A62EC4}" type="presParOf" srcId="{819404F6-AE74-4013-9A9F-FE447CC88991}" destId="{4A625C35-5A9D-4333-9015-D983C8A46DBB}" srcOrd="4" destOrd="0" presId="urn:microsoft.com/office/officeart/2005/8/layout/cycle5"/>
    <dgm:cxn modelId="{5244E104-F937-441D-AC8C-701C00F884C8}" type="presParOf" srcId="{819404F6-AE74-4013-9A9F-FE447CC88991}" destId="{EC64A694-5D84-4A60-9831-52A537354EB8}" srcOrd="5" destOrd="0" presId="urn:microsoft.com/office/officeart/2005/8/layout/cycle5"/>
    <dgm:cxn modelId="{04D8169F-236A-4414-AF94-34AAA464369F}" type="presParOf" srcId="{819404F6-AE74-4013-9A9F-FE447CC88991}" destId="{33F84D36-7265-4BCE-B645-27B81C7348D1}" srcOrd="6" destOrd="0" presId="urn:microsoft.com/office/officeart/2005/8/layout/cycle5"/>
    <dgm:cxn modelId="{DF4B252E-DD19-4C32-8F7A-2EA5D8DA6D57}" type="presParOf" srcId="{819404F6-AE74-4013-9A9F-FE447CC88991}" destId="{E8A3EC6A-5549-46F6-904A-302A227D6D2E}" srcOrd="7" destOrd="0" presId="urn:microsoft.com/office/officeart/2005/8/layout/cycle5"/>
    <dgm:cxn modelId="{74D27A5B-82C1-41C8-BAED-9E68EAE626B0}" type="presParOf" srcId="{819404F6-AE74-4013-9A9F-FE447CC88991}" destId="{617A638D-F921-4310-9BDB-71CE1B2C5120}" srcOrd="8" destOrd="0" presId="urn:microsoft.com/office/officeart/2005/8/layout/cycle5"/>
    <dgm:cxn modelId="{96859E3D-E7E4-4E43-84C9-555393D12623}" type="presParOf" srcId="{819404F6-AE74-4013-9A9F-FE447CC88991}" destId="{0964B826-79FA-47C9-869C-9E3763C90CE9}" srcOrd="9" destOrd="0" presId="urn:microsoft.com/office/officeart/2005/8/layout/cycle5"/>
    <dgm:cxn modelId="{5905C99A-D48D-4AE7-A772-F3F9FDFED7FD}" type="presParOf" srcId="{819404F6-AE74-4013-9A9F-FE447CC88991}" destId="{0D927EDC-20CE-4824-B003-7EC02700C874}" srcOrd="10" destOrd="0" presId="urn:microsoft.com/office/officeart/2005/8/layout/cycle5"/>
    <dgm:cxn modelId="{FBBE2FF0-F47E-4CC1-BC72-7FD0FD3E0039}" type="presParOf" srcId="{819404F6-AE74-4013-9A9F-FE447CC88991}" destId="{DA93AB09-AC58-4958-B0DE-017CEACAE13D}" srcOrd="11" destOrd="0" presId="urn:microsoft.com/office/officeart/2005/8/layout/cycle5"/>
    <dgm:cxn modelId="{78AB1C38-34B1-431E-8E69-D1A1C2B2DA50}" type="presParOf" srcId="{819404F6-AE74-4013-9A9F-FE447CC88991}" destId="{8992FBF5-8003-45FD-87B4-8B977726E56E}" srcOrd="12" destOrd="0" presId="urn:microsoft.com/office/officeart/2005/8/layout/cycle5"/>
    <dgm:cxn modelId="{4E8877F0-36EA-497D-8445-1F86857E3BFF}" type="presParOf" srcId="{819404F6-AE74-4013-9A9F-FE447CC88991}" destId="{D95B7CC9-661D-46A1-B11C-33F2A2FB8704}" srcOrd="13" destOrd="0" presId="urn:microsoft.com/office/officeart/2005/8/layout/cycle5"/>
    <dgm:cxn modelId="{69E75C1E-7A98-4C94-BCB3-19976E1ED9C1}" type="presParOf" srcId="{819404F6-AE74-4013-9A9F-FE447CC88991}" destId="{F01E6BFE-DD1E-4988-B6EF-317F56F750B1}" srcOrd="14" destOrd="0" presId="urn:microsoft.com/office/officeart/2005/8/layout/cycle5"/>
    <dgm:cxn modelId="{F3F86561-1D0E-4832-93F0-F3FE06009799}" type="presParOf" srcId="{819404F6-AE74-4013-9A9F-FE447CC88991}" destId="{97745D0E-F24A-4970-BA69-7B618FE42FB6}" srcOrd="15" destOrd="0" presId="urn:microsoft.com/office/officeart/2005/8/layout/cycle5"/>
    <dgm:cxn modelId="{00B745D8-5491-420C-A18A-119CCD4BADF7}" type="presParOf" srcId="{819404F6-AE74-4013-9A9F-FE447CC88991}" destId="{055410B4-1EF9-4215-8667-745E18FB3FB0}" srcOrd="16" destOrd="0" presId="urn:microsoft.com/office/officeart/2005/8/layout/cycle5"/>
    <dgm:cxn modelId="{D8543F59-7D28-423A-BC30-1477D25D3FD7}" type="presParOf" srcId="{819404F6-AE74-4013-9A9F-FE447CC88991}" destId="{82E27262-AA3D-46E7-A850-28285DB254BE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441088-4AB2-46D7-B655-68FD61A854A7}">
      <dsp:nvSpPr>
        <dsp:cNvPr id="0" name=""/>
        <dsp:cNvSpPr/>
      </dsp:nvSpPr>
      <dsp:spPr>
        <a:xfrm>
          <a:off x="1890046" y="25145"/>
          <a:ext cx="1887279" cy="943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Patient </a:t>
          </a:r>
          <a:endParaRPr lang="fr-FR" sz="3400" kern="1200" dirty="0"/>
        </a:p>
      </dsp:txBody>
      <dsp:txXfrm>
        <a:off x="1890046" y="25145"/>
        <a:ext cx="1887279" cy="943639"/>
      </dsp:txXfrm>
    </dsp:sp>
    <dsp:sp modelId="{F245AB5B-F561-4DFE-AA78-CDD82507D6DA}">
      <dsp:nvSpPr>
        <dsp:cNvPr id="0" name=""/>
        <dsp:cNvSpPr/>
      </dsp:nvSpPr>
      <dsp:spPr>
        <a:xfrm rot="3301000">
          <a:off x="3579740" y="1564306"/>
          <a:ext cx="1495240" cy="3302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 rot="3301000">
        <a:off x="3579740" y="1564306"/>
        <a:ext cx="1495240" cy="330273"/>
      </dsp:txXfrm>
    </dsp:sp>
    <dsp:sp modelId="{0AB3D6BD-1821-4883-962D-36B2280C14E5}">
      <dsp:nvSpPr>
        <dsp:cNvPr id="0" name=""/>
        <dsp:cNvSpPr/>
      </dsp:nvSpPr>
      <dsp:spPr>
        <a:xfrm>
          <a:off x="3780092" y="2774638"/>
          <a:ext cx="1887279" cy="846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Praticien </a:t>
          </a:r>
          <a:endParaRPr lang="fr-FR" sz="3400" kern="1200" dirty="0"/>
        </a:p>
      </dsp:txBody>
      <dsp:txXfrm>
        <a:off x="3780092" y="2774638"/>
        <a:ext cx="1887279" cy="846529"/>
      </dsp:txXfrm>
    </dsp:sp>
    <dsp:sp modelId="{8248A1D8-950C-4060-84A4-F5669BBE1CAE}">
      <dsp:nvSpPr>
        <dsp:cNvPr id="0" name=""/>
        <dsp:cNvSpPr/>
      </dsp:nvSpPr>
      <dsp:spPr>
        <a:xfrm rot="10788259">
          <a:off x="2108329" y="3271918"/>
          <a:ext cx="1495240" cy="3302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 rot="10788259">
        <a:off x="2108329" y="3271918"/>
        <a:ext cx="1495240" cy="330273"/>
      </dsp:txXfrm>
    </dsp:sp>
    <dsp:sp modelId="{989452EE-7AC3-430F-BAAC-C517EC9AF4CA}">
      <dsp:nvSpPr>
        <dsp:cNvPr id="0" name=""/>
        <dsp:cNvSpPr/>
      </dsp:nvSpPr>
      <dsp:spPr>
        <a:xfrm>
          <a:off x="23774" y="2810360"/>
          <a:ext cx="1887279" cy="800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Patient </a:t>
          </a:r>
          <a:endParaRPr lang="fr-FR" sz="3400" kern="1200" dirty="0"/>
        </a:p>
      </dsp:txBody>
      <dsp:txXfrm>
        <a:off x="23774" y="2810360"/>
        <a:ext cx="1887279" cy="800744"/>
      </dsp:txXfrm>
    </dsp:sp>
    <dsp:sp modelId="{A5375B3E-398D-47D7-BC79-46B92E9D9DCE}">
      <dsp:nvSpPr>
        <dsp:cNvPr id="0" name=""/>
        <dsp:cNvSpPr/>
      </dsp:nvSpPr>
      <dsp:spPr>
        <a:xfrm rot="18270991">
          <a:off x="420919" y="1658823"/>
          <a:ext cx="1495240" cy="3302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 rot="18270991">
        <a:off x="420919" y="1658823"/>
        <a:ext cx="1495240" cy="3302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382E9A-0B7E-4E31-9EAA-CB7BB2C6CD0B}" type="datetimeFigureOut">
              <a:rPr lang="fr-FR"/>
              <a:pPr>
                <a:defRPr/>
              </a:pPr>
              <a:t>28/05/2013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776FF9-666B-4DB2-84FB-CAEC1F0C4C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95068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8F9467-8439-404C-8449-D02C826D679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8F9467-8439-404C-8449-D02C826D679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1C9CA-9FDF-452A-8518-FC62660C33A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776FF9-666B-4DB2-84FB-CAEC1F0C4C3E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libelis-server1\shared\Marketing\Charte Graphique\Fond PPT\font_ppt_t02.tif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720725" y="-20638"/>
            <a:ext cx="8402638" cy="855663"/>
          </a:xfrm>
          <a:prstGeom prst="rect">
            <a:avLst/>
          </a:prstGeom>
          <a:noFill/>
          <a:effectLst>
            <a:outerShdw blurRad="127000" dist="12700" sx="103000" sy="103000" algn="ctr" rotWithShape="0">
              <a:schemeClr val="tx1">
                <a:alpha val="82000"/>
              </a:schemeClr>
            </a:outerShdw>
          </a:effectLst>
        </p:spPr>
        <p:txBody>
          <a:bodyPr>
            <a:scene3d>
              <a:camera prst="orthographicFront"/>
              <a:lightRig rig="brightRoom" dir="t"/>
            </a:scene3d>
            <a:sp3d prstMaterial="plastic">
              <a:contourClr>
                <a:schemeClr val="tx1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667250" algn="l"/>
              </a:tabLst>
              <a:defRPr/>
            </a:pPr>
            <a:endParaRPr lang="fr-FR" sz="6000" b="1" spc="300" dirty="0">
              <a:solidFill>
                <a:srgbClr val="000099">
                  <a:alpha val="27000"/>
                </a:srgbClr>
              </a:solidFill>
              <a:effectLst>
                <a:outerShdw blurRad="127000" dist="38100" dir="16200000" rotWithShape="0">
                  <a:schemeClr val="tx1">
                    <a:alpha val="80000"/>
                  </a:schemeClr>
                </a:outerShdw>
              </a:effectLst>
              <a:latin typeface="Maiandra GD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2590800"/>
            <a:ext cx="5257800" cy="3352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 b="1">
                <a:solidFill>
                  <a:srgbClr val="5875AE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1066800"/>
            <a:ext cx="7772400" cy="1143000"/>
          </a:xfrm>
        </p:spPr>
        <p:txBody>
          <a:bodyPr/>
          <a:lstStyle>
            <a:lvl1pPr>
              <a:defRPr sz="4000">
                <a:solidFill>
                  <a:srgbClr val="FF99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>
            <a:lvl1pPr algn="r">
              <a:defRPr sz="1400" b="0" smtClean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C9B75259-6F97-4720-8AD2-8324CB87B3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37BAD-E506-4D6F-8FE6-E57A0A649D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D6AEA-B98F-436E-AB5E-EF9F852F21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247900" cy="5867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91300" cy="5867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FA287-F029-422F-B749-8A85907AD9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libelis-server1\shared\Marketing\Charte Graphique\Fond PPT\font_ppt_t0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-15875"/>
            <a:ext cx="9180513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-24"/>
            <a:ext cx="7772400" cy="1143000"/>
          </a:xfrm>
        </p:spPr>
        <p:txBody>
          <a:bodyPr/>
          <a:lstStyle>
            <a:lvl1pPr>
              <a:defRPr sz="4000">
                <a:solidFill>
                  <a:srgbClr val="FF99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3857620" y="1535113"/>
            <a:ext cx="5143536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875A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>
          <a:xfrm>
            <a:off x="3857620" y="2174875"/>
            <a:ext cx="5143536" cy="3951288"/>
          </a:xfrm>
        </p:spPr>
        <p:txBody>
          <a:bodyPr/>
          <a:lstStyle>
            <a:lvl1pPr>
              <a:spcBef>
                <a:spcPts val="1800"/>
              </a:spcBef>
              <a:defRPr sz="2800" b="1">
                <a:solidFill>
                  <a:srgbClr val="5875AE"/>
                </a:solidFill>
              </a:defRPr>
            </a:lvl1pPr>
            <a:lvl2pPr>
              <a:spcBef>
                <a:spcPts val="1800"/>
              </a:spcBef>
              <a:defRPr sz="2800" b="1">
                <a:solidFill>
                  <a:srgbClr val="5875AE"/>
                </a:solidFill>
              </a:defRPr>
            </a:lvl2pPr>
            <a:lvl3pPr>
              <a:spcBef>
                <a:spcPts val="1800"/>
              </a:spcBef>
              <a:defRPr sz="2800" b="1">
                <a:solidFill>
                  <a:srgbClr val="5875AE"/>
                </a:solidFill>
              </a:defRPr>
            </a:lvl3pPr>
            <a:lvl4pPr>
              <a:spcBef>
                <a:spcPts val="1800"/>
              </a:spcBef>
              <a:defRPr sz="2800" b="1">
                <a:solidFill>
                  <a:srgbClr val="5875AE"/>
                </a:solidFill>
              </a:defRPr>
            </a:lvl4pPr>
            <a:lvl5pPr>
              <a:spcBef>
                <a:spcPts val="1800"/>
              </a:spcBef>
              <a:defRPr sz="2800" b="1">
                <a:solidFill>
                  <a:srgbClr val="5875A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>
            <a:lvl1pPr algn="r">
              <a:defRPr sz="1400" b="0" smtClean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F3B09E8D-2193-4851-9D24-4F860DD443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e de Simul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libelis-server1\shared\Marketing\Charte Graphique\Fond PPT\font_ppt_t0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606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texte 2"/>
          <p:cNvSpPr>
            <a:spLocks noGrp="1"/>
          </p:cNvSpPr>
          <p:nvPr>
            <p:ph type="body" idx="11"/>
          </p:nvPr>
        </p:nvSpPr>
        <p:spPr>
          <a:xfrm>
            <a:off x="-32" y="-24"/>
            <a:ext cx="1643074" cy="357190"/>
          </a:xfrm>
        </p:spPr>
        <p:txBody>
          <a:bodyPr/>
          <a:lstStyle>
            <a:lvl1pPr marL="0" indent="0" algn="ctr">
              <a:buNone/>
              <a:defRPr sz="1000" b="0" i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9372" y="5284930"/>
            <a:ext cx="2988000" cy="860400"/>
          </a:xfrm>
        </p:spPr>
        <p:txBody>
          <a:bodyPr/>
          <a:lstStyle>
            <a:lvl1pPr algn="ctr">
              <a:defRPr sz="1400">
                <a:solidFill>
                  <a:srgbClr val="FF99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4A982-D9EB-40D8-A794-C2B6D2B10D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50" y="1357313"/>
            <a:ext cx="8715375" cy="450056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265113" indent="360363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1"/>
          </p:nvPr>
        </p:nvSpPr>
        <p:spPr>
          <a:xfrm>
            <a:off x="285720" y="714356"/>
            <a:ext cx="8715436" cy="639762"/>
          </a:xfrm>
        </p:spPr>
        <p:txBody>
          <a:bodyPr/>
          <a:lstStyle>
            <a:lvl1pPr marL="0" indent="0" algn="ctr">
              <a:buNone/>
              <a:defRPr sz="3200" b="1" i="1">
                <a:solidFill>
                  <a:srgbClr val="FF9900"/>
                </a:solidFill>
                <a:effectLst>
                  <a:outerShdw blurRad="38100" dist="25400" dir="2700000" algn="tl">
                    <a:srgbClr val="000000"/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AA184DE5-20D6-494D-826F-D013582F47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C52D3-7510-4311-AF6A-85E2020195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4400" y="8382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573F4-3E41-4E3C-A95C-A866F5B1EE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4977B-78AD-472F-8392-F4A20FC4EF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5CD50-870F-4D76-AFB0-A245A25FF9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F998A-5548-4498-BE35-18E2369A7A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23B14-EA3E-47D3-AF0F-6171338BB7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ont_ppt_c02.tif                                               00000714data powerbook                 B5628F3D:"/>
          <p:cNvPicPr>
            <a:picLocks noChangeAspect="1" noChangeArrowheads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>
            <a:off x="3175" y="0"/>
            <a:ext cx="9136063" cy="6875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7" name="Rectangle 3" hidden="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8382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096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rgbClr val="292929"/>
                </a:solidFill>
                <a:latin typeface="+mj-lt"/>
              </a:defRPr>
            </a:lvl1pPr>
          </a:lstStyle>
          <a:p>
            <a:pPr>
              <a:defRPr/>
            </a:pPr>
            <a:fld id="{B10A3D81-CDDC-4B88-8FFB-DDAE544A78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27" r:id="rId2"/>
    <p:sldLayoutId id="2147483738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9" r:id="rId13"/>
    <p:sldLayoutId id="2147483740" r:id="rId1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2800">
          <a:solidFill>
            <a:srgbClr val="070A0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2400">
          <a:solidFill>
            <a:srgbClr val="070A0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2000">
          <a:solidFill>
            <a:srgbClr val="070A0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rgbClr val="070A0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1400">
          <a:solidFill>
            <a:srgbClr val="070A0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400">
          <a:solidFill>
            <a:srgbClr val="070A0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400">
          <a:solidFill>
            <a:srgbClr val="070A0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400">
          <a:solidFill>
            <a:srgbClr val="070A0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400">
          <a:solidFill>
            <a:srgbClr val="070A0F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image" Target="../media/image16.gif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jpeg"/><Relationship Id="rId1" Type="http://schemas.openxmlformats.org/officeDocument/2006/relationships/tags" Target="../tags/tag5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ettre%20des%20gants%20st&#233;riles.avi" TargetMode="External"/><Relationship Id="rId3" Type="http://schemas.openxmlformats.org/officeDocument/2006/relationships/image" Target="../media/image31.gif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16.gif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fr-FR" smtClean="0"/>
              <a:t>L’asepsie au cabinet dentaire </a:t>
            </a:r>
            <a:endParaRPr lang="fr-FR" dirty="0"/>
          </a:p>
        </p:txBody>
      </p:sp>
      <p:sp>
        <p:nvSpPr>
          <p:cNvPr id="6147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4755F-2B6B-41C3-BA85-92859D171A95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071538" y="6215058"/>
            <a:ext cx="7000892" cy="642942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fr-FR" sz="2800" i="1" dirty="0" smtClean="0">
                <a:solidFill>
                  <a:schemeClr val="accent1">
                    <a:lumMod val="75000"/>
                  </a:schemeClr>
                </a:solidFill>
                <a:latin typeface="Bell Gothic Std Light" pitchFamily="34" charset="0"/>
                <a:cs typeface="Times New Roman" pitchFamily="18" charset="0"/>
              </a:rPr>
              <a:t>TD à l’usage des étudiants 3</a:t>
            </a:r>
            <a:r>
              <a:rPr lang="fr-FR" sz="2800" i="1" baseline="30000" dirty="0" smtClean="0">
                <a:solidFill>
                  <a:schemeClr val="accent1">
                    <a:lumMod val="75000"/>
                  </a:schemeClr>
                </a:solidFill>
                <a:latin typeface="Bell Gothic Std Light" pitchFamily="34" charset="0"/>
                <a:cs typeface="Times New Roman" pitchFamily="18" charset="0"/>
              </a:rPr>
              <a:t>ème</a:t>
            </a:r>
            <a:r>
              <a:rPr lang="fr-FR" sz="2800" i="1" dirty="0" smtClean="0">
                <a:solidFill>
                  <a:schemeClr val="accent1">
                    <a:lumMod val="75000"/>
                  </a:schemeClr>
                </a:solidFill>
                <a:latin typeface="Bell Gothic Std Light" pitchFamily="34" charset="0"/>
                <a:cs typeface="Times New Roman" pitchFamily="18" charset="0"/>
              </a:rPr>
              <a:t> Année</a:t>
            </a:r>
            <a:endParaRPr lang="fr-FR" sz="2800" i="1" dirty="0" smtClean="0">
              <a:solidFill>
                <a:schemeClr val="accent1">
                  <a:lumMod val="75000"/>
                </a:schemeClr>
              </a:solidFill>
              <a:latin typeface="Bell Gothic Std Light" pitchFamily="34" charset="0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 bwMode="auto">
          <a:xfrm>
            <a:off x="3786182" y="3500438"/>
            <a:ext cx="48577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246888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fr-FR" sz="2400" b="0" i="1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Bell Gothic Std Light" pitchFamily="34" charset="0"/>
                <a:cs typeface="Times New Roman" pitchFamily="18" charset="0"/>
              </a:rPr>
              <a:t>Présenté par: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fr-F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Gothic Std Light" pitchFamily="34" charset="0"/>
                <a:cs typeface="Times New Roman" pitchFamily="18" charset="0"/>
              </a:rPr>
              <a:t>Dr. A. BENAMMAR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Bell Gothic Std Light" pitchFamily="34" charset="0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286380" y="4425743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Gothic Std Black" pitchFamily="34" charset="0"/>
              </a:rPr>
              <a:t>Maitre-assistant </a:t>
            </a:r>
          </a:p>
          <a:p>
            <a:pPr algn="ctr"/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ll Gothic Std Black" pitchFamily="34" charset="0"/>
              </a:rPr>
              <a:t> Pathologie et Chirurgie Buccale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  <a:latin typeface="Bell Gothic Std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Sources de contamination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6868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3719498"/>
                <a:gridCol w="2895600"/>
              </a:tblGrid>
              <a:tr h="57086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Mode</a:t>
                      </a:r>
                      <a:r>
                        <a:rPr lang="fr-FR" sz="2200" baseline="0" dirty="0" smtClean="0"/>
                        <a:t> de transmission </a:t>
                      </a:r>
                      <a:endParaRPr lang="fr-FR" sz="22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Circonstances</a:t>
                      </a:r>
                      <a:r>
                        <a:rPr lang="fr-FR" sz="2200" baseline="0" dirty="0" smtClean="0"/>
                        <a:t> </a:t>
                      </a:r>
                      <a:endParaRPr lang="fr-FR" sz="22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Contamination infectieuse </a:t>
                      </a:r>
                      <a:endParaRPr lang="fr-FR" sz="22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14282" y="2500306"/>
          <a:ext cx="8643999" cy="1767840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2071702"/>
                <a:gridCol w="3714776"/>
                <a:gridCol w="2857521"/>
              </a:tblGrid>
              <a:tr h="1560198">
                <a:tc>
                  <a:txBody>
                    <a:bodyPr/>
                    <a:lstStyle/>
                    <a:p>
                      <a:pPr algn="ctr"/>
                      <a:r>
                        <a:rPr lang="fr-FR" sz="2200" b="0" dirty="0" smtClean="0"/>
                        <a:t>Voie sanguine </a:t>
                      </a:r>
                      <a:endParaRPr lang="fr-FR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fr-FR" sz="2200" b="0" dirty="0" smtClean="0"/>
                        <a:t>   Contact avec des microlésions        de la peau.</a:t>
                      </a:r>
                    </a:p>
                    <a:p>
                      <a:pPr algn="l">
                        <a:buFontTx/>
                        <a:buNone/>
                      </a:pPr>
                      <a:endParaRPr lang="fr-FR" sz="2200" b="0" dirty="0" smtClean="0"/>
                    </a:p>
                    <a:p>
                      <a:pPr algn="just">
                        <a:buFontTx/>
                        <a:buChar char="-"/>
                      </a:pPr>
                      <a:r>
                        <a:rPr lang="fr-FR" sz="2200" b="0" dirty="0" smtClean="0"/>
                        <a:t>   Piqure accidentelle</a:t>
                      </a:r>
                      <a:r>
                        <a:rPr lang="fr-FR" sz="2200" b="0" baseline="0" dirty="0" smtClean="0"/>
                        <a:t> par instrument souillés de sang</a:t>
                      </a:r>
                      <a:endParaRPr lang="fr-FR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fr-FR" sz="2200" b="0" dirty="0" smtClean="0"/>
                        <a:t>Infection HIV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fr-FR" sz="2200" b="0" dirty="0" smtClean="0"/>
                        <a:t>Hépatite</a:t>
                      </a:r>
                      <a:r>
                        <a:rPr lang="fr-FR" sz="2200" b="0" baseline="0" dirty="0" smtClean="0"/>
                        <a:t> B et C</a:t>
                      </a:r>
                    </a:p>
                    <a:p>
                      <a:pPr algn="ctr">
                        <a:buFontTx/>
                        <a:buNone/>
                      </a:pPr>
                      <a:endParaRPr lang="fr-FR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14282" y="4429132"/>
          <a:ext cx="8643999" cy="1200152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2071702"/>
                <a:gridCol w="3714776"/>
                <a:gridCol w="2857521"/>
              </a:tblGrid>
              <a:tr h="1200152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Voie respiratoire </a:t>
                      </a:r>
                      <a:endParaRPr lang="fr-FR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fr-FR" sz="2200" dirty="0" smtClean="0"/>
                        <a:t>   Inhalation d’aérosol infectés 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fr-FR" sz="2200" dirty="0" smtClean="0"/>
                        <a:t>  Contact avec un patient infecté</a:t>
                      </a:r>
                      <a:endParaRPr lang="fr-FR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fr-FR" sz="2200" dirty="0" smtClean="0"/>
                        <a:t>Tuberculose 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fr-FR" sz="2200" dirty="0" smtClean="0"/>
                        <a:t>Grippe, méningite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fr-FR" sz="2200" dirty="0" smtClean="0"/>
                        <a:t>Diphtérie </a:t>
                      </a:r>
                      <a:endParaRPr lang="fr-FR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FC2AAB-59F8-4EA0-B181-A3AFD6A83B57}" type="slidenum">
              <a:rPr lang="fr-FR"/>
              <a:pPr>
                <a:defRPr/>
              </a:pPr>
              <a:t>10</a:t>
            </a:fld>
            <a:endParaRPr lang="fr-FR"/>
          </a:p>
        </p:txBody>
      </p:sp>
      <p:pic>
        <p:nvPicPr>
          <p:cNvPr id="8" name="Image 7" descr="Sigle.bm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Sources de contamination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14282" y="2000884"/>
          <a:ext cx="86868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/>
                <a:gridCol w="3505184"/>
                <a:gridCol w="2895600"/>
              </a:tblGrid>
              <a:tr h="57086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Mode</a:t>
                      </a:r>
                      <a:r>
                        <a:rPr lang="fr-FR" sz="2200" baseline="0" dirty="0" smtClean="0"/>
                        <a:t> de transmission </a:t>
                      </a:r>
                      <a:endParaRPr lang="fr-FR" sz="22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Circonstances</a:t>
                      </a:r>
                      <a:r>
                        <a:rPr lang="fr-FR" sz="2200" baseline="0" dirty="0" smtClean="0"/>
                        <a:t> </a:t>
                      </a:r>
                      <a:endParaRPr lang="fr-FR" sz="22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Contamination infectieuse </a:t>
                      </a:r>
                      <a:endParaRPr lang="fr-FR" sz="22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14282" y="2857496"/>
          <a:ext cx="8643999" cy="1285884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2286016"/>
                <a:gridCol w="3500462"/>
                <a:gridCol w="2857521"/>
              </a:tblGrid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Voie oculaire</a:t>
                      </a:r>
                      <a:r>
                        <a:rPr lang="fr-FR" sz="2200" baseline="0" dirty="0" smtClean="0"/>
                        <a:t> </a:t>
                      </a:r>
                      <a:r>
                        <a:rPr lang="fr-FR" sz="2200" dirty="0" smtClean="0"/>
                        <a:t> </a:t>
                      </a:r>
                      <a:endParaRPr lang="fr-FR" sz="22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fr-FR" sz="2200" baseline="0" dirty="0" smtClean="0"/>
                        <a:t> </a:t>
                      </a:r>
                      <a:r>
                        <a:rPr lang="fr-FR" sz="2200" dirty="0" smtClean="0"/>
                        <a:t>Projection de débris infectés</a:t>
                      </a:r>
                      <a:r>
                        <a:rPr lang="fr-FR" sz="2200" baseline="0" dirty="0" smtClean="0"/>
                        <a:t> sur l’œil exposé</a:t>
                      </a:r>
                      <a:endParaRPr lang="fr-FR" sz="22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fr-FR" sz="2200" dirty="0" smtClean="0"/>
                        <a:t> Infection cornéenne,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fr-FR" sz="2200" dirty="0" smtClean="0"/>
                        <a:t> </a:t>
                      </a:r>
                      <a:r>
                        <a:rPr lang="fr-FR" sz="2200" dirty="0" err="1" smtClean="0"/>
                        <a:t>Kérato</a:t>
                      </a:r>
                      <a:r>
                        <a:rPr lang="fr-FR" sz="2200" dirty="0" smtClean="0"/>
                        <a:t>-conjonctivites virales </a:t>
                      </a:r>
                      <a:endParaRPr lang="fr-FR" sz="22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14282" y="4286256"/>
          <a:ext cx="8643999" cy="857256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2286016"/>
                <a:gridCol w="3500462"/>
                <a:gridCol w="2857521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effectLst/>
                        </a:rPr>
                        <a:t>Voie </a:t>
                      </a:r>
                      <a:r>
                        <a:rPr lang="fr-FR" sz="2200" dirty="0" err="1" smtClean="0">
                          <a:effectLst/>
                        </a:rPr>
                        <a:t>manuportée</a:t>
                      </a:r>
                      <a:r>
                        <a:rPr lang="fr-FR" sz="2200" dirty="0" smtClean="0">
                          <a:effectLst/>
                        </a:rPr>
                        <a:t> </a:t>
                      </a:r>
                      <a:endParaRPr lang="fr-FR" sz="2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fr-FR" sz="2200" dirty="0" smtClean="0">
                          <a:effectLst/>
                        </a:rPr>
                        <a:t>  Contact avec la salive infectée des patients </a:t>
                      </a:r>
                      <a:endParaRPr lang="fr-FR" sz="2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fr-FR" sz="2200" dirty="0" smtClean="0">
                          <a:effectLst/>
                        </a:rPr>
                        <a:t> Infection digestive</a:t>
                      </a:r>
                      <a:r>
                        <a:rPr lang="fr-FR" sz="2200" baseline="0" dirty="0" smtClean="0">
                          <a:effectLst/>
                        </a:rPr>
                        <a:t> et cutanée.</a:t>
                      </a:r>
                      <a:endParaRPr lang="fr-FR" sz="2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AD601-4912-4A58-BD45-1A9C3093EDFE}" type="slidenum">
              <a:rPr lang="fr-FR"/>
              <a:pPr>
                <a:defRPr/>
              </a:pPr>
              <a:t>11</a:t>
            </a:fld>
            <a:endParaRPr lang="fr-FR"/>
          </a:p>
        </p:txBody>
      </p:sp>
      <p:pic>
        <p:nvPicPr>
          <p:cNvPr id="8" name="Image 7" descr="Sigle.bm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fr-FR" sz="3400" b="1" dirty="0" smtClean="0">
                <a:latin typeface="Book Antiqua" pitchFamily="18" charset="0"/>
              </a:rPr>
              <a:t>Comment contrôler l’infection </a:t>
            </a:r>
          </a:p>
          <a:p>
            <a:pPr algn="ctr">
              <a:buFont typeface="Wingdings" pitchFamily="2" charset="2"/>
              <a:buNone/>
            </a:pPr>
            <a:r>
              <a:rPr lang="fr-FR" sz="3400" b="1" dirty="0" smtClean="0">
                <a:latin typeface="Book Antiqua" pitchFamily="18" charset="0"/>
              </a:rPr>
              <a:t>au cabinet dentaire?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4AF02-E20D-443D-9EC3-A0FC487A6775}" type="slidenum">
              <a:rPr lang="fr-FR"/>
              <a:pPr>
                <a:defRPr/>
              </a:pPr>
              <a:t>12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scan27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57356" y="1833617"/>
            <a:ext cx="5591037" cy="416715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Protection de l’équipe dentaire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36F3D-4B1E-4505-B4F3-4E32FB47CB57}" type="slidenum">
              <a:rPr lang="fr-FR"/>
              <a:pPr>
                <a:defRPr/>
              </a:pPr>
              <a:t>13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à coins arrondis 15"/>
          <p:cNvSpPr/>
          <p:nvPr/>
        </p:nvSpPr>
        <p:spPr>
          <a:xfrm>
            <a:off x="3214659" y="1785920"/>
            <a:ext cx="4143375" cy="428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Revêtir une tenue complète 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3214659" y="1357295"/>
            <a:ext cx="4143375" cy="428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Quitter les vêtements de la ville 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514345" y="857233"/>
            <a:ext cx="3343275" cy="428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fr-FR" dirty="0"/>
              <a:t>  L’hygiène vestimentaire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à coins arrondis 33"/>
          <p:cNvSpPr/>
          <p:nvPr/>
        </p:nvSpPr>
        <p:spPr>
          <a:xfrm>
            <a:off x="514345" y="857233"/>
            <a:ext cx="3343275" cy="428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fr-FR" dirty="0"/>
              <a:t>  L’hygiène vestimentaire 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500034" y="1357298"/>
            <a:ext cx="3357586" cy="446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fr-FR" dirty="0"/>
              <a:t>  Lavage des mains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Protection de l’équipe dentaire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36F3D-4B1E-4505-B4F3-4E32FB47CB57}" type="slidenum">
              <a:rPr lang="fr-FR"/>
              <a:pPr>
                <a:defRPr/>
              </a:pPr>
              <a:t>14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 descr="Sans titre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791" y="1714488"/>
            <a:ext cx="4086225" cy="3314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Image 18" descr="Sans titre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7987" y="785794"/>
            <a:ext cx="2073103" cy="2000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" name="Image 19" descr="Sans titre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47825" y="785794"/>
            <a:ext cx="1967183" cy="1928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1" name="Image 20" descr="Sans titre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48" y="785794"/>
            <a:ext cx="2057390" cy="19562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6" name="Image 25" descr="Sans titre1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15996" y="3786190"/>
            <a:ext cx="2270252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" name="Espace réservé du contenu 16" descr="Sans titre19.JPG"/>
          <p:cNvPicPr>
            <a:picLocks noGrp="1" noChangeAspect="1"/>
          </p:cNvPicPr>
          <p:nvPr>
            <p:ph idx="1"/>
          </p:nvPr>
        </p:nvPicPr>
        <p:blipFill>
          <a:blip r:embed="rId10" cstate="print"/>
          <a:stretch>
            <a:fillRect/>
          </a:stretch>
        </p:blipFill>
        <p:spPr>
          <a:xfrm>
            <a:off x="5429256" y="3714752"/>
            <a:ext cx="2363728" cy="228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3" name="Rectangle à coins arrondis 22"/>
          <p:cNvSpPr>
            <a:spLocks noChangeArrowheads="1"/>
          </p:cNvSpPr>
          <p:nvPr/>
        </p:nvSpPr>
        <p:spPr bwMode="auto">
          <a:xfrm>
            <a:off x="6643688" y="2928938"/>
            <a:ext cx="1643062" cy="428625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 sz="2400">
                <a:latin typeface="High Tower Text" pitchFamily="18" charset="0"/>
              </a:rPr>
              <a:t>Après 24h</a:t>
            </a:r>
          </a:p>
        </p:txBody>
      </p:sp>
      <p:sp>
        <p:nvSpPr>
          <p:cNvPr id="24" name="Rectangle à coins arrondis 23"/>
          <p:cNvSpPr>
            <a:spLocks noChangeArrowheads="1"/>
          </p:cNvSpPr>
          <p:nvPr/>
        </p:nvSpPr>
        <p:spPr bwMode="auto">
          <a:xfrm>
            <a:off x="3714750" y="2928938"/>
            <a:ext cx="2000250" cy="428625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 sz="2400">
                <a:latin typeface="High Tower Text" pitchFamily="18" charset="0"/>
              </a:rPr>
              <a:t>Après rinçage </a:t>
            </a:r>
          </a:p>
        </p:txBody>
      </p:sp>
      <p:sp>
        <p:nvSpPr>
          <p:cNvPr id="25" name="Rectangle à coins arrondis 24"/>
          <p:cNvSpPr>
            <a:spLocks noChangeArrowheads="1"/>
          </p:cNvSpPr>
          <p:nvPr/>
        </p:nvSpPr>
        <p:spPr bwMode="auto">
          <a:xfrm>
            <a:off x="571500" y="2786063"/>
            <a:ext cx="2428875" cy="714375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 sz="2200">
                <a:latin typeface="High Tower Text" pitchFamily="18" charset="0"/>
              </a:rPr>
              <a:t>Après lavage au savon </a:t>
            </a:r>
          </a:p>
        </p:txBody>
      </p:sp>
      <p:sp>
        <p:nvSpPr>
          <p:cNvPr id="27" name="Rectangle à coins arrondis 26"/>
          <p:cNvSpPr>
            <a:spLocks noChangeArrowheads="1"/>
          </p:cNvSpPr>
          <p:nvPr/>
        </p:nvSpPr>
        <p:spPr bwMode="auto">
          <a:xfrm>
            <a:off x="1785938" y="6072188"/>
            <a:ext cx="2643187" cy="714375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 sz="2200">
                <a:latin typeface="High Tower Text" pitchFamily="18" charset="0"/>
              </a:rPr>
              <a:t>Après deux lavage au savon </a:t>
            </a:r>
          </a:p>
        </p:txBody>
      </p:sp>
      <p:sp>
        <p:nvSpPr>
          <p:cNvPr id="28" name="Rectangle à coins arrondis 27"/>
          <p:cNvSpPr>
            <a:spLocks noChangeArrowheads="1"/>
          </p:cNvSpPr>
          <p:nvPr/>
        </p:nvSpPr>
        <p:spPr bwMode="auto">
          <a:xfrm>
            <a:off x="4929188" y="6072188"/>
            <a:ext cx="3429000" cy="714375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 sz="2200">
                <a:latin typeface="High Tower Text" pitchFamily="18" charset="0"/>
              </a:rPr>
              <a:t>Utilisation de solution désinfectante</a:t>
            </a:r>
          </a:p>
        </p:txBody>
      </p:sp>
      <p:grpSp>
        <p:nvGrpSpPr>
          <p:cNvPr id="3" name="Groupe 36"/>
          <p:cNvGrpSpPr/>
          <p:nvPr/>
        </p:nvGrpSpPr>
        <p:grpSpPr>
          <a:xfrm>
            <a:off x="1643042" y="2416726"/>
            <a:ext cx="1549255" cy="1663287"/>
            <a:chOff x="1643042" y="2416726"/>
            <a:chExt cx="1549255" cy="1663287"/>
          </a:xfrm>
        </p:grpSpPr>
        <p:pic>
          <p:nvPicPr>
            <p:cNvPr id="29" name="Image 28" descr="scan28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43042" y="2428868"/>
              <a:ext cx="1549255" cy="1651145"/>
            </a:xfrm>
            <a:prstGeom prst="rect">
              <a:avLst/>
            </a:prstGeom>
          </p:spPr>
        </p:pic>
        <p:sp>
          <p:nvSpPr>
            <p:cNvPr id="36" name="ZoneTexte 35"/>
            <p:cNvSpPr txBox="1"/>
            <p:nvPr/>
          </p:nvSpPr>
          <p:spPr>
            <a:xfrm>
              <a:off x="2714612" y="241672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1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e 42"/>
          <p:cNvGrpSpPr/>
          <p:nvPr/>
        </p:nvGrpSpPr>
        <p:grpSpPr>
          <a:xfrm>
            <a:off x="4071934" y="2357430"/>
            <a:ext cx="1571636" cy="1753035"/>
            <a:chOff x="4071934" y="2357430"/>
            <a:chExt cx="1571636" cy="1753035"/>
          </a:xfrm>
        </p:grpSpPr>
        <p:pic>
          <p:nvPicPr>
            <p:cNvPr id="30" name="Image 29" descr="scan29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81252" y="2357430"/>
              <a:ext cx="1562318" cy="1753035"/>
            </a:xfrm>
            <a:prstGeom prst="rect">
              <a:avLst/>
            </a:prstGeom>
          </p:spPr>
        </p:pic>
        <p:sp>
          <p:nvSpPr>
            <p:cNvPr id="38" name="ZoneTexte 37"/>
            <p:cNvSpPr txBox="1"/>
            <p:nvPr/>
          </p:nvSpPr>
          <p:spPr>
            <a:xfrm>
              <a:off x="4071934" y="241672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2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e 46"/>
          <p:cNvGrpSpPr/>
          <p:nvPr/>
        </p:nvGrpSpPr>
        <p:grpSpPr>
          <a:xfrm>
            <a:off x="6500826" y="4429132"/>
            <a:ext cx="1562318" cy="1690334"/>
            <a:chOff x="6500826" y="4429132"/>
            <a:chExt cx="1562318" cy="1690334"/>
          </a:xfrm>
        </p:grpSpPr>
        <p:pic>
          <p:nvPicPr>
            <p:cNvPr id="22" name="Image 21" descr="scan33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00826" y="4429132"/>
              <a:ext cx="1562318" cy="1690334"/>
            </a:xfrm>
            <a:prstGeom prst="rect">
              <a:avLst/>
            </a:prstGeom>
          </p:spPr>
        </p:pic>
        <p:sp>
          <p:nvSpPr>
            <p:cNvPr id="39" name="ZoneTexte 38"/>
            <p:cNvSpPr txBox="1"/>
            <p:nvPr/>
          </p:nvSpPr>
          <p:spPr>
            <a:xfrm>
              <a:off x="7572396" y="450057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6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e 43"/>
          <p:cNvGrpSpPr/>
          <p:nvPr/>
        </p:nvGrpSpPr>
        <p:grpSpPr>
          <a:xfrm>
            <a:off x="6572264" y="2345288"/>
            <a:ext cx="1571636" cy="1676350"/>
            <a:chOff x="6572264" y="2345288"/>
            <a:chExt cx="1571636" cy="1676350"/>
          </a:xfrm>
        </p:grpSpPr>
        <p:pic>
          <p:nvPicPr>
            <p:cNvPr id="31" name="Image 30" descr="scan30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72264" y="2357430"/>
              <a:ext cx="1562318" cy="1664208"/>
            </a:xfrm>
            <a:prstGeom prst="rect">
              <a:avLst/>
            </a:prstGeom>
          </p:spPr>
        </p:pic>
        <p:sp>
          <p:nvSpPr>
            <p:cNvPr id="40" name="ZoneTexte 39"/>
            <p:cNvSpPr txBox="1"/>
            <p:nvPr/>
          </p:nvSpPr>
          <p:spPr>
            <a:xfrm>
              <a:off x="7715272" y="23452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3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e 45"/>
          <p:cNvGrpSpPr/>
          <p:nvPr/>
        </p:nvGrpSpPr>
        <p:grpSpPr>
          <a:xfrm>
            <a:off x="4055127" y="4500570"/>
            <a:ext cx="1588443" cy="1664208"/>
            <a:chOff x="4055127" y="4500570"/>
            <a:chExt cx="1588443" cy="1664208"/>
          </a:xfrm>
        </p:grpSpPr>
        <p:pic>
          <p:nvPicPr>
            <p:cNvPr id="33" name="Image 32" descr="scan32.JP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55127" y="4500570"/>
              <a:ext cx="1588443" cy="1664208"/>
            </a:xfrm>
            <a:prstGeom prst="rect">
              <a:avLst/>
            </a:prstGeom>
          </p:spPr>
        </p:pic>
        <p:sp>
          <p:nvSpPr>
            <p:cNvPr id="41" name="ZoneTexte 40"/>
            <p:cNvSpPr txBox="1"/>
            <p:nvPr/>
          </p:nvSpPr>
          <p:spPr>
            <a:xfrm>
              <a:off x="4143372" y="450057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5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e 44"/>
          <p:cNvGrpSpPr/>
          <p:nvPr/>
        </p:nvGrpSpPr>
        <p:grpSpPr>
          <a:xfrm>
            <a:off x="1643042" y="4500570"/>
            <a:ext cx="1549255" cy="1653758"/>
            <a:chOff x="1643042" y="4500570"/>
            <a:chExt cx="1549255" cy="1653758"/>
          </a:xfrm>
        </p:grpSpPr>
        <p:pic>
          <p:nvPicPr>
            <p:cNvPr id="32" name="Image 31" descr="scan31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43042" y="4500570"/>
              <a:ext cx="1549255" cy="1653758"/>
            </a:xfrm>
            <a:prstGeom prst="rect">
              <a:avLst/>
            </a:prstGeom>
          </p:spPr>
        </p:pic>
        <p:sp>
          <p:nvSpPr>
            <p:cNvPr id="42" name="ZoneTexte 41"/>
            <p:cNvSpPr txBox="1"/>
            <p:nvPr/>
          </p:nvSpPr>
          <p:spPr>
            <a:xfrm>
              <a:off x="2714612" y="450057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4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8" name="Image 47" descr="24-10-2008 22-12-18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00628" y="3143248"/>
            <a:ext cx="3357586" cy="2514603"/>
          </a:xfrm>
          <a:prstGeom prst="rect">
            <a:avLst/>
          </a:prstGeom>
        </p:spPr>
      </p:pic>
      <p:pic>
        <p:nvPicPr>
          <p:cNvPr id="49" name="Image 48" descr="24-10-2008 22-10-03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285852" y="3143248"/>
            <a:ext cx="3386307" cy="25336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1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3357562"/>
            <a:ext cx="2428872" cy="24288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Protection de l’équipe dentaire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8E8D86-00A3-42AC-AB0B-D24273A74498}" type="slidenum">
              <a:rPr lang="fr-FR"/>
              <a:pPr>
                <a:defRPr/>
              </a:pPr>
              <a:t>15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à coins arrondis 13"/>
          <p:cNvSpPr/>
          <p:nvPr/>
        </p:nvSpPr>
        <p:spPr>
          <a:xfrm>
            <a:off x="500035" y="1857364"/>
            <a:ext cx="335758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r>
              <a:rPr lang="fr-FR" dirty="0"/>
              <a:t>   Barrières protectrices 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514345" y="857233"/>
            <a:ext cx="3343275" cy="428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r>
              <a:rPr lang="fr-FR" dirty="0"/>
              <a:t>  L’hygiène vestimentaire 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500034" y="1357298"/>
            <a:ext cx="3357586" cy="446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r>
              <a:rPr lang="fr-FR" dirty="0"/>
              <a:t>  Lavage des mains </a:t>
            </a:r>
          </a:p>
        </p:txBody>
      </p:sp>
      <p:pic>
        <p:nvPicPr>
          <p:cNvPr id="15" name="Espace réservé du contenu 14" descr="masque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6643702" y="1071546"/>
            <a:ext cx="1457325" cy="1476375"/>
          </a:xfrm>
        </p:spPr>
      </p:pic>
      <p:pic>
        <p:nvPicPr>
          <p:cNvPr id="16" name="Image 15" descr="lunett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7950" y="3214686"/>
            <a:ext cx="1962150" cy="2657475"/>
          </a:xfrm>
          <a:prstGeom prst="rect">
            <a:avLst/>
          </a:prstGeom>
        </p:spPr>
      </p:pic>
      <p:sp>
        <p:nvSpPr>
          <p:cNvPr id="11" name="Triangle isocèle 10">
            <a:hlinkClick r:id="rId8" action="ppaction://hlinkfile"/>
          </p:cNvPr>
          <p:cNvSpPr/>
          <p:nvPr/>
        </p:nvSpPr>
        <p:spPr bwMode="auto">
          <a:xfrm rot="5400000">
            <a:off x="3107519" y="3536158"/>
            <a:ext cx="642943" cy="85725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Protection de l’équipe dentaire</a:t>
            </a:r>
            <a:endParaRPr lang="fr-FR" dirty="0"/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Font typeface="Wingdings" pitchFamily="2" charset="2"/>
              <a:buNone/>
            </a:pPr>
            <a:endParaRPr lang="fr-FR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8E8D86-00A3-42AC-AB0B-D24273A74498}" type="slidenum">
              <a:rPr lang="fr-FR"/>
              <a:pPr>
                <a:defRPr/>
              </a:pPr>
              <a:t>16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à coins arrondis 8"/>
          <p:cNvSpPr/>
          <p:nvPr/>
        </p:nvSpPr>
        <p:spPr>
          <a:xfrm>
            <a:off x="3714750" y="2857499"/>
            <a:ext cx="4572000" cy="5000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Traité seul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500034" y="2357430"/>
            <a:ext cx="3357586" cy="411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fr-FR" dirty="0"/>
              <a:t>   Linge professionnel 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500035" y="1857364"/>
            <a:ext cx="335758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fr-FR" dirty="0"/>
              <a:t>   Barrières protectrices 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514345" y="857233"/>
            <a:ext cx="3343275" cy="428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fr-FR" dirty="0"/>
              <a:t>  L’hygiène vestimentaire 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00034" y="1357298"/>
            <a:ext cx="3357586" cy="446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fr-FR" dirty="0"/>
              <a:t>  Lavage des mains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Protection de l’équipe dentaire</a:t>
            </a:r>
            <a:endParaRPr lang="fr-FR" dirty="0"/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Font typeface="Wingdings" pitchFamily="2" charset="2"/>
              <a:buNone/>
            </a:pPr>
            <a:endParaRPr lang="fr-FR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8E8D86-00A3-42AC-AB0B-D24273A74498}" type="slidenum">
              <a:rPr lang="fr-FR"/>
              <a:pPr>
                <a:defRPr/>
              </a:pPr>
              <a:t>17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à coins arrondis 8"/>
          <p:cNvSpPr/>
          <p:nvPr/>
        </p:nvSpPr>
        <p:spPr>
          <a:xfrm>
            <a:off x="3714750" y="3357562"/>
            <a:ext cx="4572000" cy="5000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Diphtérie, anti-</a:t>
            </a:r>
            <a:r>
              <a:rPr lang="fr-FR" dirty="0" err="1"/>
              <a:t>Hbs</a:t>
            </a:r>
            <a:r>
              <a:rPr lang="fr-FR" dirty="0"/>
              <a:t>, BCG, grippe, …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500034" y="2857497"/>
            <a:ext cx="3357586" cy="428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fr-FR" dirty="0"/>
              <a:t>   Vaccination 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500034" y="2357430"/>
            <a:ext cx="3357586" cy="411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fr-FR" dirty="0"/>
              <a:t>   Linge professionnel 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00035" y="1857364"/>
            <a:ext cx="335758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fr-FR" dirty="0"/>
              <a:t>   Barrières protectrices 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514345" y="857233"/>
            <a:ext cx="3343275" cy="428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fr-FR" dirty="0"/>
              <a:t>  L’hygiène vestimentaire 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500034" y="1357298"/>
            <a:ext cx="3357586" cy="446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fr-FR" dirty="0"/>
              <a:t>  Lavage des mains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838200"/>
            <a:ext cx="8686800" cy="5376882"/>
          </a:xfrm>
          <a:gradFill>
            <a:gsLst>
              <a:gs pos="0">
                <a:srgbClr val="8488C4">
                  <a:alpha val="3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16200000" scaled="1"/>
          </a:gradFill>
          <a:effectLst>
            <a:softEdge rad="127000"/>
          </a:effectLst>
        </p:spPr>
        <p:txBody>
          <a:bodyPr anchor="ctr"/>
          <a:lstStyle/>
          <a:p>
            <a:pPr>
              <a:buFont typeface="Wingdings" pitchFamily="2" charset="2"/>
              <a:buNone/>
              <a:defRPr/>
            </a:pPr>
            <a:r>
              <a:rPr lang="fr-FR" sz="3600" b="1" u="sng" dirty="0" smtClean="0"/>
              <a:t>Quel va être notre but?</a:t>
            </a:r>
          </a:p>
          <a:p>
            <a:pPr>
              <a:buFont typeface="Wingdings" pitchFamily="2" charset="2"/>
              <a:buNone/>
              <a:defRPr/>
            </a:pPr>
            <a:endParaRPr lang="fr-FR" sz="36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fr-FR" sz="3600" dirty="0" smtClean="0"/>
              <a:t>Après l’utilisation d’un instrument ;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fr-FR" sz="3600" dirty="0" smtClean="0"/>
              <a:t>Le rendre apte à une nouvelle utilisation </a:t>
            </a:r>
          </a:p>
          <a:p>
            <a:pPr algn="ctr">
              <a:buFont typeface="Wingdings" pitchFamily="2" charset="2"/>
              <a:buNone/>
              <a:defRPr/>
            </a:pPr>
            <a:endParaRPr lang="fr-FR" sz="36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DAAE0-8F55-4DB4-962D-FF0EBA164572}" type="slidenum">
              <a:rPr lang="fr-FR"/>
              <a:pPr>
                <a:defRPr/>
              </a:pPr>
              <a:t>18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0" y="785794"/>
          <a:ext cx="9144000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1CCCE6-2FFE-4CCA-9B37-872A800937D7}" type="slidenum">
              <a:rPr lang="fr-FR"/>
              <a:pPr>
                <a:defRPr/>
              </a:pPr>
              <a:t>19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à coins arrondis 10"/>
          <p:cNvSpPr/>
          <p:nvPr/>
        </p:nvSpPr>
        <p:spPr bwMode="auto">
          <a:xfrm>
            <a:off x="4429124" y="4500570"/>
            <a:ext cx="1714512" cy="428628"/>
          </a:xfrm>
          <a:prstGeom prst="roundRect">
            <a:avLst/>
          </a:prstGeom>
          <a:solidFill>
            <a:srgbClr val="A500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0" hangingPunct="0">
              <a:defRPr/>
            </a:pPr>
            <a:r>
              <a:rPr lang="fr-FR" sz="2200" dirty="0">
                <a:latin typeface="+mn-lt"/>
              </a:rPr>
              <a:t>Désinfection </a:t>
            </a:r>
          </a:p>
        </p:txBody>
      </p:sp>
      <p:sp>
        <p:nvSpPr>
          <p:cNvPr id="13" name="Flèche en arc 12"/>
          <p:cNvSpPr/>
          <p:nvPr/>
        </p:nvSpPr>
        <p:spPr bwMode="auto">
          <a:xfrm rot="10120878">
            <a:off x="6116638" y="4332288"/>
            <a:ext cx="1252537" cy="5715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648995"/>
              <a:gd name="adj5" fmla="val 1378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F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2428860" y="3357562"/>
            <a:ext cx="1571636" cy="785818"/>
          </a:xfrm>
          <a:prstGeom prst="roundRect">
            <a:avLst/>
          </a:prstGeom>
          <a:solidFill>
            <a:srgbClr val="A500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0" hangingPunct="0">
              <a:defRPr/>
            </a:pPr>
            <a:r>
              <a:rPr lang="fr-FR" sz="2200" dirty="0">
                <a:latin typeface="+mn-lt"/>
              </a:rPr>
              <a:t>Rinçage - Séchage</a:t>
            </a:r>
          </a:p>
        </p:txBody>
      </p:sp>
      <p:sp>
        <p:nvSpPr>
          <p:cNvPr id="15" name="Flèche en arc 14"/>
          <p:cNvSpPr/>
          <p:nvPr/>
        </p:nvSpPr>
        <p:spPr bwMode="auto">
          <a:xfrm rot="12401538">
            <a:off x="3276600" y="4179888"/>
            <a:ext cx="1252538" cy="5715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648995"/>
              <a:gd name="adj5" fmla="val 1378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F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Flèche en arc 17"/>
          <p:cNvSpPr/>
          <p:nvPr/>
        </p:nvSpPr>
        <p:spPr bwMode="auto">
          <a:xfrm rot="14453616">
            <a:off x="1583531" y="2883695"/>
            <a:ext cx="1235075" cy="48736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648995"/>
              <a:gd name="adj5" fmla="val 1378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FR" sz="24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838200"/>
            <a:ext cx="8686800" cy="5305444"/>
          </a:xfrm>
          <a:gradFill flip="none" rotWithShape="1">
            <a:gsLst>
              <a:gs pos="0">
                <a:srgbClr val="8488C4">
                  <a:alpha val="3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16200000" scaled="1"/>
            <a:tileRect/>
          </a:gradFill>
          <a:effectLst>
            <a:softEdge rad="127000"/>
          </a:effectLst>
        </p:spPr>
        <p:txBody>
          <a:bodyPr anchor="ctr"/>
          <a:lstStyle/>
          <a:p>
            <a:pPr algn="just">
              <a:buFont typeface="Wingdings" pitchFamily="2" charset="2"/>
              <a:buNone/>
              <a:defRPr/>
            </a:pPr>
            <a:r>
              <a:rPr lang="fr-FR" b="1" dirty="0" smtClean="0"/>
              <a:t>Afin d’assurer la qualité et la sécurité des patients et du personnel de santé, les praticiens odontologistes doivent connaître et appliquer les méthodes strictes d’hygiène dans chaque acte pratiqué quotidiennement.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902324-2959-4DAA-88D9-051C820747EA}" type="slidenum">
              <a:rPr lang="fr-FR"/>
              <a:pPr>
                <a:defRPr/>
              </a:pPr>
              <a:t>2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857232"/>
            <a:ext cx="8686800" cy="5357850"/>
          </a:xfrm>
          <a:gradFill>
            <a:gsLst>
              <a:gs pos="0">
                <a:srgbClr val="8488C4">
                  <a:alpha val="3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16200000" scaled="1"/>
          </a:gradFill>
          <a:effectLst>
            <a:softEdge rad="127000"/>
          </a:effectLst>
        </p:spPr>
        <p:txBody>
          <a:bodyPr anchor="ctr"/>
          <a:lstStyle/>
          <a:p>
            <a:pPr algn="just">
              <a:buFont typeface="Wingdings" pitchFamily="2" charset="2"/>
              <a:buNone/>
              <a:defRPr/>
            </a:pPr>
            <a:endParaRPr lang="fr-FR" sz="3200" b="1" dirty="0" smtClean="0"/>
          </a:p>
          <a:p>
            <a:pPr algn="just">
              <a:buFont typeface="Wingdings" pitchFamily="2" charset="2"/>
              <a:buNone/>
              <a:defRPr/>
            </a:pPr>
            <a:r>
              <a:rPr lang="fr-FR" sz="3200" b="1" dirty="0" smtClean="0"/>
              <a:t>« c’est le </a:t>
            </a:r>
            <a:r>
              <a:rPr lang="fr-FR" sz="3200" b="1" i="1" u="sng" dirty="0" smtClean="0"/>
              <a:t>premier traitement </a:t>
            </a:r>
            <a:r>
              <a:rPr lang="fr-FR" sz="3200" b="1" dirty="0" smtClean="0"/>
              <a:t>à effectuer sur le matériel et les objets souillés dans le but de </a:t>
            </a:r>
            <a:r>
              <a:rPr lang="fr-FR" sz="3200" b="1" i="1" u="sng" dirty="0" smtClean="0"/>
              <a:t>diminuer</a:t>
            </a:r>
            <a:r>
              <a:rPr lang="fr-FR" sz="3200" b="1" dirty="0" smtClean="0"/>
              <a:t> la population de </a:t>
            </a:r>
            <a:r>
              <a:rPr lang="fr-FR" sz="3200" b="1" i="1" u="sng" dirty="0" smtClean="0"/>
              <a:t>micro-organismes</a:t>
            </a:r>
            <a:r>
              <a:rPr lang="fr-FR" sz="3200" b="1" dirty="0" smtClean="0"/>
              <a:t> et de faciliter le </a:t>
            </a:r>
            <a:r>
              <a:rPr lang="fr-FR" sz="3200" b="1" i="1" u="sng" dirty="0" smtClean="0"/>
              <a:t>nettoyage</a:t>
            </a:r>
            <a:r>
              <a:rPr lang="fr-FR" sz="3200" b="1" dirty="0" smtClean="0"/>
              <a:t> </a:t>
            </a:r>
            <a:r>
              <a:rPr lang="fr-FR" sz="3200" b="1" i="1" u="sng" dirty="0" smtClean="0"/>
              <a:t>ultérieur</a:t>
            </a:r>
            <a:r>
              <a:rPr lang="fr-FR" sz="3200" b="1" dirty="0" smtClean="0"/>
              <a:t> »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6D9DD-D0EB-4588-A02E-F0F91CF3D42E}" type="slidenum">
              <a:rPr lang="fr-FR"/>
              <a:pPr>
                <a:defRPr/>
              </a:pPr>
              <a:t>20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ndir un rectangle à un seul coin 5"/>
          <p:cNvSpPr/>
          <p:nvPr/>
        </p:nvSpPr>
        <p:spPr bwMode="auto">
          <a:xfrm>
            <a:off x="0" y="1357298"/>
            <a:ext cx="4786314" cy="35719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  <a:alpha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 eaLnBrk="0" hangingPunct="0">
              <a:defRPr/>
            </a:pPr>
            <a:r>
              <a:rPr lang="fr-FR" sz="2200" b="1" dirty="0">
                <a:latin typeface="Garamond" pitchFamily="18" charset="0"/>
              </a:rPr>
              <a:t>Pré désinfection « Décontamination »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857232"/>
            <a:ext cx="8686800" cy="5357850"/>
          </a:xfrm>
          <a:gradFill>
            <a:gsLst>
              <a:gs pos="0">
                <a:srgbClr val="8488C4">
                  <a:alpha val="3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16200000" scaled="1"/>
          </a:gradFill>
          <a:effectLst>
            <a:softEdge rad="127000"/>
          </a:effectLst>
        </p:spPr>
        <p:txBody>
          <a:bodyPr anchor="ctr"/>
          <a:lstStyle/>
          <a:p>
            <a:pPr algn="just">
              <a:buFont typeface="Wingdings" pitchFamily="2" charset="2"/>
              <a:buNone/>
              <a:defRPr/>
            </a:pPr>
            <a:endParaRPr lang="fr-FR" sz="3200" b="1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fr-FR" sz="3200" b="1" u="sng" dirty="0" smtClean="0"/>
              <a:t>OBJECTIFS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fr-FR" sz="3200" b="1" dirty="0" smtClean="0"/>
              <a:t> 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dirty="0" smtClean="0">
                <a:latin typeface="Comic Sans MS" pitchFamily="66" charset="0"/>
              </a:rPr>
              <a:t>Diminuer la population initiale de micro-organismes</a:t>
            </a:r>
          </a:p>
          <a:p>
            <a:pPr lvl="1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dirty="0" smtClean="0">
                <a:latin typeface="Comic Sans MS" pitchFamily="66" charset="0"/>
              </a:rPr>
              <a:t>  Faciliter le nettoyage ultérieure </a:t>
            </a:r>
          </a:p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dirty="0" smtClean="0">
                <a:latin typeface="Comic Sans MS" pitchFamily="66" charset="0"/>
              </a:rPr>
              <a:t>  Protéger le personnel lors des manipulations des instruments </a:t>
            </a:r>
          </a:p>
          <a:p>
            <a:pPr lvl="1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dirty="0" smtClean="0">
                <a:latin typeface="Comic Sans MS" pitchFamily="66" charset="0"/>
              </a:rPr>
              <a:t>  Eviter la contamination de l’environnement 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6D9DD-D0EB-4588-A02E-F0F91CF3D42E}" type="slidenum">
              <a:rPr lang="fr-FR"/>
              <a:pPr>
                <a:defRPr/>
              </a:pPr>
              <a:t>21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ndir un rectangle à un seul coin 5"/>
          <p:cNvSpPr/>
          <p:nvPr/>
        </p:nvSpPr>
        <p:spPr bwMode="auto">
          <a:xfrm>
            <a:off x="0" y="1357298"/>
            <a:ext cx="4786314" cy="35719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  <a:alpha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 eaLnBrk="0" hangingPunct="0">
              <a:defRPr/>
            </a:pPr>
            <a:r>
              <a:rPr lang="fr-FR" sz="2200" b="1" dirty="0">
                <a:latin typeface="Garamond" pitchFamily="18" charset="0"/>
              </a:rPr>
              <a:t>Pré désinfection « Décontamination »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pic>
        <p:nvPicPr>
          <p:cNvPr id="7" name="Espace réservé du contenu 6" descr="Diapo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47733" y="3763508"/>
            <a:ext cx="3367605" cy="21658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90C27F-270E-4F93-AF58-D54E7BA4937E}" type="slidenum">
              <a:rPr lang="fr-FR"/>
              <a:pPr>
                <a:defRPr/>
              </a:pPr>
              <a:t>22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ndir un rectangle à un seul coin 5"/>
          <p:cNvSpPr/>
          <p:nvPr/>
        </p:nvSpPr>
        <p:spPr bwMode="auto">
          <a:xfrm>
            <a:off x="0" y="1357298"/>
            <a:ext cx="4786314" cy="35719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  <a:alpha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 eaLnBrk="0" hangingPunct="0">
              <a:defRPr/>
            </a:pPr>
            <a:r>
              <a:rPr lang="fr-FR" sz="2200" b="1" dirty="0">
                <a:latin typeface="Garamond" pitchFamily="18" charset="0"/>
              </a:rPr>
              <a:t>Pré désinfection « Décontamination » </a:t>
            </a:r>
          </a:p>
        </p:txBody>
      </p:sp>
      <p:pic>
        <p:nvPicPr>
          <p:cNvPr id="8" name="Image 7" descr="Diapo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2214554"/>
            <a:ext cx="3302290" cy="2163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ZoneTexte 8"/>
          <p:cNvSpPr txBox="1"/>
          <p:nvPr/>
        </p:nvSpPr>
        <p:spPr>
          <a:xfrm>
            <a:off x="4572000" y="2214554"/>
            <a:ext cx="3000396" cy="110799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>
                <a:solidFill>
                  <a:schemeClr val="bg1"/>
                </a:solidFill>
              </a:rPr>
              <a:t>Les instruments sont versés dans le bain de pré désinfection.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500166" y="5286388"/>
            <a:ext cx="2714644" cy="76944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>
                <a:solidFill>
                  <a:schemeClr val="bg1"/>
                </a:solidFill>
              </a:rPr>
              <a:t>Immersion totale des instruments </a:t>
            </a:r>
          </a:p>
        </p:txBody>
      </p:sp>
      <p:sp>
        <p:nvSpPr>
          <p:cNvPr id="11" name="Chevron 10"/>
          <p:cNvSpPr/>
          <p:nvPr/>
        </p:nvSpPr>
        <p:spPr bwMode="auto">
          <a:xfrm flipH="1">
            <a:off x="4214813" y="2500313"/>
            <a:ext cx="428625" cy="500062"/>
          </a:xfrm>
          <a:prstGeom prst="chevron">
            <a:avLst>
              <a:gd name="adj" fmla="val 59143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F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Chevron 11"/>
          <p:cNvSpPr/>
          <p:nvPr/>
        </p:nvSpPr>
        <p:spPr bwMode="auto">
          <a:xfrm>
            <a:off x="4214813" y="5357813"/>
            <a:ext cx="428625" cy="500062"/>
          </a:xfrm>
          <a:prstGeom prst="chevron">
            <a:avLst>
              <a:gd name="adj" fmla="val 59143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FR" sz="24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838200"/>
            <a:ext cx="8686800" cy="5305444"/>
          </a:xfrm>
          <a:gradFill>
            <a:gsLst>
              <a:gs pos="0">
                <a:srgbClr val="8488C4">
                  <a:alpha val="3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16200000" scaled="1"/>
          </a:gradFill>
          <a:effectLst>
            <a:softEdge rad="127000"/>
          </a:effectLst>
        </p:spPr>
        <p:txBody>
          <a:bodyPr anchor="ctr"/>
          <a:lstStyle/>
          <a:p>
            <a:pPr algn="just">
              <a:buFont typeface="Wingdings" pitchFamily="2" charset="2"/>
              <a:buNone/>
              <a:defRPr/>
            </a:pPr>
            <a:r>
              <a:rPr lang="fr-FR" sz="3200" b="1" dirty="0" smtClean="0"/>
              <a:t>« consiste à éliminer des surfaces ou des objets, sans les endommager, les salissures et les souillures dans le but de présenter un </a:t>
            </a:r>
            <a:r>
              <a:rPr lang="fr-FR" sz="3200" b="1" i="1" u="sng" dirty="0" smtClean="0"/>
              <a:t>état de propreté </a:t>
            </a:r>
            <a:r>
              <a:rPr lang="fr-FR" sz="3200" b="1" dirty="0" smtClean="0"/>
              <a:t>contrôlable à </a:t>
            </a:r>
            <a:r>
              <a:rPr lang="fr-FR" sz="3200" b="1" i="1" u="sng" dirty="0" smtClean="0"/>
              <a:t>l’œil nu</a:t>
            </a:r>
            <a:r>
              <a:rPr lang="fr-FR" sz="3200" b="1" dirty="0" smtClean="0"/>
              <a:t> »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995E72-9171-4EE6-B6AC-ACA5BA268289}" type="slidenum">
              <a:rPr lang="fr-FR"/>
              <a:pPr>
                <a:defRPr/>
              </a:pPr>
              <a:t>23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ndir un rectangle à un seul coin 5"/>
          <p:cNvSpPr/>
          <p:nvPr/>
        </p:nvSpPr>
        <p:spPr bwMode="auto">
          <a:xfrm>
            <a:off x="0" y="1357298"/>
            <a:ext cx="1714480" cy="35719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  <a:alpha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 eaLnBrk="0" hangingPunct="0">
              <a:defRPr/>
            </a:pPr>
            <a:r>
              <a:rPr lang="fr-FR" sz="2200" b="1" dirty="0">
                <a:latin typeface="Garamond" pitchFamily="18" charset="0"/>
              </a:rPr>
              <a:t>Nettoyage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838200"/>
            <a:ext cx="8686800" cy="5305444"/>
          </a:xfrm>
          <a:gradFill>
            <a:gsLst>
              <a:gs pos="0">
                <a:srgbClr val="8488C4">
                  <a:alpha val="3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16200000" scaled="1"/>
          </a:gradFill>
          <a:effectLst>
            <a:softEdge rad="127000"/>
          </a:effectLst>
        </p:spPr>
        <p:txBody>
          <a:bodyPr anchor="t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b="1" u="sng" dirty="0" smtClean="0">
              <a:latin typeface="Comic Sans MS" pitchFamily="66" charset="0"/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b="1" u="sng" dirty="0" smtClean="0">
              <a:latin typeface="Comic Sans MS" pitchFamily="66" charset="0"/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b="1" u="sng" dirty="0" smtClean="0">
              <a:latin typeface="Comic Sans MS" pitchFamily="66" charset="0"/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b="1" u="sng" dirty="0" smtClean="0">
              <a:latin typeface="Comic Sans MS" pitchFamily="66" charset="0"/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b="1" u="sng" dirty="0" smtClean="0">
                <a:latin typeface="Comic Sans MS" pitchFamily="66" charset="0"/>
              </a:rPr>
              <a:t>OBJECTIFS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dirty="0" smtClean="0">
              <a:latin typeface="Comic Sans MS" pitchFamily="66" charset="0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dirty="0" smtClean="0">
                <a:latin typeface="Comic Sans MS" pitchFamily="66" charset="0"/>
              </a:rPr>
              <a:t> Eliminer toutes les matières organiques (sang, débris osseux, dentaires, …)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fr-FR" dirty="0" smtClean="0">
              <a:latin typeface="Comic Sans MS" pitchFamily="66" charset="0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dirty="0" smtClean="0">
                <a:latin typeface="Comic Sans MS" pitchFamily="66" charset="0"/>
              </a:rPr>
              <a:t> Réduire très fortement le nombre de micro-organismes vivants encore présents.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995E72-9171-4EE6-B6AC-ACA5BA268289}" type="slidenum">
              <a:rPr lang="fr-FR"/>
              <a:pPr>
                <a:defRPr/>
              </a:pPr>
              <a:t>24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ndir un rectangle à un seul coin 5"/>
          <p:cNvSpPr/>
          <p:nvPr/>
        </p:nvSpPr>
        <p:spPr bwMode="auto">
          <a:xfrm>
            <a:off x="0" y="1357298"/>
            <a:ext cx="1714480" cy="35719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  <a:alpha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 eaLnBrk="0" hangingPunct="0">
              <a:defRPr/>
            </a:pPr>
            <a:r>
              <a:rPr lang="fr-FR" sz="2200" b="1" dirty="0">
                <a:latin typeface="Garamond" pitchFamily="18" charset="0"/>
              </a:rPr>
              <a:t>Nettoyage </a:t>
            </a:r>
          </a:p>
        </p:txBody>
      </p:sp>
      <p:pic>
        <p:nvPicPr>
          <p:cNvPr id="7" name="Image 6" descr="DSC004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0905" y="857256"/>
            <a:ext cx="2363061" cy="178592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DBF5C-C515-4941-9631-2495153DB884}" type="slidenum">
              <a:rPr lang="fr-FR"/>
              <a:pPr>
                <a:defRPr/>
              </a:pPr>
              <a:t>25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-142875" y="1428750"/>
            <a:ext cx="2143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200">
                <a:solidFill>
                  <a:schemeClr val="bg1"/>
                </a:solidFill>
                <a:latin typeface="Californian FB" pitchFamily="18" charset="0"/>
              </a:rPr>
              <a:t>Verser la dose </a:t>
            </a:r>
          </a:p>
          <a:p>
            <a:pPr algn="ctr"/>
            <a:r>
              <a:rPr lang="fr-FR" sz="2200">
                <a:solidFill>
                  <a:schemeClr val="bg1"/>
                </a:solidFill>
                <a:latin typeface="Californian FB" pitchFamily="18" charset="0"/>
              </a:rPr>
              <a:t>dans de l’eau</a:t>
            </a:r>
          </a:p>
        </p:txBody>
      </p:sp>
      <p:sp>
        <p:nvSpPr>
          <p:cNvPr id="10" name="Chevron 9"/>
          <p:cNvSpPr/>
          <p:nvPr/>
        </p:nvSpPr>
        <p:spPr bwMode="auto">
          <a:xfrm>
            <a:off x="6643688" y="3571875"/>
            <a:ext cx="285750" cy="285750"/>
          </a:xfrm>
          <a:prstGeom prst="chevron">
            <a:avLst>
              <a:gd name="adj" fmla="val 59143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FR" sz="24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Image 10" descr="DIAPO 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857232"/>
            <a:ext cx="1714512" cy="14085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Espace réservé du contenu 12" descr="DIAPO4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22503" y="5357826"/>
            <a:ext cx="1577993" cy="12749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Image 13" descr="DIAPO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0583" y="1296809"/>
            <a:ext cx="1538805" cy="12749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 14" descr="DIAPO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31111" y="2857496"/>
            <a:ext cx="1541417" cy="12618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 15" descr="DIAPO4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2" y="4582957"/>
            <a:ext cx="1538805" cy="12749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3714750" y="3302000"/>
            <a:ext cx="30003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200">
                <a:solidFill>
                  <a:schemeClr val="bg1"/>
                </a:solidFill>
                <a:latin typeface="Californian FB" pitchFamily="18" charset="0"/>
              </a:rPr>
              <a:t>Nettoyage à l’aide d’une</a:t>
            </a:r>
          </a:p>
          <a:p>
            <a:pPr algn="ctr"/>
            <a:r>
              <a:rPr lang="fr-FR" sz="2200">
                <a:solidFill>
                  <a:schemeClr val="bg1"/>
                </a:solidFill>
                <a:latin typeface="Californian FB" pitchFamily="18" charset="0"/>
              </a:rPr>
              <a:t> brosse souple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571500" y="4373563"/>
            <a:ext cx="22082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200">
                <a:solidFill>
                  <a:schemeClr val="bg1"/>
                </a:solidFill>
                <a:latin typeface="Californian FB" pitchFamily="18" charset="0"/>
              </a:rPr>
              <a:t>Séchage minutieux</a:t>
            </a: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6572250" y="4929188"/>
            <a:ext cx="2428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200">
                <a:solidFill>
                  <a:schemeClr val="bg1"/>
                </a:solidFill>
                <a:latin typeface="Californian FB" pitchFamily="18" charset="0"/>
              </a:rPr>
              <a:t>Rinçage sous </a:t>
            </a:r>
          </a:p>
          <a:p>
            <a:pPr algn="ctr"/>
            <a:r>
              <a:rPr lang="fr-FR" sz="2200">
                <a:solidFill>
                  <a:schemeClr val="bg1"/>
                </a:solidFill>
                <a:latin typeface="Californian FB" pitchFamily="18" charset="0"/>
              </a:rPr>
              <a:t>l’eau courante </a:t>
            </a: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6858000" y="1230313"/>
            <a:ext cx="15001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200">
                <a:solidFill>
                  <a:schemeClr val="bg1"/>
                </a:solidFill>
                <a:latin typeface="Californian FB" pitchFamily="18" charset="0"/>
              </a:rPr>
              <a:t>Temps de </a:t>
            </a:r>
          </a:p>
          <a:p>
            <a:pPr algn="ctr"/>
            <a:r>
              <a:rPr lang="fr-FR" sz="2200">
                <a:solidFill>
                  <a:schemeClr val="bg1"/>
                </a:solidFill>
                <a:latin typeface="Californian FB" pitchFamily="18" charset="0"/>
              </a:rPr>
              <a:t>trempage </a:t>
            </a:r>
          </a:p>
        </p:txBody>
      </p:sp>
      <p:sp>
        <p:nvSpPr>
          <p:cNvPr id="22" name="Chevron 21"/>
          <p:cNvSpPr/>
          <p:nvPr/>
        </p:nvSpPr>
        <p:spPr bwMode="auto">
          <a:xfrm flipH="1">
            <a:off x="6572250" y="1428750"/>
            <a:ext cx="214313" cy="285750"/>
          </a:xfrm>
          <a:prstGeom prst="chevron">
            <a:avLst>
              <a:gd name="adj" fmla="val 59143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F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" name="Chevron 22"/>
          <p:cNvSpPr/>
          <p:nvPr/>
        </p:nvSpPr>
        <p:spPr bwMode="auto">
          <a:xfrm rot="10800000" flipH="1">
            <a:off x="1785938" y="1714500"/>
            <a:ext cx="298450" cy="285750"/>
          </a:xfrm>
          <a:prstGeom prst="chevron">
            <a:avLst>
              <a:gd name="adj" fmla="val 59143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F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" name="Chevron 23"/>
          <p:cNvSpPr/>
          <p:nvPr/>
        </p:nvSpPr>
        <p:spPr bwMode="auto">
          <a:xfrm rot="16200000" flipH="1">
            <a:off x="2357437" y="5000626"/>
            <a:ext cx="214313" cy="214312"/>
          </a:xfrm>
          <a:prstGeom prst="chevron">
            <a:avLst>
              <a:gd name="adj" fmla="val 59143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F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" name="Chevron 24"/>
          <p:cNvSpPr/>
          <p:nvPr/>
        </p:nvSpPr>
        <p:spPr bwMode="auto">
          <a:xfrm flipH="1">
            <a:off x="6572250" y="5202238"/>
            <a:ext cx="214313" cy="285750"/>
          </a:xfrm>
          <a:prstGeom prst="chevron">
            <a:avLst>
              <a:gd name="adj" fmla="val 59143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FR" sz="24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60"/>
                            </p:stCondLst>
                            <p:childTnLst>
                              <p:par>
                                <p:cTn id="4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60"/>
                            </p:stCondLst>
                            <p:childTnLst>
                              <p:par>
                                <p:cTn id="6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7" grpId="0"/>
      <p:bldP spid="18" grpId="0"/>
      <p:bldP spid="19" grpId="0"/>
      <p:bldP spid="20" grpId="0"/>
      <p:bldP spid="22" grpId="0" animBg="1"/>
      <p:bldP spid="23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838200"/>
            <a:ext cx="8686800" cy="5376882"/>
          </a:xfrm>
          <a:gradFill>
            <a:gsLst>
              <a:gs pos="0">
                <a:srgbClr val="8488C4">
                  <a:alpha val="3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16200000" scaled="1"/>
          </a:gradFill>
          <a:effectLst>
            <a:softEdge rad="127000"/>
          </a:effectLst>
        </p:spPr>
        <p:txBody>
          <a:bodyPr anchor="ctr"/>
          <a:lstStyle/>
          <a:p>
            <a:pPr>
              <a:buFont typeface="Wingdings" pitchFamily="2" charset="2"/>
              <a:buNone/>
              <a:defRPr/>
            </a:pPr>
            <a:endParaRPr lang="fr-FR" sz="2400" dirty="0" smtClean="0"/>
          </a:p>
          <a:p>
            <a:pPr>
              <a:buFont typeface="Wingdings" pitchFamily="2" charset="2"/>
              <a:buNone/>
              <a:defRPr/>
            </a:pPr>
            <a:endParaRPr lang="fr-FR" sz="2400" dirty="0" smtClean="0"/>
          </a:p>
          <a:p>
            <a:pPr>
              <a:buFont typeface="Wingdings" pitchFamily="2" charset="2"/>
              <a:buNone/>
              <a:defRPr/>
            </a:pPr>
            <a:endParaRPr lang="fr-FR" sz="2400" dirty="0" smtClean="0"/>
          </a:p>
          <a:p>
            <a:pPr>
              <a:buFont typeface="Wingdings" pitchFamily="2" charset="2"/>
              <a:buNone/>
              <a:defRPr/>
            </a:pPr>
            <a:endParaRPr lang="fr-FR" sz="2400" dirty="0" smtClean="0"/>
          </a:p>
          <a:p>
            <a:pPr>
              <a:buFont typeface="Wingdings" pitchFamily="2" charset="2"/>
              <a:buNone/>
              <a:defRPr/>
            </a:pPr>
            <a:endParaRPr lang="fr-FR" sz="2400" dirty="0" smtClean="0"/>
          </a:p>
          <a:p>
            <a:pPr>
              <a:buFont typeface="Wingdings" pitchFamily="2" charset="2"/>
              <a:buNone/>
              <a:defRPr/>
            </a:pPr>
            <a:endParaRPr lang="fr-FR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E2599-5C14-45E5-86DE-BE09E96CED29}" type="slidenum">
              <a:rPr lang="fr-FR"/>
              <a:pPr>
                <a:defRPr/>
              </a:pPr>
              <a:t>26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Diapo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2961" y="2247635"/>
            <a:ext cx="3270939" cy="21814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Arrondir un rectangle à un seul coin 6"/>
          <p:cNvSpPr/>
          <p:nvPr/>
        </p:nvSpPr>
        <p:spPr bwMode="auto">
          <a:xfrm>
            <a:off x="0" y="1357298"/>
            <a:ext cx="3428992" cy="35719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  <a:alpha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 eaLnBrk="0" hangingPunct="0">
              <a:defRPr/>
            </a:pPr>
            <a:r>
              <a:rPr lang="fr-FR" sz="2200" b="1" dirty="0">
                <a:latin typeface="Garamond" pitchFamily="18" charset="0"/>
              </a:rPr>
              <a:t>Nettoyage par ultrasons  </a:t>
            </a:r>
          </a:p>
        </p:txBody>
      </p:sp>
      <p:sp>
        <p:nvSpPr>
          <p:cNvPr id="8" name="Chevron 7"/>
          <p:cNvSpPr/>
          <p:nvPr/>
        </p:nvSpPr>
        <p:spPr bwMode="auto">
          <a:xfrm>
            <a:off x="4071938" y="3143250"/>
            <a:ext cx="428625" cy="500063"/>
          </a:xfrm>
          <a:prstGeom prst="chevron">
            <a:avLst>
              <a:gd name="adj" fmla="val 59143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F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642938" y="2928938"/>
            <a:ext cx="33575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200">
                <a:solidFill>
                  <a:schemeClr val="bg1"/>
                </a:solidFill>
                <a:latin typeface="Californian FB" pitchFamily="18" charset="0"/>
              </a:rPr>
              <a:t>Instruments totalement immergés dans la solution des  ultrasons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838200"/>
            <a:ext cx="8686800" cy="5305444"/>
          </a:xfrm>
          <a:gradFill>
            <a:gsLst>
              <a:gs pos="0">
                <a:srgbClr val="8488C4">
                  <a:alpha val="3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16200000" scaled="1"/>
          </a:gradFill>
          <a:effectLst>
            <a:softEdge rad="127000"/>
          </a:effectLst>
        </p:spPr>
        <p:txBody>
          <a:bodyPr anchor="ctr"/>
          <a:lstStyle/>
          <a:p>
            <a:pPr>
              <a:buFont typeface="Wingdings" pitchFamily="2" charset="2"/>
              <a:buNone/>
              <a:defRPr/>
            </a:pPr>
            <a:endParaRPr lang="fr-FR" sz="2400" dirty="0" smtClean="0"/>
          </a:p>
          <a:p>
            <a:pPr>
              <a:buFont typeface="Wingdings" pitchFamily="2" charset="2"/>
              <a:buNone/>
              <a:defRPr/>
            </a:pPr>
            <a:endParaRPr lang="fr-FR" sz="2400" dirty="0" smtClean="0"/>
          </a:p>
          <a:p>
            <a:pPr>
              <a:buFont typeface="Wingdings" pitchFamily="2" charset="2"/>
              <a:buNone/>
              <a:defRPr/>
            </a:pPr>
            <a:endParaRPr lang="fr-FR" sz="2400" dirty="0" smtClean="0"/>
          </a:p>
          <a:p>
            <a:pPr>
              <a:buFont typeface="Wingdings" pitchFamily="2" charset="2"/>
              <a:buNone/>
              <a:defRPr/>
            </a:pPr>
            <a:endParaRPr lang="fr-FR" sz="2400" dirty="0" smtClean="0"/>
          </a:p>
          <a:p>
            <a:pPr>
              <a:buFont typeface="Wingdings" pitchFamily="2" charset="2"/>
              <a:buNone/>
              <a:defRPr/>
            </a:pPr>
            <a:endParaRPr lang="fr-FR" sz="2400" dirty="0" smtClean="0"/>
          </a:p>
          <a:p>
            <a:pPr>
              <a:buFont typeface="Wingdings" pitchFamily="2" charset="2"/>
              <a:buNone/>
              <a:defRPr/>
            </a:pPr>
            <a:endParaRPr lang="fr-FR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750A4-BAE9-43BB-8082-410F6BEC4AEF}" type="slidenum">
              <a:rPr lang="fr-FR"/>
              <a:pPr>
                <a:defRPr/>
              </a:pPr>
              <a:t>27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ndir un rectangle à un seul coin 5"/>
          <p:cNvSpPr/>
          <p:nvPr/>
        </p:nvSpPr>
        <p:spPr bwMode="auto">
          <a:xfrm>
            <a:off x="0" y="1357298"/>
            <a:ext cx="3428992" cy="35719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  <a:alpha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 eaLnBrk="0" hangingPunct="0">
              <a:defRPr/>
            </a:pPr>
            <a:r>
              <a:rPr lang="fr-FR" sz="2200" b="1" dirty="0">
                <a:latin typeface="Garamond" pitchFamily="18" charset="0"/>
              </a:rPr>
              <a:t>Nettoyage automatique</a:t>
            </a:r>
          </a:p>
        </p:txBody>
      </p:sp>
      <p:pic>
        <p:nvPicPr>
          <p:cNvPr id="7" name="Image 6" descr="Diapo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729330"/>
            <a:ext cx="3106347" cy="19855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5072063" y="3071813"/>
            <a:ext cx="27146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200">
                <a:solidFill>
                  <a:schemeClr val="bg1"/>
                </a:solidFill>
                <a:latin typeface="Californian FB" pitchFamily="18" charset="0"/>
              </a:rPr>
              <a:t>Nettoyage par machine à laver par immersion.</a:t>
            </a:r>
          </a:p>
        </p:txBody>
      </p:sp>
      <p:sp>
        <p:nvSpPr>
          <p:cNvPr id="9" name="Chevron 8"/>
          <p:cNvSpPr/>
          <p:nvPr/>
        </p:nvSpPr>
        <p:spPr bwMode="auto">
          <a:xfrm flipH="1">
            <a:off x="4500563" y="3429000"/>
            <a:ext cx="428625" cy="500063"/>
          </a:xfrm>
          <a:prstGeom prst="chevron">
            <a:avLst>
              <a:gd name="adj" fmla="val 59143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FR" sz="24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838200"/>
            <a:ext cx="8686800" cy="5376882"/>
          </a:xfrm>
          <a:gradFill>
            <a:gsLst>
              <a:gs pos="0">
                <a:srgbClr val="8488C4">
                  <a:alpha val="3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16200000" scaled="1"/>
          </a:gradFill>
          <a:effectLst>
            <a:softEdge rad="127000"/>
          </a:effectLst>
        </p:spPr>
        <p:txBody>
          <a:bodyPr anchor="ctr"/>
          <a:lstStyle/>
          <a:p>
            <a:pPr algn="just">
              <a:buFont typeface="Wingdings" pitchFamily="2" charset="2"/>
              <a:buNone/>
              <a:defRPr/>
            </a:pPr>
            <a:endParaRPr lang="fr-FR" sz="3200" b="1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fr-FR" sz="3200" b="1" dirty="0" smtClean="0"/>
              <a:t>« c’est une opération au résultat </a:t>
            </a:r>
            <a:r>
              <a:rPr lang="fr-FR" sz="3200" b="1" i="1" u="sng" dirty="0" smtClean="0"/>
              <a:t>momentané</a:t>
            </a:r>
            <a:r>
              <a:rPr lang="fr-FR" sz="3200" b="1" dirty="0" smtClean="0"/>
              <a:t>, permettant d’éliminer ou de </a:t>
            </a:r>
            <a:r>
              <a:rPr lang="fr-FR" sz="3200" b="1" i="1" u="sng" dirty="0" smtClean="0"/>
              <a:t>tuer</a:t>
            </a:r>
            <a:r>
              <a:rPr lang="fr-FR" sz="3200" b="1" dirty="0" smtClean="0"/>
              <a:t> les micro-organismes et/ou </a:t>
            </a:r>
            <a:r>
              <a:rPr lang="fr-FR" sz="3200" b="1" i="1" u="sng" dirty="0" smtClean="0"/>
              <a:t>d’inactiver</a:t>
            </a:r>
            <a:r>
              <a:rPr lang="fr-FR" sz="3200" b="1" dirty="0" smtClean="0"/>
              <a:t> les virus indésirables portés sur des </a:t>
            </a:r>
            <a:r>
              <a:rPr lang="fr-FR" sz="3200" b="1" i="1" u="sng" dirty="0" smtClean="0"/>
              <a:t>milieux inertes </a:t>
            </a:r>
            <a:r>
              <a:rPr lang="fr-FR" sz="3200" b="1" dirty="0" smtClean="0"/>
              <a:t>contaminés, en fonction des objectifs recherchés » 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08533-5A1B-434D-AFB7-E97F34C673C9}" type="slidenum">
              <a:rPr lang="fr-FR"/>
              <a:pPr>
                <a:defRPr/>
              </a:pPr>
              <a:t>28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ndir un rectangle à un seul coin 5"/>
          <p:cNvSpPr/>
          <p:nvPr/>
        </p:nvSpPr>
        <p:spPr bwMode="auto">
          <a:xfrm>
            <a:off x="0" y="1357298"/>
            <a:ext cx="1928794" cy="35719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  <a:alpha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 eaLnBrk="0" hangingPunct="0">
              <a:defRPr/>
            </a:pPr>
            <a:r>
              <a:rPr lang="fr-FR" sz="2200" b="1" dirty="0">
                <a:latin typeface="Garamond" pitchFamily="18" charset="0"/>
              </a:rPr>
              <a:t>Désinfection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58AE3-A4FD-4CCB-AAB2-660C1511680A}" type="slidenum">
              <a:rPr lang="fr-FR"/>
              <a:pPr>
                <a:defRPr/>
              </a:pPr>
              <a:t>29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376882"/>
          </a:xfrm>
          <a:gradFill>
            <a:gsLst>
              <a:gs pos="0">
                <a:srgbClr val="8488C4">
                  <a:alpha val="3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16200000" scaled="1"/>
          </a:gradFill>
          <a:effectLst>
            <a:softEdge rad="127000"/>
          </a:effectLst>
        </p:spPr>
        <p:txBody>
          <a:bodyPr anchor="ctr"/>
          <a:lstStyle/>
          <a:p>
            <a:pPr>
              <a:buFont typeface="Wingdings" pitchFamily="2" charset="2"/>
              <a:buNone/>
              <a:defRPr/>
            </a:pPr>
            <a:endParaRPr lang="fr-FR" dirty="0" smtClean="0"/>
          </a:p>
          <a:p>
            <a:pPr>
              <a:buFont typeface="Wingdings" pitchFamily="2" charset="2"/>
              <a:buNone/>
              <a:defRPr/>
            </a:pPr>
            <a:endParaRPr lang="fr-FR" dirty="0" smtClean="0"/>
          </a:p>
          <a:p>
            <a:pPr>
              <a:buFont typeface="Wingdings" pitchFamily="2" charset="2"/>
              <a:buNone/>
              <a:defRPr/>
            </a:pPr>
            <a:r>
              <a:rPr lang="fr-FR" dirty="0" smtClean="0"/>
              <a:t>Les principales familles de désinfectants: </a:t>
            </a:r>
          </a:p>
          <a:p>
            <a:pPr>
              <a:buFontTx/>
              <a:buChar char="-"/>
              <a:defRPr/>
            </a:pPr>
            <a:r>
              <a:rPr lang="fr-FR" dirty="0" smtClean="0"/>
              <a:t>Dérivés chlorés, oxydants, dérivés phénoliques, alcools, aldéhydes</a:t>
            </a:r>
          </a:p>
          <a:p>
            <a:pPr>
              <a:buNone/>
              <a:defRPr/>
            </a:pPr>
            <a:endParaRPr lang="fr-FR" dirty="0" smtClean="0"/>
          </a:p>
          <a:p>
            <a:pPr>
              <a:buFont typeface="Wingdings" pitchFamily="2" charset="2"/>
              <a:buNone/>
              <a:defRPr/>
            </a:pPr>
            <a:r>
              <a:rPr lang="fr-FR" dirty="0" smtClean="0"/>
              <a:t>Le produit le plus utilisé et le glutaraldéhyde qui possède un spectre d’activité très large couvrant les bactéries, les moisissures, les virus, les formes sporulées. </a:t>
            </a:r>
          </a:p>
        </p:txBody>
      </p:sp>
      <p:pic>
        <p:nvPicPr>
          <p:cNvPr id="7" name="Image 6" descr="DIAPO46.JPG" hidden="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1288" y="4819650"/>
            <a:ext cx="1849437" cy="153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 descr="diapo43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4413" y="1357313"/>
            <a:ext cx="1789112" cy="150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 descr="DIAPO44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09850" y="2357438"/>
            <a:ext cx="1806575" cy="153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 descr="DIAPO45.JPG" hidden="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24413" y="3462338"/>
            <a:ext cx="1819275" cy="153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hevron 10" hidden="1"/>
          <p:cNvSpPr/>
          <p:nvPr/>
        </p:nvSpPr>
        <p:spPr bwMode="auto">
          <a:xfrm>
            <a:off x="2214563" y="3000375"/>
            <a:ext cx="285750" cy="285750"/>
          </a:xfrm>
          <a:prstGeom prst="chevron">
            <a:avLst>
              <a:gd name="adj" fmla="val 59143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F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ZoneTexte 11" hidden="1"/>
          <p:cNvSpPr txBox="1">
            <a:spLocks noChangeArrowheads="1"/>
          </p:cNvSpPr>
          <p:nvPr/>
        </p:nvSpPr>
        <p:spPr bwMode="auto">
          <a:xfrm>
            <a:off x="428625" y="2571750"/>
            <a:ext cx="2071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chemeClr val="bg1"/>
                </a:solidFill>
                <a:latin typeface="Californian FB" pitchFamily="18" charset="0"/>
              </a:rPr>
              <a:t>2.</a:t>
            </a:r>
          </a:p>
          <a:p>
            <a:pPr algn="ctr"/>
            <a:r>
              <a:rPr lang="fr-FR" sz="2000">
                <a:solidFill>
                  <a:schemeClr val="bg1"/>
                </a:solidFill>
                <a:latin typeface="Californian FB" pitchFamily="18" charset="0"/>
              </a:rPr>
              <a:t>Temps de trempage </a:t>
            </a:r>
          </a:p>
        </p:txBody>
      </p:sp>
      <p:sp>
        <p:nvSpPr>
          <p:cNvPr id="13" name="ZoneTexte 12" hidden="1"/>
          <p:cNvSpPr txBox="1">
            <a:spLocks noChangeArrowheads="1"/>
          </p:cNvSpPr>
          <p:nvPr/>
        </p:nvSpPr>
        <p:spPr bwMode="auto">
          <a:xfrm>
            <a:off x="4857750" y="5384800"/>
            <a:ext cx="13573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chemeClr val="bg1"/>
                </a:solidFill>
                <a:latin typeface="Californian FB" pitchFamily="18" charset="0"/>
              </a:rPr>
              <a:t>4.</a:t>
            </a:r>
          </a:p>
          <a:p>
            <a:pPr algn="ctr"/>
            <a:r>
              <a:rPr lang="fr-FR" sz="2000">
                <a:solidFill>
                  <a:schemeClr val="bg1"/>
                </a:solidFill>
                <a:latin typeface="Californian FB" pitchFamily="18" charset="0"/>
              </a:rPr>
              <a:t>Séchage minutieux</a:t>
            </a:r>
          </a:p>
        </p:txBody>
      </p:sp>
      <p:sp>
        <p:nvSpPr>
          <p:cNvPr id="14" name="Chevron 13" hidden="1"/>
          <p:cNvSpPr/>
          <p:nvPr/>
        </p:nvSpPr>
        <p:spPr bwMode="auto">
          <a:xfrm flipH="1">
            <a:off x="4714875" y="5715000"/>
            <a:ext cx="214313" cy="285750"/>
          </a:xfrm>
          <a:prstGeom prst="chevron">
            <a:avLst>
              <a:gd name="adj" fmla="val 59143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F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ZoneTexte 14" hidden="1"/>
          <p:cNvSpPr txBox="1">
            <a:spLocks noChangeArrowheads="1"/>
          </p:cNvSpPr>
          <p:nvPr/>
        </p:nvSpPr>
        <p:spPr bwMode="auto">
          <a:xfrm>
            <a:off x="7000875" y="3698875"/>
            <a:ext cx="1571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chemeClr val="bg1"/>
                </a:solidFill>
                <a:latin typeface="Californian FB" pitchFamily="18" charset="0"/>
              </a:rPr>
              <a:t>3.</a:t>
            </a:r>
          </a:p>
          <a:p>
            <a:pPr algn="ctr"/>
            <a:r>
              <a:rPr lang="fr-FR" sz="2000">
                <a:solidFill>
                  <a:schemeClr val="bg1"/>
                </a:solidFill>
                <a:latin typeface="Californian FB" pitchFamily="18" charset="0"/>
              </a:rPr>
              <a:t>Rinçage soigneux </a:t>
            </a:r>
          </a:p>
        </p:txBody>
      </p:sp>
      <p:sp>
        <p:nvSpPr>
          <p:cNvPr id="16" name="Chevron 15" hidden="1"/>
          <p:cNvSpPr/>
          <p:nvPr/>
        </p:nvSpPr>
        <p:spPr bwMode="auto">
          <a:xfrm flipH="1">
            <a:off x="6786563" y="4143375"/>
            <a:ext cx="214312" cy="285750"/>
          </a:xfrm>
          <a:prstGeom prst="chevron">
            <a:avLst>
              <a:gd name="adj" fmla="val 59143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F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ZoneTexte 16" hidden="1"/>
          <p:cNvSpPr txBox="1">
            <a:spLocks noChangeArrowheads="1"/>
          </p:cNvSpPr>
          <p:nvPr/>
        </p:nvSpPr>
        <p:spPr bwMode="auto">
          <a:xfrm>
            <a:off x="7000875" y="1071563"/>
            <a:ext cx="20716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chemeClr val="bg1"/>
                </a:solidFill>
                <a:latin typeface="Californian FB" pitchFamily="18" charset="0"/>
              </a:rPr>
              <a:t>1.</a:t>
            </a:r>
          </a:p>
          <a:p>
            <a:pPr algn="ctr"/>
            <a:r>
              <a:rPr lang="fr-FR" sz="2000">
                <a:solidFill>
                  <a:schemeClr val="bg1"/>
                </a:solidFill>
                <a:latin typeface="Californian FB" pitchFamily="18" charset="0"/>
              </a:rPr>
              <a:t>Immersion des instruments dans un bain désinfectant</a:t>
            </a:r>
          </a:p>
        </p:txBody>
      </p:sp>
      <p:sp>
        <p:nvSpPr>
          <p:cNvPr id="18" name="Chevron 17" hidden="1"/>
          <p:cNvSpPr/>
          <p:nvPr/>
        </p:nvSpPr>
        <p:spPr bwMode="auto">
          <a:xfrm flipH="1">
            <a:off x="6715125" y="1857375"/>
            <a:ext cx="214313" cy="285750"/>
          </a:xfrm>
          <a:prstGeom prst="chevron">
            <a:avLst>
              <a:gd name="adj" fmla="val 59143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F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" name="Arrondir un rectangle à un seul coin 18"/>
          <p:cNvSpPr/>
          <p:nvPr/>
        </p:nvSpPr>
        <p:spPr bwMode="auto">
          <a:xfrm>
            <a:off x="0" y="1357298"/>
            <a:ext cx="1928794" cy="35719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  <a:alpha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 eaLnBrk="0" hangingPunct="0">
              <a:defRPr/>
            </a:pPr>
            <a:r>
              <a:rPr lang="fr-FR" sz="2200" b="1" dirty="0">
                <a:latin typeface="Garamond" pitchFamily="18" charset="0"/>
              </a:rPr>
              <a:t>Désinfection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20"/>
                            </p:stCondLst>
                            <p:childTnLst>
                              <p:par>
                                <p:cTn id="1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20"/>
                            </p:stCondLst>
                            <p:childTnLst>
                              <p:par>
                                <p:cTn id="3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20"/>
                            </p:stCondLst>
                            <p:childTnLst>
                              <p:par>
                                <p:cTn id="4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838200"/>
            <a:ext cx="8686800" cy="5305444"/>
          </a:xfrm>
          <a:gradFill flip="none" rotWithShape="1">
            <a:gsLst>
              <a:gs pos="0">
                <a:srgbClr val="8488C4">
                  <a:alpha val="3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16200000" scaled="1"/>
            <a:tileRect/>
          </a:gradFill>
          <a:effectLst>
            <a:softEdge rad="127000"/>
          </a:effectLst>
        </p:spPr>
        <p:txBody>
          <a:bodyPr anchor="ctr"/>
          <a:lstStyle/>
          <a:p>
            <a:pPr algn="just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fr-FR" b="1" dirty="0" smtClean="0"/>
              <a:t>		Qu’est ce-que l’asepsie?</a:t>
            </a:r>
          </a:p>
          <a:p>
            <a:pPr algn="just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fr-FR" b="1" dirty="0" smtClean="0"/>
              <a:t>		Quels sont les moyens du contrôle de l’asepsie?</a:t>
            </a:r>
          </a:p>
          <a:p>
            <a:pPr algn="just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fr-FR" b="1" dirty="0" smtClean="0"/>
              <a:t>		Quels sont les étapes de la chaîne d’asepsie?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902324-2959-4DAA-88D9-051C820747EA}" type="slidenum">
              <a:rPr lang="fr-FR"/>
              <a:pPr>
                <a:defRPr/>
              </a:pPr>
              <a:t>3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376882"/>
          </a:xfrm>
          <a:gradFill>
            <a:gsLst>
              <a:gs pos="0">
                <a:srgbClr val="8488C4">
                  <a:alpha val="3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16200000" scaled="1"/>
          </a:gradFill>
          <a:effectLst>
            <a:softEdge rad="127000"/>
          </a:effectLst>
        </p:spPr>
        <p:txBody>
          <a:bodyPr anchor="ctr"/>
          <a:lstStyle/>
          <a:p>
            <a:pPr algn="just">
              <a:buFont typeface="Wingdings" pitchFamily="2" charset="2"/>
              <a:buNone/>
              <a:defRPr/>
            </a:pPr>
            <a:r>
              <a:rPr lang="fr-FR" dirty="0" smtClean="0"/>
              <a:t>Pièces à main, contre-angles, turbines doivent être pré désinfectés, nettoyés, lubrifiés et stérilisés après chaque traitement.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305800" y="6072188"/>
            <a:ext cx="914400" cy="457200"/>
          </a:xfrm>
        </p:spPr>
        <p:txBody>
          <a:bodyPr/>
          <a:lstStyle/>
          <a:p>
            <a:pPr>
              <a:defRPr/>
            </a:pPr>
            <a:fld id="{94772280-CBBF-4138-AD6D-34AA1317BF76}" type="slidenum">
              <a:rPr lang="fr-FR"/>
              <a:pPr>
                <a:defRPr/>
              </a:pPr>
              <a:t>30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ndir un rectangle à un seul coin 5"/>
          <p:cNvSpPr/>
          <p:nvPr/>
        </p:nvSpPr>
        <p:spPr bwMode="auto">
          <a:xfrm>
            <a:off x="0" y="1357298"/>
            <a:ext cx="3000364" cy="35719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  <a:alpha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 eaLnBrk="0" hangingPunct="0">
              <a:defRPr/>
            </a:pPr>
            <a:r>
              <a:rPr lang="fr-FR" sz="2200" b="1" dirty="0">
                <a:latin typeface="Garamond" pitchFamily="18" charset="0"/>
              </a:rPr>
              <a:t>Instruments rotatifs</a:t>
            </a:r>
          </a:p>
        </p:txBody>
      </p:sp>
      <p:pic>
        <p:nvPicPr>
          <p:cNvPr id="9" name="Image 8" descr="Diapo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143248"/>
            <a:ext cx="2278162" cy="3059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 descr="Diapo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928670"/>
            <a:ext cx="3189950" cy="1969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hevron 12"/>
          <p:cNvSpPr/>
          <p:nvPr/>
        </p:nvSpPr>
        <p:spPr bwMode="auto">
          <a:xfrm flipH="1">
            <a:off x="7143750" y="4071938"/>
            <a:ext cx="285750" cy="285750"/>
          </a:xfrm>
          <a:prstGeom prst="chevron">
            <a:avLst>
              <a:gd name="adj" fmla="val 59143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F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Chevron 14"/>
          <p:cNvSpPr/>
          <p:nvPr/>
        </p:nvSpPr>
        <p:spPr bwMode="auto">
          <a:xfrm flipH="1">
            <a:off x="6786563" y="1643063"/>
            <a:ext cx="214312" cy="285750"/>
          </a:xfrm>
          <a:prstGeom prst="chevron">
            <a:avLst>
              <a:gd name="adj" fmla="val 59143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F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7358063" y="3987800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Californian FB" pitchFamily="18" charset="0"/>
              </a:rPr>
              <a:t>Assistina 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7072313" y="1571625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Californian FB" pitchFamily="18" charset="0"/>
              </a:rPr>
              <a:t>Terminator </a:t>
            </a:r>
          </a:p>
        </p:txBody>
      </p:sp>
      <p:sp>
        <p:nvSpPr>
          <p:cNvPr id="20" name="Chevron 19"/>
          <p:cNvSpPr/>
          <p:nvPr/>
        </p:nvSpPr>
        <p:spPr bwMode="auto">
          <a:xfrm rot="10800000" flipH="1">
            <a:off x="1928813" y="5357813"/>
            <a:ext cx="285750" cy="285750"/>
          </a:xfrm>
          <a:prstGeom prst="chevron">
            <a:avLst>
              <a:gd name="adj" fmla="val 59143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F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571500" y="5286375"/>
            <a:ext cx="1357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Californian FB" pitchFamily="18" charset="0"/>
              </a:rPr>
              <a:t>Dac 2000</a:t>
            </a:r>
          </a:p>
        </p:txBody>
      </p:sp>
      <p:pic>
        <p:nvPicPr>
          <p:cNvPr id="24" name="Image 23" descr="Scan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8343" y="3214686"/>
            <a:ext cx="2082219" cy="2962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  <p:bldP spid="15" grpId="0" animBg="1"/>
      <p:bldP spid="16" grpId="0"/>
      <p:bldP spid="18" grpId="0"/>
      <p:bldP spid="20" grpId="0" animBg="1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376882"/>
          </a:xfrm>
          <a:gradFill>
            <a:gsLst>
              <a:gs pos="0">
                <a:srgbClr val="8488C4">
                  <a:alpha val="3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16200000" scaled="1"/>
          </a:gradFill>
          <a:effectLst>
            <a:softEdge rad="127000"/>
          </a:effectLst>
        </p:spPr>
        <p:txBody>
          <a:bodyPr anchor="b"/>
          <a:lstStyle/>
          <a:p>
            <a:pPr>
              <a:buFont typeface="Wingdings" pitchFamily="2" charset="2"/>
              <a:buNone/>
              <a:defRPr/>
            </a:pPr>
            <a:r>
              <a:rPr lang="fr-FR" sz="3200" dirty="0" smtClean="0"/>
              <a:t>« Garantit le maintient de l’état stérile du dispositif dans le temps. »</a:t>
            </a:r>
          </a:p>
          <a:p>
            <a:pPr>
              <a:buFont typeface="Wingdings" pitchFamily="2" charset="2"/>
              <a:buNone/>
              <a:defRPr/>
            </a:pPr>
            <a:endParaRPr lang="fr-FR" sz="3200" dirty="0" smtClean="0"/>
          </a:p>
          <a:p>
            <a:pPr>
              <a:buFont typeface="Wingdings" pitchFamily="2" charset="2"/>
              <a:buNone/>
              <a:defRPr/>
            </a:pPr>
            <a:endParaRPr lang="fr-FR" sz="3200" dirty="0" smtClean="0"/>
          </a:p>
          <a:p>
            <a:pPr>
              <a:buFont typeface="Wingdings" pitchFamily="2" charset="2"/>
              <a:buNone/>
              <a:defRPr/>
            </a:pPr>
            <a:endParaRPr lang="fr-FR" sz="3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86F82-1DD9-40D2-A0E5-E6371BC3445E}" type="slidenum">
              <a:rPr lang="fr-FR"/>
              <a:pPr>
                <a:defRPr/>
              </a:pPr>
              <a:t>31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ndir un rectangle à un seul coin 5"/>
          <p:cNvSpPr/>
          <p:nvPr/>
        </p:nvSpPr>
        <p:spPr bwMode="auto">
          <a:xfrm>
            <a:off x="0" y="1357298"/>
            <a:ext cx="2357422" cy="35719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  <a:alpha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 eaLnBrk="0" hangingPunct="0">
              <a:defRPr/>
            </a:pPr>
            <a:r>
              <a:rPr lang="fr-FR" sz="2200" b="1" dirty="0">
                <a:latin typeface="Garamond" pitchFamily="18" charset="0"/>
              </a:rPr>
              <a:t>Conditionnement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FF210D-CAF4-42F2-828D-03F46405BCE8}" type="slidenum">
              <a:rPr lang="fr-FR"/>
              <a:pPr>
                <a:defRPr/>
              </a:pPr>
              <a:t>32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Diapo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4567238"/>
            <a:ext cx="33020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Diapo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2643188"/>
            <a:ext cx="3074988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Diapo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7763" y="815975"/>
            <a:ext cx="3043237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hevron 10"/>
          <p:cNvSpPr/>
          <p:nvPr/>
        </p:nvSpPr>
        <p:spPr bwMode="auto">
          <a:xfrm flipH="1">
            <a:off x="4214813" y="3286125"/>
            <a:ext cx="428625" cy="500063"/>
          </a:xfrm>
          <a:prstGeom prst="chevron">
            <a:avLst>
              <a:gd name="adj" fmla="val 59143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F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Chevron 11"/>
          <p:cNvSpPr/>
          <p:nvPr/>
        </p:nvSpPr>
        <p:spPr bwMode="auto">
          <a:xfrm>
            <a:off x="3643313" y="5429250"/>
            <a:ext cx="428625" cy="500063"/>
          </a:xfrm>
          <a:prstGeom prst="chevron">
            <a:avLst>
              <a:gd name="adj" fmla="val 59143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F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Chevron 12"/>
          <p:cNvSpPr/>
          <p:nvPr/>
        </p:nvSpPr>
        <p:spPr bwMode="auto">
          <a:xfrm>
            <a:off x="4429125" y="1285875"/>
            <a:ext cx="428625" cy="500063"/>
          </a:xfrm>
          <a:prstGeom prst="chevron">
            <a:avLst>
              <a:gd name="adj" fmla="val 59143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F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2000232" y="1143000"/>
            <a:ext cx="242889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solidFill>
                  <a:schemeClr val="bg1"/>
                </a:solidFill>
                <a:latin typeface="Californian FB" pitchFamily="18" charset="0"/>
              </a:rPr>
              <a:t>Conditionnements rigides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4714875" y="3143250"/>
            <a:ext cx="235745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solidFill>
                  <a:schemeClr val="bg1"/>
                </a:solidFill>
                <a:latin typeface="Californian FB" pitchFamily="18" charset="0"/>
              </a:rPr>
              <a:t>Conditionnements pliés 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1643063" y="5357813"/>
            <a:ext cx="2143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200">
                <a:solidFill>
                  <a:schemeClr val="bg1"/>
                </a:solidFill>
                <a:latin typeface="Californian FB" pitchFamily="18" charset="0"/>
              </a:rPr>
              <a:t>Emballages thermoscellés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sp>
        <p:nvSpPr>
          <p:cNvPr id="34819" name="Rectangle à coins arrondis 6"/>
          <p:cNvSpPr>
            <a:spLocks noChangeArrowheads="1"/>
          </p:cNvSpPr>
          <p:nvPr/>
        </p:nvSpPr>
        <p:spPr bwMode="auto">
          <a:xfrm>
            <a:off x="1285875" y="4929188"/>
            <a:ext cx="6786563" cy="500062"/>
          </a:xfrm>
          <a:prstGeom prst="roundRect">
            <a:avLst>
              <a:gd name="adj" fmla="val 16667"/>
            </a:avLst>
          </a:prstGeom>
          <a:solidFill>
            <a:srgbClr val="99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376882"/>
          </a:xfrm>
          <a:gradFill>
            <a:gsLst>
              <a:gs pos="0">
                <a:srgbClr val="8488C4">
                  <a:alpha val="3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16200000" scaled="1"/>
          </a:gradFill>
          <a:effectLst>
            <a:softEdge rad="127000"/>
          </a:effectLst>
        </p:spPr>
        <p:txBody>
          <a:bodyPr anchor="ctr"/>
          <a:lstStyle/>
          <a:p>
            <a:pPr>
              <a:buFont typeface="Wingdings" pitchFamily="2" charset="2"/>
              <a:buNone/>
              <a:defRPr/>
            </a:pPr>
            <a:endParaRPr lang="fr-FR" dirty="0" smtClean="0"/>
          </a:p>
          <a:p>
            <a:pPr>
              <a:buFont typeface="Wingdings" pitchFamily="2" charset="2"/>
              <a:buNone/>
              <a:defRPr/>
            </a:pPr>
            <a:endParaRPr lang="fr-FR" dirty="0" smtClean="0"/>
          </a:p>
          <a:p>
            <a:pPr>
              <a:buFont typeface="Wingdings" pitchFamily="2" charset="2"/>
              <a:buNone/>
              <a:defRPr/>
            </a:pPr>
            <a:r>
              <a:rPr lang="fr-FR" b="1" dirty="0" smtClean="0"/>
              <a:t>« c’est la mise en œuvre d’un ensemble de méthodes et de moyens visant à </a:t>
            </a:r>
            <a:r>
              <a:rPr lang="fr-FR" b="1" u="sng" dirty="0" smtClean="0"/>
              <a:t>éliminer tous les micro-organismes </a:t>
            </a:r>
            <a:r>
              <a:rPr lang="fr-FR" b="1" dirty="0" smtClean="0"/>
              <a:t>vivants de quelque nature, que ce soit portés par un objet parfaitement nettoyé »</a:t>
            </a:r>
          </a:p>
          <a:p>
            <a:pPr>
              <a:buFont typeface="Wingdings" pitchFamily="2" charset="2"/>
              <a:buNone/>
              <a:defRPr/>
            </a:pPr>
            <a:endParaRPr lang="fr-FR" b="1" dirty="0" smtClean="0"/>
          </a:p>
          <a:p>
            <a:pPr>
              <a:buFont typeface="Wingdings" pitchFamily="2" charset="2"/>
              <a:buNone/>
              <a:defRPr/>
            </a:pPr>
            <a:endParaRPr lang="fr-FR" b="1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chemeClr val="tx1"/>
                </a:solidFill>
              </a:rPr>
              <a:t>« on ne stérilise bien que ce qui est propre »</a:t>
            </a:r>
          </a:p>
          <a:p>
            <a:pPr>
              <a:buFont typeface="Wingdings" pitchFamily="2" charset="2"/>
              <a:buNone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9FB0C8-9B37-46E2-88E7-41A85BA8FF62}" type="slidenum">
              <a:rPr lang="fr-FR"/>
              <a:pPr>
                <a:defRPr/>
              </a:pPr>
              <a:t>33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ndir un rectangle à un seul coin 5"/>
          <p:cNvSpPr/>
          <p:nvPr/>
        </p:nvSpPr>
        <p:spPr bwMode="auto">
          <a:xfrm>
            <a:off x="0" y="1357298"/>
            <a:ext cx="1857356" cy="35719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  <a:alpha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 eaLnBrk="0" hangingPunct="0">
              <a:defRPr/>
            </a:pPr>
            <a:r>
              <a:rPr lang="fr-FR" sz="2200" dirty="0">
                <a:latin typeface="+mn-lt"/>
              </a:rPr>
              <a:t>Stérilisation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838200"/>
            <a:ext cx="8686800" cy="5376882"/>
          </a:xfrm>
          <a:gradFill>
            <a:gsLst>
              <a:gs pos="0">
                <a:srgbClr val="8488C4">
                  <a:alpha val="3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16200000" scaled="1"/>
          </a:gradFill>
          <a:effectLst>
            <a:softEdge rad="127000"/>
          </a:effectLst>
        </p:spPr>
        <p:txBody>
          <a:bodyPr anchor="ctr"/>
          <a:lstStyle/>
          <a:p>
            <a:pPr>
              <a:buFont typeface="Wingdings" pitchFamily="2" charset="2"/>
              <a:buNone/>
              <a:defRPr/>
            </a:pPr>
            <a:r>
              <a:rPr lang="fr-FR" sz="2400" b="1" u="sng" dirty="0" smtClean="0"/>
              <a:t>Stérilisation à la chaleur sèche « </a:t>
            </a:r>
            <a:r>
              <a:rPr lang="fr-FR" sz="2400" b="1" u="sng" dirty="0" err="1" smtClean="0"/>
              <a:t>Poupinel</a:t>
            </a:r>
            <a:r>
              <a:rPr lang="fr-FR" sz="2400" b="1" u="sng" dirty="0" smtClean="0"/>
              <a:t> »:</a:t>
            </a:r>
          </a:p>
          <a:p>
            <a:pPr>
              <a:buFont typeface="Wingdings" pitchFamily="2" charset="2"/>
              <a:buNone/>
              <a:defRPr/>
            </a:pPr>
            <a:endParaRPr lang="fr-FR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fr-FR" sz="2400" dirty="0" smtClean="0"/>
              <a:t>Pour tous les instruments en acier inoxydable:</a:t>
            </a:r>
          </a:p>
          <a:p>
            <a:pPr>
              <a:buFont typeface="Wingdings" pitchFamily="2" charset="2"/>
              <a:buNone/>
              <a:defRPr/>
            </a:pPr>
            <a:endParaRPr lang="fr-FR" sz="2400" dirty="0" smtClean="0"/>
          </a:p>
          <a:p>
            <a:pPr>
              <a:buFontTx/>
              <a:buChar char="-"/>
              <a:defRPr/>
            </a:pPr>
            <a:r>
              <a:rPr lang="fr-FR" sz="2400" dirty="0" smtClean="0"/>
              <a:t>2h 30min à 160°c</a:t>
            </a:r>
          </a:p>
          <a:p>
            <a:pPr>
              <a:buFontTx/>
              <a:buChar char="-"/>
              <a:defRPr/>
            </a:pPr>
            <a:r>
              <a:rPr lang="fr-FR" sz="2400" dirty="0" smtClean="0"/>
              <a:t>1h à 170°c</a:t>
            </a:r>
          </a:p>
          <a:p>
            <a:pPr>
              <a:buFontTx/>
              <a:buChar char="-"/>
              <a:defRPr/>
            </a:pPr>
            <a:r>
              <a:rPr lang="fr-FR" sz="2400" dirty="0" smtClean="0"/>
              <a:t>30min à 180°c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FA69CC-814B-4DC6-86CE-29B2D1618BE8}" type="slidenum">
              <a:rPr lang="fr-FR"/>
              <a:pPr>
                <a:defRPr/>
              </a:pPr>
              <a:t>34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Diapo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357562"/>
            <a:ext cx="3077609" cy="1982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1480" y="838200"/>
            <a:ext cx="8686800" cy="5305444"/>
          </a:xfrm>
          <a:gradFill>
            <a:gsLst>
              <a:gs pos="0">
                <a:srgbClr val="8488C4">
                  <a:alpha val="3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16200000" scaled="1"/>
          </a:gradFill>
          <a:effectLst>
            <a:softEdge rad="127000"/>
          </a:effectLst>
        </p:spPr>
        <p:txBody>
          <a:bodyPr anchor="ctr"/>
          <a:lstStyle/>
          <a:p>
            <a:pPr>
              <a:buFont typeface="Wingdings" pitchFamily="2" charset="2"/>
              <a:buNone/>
              <a:defRPr/>
            </a:pPr>
            <a:r>
              <a:rPr lang="fr-FR" sz="2400" b="1" u="sng" dirty="0" smtClean="0"/>
              <a:t>Inconvénients</a:t>
            </a:r>
            <a:r>
              <a:rPr lang="fr-FR" sz="2400" dirty="0" smtClean="0"/>
              <a:t>:</a:t>
            </a:r>
          </a:p>
          <a:p>
            <a:pPr>
              <a:buFont typeface="Wingdings" pitchFamily="2" charset="2"/>
              <a:buNone/>
              <a:defRPr/>
            </a:pPr>
            <a:r>
              <a:rPr lang="fr-FR" sz="2400" dirty="0" smtClean="0"/>
              <a:t> </a:t>
            </a:r>
          </a:p>
          <a:p>
            <a:pPr>
              <a:buFontTx/>
              <a:buChar char="-"/>
              <a:defRPr/>
            </a:pPr>
            <a:r>
              <a:rPr lang="fr-FR" sz="2400" dirty="0" smtClean="0"/>
              <a:t>Temps de traitement long </a:t>
            </a:r>
          </a:p>
          <a:p>
            <a:pPr>
              <a:buFontTx/>
              <a:buChar char="-"/>
              <a:defRPr/>
            </a:pPr>
            <a:r>
              <a:rPr lang="fr-FR" sz="2400" dirty="0" smtClean="0"/>
              <a:t>Température élevée et longue durée de la stérilisation détériorent le matériel</a:t>
            </a:r>
          </a:p>
          <a:p>
            <a:pPr>
              <a:buFontTx/>
              <a:buChar char="-"/>
              <a:defRPr/>
            </a:pPr>
            <a:r>
              <a:rPr lang="fr-FR" sz="2400" dirty="0" smtClean="0"/>
              <a:t>Homogénéité de la température au sein de la charge difficile à réaliser</a:t>
            </a:r>
          </a:p>
          <a:p>
            <a:pPr>
              <a:buFontTx/>
              <a:buChar char="-"/>
              <a:defRPr/>
            </a:pPr>
            <a:r>
              <a:rPr lang="fr-FR" sz="2400" dirty="0" smtClean="0"/>
              <a:t>La porte peut s’ouvrir sans remise à zéro de la minuterie.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75AC7-F255-4D9C-A438-8DD19DE5104D}" type="slidenum">
              <a:rPr lang="fr-FR"/>
              <a:pPr>
                <a:defRPr/>
              </a:pPr>
              <a:t>35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918" y="838200"/>
            <a:ext cx="8686800" cy="5305444"/>
          </a:xfrm>
          <a:gradFill>
            <a:gsLst>
              <a:gs pos="0">
                <a:srgbClr val="8488C4">
                  <a:alpha val="3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16200000" scaled="1"/>
          </a:gradFill>
          <a:effectLst>
            <a:softEdge rad="127000"/>
          </a:effectLst>
        </p:spPr>
        <p:txBody>
          <a:bodyPr anchor="ctr"/>
          <a:lstStyle/>
          <a:p>
            <a:pPr>
              <a:buFont typeface="Wingdings" pitchFamily="2" charset="2"/>
              <a:buNone/>
              <a:defRPr/>
            </a:pPr>
            <a:r>
              <a:rPr lang="fr-FR" sz="2400" b="1" dirty="0" smtClean="0"/>
              <a:t>   Cette méthode ne convient pas: </a:t>
            </a:r>
          </a:p>
          <a:p>
            <a:pPr>
              <a:buFont typeface="Wingdings" pitchFamily="2" charset="2"/>
              <a:buNone/>
              <a:defRPr/>
            </a:pPr>
            <a:endParaRPr lang="fr-FR" sz="2400" b="1" dirty="0" smtClean="0"/>
          </a:p>
          <a:p>
            <a:pPr>
              <a:buFontTx/>
              <a:buChar char="-"/>
              <a:defRPr/>
            </a:pPr>
            <a:r>
              <a:rPr lang="fr-FR" sz="2400" b="1" dirty="0" smtClean="0"/>
              <a:t>Aux dérivés cellulosiques (coton, tissu)</a:t>
            </a:r>
          </a:p>
          <a:p>
            <a:pPr>
              <a:buFontTx/>
              <a:buChar char="-"/>
              <a:defRPr/>
            </a:pPr>
            <a:r>
              <a:rPr lang="fr-FR" sz="2400" b="1" dirty="0" smtClean="0"/>
              <a:t>Aux caoutchouc et à certains plastiques</a:t>
            </a:r>
          </a:p>
          <a:p>
            <a:pPr>
              <a:buFontTx/>
              <a:buChar char="-"/>
              <a:defRPr/>
            </a:pPr>
            <a:r>
              <a:rPr lang="fr-FR" sz="2400" b="1" dirty="0" smtClean="0"/>
              <a:t>A presque tous les instruments rotatifs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E76A3-202E-4758-ACCE-77AC57DE55BE}" type="slidenum">
              <a:rPr lang="fr-FR"/>
              <a:pPr>
                <a:defRPr/>
              </a:pPr>
              <a:t>36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838200"/>
            <a:ext cx="8686800" cy="5305444"/>
          </a:xfrm>
          <a:gradFill>
            <a:gsLst>
              <a:gs pos="0">
                <a:srgbClr val="8488C4">
                  <a:alpha val="3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16200000" scaled="1"/>
          </a:gradFill>
          <a:effectLst>
            <a:softEdge rad="127000"/>
          </a:effectLst>
        </p:spPr>
        <p:txBody>
          <a:bodyPr anchor="ctr"/>
          <a:lstStyle/>
          <a:p>
            <a:pPr>
              <a:buFont typeface="Wingdings" pitchFamily="2" charset="2"/>
              <a:buNone/>
              <a:defRPr/>
            </a:pPr>
            <a:r>
              <a:rPr lang="fr-FR" sz="2400" b="1" u="sng" dirty="0" smtClean="0"/>
              <a:t>Stérilisation à vapeur d’eau saturée: « Autoclave »</a:t>
            </a:r>
          </a:p>
          <a:p>
            <a:pPr>
              <a:buFont typeface="Wingdings" pitchFamily="2" charset="2"/>
              <a:buNone/>
              <a:defRPr/>
            </a:pPr>
            <a:endParaRPr lang="fr-FR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fr-FR" sz="2400" dirty="0" smtClean="0"/>
              <a:t>Les autoclaves ont l’avantage de stériliser non seulement les substances organiques, mais également les textiles et le caoutchouc.</a:t>
            </a:r>
          </a:p>
          <a:p>
            <a:pPr>
              <a:buFont typeface="Wingdings" pitchFamily="2" charset="2"/>
              <a:buNone/>
              <a:defRPr/>
            </a:pPr>
            <a:endParaRPr lang="fr-FR" sz="2400" dirty="0" smtClean="0"/>
          </a:p>
          <a:p>
            <a:pPr>
              <a:buFont typeface="Wingdings" pitchFamily="2" charset="2"/>
              <a:buNone/>
              <a:defRPr/>
            </a:pPr>
            <a:endParaRPr lang="fr-FR" sz="2400" dirty="0" smtClean="0"/>
          </a:p>
          <a:p>
            <a:pPr>
              <a:buFont typeface="Wingdings" pitchFamily="2" charset="2"/>
              <a:buNone/>
              <a:defRPr/>
            </a:pPr>
            <a:endParaRPr lang="fr-FR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FDE44-7E36-486C-8D26-EC1A7577865D}" type="slidenum">
              <a:rPr lang="fr-FR"/>
              <a:pPr>
                <a:defRPr/>
              </a:pPr>
              <a:t>37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Diapo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3714752"/>
            <a:ext cx="3106347" cy="1985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9FB0C8-9B37-46E2-88E7-41A85BA8FF62}" type="slidenum">
              <a:rPr lang="fr-FR"/>
              <a:pPr>
                <a:defRPr/>
              </a:pPr>
              <a:t>38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ndir un rectangle à un seul coin 5"/>
          <p:cNvSpPr/>
          <p:nvPr/>
        </p:nvSpPr>
        <p:spPr bwMode="auto">
          <a:xfrm>
            <a:off x="0" y="1357298"/>
            <a:ext cx="1857356" cy="35719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  <a:alpha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 eaLnBrk="0" hangingPunct="0">
              <a:defRPr/>
            </a:pPr>
            <a:r>
              <a:rPr lang="fr-FR" sz="2200" dirty="0" smtClean="0">
                <a:latin typeface="+mn-lt"/>
              </a:rPr>
              <a:t>Stockage </a:t>
            </a:r>
            <a:endParaRPr lang="fr-FR" sz="2200" dirty="0">
              <a:latin typeface="+mn-lt"/>
            </a:endParaRPr>
          </a:p>
        </p:txBody>
      </p:sp>
      <p:pic>
        <p:nvPicPr>
          <p:cNvPr id="9" name="Image 8" descr="28-10-2008 20-10-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4248" y="1180488"/>
            <a:ext cx="2426512" cy="18198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 9" descr="28-10-2008 20-14-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012732"/>
            <a:ext cx="2567692" cy="19164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 10" descr="28-10-2008 20-15-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3068714"/>
            <a:ext cx="2398502" cy="17890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 11" descr="28-10-2008 20-16-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4857760"/>
            <a:ext cx="2395615" cy="1729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pic>
        <p:nvPicPr>
          <p:cNvPr id="8" name="Espace réservé du contenu 7" descr="28-10-2008 20-19-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17257" y="4500570"/>
            <a:ext cx="2812328" cy="21367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9FB0C8-9B37-46E2-88E7-41A85BA8FF62}" type="slidenum">
              <a:rPr lang="fr-FR"/>
              <a:pPr>
                <a:defRPr/>
              </a:pPr>
              <a:t>39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ndir un rectangle à un seul coin 5"/>
          <p:cNvSpPr/>
          <p:nvPr/>
        </p:nvSpPr>
        <p:spPr bwMode="auto">
          <a:xfrm>
            <a:off x="0" y="1357298"/>
            <a:ext cx="1857356" cy="35719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  <a:alpha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 eaLnBrk="0" hangingPunct="0">
              <a:defRPr/>
            </a:pPr>
            <a:r>
              <a:rPr lang="fr-FR" sz="2200" dirty="0" smtClean="0">
                <a:latin typeface="+mn-lt"/>
              </a:rPr>
              <a:t>Stockage </a:t>
            </a:r>
            <a:endParaRPr lang="fr-FR" sz="2200" dirty="0">
              <a:latin typeface="+mn-lt"/>
            </a:endParaRPr>
          </a:p>
        </p:txBody>
      </p:sp>
      <p:pic>
        <p:nvPicPr>
          <p:cNvPr id="13" name="Image 12" descr="28-10-2008 20-17-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1871240"/>
            <a:ext cx="2445719" cy="2343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Image 13" descr="28-10-2008 20-18-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2429" y="1785926"/>
            <a:ext cx="2302843" cy="24192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fr-FR" sz="3400" b="1" dirty="0" smtClean="0">
                <a:latin typeface="Book Antiqua" pitchFamily="18" charset="0"/>
              </a:rPr>
              <a:t>Pourquoi parler d’hygiène au cabinet dentaire?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650F9-90B9-4BB9-9A5C-D231C7C14ECC}" type="slidenum">
              <a:rPr lang="fr-FR"/>
              <a:pPr>
                <a:defRPr/>
              </a:pPr>
              <a:t>4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scan26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6197" y="1785926"/>
            <a:ext cx="3914629" cy="490851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9939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Font typeface="Wingdings" pitchFamily="2" charset="2"/>
              <a:buNone/>
            </a:pPr>
            <a:endParaRPr lang="fr-FR" sz="240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F58A4-06F1-417B-B58B-0099D2E62717}" type="slidenum">
              <a:rPr lang="fr-FR"/>
              <a:pPr>
                <a:defRPr/>
              </a:pPr>
              <a:t>40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à coins arrondis 5"/>
          <p:cNvSpPr/>
          <p:nvPr/>
        </p:nvSpPr>
        <p:spPr>
          <a:xfrm>
            <a:off x="3286116" y="71414"/>
            <a:ext cx="2714644" cy="357166"/>
          </a:xfrm>
          <a:prstGeom prst="roundRect">
            <a:avLst/>
          </a:prstGeom>
          <a:solidFill>
            <a:srgbClr val="B86C2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tx1"/>
                </a:solidFill>
              </a:rPr>
              <a:t>Instruments contaminés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214678" y="795342"/>
            <a:ext cx="2857520" cy="490518"/>
          </a:xfrm>
          <a:prstGeom prst="roundRect">
            <a:avLst/>
          </a:prstGeom>
          <a:solidFill>
            <a:srgbClr val="B86C2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tx1"/>
                </a:solidFill>
              </a:rPr>
              <a:t>Bac de décontamination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tx1"/>
                </a:solidFill>
              </a:rPr>
              <a:t>Respect du temps de trempage 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714744" y="1500174"/>
            <a:ext cx="1795474" cy="357190"/>
          </a:xfrm>
          <a:prstGeom prst="roundRect">
            <a:avLst/>
          </a:prstGeom>
          <a:solidFill>
            <a:srgbClr val="B86C2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tx1"/>
                </a:solidFill>
              </a:rPr>
              <a:t>Nettoyage 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286116" y="2071678"/>
            <a:ext cx="2724168" cy="428628"/>
          </a:xfrm>
          <a:prstGeom prst="roundRect">
            <a:avLst/>
          </a:prstGeom>
          <a:solidFill>
            <a:srgbClr val="B86C2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tx1"/>
                </a:solidFill>
              </a:rPr>
              <a:t>RINCAGE – SECHAGE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143240" y="6215082"/>
            <a:ext cx="2928958" cy="357190"/>
          </a:xfrm>
          <a:prstGeom prst="roundRect">
            <a:avLst/>
          </a:prstGeom>
          <a:solidFill>
            <a:srgbClr val="B86C2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</a:rPr>
              <a:t>Utilisation 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776288" y="2081213"/>
            <a:ext cx="1581150" cy="561975"/>
          </a:xfrm>
          <a:prstGeom prst="round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tx1"/>
                </a:solidFill>
              </a:rPr>
              <a:t>Matériel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tx1"/>
                </a:solidFill>
              </a:rPr>
              <a:t>stérilisable 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6848475" y="2009775"/>
            <a:ext cx="1581150" cy="561975"/>
          </a:xfrm>
          <a:prstGeom prst="round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tx1"/>
                </a:solidFill>
              </a:rPr>
              <a:t>Matériel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tx1"/>
                </a:solidFill>
              </a:rPr>
              <a:t>non stérilisable 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714375" y="2938463"/>
            <a:ext cx="1643063" cy="561975"/>
          </a:xfrm>
          <a:prstGeom prst="round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tx1"/>
                </a:solidFill>
              </a:rPr>
              <a:t>Séchage minutieux 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714375" y="3867150"/>
            <a:ext cx="1714500" cy="561975"/>
          </a:xfrm>
          <a:prstGeom prst="round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tx1"/>
                </a:solidFill>
              </a:rPr>
              <a:t>Conditionnement 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776288" y="4724400"/>
            <a:ext cx="1581150" cy="561975"/>
          </a:xfrm>
          <a:prstGeom prst="round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tx1"/>
                </a:solidFill>
              </a:rPr>
              <a:t>Stérilisation 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776288" y="5500688"/>
            <a:ext cx="1581150" cy="561975"/>
          </a:xfrm>
          <a:prstGeom prst="round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tx1"/>
                </a:solidFill>
              </a:rPr>
              <a:t>Stockage 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6705600" y="2786063"/>
            <a:ext cx="1866900" cy="928687"/>
          </a:xfrm>
          <a:prstGeom prst="round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tx1"/>
                </a:solidFill>
              </a:rPr>
              <a:t>Désinfection: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tx1"/>
                </a:solidFill>
              </a:rPr>
              <a:t>Respect du temps de trempage  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6848475" y="3938588"/>
            <a:ext cx="1581150" cy="561975"/>
          </a:xfrm>
          <a:prstGeom prst="round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tx1"/>
                </a:solidFill>
              </a:rPr>
              <a:t>Rinçage 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tx1"/>
                </a:solidFill>
              </a:rPr>
              <a:t>Eau stérile 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6848475" y="4724400"/>
            <a:ext cx="1581150" cy="561975"/>
          </a:xfrm>
          <a:prstGeom prst="round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tx1"/>
                </a:solidFill>
              </a:rPr>
              <a:t>Egouttage – séchage 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6848475" y="5510213"/>
            <a:ext cx="1581150" cy="561975"/>
          </a:xfrm>
          <a:prstGeom prst="round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tx1"/>
                </a:solidFill>
              </a:rPr>
              <a:t>Matériel prêt à l’emploi </a:t>
            </a:r>
          </a:p>
        </p:txBody>
      </p:sp>
      <p:sp>
        <p:nvSpPr>
          <p:cNvPr id="21" name="Flèche vers le bas 20"/>
          <p:cNvSpPr/>
          <p:nvPr/>
        </p:nvSpPr>
        <p:spPr>
          <a:xfrm>
            <a:off x="4572000" y="428625"/>
            <a:ext cx="142875" cy="357188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Flèche vers le bas 21"/>
          <p:cNvSpPr/>
          <p:nvPr/>
        </p:nvSpPr>
        <p:spPr>
          <a:xfrm>
            <a:off x="4572000" y="1285875"/>
            <a:ext cx="142875" cy="214313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Flèche vers le bas 22"/>
          <p:cNvSpPr/>
          <p:nvPr/>
        </p:nvSpPr>
        <p:spPr>
          <a:xfrm>
            <a:off x="4572000" y="1857375"/>
            <a:ext cx="142875" cy="214313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" name="Flèche vers le bas 23"/>
          <p:cNvSpPr/>
          <p:nvPr/>
        </p:nvSpPr>
        <p:spPr>
          <a:xfrm>
            <a:off x="1071563" y="2643188"/>
            <a:ext cx="142875" cy="285750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5" name="Flèche vers le bas 24"/>
          <p:cNvSpPr/>
          <p:nvPr/>
        </p:nvSpPr>
        <p:spPr>
          <a:xfrm>
            <a:off x="1143000" y="3500438"/>
            <a:ext cx="142875" cy="357187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" name="Flèche vers le bas 25"/>
          <p:cNvSpPr/>
          <p:nvPr/>
        </p:nvSpPr>
        <p:spPr>
          <a:xfrm>
            <a:off x="1143000" y="4429125"/>
            <a:ext cx="142875" cy="285750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" name="Flèche vers le bas 26"/>
          <p:cNvSpPr/>
          <p:nvPr/>
        </p:nvSpPr>
        <p:spPr>
          <a:xfrm>
            <a:off x="1143000" y="5286375"/>
            <a:ext cx="142875" cy="214313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8" name="Flèche vers le bas 27"/>
          <p:cNvSpPr/>
          <p:nvPr/>
        </p:nvSpPr>
        <p:spPr>
          <a:xfrm>
            <a:off x="8001000" y="2571750"/>
            <a:ext cx="142875" cy="214313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9" name="Flèche vers le bas 28"/>
          <p:cNvSpPr/>
          <p:nvPr/>
        </p:nvSpPr>
        <p:spPr>
          <a:xfrm>
            <a:off x="8001000" y="3714750"/>
            <a:ext cx="142875" cy="214313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0" name="Flèche vers le bas 29"/>
          <p:cNvSpPr/>
          <p:nvPr/>
        </p:nvSpPr>
        <p:spPr>
          <a:xfrm>
            <a:off x="8001000" y="4500563"/>
            <a:ext cx="142875" cy="214312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Flèche vers le bas 30"/>
          <p:cNvSpPr/>
          <p:nvPr/>
        </p:nvSpPr>
        <p:spPr>
          <a:xfrm>
            <a:off x="8001000" y="5286375"/>
            <a:ext cx="142875" cy="214313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2" name="Flèche droite 31"/>
          <p:cNvSpPr/>
          <p:nvPr/>
        </p:nvSpPr>
        <p:spPr>
          <a:xfrm>
            <a:off x="6143625" y="2214563"/>
            <a:ext cx="571500" cy="214312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3" name="Flèche gauche 32"/>
          <p:cNvSpPr/>
          <p:nvPr/>
        </p:nvSpPr>
        <p:spPr>
          <a:xfrm>
            <a:off x="2428875" y="2214563"/>
            <a:ext cx="714375" cy="214312"/>
          </a:xfrm>
          <a:prstGeom prst="left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4" name="Virage 33"/>
          <p:cNvSpPr/>
          <p:nvPr/>
        </p:nvSpPr>
        <p:spPr>
          <a:xfrm rot="10800000">
            <a:off x="7286625" y="6072188"/>
            <a:ext cx="857250" cy="357187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50000"/>
            </a:avLst>
          </a:prstGeom>
          <a:solidFill>
            <a:schemeClr val="tx2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Virage 34"/>
          <p:cNvSpPr/>
          <p:nvPr/>
        </p:nvSpPr>
        <p:spPr>
          <a:xfrm rot="10800000" flipH="1">
            <a:off x="1143000" y="6072188"/>
            <a:ext cx="857250" cy="357187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50000"/>
            </a:avLst>
          </a:prstGeom>
          <a:solidFill>
            <a:schemeClr val="tx2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5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500"/>
                            </p:stCondLst>
                            <p:childTnLst>
                              <p:par>
                                <p:cTn id="7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0"/>
                            </p:stCondLst>
                            <p:childTnLst>
                              <p:par>
                                <p:cTn id="8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500"/>
                            </p:stCondLst>
                            <p:childTnLst>
                              <p:par>
                                <p:cTn id="8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9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Entretien des locaux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838200"/>
            <a:ext cx="8686800" cy="5305444"/>
          </a:xfrm>
          <a:gradFill>
            <a:gsLst>
              <a:gs pos="0">
                <a:srgbClr val="8488C4">
                  <a:alpha val="3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16200000" scaled="1"/>
          </a:gradFill>
          <a:effectLst>
            <a:softEdge rad="127000"/>
          </a:effectLst>
        </p:spPr>
        <p:txBody>
          <a:bodyPr anchor="ctr"/>
          <a:lstStyle/>
          <a:p>
            <a:pPr algn="just">
              <a:buFont typeface="Wingdings" pitchFamily="2" charset="2"/>
              <a:buNone/>
              <a:defRPr/>
            </a:pPr>
            <a:r>
              <a:rPr lang="fr-FR" dirty="0" smtClean="0"/>
              <a:t>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fr-FR" dirty="0" smtClean="0"/>
              <a:t>Le risque infectieux est minime, il s’agit essentiellement des halls d’entrée, couloirs.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fr-FR" dirty="0" smtClean="0"/>
              <a:t>Le traitement requis est un nettoyage quotidien.</a:t>
            </a:r>
          </a:p>
          <a:p>
            <a:pPr algn="just">
              <a:buFont typeface="Wingdings" pitchFamily="2" charset="2"/>
              <a:buNone/>
              <a:defRPr/>
            </a:pPr>
            <a:endParaRPr lang="fr-FR" dirty="0" smtClean="0"/>
          </a:p>
          <a:p>
            <a:pPr algn="just">
              <a:buFont typeface="Wingdings" pitchFamily="2" charset="2"/>
              <a:buNone/>
              <a:defRPr/>
            </a:pPr>
            <a:endParaRPr lang="fr-FR" dirty="0" smtClean="0"/>
          </a:p>
          <a:p>
            <a:pPr algn="just">
              <a:buFont typeface="Wingdings" pitchFamily="2" charset="2"/>
              <a:buNone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C5EF13-FBF7-47DD-A895-89C6165BBDCD}" type="slidenum">
              <a:rPr lang="fr-FR"/>
              <a:pPr>
                <a:defRPr/>
              </a:pPr>
              <a:t>41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ndir un rectangle à un seul coin 5"/>
          <p:cNvSpPr/>
          <p:nvPr/>
        </p:nvSpPr>
        <p:spPr bwMode="auto">
          <a:xfrm>
            <a:off x="0" y="1714488"/>
            <a:ext cx="1785950" cy="35719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  <a:alpha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 eaLnBrk="0" hangingPunct="0">
              <a:defRPr/>
            </a:pPr>
            <a:r>
              <a:rPr lang="fr-FR" sz="2200" b="1" dirty="0" smtClean="0">
                <a:latin typeface="Garamond" pitchFamily="18" charset="0"/>
              </a:rPr>
              <a:t>Zone 1</a:t>
            </a:r>
            <a:endParaRPr lang="fr-FR" sz="2200" b="1" dirty="0">
              <a:latin typeface="Garamon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Entretien des locaux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838200"/>
            <a:ext cx="8686800" cy="5305444"/>
          </a:xfrm>
          <a:gradFill>
            <a:gsLst>
              <a:gs pos="0">
                <a:srgbClr val="8488C4">
                  <a:alpha val="3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16200000" scaled="1"/>
          </a:gradFill>
          <a:effectLst>
            <a:softEdge rad="127000"/>
          </a:effectLst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endParaRPr lang="fr-FR" dirty="0" smtClean="0"/>
          </a:p>
          <a:p>
            <a:pPr algn="just">
              <a:buFont typeface="Wingdings" pitchFamily="2" charset="2"/>
              <a:buNone/>
              <a:defRPr/>
            </a:pPr>
            <a:endParaRPr lang="fr-FR" dirty="0" smtClean="0"/>
          </a:p>
          <a:p>
            <a:pPr algn="just">
              <a:buNone/>
              <a:defRPr/>
            </a:pPr>
            <a:r>
              <a:rPr lang="fr-FR" dirty="0" smtClean="0"/>
              <a:t>La salle d’attente, le bureau, la salle de soin, salle de stérilisation.</a:t>
            </a:r>
          </a:p>
          <a:p>
            <a:pPr algn="just">
              <a:buFont typeface="Wingdings" pitchFamily="2" charset="2"/>
              <a:buNone/>
              <a:defRPr/>
            </a:pPr>
            <a:endParaRPr lang="fr-FR" dirty="0" smtClean="0"/>
          </a:p>
          <a:p>
            <a:pPr algn="just">
              <a:buFont typeface="Wingdings" pitchFamily="2" charset="2"/>
              <a:buNone/>
              <a:defRPr/>
            </a:pPr>
            <a:r>
              <a:rPr lang="fr-FR" dirty="0" smtClean="0"/>
              <a:t>La salle d’intervention chirurgicale </a:t>
            </a:r>
          </a:p>
          <a:p>
            <a:pPr algn="just">
              <a:buNone/>
              <a:defRPr/>
            </a:pPr>
            <a:endParaRPr lang="fr-FR" dirty="0" smtClean="0"/>
          </a:p>
          <a:p>
            <a:pPr algn="just">
              <a:buNone/>
              <a:defRPr/>
            </a:pPr>
            <a:endParaRPr lang="fr-FR" dirty="0" smtClean="0"/>
          </a:p>
          <a:p>
            <a:pPr algn="just">
              <a:buNone/>
              <a:defRPr/>
            </a:pPr>
            <a:r>
              <a:rPr lang="fr-FR" dirty="0" smtClean="0"/>
              <a:t>Le traitement requis </a:t>
            </a:r>
            <a:r>
              <a:rPr lang="fr-FR" dirty="0" err="1" smtClean="0"/>
              <a:t>binettoyage</a:t>
            </a:r>
            <a:r>
              <a:rPr lang="fr-FR" dirty="0" smtClean="0"/>
              <a:t> quotidien avec des produits détergents- désinfectants.</a:t>
            </a:r>
          </a:p>
          <a:p>
            <a:pPr algn="just">
              <a:buFont typeface="Wingdings" pitchFamily="2" charset="2"/>
              <a:buNone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C5EF13-FBF7-47DD-A895-89C6165BBDCD}" type="slidenum">
              <a:rPr lang="fr-FR"/>
              <a:pPr>
                <a:defRPr/>
              </a:pPr>
              <a:t>42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ndir un rectangle à un seul coin 5"/>
          <p:cNvSpPr/>
          <p:nvPr/>
        </p:nvSpPr>
        <p:spPr bwMode="auto">
          <a:xfrm>
            <a:off x="0" y="2857496"/>
            <a:ext cx="1785950" cy="35719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  <a:alpha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 eaLnBrk="0" hangingPunct="0">
              <a:defRPr/>
            </a:pPr>
            <a:r>
              <a:rPr lang="fr-FR" sz="2200" b="1" dirty="0" smtClean="0">
                <a:latin typeface="Garamond" pitchFamily="18" charset="0"/>
              </a:rPr>
              <a:t>Zone 3</a:t>
            </a:r>
            <a:endParaRPr lang="fr-FR" sz="2200" b="1" dirty="0">
              <a:latin typeface="Garamond" pitchFamily="18" charset="0"/>
            </a:endParaRPr>
          </a:p>
        </p:txBody>
      </p:sp>
      <p:sp>
        <p:nvSpPr>
          <p:cNvPr id="8" name="Arrondir un rectangle à un seul coin 7"/>
          <p:cNvSpPr/>
          <p:nvPr/>
        </p:nvSpPr>
        <p:spPr bwMode="auto">
          <a:xfrm>
            <a:off x="0" y="1285860"/>
            <a:ext cx="2000264" cy="35719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  <a:alpha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 eaLnBrk="0" hangingPunct="0">
              <a:defRPr/>
            </a:pPr>
            <a:r>
              <a:rPr lang="fr-FR" sz="2200" b="1" dirty="0" smtClean="0">
                <a:latin typeface="Garamond" pitchFamily="18" charset="0"/>
              </a:rPr>
              <a:t>Zone 2</a:t>
            </a:r>
            <a:endParaRPr lang="fr-FR" sz="2200" b="1" dirty="0">
              <a:latin typeface="Garamond" pitchFamily="18" charset="0"/>
            </a:endParaRPr>
          </a:p>
        </p:txBody>
      </p:sp>
      <p:sp>
        <p:nvSpPr>
          <p:cNvPr id="9" name="Accolade fermante 8"/>
          <p:cNvSpPr/>
          <p:nvPr/>
        </p:nvSpPr>
        <p:spPr bwMode="auto">
          <a:xfrm rot="5400000">
            <a:off x="4107653" y="1607331"/>
            <a:ext cx="642942" cy="5715040"/>
          </a:xfrm>
          <a:prstGeom prst="rightBrace">
            <a:avLst/>
          </a:prstGeom>
          <a:ln>
            <a:solidFill>
              <a:srgbClr val="B86C2E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234006"/>
          </a:xfrm>
          <a:gradFill>
            <a:gsLst>
              <a:gs pos="0">
                <a:srgbClr val="8488C4">
                  <a:alpha val="3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16200000" scaled="1"/>
          </a:gradFill>
          <a:ln>
            <a:solidFill>
              <a:schemeClr val="accent2">
                <a:lumMod val="50000"/>
              </a:schemeClr>
            </a:solidFill>
          </a:ln>
          <a:effectLst>
            <a:softEdge rad="127000"/>
          </a:effectLst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r-FR" sz="2400" dirty="0" smtClean="0">
              <a:latin typeface="High Tower Text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r-FR" sz="2400" u="sng" dirty="0" smtClean="0">
                <a:latin typeface="High Tower Text" pitchFamily="18" charset="0"/>
              </a:rPr>
              <a:t>N.B</a:t>
            </a:r>
            <a:r>
              <a:rPr lang="fr-FR" sz="2400" dirty="0" smtClean="0">
                <a:latin typeface="High Tower Text" pitchFamily="18" charset="0"/>
              </a:rPr>
              <a:t>: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r-FR" sz="2400" dirty="0" smtClean="0">
              <a:latin typeface="High Tower Text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r-FR" sz="2400" dirty="0" smtClean="0">
              <a:latin typeface="High Tower Text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r-FR" sz="2400" dirty="0" smtClean="0">
                <a:latin typeface="High Tower Text" pitchFamily="18" charset="0"/>
              </a:rPr>
              <a:t>Le bacille de koch (BK) est très résistant vis-à-vis des désinfectants classiques mais très sensibles à l’alcool.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r-FR" sz="2400" dirty="0" smtClean="0">
              <a:latin typeface="High Tower Text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r-FR" sz="2400" dirty="0" smtClean="0">
                <a:latin typeface="High Tower Text" pitchFamily="18" charset="0"/>
              </a:rPr>
              <a:t>Les virus des hépatites sont plus ou moins résistants lorsqu’ils sont en milieu cellulaire. Ils sont cependant détruits par la procédure adéquate de décontamination- stérilisation.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r-FR" sz="2400" dirty="0" smtClean="0">
              <a:latin typeface="High Tower Text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r-FR" sz="2400" dirty="0" smtClean="0">
                <a:latin typeface="High Tower Text" pitchFamily="18" charset="0"/>
              </a:rPr>
              <a:t>Le virus du SIDA est très fragile à l’eau de javel 12°.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r-FR" sz="2400" dirty="0" smtClean="0">
                <a:latin typeface="High Tower Text" pitchFamily="18" charset="0"/>
              </a:rPr>
              <a:t> </a:t>
            </a:r>
            <a:endParaRPr lang="fr-FR" sz="2400" dirty="0">
              <a:latin typeface="Footlight MT Light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8CCF9-5AA5-471A-84A1-BE147BB14A8C}" type="slidenum">
              <a:rPr lang="fr-FR"/>
              <a:pPr>
                <a:defRPr/>
              </a:pPr>
              <a:t>43</a:t>
            </a:fld>
            <a:endParaRPr lang="fr-FR"/>
          </a:p>
        </p:txBody>
      </p:sp>
      <p:pic>
        <p:nvPicPr>
          <p:cNvPr id="6" name="Image 5" descr="Sigle.bm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234006"/>
          </a:xfrm>
          <a:gradFill>
            <a:gsLst>
              <a:gs pos="0">
                <a:srgbClr val="8488C4">
                  <a:alpha val="3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16200000" scaled="1"/>
          </a:gradFill>
          <a:ln>
            <a:solidFill>
              <a:schemeClr val="accent2">
                <a:lumMod val="50000"/>
              </a:schemeClr>
            </a:solidFill>
          </a:ln>
          <a:effectLst>
            <a:softEdge rad="127000"/>
          </a:effectLst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r-FR" sz="2400" dirty="0" smtClean="0">
              <a:latin typeface="High Tower Text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r-FR" sz="2400" u="sng" dirty="0" smtClean="0">
                <a:latin typeface="High Tower Text" pitchFamily="18" charset="0"/>
              </a:rPr>
              <a:t>N.B</a:t>
            </a:r>
            <a:r>
              <a:rPr lang="fr-FR" sz="2400" dirty="0" smtClean="0">
                <a:latin typeface="High Tower Text" pitchFamily="18" charset="0"/>
              </a:rPr>
              <a:t>: devant un malade à risque infectieux potentiel connu (SIDA, </a:t>
            </a:r>
            <a:r>
              <a:rPr lang="fr-FR" sz="2400" dirty="0" err="1" smtClean="0">
                <a:latin typeface="High Tower Text" pitchFamily="18" charset="0"/>
              </a:rPr>
              <a:t>Hbs</a:t>
            </a:r>
            <a:r>
              <a:rPr lang="fr-FR" sz="2400" dirty="0" smtClean="0">
                <a:latin typeface="High Tower Text" pitchFamily="18" charset="0"/>
              </a:rPr>
              <a:t>, </a:t>
            </a:r>
            <a:r>
              <a:rPr lang="fr-FR" sz="2400" dirty="0" err="1" smtClean="0">
                <a:latin typeface="High Tower Text" pitchFamily="18" charset="0"/>
              </a:rPr>
              <a:t>Tberculeux</a:t>
            </a:r>
            <a:r>
              <a:rPr lang="fr-FR" sz="2400" dirty="0" smtClean="0">
                <a:latin typeface="High Tower Text" pitchFamily="18" charset="0"/>
              </a:rPr>
              <a:t>, …)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r-FR" sz="2400" dirty="0" smtClean="0">
              <a:latin typeface="High Tower Text" pitchFamily="18" charset="0"/>
            </a:endParaRPr>
          </a:p>
          <a:p>
            <a:pPr marL="566928" indent="-457200" fontAlgn="auto">
              <a:spcAft>
                <a:spcPts val="0"/>
              </a:spcAft>
              <a:buFont typeface="Georgia"/>
              <a:buAutoNum type="arabicPeriod"/>
              <a:defRPr/>
            </a:pPr>
            <a:r>
              <a:rPr lang="fr-FR" sz="2400" dirty="0" smtClean="0">
                <a:solidFill>
                  <a:schemeClr val="bg1"/>
                </a:solidFill>
                <a:latin typeface="High Tower Text" pitchFamily="18" charset="0"/>
              </a:rPr>
              <a:t>Acte programmé en fin de journée</a:t>
            </a:r>
          </a:p>
          <a:p>
            <a:pPr marL="566928" indent="-457200" fontAlgn="auto">
              <a:spcAft>
                <a:spcPts val="0"/>
              </a:spcAft>
              <a:buFont typeface="Georgia"/>
              <a:buAutoNum type="arabicPeriod"/>
              <a:defRPr/>
            </a:pPr>
            <a:r>
              <a:rPr lang="fr-FR" sz="2400" dirty="0" smtClean="0">
                <a:solidFill>
                  <a:schemeClr val="bg1"/>
                </a:solidFill>
                <a:latin typeface="High Tower Text" pitchFamily="18" charset="0"/>
              </a:rPr>
              <a:t>Utiliser le maximum possible de matériel jetable (plateau, miroir, sonde, précelle, …) </a:t>
            </a:r>
          </a:p>
          <a:p>
            <a:pPr marL="566928" indent="-457200" fontAlgn="auto">
              <a:spcAft>
                <a:spcPts val="0"/>
              </a:spcAft>
              <a:buFont typeface="Georgia"/>
              <a:buAutoNum type="arabicPeriod"/>
              <a:defRPr/>
            </a:pPr>
            <a:r>
              <a:rPr lang="fr-FR" sz="2400" dirty="0" smtClean="0">
                <a:solidFill>
                  <a:schemeClr val="bg1"/>
                </a:solidFill>
                <a:latin typeface="High Tower Text" pitchFamily="18" charset="0"/>
              </a:rPr>
              <a:t>Doubler la protection: gants, bavette, blouse jetable, …</a:t>
            </a:r>
          </a:p>
          <a:p>
            <a:pPr marL="566928" indent="-457200" fontAlgn="auto">
              <a:spcAft>
                <a:spcPts val="0"/>
              </a:spcAft>
              <a:buFont typeface="Georgia"/>
              <a:buAutoNum type="arabicPeriod"/>
              <a:defRPr/>
            </a:pPr>
            <a:r>
              <a:rPr lang="fr-FR" sz="2400" dirty="0" smtClean="0">
                <a:solidFill>
                  <a:schemeClr val="bg1"/>
                </a:solidFill>
                <a:latin typeface="High Tower Text" pitchFamily="18" charset="0"/>
              </a:rPr>
              <a:t>Après les soins désinfecter tout le local et passer tous les instruments en stérilisation</a:t>
            </a:r>
          </a:p>
          <a:p>
            <a:pPr marL="566928" indent="-457200" fontAlgn="auto">
              <a:spcAft>
                <a:spcPts val="0"/>
              </a:spcAft>
              <a:buFont typeface="Georgia"/>
              <a:buAutoNum type="arabicPeriod"/>
              <a:defRPr/>
            </a:pPr>
            <a:r>
              <a:rPr lang="fr-FR" sz="2400" dirty="0" smtClean="0">
                <a:solidFill>
                  <a:schemeClr val="bg1"/>
                </a:solidFill>
                <a:latin typeface="High Tower Text" pitchFamily="18" charset="0"/>
              </a:rPr>
              <a:t>Mettre les déchets des sachets dans des sac à part, doublés portant la signalisation « Contaminant »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r-FR" sz="2400" dirty="0" smtClean="0">
              <a:latin typeface="High Tower Text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r-FR" sz="2400" dirty="0" smtClean="0">
              <a:latin typeface="High Tower Text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8CCF9-5AA5-471A-84A1-BE147BB14A8C}" type="slidenum">
              <a:rPr lang="fr-FR"/>
              <a:pPr>
                <a:defRPr/>
              </a:pPr>
              <a:t>44</a:t>
            </a:fld>
            <a:endParaRPr lang="fr-FR"/>
          </a:p>
        </p:txBody>
      </p:sp>
      <p:pic>
        <p:nvPicPr>
          <p:cNvPr id="6" name="Image 5" descr="Sigle.bm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234006"/>
          </a:xfrm>
          <a:gradFill>
            <a:gsLst>
              <a:gs pos="0">
                <a:srgbClr val="8488C4">
                  <a:alpha val="3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16200000" scaled="1"/>
          </a:gradFill>
          <a:ln>
            <a:solidFill>
              <a:schemeClr val="accent2">
                <a:lumMod val="50000"/>
              </a:schemeClr>
            </a:solidFill>
          </a:ln>
          <a:effectLst>
            <a:softEdge rad="127000"/>
          </a:effectLst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r-FR" sz="2400" dirty="0" smtClean="0">
              <a:latin typeface="High Tower Text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r-FR" sz="2400" u="sng" dirty="0" smtClean="0">
                <a:latin typeface="High Tower Text" pitchFamily="18" charset="0"/>
              </a:rPr>
              <a:t>N.B</a:t>
            </a:r>
            <a:r>
              <a:rPr lang="fr-FR" sz="2400" dirty="0" smtClean="0">
                <a:latin typeface="High Tower Text" pitchFamily="18" charset="0"/>
              </a:rPr>
              <a:t>: en cas de blessure accidentelle: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r-FR" sz="2400" dirty="0" smtClean="0">
              <a:latin typeface="High Tower Text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r-FR" sz="2400" dirty="0" smtClean="0">
              <a:latin typeface="High Tower Text" pitchFamily="18" charset="0"/>
            </a:endParaRPr>
          </a:p>
          <a:p>
            <a:pPr marL="566928" indent="-457200" fontAlgn="auto">
              <a:spcAft>
                <a:spcPts val="0"/>
              </a:spcAft>
              <a:buFont typeface="Georgia"/>
              <a:buAutoNum type="arabicPeriod"/>
              <a:defRPr/>
            </a:pPr>
            <a:r>
              <a:rPr lang="fr-FR" sz="2400" dirty="0" smtClean="0">
                <a:latin typeface="High Tower Text" pitchFamily="18" charset="0"/>
              </a:rPr>
              <a:t>Faire saigner la blessure et la laver sous l’eau du robinet (30 sec)</a:t>
            </a:r>
          </a:p>
          <a:p>
            <a:pPr marL="566928" indent="-457200" fontAlgn="auto">
              <a:spcAft>
                <a:spcPts val="0"/>
              </a:spcAft>
              <a:buFont typeface="Georgia"/>
              <a:buAutoNum type="arabicPeriod"/>
              <a:defRPr/>
            </a:pPr>
            <a:r>
              <a:rPr lang="fr-FR" sz="2400" dirty="0" smtClean="0">
                <a:latin typeface="High Tower Text" pitchFamily="18" charset="0"/>
              </a:rPr>
              <a:t>Immerger la partie blessée dans du Dakin ou de l’eau de javel</a:t>
            </a:r>
          </a:p>
          <a:p>
            <a:pPr marL="566928" indent="-457200" fontAlgn="auto">
              <a:spcAft>
                <a:spcPts val="0"/>
              </a:spcAft>
              <a:buFont typeface="Georgia"/>
              <a:buAutoNum type="arabicPeriod"/>
              <a:defRPr/>
            </a:pPr>
            <a:r>
              <a:rPr lang="fr-FR" sz="2400" dirty="0" smtClean="0">
                <a:latin typeface="High Tower Text" pitchFamily="18" charset="0"/>
              </a:rPr>
              <a:t>Sécher et comprimer la blessure avec une gaze stérile</a:t>
            </a:r>
          </a:p>
          <a:p>
            <a:pPr marL="566928" indent="-457200" fontAlgn="auto">
              <a:spcAft>
                <a:spcPts val="0"/>
              </a:spcAft>
              <a:buFont typeface="Georgia"/>
              <a:buAutoNum type="arabicPeriod"/>
              <a:defRPr/>
            </a:pPr>
            <a:r>
              <a:rPr lang="fr-FR" sz="2400" dirty="0" smtClean="0">
                <a:latin typeface="High Tower Text" pitchFamily="18" charset="0"/>
              </a:rPr>
              <a:t>Faire effectuer une prise de sang pour analyse sérologique</a:t>
            </a:r>
          </a:p>
          <a:p>
            <a:pPr marL="566928" indent="-457200" fontAlgn="auto">
              <a:spcAft>
                <a:spcPts val="0"/>
              </a:spcAft>
              <a:buFont typeface="Georgia"/>
              <a:buAutoNum type="arabicPeriod"/>
              <a:defRPr/>
            </a:pPr>
            <a:r>
              <a:rPr lang="fr-FR" sz="2400" dirty="0" smtClean="0">
                <a:latin typeface="High Tower Text" pitchFamily="18" charset="0"/>
              </a:rPr>
              <a:t>Déclarer l’accident en médecine de travail.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r-FR" sz="2400" dirty="0" smtClean="0">
              <a:latin typeface="High Tower Text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r-FR" sz="2400" dirty="0" smtClean="0">
              <a:latin typeface="High Tower Text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8CCF9-5AA5-471A-84A1-BE147BB14A8C}" type="slidenum">
              <a:rPr lang="fr-FR"/>
              <a:pPr>
                <a:defRPr/>
              </a:pPr>
              <a:t>45</a:t>
            </a:fld>
            <a:endParaRPr lang="fr-FR"/>
          </a:p>
        </p:txBody>
      </p:sp>
      <p:pic>
        <p:nvPicPr>
          <p:cNvPr id="6" name="Image 5" descr="Sigle.bm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838200"/>
            <a:ext cx="8686800" cy="5376882"/>
          </a:xfrm>
          <a:gradFill>
            <a:gsLst>
              <a:gs pos="0">
                <a:srgbClr val="8488C4">
                  <a:alpha val="3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16200000" scaled="1"/>
          </a:gradFill>
          <a:effectLst>
            <a:softEdge rad="127000"/>
          </a:effectLst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fr-FR" sz="2400" b="1" u="sng" dirty="0" smtClean="0"/>
              <a:t>Prévention en milieu de soins dentaires </a:t>
            </a:r>
          </a:p>
          <a:p>
            <a:pPr>
              <a:buFont typeface="Wingdings" pitchFamily="2" charset="2"/>
              <a:buNone/>
              <a:defRPr/>
            </a:pPr>
            <a:endParaRPr lang="fr-FR" sz="2400" dirty="0" smtClean="0"/>
          </a:p>
          <a:p>
            <a:pPr>
              <a:buFont typeface="Wingdings" pitchFamily="2" charset="2"/>
              <a:buNone/>
              <a:defRPr/>
            </a:pPr>
            <a:endParaRPr lang="fr-FR" sz="2400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414338" y="1571625"/>
            <a:ext cx="8229600" cy="442912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normAutofit fontScale="92500" lnSpcReduction="10000"/>
          </a:bodyPr>
          <a:lstStyle/>
          <a:p>
            <a:pPr marL="365760" indent="-256032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r-FR" sz="2400" kern="0" dirty="0">
              <a:solidFill>
                <a:srgbClr val="070A0F"/>
              </a:solidFill>
              <a:latin typeface="High Tower Text" pitchFamily="18" charset="0"/>
            </a:endParaRPr>
          </a:p>
          <a:p>
            <a:pPr marL="365760" indent="-256032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r-FR" sz="2400" kern="0" dirty="0">
                <a:solidFill>
                  <a:srgbClr val="070A0F"/>
                </a:solidFill>
                <a:latin typeface="High Tower Text" pitchFamily="18" charset="0"/>
              </a:rPr>
              <a:t>Le principe est d’appliquer des règles d’hygiène strictes:</a:t>
            </a:r>
          </a:p>
          <a:p>
            <a:pPr marL="365760" indent="-256032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r-FR" sz="2400" kern="0" dirty="0">
                <a:solidFill>
                  <a:srgbClr val="070A0F"/>
                </a:solidFill>
                <a:latin typeface="High Tower Text" pitchFamily="18" charset="0"/>
              </a:rPr>
              <a:t> </a:t>
            </a:r>
          </a:p>
          <a:p>
            <a:pPr marL="365760" indent="-256032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60000"/>
              <a:buFontTx/>
              <a:buBlip>
                <a:blip r:embed="rId3"/>
              </a:buBlip>
              <a:defRPr/>
            </a:pPr>
            <a:r>
              <a:rPr lang="fr-FR" sz="2400" kern="0" dirty="0">
                <a:solidFill>
                  <a:srgbClr val="070A0F"/>
                </a:solidFill>
                <a:latin typeface="High Tower Text" pitchFamily="18" charset="0"/>
              </a:rPr>
              <a:t> Lavage des mains </a:t>
            </a:r>
          </a:p>
          <a:p>
            <a:pPr marL="365760" indent="-256032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60000"/>
              <a:buFontTx/>
              <a:buBlip>
                <a:blip r:embed="rId3"/>
              </a:buBlip>
              <a:defRPr/>
            </a:pPr>
            <a:r>
              <a:rPr lang="fr-FR" sz="2400" kern="0" dirty="0">
                <a:solidFill>
                  <a:srgbClr val="070A0F"/>
                </a:solidFill>
                <a:latin typeface="High Tower Text" pitchFamily="18" charset="0"/>
              </a:rPr>
              <a:t> Port des gants, de masque, de coiffe</a:t>
            </a:r>
          </a:p>
          <a:p>
            <a:pPr marL="365760" indent="-256032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60000"/>
              <a:buFontTx/>
              <a:buBlip>
                <a:blip r:embed="rId3"/>
              </a:buBlip>
              <a:defRPr/>
            </a:pPr>
            <a:r>
              <a:rPr lang="fr-FR" sz="2400" kern="0" dirty="0">
                <a:solidFill>
                  <a:srgbClr val="070A0F"/>
                </a:solidFill>
                <a:latin typeface="High Tower Text" pitchFamily="18" charset="0"/>
              </a:rPr>
              <a:t> Utiliser au maximum de matériel à usage unique  (</a:t>
            </a:r>
            <a:r>
              <a:rPr lang="fr-FR" sz="2400" kern="0" dirty="0" err="1">
                <a:solidFill>
                  <a:srgbClr val="070A0F"/>
                </a:solidFill>
                <a:latin typeface="High Tower Text" pitchFamily="18" charset="0"/>
              </a:rPr>
              <a:t>bistouries</a:t>
            </a:r>
            <a:r>
              <a:rPr lang="fr-FR" sz="2400" kern="0" dirty="0">
                <a:solidFill>
                  <a:srgbClr val="070A0F"/>
                </a:solidFill>
                <a:latin typeface="High Tower Text" pitchFamily="18" charset="0"/>
              </a:rPr>
              <a:t>, aiguilles, …)</a:t>
            </a:r>
          </a:p>
          <a:p>
            <a:pPr marL="365760" indent="-256032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60000"/>
              <a:buFontTx/>
              <a:buBlip>
                <a:blip r:embed="rId3"/>
              </a:buBlip>
              <a:defRPr/>
            </a:pPr>
            <a:r>
              <a:rPr lang="fr-FR" sz="2400" kern="0" dirty="0">
                <a:solidFill>
                  <a:srgbClr val="070A0F"/>
                </a:solidFill>
                <a:latin typeface="High Tower Text" pitchFamily="18" charset="0"/>
              </a:rPr>
              <a:t> Décontaminer, nettoyer, désinfecter, stériliser.</a:t>
            </a:r>
          </a:p>
          <a:p>
            <a:pPr marL="365760" indent="-256032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60000"/>
              <a:buFontTx/>
              <a:buBlip>
                <a:blip r:embed="rId3"/>
              </a:buBlip>
              <a:defRPr/>
            </a:pPr>
            <a:r>
              <a:rPr lang="fr-FR" sz="2400" kern="0" dirty="0">
                <a:solidFill>
                  <a:srgbClr val="070A0F"/>
                </a:solidFill>
                <a:latin typeface="High Tower Text" pitchFamily="18" charset="0"/>
              </a:rPr>
              <a:t> Maintenir le matériel stérile dans des conditionneurs  </a:t>
            </a:r>
          </a:p>
          <a:p>
            <a:pPr marL="365760" indent="-256032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fr-FR" sz="2400" kern="0" dirty="0">
              <a:solidFill>
                <a:srgbClr val="070A0F"/>
              </a:solidFill>
              <a:latin typeface="High Tower Text" pitchFamily="18" charset="0"/>
            </a:endParaRPr>
          </a:p>
          <a:p>
            <a:pPr marL="365760" indent="-256032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r-FR" sz="2800" b="1" kern="0" dirty="0">
                <a:solidFill>
                  <a:srgbClr val="070A0F"/>
                </a:solidFill>
                <a:latin typeface="Footlight MT Light" pitchFamily="18" charset="0"/>
              </a:rPr>
              <a:t>« Ce sont des règles qui s’adressent à tous les malades »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22E5D-ECB0-4BBE-BACD-0F9636BEA815}" type="slidenum">
              <a:rPr lang="fr-FR"/>
              <a:pPr>
                <a:defRPr/>
              </a:pPr>
              <a:t>46</a:t>
            </a:fld>
            <a:endParaRPr lang="fr-FR"/>
          </a:p>
        </p:txBody>
      </p:sp>
      <p:pic>
        <p:nvPicPr>
          <p:cNvPr id="6" name="Image 5" descr="Sigle.bmp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900130"/>
            <a:ext cx="8553480" cy="5386390"/>
          </a:xfrm>
          <a:gradFill>
            <a:gsLst>
              <a:gs pos="0">
                <a:srgbClr val="8488C4">
                  <a:alpha val="3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16200000" scaled="1"/>
          </a:gradFill>
          <a:effectLst>
            <a:softEdge rad="127000"/>
          </a:effectLst>
        </p:spPr>
        <p:txBody>
          <a:bodyPr anchor="ctr"/>
          <a:lstStyle/>
          <a:p>
            <a:pPr algn="just">
              <a:buFont typeface="Wingdings" pitchFamily="2" charset="2"/>
              <a:buNone/>
              <a:defRPr/>
            </a:pPr>
            <a:r>
              <a:rPr lang="fr-FR" sz="3600" b="1" dirty="0" smtClean="0"/>
              <a:t>Le cabinet dentaire est chaque jour contaminé par la dissémination anarchique de millions de germes pathogènes véhiculés par chaque patient </a:t>
            </a:r>
            <a:endParaRPr lang="fr-FR" sz="36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90D5E6-AA76-4557-8069-F9927A6C2D79}" type="slidenum">
              <a:rPr lang="fr-FR"/>
              <a:pPr>
                <a:defRPr/>
              </a:pPr>
              <a:t>5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Voies de transmission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838200"/>
            <a:ext cx="8686800" cy="5376882"/>
          </a:xfrm>
          <a:gradFill>
            <a:gsLst>
              <a:gs pos="0">
                <a:srgbClr val="8488C4">
                  <a:alpha val="3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16200000" scaled="1"/>
          </a:gradFill>
          <a:effectLst>
            <a:softEdge rad="127000"/>
          </a:effec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fr-FR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fr-FR" b="1" dirty="0" smtClean="0"/>
              <a:t>« Le risque de contamination existe dans les deux sens »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461672-518A-4473-AF07-A50821D8CE65}" type="slidenum">
              <a:rPr lang="fr-FR"/>
              <a:pPr>
                <a:defRPr/>
              </a:pPr>
              <a:t>6</a:t>
            </a:fld>
            <a:endParaRPr lang="fr-FR"/>
          </a:p>
        </p:txBody>
      </p:sp>
      <p:pic>
        <p:nvPicPr>
          <p:cNvPr id="6" name="Image 5" descr="Sigle.bm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Diagramme 12"/>
          <p:cNvGraphicFramePr/>
          <p:nvPr/>
        </p:nvGraphicFramePr>
        <p:xfrm>
          <a:off x="1690710" y="2214554"/>
          <a:ext cx="5667372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48" name="Image 6" descr="Sans titre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17F01"/>
              </a:clrFrom>
              <a:clrTo>
                <a:srgbClr val="017F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9909" y="2928934"/>
            <a:ext cx="29194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7441088-4AB2-46D7-B655-68FD61A85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graphicEl>
                                              <a:dgm id="{87441088-4AB2-46D7-B655-68FD61A85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graphicEl>
                                              <a:dgm id="{87441088-4AB2-46D7-B655-68FD61A85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graphicEl>
                                              <a:dgm id="{87441088-4AB2-46D7-B655-68FD61A85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245AB5B-F561-4DFE-AA78-CDD82507D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graphicEl>
                                              <a:dgm id="{F245AB5B-F561-4DFE-AA78-CDD82507D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graphicEl>
                                              <a:dgm id="{F245AB5B-F561-4DFE-AA78-CDD82507D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graphicEl>
                                              <a:dgm id="{F245AB5B-F561-4DFE-AA78-CDD82507D6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AB3D6BD-1821-4883-962D-36B2280C1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graphicEl>
                                              <a:dgm id="{0AB3D6BD-1821-4883-962D-36B2280C1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graphicEl>
                                              <a:dgm id="{0AB3D6BD-1821-4883-962D-36B2280C1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graphicEl>
                                              <a:dgm id="{0AB3D6BD-1821-4883-962D-36B2280C14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248A1D8-950C-4060-84A4-F5669BBE1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graphicEl>
                                              <a:dgm id="{8248A1D8-950C-4060-84A4-F5669BBE1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graphicEl>
                                              <a:dgm id="{8248A1D8-950C-4060-84A4-F5669BBE1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graphicEl>
                                              <a:dgm id="{8248A1D8-950C-4060-84A4-F5669BBE1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9452EE-7AC3-430F-BAAC-C517EC9AF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989452EE-7AC3-430F-BAAC-C517EC9AF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graphicEl>
                                              <a:dgm id="{989452EE-7AC3-430F-BAAC-C517EC9AF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graphicEl>
                                              <a:dgm id="{989452EE-7AC3-430F-BAAC-C517EC9AF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5375B3E-398D-47D7-BC79-46B92E9D9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graphicEl>
                                              <a:dgm id="{A5375B3E-398D-47D7-BC79-46B92E9D9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graphicEl>
                                              <a:dgm id="{A5375B3E-398D-47D7-BC79-46B92E9D9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graphicEl>
                                              <a:dgm id="{A5375B3E-398D-47D7-BC79-46B92E9D9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838200"/>
            <a:ext cx="8686800" cy="5305444"/>
          </a:xfrm>
          <a:gradFill>
            <a:gsLst>
              <a:gs pos="0">
                <a:srgbClr val="8488C4">
                  <a:alpha val="3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16200000" scaled="1"/>
          </a:gradFill>
          <a:effectLst>
            <a:softEdge rad="127000"/>
          </a:effectLst>
        </p:spPr>
        <p:txBody>
          <a:bodyPr anchor="ctr"/>
          <a:lstStyle/>
          <a:p>
            <a:pPr algn="just">
              <a:buFont typeface="Wingdings" pitchFamily="2" charset="2"/>
              <a:buNone/>
              <a:defRPr/>
            </a:pPr>
            <a:r>
              <a:rPr lang="fr-FR" sz="3600" b="1" dirty="0" smtClean="0"/>
              <a:t>Notre but est d’éviter par tous les moyens possibles la transmission de maladies au sein du cabinet dentaire.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217D40-6BA6-4E04-970C-33C10BD54BAC}" type="slidenum">
              <a:rPr lang="fr-FR"/>
              <a:pPr>
                <a:defRPr/>
              </a:pPr>
              <a:t>7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L’asepsie au cabinet dentaire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838200"/>
            <a:ext cx="8686800" cy="5305444"/>
          </a:xfrm>
          <a:gradFill>
            <a:gsLst>
              <a:gs pos="0">
                <a:srgbClr val="8488C4">
                  <a:alpha val="3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16200000" scaled="1"/>
          </a:gradFill>
          <a:effectLst>
            <a:softEdge rad="127000"/>
          </a:effectLst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fr-FR" dirty="0" smtClean="0"/>
              <a:t> </a:t>
            </a:r>
          </a:p>
          <a:p>
            <a:pPr algn="just">
              <a:buFont typeface="Wingdings" pitchFamily="2" charset="2"/>
              <a:buNone/>
              <a:defRPr/>
            </a:pPr>
            <a:endParaRPr lang="fr-FR" dirty="0" smtClean="0"/>
          </a:p>
          <a:p>
            <a:pPr algn="just">
              <a:buFont typeface="Wingdings" pitchFamily="2" charset="2"/>
              <a:buNone/>
              <a:defRPr/>
            </a:pPr>
            <a:r>
              <a:rPr lang="fr-FR" dirty="0" smtClean="0"/>
              <a:t>Ensembles des techniques destinées à empêcher l’introduction des germes dans l’organisme.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fr-FR" dirty="0" smtClean="0"/>
              <a:t>On obtient l’asepsie par l’antisepsie et la stérilisation.  </a:t>
            </a:r>
          </a:p>
          <a:p>
            <a:pPr algn="just">
              <a:buFont typeface="Wingdings" pitchFamily="2" charset="2"/>
              <a:buNone/>
              <a:defRPr/>
            </a:pPr>
            <a:endParaRPr lang="fr-FR" dirty="0" smtClean="0"/>
          </a:p>
          <a:p>
            <a:pPr algn="just">
              <a:buFont typeface="Wingdings" pitchFamily="2" charset="2"/>
              <a:buNone/>
              <a:defRPr/>
            </a:pPr>
            <a:endParaRPr lang="fr-FR" dirty="0" smtClean="0"/>
          </a:p>
          <a:p>
            <a:pPr algn="just">
              <a:buFont typeface="Wingdings" pitchFamily="2" charset="2"/>
              <a:buNone/>
              <a:defRPr/>
            </a:pPr>
            <a:r>
              <a:rPr lang="fr-FR" dirty="0" smtClean="0"/>
              <a:t>Ensemble des procédés utilisés pour combattre les germes septiques, les détruire et empêcher leur prolifération.</a:t>
            </a:r>
          </a:p>
          <a:p>
            <a:pPr algn="just">
              <a:buFont typeface="Wingdings" pitchFamily="2" charset="2"/>
              <a:buNone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C5EF13-FBF7-47DD-A895-89C6165BBDCD}" type="slidenum">
              <a:rPr lang="fr-FR"/>
              <a:pPr>
                <a:defRPr/>
              </a:pPr>
              <a:t>8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ndir un rectangle à un seul coin 5"/>
          <p:cNvSpPr/>
          <p:nvPr/>
        </p:nvSpPr>
        <p:spPr bwMode="auto">
          <a:xfrm>
            <a:off x="0" y="1357298"/>
            <a:ext cx="1785950" cy="35719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  <a:alpha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 eaLnBrk="0" hangingPunct="0">
              <a:defRPr/>
            </a:pPr>
            <a:r>
              <a:rPr lang="fr-FR" sz="2200" b="1" dirty="0">
                <a:latin typeface="Garamond" pitchFamily="18" charset="0"/>
              </a:rPr>
              <a:t>L’asepsie</a:t>
            </a:r>
          </a:p>
        </p:txBody>
      </p:sp>
      <p:sp>
        <p:nvSpPr>
          <p:cNvPr id="7" name="Arrondir un rectangle à un seul coin 6"/>
          <p:cNvSpPr/>
          <p:nvPr/>
        </p:nvSpPr>
        <p:spPr bwMode="auto">
          <a:xfrm>
            <a:off x="-32" y="3786190"/>
            <a:ext cx="2000264" cy="357190"/>
          </a:xfrm>
          <a:prstGeom prst="round1Rect">
            <a:avLst>
              <a:gd name="adj" fmla="val 50000"/>
            </a:avLst>
          </a:prstGeom>
          <a:solidFill>
            <a:schemeClr val="tx2">
              <a:lumMod val="50000"/>
              <a:alpha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 eaLnBrk="0" hangingPunct="0">
              <a:defRPr/>
            </a:pPr>
            <a:r>
              <a:rPr lang="fr-FR" sz="2200" b="1" dirty="0">
                <a:latin typeface="Garamond" pitchFamily="18" charset="0"/>
              </a:rPr>
              <a:t>L’antisepsie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uiExpan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Sources de contamination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838200"/>
            <a:ext cx="8686800" cy="5305444"/>
          </a:xfrm>
          <a:gradFill>
            <a:gsLst>
              <a:gs pos="0">
                <a:srgbClr val="8488C4">
                  <a:alpha val="3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16200000" scaled="1"/>
          </a:gradFill>
          <a:effectLst>
            <a:softEdge rad="127000"/>
          </a:effectLst>
        </p:spPr>
        <p:txBody>
          <a:bodyPr anchor="ctr"/>
          <a:lstStyle/>
          <a:p>
            <a:pPr>
              <a:buFont typeface="Wingdings" pitchFamily="2" charset="2"/>
              <a:buNone/>
              <a:defRPr/>
            </a:pPr>
            <a:endParaRPr lang="fr-FR" sz="2400" dirty="0" smtClean="0"/>
          </a:p>
          <a:p>
            <a:pPr>
              <a:buFont typeface="Wingdings" pitchFamily="2" charset="2"/>
              <a:buNone/>
              <a:defRPr/>
            </a:pPr>
            <a:endParaRPr lang="fr-FR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fr-FR" sz="2400" dirty="0" smtClean="0"/>
              <a:t>-    Mains: vecteur de contamination;</a:t>
            </a:r>
          </a:p>
          <a:p>
            <a:pPr>
              <a:buFontTx/>
              <a:buChar char="-"/>
              <a:defRPr/>
            </a:pPr>
            <a:r>
              <a:rPr lang="fr-FR" sz="2400" dirty="0" smtClean="0"/>
              <a:t>Vêtements </a:t>
            </a:r>
          </a:p>
          <a:p>
            <a:pPr>
              <a:buFontTx/>
              <a:buChar char="-"/>
              <a:defRPr/>
            </a:pPr>
            <a:r>
              <a:rPr lang="fr-FR" sz="2400" dirty="0" smtClean="0"/>
              <a:t>Crachoir et aspirateur; éléments les plus souillés du cabinet dentaire;</a:t>
            </a:r>
          </a:p>
          <a:p>
            <a:pPr>
              <a:buFontTx/>
              <a:buChar char="-"/>
              <a:defRPr/>
            </a:pPr>
            <a:r>
              <a:rPr lang="fr-FR" sz="2400" dirty="0" smtClean="0"/>
              <a:t>L’air-spray des turbines et des contre-angles;</a:t>
            </a:r>
          </a:p>
          <a:p>
            <a:pPr>
              <a:buFontTx/>
              <a:buChar char="-"/>
              <a:defRPr/>
            </a:pPr>
            <a:r>
              <a:rPr lang="fr-FR" sz="2400" dirty="0" smtClean="0"/>
              <a:t>Films radiographiques.  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C1BA7E-3B51-42AC-8C5D-AC8EB7597249}" type="slidenum">
              <a:rPr lang="fr-FR"/>
              <a:pPr>
                <a:defRPr/>
              </a:pPr>
              <a:t>9</a:t>
            </a:fld>
            <a:endParaRPr lang="fr-FR"/>
          </a:p>
        </p:txBody>
      </p:sp>
      <p:pic>
        <p:nvPicPr>
          <p:cNvPr id="5" name="Image 4" descr="Sigle.bm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6072188"/>
            <a:ext cx="500062" cy="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Sans titr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428736"/>
            <a:ext cx="2713166" cy="2044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9" name="Image 8" descr="Sans titre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1785926"/>
            <a:ext cx="2703337" cy="2025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8" name="Image 7" descr="Sans titre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3786190"/>
            <a:ext cx="2727913" cy="2025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 descr="Sans titre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1604" y="4286256"/>
            <a:ext cx="2737743" cy="2064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 11" descr="Sans titre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86380" y="1357298"/>
            <a:ext cx="2713167" cy="205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4" name="Image 13" descr="Sans titre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786" y="2500306"/>
            <a:ext cx="2737743" cy="205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5" name="Image 14" descr="Sans titre1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71934" y="4143380"/>
            <a:ext cx="2762318" cy="2064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0.3|7.4|2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7|1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|9|6.7|1.7|5.4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|9|6.7|1.7|5.4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7|1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7|10.5"/>
</p:tagLst>
</file>

<file path=ppt/theme/theme1.xml><?xml version="1.0" encoding="utf-8"?>
<a:theme xmlns:a="http://schemas.openxmlformats.org/drawingml/2006/main" name="Communication">
  <a:themeElements>
    <a:clrScheme name="Personnalisé 2">
      <a:dk1>
        <a:srgbClr val="3F3F3F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C0FFC0"/>
      </a:accent3>
      <a:accent4>
        <a:srgbClr val="DADADA"/>
      </a:accent4>
      <a:accent5>
        <a:srgbClr val="AAADCA"/>
      </a:accent5>
      <a:accent6>
        <a:srgbClr val="3F7D43"/>
      </a:accent6>
      <a:hlink>
        <a:srgbClr val="002672"/>
      </a:hlink>
      <a:folHlink>
        <a:srgbClr val="7030A0"/>
      </a:folHlink>
    </a:clrScheme>
    <a:fontScheme name="Communication">
      <a:majorFont>
        <a:latin typeface="Cambria"/>
        <a:ea typeface=""/>
        <a:cs typeface=""/>
      </a:majorFont>
      <a:minorFont>
        <a:latin typeface="Californian F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odèle LIBeL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LIBeL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LIBeL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LIBeL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LIBeL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LIBeL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LIBeL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LIBeL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LIBeL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LIBeL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LIBeL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LIBeL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3460</TotalTime>
  <Words>1310</Words>
  <Application>Microsoft Office PowerPoint</Application>
  <PresentationFormat>Affichage à l'écran (4:3)</PresentationFormat>
  <Paragraphs>377</Paragraphs>
  <Slides>46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Communication</vt:lpstr>
      <vt:lpstr>L’asepsie au cabinet dentaire </vt:lpstr>
      <vt:lpstr>L’asepsie au cabinet dentaire</vt:lpstr>
      <vt:lpstr>L’asepsie au cabinet dentaire</vt:lpstr>
      <vt:lpstr>L’asepsie au cabinet dentaire</vt:lpstr>
      <vt:lpstr>L’asepsie au cabinet dentaire</vt:lpstr>
      <vt:lpstr>Voies de transmission</vt:lpstr>
      <vt:lpstr>L’asepsie au cabinet dentaire </vt:lpstr>
      <vt:lpstr>L’asepsie au cabinet dentaire</vt:lpstr>
      <vt:lpstr>Sources de contamination </vt:lpstr>
      <vt:lpstr>Sources de contamination </vt:lpstr>
      <vt:lpstr>Sources de contamination</vt:lpstr>
      <vt:lpstr>L’asepsie au cabinet dentaire</vt:lpstr>
      <vt:lpstr>Protection de l’équipe dentaire</vt:lpstr>
      <vt:lpstr>Protection de l’équipe dentaire</vt:lpstr>
      <vt:lpstr>Protection de l’équipe dentaire</vt:lpstr>
      <vt:lpstr>Protection de l’équipe dentaire</vt:lpstr>
      <vt:lpstr>Protection de l’équipe dentaire</vt:lpstr>
      <vt:lpstr>L’asepsie au cabinet dentaire</vt:lpstr>
      <vt:lpstr>L’asepsie au cabinet dentaire</vt:lpstr>
      <vt:lpstr>L’asepsie au cabinet dentaire</vt:lpstr>
      <vt:lpstr>L’asepsie au cabinet dentaire</vt:lpstr>
      <vt:lpstr>L’asepsie au cabinet dentaire</vt:lpstr>
      <vt:lpstr>L’asepsie au cabinet dentaire</vt:lpstr>
      <vt:lpstr>L’asepsie au cabinet dentaire</vt:lpstr>
      <vt:lpstr>L’asepsie au cabinet dentaire</vt:lpstr>
      <vt:lpstr>L’asepsie au cabinet dentaire</vt:lpstr>
      <vt:lpstr>L’asepsie au cabinet dentaire</vt:lpstr>
      <vt:lpstr>L’asepsie au cabinet dentaire</vt:lpstr>
      <vt:lpstr>L’asepsie au cabinet dentaire</vt:lpstr>
      <vt:lpstr>L’asepsie au cabinet dentaire</vt:lpstr>
      <vt:lpstr>L’asepsie au cabinet dentaire</vt:lpstr>
      <vt:lpstr>L’asepsie au cabinet dentaire</vt:lpstr>
      <vt:lpstr>L’asepsie au cabinet dentaire</vt:lpstr>
      <vt:lpstr>L’asepsie au cabinet dentaire</vt:lpstr>
      <vt:lpstr>L’asepsie au cabinet dentaire</vt:lpstr>
      <vt:lpstr>L’asepsie au cabinet dentaire</vt:lpstr>
      <vt:lpstr>L’asepsie au cabinet dentaire</vt:lpstr>
      <vt:lpstr>L’asepsie au cabinet dentaire</vt:lpstr>
      <vt:lpstr>L’asepsie au cabinet dentaire</vt:lpstr>
      <vt:lpstr>Diapositive 40</vt:lpstr>
      <vt:lpstr>Entretien des locaux</vt:lpstr>
      <vt:lpstr>Entretien des locaux</vt:lpstr>
      <vt:lpstr>L’asepsie au cabinet dentaire</vt:lpstr>
      <vt:lpstr>L’asepsie au cabinet dentaire</vt:lpstr>
      <vt:lpstr>L’asepsie au cabinet dentaire</vt:lpstr>
      <vt:lpstr>L’asepsie au cabinet dentaire</vt:lpstr>
    </vt:vector>
  </TitlesOfParts>
  <Company>XPSP2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acer</cp:lastModifiedBy>
  <cp:revision>270</cp:revision>
  <dcterms:created xsi:type="dcterms:W3CDTF">2008-02-22T11:04:12Z</dcterms:created>
  <dcterms:modified xsi:type="dcterms:W3CDTF">2013-05-28T22:52:40Z</dcterms:modified>
</cp:coreProperties>
</file>