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1"/>
  </p:notesMasterIdLst>
  <p:sldIdLst>
    <p:sldId id="256" r:id="rId2"/>
    <p:sldId id="273" r:id="rId3"/>
    <p:sldId id="258" r:id="rId4"/>
    <p:sldId id="274" r:id="rId5"/>
    <p:sldId id="260" r:id="rId6"/>
    <p:sldId id="257" r:id="rId7"/>
    <p:sldId id="261" r:id="rId8"/>
    <p:sldId id="262" r:id="rId9"/>
    <p:sldId id="264" r:id="rId10"/>
    <p:sldId id="263" r:id="rId11"/>
    <p:sldId id="266" r:id="rId12"/>
    <p:sldId id="265" r:id="rId13"/>
    <p:sldId id="267" r:id="rId14"/>
    <p:sldId id="269" r:id="rId15"/>
    <p:sldId id="268" r:id="rId16"/>
    <p:sldId id="270" r:id="rId17"/>
    <p:sldId id="271" r:id="rId18"/>
    <p:sldId id="272" r:id="rId19"/>
    <p:sldId id="275" r:id="rId20"/>
    <p:sldId id="28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152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23CA7B-A63D-5F41-B1F5-0431153CE09C}" type="datetimeFigureOut">
              <a:rPr lang="fr-FR" smtClean="0"/>
              <a:t>25/01/13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57D54D-0AD7-C245-B756-D3C1AB4B14D9}" type="slidenum">
              <a:rPr lang="fr-FR" smtClean="0"/>
              <a:t>‹#›</a:t>
            </a:fld>
            <a:endParaRPr lang="fr-FR"/>
          </a:p>
        </p:txBody>
      </p:sp>
    </p:spTree>
    <p:extLst>
      <p:ext uri="{BB962C8B-B14F-4D97-AF65-F5344CB8AC3E}">
        <p14:creationId xmlns:p14="http://schemas.microsoft.com/office/powerpoint/2010/main" val="3341042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kern="1200" dirty="0" smtClean="0">
                <a:solidFill>
                  <a:schemeClr val="tx1"/>
                </a:solidFill>
                <a:latin typeface="+mn-lt"/>
                <a:ea typeface="+mn-ea"/>
                <a:cs typeface="+mn-cs"/>
              </a:rPr>
              <a:t>Les deux femmes, une vieille et l’autre plus jeune, malgré sa profession de prostituées, sont habillées en dames, comme l’exigeaient à cette époque les ordonnances municipales. Elles se tiennent comme sur une plate-forme. Les clients, habillés en noir, se situent anonymes, presque sans visage, au fond de la scène.</a:t>
            </a:r>
            <a:endParaRPr lang="fr-FR" dirty="0"/>
          </a:p>
        </p:txBody>
      </p:sp>
      <p:sp>
        <p:nvSpPr>
          <p:cNvPr id="4" name="Espace réservé du numéro de diapositive 3"/>
          <p:cNvSpPr>
            <a:spLocks noGrp="1"/>
          </p:cNvSpPr>
          <p:nvPr>
            <p:ph type="sldNum" sz="quarter" idx="10"/>
          </p:nvPr>
        </p:nvSpPr>
        <p:spPr/>
        <p:txBody>
          <a:bodyPr/>
          <a:lstStyle/>
          <a:p>
            <a:fld id="{F957D54D-0AD7-C245-B756-D3C1AB4B14D9}" type="slidenum">
              <a:rPr lang="fr-FR" smtClean="0"/>
              <a:t>21</a:t>
            </a:fld>
            <a:endParaRPr lang="fr-FR"/>
          </a:p>
        </p:txBody>
      </p:sp>
    </p:spTree>
    <p:extLst>
      <p:ext uri="{BB962C8B-B14F-4D97-AF65-F5344CB8AC3E}">
        <p14:creationId xmlns:p14="http://schemas.microsoft.com/office/powerpoint/2010/main" val="23638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kern="1200" dirty="0" smtClean="0">
                <a:solidFill>
                  <a:schemeClr val="tx1"/>
                </a:solidFill>
                <a:latin typeface="+mn-lt"/>
                <a:ea typeface="+mn-ea"/>
                <a:cs typeface="+mn-cs"/>
              </a:rPr>
              <a:t>l’artiste pendant la guerre avec uniforme de soldat.</a:t>
            </a:r>
          </a:p>
          <a:p>
            <a:r>
              <a:rPr lang="fr-FR" sz="1200" i="1" kern="1200" dirty="0" smtClean="0">
                <a:solidFill>
                  <a:schemeClr val="tx1"/>
                </a:solidFill>
                <a:latin typeface="+mn-lt"/>
                <a:ea typeface="+mn-ea"/>
                <a:cs typeface="+mn-cs"/>
              </a:rPr>
              <a:t>Il se sent presque un mutilé de guerre, devant l’impossibilité d’utiliser sa main droite pour peindre. Les traits tirés de son visage, presque grimaçants, avec une cigarette en bouche, exprime l’abrutissement des personnes et l’égarement des relations humaines.</a:t>
            </a:r>
          </a:p>
          <a:p>
            <a:endParaRPr lang="fr-FR" dirty="0"/>
          </a:p>
        </p:txBody>
      </p:sp>
      <p:sp>
        <p:nvSpPr>
          <p:cNvPr id="4" name="Espace réservé du numéro de diapositive 3"/>
          <p:cNvSpPr>
            <a:spLocks noGrp="1"/>
          </p:cNvSpPr>
          <p:nvPr>
            <p:ph type="sldNum" sz="quarter" idx="10"/>
          </p:nvPr>
        </p:nvSpPr>
        <p:spPr/>
        <p:txBody>
          <a:bodyPr/>
          <a:lstStyle/>
          <a:p>
            <a:fld id="{F957D54D-0AD7-C245-B756-D3C1AB4B14D9}" type="slidenum">
              <a:rPr lang="fr-FR" smtClean="0"/>
              <a:t>22</a:t>
            </a:fld>
            <a:endParaRPr lang="fr-FR"/>
          </a:p>
        </p:txBody>
      </p:sp>
    </p:spTree>
    <p:extLst>
      <p:ext uri="{BB962C8B-B14F-4D97-AF65-F5344CB8AC3E}">
        <p14:creationId xmlns:p14="http://schemas.microsoft.com/office/powerpoint/2010/main" val="310723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Couleurs et masques primitifs </a:t>
            </a:r>
            <a:endParaRPr lang="fr-FR" dirty="0"/>
          </a:p>
        </p:txBody>
      </p:sp>
      <p:sp>
        <p:nvSpPr>
          <p:cNvPr id="4" name="Espace réservé du numéro de diapositive 3"/>
          <p:cNvSpPr>
            <a:spLocks noGrp="1"/>
          </p:cNvSpPr>
          <p:nvPr>
            <p:ph type="sldNum" sz="quarter" idx="10"/>
          </p:nvPr>
        </p:nvSpPr>
        <p:spPr/>
        <p:txBody>
          <a:bodyPr/>
          <a:lstStyle/>
          <a:p>
            <a:fld id="{F957D54D-0AD7-C245-B756-D3C1AB4B14D9}" type="slidenum">
              <a:rPr lang="fr-FR" smtClean="0"/>
              <a:t>23</a:t>
            </a:fld>
            <a:endParaRPr lang="fr-FR"/>
          </a:p>
        </p:txBody>
      </p:sp>
    </p:spTree>
    <p:extLst>
      <p:ext uri="{BB962C8B-B14F-4D97-AF65-F5344CB8AC3E}">
        <p14:creationId xmlns:p14="http://schemas.microsoft.com/office/powerpoint/2010/main" val="133442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B4D92BD-589F-6F4D-BA97-3C9B7822B86F}" type="datetimeFigureOut">
              <a:rPr lang="fr-FR" smtClean="0"/>
              <a:t>25/01/13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5DFC5A-1D52-984D-B8D5-A8CCE3ED49BC}" type="slidenum">
              <a:rPr lang="fr-FR" smtClean="0"/>
              <a:t>‹#›</a:t>
            </a:fld>
            <a:endParaRPr lang="fr-F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nl-BE" smtClean="0"/>
              <a:t>Cliquez et modifiez le titre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BB4D92BD-589F-6F4D-BA97-3C9B7822B86F}" type="datetimeFigureOut">
              <a:rPr lang="fr-FR" smtClean="0"/>
              <a:t>25/01/13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Cliquez et modifiez le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BB4D92BD-589F-6F4D-BA97-3C9B7822B86F}" type="datetimeFigureOut">
              <a:rPr lang="fr-FR" smtClean="0"/>
              <a:t>25/01/13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l-BE" smtClean="0"/>
              <a:t>Cliquez et modifiez le titre</a:t>
            </a:r>
            <a:endParaRPr lang="en-US" dirty="0"/>
          </a:p>
        </p:txBody>
      </p:sp>
      <p:sp>
        <p:nvSpPr>
          <p:cNvPr id="4" name="Date Placeholder 3"/>
          <p:cNvSpPr>
            <a:spLocks noGrp="1"/>
          </p:cNvSpPr>
          <p:nvPr>
            <p:ph type="dt" sz="half" idx="10"/>
          </p:nvPr>
        </p:nvSpPr>
        <p:spPr/>
        <p:txBody>
          <a:bodyPr/>
          <a:lstStyle/>
          <a:p>
            <a:fld id="{BB4D92BD-589F-6F4D-BA97-3C9B7822B86F}" type="datetimeFigureOut">
              <a:rPr lang="fr-FR" smtClean="0"/>
              <a:t>25/01/13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5DFC5A-1D52-984D-B8D5-A8CCE3ED49BC}" type="slidenum">
              <a:rPr lang="fr-FR" smtClean="0"/>
              <a:t>‹#›</a:t>
            </a:fld>
            <a:endParaRPr lang="fr-FR"/>
          </a:p>
        </p:txBody>
      </p:sp>
      <p:sp>
        <p:nvSpPr>
          <p:cNvPr id="8" name="Content Placeholder 7"/>
          <p:cNvSpPr>
            <a:spLocks noGrp="1"/>
          </p:cNvSpPr>
          <p:nvPr>
            <p:ph sz="quarter" idx="13"/>
          </p:nvPr>
        </p:nvSpPr>
        <p:spPr>
          <a:xfrm>
            <a:off x="609600" y="1600200"/>
            <a:ext cx="7924800" cy="4114800"/>
          </a:xfrm>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nl-BE" smtClean="0"/>
              <a:t>Cliquez et modifiez le titre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Date Placeholder 3"/>
          <p:cNvSpPr>
            <a:spLocks noGrp="1"/>
          </p:cNvSpPr>
          <p:nvPr>
            <p:ph type="dt" sz="half" idx="10"/>
          </p:nvPr>
        </p:nvSpPr>
        <p:spPr/>
        <p:txBody>
          <a:bodyPr/>
          <a:lstStyle/>
          <a:p>
            <a:fld id="{BB4D92BD-589F-6F4D-BA97-3C9B7822B86F}" type="datetimeFigureOut">
              <a:rPr lang="fr-FR" smtClean="0"/>
              <a:t>25/01/13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smtClean="0"/>
          </a:p>
        </p:txBody>
      </p:sp>
      <p:sp>
        <p:nvSpPr>
          <p:cNvPr id="2" name="Title 1"/>
          <p:cNvSpPr>
            <a:spLocks noGrp="1"/>
          </p:cNvSpPr>
          <p:nvPr>
            <p:ph type="title"/>
          </p:nvPr>
        </p:nvSpPr>
        <p:spPr>
          <a:xfrm>
            <a:off x="609600" y="274638"/>
            <a:ext cx="7924800" cy="1143000"/>
          </a:xfrm>
        </p:spPr>
        <p:txBody>
          <a:bodyPr/>
          <a:lstStyle/>
          <a:p>
            <a:r>
              <a:rPr lang="nl-BE" smtClean="0"/>
              <a:t>Cliquez et modifiez le titre</a:t>
            </a:r>
            <a:endParaRPr lang="en-US" dirty="0"/>
          </a:p>
        </p:txBody>
      </p:sp>
      <p:sp>
        <p:nvSpPr>
          <p:cNvPr id="5" name="Date Placeholder 4"/>
          <p:cNvSpPr>
            <a:spLocks noGrp="1"/>
          </p:cNvSpPr>
          <p:nvPr>
            <p:ph type="dt" sz="half" idx="10"/>
          </p:nvPr>
        </p:nvSpPr>
        <p:spPr/>
        <p:txBody>
          <a:bodyPr/>
          <a:lstStyle/>
          <a:p>
            <a:fld id="{BB4D92BD-589F-6F4D-BA97-3C9B7822B86F}" type="datetimeFigureOut">
              <a:rPr lang="fr-FR" smtClean="0"/>
              <a:t>25/01/13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nl-BE" smtClean="0"/>
              <a:t>Cliquez et modifiez le titre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7" name="Date Placeholder 6"/>
          <p:cNvSpPr>
            <a:spLocks noGrp="1"/>
          </p:cNvSpPr>
          <p:nvPr>
            <p:ph type="dt" sz="half" idx="10"/>
          </p:nvPr>
        </p:nvSpPr>
        <p:spPr/>
        <p:txBody>
          <a:bodyPr/>
          <a:lstStyle/>
          <a:p>
            <a:fld id="{BB4D92BD-589F-6F4D-BA97-3C9B7822B86F}" type="datetimeFigureOut">
              <a:rPr lang="fr-FR" smtClean="0"/>
              <a:t>25/01/13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l-BE" smtClean="0"/>
              <a:t>Cliquez et modifiez le titre</a:t>
            </a:r>
            <a:endParaRPr lang="en-US" dirty="0"/>
          </a:p>
        </p:txBody>
      </p:sp>
      <p:sp>
        <p:nvSpPr>
          <p:cNvPr id="3" name="Date Placeholder 2"/>
          <p:cNvSpPr>
            <a:spLocks noGrp="1"/>
          </p:cNvSpPr>
          <p:nvPr>
            <p:ph type="dt" sz="half" idx="10"/>
          </p:nvPr>
        </p:nvSpPr>
        <p:spPr/>
        <p:txBody>
          <a:bodyPr/>
          <a:lstStyle/>
          <a:p>
            <a:fld id="{BB4D92BD-589F-6F4D-BA97-3C9B7822B86F}" type="datetimeFigureOut">
              <a:rPr lang="fr-FR" smtClean="0"/>
              <a:t>25/01/13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D92BD-589F-6F4D-BA97-3C9B7822B86F}" type="datetimeFigureOut">
              <a:rPr lang="fr-FR" smtClean="0"/>
              <a:t>25/01/13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nl-BE" smtClean="0"/>
              <a:t>Cliquez et modifiez le titre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BB4D92BD-589F-6F4D-BA97-3C9B7822B86F}" type="datetimeFigureOut">
              <a:rPr lang="fr-FR" smtClean="0"/>
              <a:t>25/01/13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nl-BE" smtClean="0"/>
              <a:t>Cliquez et modifiez le titre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BB4D92BD-589F-6F4D-BA97-3C9B7822B86F}" type="datetimeFigureOut">
              <a:rPr lang="fr-FR" smtClean="0"/>
              <a:t>25/01/13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D5DFC5A-1D52-984D-B8D5-A8CCE3ED49BC}"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nl-BE" smtClean="0"/>
              <a:t>Cliquez et modifiez le titre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B4D92BD-589F-6F4D-BA97-3C9B7822B86F}" type="datetimeFigureOut">
              <a:rPr lang="fr-FR" smtClean="0"/>
              <a:t>25/01/13</a:t>
            </a:fld>
            <a:endParaRPr lang="fr-F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fr-F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7D5DFC5A-1D52-984D-B8D5-A8CCE3ED49BC}" type="slidenum">
              <a:rPr lang="fr-FR" smtClean="0"/>
              <a:t>‹#›</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dirty="0"/>
          </a:p>
        </p:txBody>
      </p:sp>
      <p:sp>
        <p:nvSpPr>
          <p:cNvPr id="2" name="Titre 1"/>
          <p:cNvSpPr>
            <a:spLocks noGrp="1"/>
          </p:cNvSpPr>
          <p:nvPr>
            <p:ph type="ctrTitle"/>
          </p:nvPr>
        </p:nvSpPr>
        <p:spPr/>
        <p:txBody>
          <a:bodyPr/>
          <a:lstStyle/>
          <a:p>
            <a:r>
              <a:rPr lang="fr-FR" dirty="0" smtClean="0"/>
              <a:t>L’expressionnisme</a:t>
            </a:r>
            <a:endParaRPr lang="fr-FR" dirty="0"/>
          </a:p>
        </p:txBody>
      </p:sp>
    </p:spTree>
    <p:extLst>
      <p:ext uri="{BB962C8B-B14F-4D97-AF65-F5344CB8AC3E}">
        <p14:creationId xmlns:p14="http://schemas.microsoft.com/office/powerpoint/2010/main" val="212632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00567" y="220133"/>
            <a:ext cx="4333494" cy="6146800"/>
          </a:xfrm>
          <a:prstGeom prst="rect">
            <a:avLst/>
          </a:prstGeom>
          <a:ln>
            <a:noFill/>
          </a:ln>
          <a:effectLst>
            <a:softEdge rad="112500"/>
          </a:effectLst>
        </p:spPr>
      </p:pic>
      <p:sp>
        <p:nvSpPr>
          <p:cNvPr id="3" name="ZoneTexte 2"/>
          <p:cNvSpPr txBox="1"/>
          <p:nvPr/>
        </p:nvSpPr>
        <p:spPr>
          <a:xfrm>
            <a:off x="4826000" y="4538133"/>
            <a:ext cx="3923311" cy="1200329"/>
          </a:xfrm>
          <a:prstGeom prst="rect">
            <a:avLst/>
          </a:prstGeom>
          <a:noFill/>
        </p:spPr>
        <p:txBody>
          <a:bodyPr wrap="square" rtlCol="0">
            <a:spAutoFit/>
          </a:bodyPr>
          <a:lstStyle/>
          <a:p>
            <a:r>
              <a:rPr lang="fr-FR" dirty="0" smtClean="0"/>
              <a:t>Albrecht Dürer, </a:t>
            </a:r>
            <a:r>
              <a:rPr lang="fr-FR" i="1" dirty="0" smtClean="0"/>
              <a:t>Les cavaliers de l’apocalypse, </a:t>
            </a:r>
            <a:endParaRPr lang="fr-FR" dirty="0" smtClean="0"/>
          </a:p>
          <a:p>
            <a:r>
              <a:rPr lang="fr-FR" dirty="0" smtClean="0"/>
              <a:t>1497, gravure sur bois, 39x28cm, </a:t>
            </a:r>
            <a:r>
              <a:rPr lang="fr-FR" dirty="0" err="1"/>
              <a:t>Staatliche</a:t>
            </a:r>
            <a:r>
              <a:rPr lang="fr-FR" dirty="0"/>
              <a:t> </a:t>
            </a:r>
            <a:r>
              <a:rPr lang="fr-FR" dirty="0" err="1"/>
              <a:t>Kunsthalle</a:t>
            </a:r>
            <a:r>
              <a:rPr lang="fr-FR" dirty="0"/>
              <a:t> </a:t>
            </a:r>
            <a:r>
              <a:rPr lang="fr-FR" dirty="0" smtClean="0"/>
              <a:t>Karlsruhe, Allemagne.</a:t>
            </a:r>
            <a:endParaRPr lang="fr-FR" dirty="0"/>
          </a:p>
        </p:txBody>
      </p:sp>
    </p:spTree>
    <p:extLst>
      <p:ext uri="{BB962C8B-B14F-4D97-AF65-F5344CB8AC3E}">
        <p14:creationId xmlns:p14="http://schemas.microsoft.com/office/powerpoint/2010/main" val="848594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00635" y="271559"/>
            <a:ext cx="4150417" cy="6194652"/>
          </a:xfrm>
          <a:prstGeom prst="rect">
            <a:avLst/>
          </a:prstGeom>
        </p:spPr>
      </p:pic>
      <p:sp>
        <p:nvSpPr>
          <p:cNvPr id="3" name="ZoneTexte 2"/>
          <p:cNvSpPr txBox="1"/>
          <p:nvPr/>
        </p:nvSpPr>
        <p:spPr>
          <a:xfrm>
            <a:off x="4551052" y="6096879"/>
            <a:ext cx="4362417" cy="369332"/>
          </a:xfrm>
          <a:prstGeom prst="rect">
            <a:avLst/>
          </a:prstGeom>
          <a:noFill/>
        </p:spPr>
        <p:txBody>
          <a:bodyPr wrap="none" rtlCol="0">
            <a:spAutoFit/>
          </a:bodyPr>
          <a:lstStyle/>
          <a:p>
            <a:r>
              <a:rPr lang="fr-FR" dirty="0" smtClean="0"/>
              <a:t>Emile Nolde, </a:t>
            </a:r>
            <a:r>
              <a:rPr lang="fr-FR" i="1" dirty="0" smtClean="0"/>
              <a:t>Le prophète, </a:t>
            </a:r>
            <a:r>
              <a:rPr lang="fr-FR" dirty="0" smtClean="0"/>
              <a:t>1912, collection privée.</a:t>
            </a:r>
            <a:endParaRPr lang="fr-FR" dirty="0"/>
          </a:p>
        </p:txBody>
      </p:sp>
    </p:spTree>
    <p:extLst>
      <p:ext uri="{BB962C8B-B14F-4D97-AF65-F5344CB8AC3E}">
        <p14:creationId xmlns:p14="http://schemas.microsoft.com/office/powerpoint/2010/main" val="1138749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8074" y="0"/>
            <a:ext cx="8289144" cy="6123605"/>
          </a:xfrm>
          <a:prstGeom prst="rect">
            <a:avLst/>
          </a:prstGeom>
          <a:ln>
            <a:noFill/>
          </a:ln>
          <a:effectLst>
            <a:softEdge rad="112500"/>
          </a:effectLst>
        </p:spPr>
      </p:pic>
      <p:sp>
        <p:nvSpPr>
          <p:cNvPr id="3" name="ZoneTexte 2"/>
          <p:cNvSpPr txBox="1"/>
          <p:nvPr/>
        </p:nvSpPr>
        <p:spPr>
          <a:xfrm>
            <a:off x="176396" y="6333176"/>
            <a:ext cx="8967603" cy="338554"/>
          </a:xfrm>
          <a:prstGeom prst="rect">
            <a:avLst/>
          </a:prstGeom>
          <a:noFill/>
        </p:spPr>
        <p:txBody>
          <a:bodyPr wrap="square" rtlCol="0">
            <a:spAutoFit/>
          </a:bodyPr>
          <a:lstStyle/>
          <a:p>
            <a:r>
              <a:rPr lang="fr-FR" sz="1600" dirty="0" smtClean="0"/>
              <a:t>Mathias </a:t>
            </a:r>
            <a:r>
              <a:rPr lang="fr-FR" sz="1600" dirty="0" err="1" smtClean="0"/>
              <a:t>Grünevald</a:t>
            </a:r>
            <a:r>
              <a:rPr lang="fr-FR" sz="1600" dirty="0" smtClean="0"/>
              <a:t>, </a:t>
            </a:r>
            <a:r>
              <a:rPr lang="fr-FR" sz="1600" i="1" dirty="0" smtClean="0"/>
              <a:t>Partie du retable d’Issenheim, </a:t>
            </a:r>
            <a:r>
              <a:rPr lang="fr-FR" sz="1600" dirty="0" smtClean="0"/>
              <a:t>1512-1515, Huile sur bois, Musée </a:t>
            </a:r>
            <a:r>
              <a:rPr lang="fr-FR" sz="1600" dirty="0" err="1" smtClean="0"/>
              <a:t>Unterdlinden</a:t>
            </a:r>
            <a:r>
              <a:rPr lang="fr-FR" sz="1600" dirty="0" smtClean="0"/>
              <a:t>, Colmar.</a:t>
            </a:r>
            <a:endParaRPr lang="fr-FR" sz="1600" dirty="0"/>
          </a:p>
        </p:txBody>
      </p:sp>
    </p:spTree>
    <p:extLst>
      <p:ext uri="{BB962C8B-B14F-4D97-AF65-F5344CB8AC3E}">
        <p14:creationId xmlns:p14="http://schemas.microsoft.com/office/powerpoint/2010/main" val="4084865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29896" y="194052"/>
            <a:ext cx="5272956" cy="6445920"/>
          </a:xfrm>
          <a:prstGeom prst="rect">
            <a:avLst/>
          </a:prstGeom>
          <a:ln>
            <a:noFill/>
          </a:ln>
          <a:effectLst>
            <a:softEdge rad="112500"/>
          </a:effectLst>
        </p:spPr>
      </p:pic>
    </p:spTree>
    <p:extLst>
      <p:ext uri="{BB962C8B-B14F-4D97-AF65-F5344CB8AC3E}">
        <p14:creationId xmlns:p14="http://schemas.microsoft.com/office/powerpoint/2010/main" val="15327522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11494"/>
            <a:ext cx="9066021" cy="3475308"/>
          </a:xfrm>
          <a:prstGeom prst="rect">
            <a:avLst/>
          </a:prstGeom>
          <a:ln>
            <a:noFill/>
          </a:ln>
          <a:effectLst>
            <a:softEdge rad="112500"/>
          </a:effectLst>
        </p:spPr>
      </p:pic>
      <p:sp>
        <p:nvSpPr>
          <p:cNvPr id="3" name="ZoneTexte 2"/>
          <p:cNvSpPr txBox="1"/>
          <p:nvPr/>
        </p:nvSpPr>
        <p:spPr>
          <a:xfrm>
            <a:off x="282236" y="6121482"/>
            <a:ext cx="8736286" cy="646331"/>
          </a:xfrm>
          <a:prstGeom prst="rect">
            <a:avLst/>
          </a:prstGeom>
          <a:noFill/>
        </p:spPr>
        <p:txBody>
          <a:bodyPr wrap="none" rtlCol="0">
            <a:spAutoFit/>
          </a:bodyPr>
          <a:lstStyle/>
          <a:p>
            <a:r>
              <a:rPr lang="fr-FR" dirty="0" smtClean="0">
                <a:latin typeface="+mj-lt"/>
              </a:rPr>
              <a:t>Emile Nolde, </a:t>
            </a:r>
            <a:r>
              <a:rPr lang="fr-FR" i="1" dirty="0" smtClean="0">
                <a:latin typeface="+mj-lt"/>
              </a:rPr>
              <a:t>La vie du christ, </a:t>
            </a:r>
            <a:r>
              <a:rPr lang="fr-FR" dirty="0" smtClean="0">
                <a:latin typeface="+mj-lt"/>
              </a:rPr>
              <a:t>1911, Huile sur toile, 220x580cm, </a:t>
            </a:r>
            <a:r>
              <a:rPr lang="fr-FR" dirty="0">
                <a:latin typeface="+mj-lt"/>
              </a:rPr>
              <a:t>Nolde </a:t>
            </a:r>
            <a:r>
              <a:rPr lang="fr-FR" dirty="0" err="1">
                <a:latin typeface="+mj-lt"/>
              </a:rPr>
              <a:t>Stiftung</a:t>
            </a:r>
            <a:r>
              <a:rPr lang="fr-FR" dirty="0">
                <a:latin typeface="+mj-lt"/>
              </a:rPr>
              <a:t> </a:t>
            </a:r>
            <a:r>
              <a:rPr lang="fr-FR" dirty="0" err="1">
                <a:latin typeface="+mj-lt"/>
              </a:rPr>
              <a:t>Seebüll</a:t>
            </a:r>
            <a:r>
              <a:rPr lang="fr-FR" dirty="0">
                <a:latin typeface="+mj-lt"/>
              </a:rPr>
              <a:t> de </a:t>
            </a:r>
            <a:r>
              <a:rPr lang="fr-FR" dirty="0" err="1" smtClean="0">
                <a:latin typeface="+mj-lt"/>
              </a:rPr>
              <a:t>Neukirchen</a:t>
            </a:r>
            <a:r>
              <a:rPr lang="fr-FR" dirty="0" smtClean="0">
                <a:latin typeface="+mj-lt"/>
              </a:rPr>
              <a:t>,</a:t>
            </a:r>
          </a:p>
          <a:p>
            <a:r>
              <a:rPr lang="fr-FR" dirty="0">
                <a:latin typeface="+mj-lt"/>
              </a:rPr>
              <a:t>Nolde </a:t>
            </a:r>
            <a:r>
              <a:rPr lang="fr-FR" dirty="0" err="1">
                <a:latin typeface="+mj-lt"/>
              </a:rPr>
              <a:t>Stiftung</a:t>
            </a:r>
            <a:r>
              <a:rPr lang="fr-FR" dirty="0">
                <a:latin typeface="+mj-lt"/>
              </a:rPr>
              <a:t> </a:t>
            </a:r>
            <a:r>
              <a:rPr lang="fr-FR" dirty="0" err="1">
                <a:latin typeface="+mj-lt"/>
              </a:rPr>
              <a:t>Seebüll</a:t>
            </a:r>
            <a:r>
              <a:rPr lang="fr-FR" dirty="0">
                <a:latin typeface="+mj-lt"/>
              </a:rPr>
              <a:t> de </a:t>
            </a:r>
            <a:r>
              <a:rPr lang="fr-FR" dirty="0" err="1" smtClean="0">
                <a:latin typeface="+mj-lt"/>
              </a:rPr>
              <a:t>Neukirchen</a:t>
            </a:r>
            <a:r>
              <a:rPr lang="fr-FR" dirty="0" smtClean="0">
                <a:latin typeface="+mj-lt"/>
              </a:rPr>
              <a:t>, Allemagne.</a:t>
            </a:r>
            <a:endParaRPr lang="fr-FR" dirty="0">
              <a:latin typeface="+mj-lt"/>
            </a:endParaRPr>
          </a:p>
        </p:txBody>
      </p:sp>
    </p:spTree>
    <p:extLst>
      <p:ext uri="{BB962C8B-B14F-4D97-AF65-F5344CB8AC3E}">
        <p14:creationId xmlns:p14="http://schemas.microsoft.com/office/powerpoint/2010/main" val="1054428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01918" y="158769"/>
            <a:ext cx="5677954" cy="6427873"/>
          </a:xfrm>
          <a:prstGeom prst="rect">
            <a:avLst/>
          </a:prstGeom>
          <a:ln>
            <a:noFill/>
          </a:ln>
          <a:effectLst>
            <a:softEdge rad="112500"/>
          </a:effectLst>
        </p:spPr>
      </p:pic>
    </p:spTree>
    <p:extLst>
      <p:ext uri="{BB962C8B-B14F-4D97-AF65-F5344CB8AC3E}">
        <p14:creationId xmlns:p14="http://schemas.microsoft.com/office/powerpoint/2010/main" val="12524782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64472" y="793852"/>
            <a:ext cx="8167199" cy="1200329"/>
          </a:xfrm>
          <a:prstGeom prst="rect">
            <a:avLst/>
          </a:prstGeom>
          <a:noFill/>
        </p:spPr>
        <p:txBody>
          <a:bodyPr wrap="square" rtlCol="0">
            <a:spAutoFit/>
          </a:bodyPr>
          <a:lstStyle/>
          <a:p>
            <a:pPr algn="just"/>
            <a:r>
              <a:rPr lang="fr-FR" dirty="0"/>
              <a:t>Les expressions </a:t>
            </a:r>
            <a:r>
              <a:rPr lang="fr-FR" b="1" dirty="0"/>
              <a:t>art premier</a:t>
            </a:r>
            <a:r>
              <a:rPr lang="fr-FR" dirty="0"/>
              <a:t> et </a:t>
            </a:r>
            <a:r>
              <a:rPr lang="fr-FR" b="1" dirty="0"/>
              <a:t>art primitif</a:t>
            </a:r>
            <a:r>
              <a:rPr lang="fr-FR" dirty="0"/>
              <a:t> sont employées pour désigner les </a:t>
            </a:r>
            <a:r>
              <a:rPr lang="fr-FR" dirty="0" smtClean="0"/>
              <a:t>productions artistiques des sociétés dites « traditionnelles », « sana écriture » ou « primitives ». </a:t>
            </a:r>
          </a:p>
          <a:p>
            <a:pPr algn="just"/>
            <a:r>
              <a:rPr lang="fr-FR" dirty="0" smtClean="0"/>
              <a:t>Par extension, le terme désigne communément la production artistique traditionnelle des cultures non-occidentales.  </a:t>
            </a:r>
            <a:endParaRPr lang="fr-FR" dirty="0"/>
          </a:p>
        </p:txBody>
      </p:sp>
      <p:pic>
        <p:nvPicPr>
          <p:cNvPr id="4" name="Image 3"/>
          <p:cNvPicPr>
            <a:picLocks noChangeAspect="1"/>
          </p:cNvPicPr>
          <p:nvPr/>
        </p:nvPicPr>
        <p:blipFill>
          <a:blip r:embed="rId2"/>
          <a:stretch>
            <a:fillRect/>
          </a:stretch>
        </p:blipFill>
        <p:spPr>
          <a:xfrm>
            <a:off x="564472" y="2310992"/>
            <a:ext cx="4368800" cy="3263900"/>
          </a:xfrm>
          <a:prstGeom prst="rect">
            <a:avLst/>
          </a:prstGeom>
        </p:spPr>
      </p:pic>
      <p:sp>
        <p:nvSpPr>
          <p:cNvPr id="5" name="ZoneTexte 4"/>
          <p:cNvSpPr txBox="1"/>
          <p:nvPr/>
        </p:nvSpPr>
        <p:spPr>
          <a:xfrm>
            <a:off x="635031" y="6227329"/>
            <a:ext cx="3538499" cy="369332"/>
          </a:xfrm>
          <a:prstGeom prst="rect">
            <a:avLst/>
          </a:prstGeom>
          <a:noFill/>
        </p:spPr>
        <p:txBody>
          <a:bodyPr wrap="none" rtlCol="0">
            <a:spAutoFit/>
          </a:bodyPr>
          <a:lstStyle/>
          <a:p>
            <a:r>
              <a:rPr lang="fr-FR" dirty="0"/>
              <a:t>Masque "</a:t>
            </a:r>
            <a:r>
              <a:rPr lang="fr-FR" dirty="0" err="1"/>
              <a:t>Haïda</a:t>
            </a:r>
            <a:r>
              <a:rPr lang="fr-FR" dirty="0"/>
              <a:t>" (Colombie Britannique)</a:t>
            </a:r>
          </a:p>
        </p:txBody>
      </p:sp>
    </p:spTree>
    <p:extLst>
      <p:ext uri="{BB962C8B-B14F-4D97-AF65-F5344CB8AC3E}">
        <p14:creationId xmlns:p14="http://schemas.microsoft.com/office/powerpoint/2010/main" val="149122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771345" y="342124"/>
            <a:ext cx="3898900" cy="5080000"/>
          </a:xfrm>
          <a:prstGeom prst="rect">
            <a:avLst/>
          </a:prstGeom>
          <a:ln>
            <a:noFill/>
          </a:ln>
          <a:effectLst>
            <a:softEdge rad="112500"/>
          </a:effectLst>
        </p:spPr>
      </p:pic>
      <p:sp>
        <p:nvSpPr>
          <p:cNvPr id="3" name="ZoneTexte 2"/>
          <p:cNvSpPr txBox="1"/>
          <p:nvPr/>
        </p:nvSpPr>
        <p:spPr>
          <a:xfrm>
            <a:off x="705590" y="6192046"/>
            <a:ext cx="2270926" cy="646331"/>
          </a:xfrm>
          <a:prstGeom prst="rect">
            <a:avLst/>
          </a:prstGeom>
          <a:noFill/>
        </p:spPr>
        <p:txBody>
          <a:bodyPr wrap="none" rtlCol="0">
            <a:spAutoFit/>
          </a:bodyPr>
          <a:lstStyle/>
          <a:p>
            <a:r>
              <a:rPr lang="fr-FR" i="1" dirty="0"/>
              <a:t>Portrait de femme, par Karl Schmidt-Rottluff</a:t>
            </a:r>
            <a:endParaRPr lang="fr-FR" dirty="0"/>
          </a:p>
        </p:txBody>
      </p:sp>
    </p:spTree>
    <p:extLst>
      <p:ext uri="{BB962C8B-B14F-4D97-AF65-F5344CB8AC3E}">
        <p14:creationId xmlns:p14="http://schemas.microsoft.com/office/powerpoint/2010/main" val="3948068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caractéristiques …</a:t>
            </a:r>
            <a:endParaRPr lang="fr-FR" dirty="0"/>
          </a:p>
        </p:txBody>
      </p:sp>
    </p:spTree>
    <p:extLst>
      <p:ext uri="{BB962C8B-B14F-4D97-AF65-F5344CB8AC3E}">
        <p14:creationId xmlns:p14="http://schemas.microsoft.com/office/powerpoint/2010/main" val="24249803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 name="Image 2"/>
          <p:cNvPicPr>
            <a:picLocks noChangeAspect="1"/>
          </p:cNvPicPr>
          <p:nvPr/>
        </p:nvPicPr>
        <p:blipFill>
          <a:blip r:embed="rId2"/>
          <a:stretch>
            <a:fillRect/>
          </a:stretch>
        </p:blipFill>
        <p:spPr>
          <a:xfrm>
            <a:off x="158749" y="274638"/>
            <a:ext cx="5363245" cy="6491536"/>
          </a:xfrm>
          <a:prstGeom prst="rect">
            <a:avLst/>
          </a:prstGeom>
        </p:spPr>
      </p:pic>
      <p:sp>
        <p:nvSpPr>
          <p:cNvPr id="4" name="ZoneTexte 3"/>
          <p:cNvSpPr txBox="1"/>
          <p:nvPr/>
        </p:nvSpPr>
        <p:spPr>
          <a:xfrm>
            <a:off x="5752880" y="6158008"/>
            <a:ext cx="3235982" cy="369332"/>
          </a:xfrm>
          <a:prstGeom prst="rect">
            <a:avLst/>
          </a:prstGeom>
          <a:noFill/>
        </p:spPr>
        <p:txBody>
          <a:bodyPr wrap="none" rtlCol="0">
            <a:spAutoFit/>
          </a:bodyPr>
          <a:lstStyle/>
          <a:p>
            <a:r>
              <a:rPr lang="fr-FR" dirty="0" smtClean="0"/>
              <a:t>Erich Heckel, 1907, gravure sur bois </a:t>
            </a:r>
            <a:endParaRPr lang="fr-FR" dirty="0"/>
          </a:p>
        </p:txBody>
      </p:sp>
      <p:sp>
        <p:nvSpPr>
          <p:cNvPr id="5" name="ZoneTexte 4"/>
          <p:cNvSpPr txBox="1"/>
          <p:nvPr/>
        </p:nvSpPr>
        <p:spPr>
          <a:xfrm>
            <a:off x="5752880" y="1828159"/>
            <a:ext cx="2416046" cy="369332"/>
          </a:xfrm>
          <a:prstGeom prst="rect">
            <a:avLst/>
          </a:prstGeom>
          <a:noFill/>
        </p:spPr>
        <p:txBody>
          <a:bodyPr wrap="none" rtlCol="0">
            <a:spAutoFit/>
          </a:bodyPr>
          <a:lstStyle/>
          <a:p>
            <a:r>
              <a:rPr lang="fr-FR" dirty="0" smtClean="0"/>
              <a:t>Un certain trouble intérieur</a:t>
            </a:r>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endParaRPr lang="fr-FR" dirty="0"/>
          </a:p>
        </p:txBody>
      </p:sp>
      <p:sp>
        <p:nvSpPr>
          <p:cNvPr id="3" name="ZoneTexte 2"/>
          <p:cNvSpPr txBox="1"/>
          <p:nvPr/>
        </p:nvSpPr>
        <p:spPr>
          <a:xfrm>
            <a:off x="758509" y="2028733"/>
            <a:ext cx="8149559" cy="3693319"/>
          </a:xfrm>
          <a:prstGeom prst="rect">
            <a:avLst/>
          </a:prstGeom>
          <a:noFill/>
        </p:spPr>
        <p:txBody>
          <a:bodyPr wrap="square" rtlCol="0">
            <a:spAutoFit/>
          </a:bodyPr>
          <a:lstStyle/>
          <a:p>
            <a:pPr marL="285750" indent="-285750">
              <a:buFont typeface="Wingdings" charset="2"/>
              <a:buChar char="§"/>
            </a:pPr>
            <a:r>
              <a:rPr lang="fr-FR" dirty="0" smtClean="0"/>
              <a:t>Essor économique, industriel et démographique en Allemagne (1913, 2</a:t>
            </a:r>
            <a:r>
              <a:rPr lang="fr-FR" baseline="30000" dirty="0" smtClean="0"/>
              <a:t>ème</a:t>
            </a:r>
            <a:r>
              <a:rPr lang="fr-FR" dirty="0" smtClean="0"/>
              <a:t> puissance industrielle mondiale)</a:t>
            </a:r>
          </a:p>
          <a:p>
            <a:pPr marL="285750" indent="-285750">
              <a:buFont typeface="Wingdings" charset="2"/>
              <a:buChar char="§"/>
            </a:pPr>
            <a:r>
              <a:rPr lang="fr-FR" dirty="0" smtClean="0"/>
              <a:t>Donc, de violents contrastes sociaux apparaissent (ouvriers/bourgeois) et des mouvements de jeunes contestataires apparaissent. </a:t>
            </a:r>
            <a:endParaRPr lang="fr-FR" dirty="0"/>
          </a:p>
          <a:p>
            <a:pPr marL="285750" indent="-285750">
              <a:buFont typeface="Wingdings" charset="2"/>
              <a:buChar char="§"/>
            </a:pPr>
            <a:r>
              <a:rPr lang="fr-FR" dirty="0" smtClean="0"/>
              <a:t>Or, Guillaume II prône pour un nationalisme impérial et développe une politique étrangère agressive.   </a:t>
            </a:r>
          </a:p>
          <a:p>
            <a:pPr marL="285750" indent="-285750">
              <a:buFont typeface="Wingdings" charset="2"/>
              <a:buChar char="§"/>
            </a:pPr>
            <a:r>
              <a:rPr lang="fr-FR" dirty="0" smtClean="0"/>
              <a:t>1914, la guerre éclate. Beaucoup d’artistes se portent volontaires. Le milieu expressionniste révolté contre le conformisme voit cette guerre comme une libération. </a:t>
            </a:r>
          </a:p>
          <a:p>
            <a:pPr marL="285750" indent="-285750">
              <a:buFont typeface="Wingdings" charset="2"/>
              <a:buChar char="§"/>
            </a:pPr>
            <a:endParaRPr lang="fr-FR" dirty="0"/>
          </a:p>
          <a:p>
            <a:r>
              <a:rPr lang="fr-FR" dirty="0" smtClean="0"/>
              <a:t>En conclusion, la </a:t>
            </a:r>
            <a:r>
              <a:rPr lang="fr-FR" dirty="0"/>
              <a:t>société est à la fois dynamique et verrouillée. Les angoisses face à la modernité, au progrès, à l urbanisation, au pressentiment de guerre se font de plus en plus forts.</a:t>
            </a:r>
            <a:endParaRPr lang="fr-FR" dirty="0" smtClean="0"/>
          </a:p>
          <a:p>
            <a:endParaRPr lang="fr-FR" dirty="0"/>
          </a:p>
        </p:txBody>
      </p:sp>
    </p:spTree>
    <p:extLst>
      <p:ext uri="{BB962C8B-B14F-4D97-AF65-F5344CB8AC3E}">
        <p14:creationId xmlns:p14="http://schemas.microsoft.com/office/powerpoint/2010/main" val="27356866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 name="Image 2"/>
          <p:cNvPicPr>
            <a:picLocks noChangeAspect="1"/>
          </p:cNvPicPr>
          <p:nvPr/>
        </p:nvPicPr>
        <p:blipFill>
          <a:blip r:embed="rId2"/>
          <a:stretch>
            <a:fillRect/>
          </a:stretch>
        </p:blipFill>
        <p:spPr>
          <a:xfrm>
            <a:off x="454354" y="274638"/>
            <a:ext cx="4627974" cy="6191270"/>
          </a:xfrm>
          <a:prstGeom prst="rect">
            <a:avLst/>
          </a:prstGeom>
        </p:spPr>
      </p:pic>
      <p:sp>
        <p:nvSpPr>
          <p:cNvPr id="4" name="ZoneTexte 3"/>
          <p:cNvSpPr txBox="1"/>
          <p:nvPr/>
        </p:nvSpPr>
        <p:spPr>
          <a:xfrm>
            <a:off x="5329591" y="6138764"/>
            <a:ext cx="3655676" cy="646331"/>
          </a:xfrm>
          <a:prstGeom prst="rect">
            <a:avLst/>
          </a:prstGeom>
          <a:noFill/>
        </p:spPr>
        <p:txBody>
          <a:bodyPr wrap="square" rtlCol="0">
            <a:spAutoFit/>
          </a:bodyPr>
          <a:lstStyle/>
          <a:p>
            <a:r>
              <a:rPr lang="fr-FR" dirty="0" smtClean="0"/>
              <a:t>Erich Heckel, </a:t>
            </a:r>
            <a:r>
              <a:rPr lang="fr-FR" i="1" dirty="0" smtClean="0"/>
              <a:t>Fillette debout</a:t>
            </a:r>
            <a:r>
              <a:rPr lang="fr-FR" dirty="0" smtClean="0"/>
              <a:t>, 1910, Country Museum of art, Los Angeles</a:t>
            </a:r>
            <a:endParaRPr lang="fr-FR" dirty="0"/>
          </a:p>
        </p:txBody>
      </p:sp>
      <p:sp>
        <p:nvSpPr>
          <p:cNvPr id="5" name="ZoneTexte 4"/>
          <p:cNvSpPr txBox="1"/>
          <p:nvPr/>
        </p:nvSpPr>
        <p:spPr>
          <a:xfrm>
            <a:off x="5233390" y="1693452"/>
            <a:ext cx="3751878" cy="2308324"/>
          </a:xfrm>
          <a:prstGeom prst="rect">
            <a:avLst/>
          </a:prstGeom>
          <a:noFill/>
        </p:spPr>
        <p:txBody>
          <a:bodyPr wrap="square" rtlCol="0">
            <a:spAutoFit/>
          </a:bodyPr>
          <a:lstStyle/>
          <a:p>
            <a:r>
              <a:rPr lang="fr-FR" dirty="0" smtClean="0"/>
              <a:t>But est d’installer la révolte, l’effroi, l’horreur.</a:t>
            </a:r>
          </a:p>
          <a:p>
            <a:r>
              <a:rPr lang="fr-FR" dirty="0" smtClean="0"/>
              <a:t>Ils se révoltent contre les dangers de la société moderne et les tendances esthétiques du réalisme.</a:t>
            </a:r>
          </a:p>
          <a:p>
            <a:r>
              <a:rPr lang="fr-FR" dirty="0" smtClean="0"/>
              <a:t>Le laid de vient expressif.</a:t>
            </a:r>
          </a:p>
          <a:p>
            <a:r>
              <a:rPr lang="fr-FR" dirty="0" smtClean="0"/>
              <a:t>Donc, sont contre l’harmonie, l’équilibre, la raison (les qualités du classicisme)</a:t>
            </a:r>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 name="Image 2"/>
          <p:cNvPicPr>
            <a:picLocks noChangeAspect="1"/>
          </p:cNvPicPr>
          <p:nvPr/>
        </p:nvPicPr>
        <p:blipFill>
          <a:blip r:embed="rId3"/>
          <a:stretch>
            <a:fillRect/>
          </a:stretch>
        </p:blipFill>
        <p:spPr>
          <a:xfrm>
            <a:off x="474222" y="274637"/>
            <a:ext cx="8060178" cy="5836137"/>
          </a:xfrm>
          <a:prstGeom prst="rect">
            <a:avLst/>
          </a:prstGeom>
        </p:spPr>
      </p:pic>
      <p:sp>
        <p:nvSpPr>
          <p:cNvPr id="4" name="ZoneTexte 3"/>
          <p:cNvSpPr txBox="1"/>
          <p:nvPr/>
        </p:nvSpPr>
        <p:spPr>
          <a:xfrm>
            <a:off x="481010" y="6311958"/>
            <a:ext cx="5750906" cy="369332"/>
          </a:xfrm>
          <a:prstGeom prst="rect">
            <a:avLst/>
          </a:prstGeom>
          <a:noFill/>
        </p:spPr>
        <p:txBody>
          <a:bodyPr wrap="none" rtlCol="0">
            <a:spAutoFit/>
          </a:bodyPr>
          <a:lstStyle/>
          <a:p>
            <a:r>
              <a:rPr lang="fr-FR" dirty="0" smtClean="0"/>
              <a:t>Ernst Kirchner, </a:t>
            </a:r>
            <a:r>
              <a:rPr lang="fr-FR" i="1" dirty="0" err="1" smtClean="0"/>
              <a:t>Postdamer</a:t>
            </a:r>
            <a:r>
              <a:rPr lang="fr-FR" i="1" dirty="0"/>
              <a:t> </a:t>
            </a:r>
            <a:r>
              <a:rPr lang="fr-FR" i="1" dirty="0" err="1" smtClean="0"/>
              <a:t>Platz</a:t>
            </a:r>
            <a:r>
              <a:rPr lang="fr-FR" i="1" dirty="0" smtClean="0"/>
              <a:t>, </a:t>
            </a:r>
            <a:r>
              <a:rPr lang="fr-FR" dirty="0" smtClean="0"/>
              <a:t>1914, </a:t>
            </a:r>
            <a:r>
              <a:rPr lang="fr-FR" dirty="0" err="1"/>
              <a:t>Sttaatliche</a:t>
            </a:r>
            <a:r>
              <a:rPr lang="fr-FR" dirty="0"/>
              <a:t> </a:t>
            </a:r>
            <a:r>
              <a:rPr lang="fr-FR" dirty="0" smtClean="0"/>
              <a:t>Museum, Berlin. </a:t>
            </a:r>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 name="Image 2"/>
          <p:cNvPicPr>
            <a:picLocks noChangeAspect="1"/>
          </p:cNvPicPr>
          <p:nvPr/>
        </p:nvPicPr>
        <p:blipFill>
          <a:blip r:embed="rId3"/>
          <a:stretch>
            <a:fillRect/>
          </a:stretch>
        </p:blipFill>
        <p:spPr>
          <a:xfrm>
            <a:off x="609599" y="0"/>
            <a:ext cx="5478573" cy="6547964"/>
          </a:xfrm>
          <a:prstGeom prst="rect">
            <a:avLst/>
          </a:prstGeom>
        </p:spPr>
      </p:pic>
      <p:sp>
        <p:nvSpPr>
          <p:cNvPr id="4" name="ZoneTexte 3"/>
          <p:cNvSpPr txBox="1"/>
          <p:nvPr/>
        </p:nvSpPr>
        <p:spPr>
          <a:xfrm>
            <a:off x="6211768" y="5347635"/>
            <a:ext cx="2679197" cy="1200329"/>
          </a:xfrm>
          <a:prstGeom prst="rect">
            <a:avLst/>
          </a:prstGeom>
          <a:noFill/>
        </p:spPr>
        <p:txBody>
          <a:bodyPr wrap="square" rtlCol="0">
            <a:spAutoFit/>
          </a:bodyPr>
          <a:lstStyle/>
          <a:p>
            <a:r>
              <a:rPr lang="fr-FR" dirty="0"/>
              <a:t>Ernst </a:t>
            </a:r>
            <a:r>
              <a:rPr lang="fr-FR" dirty="0" smtClean="0"/>
              <a:t>Kirchner, </a:t>
            </a:r>
            <a:r>
              <a:rPr lang="fr-FR" i="1" dirty="0" smtClean="0"/>
              <a:t>Autoportrait habillé en soldat, </a:t>
            </a:r>
            <a:endParaRPr lang="fr-FR" dirty="0" smtClean="0"/>
          </a:p>
          <a:p>
            <a:r>
              <a:rPr lang="fr-FR" dirty="0" smtClean="0"/>
              <a:t>1915, </a:t>
            </a:r>
            <a:r>
              <a:rPr lang="fr-FR" dirty="0"/>
              <a:t>Brücke </a:t>
            </a:r>
            <a:r>
              <a:rPr lang="fr-FR" dirty="0" smtClean="0"/>
              <a:t>Museum, Berlin. </a:t>
            </a:r>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 name="Image 2"/>
          <p:cNvPicPr>
            <a:picLocks noChangeAspect="1"/>
          </p:cNvPicPr>
          <p:nvPr/>
        </p:nvPicPr>
        <p:blipFill>
          <a:blip r:embed="rId3"/>
          <a:stretch>
            <a:fillRect/>
          </a:stretch>
        </p:blipFill>
        <p:spPr>
          <a:xfrm>
            <a:off x="609600" y="274637"/>
            <a:ext cx="6089394" cy="5717741"/>
          </a:xfrm>
          <a:prstGeom prst="rect">
            <a:avLst/>
          </a:prstGeom>
        </p:spPr>
      </p:pic>
      <p:sp>
        <p:nvSpPr>
          <p:cNvPr id="4" name="ZoneTexte 3"/>
          <p:cNvSpPr txBox="1"/>
          <p:nvPr/>
        </p:nvSpPr>
        <p:spPr>
          <a:xfrm>
            <a:off x="654915" y="6250329"/>
            <a:ext cx="2947288" cy="369332"/>
          </a:xfrm>
          <a:prstGeom prst="rect">
            <a:avLst/>
          </a:prstGeom>
          <a:noFill/>
        </p:spPr>
        <p:txBody>
          <a:bodyPr wrap="none" rtlCol="0">
            <a:spAutoFit/>
          </a:bodyPr>
          <a:lstStyle/>
          <a:p>
            <a:r>
              <a:rPr lang="fr-FR" dirty="0" smtClean="0"/>
              <a:t>Emil Nolde, </a:t>
            </a:r>
            <a:r>
              <a:rPr lang="fr-FR" i="1" dirty="0" smtClean="0"/>
              <a:t>Les masques, </a:t>
            </a:r>
            <a:r>
              <a:rPr lang="fr-FR" dirty="0" smtClean="0"/>
              <a:t>1913.</a:t>
            </a:r>
            <a:r>
              <a:rPr lang="fr-FR" i="1" dirty="0" smtClean="0"/>
              <a:t> </a:t>
            </a:r>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 name="Image 2"/>
          <p:cNvPicPr>
            <a:picLocks noChangeAspect="1"/>
          </p:cNvPicPr>
          <p:nvPr/>
        </p:nvPicPr>
        <p:blipFill>
          <a:blip r:embed="rId2"/>
          <a:stretch>
            <a:fillRect/>
          </a:stretch>
        </p:blipFill>
        <p:spPr>
          <a:xfrm>
            <a:off x="1421690" y="274638"/>
            <a:ext cx="6351043" cy="5555848"/>
          </a:xfrm>
          <a:prstGeom prst="rect">
            <a:avLst/>
          </a:prstGeom>
        </p:spPr>
      </p:pic>
      <p:sp>
        <p:nvSpPr>
          <p:cNvPr id="4" name="ZoneTexte 3"/>
          <p:cNvSpPr txBox="1"/>
          <p:nvPr/>
        </p:nvSpPr>
        <p:spPr>
          <a:xfrm>
            <a:off x="1468597" y="6270171"/>
            <a:ext cx="5389400" cy="369332"/>
          </a:xfrm>
          <a:prstGeom prst="rect">
            <a:avLst/>
          </a:prstGeom>
          <a:noFill/>
        </p:spPr>
        <p:txBody>
          <a:bodyPr wrap="none" rtlCol="0">
            <a:spAutoFit/>
          </a:bodyPr>
          <a:lstStyle/>
          <a:p>
            <a:r>
              <a:rPr lang="fr-FR" dirty="0" smtClean="0"/>
              <a:t>Egon Schiele, </a:t>
            </a:r>
            <a:r>
              <a:rPr lang="fr-FR" i="1" dirty="0" smtClean="0"/>
              <a:t>Le cardinal et la none, </a:t>
            </a:r>
            <a:r>
              <a:rPr lang="fr-FR" dirty="0" smtClean="0"/>
              <a:t>1912, </a:t>
            </a:r>
            <a:r>
              <a:rPr lang="fr-FR" dirty="0" err="1" smtClean="0"/>
              <a:t>Leopold</a:t>
            </a:r>
            <a:r>
              <a:rPr lang="fr-FR" dirty="0" smtClean="0"/>
              <a:t> Museum. </a:t>
            </a:r>
            <a:r>
              <a:rPr lang="fr-FR" i="1" dirty="0" smtClean="0"/>
              <a:t> </a:t>
            </a:r>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 name="Image 2"/>
          <p:cNvPicPr>
            <a:picLocks noChangeAspect="1"/>
          </p:cNvPicPr>
          <p:nvPr/>
        </p:nvPicPr>
        <p:blipFill>
          <a:blip r:embed="rId2"/>
          <a:stretch>
            <a:fillRect/>
          </a:stretch>
        </p:blipFill>
        <p:spPr>
          <a:xfrm>
            <a:off x="609600" y="274638"/>
            <a:ext cx="3907268" cy="5965096"/>
          </a:xfrm>
          <a:prstGeom prst="rect">
            <a:avLst/>
          </a:prstGeom>
        </p:spPr>
      </p:pic>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Tree>
    <p:extLst>
      <p:ext uri="{BB962C8B-B14F-4D97-AF65-F5344CB8AC3E}">
        <p14:creationId xmlns:p14="http://schemas.microsoft.com/office/powerpoint/2010/main" val="20941208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9527" y="273684"/>
            <a:ext cx="4468680" cy="6194849"/>
          </a:xfrm>
          <a:prstGeom prst="rect">
            <a:avLst/>
          </a:prstGeom>
          <a:ln>
            <a:noFill/>
          </a:ln>
          <a:effectLst>
            <a:softEdge rad="112500"/>
          </a:effectLst>
        </p:spPr>
      </p:pic>
      <p:sp>
        <p:nvSpPr>
          <p:cNvPr id="3" name="ZoneTexte 2"/>
          <p:cNvSpPr txBox="1"/>
          <p:nvPr/>
        </p:nvSpPr>
        <p:spPr>
          <a:xfrm>
            <a:off x="5029201" y="524932"/>
            <a:ext cx="3508434" cy="923330"/>
          </a:xfrm>
          <a:prstGeom prst="rect">
            <a:avLst/>
          </a:prstGeom>
          <a:noFill/>
        </p:spPr>
        <p:txBody>
          <a:bodyPr wrap="square" rtlCol="0">
            <a:spAutoFit/>
          </a:bodyPr>
          <a:lstStyle/>
          <a:p>
            <a:r>
              <a:rPr lang="fr-FR" b="1" dirty="0"/>
              <a:t>Die Brücke</a:t>
            </a:r>
            <a:r>
              <a:rPr lang="fr-FR" dirty="0"/>
              <a:t> (Le Pont) est un groupe d'artistes </a:t>
            </a:r>
            <a:r>
              <a:rPr lang="fr-FR" dirty="0" smtClean="0"/>
              <a:t>allemands expressionnistes formé à Dresde le 7 juin 1905. </a:t>
            </a:r>
            <a:endParaRPr lang="fr-FR" dirty="0"/>
          </a:p>
        </p:txBody>
      </p:sp>
      <p:sp>
        <p:nvSpPr>
          <p:cNvPr id="5" name="ZoneTexte 4"/>
          <p:cNvSpPr txBox="1"/>
          <p:nvPr/>
        </p:nvSpPr>
        <p:spPr>
          <a:xfrm>
            <a:off x="5538878" y="1622986"/>
            <a:ext cx="3120115" cy="1200329"/>
          </a:xfrm>
          <a:prstGeom prst="rect">
            <a:avLst/>
          </a:prstGeom>
          <a:noFill/>
        </p:spPr>
        <p:txBody>
          <a:bodyPr wrap="none" rtlCol="0">
            <a:spAutoFit/>
          </a:bodyPr>
          <a:lstStyle/>
          <a:p>
            <a:r>
              <a:rPr lang="fr-FR" dirty="0" smtClean="0"/>
              <a:t>Ernst Ludwig Kirchner (1880-1938)</a:t>
            </a:r>
          </a:p>
          <a:p>
            <a:r>
              <a:rPr lang="fr-FR" dirty="0" smtClean="0"/>
              <a:t>Erich Heckel (1883-1970)</a:t>
            </a:r>
          </a:p>
          <a:p>
            <a:r>
              <a:rPr lang="fr-FR" dirty="0" smtClean="0"/>
              <a:t>Fritz </a:t>
            </a:r>
            <a:r>
              <a:rPr lang="fr-FR" dirty="0" err="1" smtClean="0"/>
              <a:t>Bleyl</a:t>
            </a:r>
            <a:r>
              <a:rPr lang="fr-FR" dirty="0" smtClean="0"/>
              <a:t> (1880-1966)</a:t>
            </a:r>
          </a:p>
          <a:p>
            <a:r>
              <a:rPr lang="fr-FR" dirty="0" smtClean="0"/>
              <a:t>Karl Schmidt-Rottluff (1884-1976)</a:t>
            </a:r>
            <a:endParaRPr lang="fr-FR" dirty="0"/>
          </a:p>
        </p:txBody>
      </p:sp>
    </p:spTree>
    <p:extLst>
      <p:ext uri="{BB962C8B-B14F-4D97-AF65-F5344CB8AC3E}">
        <p14:creationId xmlns:p14="http://schemas.microsoft.com/office/powerpoint/2010/main" val="10983534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5091" y="212516"/>
            <a:ext cx="4000806" cy="6186813"/>
          </a:xfrm>
          <a:prstGeom prst="rect">
            <a:avLst/>
          </a:prstGeom>
          <a:ln>
            <a:noFill/>
          </a:ln>
          <a:effectLst>
            <a:softEdge rad="112500"/>
          </a:effectLst>
        </p:spPr>
      </p:pic>
      <p:sp>
        <p:nvSpPr>
          <p:cNvPr id="4" name="ZoneTexte 3"/>
          <p:cNvSpPr txBox="1"/>
          <p:nvPr/>
        </p:nvSpPr>
        <p:spPr>
          <a:xfrm>
            <a:off x="4427575" y="582158"/>
            <a:ext cx="4127699" cy="1200329"/>
          </a:xfrm>
          <a:prstGeom prst="rect">
            <a:avLst/>
          </a:prstGeom>
          <a:noFill/>
        </p:spPr>
        <p:txBody>
          <a:bodyPr wrap="square" rtlCol="0">
            <a:spAutoFit/>
          </a:bodyPr>
          <a:lstStyle/>
          <a:p>
            <a:r>
              <a:rPr lang="fr-FR" b="1" dirty="0"/>
              <a:t>Der </a:t>
            </a:r>
            <a:r>
              <a:rPr lang="fr-FR" b="1" dirty="0" err="1"/>
              <a:t>Blaue</a:t>
            </a:r>
            <a:r>
              <a:rPr lang="fr-FR" b="1" dirty="0"/>
              <a:t> </a:t>
            </a:r>
            <a:r>
              <a:rPr lang="fr-FR" b="1" dirty="0" err="1"/>
              <a:t>Reiter</a:t>
            </a:r>
            <a:r>
              <a:rPr lang="fr-FR" dirty="0"/>
              <a:t> (</a:t>
            </a:r>
            <a:r>
              <a:rPr lang="fr-FR" i="1" dirty="0"/>
              <a:t>le cavalier bleu</a:t>
            </a:r>
            <a:r>
              <a:rPr lang="fr-FR" dirty="0" smtClean="0"/>
              <a:t>)</a:t>
            </a:r>
          </a:p>
          <a:p>
            <a:r>
              <a:rPr lang="fr-FR" dirty="0"/>
              <a:t>est un groupe d'artistes </a:t>
            </a:r>
            <a:r>
              <a:rPr lang="fr-FR" dirty="0" smtClean="0"/>
              <a:t>d’inspiration expressionniste, qui s’est formé à Munich. </a:t>
            </a:r>
          </a:p>
          <a:p>
            <a:endParaRPr lang="fr-FR" dirty="0"/>
          </a:p>
        </p:txBody>
      </p:sp>
      <p:sp>
        <p:nvSpPr>
          <p:cNvPr id="5" name="ZoneTexte 4"/>
          <p:cNvSpPr txBox="1"/>
          <p:nvPr/>
        </p:nvSpPr>
        <p:spPr>
          <a:xfrm>
            <a:off x="6231314" y="1975810"/>
            <a:ext cx="1697901" cy="1477328"/>
          </a:xfrm>
          <a:prstGeom prst="rect">
            <a:avLst/>
          </a:prstGeom>
          <a:noFill/>
        </p:spPr>
        <p:txBody>
          <a:bodyPr wrap="none" rtlCol="0">
            <a:spAutoFit/>
          </a:bodyPr>
          <a:lstStyle/>
          <a:p>
            <a:r>
              <a:rPr lang="fr-FR" dirty="0" err="1" smtClean="0"/>
              <a:t>Vassily</a:t>
            </a:r>
            <a:r>
              <a:rPr lang="fr-FR" dirty="0" smtClean="0"/>
              <a:t> Kandinsky</a:t>
            </a:r>
          </a:p>
          <a:p>
            <a:r>
              <a:rPr lang="fr-FR" dirty="0" smtClean="0"/>
              <a:t>Franz Marc</a:t>
            </a:r>
          </a:p>
          <a:p>
            <a:r>
              <a:rPr lang="fr-FR" dirty="0" smtClean="0"/>
              <a:t>August Macke</a:t>
            </a:r>
          </a:p>
          <a:p>
            <a:endParaRPr lang="fr-FR" dirty="0" smtClean="0"/>
          </a:p>
          <a:p>
            <a:endParaRPr lang="fr-FR" dirty="0"/>
          </a:p>
        </p:txBody>
      </p:sp>
      <p:sp>
        <p:nvSpPr>
          <p:cNvPr id="6" name="ZoneTexte 5"/>
          <p:cNvSpPr txBox="1"/>
          <p:nvPr/>
        </p:nvSpPr>
        <p:spPr>
          <a:xfrm>
            <a:off x="4727450" y="5133577"/>
            <a:ext cx="4616806" cy="646331"/>
          </a:xfrm>
          <a:prstGeom prst="rect">
            <a:avLst/>
          </a:prstGeom>
          <a:noFill/>
        </p:spPr>
        <p:txBody>
          <a:bodyPr wrap="none" rtlCol="0">
            <a:spAutoFit/>
          </a:bodyPr>
          <a:lstStyle/>
          <a:p>
            <a:r>
              <a:rPr lang="fr-FR" dirty="0" smtClean="0"/>
              <a:t>Franz Marc, </a:t>
            </a:r>
            <a:r>
              <a:rPr lang="fr-FR" i="1" dirty="0" smtClean="0"/>
              <a:t>La Tour de chevaux bleus, </a:t>
            </a:r>
            <a:r>
              <a:rPr lang="fr-FR" dirty="0" smtClean="0"/>
              <a:t>1913, Papier, </a:t>
            </a:r>
          </a:p>
          <a:p>
            <a:r>
              <a:rPr lang="fr-FR" smtClean="0"/>
              <a:t>14x9cm,  </a:t>
            </a:r>
            <a:endParaRPr lang="fr-FR"/>
          </a:p>
        </p:txBody>
      </p:sp>
    </p:spTree>
    <p:extLst>
      <p:ext uri="{BB962C8B-B14F-4D97-AF65-F5344CB8AC3E}">
        <p14:creationId xmlns:p14="http://schemas.microsoft.com/office/powerpoint/2010/main" val="12942561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Précurseurs de l’expressionnisme</a:t>
            </a:r>
            <a:endParaRPr lang="fr-FR" dirty="0"/>
          </a:p>
        </p:txBody>
      </p:sp>
    </p:spTree>
    <p:extLst>
      <p:ext uri="{BB962C8B-B14F-4D97-AF65-F5344CB8AC3E}">
        <p14:creationId xmlns:p14="http://schemas.microsoft.com/office/powerpoint/2010/main" val="37390489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3567" y="0"/>
            <a:ext cx="5299956" cy="6858000"/>
          </a:xfrm>
          <a:prstGeom prst="rect">
            <a:avLst/>
          </a:prstGeom>
          <a:ln>
            <a:noFill/>
          </a:ln>
          <a:effectLst>
            <a:softEdge rad="112500"/>
          </a:effectLst>
        </p:spPr>
      </p:pic>
      <p:sp>
        <p:nvSpPr>
          <p:cNvPr id="3" name="ZoneTexte 2"/>
          <p:cNvSpPr txBox="1"/>
          <p:nvPr/>
        </p:nvSpPr>
        <p:spPr>
          <a:xfrm>
            <a:off x="5689600" y="4470890"/>
            <a:ext cx="3165549" cy="1200329"/>
          </a:xfrm>
          <a:prstGeom prst="rect">
            <a:avLst/>
          </a:prstGeom>
          <a:noFill/>
        </p:spPr>
        <p:txBody>
          <a:bodyPr wrap="square" rtlCol="0">
            <a:spAutoFit/>
          </a:bodyPr>
          <a:lstStyle/>
          <a:p>
            <a:r>
              <a:rPr lang="fr-FR" dirty="0" smtClean="0"/>
              <a:t>Edward  Munch, </a:t>
            </a:r>
            <a:r>
              <a:rPr lang="fr-FR" i="1" dirty="0" smtClean="0"/>
              <a:t>le cri, </a:t>
            </a:r>
            <a:r>
              <a:rPr lang="fr-FR" dirty="0" smtClean="0"/>
              <a:t>1893, Tempera sur carton (une des 4 versions), </a:t>
            </a:r>
          </a:p>
          <a:p>
            <a:r>
              <a:rPr lang="fr-FR" dirty="0" smtClean="0"/>
              <a:t>83 x 66cm, Musée Munch, Oslo </a:t>
            </a:r>
            <a:endParaRPr lang="fr-FR" dirty="0"/>
          </a:p>
        </p:txBody>
      </p:sp>
    </p:spTree>
    <p:extLst>
      <p:ext uri="{BB962C8B-B14F-4D97-AF65-F5344CB8AC3E}">
        <p14:creationId xmlns:p14="http://schemas.microsoft.com/office/powerpoint/2010/main" val="2804255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26067" y="0"/>
            <a:ext cx="7057898" cy="5638800"/>
          </a:xfrm>
          <a:prstGeom prst="rect">
            <a:avLst/>
          </a:prstGeom>
        </p:spPr>
      </p:pic>
      <p:sp>
        <p:nvSpPr>
          <p:cNvPr id="3" name="ZoneTexte 2"/>
          <p:cNvSpPr txBox="1"/>
          <p:nvPr/>
        </p:nvSpPr>
        <p:spPr>
          <a:xfrm>
            <a:off x="1185333" y="6163733"/>
            <a:ext cx="7301999" cy="369332"/>
          </a:xfrm>
          <a:prstGeom prst="rect">
            <a:avLst/>
          </a:prstGeom>
          <a:noFill/>
        </p:spPr>
        <p:txBody>
          <a:bodyPr wrap="none" rtlCol="0">
            <a:spAutoFit/>
          </a:bodyPr>
          <a:lstStyle/>
          <a:p>
            <a:r>
              <a:rPr lang="fr-FR" dirty="0" smtClean="0"/>
              <a:t>Vincent Van Gogh, </a:t>
            </a:r>
            <a:r>
              <a:rPr lang="fr-FR" i="1" dirty="0" smtClean="0"/>
              <a:t>La nuit étoilée, </a:t>
            </a:r>
            <a:r>
              <a:rPr lang="fr-FR" dirty="0" smtClean="0"/>
              <a:t>1889, Huile sur toile, 73 x 92cm, Moma, New-York. </a:t>
            </a:r>
            <a:endParaRPr lang="fr-FR" dirty="0"/>
          </a:p>
        </p:txBody>
      </p:sp>
    </p:spTree>
    <p:extLst>
      <p:ext uri="{BB962C8B-B14F-4D97-AF65-F5344CB8AC3E}">
        <p14:creationId xmlns:p14="http://schemas.microsoft.com/office/powerpoint/2010/main" val="362553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69333"/>
            <a:ext cx="9144000" cy="5314950"/>
          </a:xfrm>
          <a:prstGeom prst="rect">
            <a:avLst/>
          </a:prstGeom>
          <a:ln>
            <a:noFill/>
          </a:ln>
          <a:effectLst>
            <a:softEdge rad="112500"/>
          </a:effectLst>
        </p:spPr>
      </p:pic>
      <p:sp>
        <p:nvSpPr>
          <p:cNvPr id="3" name="ZoneTexte 2"/>
          <p:cNvSpPr txBox="1"/>
          <p:nvPr/>
        </p:nvSpPr>
        <p:spPr>
          <a:xfrm>
            <a:off x="237067" y="6129867"/>
            <a:ext cx="8754533" cy="646331"/>
          </a:xfrm>
          <a:prstGeom prst="rect">
            <a:avLst/>
          </a:prstGeom>
          <a:noFill/>
        </p:spPr>
        <p:txBody>
          <a:bodyPr wrap="square" rtlCol="0">
            <a:spAutoFit/>
          </a:bodyPr>
          <a:lstStyle/>
          <a:p>
            <a:r>
              <a:rPr lang="fr-FR" dirty="0" smtClean="0"/>
              <a:t>James Ensor, </a:t>
            </a:r>
            <a:r>
              <a:rPr lang="fr-FR" i="1" dirty="0" smtClean="0"/>
              <a:t>L’entrée du christ à Bruxelles, </a:t>
            </a:r>
            <a:r>
              <a:rPr lang="fr-FR" dirty="0" smtClean="0"/>
              <a:t>1888, Huile sur toile, 253 x 431cm, Musée Getty, Los Angeles </a:t>
            </a:r>
            <a:endParaRPr lang="fr-FR" dirty="0"/>
          </a:p>
        </p:txBody>
      </p:sp>
    </p:spTree>
    <p:extLst>
      <p:ext uri="{BB962C8B-B14F-4D97-AF65-F5344CB8AC3E}">
        <p14:creationId xmlns:p14="http://schemas.microsoft.com/office/powerpoint/2010/main" val="725737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Deux sources principales</a:t>
            </a:r>
            <a:br>
              <a:rPr lang="fr-FR" dirty="0" smtClean="0"/>
            </a:br>
            <a:r>
              <a:rPr lang="fr-FR" dirty="0" smtClean="0"/>
              <a:t> </a:t>
            </a:r>
            <a:endParaRPr lang="fr-FR" dirty="0"/>
          </a:p>
        </p:txBody>
      </p:sp>
      <p:sp>
        <p:nvSpPr>
          <p:cNvPr id="3" name="ZoneTexte 2"/>
          <p:cNvSpPr txBox="1"/>
          <p:nvPr/>
        </p:nvSpPr>
        <p:spPr>
          <a:xfrm>
            <a:off x="723229" y="1905245"/>
            <a:ext cx="3616147" cy="1077218"/>
          </a:xfrm>
          <a:prstGeom prst="rect">
            <a:avLst/>
          </a:prstGeom>
          <a:noFill/>
        </p:spPr>
        <p:txBody>
          <a:bodyPr wrap="square" rtlCol="0">
            <a:spAutoFit/>
          </a:bodyPr>
          <a:lstStyle/>
          <a:p>
            <a:pPr marL="285750" indent="-285750">
              <a:buFont typeface="Wingdings" charset="2"/>
              <a:buChar char="§"/>
            </a:pPr>
            <a:r>
              <a:rPr lang="fr-FR" sz="3200" dirty="0" smtClean="0"/>
              <a:t>L’art gothique</a:t>
            </a:r>
          </a:p>
          <a:p>
            <a:pPr marL="285750" indent="-285750">
              <a:buFont typeface="Wingdings" charset="2"/>
              <a:buChar char="§"/>
            </a:pPr>
            <a:r>
              <a:rPr lang="fr-FR" sz="3200" dirty="0" smtClean="0"/>
              <a:t>L’art primitif</a:t>
            </a:r>
            <a:endParaRPr lang="fr-FR" sz="3200" dirty="0"/>
          </a:p>
        </p:txBody>
      </p:sp>
    </p:spTree>
    <p:extLst>
      <p:ext uri="{BB962C8B-B14F-4D97-AF65-F5344CB8AC3E}">
        <p14:creationId xmlns:p14="http://schemas.microsoft.com/office/powerpoint/2010/main" val="25868658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788</TotalTime>
  <Words>667</Words>
  <Application>Microsoft Macintosh PowerPoint</Application>
  <PresentationFormat>Présentation à l'écran (4:3)</PresentationFormat>
  <Paragraphs>58</Paragraphs>
  <Slides>29</Slides>
  <Notes>3</Notes>
  <HiddenSlides>0</HiddenSlides>
  <MMClips>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Horizon</vt:lpstr>
      <vt:lpstr>L’expressionnisme</vt:lpstr>
      <vt:lpstr>Contexte</vt:lpstr>
      <vt:lpstr>Présentation PowerPoint</vt:lpstr>
      <vt:lpstr>Présentation PowerPoint</vt:lpstr>
      <vt:lpstr>Précurseurs de l’expressionnisme</vt:lpstr>
      <vt:lpstr>Présentation PowerPoint</vt:lpstr>
      <vt:lpstr>Présentation PowerPoint</vt:lpstr>
      <vt:lpstr>Présentation PowerPoint</vt:lpstr>
      <vt:lpstr>Deux sources principales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caractéristiques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Annabelle Pinon</dc:creator>
  <cp:lastModifiedBy>Annabelle Pinon</cp:lastModifiedBy>
  <cp:revision>22</cp:revision>
  <dcterms:created xsi:type="dcterms:W3CDTF">2013-01-20T15:15:43Z</dcterms:created>
  <dcterms:modified xsi:type="dcterms:W3CDTF">2013-01-25T10:18:38Z</dcterms:modified>
</cp:coreProperties>
</file>