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FE82-BAA3-418A-99D0-2C11CA2BE648}" type="datetimeFigureOut">
              <a:rPr lang="fr-FR" smtClean="0"/>
              <a:t>12/05/2013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BA19-0688-449B-A160-98355FAF23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FE82-BAA3-418A-99D0-2C11CA2BE648}" type="datetimeFigureOut">
              <a:rPr lang="fr-FR" smtClean="0"/>
              <a:t>12/05/2013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BA19-0688-449B-A160-98355FAF23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FE82-BAA3-418A-99D0-2C11CA2BE648}" type="datetimeFigureOut">
              <a:rPr lang="fr-FR" smtClean="0"/>
              <a:t>12/05/2013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BA19-0688-449B-A160-98355FAF2358}" type="slidenum">
              <a:rPr lang="fr-FR" smtClean="0"/>
              <a:t>‹N°›</a:t>
            </a:fld>
            <a:endParaRPr lang="fr-F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FE82-BAA3-418A-99D0-2C11CA2BE648}" type="datetimeFigureOut">
              <a:rPr lang="fr-FR" smtClean="0"/>
              <a:t>12/05/2013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BA19-0688-449B-A160-98355FAF2358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FE82-BAA3-418A-99D0-2C11CA2BE648}" type="datetimeFigureOut">
              <a:rPr lang="fr-FR" smtClean="0"/>
              <a:t>12/05/2013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BA19-0688-449B-A160-98355FAF23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FE82-BAA3-418A-99D0-2C11CA2BE648}" type="datetimeFigureOut">
              <a:rPr lang="fr-FR" smtClean="0"/>
              <a:t>12/05/2013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BA19-0688-449B-A160-98355FAF2358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FE82-BAA3-418A-99D0-2C11CA2BE648}" type="datetimeFigureOut">
              <a:rPr lang="fr-FR" smtClean="0"/>
              <a:t>12/05/2013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BA19-0688-449B-A160-98355FAF23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FE82-BAA3-418A-99D0-2C11CA2BE648}" type="datetimeFigureOut">
              <a:rPr lang="fr-FR" smtClean="0"/>
              <a:t>12/05/2013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BA19-0688-449B-A160-98355FAF23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FE82-BAA3-418A-99D0-2C11CA2BE648}" type="datetimeFigureOut">
              <a:rPr lang="fr-FR" smtClean="0"/>
              <a:t>12/05/2013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BA19-0688-449B-A160-98355FAF235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FE82-BAA3-418A-99D0-2C11CA2BE648}" type="datetimeFigureOut">
              <a:rPr lang="fr-FR" smtClean="0"/>
              <a:t>12/05/2013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BA19-0688-449B-A160-98355FAF2358}" type="slidenum">
              <a:rPr lang="fr-FR" smtClean="0"/>
              <a:t>‹N°›</a:t>
            </a:fld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FE82-BAA3-418A-99D0-2C11CA2BE648}" type="datetimeFigureOut">
              <a:rPr lang="fr-FR" smtClean="0"/>
              <a:t>12/05/2013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2BA19-0688-449B-A160-98355FAF2358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2AAFE82-BAA3-418A-99D0-2C11CA2BE648}" type="datetimeFigureOut">
              <a:rPr lang="fr-FR" smtClean="0"/>
              <a:t>12/05/2013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E92BA19-0688-449B-A160-98355FAF2358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Généralités en psychologie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Cours de Mme Audrey </a:t>
            </a:r>
            <a:r>
              <a:rPr lang="fr-FR" dirty="0" err="1" smtClean="0"/>
              <a:t>Gaussorgues</a:t>
            </a:r>
            <a:endParaRPr lang="fr-FR" dirty="0" smtClean="0"/>
          </a:p>
          <a:p>
            <a:r>
              <a:rPr lang="fr-FR" dirty="0" smtClean="0"/>
              <a:t>IFAS Clermont</a:t>
            </a:r>
          </a:p>
          <a:p>
            <a:r>
              <a:rPr lang="fr-FR" dirty="0" smtClean="0"/>
              <a:t>13 mai 2013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660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72067" y="2924943"/>
            <a:ext cx="7408333" cy="3201219"/>
          </a:xfrm>
        </p:spPr>
        <p:txBody>
          <a:bodyPr/>
          <a:lstStyle/>
          <a:p>
            <a:r>
              <a:rPr lang="fr-FR" dirty="0" smtClean="0"/>
              <a:t>Les stades du développement psycho-affectif : </a:t>
            </a:r>
          </a:p>
          <a:p>
            <a:pPr marL="0" indent="0">
              <a:buNone/>
            </a:pPr>
            <a:endParaRPr lang="fr-FR" dirty="0" smtClean="0"/>
          </a:p>
          <a:p>
            <a:pPr lvl="1"/>
            <a:r>
              <a:rPr lang="fr-FR" dirty="0" smtClean="0"/>
              <a:t>Stade oral : naissance à 12 mois</a:t>
            </a:r>
          </a:p>
          <a:p>
            <a:pPr lvl="1"/>
            <a:r>
              <a:rPr lang="fr-FR" dirty="0" smtClean="0"/>
              <a:t>Stade anal : de 1 à 3 ans </a:t>
            </a:r>
          </a:p>
          <a:p>
            <a:pPr lvl="1"/>
            <a:r>
              <a:rPr lang="fr-FR" dirty="0" smtClean="0"/>
              <a:t>Stade phallique : période du conflit </a:t>
            </a:r>
            <a:r>
              <a:rPr lang="fr-FR" dirty="0" err="1" smtClean="0"/>
              <a:t>oedipien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La phase de latence 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69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/>
          </a:bodyPr>
          <a:lstStyle/>
          <a:p>
            <a:r>
              <a:rPr lang="fr-FR" dirty="0" smtClean="0"/>
              <a:t>Les mécanismes de défense </a:t>
            </a:r>
          </a:p>
          <a:p>
            <a:pPr marL="0" indent="0">
              <a:buNone/>
            </a:pPr>
            <a:r>
              <a:rPr lang="fr-FR" dirty="0" smtClean="0"/>
              <a:t>	- le refoulement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la formation réactionnelle </a:t>
            </a:r>
          </a:p>
          <a:p>
            <a:pPr marL="0" indent="0">
              <a:buNone/>
            </a:pPr>
            <a:r>
              <a:rPr lang="fr-FR" dirty="0" smtClean="0"/>
              <a:t>	- l’isolation 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le déplacement 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l’annulation rétroactive 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le retournement contre soi 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le renversement de la pulsion en son contraire 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la rationalisation 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la dénégation 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la sublimation 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l’inhibition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175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72067" y="3140967"/>
            <a:ext cx="7408333" cy="2985195"/>
          </a:xfrm>
        </p:spPr>
        <p:txBody>
          <a:bodyPr/>
          <a:lstStyle/>
          <a:p>
            <a:r>
              <a:rPr lang="fr-FR" dirty="0" smtClean="0"/>
              <a:t>Le premier a étudié le développement de l’intelligence chez l’enfant est Piaget. </a:t>
            </a:r>
          </a:p>
          <a:p>
            <a:r>
              <a:rPr lang="fr-FR" dirty="0" smtClean="0"/>
              <a:t>L’intelligence est définie comme l’adaptation. </a:t>
            </a:r>
          </a:p>
          <a:p>
            <a:pPr marL="0" indent="0">
              <a:buNone/>
            </a:pPr>
            <a:r>
              <a:rPr lang="fr-FR" dirty="0" smtClean="0"/>
              <a:t>	= capacité à résoudre les nouveaux problèmes. </a:t>
            </a:r>
          </a:p>
          <a:p>
            <a:r>
              <a:rPr lang="fr-FR" dirty="0" smtClean="0"/>
              <a:t>Equilibration entre assimilation et accommodation. 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B. Le développement cognitif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757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72067" y="2924943"/>
            <a:ext cx="7408333" cy="3201219"/>
          </a:xfrm>
        </p:spPr>
        <p:txBody>
          <a:bodyPr/>
          <a:lstStyle/>
          <a:p>
            <a:r>
              <a:rPr lang="fr-FR" dirty="0" smtClean="0"/>
              <a:t>Il détermine 4 facteurs de développement : </a:t>
            </a:r>
          </a:p>
          <a:p>
            <a:pPr>
              <a:buFontTx/>
              <a:buChar char="-"/>
            </a:pPr>
            <a:r>
              <a:rPr lang="fr-FR" dirty="0" smtClean="0"/>
              <a:t>La maturation du système nerveux </a:t>
            </a:r>
          </a:p>
          <a:p>
            <a:pPr>
              <a:buFontTx/>
              <a:buChar char="-"/>
            </a:pPr>
            <a:r>
              <a:rPr lang="fr-FR" dirty="0" smtClean="0"/>
              <a:t>L’expérience physique et logico-mathématique </a:t>
            </a:r>
          </a:p>
          <a:p>
            <a:pPr>
              <a:buFontTx/>
              <a:buChar char="-"/>
            </a:pPr>
            <a:r>
              <a:rPr lang="fr-FR" dirty="0" smtClean="0"/>
              <a:t>Les facteurs sociaux </a:t>
            </a:r>
          </a:p>
          <a:p>
            <a:pPr>
              <a:buFontTx/>
              <a:buChar char="-"/>
            </a:pPr>
            <a:r>
              <a:rPr lang="fr-FR" dirty="0" smtClean="0"/>
              <a:t>L’équilibration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054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72067" y="2996951"/>
            <a:ext cx="7408333" cy="3129211"/>
          </a:xfrm>
        </p:spPr>
        <p:txBody>
          <a:bodyPr/>
          <a:lstStyle/>
          <a:p>
            <a:r>
              <a:rPr lang="fr-FR" dirty="0" smtClean="0"/>
              <a:t>Il a élaboré 4 stades de développement cognitif : </a:t>
            </a:r>
          </a:p>
          <a:p>
            <a:pPr>
              <a:buFontTx/>
              <a:buChar char="-"/>
            </a:pPr>
            <a:r>
              <a:rPr lang="fr-FR" dirty="0" smtClean="0"/>
              <a:t>Le stade sensori-moteur (0-2 ans)</a:t>
            </a:r>
          </a:p>
          <a:p>
            <a:pPr>
              <a:buFontTx/>
              <a:buChar char="-"/>
            </a:pPr>
            <a:r>
              <a:rPr lang="fr-FR" dirty="0" smtClean="0"/>
              <a:t>Le stade </a:t>
            </a:r>
            <a:r>
              <a:rPr lang="fr-FR" dirty="0" err="1" smtClean="0"/>
              <a:t>pré-opératoire</a:t>
            </a:r>
            <a:r>
              <a:rPr lang="fr-FR" dirty="0" smtClean="0"/>
              <a:t> (2-7 ans)</a:t>
            </a:r>
          </a:p>
          <a:p>
            <a:pPr>
              <a:buFontTx/>
              <a:buChar char="-"/>
            </a:pPr>
            <a:r>
              <a:rPr lang="fr-FR" dirty="0" smtClean="0"/>
              <a:t>Le stade opératoire (7-12 ans) </a:t>
            </a:r>
          </a:p>
          <a:p>
            <a:pPr>
              <a:buFontTx/>
              <a:buChar char="-"/>
            </a:pPr>
            <a:r>
              <a:rPr lang="fr-FR" dirty="0" smtClean="0"/>
              <a:t>La pensée formelle (12 ans et +)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51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72067" y="3212975"/>
            <a:ext cx="7408333" cy="2913187"/>
          </a:xfrm>
        </p:spPr>
        <p:txBody>
          <a:bodyPr/>
          <a:lstStyle/>
          <a:p>
            <a:r>
              <a:rPr lang="fr-FR" dirty="0" smtClean="0"/>
              <a:t>Pour les théories comportementalismes, ce n’est pas le monde extérieur qui est la cause de nos émotions et humeur mais la représentation que l’on en a et les pensées qui nous traversent l’esprit.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C. Cognitions et schémas de pensée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173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3 types de structures : </a:t>
            </a:r>
          </a:p>
          <a:p>
            <a:pPr>
              <a:buFontTx/>
              <a:buChar char="-"/>
            </a:pPr>
            <a:r>
              <a:rPr lang="fr-FR" dirty="0" smtClean="0"/>
              <a:t>Les schémas </a:t>
            </a:r>
          </a:p>
          <a:p>
            <a:pPr>
              <a:buFontTx/>
              <a:buChar char="-"/>
            </a:pPr>
            <a:r>
              <a:rPr lang="fr-FR" dirty="0" smtClean="0"/>
              <a:t>Les processus </a:t>
            </a:r>
          </a:p>
          <a:p>
            <a:pPr>
              <a:buFontTx/>
              <a:buChar char="-"/>
            </a:pPr>
            <a:r>
              <a:rPr lang="fr-FR" dirty="0" smtClean="0"/>
              <a:t>Les cognitions 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 smtClean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25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cognitions peuvent porter : </a:t>
            </a:r>
          </a:p>
          <a:p>
            <a:pPr>
              <a:buFontTx/>
              <a:buChar char="-"/>
            </a:pPr>
            <a:r>
              <a:rPr lang="fr-FR" dirty="0" smtClean="0"/>
              <a:t>Sur soi</a:t>
            </a:r>
          </a:p>
          <a:p>
            <a:pPr>
              <a:buFontTx/>
              <a:buChar char="-"/>
            </a:pPr>
            <a:r>
              <a:rPr lang="fr-FR" dirty="0" smtClean="0"/>
              <a:t>Sur l’environnement </a:t>
            </a:r>
          </a:p>
          <a:p>
            <a:pPr>
              <a:buFontTx/>
              <a:buChar char="-"/>
            </a:pPr>
            <a:r>
              <a:rPr lang="fr-FR" dirty="0" smtClean="0"/>
              <a:t>Sur l’avenir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Elles sont spécifiques, précises, courtes, douloureuses, plausibles, répétitives, brusques, autonomes. 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071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fr-FR" dirty="0" smtClean="0"/>
              <a:t>Les processus cognitifs principaux sont : </a:t>
            </a:r>
          </a:p>
          <a:p>
            <a:pPr>
              <a:buFontTx/>
              <a:buChar char="-"/>
            </a:pPr>
            <a:r>
              <a:rPr lang="fr-FR" dirty="0" smtClean="0"/>
              <a:t>La sur-généralisation </a:t>
            </a:r>
          </a:p>
          <a:p>
            <a:pPr>
              <a:buFontTx/>
              <a:buChar char="-"/>
            </a:pPr>
            <a:r>
              <a:rPr lang="fr-FR" dirty="0" smtClean="0"/>
              <a:t>L’abstraction sélective </a:t>
            </a:r>
          </a:p>
          <a:p>
            <a:pPr>
              <a:buFontTx/>
              <a:buChar char="-"/>
            </a:pPr>
            <a:r>
              <a:rPr lang="fr-FR" dirty="0" smtClean="0"/>
              <a:t>L’inférence arbitraire </a:t>
            </a:r>
          </a:p>
          <a:p>
            <a:pPr>
              <a:buFontTx/>
              <a:buChar char="-"/>
            </a:pPr>
            <a:r>
              <a:rPr lang="fr-FR" dirty="0" smtClean="0"/>
              <a:t>La personnalisation </a:t>
            </a:r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Également : la pensée dichotomique, la disqualification du positif, l’exagération et la minimisation, les fausses obligations, le raisonnement émotionnel.  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455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Les schémas cognitifs ont la forme d’impératifs moraux ou d’injonctions absolues. 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Ils peuvent porter sur : </a:t>
            </a:r>
          </a:p>
          <a:p>
            <a:pPr>
              <a:buFontTx/>
              <a:buChar char="-"/>
            </a:pPr>
            <a:r>
              <a:rPr lang="fr-FR" dirty="0" smtClean="0"/>
              <a:t>l’amour</a:t>
            </a:r>
          </a:p>
          <a:p>
            <a:pPr>
              <a:buFontTx/>
              <a:buChar char="-"/>
            </a:pPr>
            <a:r>
              <a:rPr lang="fr-FR" dirty="0" smtClean="0"/>
              <a:t>L’autonomie </a:t>
            </a:r>
          </a:p>
          <a:p>
            <a:pPr>
              <a:buFontTx/>
              <a:buChar char="-"/>
            </a:pPr>
            <a:r>
              <a:rPr lang="fr-FR" dirty="0" smtClean="0"/>
              <a:t>La performance </a:t>
            </a:r>
          </a:p>
          <a:p>
            <a:pPr>
              <a:buFontTx/>
              <a:buChar char="-"/>
            </a:pPr>
            <a:r>
              <a:rPr lang="fr-FR" dirty="0" smtClean="0"/>
              <a:t>L’approbation </a:t>
            </a:r>
          </a:p>
          <a:p>
            <a:pPr>
              <a:buFontTx/>
              <a:buChar char="-"/>
            </a:pPr>
            <a:r>
              <a:rPr lang="fr-FR" dirty="0" smtClean="0"/>
              <a:t>La vigilance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783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indent="-571500">
              <a:buAutoNum type="romanUcPeriod"/>
            </a:pPr>
            <a:r>
              <a:rPr lang="fr-FR" dirty="0" smtClean="0"/>
              <a:t>Les quatre « psys »</a:t>
            </a:r>
          </a:p>
          <a:p>
            <a:pPr marL="571500" indent="-571500">
              <a:buAutoNum type="romanUcPeriod"/>
            </a:pPr>
            <a:r>
              <a:rPr lang="fr-FR" dirty="0" smtClean="0"/>
              <a:t>Les grandes notions </a:t>
            </a:r>
          </a:p>
          <a:p>
            <a:pPr marL="0" indent="0">
              <a:buNone/>
            </a:pPr>
            <a:r>
              <a:rPr lang="fr-FR" dirty="0" smtClean="0"/>
              <a:t>	a. Notions issues de la psychanalyse</a:t>
            </a:r>
          </a:p>
          <a:p>
            <a:pPr marL="0" indent="0">
              <a:buNone/>
            </a:pPr>
            <a:r>
              <a:rPr lang="fr-FR" dirty="0" smtClean="0"/>
              <a:t>	b.  Les stades de Piaget</a:t>
            </a:r>
          </a:p>
          <a:p>
            <a:pPr marL="0" indent="0">
              <a:buNone/>
            </a:pPr>
            <a:r>
              <a:rPr lang="fr-FR" dirty="0" smtClean="0"/>
              <a:t> 	c. Cognitions et schémas de pensée</a:t>
            </a:r>
          </a:p>
          <a:p>
            <a:pPr marL="0" indent="0">
              <a:buNone/>
            </a:pPr>
            <a:r>
              <a:rPr lang="fr-FR" dirty="0" smtClean="0"/>
              <a:t>	d. Construction de l’identité sociale</a:t>
            </a:r>
          </a:p>
          <a:p>
            <a:pPr marL="0" indent="0">
              <a:buNone/>
            </a:pPr>
            <a:r>
              <a:rPr lang="fr-FR" dirty="0" smtClean="0"/>
              <a:t>	e. Mécanismes de la cognition</a:t>
            </a:r>
          </a:p>
          <a:p>
            <a:pPr marL="0" indent="0">
              <a:buNone/>
            </a:pPr>
            <a:r>
              <a:rPr lang="fr-FR" dirty="0" smtClean="0"/>
              <a:t>	f.  Psychosomatique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du cours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283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r>
              <a:rPr lang="fr-FR" dirty="0" smtClean="0"/>
              <a:t>Le soi comporte 3 composantes : </a:t>
            </a:r>
          </a:p>
          <a:p>
            <a:pPr>
              <a:buFontTx/>
              <a:buChar char="-"/>
            </a:pPr>
            <a:r>
              <a:rPr lang="fr-FR" dirty="0" smtClean="0"/>
              <a:t>l’estime de soi</a:t>
            </a:r>
          </a:p>
          <a:p>
            <a:pPr>
              <a:buFontTx/>
              <a:buChar char="-"/>
            </a:pPr>
            <a:r>
              <a:rPr lang="fr-FR" dirty="0" smtClean="0"/>
              <a:t>Le concept de soi</a:t>
            </a:r>
          </a:p>
          <a:p>
            <a:pPr>
              <a:buFontTx/>
              <a:buChar char="-"/>
            </a:pPr>
            <a:r>
              <a:rPr lang="fr-FR" dirty="0" smtClean="0"/>
              <a:t>La présentation de soi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D. Construction de l’identité sociale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08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fr-FR" dirty="0" smtClean="0"/>
              <a:t>Les individus ont deux types d’identité : </a:t>
            </a:r>
          </a:p>
          <a:p>
            <a:pPr>
              <a:buFontTx/>
              <a:buChar char="-"/>
            </a:pPr>
            <a:r>
              <a:rPr lang="fr-FR" dirty="0"/>
              <a:t>L</a:t>
            </a:r>
            <a:r>
              <a:rPr lang="fr-FR" dirty="0" smtClean="0"/>
              <a:t>’identité personnelle </a:t>
            </a:r>
          </a:p>
          <a:p>
            <a:pPr>
              <a:buFontTx/>
              <a:buChar char="-"/>
            </a:pPr>
            <a:r>
              <a:rPr lang="fr-FR" dirty="0" smtClean="0"/>
              <a:t>L’identité sociale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La construction identitaire comporte 3 étapes :</a:t>
            </a:r>
          </a:p>
          <a:p>
            <a:pPr>
              <a:buFontTx/>
              <a:buChar char="-"/>
            </a:pPr>
            <a:r>
              <a:rPr lang="fr-FR" dirty="0" smtClean="0"/>
              <a:t>Imitation d’un modèle de référence</a:t>
            </a:r>
          </a:p>
          <a:p>
            <a:pPr>
              <a:buFontTx/>
              <a:buChar char="-"/>
            </a:pPr>
            <a:r>
              <a:rPr lang="fr-FR" dirty="0" smtClean="0"/>
              <a:t>Incarnation des normes</a:t>
            </a:r>
          </a:p>
          <a:p>
            <a:pPr>
              <a:buFontTx/>
              <a:buChar char="-"/>
            </a:pPr>
            <a:r>
              <a:rPr lang="fr-FR" dirty="0" smtClean="0"/>
              <a:t>Reconnaissance de soi par les autres groupes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937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7052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/>
              <a:t> A. Les stratégies d’optimisation d’impression positive </a:t>
            </a:r>
          </a:p>
          <a:p>
            <a:pPr>
              <a:buFontTx/>
              <a:buChar char="-"/>
            </a:pPr>
            <a:r>
              <a:rPr lang="fr-FR" dirty="0" smtClean="0"/>
              <a:t>Comparaison sociale favorable </a:t>
            </a:r>
          </a:p>
          <a:p>
            <a:pPr>
              <a:buFontTx/>
              <a:buChar char="-"/>
            </a:pPr>
            <a:r>
              <a:rPr lang="fr-FR" dirty="0" smtClean="0"/>
              <a:t>Modifications des comportements en fonction de l’effet désiré </a:t>
            </a:r>
          </a:p>
          <a:p>
            <a:pPr>
              <a:buFontTx/>
              <a:buChar char="-"/>
            </a:pPr>
            <a:r>
              <a:rPr lang="fr-FR" dirty="0" smtClean="0"/>
              <a:t>L’auto-handicap </a:t>
            </a:r>
          </a:p>
          <a:p>
            <a:pPr marL="0" indent="0">
              <a:buNone/>
            </a:pPr>
            <a:r>
              <a:rPr lang="fr-FR" dirty="0" smtClean="0"/>
              <a:t>B. Le biais d’auto-complaisance </a:t>
            </a:r>
          </a:p>
          <a:p>
            <a:pPr marL="0" indent="0">
              <a:buNone/>
            </a:pPr>
            <a:r>
              <a:rPr lang="fr-FR" dirty="0" smtClean="0"/>
              <a:t>C. Les comparaisons sociales </a:t>
            </a:r>
          </a:p>
          <a:p>
            <a:pPr>
              <a:buFontTx/>
              <a:buChar char="-"/>
            </a:pPr>
            <a:r>
              <a:rPr lang="fr-FR" dirty="0" smtClean="0"/>
              <a:t>Ascendante</a:t>
            </a:r>
          </a:p>
          <a:p>
            <a:pPr>
              <a:buFontTx/>
              <a:buChar char="-"/>
            </a:pPr>
            <a:r>
              <a:rPr lang="fr-FR" dirty="0" smtClean="0"/>
              <a:t>Latérale </a:t>
            </a:r>
          </a:p>
          <a:p>
            <a:pPr>
              <a:buFontTx/>
              <a:buChar char="-"/>
            </a:pPr>
            <a:r>
              <a:rPr lang="fr-FR" dirty="0" smtClean="0"/>
              <a:t>Descendante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Les techniques de valorisation de soi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824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Prenez une feuille avec 15 lignes vides.</a:t>
            </a:r>
          </a:p>
          <a:p>
            <a:r>
              <a:rPr lang="fr-FR" dirty="0" smtClean="0"/>
              <a:t>Ecrivez s’il vous plait 15 réponses différentes à la simple question « qui suis-je ?» en répondant comme si vous donniez ces réponses à vous-même. Ecrivez les réponses dans l’ordre où elles vous viennent à l’esprit sans tenir compte ni de la logique ni de l’importance de celles-ci. </a:t>
            </a:r>
          </a:p>
          <a:p>
            <a:r>
              <a:rPr lang="fr-FR" dirty="0" smtClean="0"/>
              <a:t>S’il vous plait, ne mettez pas plus de 6 ou 7 minutes à répondre.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Qui suis-je ?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787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3 fonctions de la mémoire : </a:t>
            </a:r>
          </a:p>
          <a:p>
            <a:pPr>
              <a:buFontTx/>
              <a:buChar char="-"/>
            </a:pPr>
            <a:r>
              <a:rPr lang="fr-FR" dirty="0" smtClean="0"/>
              <a:t>Réactiver le passé</a:t>
            </a:r>
          </a:p>
          <a:p>
            <a:pPr>
              <a:buFontTx/>
              <a:buChar char="-"/>
            </a:pPr>
            <a:r>
              <a:rPr lang="fr-FR" dirty="0" smtClean="0"/>
              <a:t>Structurer le présent </a:t>
            </a:r>
          </a:p>
          <a:p>
            <a:pPr>
              <a:buFontTx/>
              <a:buChar char="-"/>
            </a:pPr>
            <a:r>
              <a:rPr lang="fr-FR" dirty="0" smtClean="0"/>
              <a:t>Anticiper le futur </a:t>
            </a:r>
          </a:p>
          <a:p>
            <a:pPr>
              <a:buFontTx/>
              <a:buChar char="-"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La mémoire suit 3 étapes : </a:t>
            </a:r>
          </a:p>
          <a:p>
            <a:pPr>
              <a:buFontTx/>
              <a:buChar char="-"/>
            </a:pPr>
            <a:r>
              <a:rPr lang="fr-FR" dirty="0" smtClean="0"/>
              <a:t>l’encodage</a:t>
            </a:r>
          </a:p>
          <a:p>
            <a:pPr>
              <a:buFontTx/>
              <a:buChar char="-"/>
            </a:pPr>
            <a:r>
              <a:rPr lang="fr-FR" dirty="0" smtClean="0"/>
              <a:t>La récupération</a:t>
            </a:r>
          </a:p>
          <a:p>
            <a:pPr>
              <a:buFontTx/>
              <a:buChar char="-"/>
            </a:pPr>
            <a:r>
              <a:rPr lang="fr-FR" dirty="0" smtClean="0"/>
              <a:t>Le stockage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E. Mécanismes de la cognition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478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Les mémoires transitoires</a:t>
            </a:r>
          </a:p>
          <a:p>
            <a:pPr>
              <a:buFontTx/>
              <a:buChar char="-"/>
            </a:pPr>
            <a:r>
              <a:rPr lang="fr-FR" dirty="0" smtClean="0"/>
              <a:t>Mémoire sensorielle</a:t>
            </a:r>
          </a:p>
          <a:p>
            <a:pPr>
              <a:buFontTx/>
              <a:buChar char="-"/>
            </a:pPr>
            <a:r>
              <a:rPr lang="fr-FR" dirty="0" smtClean="0"/>
              <a:t>Mémoire à court terme </a:t>
            </a:r>
          </a:p>
          <a:p>
            <a:pPr>
              <a:buFontTx/>
              <a:buChar char="-"/>
            </a:pPr>
            <a:r>
              <a:rPr lang="fr-FR" dirty="0" smtClean="0"/>
              <a:t>Mémoire de travail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Les mémoires à long terme : </a:t>
            </a:r>
          </a:p>
          <a:p>
            <a:pPr>
              <a:buFontTx/>
              <a:buChar char="-"/>
            </a:pPr>
            <a:r>
              <a:rPr lang="fr-FR" dirty="0" smtClean="0"/>
              <a:t>La mémoire déclarative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* la mémoire épisodique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* la mémoire sémantique </a:t>
            </a:r>
          </a:p>
          <a:p>
            <a:pPr>
              <a:buFontTx/>
              <a:buChar char="-"/>
            </a:pPr>
            <a:r>
              <a:rPr lang="fr-FR" dirty="0" smtClean="0"/>
              <a:t>La mémoire procédurale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Différentes mémoires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123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Exemples de troubles psychosomatiques :</a:t>
            </a:r>
          </a:p>
          <a:p>
            <a:pPr>
              <a:buFontTx/>
              <a:buChar char="-"/>
            </a:pPr>
            <a:r>
              <a:rPr lang="fr-FR" dirty="0" smtClean="0"/>
              <a:t>l’asthme</a:t>
            </a:r>
          </a:p>
          <a:p>
            <a:pPr>
              <a:buFontTx/>
              <a:buChar char="-"/>
            </a:pPr>
            <a:r>
              <a:rPr lang="fr-FR" dirty="0" smtClean="0"/>
              <a:t>L’eczéma </a:t>
            </a:r>
          </a:p>
          <a:p>
            <a:pPr>
              <a:buFontTx/>
              <a:buChar char="-"/>
            </a:pPr>
            <a:r>
              <a:rPr lang="fr-FR" dirty="0" smtClean="0"/>
              <a:t>Les colopathies </a:t>
            </a:r>
          </a:p>
          <a:p>
            <a:pPr>
              <a:buFontTx/>
              <a:buChar char="-"/>
            </a:pPr>
            <a:r>
              <a:rPr lang="fr-FR" dirty="0" smtClean="0"/>
              <a:t>L’aggravation des </a:t>
            </a:r>
            <a:r>
              <a:rPr lang="fr-FR" dirty="0" err="1" smtClean="0"/>
              <a:t>coronopathies</a:t>
            </a: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Les céphalées </a:t>
            </a:r>
          </a:p>
          <a:p>
            <a:pPr>
              <a:buFontTx/>
              <a:buChar char="-"/>
            </a:pPr>
            <a:r>
              <a:rPr lang="fr-FR" dirty="0" smtClean="0"/>
              <a:t>Les coliques idiopathiques 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- Le stress et la douleur chronique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F. Psychosomatique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312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L’effet placebo et l’effet pygmalion</a:t>
            </a:r>
          </a:p>
          <a:p>
            <a:pPr marL="0" indent="0">
              <a:buNone/>
            </a:pPr>
            <a:r>
              <a:rPr lang="fr-FR" dirty="0" smtClean="0"/>
              <a:t> </a:t>
            </a:r>
          </a:p>
          <a:p>
            <a:r>
              <a:rPr lang="fr-FR" dirty="0" smtClean="0"/>
              <a:t>L’importance des émotions sur le corps</a:t>
            </a:r>
          </a:p>
          <a:p>
            <a:pPr marL="0" indent="0">
              <a:buNone/>
            </a:pPr>
            <a:r>
              <a:rPr lang="fr-FR" dirty="0" smtClean="0"/>
              <a:t> </a:t>
            </a:r>
          </a:p>
          <a:p>
            <a:r>
              <a:rPr lang="fr-FR" dirty="0" smtClean="0"/>
              <a:t>Le modèle bio-psycho-social, l’exemple de la douleur chronique 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682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stress</a:t>
            </a:r>
          </a:p>
          <a:p>
            <a:pPr marL="0" indent="0">
              <a:buNone/>
            </a:pPr>
            <a:r>
              <a:rPr lang="fr-FR" dirty="0" smtClean="0"/>
              <a:t>3 phases :</a:t>
            </a:r>
          </a:p>
          <a:p>
            <a:pPr>
              <a:buFontTx/>
              <a:buChar char="-"/>
            </a:pPr>
            <a:r>
              <a:rPr lang="fr-FR" dirty="0" smtClean="0"/>
              <a:t>d’alerte</a:t>
            </a:r>
          </a:p>
          <a:p>
            <a:pPr>
              <a:buFontTx/>
              <a:buChar char="-"/>
            </a:pPr>
            <a:r>
              <a:rPr lang="fr-FR" dirty="0" smtClean="0"/>
              <a:t>De lutte ou d’endurance</a:t>
            </a:r>
          </a:p>
          <a:p>
            <a:pPr>
              <a:buFontTx/>
              <a:buChar char="-"/>
            </a:pPr>
            <a:r>
              <a:rPr lang="fr-FR" dirty="0" smtClean="0"/>
              <a:t>D’épuisement </a:t>
            </a:r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21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UcPeriod"/>
            </a:pPr>
            <a:r>
              <a:rPr lang="fr-FR" dirty="0" smtClean="0"/>
              <a:t>Névroses et psychoses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Exemples de névroses </a:t>
            </a:r>
          </a:p>
          <a:p>
            <a:pPr>
              <a:buFontTx/>
              <a:buChar char="-"/>
            </a:pPr>
            <a:r>
              <a:rPr lang="fr-FR" dirty="0" smtClean="0"/>
              <a:t>Les névroses traumatiques</a:t>
            </a:r>
          </a:p>
          <a:p>
            <a:pPr>
              <a:buFontTx/>
              <a:buChar char="-"/>
            </a:pPr>
            <a:r>
              <a:rPr lang="fr-FR" dirty="0" smtClean="0"/>
              <a:t>Les névroses actuelles </a:t>
            </a:r>
          </a:p>
          <a:p>
            <a:pPr>
              <a:buFontTx/>
              <a:buChar char="-"/>
            </a:pPr>
            <a:r>
              <a:rPr lang="fr-FR" dirty="0" smtClean="0"/>
              <a:t>Les psychonévroses : névrose obsessionnelle, névrose phobique et névrose hystérique. 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III. Exemples de pathologies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745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III. Exemples de pathologie </a:t>
            </a:r>
          </a:p>
          <a:p>
            <a:pPr lvl="1">
              <a:buFont typeface="Arial" charset="0"/>
              <a:buChar char="•"/>
            </a:pPr>
            <a:r>
              <a:rPr lang="fr-FR" dirty="0" smtClean="0"/>
              <a:t>Névroses et psychoses</a:t>
            </a:r>
          </a:p>
          <a:p>
            <a:pPr lvl="1">
              <a:buFont typeface="Arial" charset="0"/>
              <a:buChar char="•"/>
            </a:pPr>
            <a:r>
              <a:rPr lang="fr-FR" dirty="0" smtClean="0"/>
              <a:t>Dépression</a:t>
            </a:r>
          </a:p>
          <a:p>
            <a:pPr lvl="1">
              <a:buFont typeface="Arial" charset="0"/>
              <a:buChar char="•"/>
            </a:pPr>
            <a:r>
              <a:rPr lang="fr-FR" dirty="0" smtClean="0"/>
              <a:t>Anxiété</a:t>
            </a:r>
          </a:p>
          <a:p>
            <a:pPr marL="0" indent="0">
              <a:buNone/>
            </a:pPr>
            <a:r>
              <a:rPr lang="fr-FR" dirty="0" smtClean="0"/>
              <a:t>IV. Implications au quotidien</a:t>
            </a:r>
          </a:p>
          <a:p>
            <a:pPr lvl="1">
              <a:buFont typeface="Arial" charset="0"/>
              <a:buChar char="•"/>
            </a:pPr>
            <a:r>
              <a:rPr lang="fr-FR" dirty="0" smtClean="0"/>
              <a:t>De nombreux courants</a:t>
            </a:r>
          </a:p>
          <a:p>
            <a:pPr lvl="1">
              <a:buFont typeface="Arial" charset="0"/>
              <a:buChar char="•"/>
            </a:pPr>
            <a:r>
              <a:rPr lang="fr-FR" dirty="0" smtClean="0"/>
              <a:t>Dans des lieux divers </a:t>
            </a:r>
          </a:p>
          <a:p>
            <a:pPr lvl="1">
              <a:buFont typeface="Arial" charset="0"/>
              <a:buChar char="•"/>
            </a:pPr>
            <a:r>
              <a:rPr lang="fr-FR" dirty="0" smtClean="0"/>
              <a:t>Des missions variées</a:t>
            </a:r>
          </a:p>
          <a:p>
            <a:pPr lvl="1">
              <a:buFont typeface="Arial" charset="0"/>
              <a:buChar char="•"/>
            </a:pPr>
            <a:r>
              <a:rPr lang="fr-FR" dirty="0" smtClean="0"/>
              <a:t>Des outils différents</a:t>
            </a:r>
          </a:p>
          <a:p>
            <a:pPr lvl="1">
              <a:buFont typeface="Arial" charset="0"/>
              <a:buChar char="•"/>
            </a:pPr>
            <a:r>
              <a:rPr lang="fr-FR" dirty="0" smtClean="0"/>
              <a:t>Des thérapies diverses</a:t>
            </a:r>
            <a:endParaRPr lang="fr-FR" dirty="0"/>
          </a:p>
          <a:p>
            <a:pPr marL="457200" lvl="1" indent="0">
              <a:buNone/>
            </a:pPr>
            <a:r>
              <a:rPr lang="fr-FR" sz="3300" dirty="0" smtClean="0"/>
              <a:t>Conclusion</a:t>
            </a:r>
            <a:endParaRPr lang="fr-FR" sz="33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201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fr-FR" dirty="0" smtClean="0"/>
              <a:t>Exemples de psychoses </a:t>
            </a:r>
          </a:p>
          <a:p>
            <a:endParaRPr lang="fr-FR" dirty="0" smtClean="0"/>
          </a:p>
          <a:p>
            <a:r>
              <a:rPr lang="fr-FR" dirty="0" smtClean="0"/>
              <a:t>Les psychoses aigues : </a:t>
            </a:r>
          </a:p>
          <a:p>
            <a:pPr>
              <a:buFontTx/>
              <a:buChar char="-"/>
            </a:pPr>
            <a:r>
              <a:rPr lang="fr-FR" dirty="0" smtClean="0"/>
              <a:t>Les bouffées délirantes aigues</a:t>
            </a:r>
          </a:p>
          <a:p>
            <a:pPr>
              <a:buFontTx/>
              <a:buChar char="-"/>
            </a:pPr>
            <a:r>
              <a:rPr lang="fr-FR" dirty="0" smtClean="0"/>
              <a:t>La confusion mentale </a:t>
            </a:r>
          </a:p>
          <a:p>
            <a:pPr>
              <a:buFontTx/>
              <a:buChar char="-"/>
            </a:pPr>
            <a:endParaRPr lang="fr-FR" dirty="0" smtClean="0"/>
          </a:p>
          <a:p>
            <a:r>
              <a:rPr lang="fr-FR" dirty="0" smtClean="0"/>
              <a:t>Les psychoses chroniques</a:t>
            </a:r>
          </a:p>
          <a:p>
            <a:pPr>
              <a:buFontTx/>
              <a:buChar char="-"/>
            </a:pPr>
            <a:r>
              <a:rPr lang="fr-FR" dirty="0" smtClean="0"/>
              <a:t>Les schizophrénies </a:t>
            </a:r>
          </a:p>
          <a:p>
            <a:pPr>
              <a:buFontTx/>
              <a:buChar char="-"/>
            </a:pPr>
            <a:r>
              <a:rPr lang="fr-FR" dirty="0" smtClean="0"/>
              <a:t>La psychose maniaco-dépressive </a:t>
            </a:r>
          </a:p>
          <a:p>
            <a:pPr>
              <a:buFontTx/>
              <a:buChar char="-"/>
            </a:pPr>
            <a:r>
              <a:rPr lang="fr-FR" dirty="0" smtClean="0"/>
              <a:t>La psychose hallucinatoire chronique </a:t>
            </a:r>
          </a:p>
          <a:p>
            <a:pPr>
              <a:buFontTx/>
              <a:buChar char="-"/>
            </a:pPr>
            <a:r>
              <a:rPr lang="fr-FR" dirty="0" smtClean="0"/>
              <a:t>La paranoïa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304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72067" y="3212975"/>
            <a:ext cx="7408333" cy="2913187"/>
          </a:xfrm>
        </p:spPr>
        <p:txBody>
          <a:bodyPr/>
          <a:lstStyle/>
          <a:p>
            <a:r>
              <a:rPr lang="fr-FR" dirty="0" smtClean="0"/>
              <a:t>2 éléments : </a:t>
            </a:r>
          </a:p>
          <a:p>
            <a:pPr>
              <a:buFontTx/>
              <a:buChar char="-"/>
            </a:pPr>
            <a:r>
              <a:rPr lang="fr-FR" dirty="0" smtClean="0"/>
              <a:t>l’humeur dépressive</a:t>
            </a:r>
          </a:p>
          <a:p>
            <a:pPr>
              <a:buFontTx/>
              <a:buChar char="-"/>
            </a:pPr>
            <a:r>
              <a:rPr lang="fr-FR" dirty="0" smtClean="0"/>
              <a:t>Le ralentissement psychomoteur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B. La dépression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488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fr-FR" dirty="0" smtClean="0"/>
              <a:t>L’humeur dépressive : </a:t>
            </a:r>
          </a:p>
          <a:p>
            <a:pPr>
              <a:buFontTx/>
              <a:buChar char="-"/>
            </a:pPr>
            <a:r>
              <a:rPr lang="fr-FR" dirty="0" smtClean="0"/>
              <a:t>Tristesse pathologique</a:t>
            </a:r>
          </a:p>
          <a:p>
            <a:pPr>
              <a:buFontTx/>
              <a:buChar char="-"/>
            </a:pPr>
            <a:r>
              <a:rPr lang="fr-FR" dirty="0" smtClean="0"/>
              <a:t>Vécu pessimiste, insatisfaction, culpabilité</a:t>
            </a:r>
          </a:p>
          <a:p>
            <a:pPr>
              <a:buFontTx/>
              <a:buChar char="-"/>
            </a:pPr>
            <a:r>
              <a:rPr lang="fr-FR" dirty="0" smtClean="0"/>
              <a:t>Sentiment d’ennui</a:t>
            </a:r>
          </a:p>
          <a:p>
            <a:pPr>
              <a:buFontTx/>
              <a:buChar char="-"/>
            </a:pPr>
            <a:r>
              <a:rPr lang="fr-FR" dirty="0" smtClean="0"/>
              <a:t>Incapacité à trouver du plaisir </a:t>
            </a:r>
          </a:p>
          <a:p>
            <a:pPr>
              <a:buFontTx/>
              <a:buChar char="-"/>
            </a:pPr>
            <a:r>
              <a:rPr lang="fr-FR" dirty="0" smtClean="0"/>
              <a:t>Perte des intérêts antérieurs </a:t>
            </a:r>
          </a:p>
          <a:p>
            <a:pPr>
              <a:buFontTx/>
              <a:buChar char="-"/>
            </a:pPr>
            <a:r>
              <a:rPr lang="fr-FR" dirty="0" smtClean="0"/>
              <a:t>Vision négative de soi</a:t>
            </a:r>
          </a:p>
          <a:p>
            <a:pPr>
              <a:buFontTx/>
              <a:buChar char="-"/>
            </a:pPr>
            <a:r>
              <a:rPr lang="fr-FR" dirty="0" smtClean="0"/>
              <a:t>Vision négative du monde</a:t>
            </a:r>
          </a:p>
          <a:p>
            <a:pPr>
              <a:buFontTx/>
              <a:buChar char="-"/>
            </a:pPr>
            <a:r>
              <a:rPr lang="fr-FR" dirty="0" smtClean="0"/>
              <a:t>Vision négative du future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013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72067" y="2852935"/>
            <a:ext cx="7408333" cy="3273227"/>
          </a:xfrm>
        </p:spPr>
        <p:txBody>
          <a:bodyPr/>
          <a:lstStyle/>
          <a:p>
            <a:r>
              <a:rPr lang="fr-FR" dirty="0" smtClean="0"/>
              <a:t>Le ralentissement psychomoteur : </a:t>
            </a:r>
          </a:p>
          <a:p>
            <a:pPr>
              <a:buFontTx/>
              <a:buChar char="-"/>
            </a:pPr>
            <a:r>
              <a:rPr lang="fr-FR" dirty="0" smtClean="0"/>
              <a:t>Fatigue importante</a:t>
            </a:r>
          </a:p>
          <a:p>
            <a:pPr>
              <a:buFontTx/>
              <a:buChar char="-"/>
            </a:pPr>
            <a:r>
              <a:rPr lang="fr-FR" dirty="0" smtClean="0"/>
              <a:t>Les activités de la vie mentale sont ralenties </a:t>
            </a:r>
          </a:p>
          <a:p>
            <a:pPr lvl="1">
              <a:buFont typeface="Arial" charset="0"/>
              <a:buChar char="•"/>
            </a:pPr>
            <a:r>
              <a:rPr lang="fr-FR" dirty="0" smtClean="0"/>
              <a:t>Troubles de la concentration et de la mémoire</a:t>
            </a:r>
          </a:p>
          <a:p>
            <a:pPr lvl="1">
              <a:buFont typeface="Arial" charset="0"/>
              <a:buChar char="•"/>
            </a:pPr>
            <a:r>
              <a:rPr lang="fr-FR" dirty="0" smtClean="0"/>
              <a:t>Perception d’un ralentissement du temps</a:t>
            </a:r>
          </a:p>
          <a:p>
            <a:pPr lvl="1">
              <a:buFont typeface="Arial" charset="0"/>
              <a:buChar char="•"/>
            </a:pPr>
            <a:r>
              <a:rPr lang="fr-FR" dirty="0" smtClean="0"/>
              <a:t>Difficultés à passer d’un thème à l’autre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48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facteurs associés : </a:t>
            </a:r>
          </a:p>
          <a:p>
            <a:pPr>
              <a:buFontTx/>
              <a:buChar char="-"/>
            </a:pPr>
            <a:r>
              <a:rPr lang="fr-FR" dirty="0"/>
              <a:t>L</a:t>
            </a:r>
            <a:r>
              <a:rPr lang="fr-FR" dirty="0" smtClean="0"/>
              <a:t>’anxiété</a:t>
            </a:r>
          </a:p>
          <a:p>
            <a:pPr>
              <a:buFontTx/>
              <a:buChar char="-"/>
            </a:pPr>
            <a:r>
              <a:rPr lang="fr-FR" dirty="0" smtClean="0"/>
              <a:t>Les troubles du sommeil</a:t>
            </a:r>
          </a:p>
          <a:p>
            <a:pPr>
              <a:buFontTx/>
              <a:buChar char="-"/>
            </a:pPr>
            <a:r>
              <a:rPr lang="fr-FR" dirty="0" smtClean="0"/>
              <a:t>Les troubles du caractère</a:t>
            </a:r>
          </a:p>
          <a:p>
            <a:pPr>
              <a:buFontTx/>
              <a:buChar char="-"/>
            </a:pPr>
            <a:r>
              <a:rPr lang="fr-FR" dirty="0" smtClean="0"/>
              <a:t>Les troubles alimentaires </a:t>
            </a:r>
          </a:p>
          <a:p>
            <a:pPr>
              <a:buFontTx/>
              <a:buChar char="-"/>
            </a:pPr>
            <a:r>
              <a:rPr lang="fr-FR" dirty="0" smtClean="0"/>
              <a:t>Les troubles somatiques </a:t>
            </a:r>
          </a:p>
          <a:p>
            <a:pPr>
              <a:buFontTx/>
              <a:buChar char="-"/>
            </a:pPr>
            <a:r>
              <a:rPr lang="fr-FR" dirty="0" smtClean="0"/>
              <a:t>Désir de mort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844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L’anxiété est différente de l’angoisse et de la peur. </a:t>
            </a:r>
          </a:p>
          <a:p>
            <a:pPr marL="0" indent="0">
              <a:buNone/>
            </a:pPr>
            <a:r>
              <a:rPr lang="fr-FR" dirty="0" smtClean="0"/>
              <a:t>= Sentiment pénible d’un danger imminent imprécis.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Interaction de 4 éléments : </a:t>
            </a:r>
          </a:p>
          <a:p>
            <a:pPr>
              <a:buFontTx/>
              <a:buChar char="-"/>
            </a:pPr>
            <a:r>
              <a:rPr lang="fr-FR" dirty="0" smtClean="0"/>
              <a:t>Physiologique : l’arousal</a:t>
            </a:r>
          </a:p>
          <a:p>
            <a:pPr>
              <a:buFontTx/>
              <a:buChar char="-"/>
            </a:pPr>
            <a:r>
              <a:rPr lang="fr-FR" dirty="0" smtClean="0"/>
              <a:t>Comportemental : la mobilisation</a:t>
            </a:r>
          </a:p>
          <a:p>
            <a:pPr>
              <a:buFontTx/>
              <a:buChar char="-"/>
            </a:pPr>
            <a:r>
              <a:rPr lang="fr-FR" dirty="0" smtClean="0"/>
              <a:t>Affectif : sentiment de peur et d’appréhension</a:t>
            </a:r>
          </a:p>
          <a:p>
            <a:pPr>
              <a:buFontTx/>
              <a:buChar char="-"/>
            </a:pPr>
            <a:r>
              <a:rPr lang="fr-FR" dirty="0" smtClean="0"/>
              <a:t>Cognitif : perte de la capacité d’observer objectivement.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C. Anxiété et troubles anxieux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381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Les différents troubles anxieux dans le DSM</a:t>
            </a:r>
          </a:p>
          <a:p>
            <a:pPr>
              <a:buFontTx/>
              <a:buChar char="-"/>
            </a:pPr>
            <a:r>
              <a:rPr lang="fr-FR" dirty="0" smtClean="0"/>
              <a:t>Trouble panique avec ou sans agoraphobie</a:t>
            </a:r>
          </a:p>
          <a:p>
            <a:pPr>
              <a:buFontTx/>
              <a:buChar char="-"/>
            </a:pPr>
            <a:r>
              <a:rPr lang="fr-FR" dirty="0" smtClean="0"/>
              <a:t>Agoraphobie avec ou sans antécédent d’attaques de paniques </a:t>
            </a:r>
          </a:p>
          <a:p>
            <a:pPr>
              <a:buFontTx/>
              <a:buChar char="-"/>
            </a:pPr>
            <a:r>
              <a:rPr lang="fr-FR" dirty="0"/>
              <a:t>L</a:t>
            </a:r>
            <a:r>
              <a:rPr lang="fr-FR" dirty="0" smtClean="0"/>
              <a:t>es phobies spécifiques </a:t>
            </a:r>
          </a:p>
          <a:p>
            <a:pPr>
              <a:buFontTx/>
              <a:buChar char="-"/>
            </a:pPr>
            <a:r>
              <a:rPr lang="fr-FR" dirty="0" smtClean="0"/>
              <a:t>Le trouble obsessionnel compulsif (TOC)</a:t>
            </a:r>
          </a:p>
          <a:p>
            <a:pPr>
              <a:buFontTx/>
              <a:buChar char="-"/>
            </a:pPr>
            <a:r>
              <a:rPr lang="fr-FR" dirty="0" smtClean="0"/>
              <a:t>L’état de stress post-traumatique (ESPT)</a:t>
            </a:r>
          </a:p>
          <a:p>
            <a:pPr>
              <a:buFontTx/>
              <a:buChar char="-"/>
            </a:pPr>
            <a:r>
              <a:rPr lang="fr-FR" dirty="0" smtClean="0"/>
              <a:t>Le trouble anxieux généralisé (TAG)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661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4176464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A. De nombreux courants </a:t>
            </a:r>
          </a:p>
          <a:p>
            <a:pPr>
              <a:buFontTx/>
              <a:buChar char="-"/>
            </a:pPr>
            <a:r>
              <a:rPr lang="fr-FR" dirty="0" smtClean="0"/>
              <a:t>La psychologie clinique</a:t>
            </a:r>
          </a:p>
          <a:p>
            <a:pPr>
              <a:buFontTx/>
              <a:buChar char="-"/>
            </a:pPr>
            <a:r>
              <a:rPr lang="fr-FR" dirty="0" smtClean="0"/>
              <a:t>Le comportementalisme </a:t>
            </a:r>
          </a:p>
          <a:p>
            <a:pPr>
              <a:buFontTx/>
              <a:buChar char="-"/>
            </a:pPr>
            <a:r>
              <a:rPr lang="fr-FR" dirty="0" smtClean="0"/>
              <a:t>La psychologie cognitive </a:t>
            </a:r>
          </a:p>
          <a:p>
            <a:pPr>
              <a:buFontTx/>
              <a:buChar char="-"/>
            </a:pPr>
            <a:r>
              <a:rPr lang="fr-FR" dirty="0" smtClean="0"/>
              <a:t>La neuropsychologie</a:t>
            </a:r>
          </a:p>
          <a:p>
            <a:pPr>
              <a:buFontTx/>
              <a:buChar char="-"/>
            </a:pPr>
            <a:r>
              <a:rPr lang="fr-FR" dirty="0" smtClean="0"/>
              <a:t>La psychologie développementale </a:t>
            </a:r>
          </a:p>
          <a:p>
            <a:pPr>
              <a:buFontTx/>
              <a:buChar char="-"/>
            </a:pPr>
            <a:r>
              <a:rPr lang="fr-FR" dirty="0" smtClean="0"/>
              <a:t>La psychologie sociale</a:t>
            </a:r>
          </a:p>
          <a:p>
            <a:pPr>
              <a:buFontTx/>
              <a:buChar char="-"/>
            </a:pPr>
            <a:r>
              <a:rPr lang="fr-FR" dirty="0" smtClean="0"/>
              <a:t>La psychologie interculturelle </a:t>
            </a:r>
          </a:p>
          <a:p>
            <a:pPr>
              <a:buFontTx/>
              <a:buChar char="-"/>
            </a:pPr>
            <a:r>
              <a:rPr lang="fr-FR" dirty="0" smtClean="0"/>
              <a:t>La psychologie du travail</a:t>
            </a:r>
          </a:p>
          <a:p>
            <a:pPr>
              <a:buFontTx/>
              <a:buChar char="-"/>
            </a:pPr>
            <a:r>
              <a:rPr lang="fr-FR" dirty="0" smtClean="0"/>
              <a:t>La psychologie scolaire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IV. Implication au quotidien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302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72067" y="3068959"/>
            <a:ext cx="7408333" cy="3057203"/>
          </a:xfrm>
        </p:spPr>
        <p:txBody>
          <a:bodyPr/>
          <a:lstStyle/>
          <a:p>
            <a:r>
              <a:rPr lang="fr-FR" dirty="0"/>
              <a:t>L’hôpital</a:t>
            </a:r>
          </a:p>
          <a:p>
            <a:r>
              <a:rPr lang="fr-FR" dirty="0"/>
              <a:t>Les structures des conseils généraux : ASE, PMI… </a:t>
            </a:r>
          </a:p>
          <a:p>
            <a:r>
              <a:rPr lang="fr-FR" dirty="0"/>
              <a:t>Les institutions et lieux de vie : IME, MAS, foyer pour l’enfance, foyer pour SDF, Maison de retraite… </a:t>
            </a:r>
          </a:p>
          <a:p>
            <a:r>
              <a:rPr lang="fr-FR" dirty="0"/>
              <a:t>Les CMPP, SESSAD, </a:t>
            </a:r>
            <a:r>
              <a:rPr lang="fr-FR" dirty="0" smtClean="0"/>
              <a:t>CAMPS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B. Des lieux divers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488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fr-FR" dirty="0" smtClean="0"/>
              <a:t>À la PJJ, en prison ou dans le judiciaire </a:t>
            </a:r>
          </a:p>
          <a:p>
            <a:r>
              <a:rPr lang="fr-FR" dirty="0" smtClean="0"/>
              <a:t>En entreprise </a:t>
            </a:r>
          </a:p>
          <a:p>
            <a:r>
              <a:rPr lang="fr-FR" dirty="0" smtClean="0"/>
              <a:t>A l’école : </a:t>
            </a:r>
          </a:p>
          <a:p>
            <a:pPr>
              <a:buNone/>
            </a:pPr>
            <a:r>
              <a:rPr lang="fr-FR" dirty="0" smtClean="0"/>
              <a:t>- psychologue scolaire</a:t>
            </a:r>
          </a:p>
          <a:p>
            <a:pPr>
              <a:buNone/>
            </a:pPr>
            <a:r>
              <a:rPr lang="fr-FR" dirty="0" smtClean="0"/>
              <a:t>- Conseiller d’orientation psychologue </a:t>
            </a:r>
          </a:p>
          <a:p>
            <a:r>
              <a:rPr lang="fr-FR" dirty="0" smtClean="0"/>
              <a:t>En libéral</a:t>
            </a:r>
          </a:p>
          <a:p>
            <a:r>
              <a:rPr lang="fr-FR" dirty="0" smtClean="0"/>
              <a:t>A l’université : Enseignant-chercheur</a:t>
            </a:r>
          </a:p>
          <a:p>
            <a:r>
              <a:rPr lang="fr-FR" dirty="0" smtClean="0"/>
              <a:t>Dans l’humanitaire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063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psychiatre : C’est un médecin. Il est donc autorisé à prescrire des médicaments là où les autres « psys » utiliseront principalement la parole. </a:t>
            </a:r>
          </a:p>
          <a:p>
            <a:endParaRPr lang="fr-FR" dirty="0"/>
          </a:p>
          <a:p>
            <a:r>
              <a:rPr lang="fr-FR" dirty="0" smtClean="0"/>
              <a:t>Il est spécialisé dans les maladies de l’esprit telles que la dépression, les phobies ou encore la schizophrénie.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I. Les quatre « psys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299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913187"/>
          </a:xfrm>
        </p:spPr>
        <p:txBody>
          <a:bodyPr/>
          <a:lstStyle/>
          <a:p>
            <a:r>
              <a:rPr lang="fr-FR" dirty="0" smtClean="0"/>
              <a:t>Prise en charge, soutien et suivi psychologique</a:t>
            </a:r>
          </a:p>
          <a:p>
            <a:r>
              <a:rPr lang="fr-FR" dirty="0" smtClean="0"/>
              <a:t>Les bilans</a:t>
            </a:r>
          </a:p>
          <a:p>
            <a:r>
              <a:rPr lang="fr-FR" dirty="0" smtClean="0"/>
              <a:t>Participation aux réflexions institutionnelles </a:t>
            </a:r>
          </a:p>
          <a:p>
            <a:r>
              <a:rPr lang="fr-FR" dirty="0" smtClean="0"/>
              <a:t>Information et soutien aux équipes 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C. Des missions variées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021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L’entretien</a:t>
            </a:r>
          </a:p>
          <a:p>
            <a:pPr>
              <a:buNone/>
            </a:pPr>
            <a:r>
              <a:rPr lang="fr-FR" dirty="0" smtClean="0"/>
              <a:t>-directif</a:t>
            </a:r>
          </a:p>
          <a:p>
            <a:pPr>
              <a:buNone/>
            </a:pPr>
            <a:r>
              <a:rPr lang="fr-FR" dirty="0" smtClean="0"/>
              <a:t>-semi- directif</a:t>
            </a:r>
          </a:p>
          <a:p>
            <a:pPr>
              <a:buNone/>
            </a:pPr>
            <a:r>
              <a:rPr lang="fr-FR" dirty="0" smtClean="0"/>
              <a:t>-libre</a:t>
            </a:r>
          </a:p>
          <a:p>
            <a:r>
              <a:rPr lang="fr-FR" dirty="0" smtClean="0"/>
              <a:t>Les tests </a:t>
            </a:r>
          </a:p>
          <a:p>
            <a:pPr>
              <a:buNone/>
            </a:pPr>
            <a:r>
              <a:rPr lang="fr-FR" dirty="0" smtClean="0"/>
              <a:t>-projectifs</a:t>
            </a:r>
          </a:p>
          <a:p>
            <a:pPr>
              <a:buNone/>
            </a:pPr>
            <a:r>
              <a:rPr lang="fr-FR" dirty="0" smtClean="0"/>
              <a:t>-cognitifs</a:t>
            </a:r>
          </a:p>
          <a:p>
            <a:r>
              <a:rPr lang="fr-FR" dirty="0" smtClean="0"/>
              <a:t>Les échelles 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D. Les outils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733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Rorschac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8424936" cy="5648307"/>
          </a:xfr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548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stroop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268760"/>
            <a:ext cx="8604447" cy="4857403"/>
          </a:xfr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849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lvl="0" indent="-274320" algn="just">
              <a:buClr>
                <a:srgbClr val="0BD0D9"/>
              </a:buClr>
              <a:buSzPct val="95000"/>
              <a:buNone/>
            </a:pPr>
            <a:r>
              <a:rPr lang="fr-FR" sz="4400" dirty="0" smtClean="0">
                <a:solidFill>
                  <a:prstClr val="black"/>
                </a:solidFill>
                <a:latin typeface="Constantia"/>
              </a:rPr>
              <a:t>Rouge </a:t>
            </a:r>
            <a:r>
              <a:rPr lang="fr-FR" sz="4400" dirty="0">
                <a:solidFill>
                  <a:prstClr val="black"/>
                </a:solidFill>
                <a:latin typeface="Constantia"/>
              </a:rPr>
              <a:t>Vert </a:t>
            </a:r>
            <a:r>
              <a:rPr lang="fr-FR" sz="4400" dirty="0" smtClean="0">
                <a:solidFill>
                  <a:prstClr val="black"/>
                </a:solidFill>
                <a:latin typeface="Constantia"/>
              </a:rPr>
              <a:t>Jaune bleu </a:t>
            </a:r>
            <a:r>
              <a:rPr lang="fr-FR" sz="4400" dirty="0">
                <a:solidFill>
                  <a:prstClr val="black"/>
                </a:solidFill>
                <a:latin typeface="Constantia"/>
              </a:rPr>
              <a:t>Vert </a:t>
            </a:r>
          </a:p>
          <a:p>
            <a:pPr marL="274320" lvl="0" indent="-274320" algn="just">
              <a:buClr>
                <a:srgbClr val="0BD0D9"/>
              </a:buClr>
              <a:buSzPct val="95000"/>
              <a:buNone/>
            </a:pPr>
            <a:r>
              <a:rPr lang="fr-FR" sz="4400" dirty="0">
                <a:solidFill>
                  <a:prstClr val="black"/>
                </a:solidFill>
                <a:latin typeface="Constantia"/>
              </a:rPr>
              <a:t>Bleu </a:t>
            </a:r>
            <a:r>
              <a:rPr lang="fr-FR" sz="4400" dirty="0" err="1">
                <a:solidFill>
                  <a:prstClr val="black"/>
                </a:solidFill>
                <a:latin typeface="Constantia"/>
              </a:rPr>
              <a:t>Bleu</a:t>
            </a:r>
            <a:r>
              <a:rPr lang="fr-FR" sz="4400" dirty="0">
                <a:solidFill>
                  <a:prstClr val="black"/>
                </a:solidFill>
                <a:latin typeface="Constantia"/>
              </a:rPr>
              <a:t> Jaune Rouge Vert</a:t>
            </a:r>
          </a:p>
          <a:p>
            <a:pPr marL="274320" lvl="0" indent="-274320" algn="just">
              <a:buClr>
                <a:srgbClr val="0BD0D9"/>
              </a:buClr>
              <a:buSzPct val="95000"/>
              <a:buNone/>
            </a:pPr>
            <a:r>
              <a:rPr lang="fr-FR" sz="4400" dirty="0">
                <a:solidFill>
                  <a:prstClr val="black"/>
                </a:solidFill>
                <a:latin typeface="Constantia"/>
              </a:rPr>
              <a:t>Vert Rouge Vert Bleu Jaune </a:t>
            </a:r>
          </a:p>
          <a:p>
            <a:pPr marL="274320" lvl="0" indent="-274320" algn="just">
              <a:buClr>
                <a:srgbClr val="0BD0D9"/>
              </a:buClr>
              <a:buSzPct val="95000"/>
              <a:buNone/>
            </a:pPr>
            <a:r>
              <a:rPr lang="fr-FR" sz="4400" dirty="0">
                <a:solidFill>
                  <a:prstClr val="black"/>
                </a:solidFill>
                <a:latin typeface="Constantia"/>
              </a:rPr>
              <a:t>Jaune Bleu Rouge Vert Jaune</a:t>
            </a:r>
          </a:p>
          <a:p>
            <a:pPr marL="274320" lvl="0" indent="-274320" algn="just">
              <a:buClr>
                <a:srgbClr val="0BD0D9"/>
              </a:buClr>
              <a:buSzPct val="95000"/>
              <a:buNone/>
            </a:pPr>
            <a:r>
              <a:rPr lang="fr-FR" sz="4400" dirty="0">
                <a:solidFill>
                  <a:prstClr val="black"/>
                </a:solidFill>
                <a:latin typeface="Constantia"/>
              </a:rPr>
              <a:t>Bleu Vert Rouge </a:t>
            </a:r>
            <a:r>
              <a:rPr lang="fr-FR" sz="4400" dirty="0" err="1">
                <a:solidFill>
                  <a:prstClr val="black"/>
                </a:solidFill>
                <a:latin typeface="Constantia"/>
              </a:rPr>
              <a:t>Rouge</a:t>
            </a:r>
            <a:r>
              <a:rPr lang="fr-FR" sz="4400" dirty="0">
                <a:solidFill>
                  <a:prstClr val="black"/>
                </a:solidFill>
                <a:latin typeface="Constantia"/>
              </a:rPr>
              <a:t> Jaune 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937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stroo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7520" y="2674938"/>
            <a:ext cx="6256897" cy="3451225"/>
          </a:xfr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43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56992"/>
            <a:ext cx="8229600" cy="2769171"/>
          </a:xfrm>
        </p:spPr>
        <p:txBody>
          <a:bodyPr/>
          <a:lstStyle/>
          <a:p>
            <a:r>
              <a:rPr lang="fr-FR" dirty="0" smtClean="0"/>
              <a:t>L’analyse </a:t>
            </a:r>
          </a:p>
          <a:p>
            <a:r>
              <a:rPr lang="fr-FR" dirty="0" smtClean="0"/>
              <a:t>Les TCC (thérapies </a:t>
            </a:r>
            <a:r>
              <a:rPr lang="fr-FR" dirty="0" err="1" smtClean="0"/>
              <a:t>cognitivo</a:t>
            </a:r>
            <a:r>
              <a:rPr lang="fr-FR" dirty="0" smtClean="0"/>
              <a:t>-comportementales)</a:t>
            </a:r>
          </a:p>
          <a:p>
            <a:r>
              <a:rPr lang="fr-FR" dirty="0" smtClean="0"/>
              <a:t>La thérapie systémique familiale </a:t>
            </a:r>
          </a:p>
          <a:p>
            <a:r>
              <a:rPr lang="fr-FR" dirty="0" smtClean="0"/>
              <a:t>Les méthodes de relaxation, d’acceptation et pleine conscience… 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E. Les différentes psychothérapies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014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1. Un ami vient vous trouver parce qu’il n’a pas le moral: sa femme est partie et son usine menace de fermer. </a:t>
            </a:r>
          </a:p>
          <a:p>
            <a:pPr>
              <a:buNone/>
            </a:pPr>
            <a:r>
              <a:rPr lang="fr-FR" dirty="0" smtClean="0"/>
              <a:t>a. Vous pleurez avec lui, trop d’émotions à supporter. </a:t>
            </a:r>
          </a:p>
          <a:p>
            <a:pPr>
              <a:buNone/>
            </a:pPr>
            <a:r>
              <a:rPr lang="fr-FR" dirty="0" smtClean="0"/>
              <a:t>b. Vous lui dites que chacun a ses problèmes et que vous aussi avez les vôtres. </a:t>
            </a:r>
          </a:p>
          <a:p>
            <a:pPr>
              <a:buNone/>
            </a:pPr>
            <a:r>
              <a:rPr lang="fr-FR" dirty="0" smtClean="0"/>
              <a:t> c. Vous l’écoutez et lui posez des questions aux besoins. </a:t>
            </a:r>
          </a:p>
          <a:p>
            <a:pPr>
              <a:buNone/>
            </a:pPr>
            <a:r>
              <a:rPr lang="fr-FR" dirty="0" smtClean="0"/>
              <a:t>d. Vous lui dites de revenir plus tard. 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Test : Seriez-vous un bon psychologue?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76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2. Un ami est sur le point de prendre une décision que vous jugez mauvaise. Vous : 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fr-FR" dirty="0" smtClean="0"/>
              <a:t>Vous mettez à pleurer : trop d’émotions à supporter</a:t>
            </a:r>
          </a:p>
          <a:p>
            <a:pPr marL="514350" indent="-514350">
              <a:buAutoNum type="alphaLcPeriod"/>
            </a:pPr>
            <a:r>
              <a:rPr lang="fr-FR" dirty="0" smtClean="0"/>
              <a:t>Décidez de le rayer de votre liste de contacts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fr-FR" dirty="0" smtClean="0"/>
              <a:t>Vous tentez de comprendre ce qui le pousse à agir ainsi. </a:t>
            </a:r>
          </a:p>
          <a:p>
            <a:pPr marL="514350" indent="-514350">
              <a:buAutoNum type="alphaLcPeriod"/>
            </a:pPr>
            <a:r>
              <a:rPr lang="fr-FR" dirty="0" smtClean="0"/>
              <a:t>Vous mettez à crier jusqu’à ce qu’il change d’avis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092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3. Vous recevez dans votre cabinet un jeune homme suite à un accident de voiture dans lequel il a perdu l’usage de ses jambes. Il roulait sous l’emprise de l’alcool et a également tué un enfant : 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fr-FR" dirty="0" smtClean="0"/>
              <a:t>Vous vous mettez à pleurer : trop d’émotions à supporter. </a:t>
            </a:r>
          </a:p>
          <a:p>
            <a:pPr marL="514350" indent="-514350">
              <a:buAutoNum type="alphaLcPeriod"/>
            </a:pPr>
            <a:r>
              <a:rPr lang="fr-FR" dirty="0" smtClean="0"/>
              <a:t>Vous refusez de le recevoir, c’est bien fait pour lui !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fr-FR" dirty="0" smtClean="0"/>
              <a:t>Vous tentez de l’aider à prendre conscience de ses actes et à envisager un avenir. </a:t>
            </a:r>
          </a:p>
          <a:p>
            <a:pPr marL="514350" indent="-514350">
              <a:buAutoNum type="alphaLcPeriod"/>
            </a:pPr>
            <a:r>
              <a:rPr lang="fr-FR" dirty="0" smtClean="0"/>
              <a:t>Vous le prenez en charge mais lui faites bien sentir ce que vous pensez de son geste. 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891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psychanalyste est une personne qui a suivie elle-même une analyse durant laquelle elle s’est familiarisée avec les divers mécanismes psychiques en travaillant sur son propre fonctionnement. </a:t>
            </a:r>
          </a:p>
          <a:p>
            <a:endParaRPr lang="fr-FR" dirty="0"/>
          </a:p>
          <a:p>
            <a:r>
              <a:rPr lang="fr-FR" dirty="0" smtClean="0"/>
              <a:t>Cette formation est complétée par des enseignements théoriques.  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59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4. Vous travaillez dans une entreprise en difficultés financières. Le patron vous demande de l’aider à licencier afin de sauver  la boite. 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fr-FR" dirty="0" smtClean="0"/>
              <a:t>Vous vous mettez à pleurer : trop d’émotions à supporter. 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fr-FR" dirty="0" smtClean="0"/>
              <a:t>Vous acceptez la mission avec cœur et supprimez plus d’emploi que prévu pour accroitre la compétitivité. 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fr-FR" dirty="0" smtClean="0"/>
              <a:t>Vous tentez de limiter le nombre de licenciements et de trouver des alternatives </a:t>
            </a:r>
          </a:p>
          <a:p>
            <a:pPr marL="514350" indent="-514350">
              <a:buAutoNum type="alphaLcPeriod"/>
            </a:pPr>
            <a:r>
              <a:rPr lang="fr-FR" dirty="0" smtClean="0"/>
              <a:t>Vous refusez catégoriquement et allez prévenir les syndicats. 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268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/>
              <a:t>5. Vos principaux traits de personnalité : 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fr-FR" dirty="0" smtClean="0"/>
              <a:t>Vous pleurez à la moindre occasion : toutes ces émotions, c’est dur à supporter…  </a:t>
            </a:r>
          </a:p>
          <a:p>
            <a:pPr marL="514350" indent="-514350">
              <a:buAutoNum type="alphaLcPeriod"/>
            </a:pPr>
            <a:r>
              <a:rPr lang="fr-FR" dirty="0" smtClean="0"/>
              <a:t>Vous parlez tout le temps et aimez vous mettre en avant. 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fr-FR" dirty="0" smtClean="0"/>
              <a:t>Vous êtes calme et réfléchi. Vous écoutez les autres mais posez aussi des questions ou donnez des conseils. 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fr-FR" dirty="0" smtClean="0"/>
              <a:t>Vous vous fier toujours à vos instincts : agir d’abord, réfléchir ensuite. </a:t>
            </a:r>
          </a:p>
          <a:p>
            <a:pPr marL="514350" indent="-514350">
              <a:buAutoNum type="alphaLcPeriod"/>
            </a:pPr>
            <a:r>
              <a:rPr lang="fr-FR" dirty="0" smtClean="0"/>
              <a:t>Vous ne dites jamais rien et avez comme règle de n’avoir d’avis sur rien. 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689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Vous avez un maximum de a : peut-être un peu trop émotif… </a:t>
            </a:r>
          </a:p>
          <a:p>
            <a:r>
              <a:rPr lang="fr-FR" dirty="0" smtClean="0"/>
              <a:t>Vous avez un maximum de b : peut-être pas assez concerné par les autres…</a:t>
            </a:r>
          </a:p>
          <a:p>
            <a:r>
              <a:rPr lang="fr-FR" dirty="0" smtClean="0"/>
              <a:t>Vous avez un maximum de d : peut-être un peu trop impulsif…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43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Vous avez un maximum de c : bravo, vous avez l’âme d’un psy. Si toutefois, vous n’oubliez pas certains principes : </a:t>
            </a:r>
          </a:p>
          <a:p>
            <a:pPr marL="0" indent="0">
              <a:buNone/>
            </a:pPr>
            <a:r>
              <a:rPr lang="fr-FR" dirty="0" smtClean="0"/>
              <a:t>- la qualité scientifique et la compétence </a:t>
            </a:r>
          </a:p>
          <a:p>
            <a:pPr marL="0" indent="0">
              <a:buNone/>
            </a:pPr>
            <a:r>
              <a:rPr lang="fr-FR" dirty="0" smtClean="0"/>
              <a:t>- la neutralité bienveillante</a:t>
            </a:r>
          </a:p>
          <a:p>
            <a:pPr marL="0" indent="0">
              <a:buNone/>
            </a:pPr>
            <a:r>
              <a:rPr lang="fr-FR" dirty="0" smtClean="0"/>
              <a:t>- </a:t>
            </a:r>
            <a:r>
              <a:rPr lang="fr-FR" dirty="0" smtClean="0"/>
              <a:t>le respect du patient et des droits de la personne</a:t>
            </a:r>
          </a:p>
          <a:p>
            <a:pPr marL="0" indent="0">
              <a:buNone/>
            </a:pPr>
            <a:r>
              <a:rPr lang="fr-FR" dirty="0" smtClean="0"/>
              <a:t>- l’indépendance professionnelle  </a:t>
            </a:r>
          </a:p>
          <a:p>
            <a:pPr marL="0" indent="0">
              <a:buNone/>
            </a:pPr>
            <a:r>
              <a:rPr lang="fr-FR" dirty="0" smtClean="0"/>
              <a:t>- la responsabilité</a:t>
            </a:r>
          </a:p>
          <a:p>
            <a:pPr marL="0" indent="0">
              <a:buNone/>
            </a:pPr>
            <a:r>
              <a:rPr lang="fr-FR" dirty="0" smtClean="0"/>
              <a:t>- le respect du but assigné 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95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212977"/>
            <a:ext cx="8229600" cy="1800200"/>
          </a:xfrm>
        </p:spPr>
        <p:txBody>
          <a:bodyPr/>
          <a:lstStyle/>
          <a:p>
            <a:r>
              <a:rPr lang="fr-FR" dirty="0" smtClean="0"/>
              <a:t>Bref, psychologue c’est un métier et ça ne s’improvise pas….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57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psychothérapeute accompagne le patient par la mise en place d’une thérapie qui peut se définir comme un travail visant à soulager ou prévenir une souffrance psychique. </a:t>
            </a:r>
          </a:p>
          <a:p>
            <a:endParaRPr lang="fr-FR" dirty="0"/>
          </a:p>
          <a:p>
            <a:r>
              <a:rPr lang="fr-FR" dirty="0" smtClean="0"/>
              <a:t>Il peut se référer à des conceptions psychologiques de divers horizons.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076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psychologue : il a suivi une formation de 5 ans à l’université lui offrant une connaissance approfondie des lois du psychisme humain et des différentes théories psychologiques. </a:t>
            </a:r>
          </a:p>
          <a:p>
            <a:endParaRPr lang="fr-FR" dirty="0" smtClean="0"/>
          </a:p>
          <a:p>
            <a:r>
              <a:rPr lang="fr-FR" dirty="0" smtClean="0"/>
              <a:t>Il peut travailler auprès du patient dans diverses structures et avec des outils variés.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85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sz="2800" dirty="0" smtClean="0"/>
              <a:t>La psychologie : </a:t>
            </a:r>
            <a:r>
              <a:rPr lang="fr-FR" sz="2800" dirty="0" smtClean="0"/>
              <a:t> La psychologie se donne pour objet l’étude du comportement humain et de ce qui le sous-tend, à savoir le psychisme dans ses dimensions cognitive, affective et sociale, en déployant des méthodologies spécifiquement adaptées à l’étude de son objet. Elle est une discipline composite à la fois par la diversité de ses objets, de ses approches et de ses méthodes. </a:t>
            </a:r>
            <a:endParaRPr lang="fr-FR" sz="28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13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 A. Les notions issues de la psychanalyse. 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Freud est à l’origine de la théorie psychanalytique. </a:t>
            </a:r>
          </a:p>
          <a:p>
            <a:pPr marL="0" indent="0">
              <a:buNone/>
            </a:pPr>
            <a:r>
              <a:rPr lang="fr-FR" dirty="0" smtClean="0"/>
              <a:t>3 instances présentes chez l’homme : </a:t>
            </a:r>
          </a:p>
          <a:p>
            <a:pPr>
              <a:buFontTx/>
              <a:buChar char="-"/>
            </a:pPr>
            <a:r>
              <a:rPr lang="fr-FR" dirty="0" smtClean="0"/>
              <a:t>Le ça </a:t>
            </a:r>
          </a:p>
          <a:p>
            <a:pPr>
              <a:buFontTx/>
              <a:buChar char="-"/>
            </a:pPr>
            <a:r>
              <a:rPr lang="fr-FR" dirty="0" smtClean="0"/>
              <a:t>Le moi</a:t>
            </a:r>
          </a:p>
          <a:p>
            <a:pPr>
              <a:buFontTx/>
              <a:buChar char="-"/>
            </a:pPr>
            <a:r>
              <a:rPr lang="fr-FR" dirty="0" smtClean="0"/>
              <a:t>Le surmoi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II. Les grandes notions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588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agues">
  <a:themeElements>
    <a:clrScheme name="Vagues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agues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agues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135</TotalTime>
  <Words>1769</Words>
  <Application>Microsoft Office PowerPoint</Application>
  <PresentationFormat>Affichage à l'écran (4:3)</PresentationFormat>
  <Paragraphs>322</Paragraphs>
  <Slides>54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54</vt:i4>
      </vt:variant>
    </vt:vector>
  </HeadingPairs>
  <TitlesOfParts>
    <vt:vector size="55" baseType="lpstr">
      <vt:lpstr>Vagues</vt:lpstr>
      <vt:lpstr>Généralités en psychologie</vt:lpstr>
      <vt:lpstr>Plan du cours </vt:lpstr>
      <vt:lpstr>Présentation PowerPoint</vt:lpstr>
      <vt:lpstr>I. Les quatre « psys »</vt:lpstr>
      <vt:lpstr>Présentation PowerPoint</vt:lpstr>
      <vt:lpstr>Présentation PowerPoint</vt:lpstr>
      <vt:lpstr>Présentation PowerPoint</vt:lpstr>
      <vt:lpstr>Présentation PowerPoint</vt:lpstr>
      <vt:lpstr>II. Les grandes notions </vt:lpstr>
      <vt:lpstr>Présentation PowerPoint</vt:lpstr>
      <vt:lpstr>Présentation PowerPoint</vt:lpstr>
      <vt:lpstr>B. Le développement cognitif </vt:lpstr>
      <vt:lpstr>Présentation PowerPoint</vt:lpstr>
      <vt:lpstr>Présentation PowerPoint</vt:lpstr>
      <vt:lpstr>C. Cognitions et schémas de pensée</vt:lpstr>
      <vt:lpstr>Présentation PowerPoint</vt:lpstr>
      <vt:lpstr>Présentation PowerPoint</vt:lpstr>
      <vt:lpstr>Présentation PowerPoint</vt:lpstr>
      <vt:lpstr>Présentation PowerPoint</vt:lpstr>
      <vt:lpstr>D. Construction de l’identité sociale </vt:lpstr>
      <vt:lpstr>Présentation PowerPoint</vt:lpstr>
      <vt:lpstr>Les techniques de valorisation de soi</vt:lpstr>
      <vt:lpstr>Qui suis-je ? </vt:lpstr>
      <vt:lpstr>E. Mécanismes de la cognition </vt:lpstr>
      <vt:lpstr>Différentes mémoires</vt:lpstr>
      <vt:lpstr>F. Psychosomatique </vt:lpstr>
      <vt:lpstr>Présentation PowerPoint</vt:lpstr>
      <vt:lpstr>Présentation PowerPoint</vt:lpstr>
      <vt:lpstr>III. Exemples de pathologies </vt:lpstr>
      <vt:lpstr>Présentation PowerPoint</vt:lpstr>
      <vt:lpstr>B. La dépression </vt:lpstr>
      <vt:lpstr>Présentation PowerPoint</vt:lpstr>
      <vt:lpstr>Présentation PowerPoint</vt:lpstr>
      <vt:lpstr>Présentation PowerPoint</vt:lpstr>
      <vt:lpstr>C. Anxiété et troubles anxieux </vt:lpstr>
      <vt:lpstr>Présentation PowerPoint</vt:lpstr>
      <vt:lpstr>IV. Implication au quotidien </vt:lpstr>
      <vt:lpstr>B. Des lieux divers </vt:lpstr>
      <vt:lpstr>Présentation PowerPoint</vt:lpstr>
      <vt:lpstr>C. Des missions variées </vt:lpstr>
      <vt:lpstr>D. Les outils </vt:lpstr>
      <vt:lpstr>Présentation PowerPoint</vt:lpstr>
      <vt:lpstr>Présentation PowerPoint</vt:lpstr>
      <vt:lpstr>Présentation PowerPoint</vt:lpstr>
      <vt:lpstr>Présentation PowerPoint</vt:lpstr>
      <vt:lpstr>E. Les différentes psychothérapies</vt:lpstr>
      <vt:lpstr>Test : Seriez-vous un bon psychologue?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Généralités en psychologie</dc:title>
  <dc:creator>Psychologue</dc:creator>
  <cp:lastModifiedBy>Psychologue</cp:lastModifiedBy>
  <cp:revision>16</cp:revision>
  <dcterms:created xsi:type="dcterms:W3CDTF">2013-05-12T20:12:53Z</dcterms:created>
  <dcterms:modified xsi:type="dcterms:W3CDTF">2013-05-12T22:28:06Z</dcterms:modified>
</cp:coreProperties>
</file>